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2"/>
  </p:notesMasterIdLst>
  <p:sldIdLst>
    <p:sldId id="558" r:id="rId2"/>
    <p:sldId id="772" r:id="rId3"/>
    <p:sldId id="788" r:id="rId4"/>
    <p:sldId id="789" r:id="rId5"/>
    <p:sldId id="790" r:id="rId6"/>
    <p:sldId id="791" r:id="rId7"/>
    <p:sldId id="792" r:id="rId8"/>
    <p:sldId id="793" r:id="rId9"/>
    <p:sldId id="794" r:id="rId10"/>
    <p:sldId id="795" r:id="rId11"/>
    <p:sldId id="835" r:id="rId12"/>
    <p:sldId id="833" r:id="rId13"/>
    <p:sldId id="776" r:id="rId14"/>
    <p:sldId id="777" r:id="rId15"/>
    <p:sldId id="778" r:id="rId16"/>
    <p:sldId id="779" r:id="rId17"/>
    <p:sldId id="780" r:id="rId18"/>
    <p:sldId id="781" r:id="rId19"/>
    <p:sldId id="815" r:id="rId20"/>
    <p:sldId id="782" r:id="rId21"/>
    <p:sldId id="783" r:id="rId22"/>
    <p:sldId id="816" r:id="rId23"/>
    <p:sldId id="785" r:id="rId24"/>
    <p:sldId id="784" r:id="rId25"/>
    <p:sldId id="817" r:id="rId26"/>
    <p:sldId id="787" r:id="rId27"/>
    <p:sldId id="786" r:id="rId28"/>
    <p:sldId id="829" r:id="rId29"/>
    <p:sldId id="831" r:id="rId30"/>
    <p:sldId id="832" r:id="rId31"/>
    <p:sldId id="796" r:id="rId32"/>
    <p:sldId id="806" r:id="rId33"/>
    <p:sldId id="807" r:id="rId34"/>
    <p:sldId id="797" r:id="rId35"/>
    <p:sldId id="798" r:id="rId36"/>
    <p:sldId id="799" r:id="rId37"/>
    <p:sldId id="800" r:id="rId38"/>
    <p:sldId id="801" r:id="rId39"/>
    <p:sldId id="802" r:id="rId40"/>
    <p:sldId id="803" r:id="rId41"/>
    <p:sldId id="804" r:id="rId42"/>
    <p:sldId id="821" r:id="rId43"/>
    <p:sldId id="818" r:id="rId44"/>
    <p:sldId id="819" r:id="rId45"/>
    <p:sldId id="820" r:id="rId46"/>
    <p:sldId id="828" r:id="rId47"/>
    <p:sldId id="822" r:id="rId48"/>
    <p:sldId id="823" r:id="rId49"/>
    <p:sldId id="824" r:id="rId50"/>
    <p:sldId id="813" r:id="rId51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9" autoAdjust="0"/>
    <p:restoredTop sz="94388" autoAdjust="0"/>
  </p:normalViewPr>
  <p:slideViewPr>
    <p:cSldViewPr>
      <p:cViewPr varScale="1">
        <p:scale>
          <a:sx n="81" d="100"/>
          <a:sy n="81" d="100"/>
        </p:scale>
        <p:origin x="4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1578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512ECB8B-6A48-491B-ABA5-A310CC4EE7CE}" type="presOf" srcId="{66F3E20B-0848-4A53-A712-F12244A7A4E1}" destId="{52F0B766-26BF-44EC-A9CF-C41025380488}" srcOrd="0" destOrd="0" presId="urn:microsoft.com/office/officeart/2008/layout/AlternatingHexagons"/>
    <dgm:cxn modelId="{95F104C1-3638-43D5-9E93-8702C831168D}" type="presOf" srcId="{366B40D4-F0D9-4002-A2B2-A5065C84A858}" destId="{2502774D-B472-4DB4-8898-12CCA6869D10}" srcOrd="0" destOrd="0" presId="urn:microsoft.com/office/officeart/2008/layout/AlternatingHexagons"/>
    <dgm:cxn modelId="{5EAC421E-066F-4007-8770-8C06822C85ED}" type="presOf" srcId="{3093B5A8-06A5-42AE-B2CA-8FCE488477A4}" destId="{CDBAA3FA-D4E2-4A90-8E1E-ADC9CEDD4084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8536AE89-2877-4D10-8F7E-400C741E894A}" type="presOf" srcId="{4DD57188-B791-4B7A-BDDC-CB673A7EEBDA}" destId="{5A4E73F0-D072-4AC2-91B6-A2FD959356FE}" srcOrd="0" destOrd="0" presId="urn:microsoft.com/office/officeart/2008/layout/AlternatingHexagons"/>
    <dgm:cxn modelId="{FF32A528-388D-4262-9B75-3B022A69B44A}" type="presOf" srcId="{4FE36DDF-DB07-4D2C-AC90-97569AC8A1FF}" destId="{EDE0C9D1-59C1-4FFF-BE11-1EA4A268A30B}" srcOrd="0" destOrd="0" presId="urn:microsoft.com/office/officeart/2008/layout/AlternatingHexagons"/>
    <dgm:cxn modelId="{93497B78-94D9-403B-872D-8DF7D371794C}" type="presOf" srcId="{EFADDE60-5B37-4984-8534-BCA1F16589A4}" destId="{41527749-E57A-43BE-857D-94DE7FD6D105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1E181859-D141-457F-BDA2-45B1E53A75AB}" type="presOf" srcId="{302BAB7F-3B45-468B-92C8-548717C4F807}" destId="{791E939B-BBD8-4E2C-B7D7-645D4F2A2482}" srcOrd="0" destOrd="0" presId="urn:microsoft.com/office/officeart/2008/layout/AlternatingHexagons"/>
    <dgm:cxn modelId="{815E2A52-B290-4E5B-AA73-B60CB394C96C}" type="presOf" srcId="{C72FBBD4-30DC-4502-92DA-84052885B442}" destId="{95DC46B4-CC7E-406E-9884-A226820B5E7A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F7CDD8FA-88E7-4F3F-AE22-DDB5BCE8F12A}" type="presOf" srcId="{87BD75C3-CDBF-40DB-95A3-1190EA64DA7B}" destId="{7B218CDD-A6FE-46BB-90CD-63D4D7D5193E}" srcOrd="0" destOrd="0" presId="urn:microsoft.com/office/officeart/2008/layout/AlternatingHexagons"/>
    <dgm:cxn modelId="{91E787B4-DCA2-423C-A55B-F3EF4A08E2E3}" type="presParOf" srcId="{2502774D-B472-4DB4-8898-12CCA6869D10}" destId="{BAA5AF85-EC31-4146-B8C6-75E3FDC21822}" srcOrd="0" destOrd="0" presId="urn:microsoft.com/office/officeart/2008/layout/AlternatingHexagons"/>
    <dgm:cxn modelId="{66CA2888-0786-4512-9C34-869276E5F7BF}" type="presParOf" srcId="{BAA5AF85-EC31-4146-B8C6-75E3FDC21822}" destId="{52F0B766-26BF-44EC-A9CF-C41025380488}" srcOrd="0" destOrd="0" presId="urn:microsoft.com/office/officeart/2008/layout/AlternatingHexagons"/>
    <dgm:cxn modelId="{77EC709B-3E04-465B-8BF8-1734C448167B}" type="presParOf" srcId="{BAA5AF85-EC31-4146-B8C6-75E3FDC21822}" destId="{22FF26A6-8040-4C11-90FB-B58E7F50E1A0}" srcOrd="1" destOrd="0" presId="urn:microsoft.com/office/officeart/2008/layout/AlternatingHexagons"/>
    <dgm:cxn modelId="{F3207784-0B0E-493F-A839-91F466C73523}" type="presParOf" srcId="{BAA5AF85-EC31-4146-B8C6-75E3FDC21822}" destId="{6F136A6D-6F69-4D98-B76F-23FD81DCAFCB}" srcOrd="2" destOrd="0" presId="urn:microsoft.com/office/officeart/2008/layout/AlternatingHexagons"/>
    <dgm:cxn modelId="{D2DA28CF-05A2-4FF1-A246-8AAC1EED393A}" type="presParOf" srcId="{BAA5AF85-EC31-4146-B8C6-75E3FDC21822}" destId="{E38837CE-3831-4985-B184-1051C43FF7D9}" srcOrd="3" destOrd="0" presId="urn:microsoft.com/office/officeart/2008/layout/AlternatingHexagons"/>
    <dgm:cxn modelId="{83A0C13C-EF49-43D6-A723-1F1B73BFB939}" type="presParOf" srcId="{BAA5AF85-EC31-4146-B8C6-75E3FDC21822}" destId="{EDE0C9D1-59C1-4FFF-BE11-1EA4A268A30B}" srcOrd="4" destOrd="0" presId="urn:microsoft.com/office/officeart/2008/layout/AlternatingHexagons"/>
    <dgm:cxn modelId="{D65570F0-0105-4F27-AD62-9C16D4009216}" type="presParOf" srcId="{2502774D-B472-4DB4-8898-12CCA6869D10}" destId="{67B91BFF-E5FE-456C-835E-BF07B8A70939}" srcOrd="1" destOrd="0" presId="urn:microsoft.com/office/officeart/2008/layout/AlternatingHexagons"/>
    <dgm:cxn modelId="{42FF1B4A-F046-4C77-9F88-CB530991FBBC}" type="presParOf" srcId="{2502774D-B472-4DB4-8898-12CCA6869D10}" destId="{B9072FF1-3646-4BD4-848D-298A3DF1B0FC}" srcOrd="2" destOrd="0" presId="urn:microsoft.com/office/officeart/2008/layout/AlternatingHexagons"/>
    <dgm:cxn modelId="{AB745F85-ECDF-4227-886E-867E619775E1}" type="presParOf" srcId="{B9072FF1-3646-4BD4-848D-298A3DF1B0FC}" destId="{7B218CDD-A6FE-46BB-90CD-63D4D7D5193E}" srcOrd="0" destOrd="0" presId="urn:microsoft.com/office/officeart/2008/layout/AlternatingHexagons"/>
    <dgm:cxn modelId="{9E37E624-64E8-4808-B7C1-8CB6C160D5DD}" type="presParOf" srcId="{B9072FF1-3646-4BD4-848D-298A3DF1B0FC}" destId="{31BCA7D9-2DDA-41A1-8B26-845A11B11EA0}" srcOrd="1" destOrd="0" presId="urn:microsoft.com/office/officeart/2008/layout/AlternatingHexagons"/>
    <dgm:cxn modelId="{844AA472-886C-46FF-8261-4F7EE2C93DD0}" type="presParOf" srcId="{B9072FF1-3646-4BD4-848D-298A3DF1B0FC}" destId="{EE899C24-2A61-4A2C-9B3C-E4B410C7497A}" srcOrd="2" destOrd="0" presId="urn:microsoft.com/office/officeart/2008/layout/AlternatingHexagons"/>
    <dgm:cxn modelId="{F5AB0167-BEFC-46EB-8527-BBCB45008309}" type="presParOf" srcId="{B9072FF1-3646-4BD4-848D-298A3DF1B0FC}" destId="{C3767E92-507C-47BB-9ED5-3E83E32721BD}" srcOrd="3" destOrd="0" presId="urn:microsoft.com/office/officeart/2008/layout/AlternatingHexagons"/>
    <dgm:cxn modelId="{5749DA48-6123-467A-94E8-0331A760436B}" type="presParOf" srcId="{B9072FF1-3646-4BD4-848D-298A3DF1B0FC}" destId="{5A4E73F0-D072-4AC2-91B6-A2FD959356FE}" srcOrd="4" destOrd="0" presId="urn:microsoft.com/office/officeart/2008/layout/AlternatingHexagons"/>
    <dgm:cxn modelId="{C7E1800B-4C6B-48F4-A06F-59E80F231947}" type="presParOf" srcId="{2502774D-B472-4DB4-8898-12CCA6869D10}" destId="{6E5959F8-F233-4777-BA0B-BBCAB94498E1}" srcOrd="3" destOrd="0" presId="urn:microsoft.com/office/officeart/2008/layout/AlternatingHexagons"/>
    <dgm:cxn modelId="{555F6FB1-F8A2-41C6-8535-89898CF1955B}" type="presParOf" srcId="{2502774D-B472-4DB4-8898-12CCA6869D10}" destId="{94A8261B-5760-44E2-B298-4B6C05C3156A}" srcOrd="4" destOrd="0" presId="urn:microsoft.com/office/officeart/2008/layout/AlternatingHexagons"/>
    <dgm:cxn modelId="{8F48B5E7-B4C9-4F93-BC61-3DD3163474D0}" type="presParOf" srcId="{94A8261B-5760-44E2-B298-4B6C05C3156A}" destId="{791E939B-BBD8-4E2C-B7D7-645D4F2A2482}" srcOrd="0" destOrd="0" presId="urn:microsoft.com/office/officeart/2008/layout/AlternatingHexagons"/>
    <dgm:cxn modelId="{8B7580D9-81BB-499A-B702-5B6F6D91EAAB}" type="presParOf" srcId="{94A8261B-5760-44E2-B298-4B6C05C3156A}" destId="{5D7CB987-2924-4A1B-8BB6-D4EB7AA180A3}" srcOrd="1" destOrd="0" presId="urn:microsoft.com/office/officeart/2008/layout/AlternatingHexagons"/>
    <dgm:cxn modelId="{717F7E7C-05B2-42A8-B04A-8360B2989FDC}" type="presParOf" srcId="{94A8261B-5760-44E2-B298-4B6C05C3156A}" destId="{7FB2090E-69A6-4369-89A4-7E85B551DE1C}" srcOrd="2" destOrd="0" presId="urn:microsoft.com/office/officeart/2008/layout/AlternatingHexagons"/>
    <dgm:cxn modelId="{FF998F46-3326-4A61-821E-A5E630EB75DD}" type="presParOf" srcId="{94A8261B-5760-44E2-B298-4B6C05C3156A}" destId="{291052EC-873D-442C-9EA0-EBDE796F9774}" srcOrd="3" destOrd="0" presId="urn:microsoft.com/office/officeart/2008/layout/AlternatingHexagons"/>
    <dgm:cxn modelId="{8AF1C170-55FD-4FCB-B255-BBB294A7D384}" type="presParOf" srcId="{94A8261B-5760-44E2-B298-4B6C05C3156A}" destId="{95DC46B4-CC7E-406E-9884-A226820B5E7A}" srcOrd="4" destOrd="0" presId="urn:microsoft.com/office/officeart/2008/layout/AlternatingHexagons"/>
    <dgm:cxn modelId="{5DF7F952-61D5-4BCB-BB92-BBB283522EE3}" type="presParOf" srcId="{2502774D-B472-4DB4-8898-12CCA6869D10}" destId="{25D2D13D-A87D-4260-8915-48AFA235814A}" srcOrd="5" destOrd="0" presId="urn:microsoft.com/office/officeart/2008/layout/AlternatingHexagons"/>
    <dgm:cxn modelId="{8BFED491-1B04-452A-B1BC-DDCE77EA192A}" type="presParOf" srcId="{2502774D-B472-4DB4-8898-12CCA6869D10}" destId="{4B1ECCE7-AB55-41C5-86C9-DB4139A7C36C}" srcOrd="6" destOrd="0" presId="urn:microsoft.com/office/officeart/2008/layout/AlternatingHexagons"/>
    <dgm:cxn modelId="{B604C3C1-3AFD-41B3-B854-31D991FDBCB6}" type="presParOf" srcId="{4B1ECCE7-AB55-41C5-86C9-DB4139A7C36C}" destId="{CDBAA3FA-D4E2-4A90-8E1E-ADC9CEDD4084}" srcOrd="0" destOrd="0" presId="urn:microsoft.com/office/officeart/2008/layout/AlternatingHexagons"/>
    <dgm:cxn modelId="{A66B8572-28BB-4A31-B8E9-FF19A054C2E5}" type="presParOf" srcId="{4B1ECCE7-AB55-41C5-86C9-DB4139A7C36C}" destId="{3E1C5DFE-DC4D-46B0-9CAA-2FB5C597E1BA}" srcOrd="1" destOrd="0" presId="urn:microsoft.com/office/officeart/2008/layout/AlternatingHexagons"/>
    <dgm:cxn modelId="{B803EB67-9E2D-4A5A-855C-27BD757EB995}" type="presParOf" srcId="{4B1ECCE7-AB55-41C5-86C9-DB4139A7C36C}" destId="{93199766-6062-4DDC-907A-9AE71E0D25C9}" srcOrd="2" destOrd="0" presId="urn:microsoft.com/office/officeart/2008/layout/AlternatingHexagons"/>
    <dgm:cxn modelId="{46A2B91F-C6B0-4961-9C64-F9320A355C1A}" type="presParOf" srcId="{4B1ECCE7-AB55-41C5-86C9-DB4139A7C36C}" destId="{2E0C4D4A-F546-4FFA-82A9-0200A61666D6}" srcOrd="3" destOrd="0" presId="urn:microsoft.com/office/officeart/2008/layout/AlternatingHexagons"/>
    <dgm:cxn modelId="{DE7B983B-9041-4DB9-8471-7789FAD22656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DA43CBCF-9078-473C-9488-C069C86B9AB9}" type="presOf" srcId="{4FE36DDF-DB07-4D2C-AC90-97569AC8A1FF}" destId="{EDE0C9D1-59C1-4FFF-BE11-1EA4A268A30B}" srcOrd="0" destOrd="0" presId="urn:microsoft.com/office/officeart/2008/layout/AlternatingHexagons"/>
    <dgm:cxn modelId="{154717C2-181B-47BD-8FEF-56282517D161}" type="presOf" srcId="{C72FBBD4-30DC-4502-92DA-84052885B442}" destId="{95DC46B4-CC7E-406E-9884-A226820B5E7A}" srcOrd="0" destOrd="0" presId="urn:microsoft.com/office/officeart/2008/layout/AlternatingHexagons"/>
    <dgm:cxn modelId="{F608F6C7-B44A-4D23-8DCE-15A45067F82F}" type="presOf" srcId="{66F3E20B-0848-4A53-A712-F12244A7A4E1}" destId="{52F0B766-26BF-44EC-A9CF-C41025380488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0D475F43-BC61-4B5B-B3CE-D205EDD0ACC7}" type="presOf" srcId="{366B40D4-F0D9-4002-A2B2-A5065C84A858}" destId="{2502774D-B472-4DB4-8898-12CCA6869D10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741092E6-D216-4734-B692-CF3F0279B47E}" type="presOf" srcId="{4DD57188-B791-4B7A-BDDC-CB673A7EEBDA}" destId="{5A4E73F0-D072-4AC2-91B6-A2FD959356FE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BAF08100-F380-47F3-BBAB-4DA93E22D111}" type="presOf" srcId="{EFADDE60-5B37-4984-8534-BCA1F16589A4}" destId="{41527749-E57A-43BE-857D-94DE7FD6D105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84404676-0C2F-4F7B-8F46-56894EC95EBD}" type="presOf" srcId="{3093B5A8-06A5-42AE-B2CA-8FCE488477A4}" destId="{CDBAA3FA-D4E2-4A90-8E1E-ADC9CEDD4084}" srcOrd="0" destOrd="0" presId="urn:microsoft.com/office/officeart/2008/layout/AlternatingHexagons"/>
    <dgm:cxn modelId="{63563BDA-1082-489D-8790-AE83BBF8DC99}" type="presOf" srcId="{302BAB7F-3B45-468B-92C8-548717C4F807}" destId="{791E939B-BBD8-4E2C-B7D7-645D4F2A2482}" srcOrd="0" destOrd="0" presId="urn:microsoft.com/office/officeart/2008/layout/AlternatingHexagons"/>
    <dgm:cxn modelId="{E7DF3721-D8F8-4CC3-A1FA-C34586F1249A}" type="presOf" srcId="{87BD75C3-CDBF-40DB-95A3-1190EA64DA7B}" destId="{7B218CDD-A6FE-46BB-90CD-63D4D7D5193E}" srcOrd="0" destOrd="0" presId="urn:microsoft.com/office/officeart/2008/layout/AlternatingHexagons"/>
    <dgm:cxn modelId="{42B740E3-06A4-49C8-8D8E-01D3474680A4}" type="presParOf" srcId="{2502774D-B472-4DB4-8898-12CCA6869D10}" destId="{BAA5AF85-EC31-4146-B8C6-75E3FDC21822}" srcOrd="0" destOrd="0" presId="urn:microsoft.com/office/officeart/2008/layout/AlternatingHexagons"/>
    <dgm:cxn modelId="{C6847F65-0EFA-493C-83B3-14B442186DFF}" type="presParOf" srcId="{BAA5AF85-EC31-4146-B8C6-75E3FDC21822}" destId="{52F0B766-26BF-44EC-A9CF-C41025380488}" srcOrd="0" destOrd="0" presId="urn:microsoft.com/office/officeart/2008/layout/AlternatingHexagons"/>
    <dgm:cxn modelId="{E8688E76-0C62-489E-8476-4ED61F7F7B9E}" type="presParOf" srcId="{BAA5AF85-EC31-4146-B8C6-75E3FDC21822}" destId="{22FF26A6-8040-4C11-90FB-B58E7F50E1A0}" srcOrd="1" destOrd="0" presId="urn:microsoft.com/office/officeart/2008/layout/AlternatingHexagons"/>
    <dgm:cxn modelId="{F676B687-8979-47EB-B549-38AE27F723B8}" type="presParOf" srcId="{BAA5AF85-EC31-4146-B8C6-75E3FDC21822}" destId="{6F136A6D-6F69-4D98-B76F-23FD81DCAFCB}" srcOrd="2" destOrd="0" presId="urn:microsoft.com/office/officeart/2008/layout/AlternatingHexagons"/>
    <dgm:cxn modelId="{392116F2-FC7D-4811-B14C-2F1F03B16C61}" type="presParOf" srcId="{BAA5AF85-EC31-4146-B8C6-75E3FDC21822}" destId="{E38837CE-3831-4985-B184-1051C43FF7D9}" srcOrd="3" destOrd="0" presId="urn:microsoft.com/office/officeart/2008/layout/AlternatingHexagons"/>
    <dgm:cxn modelId="{235DCD4F-4AF7-45FF-90BF-8FC3C59AA134}" type="presParOf" srcId="{BAA5AF85-EC31-4146-B8C6-75E3FDC21822}" destId="{EDE0C9D1-59C1-4FFF-BE11-1EA4A268A30B}" srcOrd="4" destOrd="0" presId="urn:microsoft.com/office/officeart/2008/layout/AlternatingHexagons"/>
    <dgm:cxn modelId="{3E62E43D-704E-4356-B36B-EAD610ABC077}" type="presParOf" srcId="{2502774D-B472-4DB4-8898-12CCA6869D10}" destId="{67B91BFF-E5FE-456C-835E-BF07B8A70939}" srcOrd="1" destOrd="0" presId="urn:microsoft.com/office/officeart/2008/layout/AlternatingHexagons"/>
    <dgm:cxn modelId="{599D32D2-41DC-4479-8619-344F8D855AB9}" type="presParOf" srcId="{2502774D-B472-4DB4-8898-12CCA6869D10}" destId="{B9072FF1-3646-4BD4-848D-298A3DF1B0FC}" srcOrd="2" destOrd="0" presId="urn:microsoft.com/office/officeart/2008/layout/AlternatingHexagons"/>
    <dgm:cxn modelId="{F6B5C9E4-24DB-4F2E-8377-CB23D79C1446}" type="presParOf" srcId="{B9072FF1-3646-4BD4-848D-298A3DF1B0FC}" destId="{7B218CDD-A6FE-46BB-90CD-63D4D7D5193E}" srcOrd="0" destOrd="0" presId="urn:microsoft.com/office/officeart/2008/layout/AlternatingHexagons"/>
    <dgm:cxn modelId="{651FCF3C-EA01-4BBC-9C96-920FF2A6A5E2}" type="presParOf" srcId="{B9072FF1-3646-4BD4-848D-298A3DF1B0FC}" destId="{31BCA7D9-2DDA-41A1-8B26-845A11B11EA0}" srcOrd="1" destOrd="0" presId="urn:microsoft.com/office/officeart/2008/layout/AlternatingHexagons"/>
    <dgm:cxn modelId="{FB8394A2-2D6E-46C1-A9A9-AEDBC4DFF21C}" type="presParOf" srcId="{B9072FF1-3646-4BD4-848D-298A3DF1B0FC}" destId="{EE899C24-2A61-4A2C-9B3C-E4B410C7497A}" srcOrd="2" destOrd="0" presId="urn:microsoft.com/office/officeart/2008/layout/AlternatingHexagons"/>
    <dgm:cxn modelId="{6BD9074B-72D7-43A0-B017-BB4CC9C56CD0}" type="presParOf" srcId="{B9072FF1-3646-4BD4-848D-298A3DF1B0FC}" destId="{C3767E92-507C-47BB-9ED5-3E83E32721BD}" srcOrd="3" destOrd="0" presId="urn:microsoft.com/office/officeart/2008/layout/AlternatingHexagons"/>
    <dgm:cxn modelId="{E5CA7216-4DF9-4347-B24A-20E36B866FD2}" type="presParOf" srcId="{B9072FF1-3646-4BD4-848D-298A3DF1B0FC}" destId="{5A4E73F0-D072-4AC2-91B6-A2FD959356FE}" srcOrd="4" destOrd="0" presId="urn:microsoft.com/office/officeart/2008/layout/AlternatingHexagons"/>
    <dgm:cxn modelId="{A38A4E91-4BC6-4A99-B742-8ED25A18EBBB}" type="presParOf" srcId="{2502774D-B472-4DB4-8898-12CCA6869D10}" destId="{6E5959F8-F233-4777-BA0B-BBCAB94498E1}" srcOrd="3" destOrd="0" presId="urn:microsoft.com/office/officeart/2008/layout/AlternatingHexagons"/>
    <dgm:cxn modelId="{DE37D2B5-5A13-40AD-B1EE-8D0C7E573546}" type="presParOf" srcId="{2502774D-B472-4DB4-8898-12CCA6869D10}" destId="{94A8261B-5760-44E2-B298-4B6C05C3156A}" srcOrd="4" destOrd="0" presId="urn:microsoft.com/office/officeart/2008/layout/AlternatingHexagons"/>
    <dgm:cxn modelId="{333B2AC5-BDD8-40E8-94A9-89CC0E89C4C7}" type="presParOf" srcId="{94A8261B-5760-44E2-B298-4B6C05C3156A}" destId="{791E939B-BBD8-4E2C-B7D7-645D4F2A2482}" srcOrd="0" destOrd="0" presId="urn:microsoft.com/office/officeart/2008/layout/AlternatingHexagons"/>
    <dgm:cxn modelId="{2B8CD11A-9053-4D4A-AE06-7AD556AD12E6}" type="presParOf" srcId="{94A8261B-5760-44E2-B298-4B6C05C3156A}" destId="{5D7CB987-2924-4A1B-8BB6-D4EB7AA180A3}" srcOrd="1" destOrd="0" presId="urn:microsoft.com/office/officeart/2008/layout/AlternatingHexagons"/>
    <dgm:cxn modelId="{8CF1BBE6-E48A-4030-AC97-EF8F4BBF2EF7}" type="presParOf" srcId="{94A8261B-5760-44E2-B298-4B6C05C3156A}" destId="{7FB2090E-69A6-4369-89A4-7E85B551DE1C}" srcOrd="2" destOrd="0" presId="urn:microsoft.com/office/officeart/2008/layout/AlternatingHexagons"/>
    <dgm:cxn modelId="{6A856213-2D62-4A3E-87CC-B9C2E214B6F0}" type="presParOf" srcId="{94A8261B-5760-44E2-B298-4B6C05C3156A}" destId="{291052EC-873D-442C-9EA0-EBDE796F9774}" srcOrd="3" destOrd="0" presId="urn:microsoft.com/office/officeart/2008/layout/AlternatingHexagons"/>
    <dgm:cxn modelId="{48EDD980-D71D-4B88-B0B2-CCE124FCF0FA}" type="presParOf" srcId="{94A8261B-5760-44E2-B298-4B6C05C3156A}" destId="{95DC46B4-CC7E-406E-9884-A226820B5E7A}" srcOrd="4" destOrd="0" presId="urn:microsoft.com/office/officeart/2008/layout/AlternatingHexagons"/>
    <dgm:cxn modelId="{265FD0A1-6245-4367-B57F-6225FB22BEB7}" type="presParOf" srcId="{2502774D-B472-4DB4-8898-12CCA6869D10}" destId="{25D2D13D-A87D-4260-8915-48AFA235814A}" srcOrd="5" destOrd="0" presId="urn:microsoft.com/office/officeart/2008/layout/AlternatingHexagons"/>
    <dgm:cxn modelId="{79D35968-756A-4185-84CF-74A15CD4FCA2}" type="presParOf" srcId="{2502774D-B472-4DB4-8898-12CCA6869D10}" destId="{4B1ECCE7-AB55-41C5-86C9-DB4139A7C36C}" srcOrd="6" destOrd="0" presId="urn:microsoft.com/office/officeart/2008/layout/AlternatingHexagons"/>
    <dgm:cxn modelId="{6BB73B0D-D513-4DA5-BBE7-542F3809B4B0}" type="presParOf" srcId="{4B1ECCE7-AB55-41C5-86C9-DB4139A7C36C}" destId="{CDBAA3FA-D4E2-4A90-8E1E-ADC9CEDD4084}" srcOrd="0" destOrd="0" presId="urn:microsoft.com/office/officeart/2008/layout/AlternatingHexagons"/>
    <dgm:cxn modelId="{4023C999-4A8E-4515-8EA5-177EA889C8FF}" type="presParOf" srcId="{4B1ECCE7-AB55-41C5-86C9-DB4139A7C36C}" destId="{3E1C5DFE-DC4D-46B0-9CAA-2FB5C597E1BA}" srcOrd="1" destOrd="0" presId="urn:microsoft.com/office/officeart/2008/layout/AlternatingHexagons"/>
    <dgm:cxn modelId="{19934452-24C9-4862-84EF-828E28383C7C}" type="presParOf" srcId="{4B1ECCE7-AB55-41C5-86C9-DB4139A7C36C}" destId="{93199766-6062-4DDC-907A-9AE71E0D25C9}" srcOrd="2" destOrd="0" presId="urn:microsoft.com/office/officeart/2008/layout/AlternatingHexagons"/>
    <dgm:cxn modelId="{5EC0370A-5002-4D5B-8C35-6155EE1EB94C}" type="presParOf" srcId="{4B1ECCE7-AB55-41C5-86C9-DB4139A7C36C}" destId="{2E0C4D4A-F546-4FFA-82A9-0200A61666D6}" srcOrd="3" destOrd="0" presId="urn:microsoft.com/office/officeart/2008/layout/AlternatingHexagons"/>
    <dgm:cxn modelId="{5FCDBF44-9D40-482F-838D-950F4E652BC0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2CCD326D-F8BE-402B-80F5-A67ED92035BE}" type="presOf" srcId="{3093B5A8-06A5-42AE-B2CA-8FCE488477A4}" destId="{CDBAA3FA-D4E2-4A90-8E1E-ADC9CEDD4084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C24E6A57-4126-4DB2-A6BA-E729EB41403A}" type="presOf" srcId="{302BAB7F-3B45-468B-92C8-548717C4F807}" destId="{791E939B-BBD8-4E2C-B7D7-645D4F2A2482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1EF3E586-BB44-4575-B942-A864BF16B5D2}" type="presOf" srcId="{66F3E20B-0848-4A53-A712-F12244A7A4E1}" destId="{52F0B766-26BF-44EC-A9CF-C41025380488}" srcOrd="0" destOrd="0" presId="urn:microsoft.com/office/officeart/2008/layout/AlternatingHexagons"/>
    <dgm:cxn modelId="{5091DA04-68EE-4AB0-863E-1AA960007DEA}" type="presOf" srcId="{4FE36DDF-DB07-4D2C-AC90-97569AC8A1FF}" destId="{EDE0C9D1-59C1-4FFF-BE11-1EA4A268A30B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6630D8E5-8ACB-466B-86F0-C0E1083D6317}" type="presOf" srcId="{C72FBBD4-30DC-4502-92DA-84052885B442}" destId="{95DC46B4-CC7E-406E-9884-A226820B5E7A}" srcOrd="0" destOrd="0" presId="urn:microsoft.com/office/officeart/2008/layout/AlternatingHexagons"/>
    <dgm:cxn modelId="{B324C4D0-88B7-468B-9569-5426982E5860}" type="presOf" srcId="{4DD57188-B791-4B7A-BDDC-CB673A7EEBDA}" destId="{5A4E73F0-D072-4AC2-91B6-A2FD959356FE}" srcOrd="0" destOrd="0" presId="urn:microsoft.com/office/officeart/2008/layout/AlternatingHexagons"/>
    <dgm:cxn modelId="{76FA49A9-ECE8-43ED-9B58-19146B4C029C}" type="presOf" srcId="{EFADDE60-5B37-4984-8534-BCA1F16589A4}" destId="{41527749-E57A-43BE-857D-94DE7FD6D105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0AE2ED77-0367-470A-A1A7-375462F29D80}" type="presOf" srcId="{87BD75C3-CDBF-40DB-95A3-1190EA64DA7B}" destId="{7B218CDD-A6FE-46BB-90CD-63D4D7D5193E}" srcOrd="0" destOrd="0" presId="urn:microsoft.com/office/officeart/2008/layout/AlternatingHexagons"/>
    <dgm:cxn modelId="{A8D34145-F1A9-4114-B264-8EAE0F0C15BB}" type="presOf" srcId="{366B40D4-F0D9-4002-A2B2-A5065C84A858}" destId="{2502774D-B472-4DB4-8898-12CCA6869D10}" srcOrd="0" destOrd="0" presId="urn:microsoft.com/office/officeart/2008/layout/AlternatingHexagons"/>
    <dgm:cxn modelId="{9B116759-FB11-4C14-941D-DB833F5CAD5C}" type="presParOf" srcId="{2502774D-B472-4DB4-8898-12CCA6869D10}" destId="{BAA5AF85-EC31-4146-B8C6-75E3FDC21822}" srcOrd="0" destOrd="0" presId="urn:microsoft.com/office/officeart/2008/layout/AlternatingHexagons"/>
    <dgm:cxn modelId="{6C34A2C7-9F5A-4FB6-A6A7-9270B52F1A7E}" type="presParOf" srcId="{BAA5AF85-EC31-4146-B8C6-75E3FDC21822}" destId="{52F0B766-26BF-44EC-A9CF-C41025380488}" srcOrd="0" destOrd="0" presId="urn:microsoft.com/office/officeart/2008/layout/AlternatingHexagons"/>
    <dgm:cxn modelId="{8B16B406-71BE-4FD4-855D-22F86742C3FB}" type="presParOf" srcId="{BAA5AF85-EC31-4146-B8C6-75E3FDC21822}" destId="{22FF26A6-8040-4C11-90FB-B58E7F50E1A0}" srcOrd="1" destOrd="0" presId="urn:microsoft.com/office/officeart/2008/layout/AlternatingHexagons"/>
    <dgm:cxn modelId="{BB269780-8991-4AF5-A137-F741DF7A828D}" type="presParOf" srcId="{BAA5AF85-EC31-4146-B8C6-75E3FDC21822}" destId="{6F136A6D-6F69-4D98-B76F-23FD81DCAFCB}" srcOrd="2" destOrd="0" presId="urn:microsoft.com/office/officeart/2008/layout/AlternatingHexagons"/>
    <dgm:cxn modelId="{8FDB57DA-EAB9-4990-964C-BFF314676DD2}" type="presParOf" srcId="{BAA5AF85-EC31-4146-B8C6-75E3FDC21822}" destId="{E38837CE-3831-4985-B184-1051C43FF7D9}" srcOrd="3" destOrd="0" presId="urn:microsoft.com/office/officeart/2008/layout/AlternatingHexagons"/>
    <dgm:cxn modelId="{3B2EC6D7-3B72-4673-82C4-2C7675BEA892}" type="presParOf" srcId="{BAA5AF85-EC31-4146-B8C6-75E3FDC21822}" destId="{EDE0C9D1-59C1-4FFF-BE11-1EA4A268A30B}" srcOrd="4" destOrd="0" presId="urn:microsoft.com/office/officeart/2008/layout/AlternatingHexagons"/>
    <dgm:cxn modelId="{51472173-E8C1-405A-812B-7517C1C12448}" type="presParOf" srcId="{2502774D-B472-4DB4-8898-12CCA6869D10}" destId="{67B91BFF-E5FE-456C-835E-BF07B8A70939}" srcOrd="1" destOrd="0" presId="urn:microsoft.com/office/officeart/2008/layout/AlternatingHexagons"/>
    <dgm:cxn modelId="{97EA8F8A-1184-45CD-8BAC-236643CB9F91}" type="presParOf" srcId="{2502774D-B472-4DB4-8898-12CCA6869D10}" destId="{B9072FF1-3646-4BD4-848D-298A3DF1B0FC}" srcOrd="2" destOrd="0" presId="urn:microsoft.com/office/officeart/2008/layout/AlternatingHexagons"/>
    <dgm:cxn modelId="{1318DCFC-EEDD-4AD0-B9E6-A4AAD7DF3005}" type="presParOf" srcId="{B9072FF1-3646-4BD4-848D-298A3DF1B0FC}" destId="{7B218CDD-A6FE-46BB-90CD-63D4D7D5193E}" srcOrd="0" destOrd="0" presId="urn:microsoft.com/office/officeart/2008/layout/AlternatingHexagons"/>
    <dgm:cxn modelId="{E4A32AA3-A38D-4343-A301-082368C67BE2}" type="presParOf" srcId="{B9072FF1-3646-4BD4-848D-298A3DF1B0FC}" destId="{31BCA7D9-2DDA-41A1-8B26-845A11B11EA0}" srcOrd="1" destOrd="0" presId="urn:microsoft.com/office/officeart/2008/layout/AlternatingHexagons"/>
    <dgm:cxn modelId="{F11C86C4-AC57-42C2-AA6A-2E50A97AD279}" type="presParOf" srcId="{B9072FF1-3646-4BD4-848D-298A3DF1B0FC}" destId="{EE899C24-2A61-4A2C-9B3C-E4B410C7497A}" srcOrd="2" destOrd="0" presId="urn:microsoft.com/office/officeart/2008/layout/AlternatingHexagons"/>
    <dgm:cxn modelId="{40B25FA0-CA11-47F9-8FDA-F5CE7E72A9AE}" type="presParOf" srcId="{B9072FF1-3646-4BD4-848D-298A3DF1B0FC}" destId="{C3767E92-507C-47BB-9ED5-3E83E32721BD}" srcOrd="3" destOrd="0" presId="urn:microsoft.com/office/officeart/2008/layout/AlternatingHexagons"/>
    <dgm:cxn modelId="{F98BC3AB-3D04-436B-AD9A-77B850477320}" type="presParOf" srcId="{B9072FF1-3646-4BD4-848D-298A3DF1B0FC}" destId="{5A4E73F0-D072-4AC2-91B6-A2FD959356FE}" srcOrd="4" destOrd="0" presId="urn:microsoft.com/office/officeart/2008/layout/AlternatingHexagons"/>
    <dgm:cxn modelId="{60397FF7-1F49-4798-AB5D-F428872A30FD}" type="presParOf" srcId="{2502774D-B472-4DB4-8898-12CCA6869D10}" destId="{6E5959F8-F233-4777-BA0B-BBCAB94498E1}" srcOrd="3" destOrd="0" presId="urn:microsoft.com/office/officeart/2008/layout/AlternatingHexagons"/>
    <dgm:cxn modelId="{B170BF52-9FF8-4355-A120-88BD4071714D}" type="presParOf" srcId="{2502774D-B472-4DB4-8898-12CCA6869D10}" destId="{94A8261B-5760-44E2-B298-4B6C05C3156A}" srcOrd="4" destOrd="0" presId="urn:microsoft.com/office/officeart/2008/layout/AlternatingHexagons"/>
    <dgm:cxn modelId="{4EFB2DDE-E9ED-43EF-98A6-933A6C52BC5C}" type="presParOf" srcId="{94A8261B-5760-44E2-B298-4B6C05C3156A}" destId="{791E939B-BBD8-4E2C-B7D7-645D4F2A2482}" srcOrd="0" destOrd="0" presId="urn:microsoft.com/office/officeart/2008/layout/AlternatingHexagons"/>
    <dgm:cxn modelId="{FAF1FDD9-0362-49D4-A849-9EAB76AB8493}" type="presParOf" srcId="{94A8261B-5760-44E2-B298-4B6C05C3156A}" destId="{5D7CB987-2924-4A1B-8BB6-D4EB7AA180A3}" srcOrd="1" destOrd="0" presId="urn:microsoft.com/office/officeart/2008/layout/AlternatingHexagons"/>
    <dgm:cxn modelId="{D8870468-01BA-425E-AF8A-47689B9FBC1B}" type="presParOf" srcId="{94A8261B-5760-44E2-B298-4B6C05C3156A}" destId="{7FB2090E-69A6-4369-89A4-7E85B551DE1C}" srcOrd="2" destOrd="0" presId="urn:microsoft.com/office/officeart/2008/layout/AlternatingHexagons"/>
    <dgm:cxn modelId="{C917807F-4FA3-4A02-B66D-604052930057}" type="presParOf" srcId="{94A8261B-5760-44E2-B298-4B6C05C3156A}" destId="{291052EC-873D-442C-9EA0-EBDE796F9774}" srcOrd="3" destOrd="0" presId="urn:microsoft.com/office/officeart/2008/layout/AlternatingHexagons"/>
    <dgm:cxn modelId="{48E37AB0-B652-42E8-A341-D8CDA675FB57}" type="presParOf" srcId="{94A8261B-5760-44E2-B298-4B6C05C3156A}" destId="{95DC46B4-CC7E-406E-9884-A226820B5E7A}" srcOrd="4" destOrd="0" presId="urn:microsoft.com/office/officeart/2008/layout/AlternatingHexagons"/>
    <dgm:cxn modelId="{058ABAAD-472D-42E4-8509-B27A4FD6340F}" type="presParOf" srcId="{2502774D-B472-4DB4-8898-12CCA6869D10}" destId="{25D2D13D-A87D-4260-8915-48AFA235814A}" srcOrd="5" destOrd="0" presId="urn:microsoft.com/office/officeart/2008/layout/AlternatingHexagons"/>
    <dgm:cxn modelId="{41F1430C-6D65-4701-903F-ED847F5D2D47}" type="presParOf" srcId="{2502774D-B472-4DB4-8898-12CCA6869D10}" destId="{4B1ECCE7-AB55-41C5-86C9-DB4139A7C36C}" srcOrd="6" destOrd="0" presId="urn:microsoft.com/office/officeart/2008/layout/AlternatingHexagons"/>
    <dgm:cxn modelId="{5327B8B1-7B24-4CDF-A1E6-D984005D5271}" type="presParOf" srcId="{4B1ECCE7-AB55-41C5-86C9-DB4139A7C36C}" destId="{CDBAA3FA-D4E2-4A90-8E1E-ADC9CEDD4084}" srcOrd="0" destOrd="0" presId="urn:microsoft.com/office/officeart/2008/layout/AlternatingHexagons"/>
    <dgm:cxn modelId="{A946C309-F6E9-443D-8F64-DFF1E00879C7}" type="presParOf" srcId="{4B1ECCE7-AB55-41C5-86C9-DB4139A7C36C}" destId="{3E1C5DFE-DC4D-46B0-9CAA-2FB5C597E1BA}" srcOrd="1" destOrd="0" presId="urn:microsoft.com/office/officeart/2008/layout/AlternatingHexagons"/>
    <dgm:cxn modelId="{C673C1D9-42E9-4C7C-B6C4-115A1D0AFDA8}" type="presParOf" srcId="{4B1ECCE7-AB55-41C5-86C9-DB4139A7C36C}" destId="{93199766-6062-4DDC-907A-9AE71E0D25C9}" srcOrd="2" destOrd="0" presId="urn:microsoft.com/office/officeart/2008/layout/AlternatingHexagons"/>
    <dgm:cxn modelId="{E58A0EA2-8CA2-4098-970D-019EA93DC41B}" type="presParOf" srcId="{4B1ECCE7-AB55-41C5-86C9-DB4139A7C36C}" destId="{2E0C4D4A-F546-4FFA-82A9-0200A61666D6}" srcOrd="3" destOrd="0" presId="urn:microsoft.com/office/officeart/2008/layout/AlternatingHexagons"/>
    <dgm:cxn modelId="{B64B046B-55F9-44E3-B966-371B026B98A9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B40D4-F0D9-4002-A2B2-A5065C84A85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6F3E20B-0848-4A53-A712-F12244A7A4E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 smtClean="0"/>
            <a:t>Software-defined networks </a:t>
          </a:r>
        </a:p>
      </dgm:t>
    </dgm:pt>
    <dgm:pt modelId="{EA3828DD-0A2D-4E19-B9EF-F8209B3D476F}" type="parTrans" cxnId="{81D6DAFB-FC0D-4727-9D85-B8FA49A342AA}">
      <dgm:prSet/>
      <dgm:spPr/>
      <dgm:t>
        <a:bodyPr/>
        <a:lstStyle/>
        <a:p>
          <a:endParaRPr lang="sv-SE"/>
        </a:p>
      </dgm:t>
    </dgm:pt>
    <dgm:pt modelId="{4FE36DDF-DB07-4D2C-AC90-97569AC8A1FF}" type="sibTrans" cxnId="{81D6DAFB-FC0D-4727-9D85-B8FA49A342A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network security issues 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BD75C3-CDBF-40DB-95A3-1190EA64DA7B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800" dirty="0" smtClean="0">
              <a:solidFill>
                <a:schemeClr val="tx1"/>
              </a:solidFill>
            </a:rPr>
            <a:t>TCP/IP, LAN protocol stack </a:t>
          </a:r>
          <a:endParaRPr lang="sv-SE" dirty="0">
            <a:solidFill>
              <a:schemeClr val="tx1"/>
            </a:solidFill>
          </a:endParaRPr>
        </a:p>
      </dgm:t>
    </dgm:pt>
    <dgm:pt modelId="{7552E0CC-F3C7-4846-9521-E5E038BED3F0}" type="parTrans" cxnId="{60FD73AE-5C74-4E4C-B983-1DEA98BAE046}">
      <dgm:prSet/>
      <dgm:spPr/>
      <dgm:t>
        <a:bodyPr/>
        <a:lstStyle/>
        <a:p>
          <a:endParaRPr lang="sv-SE"/>
        </a:p>
      </dgm:t>
    </dgm:pt>
    <dgm:pt modelId="{4DD57188-B791-4B7A-BDDC-CB673A7EEBDA}" type="sibTrans" cxnId="{60FD73AE-5C74-4E4C-B983-1DEA98BAE04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dirty="0" smtClean="0"/>
            <a:t>delays</a:t>
          </a:r>
          <a:r>
            <a:rPr lang="sv-SE" sz="1600" dirty="0" smtClean="0"/>
            <a:t> </a:t>
          </a:r>
          <a:r>
            <a:rPr lang="sv-SE" sz="1600" dirty="0" err="1" smtClean="0"/>
            <a:t>performance</a:t>
          </a:r>
          <a:endParaRPr lang="en-GB" sz="16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2BAB7F-3B45-468B-92C8-548717C4F807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routing, also with mobility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87C19858-67E9-4159-9B28-2183A8CA508A}" type="parTrans" cxnId="{B400E940-CA45-4D6E-8DC9-EB013C2AF50E}">
      <dgm:prSet/>
      <dgm:spPr/>
      <dgm:t>
        <a:bodyPr/>
        <a:lstStyle/>
        <a:p>
          <a:endParaRPr lang="sv-SE"/>
        </a:p>
      </dgm:t>
    </dgm:pt>
    <dgm:pt modelId="{C72FBBD4-30DC-4502-92DA-84052885B442}" type="sibTrans" cxnId="{B400E940-CA45-4D6E-8DC9-EB013C2AF50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dirty="0" err="1" smtClean="0"/>
            <a:t>multiple</a:t>
          </a:r>
          <a:r>
            <a:rPr lang="sv-SE" sz="1600" dirty="0" smtClean="0"/>
            <a:t> </a:t>
          </a:r>
          <a:r>
            <a:rPr lang="en-GB" sz="1600" dirty="0" smtClean="0"/>
            <a:t>access protocols (wired, wireless)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dirty="0"/>
        </a:p>
      </dgm:t>
    </dgm:pt>
    <dgm:pt modelId="{3093B5A8-06A5-42AE-B2CA-8FCE488477A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dirty="0" smtClean="0"/>
            <a:t>reliable data transfer </a:t>
          </a:r>
          <a:endParaRPr lang="sv-SE" dirty="0"/>
        </a:p>
      </dgm:t>
    </dgm:pt>
    <dgm:pt modelId="{6AFFC803-E746-42A7-B5A2-DB8D71958D7C}" type="parTrans" cxnId="{F69FC3D2-8E90-447F-B0D4-9F03CF80689A}">
      <dgm:prSet/>
      <dgm:spPr/>
      <dgm:t>
        <a:bodyPr/>
        <a:lstStyle/>
        <a:p>
          <a:endParaRPr lang="sv-SE"/>
        </a:p>
      </dgm:t>
    </dgm:pt>
    <dgm:pt modelId="{EFADDE60-5B37-4984-8534-BCA1F16589A4}" type="sibTrans" cxnId="{F69FC3D2-8E90-447F-B0D4-9F03CF80689A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datagram vs VC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dirty="0" smtClean="0"/>
            <a:t>congestion control</a:t>
          </a:r>
        </a:p>
      </dgm:t>
    </dgm:pt>
    <dgm:pt modelId="{2502774D-B472-4DB4-8898-12CCA6869D10}" type="pres">
      <dgm:prSet presAssocID="{366B40D4-F0D9-4002-A2B2-A5065C84A85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BAA5AF85-EC31-4146-B8C6-75E3FDC21822}" type="pres">
      <dgm:prSet presAssocID="{66F3E20B-0848-4A53-A712-F12244A7A4E1}" presName="composite" presStyleCnt="0"/>
      <dgm:spPr/>
    </dgm:pt>
    <dgm:pt modelId="{52F0B766-26BF-44EC-A9CF-C41025380488}" type="pres">
      <dgm:prSet presAssocID="{66F3E20B-0848-4A53-A712-F12244A7A4E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FF26A6-8040-4C11-90FB-B58E7F50E1A0}" type="pres">
      <dgm:prSet presAssocID="{66F3E20B-0848-4A53-A712-F12244A7A4E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136A6D-6F69-4D98-B76F-23FD81DCAFCB}" type="pres">
      <dgm:prSet presAssocID="{66F3E20B-0848-4A53-A712-F12244A7A4E1}" presName="BalanceSpacing" presStyleCnt="0"/>
      <dgm:spPr/>
    </dgm:pt>
    <dgm:pt modelId="{E38837CE-3831-4985-B184-1051C43FF7D9}" type="pres">
      <dgm:prSet presAssocID="{66F3E20B-0848-4A53-A712-F12244A7A4E1}" presName="BalanceSpacing1" presStyleCnt="0"/>
      <dgm:spPr/>
    </dgm:pt>
    <dgm:pt modelId="{EDE0C9D1-59C1-4FFF-BE11-1EA4A268A30B}" type="pres">
      <dgm:prSet presAssocID="{4FE36DDF-DB07-4D2C-AC90-97569AC8A1FF}" presName="Accent1Text" presStyleLbl="node1" presStyleIdx="1" presStyleCnt="8"/>
      <dgm:spPr/>
      <dgm:t>
        <a:bodyPr/>
        <a:lstStyle/>
        <a:p>
          <a:endParaRPr lang="sv-SE"/>
        </a:p>
      </dgm:t>
    </dgm:pt>
    <dgm:pt modelId="{67B91BFF-E5FE-456C-835E-BF07B8A70939}" type="pres">
      <dgm:prSet presAssocID="{4FE36DDF-DB07-4D2C-AC90-97569AC8A1FF}" presName="spaceBetweenRectangles" presStyleCnt="0"/>
      <dgm:spPr/>
    </dgm:pt>
    <dgm:pt modelId="{B9072FF1-3646-4BD4-848D-298A3DF1B0FC}" type="pres">
      <dgm:prSet presAssocID="{87BD75C3-CDBF-40DB-95A3-1190EA64DA7B}" presName="composite" presStyleCnt="0"/>
      <dgm:spPr/>
    </dgm:pt>
    <dgm:pt modelId="{7B218CDD-A6FE-46BB-90CD-63D4D7D5193E}" type="pres">
      <dgm:prSet presAssocID="{87BD75C3-CDBF-40DB-95A3-1190EA64DA7B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1BCA7D9-2DDA-41A1-8B26-845A11B11EA0}" type="pres">
      <dgm:prSet presAssocID="{87BD75C3-CDBF-40DB-95A3-1190EA64DA7B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E899C24-2A61-4A2C-9B3C-E4B410C7497A}" type="pres">
      <dgm:prSet presAssocID="{87BD75C3-CDBF-40DB-95A3-1190EA64DA7B}" presName="BalanceSpacing" presStyleCnt="0"/>
      <dgm:spPr/>
    </dgm:pt>
    <dgm:pt modelId="{C3767E92-507C-47BB-9ED5-3E83E32721BD}" type="pres">
      <dgm:prSet presAssocID="{87BD75C3-CDBF-40DB-95A3-1190EA64DA7B}" presName="BalanceSpacing1" presStyleCnt="0"/>
      <dgm:spPr/>
    </dgm:pt>
    <dgm:pt modelId="{5A4E73F0-D072-4AC2-91B6-A2FD959356FE}" type="pres">
      <dgm:prSet presAssocID="{4DD57188-B791-4B7A-BDDC-CB673A7EEBDA}" presName="Accent1Text" presStyleLbl="node1" presStyleIdx="3" presStyleCnt="8" custLinFactX="-100000" custLinFactY="65689" custLinFactNeighborX="-113075" custLinFactNeighborY="100000"/>
      <dgm:spPr/>
      <dgm:t>
        <a:bodyPr/>
        <a:lstStyle/>
        <a:p>
          <a:endParaRPr lang="sv-SE"/>
        </a:p>
      </dgm:t>
    </dgm:pt>
    <dgm:pt modelId="{6E5959F8-F233-4777-BA0B-BBCAB94498E1}" type="pres">
      <dgm:prSet presAssocID="{4DD57188-B791-4B7A-BDDC-CB673A7EEBDA}" presName="spaceBetweenRectangles" presStyleCnt="0"/>
      <dgm:spPr/>
    </dgm:pt>
    <dgm:pt modelId="{94A8261B-5760-44E2-B298-4B6C05C3156A}" type="pres">
      <dgm:prSet presAssocID="{302BAB7F-3B45-468B-92C8-548717C4F807}" presName="composite" presStyleCnt="0"/>
      <dgm:spPr/>
    </dgm:pt>
    <dgm:pt modelId="{791E939B-BBD8-4E2C-B7D7-645D4F2A2482}" type="pres">
      <dgm:prSet presAssocID="{302BAB7F-3B45-468B-92C8-548717C4F807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7CB987-2924-4A1B-8BB6-D4EB7AA180A3}" type="pres">
      <dgm:prSet presAssocID="{302BAB7F-3B45-468B-92C8-548717C4F807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FB2090E-69A6-4369-89A4-7E85B551DE1C}" type="pres">
      <dgm:prSet presAssocID="{302BAB7F-3B45-468B-92C8-548717C4F807}" presName="BalanceSpacing" presStyleCnt="0"/>
      <dgm:spPr/>
    </dgm:pt>
    <dgm:pt modelId="{291052EC-873D-442C-9EA0-EBDE796F9774}" type="pres">
      <dgm:prSet presAssocID="{302BAB7F-3B45-468B-92C8-548717C4F807}" presName="BalanceSpacing1" presStyleCnt="0"/>
      <dgm:spPr/>
    </dgm:pt>
    <dgm:pt modelId="{95DC46B4-CC7E-406E-9884-A226820B5E7A}" type="pres">
      <dgm:prSet presAssocID="{C72FBBD4-30DC-4502-92DA-84052885B442}" presName="Accent1Text" presStyleLbl="node1" presStyleIdx="5" presStyleCnt="8"/>
      <dgm:spPr/>
      <dgm:t>
        <a:bodyPr/>
        <a:lstStyle/>
        <a:p>
          <a:endParaRPr lang="sv-SE"/>
        </a:p>
      </dgm:t>
    </dgm:pt>
    <dgm:pt modelId="{25D2D13D-A87D-4260-8915-48AFA235814A}" type="pres">
      <dgm:prSet presAssocID="{C72FBBD4-30DC-4502-92DA-84052885B442}" presName="spaceBetweenRectangles" presStyleCnt="0"/>
      <dgm:spPr/>
    </dgm:pt>
    <dgm:pt modelId="{4B1ECCE7-AB55-41C5-86C9-DB4139A7C36C}" type="pres">
      <dgm:prSet presAssocID="{3093B5A8-06A5-42AE-B2CA-8FCE488477A4}" presName="composite" presStyleCnt="0"/>
      <dgm:spPr/>
    </dgm:pt>
    <dgm:pt modelId="{CDBAA3FA-D4E2-4A90-8E1E-ADC9CEDD4084}" type="pres">
      <dgm:prSet presAssocID="{3093B5A8-06A5-42AE-B2CA-8FCE488477A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E1C5DFE-DC4D-46B0-9CAA-2FB5C597E1BA}" type="pres">
      <dgm:prSet presAssocID="{3093B5A8-06A5-42AE-B2CA-8FCE488477A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3199766-6062-4DDC-907A-9AE71E0D25C9}" type="pres">
      <dgm:prSet presAssocID="{3093B5A8-06A5-42AE-B2CA-8FCE488477A4}" presName="BalanceSpacing" presStyleCnt="0"/>
      <dgm:spPr/>
    </dgm:pt>
    <dgm:pt modelId="{2E0C4D4A-F546-4FFA-82A9-0200A61666D6}" type="pres">
      <dgm:prSet presAssocID="{3093B5A8-06A5-42AE-B2CA-8FCE488477A4}" presName="BalanceSpacing1" presStyleCnt="0"/>
      <dgm:spPr/>
    </dgm:pt>
    <dgm:pt modelId="{41527749-E57A-43BE-857D-94DE7FD6D105}" type="pres">
      <dgm:prSet presAssocID="{EFADDE60-5B37-4984-8534-BCA1F16589A4}" presName="Accent1Text" presStyleLbl="node1" presStyleIdx="7" presStyleCnt="8"/>
      <dgm:spPr/>
      <dgm:t>
        <a:bodyPr/>
        <a:lstStyle/>
        <a:p>
          <a:endParaRPr lang="sv-SE"/>
        </a:p>
      </dgm:t>
    </dgm:pt>
  </dgm:ptLst>
  <dgm:cxnLst>
    <dgm:cxn modelId="{9B796B71-8E07-4146-BF63-C1368375D3D6}" type="presOf" srcId="{3093B5A8-06A5-42AE-B2CA-8FCE488477A4}" destId="{CDBAA3FA-D4E2-4A90-8E1E-ADC9CEDD4084}" srcOrd="0" destOrd="0" presId="urn:microsoft.com/office/officeart/2008/layout/AlternatingHexagons"/>
    <dgm:cxn modelId="{1939ABBD-AB1E-4252-B0F4-A9A2DB4BE60F}" type="presOf" srcId="{4DD57188-B791-4B7A-BDDC-CB673A7EEBDA}" destId="{5A4E73F0-D072-4AC2-91B6-A2FD959356FE}" srcOrd="0" destOrd="0" presId="urn:microsoft.com/office/officeart/2008/layout/AlternatingHexagons"/>
    <dgm:cxn modelId="{B400E940-CA45-4D6E-8DC9-EB013C2AF50E}" srcId="{366B40D4-F0D9-4002-A2B2-A5065C84A858}" destId="{302BAB7F-3B45-468B-92C8-548717C4F807}" srcOrd="2" destOrd="0" parTransId="{87C19858-67E9-4159-9B28-2183A8CA508A}" sibTransId="{C72FBBD4-30DC-4502-92DA-84052885B442}"/>
    <dgm:cxn modelId="{28E1E464-B620-4F10-B4A2-E8A387F37B80}" type="presOf" srcId="{366B40D4-F0D9-4002-A2B2-A5065C84A858}" destId="{2502774D-B472-4DB4-8898-12CCA6869D10}" srcOrd="0" destOrd="0" presId="urn:microsoft.com/office/officeart/2008/layout/AlternatingHexagons"/>
    <dgm:cxn modelId="{7EF2D965-11F2-42DB-B2DE-FE92B2465D31}" type="presOf" srcId="{66F3E20B-0848-4A53-A712-F12244A7A4E1}" destId="{52F0B766-26BF-44EC-A9CF-C41025380488}" srcOrd="0" destOrd="0" presId="urn:microsoft.com/office/officeart/2008/layout/AlternatingHexagons"/>
    <dgm:cxn modelId="{60FD73AE-5C74-4E4C-B983-1DEA98BAE046}" srcId="{366B40D4-F0D9-4002-A2B2-A5065C84A858}" destId="{87BD75C3-CDBF-40DB-95A3-1190EA64DA7B}" srcOrd="1" destOrd="0" parTransId="{7552E0CC-F3C7-4846-9521-E5E038BED3F0}" sibTransId="{4DD57188-B791-4B7A-BDDC-CB673A7EEBDA}"/>
    <dgm:cxn modelId="{34D13A64-71AB-4EB0-8EB3-5C06236DA496}" type="presOf" srcId="{302BAB7F-3B45-468B-92C8-548717C4F807}" destId="{791E939B-BBD8-4E2C-B7D7-645D4F2A2482}" srcOrd="0" destOrd="0" presId="urn:microsoft.com/office/officeart/2008/layout/AlternatingHexagons"/>
    <dgm:cxn modelId="{E8C18553-F0E5-4B5F-8A0F-A7DED09F55F7}" type="presOf" srcId="{EFADDE60-5B37-4984-8534-BCA1F16589A4}" destId="{41527749-E57A-43BE-857D-94DE7FD6D105}" srcOrd="0" destOrd="0" presId="urn:microsoft.com/office/officeart/2008/layout/AlternatingHexagons"/>
    <dgm:cxn modelId="{81D6DAFB-FC0D-4727-9D85-B8FA49A342AA}" srcId="{366B40D4-F0D9-4002-A2B2-A5065C84A858}" destId="{66F3E20B-0848-4A53-A712-F12244A7A4E1}" srcOrd="0" destOrd="0" parTransId="{EA3828DD-0A2D-4E19-B9EF-F8209B3D476F}" sibTransId="{4FE36DDF-DB07-4D2C-AC90-97569AC8A1FF}"/>
    <dgm:cxn modelId="{1CA871EE-BA07-4781-9A34-3D595C675C1A}" type="presOf" srcId="{4FE36DDF-DB07-4D2C-AC90-97569AC8A1FF}" destId="{EDE0C9D1-59C1-4FFF-BE11-1EA4A268A30B}" srcOrd="0" destOrd="0" presId="urn:microsoft.com/office/officeart/2008/layout/AlternatingHexagons"/>
    <dgm:cxn modelId="{9261BB19-4FB1-463F-8ED4-21A520021845}" type="presOf" srcId="{C72FBBD4-30DC-4502-92DA-84052885B442}" destId="{95DC46B4-CC7E-406E-9884-A226820B5E7A}" srcOrd="0" destOrd="0" presId="urn:microsoft.com/office/officeart/2008/layout/AlternatingHexagons"/>
    <dgm:cxn modelId="{9E4E78EC-E8A9-4F1D-973E-52CFC2106C6B}" type="presOf" srcId="{87BD75C3-CDBF-40DB-95A3-1190EA64DA7B}" destId="{7B218CDD-A6FE-46BB-90CD-63D4D7D5193E}" srcOrd="0" destOrd="0" presId="urn:microsoft.com/office/officeart/2008/layout/AlternatingHexagons"/>
    <dgm:cxn modelId="{F69FC3D2-8E90-447F-B0D4-9F03CF80689A}" srcId="{366B40D4-F0D9-4002-A2B2-A5065C84A858}" destId="{3093B5A8-06A5-42AE-B2CA-8FCE488477A4}" srcOrd="3" destOrd="0" parTransId="{6AFFC803-E746-42A7-B5A2-DB8D71958D7C}" sibTransId="{EFADDE60-5B37-4984-8534-BCA1F16589A4}"/>
    <dgm:cxn modelId="{9C5A12F9-B242-474D-B53A-DBB17CCD0A2D}" type="presParOf" srcId="{2502774D-B472-4DB4-8898-12CCA6869D10}" destId="{BAA5AF85-EC31-4146-B8C6-75E3FDC21822}" srcOrd="0" destOrd="0" presId="urn:microsoft.com/office/officeart/2008/layout/AlternatingHexagons"/>
    <dgm:cxn modelId="{39EDA5DB-022D-426B-B40D-EEE6BE0C1F08}" type="presParOf" srcId="{BAA5AF85-EC31-4146-B8C6-75E3FDC21822}" destId="{52F0B766-26BF-44EC-A9CF-C41025380488}" srcOrd="0" destOrd="0" presId="urn:microsoft.com/office/officeart/2008/layout/AlternatingHexagons"/>
    <dgm:cxn modelId="{7A6F0FB0-D40D-4D0A-A6FC-E2B9A1D18D7C}" type="presParOf" srcId="{BAA5AF85-EC31-4146-B8C6-75E3FDC21822}" destId="{22FF26A6-8040-4C11-90FB-B58E7F50E1A0}" srcOrd="1" destOrd="0" presId="urn:microsoft.com/office/officeart/2008/layout/AlternatingHexagons"/>
    <dgm:cxn modelId="{05506ADE-1273-47B2-A089-B90416449028}" type="presParOf" srcId="{BAA5AF85-EC31-4146-B8C6-75E3FDC21822}" destId="{6F136A6D-6F69-4D98-B76F-23FD81DCAFCB}" srcOrd="2" destOrd="0" presId="urn:microsoft.com/office/officeart/2008/layout/AlternatingHexagons"/>
    <dgm:cxn modelId="{9FB38544-55D3-41C0-B6E8-98DB197086D1}" type="presParOf" srcId="{BAA5AF85-EC31-4146-B8C6-75E3FDC21822}" destId="{E38837CE-3831-4985-B184-1051C43FF7D9}" srcOrd="3" destOrd="0" presId="urn:microsoft.com/office/officeart/2008/layout/AlternatingHexagons"/>
    <dgm:cxn modelId="{9B7EEA0F-74B0-4F13-96B1-D24BBE8C8639}" type="presParOf" srcId="{BAA5AF85-EC31-4146-B8C6-75E3FDC21822}" destId="{EDE0C9D1-59C1-4FFF-BE11-1EA4A268A30B}" srcOrd="4" destOrd="0" presId="urn:microsoft.com/office/officeart/2008/layout/AlternatingHexagons"/>
    <dgm:cxn modelId="{26DC9251-7DF6-413C-A4D5-11D6C8E2C27C}" type="presParOf" srcId="{2502774D-B472-4DB4-8898-12CCA6869D10}" destId="{67B91BFF-E5FE-456C-835E-BF07B8A70939}" srcOrd="1" destOrd="0" presId="urn:microsoft.com/office/officeart/2008/layout/AlternatingHexagons"/>
    <dgm:cxn modelId="{E7986D1D-E376-4D5D-8DAC-07A5334114E8}" type="presParOf" srcId="{2502774D-B472-4DB4-8898-12CCA6869D10}" destId="{B9072FF1-3646-4BD4-848D-298A3DF1B0FC}" srcOrd="2" destOrd="0" presId="urn:microsoft.com/office/officeart/2008/layout/AlternatingHexagons"/>
    <dgm:cxn modelId="{EE38B3E0-B96F-405C-BF9E-0F8830BA2A79}" type="presParOf" srcId="{B9072FF1-3646-4BD4-848D-298A3DF1B0FC}" destId="{7B218CDD-A6FE-46BB-90CD-63D4D7D5193E}" srcOrd="0" destOrd="0" presId="urn:microsoft.com/office/officeart/2008/layout/AlternatingHexagons"/>
    <dgm:cxn modelId="{A56EB2BF-5D50-4FDA-9D8A-1A081FE974CD}" type="presParOf" srcId="{B9072FF1-3646-4BD4-848D-298A3DF1B0FC}" destId="{31BCA7D9-2DDA-41A1-8B26-845A11B11EA0}" srcOrd="1" destOrd="0" presId="urn:microsoft.com/office/officeart/2008/layout/AlternatingHexagons"/>
    <dgm:cxn modelId="{1FAB2FC5-AFEA-46A9-A05B-5E2565F0D14E}" type="presParOf" srcId="{B9072FF1-3646-4BD4-848D-298A3DF1B0FC}" destId="{EE899C24-2A61-4A2C-9B3C-E4B410C7497A}" srcOrd="2" destOrd="0" presId="urn:microsoft.com/office/officeart/2008/layout/AlternatingHexagons"/>
    <dgm:cxn modelId="{A8031B59-241E-47B0-A6E9-0B4C41D337DD}" type="presParOf" srcId="{B9072FF1-3646-4BD4-848D-298A3DF1B0FC}" destId="{C3767E92-507C-47BB-9ED5-3E83E32721BD}" srcOrd="3" destOrd="0" presId="urn:microsoft.com/office/officeart/2008/layout/AlternatingHexagons"/>
    <dgm:cxn modelId="{1165D348-FF68-4869-A14B-D6AA593A43EB}" type="presParOf" srcId="{B9072FF1-3646-4BD4-848D-298A3DF1B0FC}" destId="{5A4E73F0-D072-4AC2-91B6-A2FD959356FE}" srcOrd="4" destOrd="0" presId="urn:microsoft.com/office/officeart/2008/layout/AlternatingHexagons"/>
    <dgm:cxn modelId="{65F86D38-993F-4E9E-96EA-0BE66D1CDF81}" type="presParOf" srcId="{2502774D-B472-4DB4-8898-12CCA6869D10}" destId="{6E5959F8-F233-4777-BA0B-BBCAB94498E1}" srcOrd="3" destOrd="0" presId="urn:microsoft.com/office/officeart/2008/layout/AlternatingHexagons"/>
    <dgm:cxn modelId="{7751DFB6-9A74-45C7-BA0D-9676EE9505F1}" type="presParOf" srcId="{2502774D-B472-4DB4-8898-12CCA6869D10}" destId="{94A8261B-5760-44E2-B298-4B6C05C3156A}" srcOrd="4" destOrd="0" presId="urn:microsoft.com/office/officeart/2008/layout/AlternatingHexagons"/>
    <dgm:cxn modelId="{33932B4A-9A9F-41F6-9E70-EE00BB1796C6}" type="presParOf" srcId="{94A8261B-5760-44E2-B298-4B6C05C3156A}" destId="{791E939B-BBD8-4E2C-B7D7-645D4F2A2482}" srcOrd="0" destOrd="0" presId="urn:microsoft.com/office/officeart/2008/layout/AlternatingHexagons"/>
    <dgm:cxn modelId="{E5F2FB22-648D-4185-990F-779416043928}" type="presParOf" srcId="{94A8261B-5760-44E2-B298-4B6C05C3156A}" destId="{5D7CB987-2924-4A1B-8BB6-D4EB7AA180A3}" srcOrd="1" destOrd="0" presId="urn:microsoft.com/office/officeart/2008/layout/AlternatingHexagons"/>
    <dgm:cxn modelId="{32353860-0965-4B53-864E-0E30EC820A62}" type="presParOf" srcId="{94A8261B-5760-44E2-B298-4B6C05C3156A}" destId="{7FB2090E-69A6-4369-89A4-7E85B551DE1C}" srcOrd="2" destOrd="0" presId="urn:microsoft.com/office/officeart/2008/layout/AlternatingHexagons"/>
    <dgm:cxn modelId="{B823FDE5-6F3E-4EAB-8C23-D996C435D08B}" type="presParOf" srcId="{94A8261B-5760-44E2-B298-4B6C05C3156A}" destId="{291052EC-873D-442C-9EA0-EBDE796F9774}" srcOrd="3" destOrd="0" presId="urn:microsoft.com/office/officeart/2008/layout/AlternatingHexagons"/>
    <dgm:cxn modelId="{79D910F8-AF98-4A82-9736-0DF01BCEA537}" type="presParOf" srcId="{94A8261B-5760-44E2-B298-4B6C05C3156A}" destId="{95DC46B4-CC7E-406E-9884-A226820B5E7A}" srcOrd="4" destOrd="0" presId="urn:microsoft.com/office/officeart/2008/layout/AlternatingHexagons"/>
    <dgm:cxn modelId="{03E050E4-8E6A-48AC-9636-CF1C2C13807C}" type="presParOf" srcId="{2502774D-B472-4DB4-8898-12CCA6869D10}" destId="{25D2D13D-A87D-4260-8915-48AFA235814A}" srcOrd="5" destOrd="0" presId="urn:microsoft.com/office/officeart/2008/layout/AlternatingHexagons"/>
    <dgm:cxn modelId="{0D4BFBEA-99D8-4D57-8DDC-3C2A73080F95}" type="presParOf" srcId="{2502774D-B472-4DB4-8898-12CCA6869D10}" destId="{4B1ECCE7-AB55-41C5-86C9-DB4139A7C36C}" srcOrd="6" destOrd="0" presId="urn:microsoft.com/office/officeart/2008/layout/AlternatingHexagons"/>
    <dgm:cxn modelId="{B8A724EC-7610-4912-85DD-0AA9E7A394CD}" type="presParOf" srcId="{4B1ECCE7-AB55-41C5-86C9-DB4139A7C36C}" destId="{CDBAA3FA-D4E2-4A90-8E1E-ADC9CEDD4084}" srcOrd="0" destOrd="0" presId="urn:microsoft.com/office/officeart/2008/layout/AlternatingHexagons"/>
    <dgm:cxn modelId="{B5CB8CEC-2386-42A4-86A4-AC19B72B466C}" type="presParOf" srcId="{4B1ECCE7-AB55-41C5-86C9-DB4139A7C36C}" destId="{3E1C5DFE-DC4D-46B0-9CAA-2FB5C597E1BA}" srcOrd="1" destOrd="0" presId="urn:microsoft.com/office/officeart/2008/layout/AlternatingHexagons"/>
    <dgm:cxn modelId="{90194531-BDF7-4E21-B221-8AAB38434DA8}" type="presParOf" srcId="{4B1ECCE7-AB55-41C5-86C9-DB4139A7C36C}" destId="{93199766-6062-4DDC-907A-9AE71E0D25C9}" srcOrd="2" destOrd="0" presId="urn:microsoft.com/office/officeart/2008/layout/AlternatingHexagons"/>
    <dgm:cxn modelId="{E4366CC3-7C1E-4305-8D45-858EAF40745D}" type="presParOf" srcId="{4B1ECCE7-AB55-41C5-86C9-DB4139A7C36C}" destId="{2E0C4D4A-F546-4FFA-82A9-0200A61666D6}" srcOrd="3" destOrd="0" presId="urn:microsoft.com/office/officeart/2008/layout/AlternatingHexagons"/>
    <dgm:cxn modelId="{8E3B72A8-0957-4374-B769-20BA7868060F}" type="presParOf" srcId="{4B1ECCE7-AB55-41C5-86C9-DB4139A7C36C}" destId="{41527749-E57A-43BE-857D-94DE7FD6D10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B766-26BF-44EC-A9CF-C41025380488}">
      <dsp:nvSpPr>
        <dsp:cNvPr id="0" name=""/>
        <dsp:cNvSpPr/>
      </dsp:nvSpPr>
      <dsp:spPr>
        <a:xfrm rot="5400000">
          <a:off x="4543377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 smtClean="0"/>
            <a:t>Software-defined networks </a:t>
          </a:r>
        </a:p>
      </dsp:txBody>
      <dsp:txXfrm rot="-5400000">
        <a:off x="4922200" y="298095"/>
        <a:ext cx="1131043" cy="1300048"/>
      </dsp:txXfrm>
    </dsp:sp>
    <dsp:sp modelId="{22FF26A6-8040-4C11-90FB-B58E7F50E1A0}">
      <dsp:nvSpPr>
        <dsp:cNvPr id="0" name=""/>
        <dsp:cNvSpPr/>
      </dsp:nvSpPr>
      <dsp:spPr>
        <a:xfrm>
          <a:off x="6359164" y="381511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0C9D1-59C1-4FFF-BE11-1EA4A268A30B}">
      <dsp:nvSpPr>
        <dsp:cNvPr id="0" name=""/>
        <dsp:cNvSpPr/>
      </dsp:nvSpPr>
      <dsp:spPr>
        <a:xfrm rot="5400000">
          <a:off x="2768763" y="126538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network security issues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298095"/>
        <a:ext cx="1131043" cy="1300048"/>
      </dsp:txXfrm>
    </dsp:sp>
    <dsp:sp modelId="{7B218CDD-A6FE-46BB-90CD-63D4D7D5193E}">
      <dsp:nvSpPr>
        <dsp:cNvPr id="0" name=""/>
        <dsp:cNvSpPr/>
      </dsp:nvSpPr>
      <dsp:spPr>
        <a:xfrm rot="5400000">
          <a:off x="3652670" y="172965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1"/>
              </a:solidFill>
            </a:rPr>
            <a:t>TCP/IP, LAN protocol stack </a:t>
          </a:r>
          <a:endParaRPr lang="sv-SE" kern="1200" dirty="0">
            <a:solidFill>
              <a:schemeClr val="tx1"/>
            </a:solidFill>
          </a:endParaRPr>
        </a:p>
      </dsp:txBody>
      <dsp:txXfrm rot="-5400000">
        <a:off x="4031493" y="1901216"/>
        <a:ext cx="1131043" cy="1300048"/>
      </dsp:txXfrm>
    </dsp:sp>
    <dsp:sp modelId="{31BCA7D9-2DDA-41A1-8B26-845A11B11EA0}">
      <dsp:nvSpPr>
        <dsp:cNvPr id="0" name=""/>
        <dsp:cNvSpPr/>
      </dsp:nvSpPr>
      <dsp:spPr>
        <a:xfrm>
          <a:off x="1667656" y="1984632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E73F0-D072-4AC2-91B6-A2FD959356FE}">
      <dsp:nvSpPr>
        <dsp:cNvPr id="0" name=""/>
        <dsp:cNvSpPr/>
      </dsp:nvSpPr>
      <dsp:spPr>
        <a:xfrm rot="5400000">
          <a:off x="1926118" y="4859012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kern="1200" dirty="0" smtClean="0"/>
            <a:t>delays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performance</a:t>
          </a:r>
          <a:endParaRPr lang="en-GB" sz="1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2304941" y="5030569"/>
        <a:ext cx="1131043" cy="1300048"/>
      </dsp:txXfrm>
    </dsp:sp>
    <dsp:sp modelId="{791E939B-BBD8-4E2C-B7D7-645D4F2A2482}">
      <dsp:nvSpPr>
        <dsp:cNvPr id="0" name=""/>
        <dsp:cNvSpPr/>
      </dsp:nvSpPr>
      <dsp:spPr>
        <a:xfrm rot="5400000">
          <a:off x="4543377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routing, also with mobility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4922200" y="3504336"/>
        <a:ext cx="1131043" cy="1300048"/>
      </dsp:txXfrm>
    </dsp:sp>
    <dsp:sp modelId="{5D7CB987-2924-4A1B-8BB6-D4EB7AA180A3}">
      <dsp:nvSpPr>
        <dsp:cNvPr id="0" name=""/>
        <dsp:cNvSpPr/>
      </dsp:nvSpPr>
      <dsp:spPr>
        <a:xfrm>
          <a:off x="6359164" y="3587753"/>
          <a:ext cx="2107779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46B4-CC7E-406E-9884-A226820B5E7A}">
      <dsp:nvSpPr>
        <dsp:cNvPr id="0" name=""/>
        <dsp:cNvSpPr/>
      </dsp:nvSpPr>
      <dsp:spPr>
        <a:xfrm rot="5400000">
          <a:off x="2768763" y="3332779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600" kern="1200" dirty="0" err="1" smtClean="0"/>
            <a:t>multiple</a:t>
          </a:r>
          <a:r>
            <a:rPr lang="sv-SE" sz="1600" kern="1200" dirty="0" smtClean="0"/>
            <a:t> </a:t>
          </a:r>
          <a:r>
            <a:rPr lang="en-GB" sz="1600" kern="1200" dirty="0" smtClean="0"/>
            <a:t>access protocols (wired, wireless)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kern="1200" dirty="0"/>
        </a:p>
      </dsp:txBody>
      <dsp:txXfrm rot="-5400000">
        <a:off x="3147586" y="3504336"/>
        <a:ext cx="1131043" cy="1300048"/>
      </dsp:txXfrm>
    </dsp:sp>
    <dsp:sp modelId="{CDBAA3FA-D4E2-4A90-8E1E-ADC9CEDD4084}">
      <dsp:nvSpPr>
        <dsp:cNvPr id="0" name=""/>
        <dsp:cNvSpPr/>
      </dsp:nvSpPr>
      <dsp:spPr>
        <a:xfrm rot="5400000">
          <a:off x="3652670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kern="1200" dirty="0" smtClean="0"/>
            <a:t>reliable data transfer </a:t>
          </a:r>
          <a:endParaRPr lang="sv-SE" kern="1200" dirty="0"/>
        </a:p>
      </dsp:txBody>
      <dsp:txXfrm rot="-5400000">
        <a:off x="4031493" y="5107457"/>
        <a:ext cx="1131043" cy="1300048"/>
      </dsp:txXfrm>
    </dsp:sp>
    <dsp:sp modelId="{3E1C5DFE-DC4D-46B0-9CAA-2FB5C597E1BA}">
      <dsp:nvSpPr>
        <dsp:cNvPr id="0" name=""/>
        <dsp:cNvSpPr/>
      </dsp:nvSpPr>
      <dsp:spPr>
        <a:xfrm>
          <a:off x="1667656" y="5190874"/>
          <a:ext cx="2039786" cy="1133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27749-E57A-43BE-857D-94DE7FD6D105}">
      <dsp:nvSpPr>
        <dsp:cNvPr id="0" name=""/>
        <dsp:cNvSpPr/>
      </dsp:nvSpPr>
      <dsp:spPr>
        <a:xfrm rot="5400000">
          <a:off x="5427284" y="4935900"/>
          <a:ext cx="1888690" cy="1643161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datagram vs VC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congestion control</a:t>
          </a:r>
        </a:p>
      </dsp:txBody>
      <dsp:txXfrm rot="-5400000">
        <a:off x="5806107" y="5107457"/>
        <a:ext cx="1131043" cy="1300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2017-03-07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68961A2-71C4-4FC4-97A9-F9901E3B2CB0}" type="slidenum">
              <a:rPr lang="en-US" smtClean="0">
                <a:solidFill>
                  <a:prstClr val="black"/>
                </a:solidFill>
              </a:rPr>
              <a:pPr defTabSz="990600"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4229686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71C5ACB-2602-4052-957E-D09A12777281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41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060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E88E7848-7073-425D-9270-13E1CEC8808B}" type="slidenum">
              <a:rPr lang="en-US" altLang="sv-SE" sz="1200" i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43</a:t>
            </a:fld>
            <a:endParaRPr lang="en-US" altLang="sv-SE" sz="1200" i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78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Bidirectional power flow</a:t>
            </a:r>
          </a:p>
          <a:p>
            <a:r>
              <a:rPr lang="en-US" smtClean="0"/>
              <a:t>Communications layer</a:t>
            </a:r>
          </a:p>
          <a:p>
            <a:endParaRPr lang="en-US" smtClean="0"/>
          </a:p>
          <a:p>
            <a:r>
              <a:rPr lang="en-US" smtClean="0"/>
              <a:t>= From “water pipes” model to “traffic network” model</a:t>
            </a:r>
          </a:p>
          <a:p>
            <a:endParaRPr 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E4E25C-BB44-43C2-9EA0-EEF41D3188C7}" type="slidenum">
              <a:rPr lang="el-GR" smtClean="0">
                <a:solidFill>
                  <a:prstClr val="black"/>
                </a:solidFill>
              </a:rPr>
              <a:pPr/>
              <a:t>48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49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Info-centered </a:t>
            </a:r>
            <a:r>
              <a:rPr lang="en-US" dirty="0" err="1" smtClean="0"/>
              <a:t>ElNet</a:t>
            </a:r>
            <a:r>
              <a:rPr lang="en-US" dirty="0" smtClean="0"/>
              <a:t>: </a:t>
            </a:r>
            <a:r>
              <a:rPr lang="en-US" u="sng" dirty="0" smtClean="0"/>
              <a:t>information overlay</a:t>
            </a:r>
            <a:r>
              <a:rPr lang="en-US" dirty="0" smtClean="0"/>
              <a:t> on the energy distribution system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1748-D3D0-48B7-8353-3581B2761985}" type="slidenum">
              <a:rPr lang="sv-SE" smtClean="0">
                <a:solidFill>
                  <a:prstClr val="black"/>
                </a:solidFill>
              </a:rPr>
              <a:pPr/>
              <a:t>49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41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33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10349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81B1483-59B1-4F1F-80CD-995B5B3173C7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34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095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29091F-737F-43CF-94DA-D680A197BE2D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35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585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464312-6D56-4C17-AF96-9E8B46F072D0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36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641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CD9B1EE-363E-4217-98E5-C67CB8A80DAF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37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66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35EAC6-74BA-4063-AAA7-F0B20FFE13FE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38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9572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7DC072C-0625-4803-BA97-F7DD382212D4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39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90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685C9F7-2B7E-47EC-BE45-5B3685A598AD}" type="slidenum">
              <a:rPr lang="en-US" sz="1300">
                <a:solidFill>
                  <a:prstClr val="black"/>
                </a:solidFill>
                <a:latin typeface="Times New Roman" pitchFamily="18" charset="0"/>
              </a:rPr>
              <a:pPr/>
              <a:t>40</a:t>
            </a:fld>
            <a:endParaRPr lang="en-US" sz="13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787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4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Summary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flashback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projection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6.wmf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4.png"/><Relationship Id="rId9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7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people.brunel.ac.uk/~mastjjb/jeb/or/GT1.GIF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4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3.png"/><Relationship Id="rId9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 smtClean="0"/>
              <a:t>16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Synthesis</a:t>
            </a:r>
            <a:r>
              <a:rPr lang="sv-SE" dirty="0" smtClean="0"/>
              <a:t>, </a:t>
            </a:r>
            <a:r>
              <a:rPr lang="sv-SE" dirty="0" err="1" smtClean="0"/>
              <a:t>Summary</a:t>
            </a:r>
            <a:r>
              <a:rPr lang="sv-SE" dirty="0" smtClean="0"/>
              <a:t>/</a:t>
            </a:r>
            <a:r>
              <a:rPr lang="sv-SE" dirty="0" err="1" smtClean="0"/>
              <a:t>flashback</a:t>
            </a:r>
            <a:r>
              <a:rPr lang="sv-SE" dirty="0"/>
              <a:t> </a:t>
            </a:r>
            <a:r>
              <a:rPr lang="sv-SE" dirty="0" smtClean="0"/>
              <a:t>and </a:t>
            </a:r>
            <a:r>
              <a:rPr lang="sv-SE" dirty="0" err="1" smtClean="0"/>
              <a:t>Projection</a:t>
            </a:r>
            <a:r>
              <a:rPr lang="sv-SE" dirty="0" smtClean="0"/>
              <a:t> (</a:t>
            </a:r>
            <a:r>
              <a:rPr lang="sv-SE" dirty="0" err="1" smtClean="0"/>
              <a:t>related</a:t>
            </a:r>
            <a:r>
              <a:rPr lang="sv-SE" dirty="0"/>
              <a:t> </a:t>
            </a:r>
            <a:r>
              <a:rPr lang="sv-SE" dirty="0" err="1" smtClean="0"/>
              <a:t>topics</a:t>
            </a:r>
            <a:r>
              <a:rPr lang="sv-SE" dirty="0" smtClean="0"/>
              <a:t> – </a:t>
            </a:r>
            <a:r>
              <a:rPr lang="sv-SE" dirty="0" err="1" smtClean="0"/>
              <a:t>continuation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0EEE4782-FF6E-45EF-9D6C-51D4198A653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3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475 w 2497"/>
              <a:gd name="T1" fmla="*/ 274 h 1081"/>
              <a:gd name="T2" fmla="*/ 204 w 2497"/>
              <a:gd name="T3" fmla="*/ 437 h 1081"/>
              <a:gd name="T4" fmla="*/ 21 w 2497"/>
              <a:gd name="T5" fmla="*/ 559 h 1081"/>
              <a:gd name="T6" fmla="*/ 75 w 2497"/>
              <a:gd name="T7" fmla="*/ 776 h 1081"/>
              <a:gd name="T8" fmla="*/ 136 w 2497"/>
              <a:gd name="T9" fmla="*/ 810 h 1081"/>
              <a:gd name="T10" fmla="*/ 197 w 2497"/>
              <a:gd name="T11" fmla="*/ 905 h 1081"/>
              <a:gd name="T12" fmla="*/ 319 w 2497"/>
              <a:gd name="T13" fmla="*/ 986 h 1081"/>
              <a:gd name="T14" fmla="*/ 726 w 2497"/>
              <a:gd name="T15" fmla="*/ 1000 h 1081"/>
              <a:gd name="T16" fmla="*/ 1349 w 2497"/>
              <a:gd name="T17" fmla="*/ 966 h 1081"/>
              <a:gd name="T18" fmla="*/ 1945 w 2497"/>
              <a:gd name="T19" fmla="*/ 1033 h 1081"/>
              <a:gd name="T20" fmla="*/ 2311 w 2497"/>
              <a:gd name="T21" fmla="*/ 993 h 1081"/>
              <a:gd name="T22" fmla="*/ 2460 w 2497"/>
              <a:gd name="T23" fmla="*/ 506 h 1081"/>
              <a:gd name="T24" fmla="*/ 2088 w 2497"/>
              <a:gd name="T25" fmla="*/ 58 h 1081"/>
              <a:gd name="T26" fmla="*/ 1308 w 2497"/>
              <a:gd name="T27" fmla="*/ 159 h 1081"/>
              <a:gd name="T28" fmla="*/ 766 w 2497"/>
              <a:gd name="T29" fmla="*/ 186 h 1081"/>
              <a:gd name="T30" fmla="*/ 475 w 2497"/>
              <a:gd name="T31" fmla="*/ 274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4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84 w 1209"/>
              <a:gd name="T1" fmla="*/ 528 h 1403"/>
              <a:gd name="T2" fmla="*/ 16 w 1209"/>
              <a:gd name="T3" fmla="*/ 705 h 1403"/>
              <a:gd name="T4" fmla="*/ 9 w 1209"/>
              <a:gd name="T5" fmla="*/ 901 h 1403"/>
              <a:gd name="T6" fmla="*/ 70 w 1209"/>
              <a:gd name="T7" fmla="*/ 1043 h 1403"/>
              <a:gd name="T8" fmla="*/ 165 w 1209"/>
              <a:gd name="T9" fmla="*/ 1260 h 1403"/>
              <a:gd name="T10" fmla="*/ 280 w 1209"/>
              <a:gd name="T11" fmla="*/ 1342 h 1403"/>
              <a:gd name="T12" fmla="*/ 510 w 1209"/>
              <a:gd name="T13" fmla="*/ 1369 h 1403"/>
              <a:gd name="T14" fmla="*/ 985 w 1209"/>
              <a:gd name="T15" fmla="*/ 1348 h 1403"/>
              <a:gd name="T16" fmla="*/ 985 w 1209"/>
              <a:gd name="T17" fmla="*/ 27 h 1403"/>
              <a:gd name="T18" fmla="*/ 477 w 1209"/>
              <a:gd name="T19" fmla="*/ 156 h 1403"/>
              <a:gd name="T20" fmla="*/ 212 w 1209"/>
              <a:gd name="T21" fmla="*/ 271 h 1403"/>
              <a:gd name="T22" fmla="*/ 84 w 1209"/>
              <a:gd name="T23" fmla="*/ 528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5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1143000"/>
          </a:xfrm>
        </p:spPr>
        <p:txBody>
          <a:bodyPr/>
          <a:lstStyle/>
          <a:p>
            <a:r>
              <a:rPr lang="en-US" sz="2800" u="none" smtClean="0"/>
              <a:t>A day in the life… HTTP request/reply </a:t>
            </a:r>
          </a:p>
        </p:txBody>
      </p:sp>
      <p:sp>
        <p:nvSpPr>
          <p:cNvPr id="22536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37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38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277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7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7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8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2539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40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41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42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43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276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6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6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276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76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6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6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276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277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76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277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77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76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7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2530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0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44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2752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753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22754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5" name="Text Box 39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756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7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8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9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2748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22750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51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22749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HTTP request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</a:t>
            </a: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datgram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containing HTTP reply routed back to client</a:t>
            </a:r>
          </a:p>
        </p:txBody>
      </p:sp>
      <p:grpSp>
        <p:nvGrpSpPr>
          <p:cNvPr id="22549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2734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5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6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2737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38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2745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6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7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739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274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4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740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41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0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273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1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273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3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2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272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2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3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2714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5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6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2717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271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272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71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272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2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720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21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4" name="Group 125"/>
          <p:cNvGrpSpPr>
            <a:grpSpLocks/>
          </p:cNvGrpSpPr>
          <p:nvPr/>
        </p:nvGrpSpPr>
        <p:grpSpPr bwMode="auto">
          <a:xfrm>
            <a:off x="2338388" y="4953000"/>
            <a:ext cx="306387" cy="647700"/>
            <a:chOff x="4180" y="783"/>
            <a:chExt cx="150" cy="307"/>
          </a:xfrm>
        </p:grpSpPr>
        <p:sp>
          <p:nvSpPr>
            <p:cNvPr id="2270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0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1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1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2555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2556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2557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2558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2704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05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2559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2702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703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2560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561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2694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695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22696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7" name="Text Box 149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2698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9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00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701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web server responds with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HTTP reply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(containing web page)</a:t>
            </a:r>
          </a:p>
        </p:txBody>
      </p:sp>
      <p:grpSp>
        <p:nvGrpSpPr>
          <p:cNvPr id="25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2663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2689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2692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93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2690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91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664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2683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687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88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684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85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86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665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2681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82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666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2668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2672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2675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679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80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000" b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2676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2677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78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22673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74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669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70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71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667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08046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22650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651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2654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2657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661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62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658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659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60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2655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56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652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653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08060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2616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2620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2645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22648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9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22646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47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621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2639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643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4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640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641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42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22622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22637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38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2623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2624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2628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2631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22635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2636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2632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2633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2634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22629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630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2625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26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27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617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22618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19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76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2583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2611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2614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15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2612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13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584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2605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2609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10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606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2607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608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22585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22603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04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2586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22601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602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grpSp>
          <p:nvGrpSpPr>
            <p:cNvPr id="22587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22588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2589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2592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2595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599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600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0" hangingPunct="0"/>
                      <a:r>
                        <a:rPr lang="en-US" sz="1000" b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2596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2597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  <p:sp>
                  <p:nvSpPr>
                    <p:cNvPr id="22598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sv-SE" sz="1800" b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p:txBody>
                </p:sp>
              </p:grpSp>
            </p:grpSp>
            <p:sp>
              <p:nvSpPr>
                <p:cNvPr id="22593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2594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2590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591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08089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22570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2571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2574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2577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2581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582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2578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2579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2580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2575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576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2572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2573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94088" y="863600"/>
            <a:ext cx="38655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>
                <a:solidFill>
                  <a:srgbClr val="000000"/>
                </a:solidFill>
                <a:latin typeface="Comic Sans MS" pitchFamily="66" charset="0"/>
              </a:rPr>
              <a:t>web page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finally (!!!)</a:t>
            </a:r>
            <a:r>
              <a:rPr lang="en-US" sz="2000" b="0">
                <a:solidFill>
                  <a:srgbClr val="000000"/>
                </a:solidFill>
                <a:latin typeface="Comic Sans MS" pitchFamily="66" charset="0"/>
              </a:rPr>
              <a:t> displayed</a:t>
            </a:r>
          </a:p>
        </p:txBody>
      </p:sp>
    </p:spTree>
    <p:extLst>
      <p:ext uri="{BB962C8B-B14F-4D97-AF65-F5344CB8AC3E}">
        <p14:creationId xmlns:p14="http://schemas.microsoft.com/office/powerpoint/2010/main" val="18117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8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0A2000-596A-441D-AD68-60E3B6B04FEE}" type="slidenum">
              <a:rPr lang="sv-SE" smtClean="0">
                <a:latin typeface="Arial" pitchFamily="34" charset="0"/>
              </a:rPr>
              <a:pPr/>
              <a:t>11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922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0375" y="116632"/>
            <a:ext cx="8219256" cy="576064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Principles, </a:t>
            </a:r>
            <a:r>
              <a:rPr lang="en-US" dirty="0" err="1" smtClean="0">
                <a:solidFill>
                  <a:schemeClr val="accent2"/>
                </a:solidFill>
              </a:rPr>
              <a:t>Organisation</a:t>
            </a: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714"/>
            <a:ext cx="5724127" cy="4929411"/>
          </a:xfrm>
          <a:prstGeom prst="rect">
            <a:avLst/>
          </a:prstGeom>
        </p:spPr>
      </p:pic>
      <p:sp>
        <p:nvSpPr>
          <p:cNvPr id="922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441652" y="1268760"/>
            <a:ext cx="3707904" cy="409494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Network </a:t>
            </a:r>
            <a:r>
              <a:rPr lang="en-US" sz="2000" b="1" dirty="0" smtClean="0">
                <a:solidFill>
                  <a:srgbClr val="CC0000"/>
                </a:solidFill>
              </a:rPr>
              <a:t>Problems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sv-SE" sz="1800" dirty="0" err="1" smtClean="0"/>
              <a:t>Mobility</a:t>
            </a:r>
            <a:r>
              <a:rPr lang="en-US" sz="1800" dirty="0" smtClean="0"/>
              <a:t>, performance,</a:t>
            </a:r>
            <a:r>
              <a:rPr lang="en-US" sz="1800" dirty="0"/>
              <a:t> </a:t>
            </a:r>
            <a:r>
              <a:rPr lang="en-US" sz="1800" dirty="0" smtClean="0"/>
              <a:t>security, …, …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serving different types of traffic,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connecting </a:t>
            </a:r>
            <a:r>
              <a:rPr lang="en-US" sz="1800" dirty="0"/>
              <a:t>transparently different networks,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routing</a:t>
            </a:r>
            <a:r>
              <a:rPr lang="en-US" sz="1800" dirty="0"/>
              <a:t>, </a:t>
            </a:r>
            <a:r>
              <a:rPr lang="en-US" sz="1800" dirty="0" smtClean="0"/>
              <a:t>congestion </a:t>
            </a:r>
            <a:r>
              <a:rPr lang="en-US" sz="1800" dirty="0"/>
              <a:t>control,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access </a:t>
            </a:r>
            <a:r>
              <a:rPr lang="en-US" sz="1800" dirty="0"/>
              <a:t>to  shared (broadcast) transmission </a:t>
            </a:r>
            <a:r>
              <a:rPr lang="en-US" sz="1800" dirty="0" smtClean="0"/>
              <a:t>medium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producer-consumer problems, flow and error </a:t>
            </a:r>
            <a:r>
              <a:rPr lang="en-US" sz="1800" dirty="0" smtClean="0"/>
              <a:t>control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Layering</a:t>
            </a:r>
            <a:r>
              <a:rPr lang="en-US" sz="2000" b="1" dirty="0" smtClean="0"/>
              <a:t> : </a:t>
            </a:r>
            <a:r>
              <a:rPr lang="en-US" sz="2000" dirty="0" smtClean="0"/>
              <a:t>principle</a:t>
            </a:r>
            <a:r>
              <a:rPr lang="en-US" sz="2000" b="1" dirty="0" smtClean="0"/>
              <a:t>,  </a:t>
            </a:r>
            <a:r>
              <a:rPr lang="en-US" sz="2000" dirty="0" smtClean="0"/>
              <a:t>why </a:t>
            </a: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5035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/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12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580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E8B99E-94F1-4876-8372-8A200AC915C4}" type="slidenum">
              <a:rPr lang="sv-SE" smtClean="0">
                <a:latin typeface="Arial" pitchFamily="34" charset="0"/>
              </a:rPr>
              <a:pPr/>
              <a:t>13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308560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ypes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of delay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performance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78632"/>
            <a:ext cx="5715000" cy="2569334"/>
          </a:xfrm>
        </p:spPr>
        <p:txBody>
          <a:bodyPr/>
          <a:lstStyle/>
          <a:p>
            <a:pPr eaLnBrk="1" hangingPunct="1"/>
            <a:r>
              <a:rPr lang="sv-SE" sz="2000" dirty="0" smtClean="0"/>
              <a:t>Propagation, transmission, queueing, processing</a:t>
            </a:r>
          </a:p>
          <a:p>
            <a:pPr eaLnBrk="1" hangingPunct="1"/>
            <a:r>
              <a:rPr lang="sv-SE" sz="2000" dirty="0" err="1" smtClean="0"/>
              <a:t>Throughput</a:t>
            </a:r>
            <a:r>
              <a:rPr lang="sv-SE" sz="2000" dirty="0" smtClean="0"/>
              <a:t> </a:t>
            </a:r>
            <a:r>
              <a:rPr lang="sv-SE" sz="2000" dirty="0"/>
              <a:t> </a:t>
            </a:r>
            <a:r>
              <a:rPr lang="sv-SE" sz="2000" dirty="0" smtClean="0"/>
              <a:t>(</a:t>
            </a:r>
            <a:r>
              <a:rPr lang="sv-SE" sz="2000" dirty="0" err="1" smtClean="0"/>
              <a:t>effective</a:t>
            </a:r>
            <a:r>
              <a:rPr lang="sv-SE" sz="2000" dirty="0" smtClean="0"/>
              <a:t> </a:t>
            </a:r>
            <a:r>
              <a:rPr lang="sv-SE" sz="2000" dirty="0" err="1" smtClean="0"/>
              <a:t>bandwidth</a:t>
            </a:r>
            <a:r>
              <a:rPr lang="sv-SE" sz="2000" dirty="0" smtClean="0"/>
              <a:t>)</a:t>
            </a:r>
            <a:r>
              <a:rPr lang="sv-SE" sz="2000" dirty="0" smtClean="0"/>
              <a:t>, </a:t>
            </a:r>
            <a:r>
              <a:rPr lang="sv-SE" sz="2000" dirty="0" err="1" smtClean="0"/>
              <a:t>Utilization</a:t>
            </a:r>
            <a:r>
              <a:rPr lang="sv-SE" sz="2000" dirty="0" smtClean="0"/>
              <a:t> </a:t>
            </a:r>
            <a:r>
              <a:rPr lang="sv-SE" sz="2000" dirty="0" smtClean="0"/>
              <a:t>-- </a:t>
            </a:r>
            <a:r>
              <a:rPr lang="sv-SE" sz="2000" dirty="0" err="1" smtClean="0"/>
              <a:t>efficiency</a:t>
            </a:r>
            <a:endParaRPr lang="sv-SE" sz="2000" dirty="0" smtClean="0"/>
          </a:p>
          <a:p>
            <a:pPr eaLnBrk="1" hangingPunct="1"/>
            <a:r>
              <a:rPr lang="sv-SE" sz="2000" dirty="0" smtClean="0"/>
              <a:t>Packet-switching: impact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store&amp;forward</a:t>
            </a:r>
            <a:r>
              <a:rPr lang="sv-SE" sz="2000" dirty="0" smtClean="0"/>
              <a:t>, pipelines, space-</a:t>
            </a:r>
            <a:r>
              <a:rPr lang="sv-SE" sz="2000" dirty="0" err="1" smtClean="0"/>
              <a:t>time</a:t>
            </a:r>
            <a:r>
              <a:rPr lang="sv-SE" sz="2000" dirty="0" smtClean="0"/>
              <a:t> diagrams</a:t>
            </a:r>
          </a:p>
          <a:p>
            <a:pPr eaLnBrk="1" hangingPunct="1"/>
            <a:r>
              <a:rPr lang="sv-SE" sz="2000" dirty="0" err="1" smtClean="0"/>
              <a:t>Sliding</a:t>
            </a:r>
            <a:r>
              <a:rPr lang="sv-SE" sz="2000" dirty="0" smtClean="0"/>
              <a:t> </a:t>
            </a:r>
            <a:r>
              <a:rPr lang="sv-SE" sz="2000" dirty="0" err="1" smtClean="0"/>
              <a:t>windows</a:t>
            </a:r>
            <a:r>
              <a:rPr lang="sv-SE" sz="2000" dirty="0" smtClean="0"/>
              <a:t> </a:t>
            </a:r>
            <a:r>
              <a:rPr lang="sv-SE" sz="2000" dirty="0" err="1" smtClean="0"/>
              <a:t>performance</a:t>
            </a:r>
            <a:endParaRPr lang="sv-SE" sz="2000" dirty="0"/>
          </a:p>
          <a:p>
            <a:pPr eaLnBrk="1" hangingPunct="1"/>
            <a:r>
              <a:rPr lang="sv-SE" sz="2000" dirty="0" smtClean="0"/>
              <a:t>Relation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</a:t>
            </a:r>
            <a:r>
              <a:rPr lang="sv-SE" sz="2000" dirty="0" err="1" smtClean="0"/>
              <a:t>delays-losses</a:t>
            </a:r>
            <a:endParaRPr lang="sv-SE" sz="2000" dirty="0" smtClean="0"/>
          </a:p>
        </p:txBody>
      </p:sp>
      <p:grpSp>
        <p:nvGrpSpPr>
          <p:cNvPr id="1033" name="Group 4"/>
          <p:cNvGrpSpPr>
            <a:grpSpLocks/>
          </p:cNvGrpSpPr>
          <p:nvPr/>
        </p:nvGrpSpPr>
        <p:grpSpPr bwMode="auto">
          <a:xfrm>
            <a:off x="152400" y="4572000"/>
            <a:ext cx="5181600" cy="2019300"/>
            <a:chOff x="494" y="2702"/>
            <a:chExt cx="3793" cy="1414"/>
          </a:xfrm>
        </p:grpSpPr>
        <p:graphicFrame>
          <p:nvGraphicFramePr>
            <p:cNvPr id="1027" name="Object 5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82" name="Clip" r:id="rId3" imgW="1305000" imgH="1085760" progId="MS_ClipArt_Gallery.2">
                    <p:embed/>
                  </p:oleObj>
                </mc:Choice>
                <mc:Fallback>
                  <p:oleObj name="Clip" r:id="rId3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452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" name="Oval 6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038" name="Group 9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1076" name="Group 10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8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82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83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077" name="Group 14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7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9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80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039" name="Oval 18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0" name="Line 19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1" name="Rectangle 20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1042" name="Oval 21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028" name="Object 22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83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" y="2816"/>
                          <a:ext cx="407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3" name="Line 23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4" name="Line 24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6" name="Line 26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7" name="Line 27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8" name="Rectangle 28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9" name="Rectangle 29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0" name="Rectangle 30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1" name="Rectangle 31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2" name="Line 32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3" name="Line 33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4" name="Line 34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5" name="Text Box 35"/>
            <p:cNvSpPr txBox="1">
              <a:spLocks noChangeArrowheads="1"/>
            </p:cNvSpPr>
            <p:nvPr/>
          </p:nvSpPr>
          <p:spPr bwMode="auto">
            <a:xfrm>
              <a:off x="494" y="2831"/>
              <a:ext cx="297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 sz="2400" b="0">
                <a:solidFill>
                  <a:schemeClr val="accent1"/>
                </a:solidFill>
              </a:endParaRPr>
            </a:p>
          </p:txBody>
        </p:sp>
        <p:sp>
          <p:nvSpPr>
            <p:cNvPr id="1056" name="Text Box 36"/>
            <p:cNvSpPr txBox="1">
              <a:spLocks noChangeArrowheads="1"/>
            </p:cNvSpPr>
            <p:nvPr/>
          </p:nvSpPr>
          <p:spPr bwMode="auto">
            <a:xfrm>
              <a:off x="668" y="3473"/>
              <a:ext cx="276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0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 sz="2400" b="0">
                <a:solidFill>
                  <a:schemeClr val="accent1"/>
                </a:solidFill>
              </a:endParaRPr>
            </a:p>
          </p:txBody>
        </p:sp>
        <p:sp>
          <p:nvSpPr>
            <p:cNvPr id="1057" name="Rectangle 37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8" name="Text Box 38"/>
            <p:cNvSpPr txBox="1">
              <a:spLocks noChangeArrowheads="1"/>
            </p:cNvSpPr>
            <p:nvPr/>
          </p:nvSpPr>
          <p:spPr bwMode="auto">
            <a:xfrm>
              <a:off x="2540" y="2965"/>
              <a:ext cx="1044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 dirty="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 b="0" dirty="0"/>
            </a:p>
          </p:txBody>
        </p:sp>
        <p:sp>
          <p:nvSpPr>
            <p:cNvPr id="1059" name="Line 39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0" name="Text Box 40"/>
            <p:cNvSpPr txBox="1">
              <a:spLocks noChangeArrowheads="1"/>
            </p:cNvSpPr>
            <p:nvPr/>
          </p:nvSpPr>
          <p:spPr bwMode="auto">
            <a:xfrm>
              <a:off x="1346" y="2702"/>
              <a:ext cx="11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 b="0"/>
            </a:p>
          </p:txBody>
        </p:sp>
        <p:sp>
          <p:nvSpPr>
            <p:cNvPr id="1061" name="Line 41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2" name="Text Box 42"/>
            <p:cNvSpPr txBox="1">
              <a:spLocks noChangeArrowheads="1"/>
            </p:cNvSpPr>
            <p:nvPr/>
          </p:nvSpPr>
          <p:spPr bwMode="auto">
            <a:xfrm>
              <a:off x="1357" y="3667"/>
              <a:ext cx="95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 b="0"/>
            </a:p>
          </p:txBody>
        </p:sp>
        <p:sp>
          <p:nvSpPr>
            <p:cNvPr id="1063" name="Line 43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4" name="Line 44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65" name="Text Box 45"/>
            <p:cNvSpPr txBox="1">
              <a:spLocks noChangeArrowheads="1"/>
            </p:cNvSpPr>
            <p:nvPr/>
          </p:nvSpPr>
          <p:spPr bwMode="auto">
            <a:xfrm>
              <a:off x="2354" y="3830"/>
              <a:ext cx="71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Comic Sans MS" pitchFamily="66" charset="0"/>
                </a:rPr>
                <a:t>queuing</a:t>
              </a:r>
              <a:endParaRPr lang="en-US" sz="1800" b="0"/>
            </a:p>
          </p:txBody>
        </p:sp>
        <p:sp>
          <p:nvSpPr>
            <p:cNvPr id="1066" name="Line 46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067" name="Group 47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1068" name="Group 48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069" name="Group 52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70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1" name="Line 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72" name="Line 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graphicFrame>
        <p:nvGraphicFramePr>
          <p:cNvPr id="1026" name="Object 56"/>
          <p:cNvGraphicFramePr>
            <a:graphicFrameLocks noChangeAspect="1"/>
          </p:cNvGraphicFramePr>
          <p:nvPr/>
        </p:nvGraphicFramePr>
        <p:xfrm>
          <a:off x="5486400" y="1447800"/>
          <a:ext cx="388620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84" name="VISIO" r:id="rId6" imgW="8266320" imgH="7030800" progId="Visio.Drawing.5">
                  <p:embed/>
                </p:oleObj>
              </mc:Choice>
              <mc:Fallback>
                <p:oleObj name="VISIO" r:id="rId6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47800"/>
                        <a:ext cx="388620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57" descr="461 swtch component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841875"/>
            <a:ext cx="3657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22" y="35671"/>
            <a:ext cx="1138678" cy="130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2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E65B6B-0989-455D-A59D-09C3F4F81AC8}" type="slidenum">
              <a:rPr lang="sv-SE" smtClean="0">
                <a:latin typeface="Arial" pitchFamily="34" charset="0"/>
              </a:rPr>
              <a:pPr/>
              <a:t>14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16994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eliable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data transfer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512" y="1196752"/>
            <a:ext cx="83058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v-SE" b="1" dirty="0" err="1" smtClean="0">
                <a:solidFill>
                  <a:srgbClr val="CC0000"/>
                </a:solidFill>
              </a:rPr>
              <a:t>Guaranteed</a:t>
            </a:r>
            <a:r>
              <a:rPr lang="sv-SE" b="1" dirty="0" smtClean="0">
                <a:solidFill>
                  <a:srgbClr val="CC0000"/>
                </a:solidFill>
              </a:rPr>
              <a:t>, in-order, </a:t>
            </a:r>
            <a:r>
              <a:rPr lang="sv-SE" b="1" dirty="0" err="1" smtClean="0">
                <a:solidFill>
                  <a:srgbClr val="CC0000"/>
                </a:solidFill>
              </a:rPr>
              <a:t>correct</a:t>
            </a:r>
            <a:r>
              <a:rPr lang="sv-SE" b="1" dirty="0" smtClean="0">
                <a:solidFill>
                  <a:srgbClr val="CC0000"/>
                </a:solidFill>
              </a:rPr>
              <a:t> </a:t>
            </a:r>
            <a:r>
              <a:rPr lang="sv-SE" b="1" dirty="0" err="1" smtClean="0">
                <a:solidFill>
                  <a:srgbClr val="CC0000"/>
                </a:solidFill>
              </a:rPr>
              <a:t>delivery</a:t>
            </a:r>
            <a:r>
              <a:rPr lang="sv-SE" dirty="0" smtClean="0"/>
              <a:t>:</a:t>
            </a:r>
          </a:p>
          <a:p>
            <a:pPr lvl="1" eaLnBrk="1" hangingPunct="1"/>
            <a:r>
              <a:rPr lang="sv-SE" dirty="0" err="1" smtClean="0"/>
              <a:t>stop&amp;wait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sliding</a:t>
            </a:r>
            <a:r>
              <a:rPr lang="sv-SE" dirty="0" smtClean="0"/>
              <a:t> </a:t>
            </a:r>
            <a:r>
              <a:rPr lang="sv-SE" dirty="0" err="1" smtClean="0"/>
              <a:t>windows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sequence</a:t>
            </a:r>
            <a:r>
              <a:rPr lang="sv-SE" dirty="0" smtClean="0"/>
              <a:t>  </a:t>
            </a:r>
            <a:r>
              <a:rPr lang="sv-SE" dirty="0" err="1" smtClean="0"/>
              <a:t>numbers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window</a:t>
            </a:r>
            <a:r>
              <a:rPr lang="sv-SE" dirty="0" smtClean="0"/>
              <a:t> </a:t>
            </a:r>
            <a:r>
              <a:rPr lang="sv-SE" dirty="0" err="1" smtClean="0"/>
              <a:t>sizes</a:t>
            </a:r>
            <a:endParaRPr lang="sv-SE" dirty="0" smtClean="0"/>
          </a:p>
          <a:p>
            <a:pPr lvl="1" eaLnBrk="1" hangingPunct="1"/>
            <a:r>
              <a:rPr lang="sv-SE" dirty="0" err="1" smtClean="0"/>
              <a:t>dynamic</a:t>
            </a:r>
            <a:r>
              <a:rPr lang="sv-SE" dirty="0" smtClean="0"/>
              <a:t> </a:t>
            </a:r>
            <a:r>
              <a:rPr lang="sv-SE" dirty="0" err="1" smtClean="0"/>
              <a:t>windows</a:t>
            </a:r>
            <a:r>
              <a:rPr lang="sv-SE" dirty="0" smtClean="0"/>
              <a:t> (TCP)</a:t>
            </a:r>
          </a:p>
          <a:p>
            <a:pPr lvl="1" eaLnBrk="1" hangingPunct="1"/>
            <a:r>
              <a:rPr lang="sv-SE" dirty="0" err="1"/>
              <a:t>performance</a:t>
            </a:r>
            <a:r>
              <a:rPr lang="sv-SE" dirty="0"/>
              <a:t> </a:t>
            </a:r>
          </a:p>
          <a:p>
            <a:pPr lvl="1" eaLnBrk="1" hangingPunct="1"/>
            <a:r>
              <a:rPr lang="sv-SE" dirty="0" err="1"/>
              <a:t>f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control</a:t>
            </a:r>
            <a:endParaRPr lang="sv-SE" dirty="0"/>
          </a:p>
          <a:p>
            <a:pPr eaLnBrk="1" hangingPunct="1"/>
            <a:r>
              <a:rPr lang="sv-SE" b="1" dirty="0" err="1" smtClean="0"/>
              <a:t>Error</a:t>
            </a:r>
            <a:r>
              <a:rPr lang="sv-SE" b="1" dirty="0" smtClean="0"/>
              <a:t> </a:t>
            </a:r>
            <a:r>
              <a:rPr lang="sv-SE" b="1" dirty="0" err="1" smtClean="0"/>
              <a:t>detection</a:t>
            </a:r>
            <a:r>
              <a:rPr lang="sv-SE" dirty="0" smtClean="0"/>
              <a:t>: </a:t>
            </a:r>
            <a:r>
              <a:rPr lang="sv-SE" dirty="0" err="1" smtClean="0"/>
              <a:t>checksums</a:t>
            </a:r>
            <a:endParaRPr lang="sv-SE" dirty="0" smtClean="0"/>
          </a:p>
          <a:p>
            <a:pPr eaLnBrk="1" hangingPunct="1"/>
            <a:r>
              <a:rPr lang="sv-SE" b="1" dirty="0" err="1" smtClean="0"/>
              <a:t>Error</a:t>
            </a:r>
            <a:r>
              <a:rPr lang="sv-SE" b="1" dirty="0" smtClean="0"/>
              <a:t> </a:t>
            </a:r>
            <a:r>
              <a:rPr lang="sv-SE" b="1" dirty="0" err="1" smtClean="0"/>
              <a:t>control</a:t>
            </a:r>
            <a:r>
              <a:rPr lang="sv-SE" dirty="0" smtClean="0"/>
              <a:t>: go-back-n, </a:t>
            </a:r>
            <a:r>
              <a:rPr lang="sv-SE" dirty="0" err="1" smtClean="0"/>
              <a:t>selective</a:t>
            </a:r>
            <a:r>
              <a:rPr lang="sv-SE" dirty="0" smtClean="0"/>
              <a:t> </a:t>
            </a:r>
            <a:r>
              <a:rPr lang="sv-SE" dirty="0" err="1" smtClean="0"/>
              <a:t>repeat</a:t>
            </a:r>
            <a:r>
              <a:rPr lang="sv-SE" dirty="0" smtClean="0"/>
              <a:t>, FEC </a:t>
            </a:r>
            <a:r>
              <a:rPr lang="sv-SE" dirty="0" err="1" smtClean="0"/>
              <a:t>methods</a:t>
            </a:r>
            <a:endParaRPr lang="sv-SE" dirty="0" smtClean="0"/>
          </a:p>
        </p:txBody>
      </p:sp>
      <p:pic>
        <p:nvPicPr>
          <p:cNvPr id="13318" name="Picture 4" descr="sr_seq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3973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31901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5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 bwMode="auto">
          <a:xfrm>
            <a:off x="228600" y="2362200"/>
            <a:ext cx="5181600" cy="2794992"/>
          </a:xfrm>
          <a:prstGeom prst="ellipse">
            <a:avLst/>
          </a:prstGeom>
          <a:solidFill>
            <a:schemeClr val="accent3">
              <a:lumMod val="60000"/>
              <a:lumOff val="40000"/>
              <a:alpha val="5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v-SE" dirty="0">
              <a:latin typeface="Times New Roman" charset="0"/>
            </a:endParaRPr>
          </a:p>
          <a:p>
            <a:pPr>
              <a:defRPr/>
            </a:pPr>
            <a:endParaRPr lang="sv-SE" dirty="0">
              <a:latin typeface="Times New Roman" charset="0"/>
            </a:endParaRPr>
          </a:p>
          <a:p>
            <a:pPr>
              <a:defRPr/>
            </a:pPr>
            <a:endParaRPr lang="sv-SE" dirty="0">
              <a:latin typeface="Times New Roman" charset="0"/>
            </a:endParaRPr>
          </a:p>
          <a:p>
            <a:pPr>
              <a:defRPr/>
            </a:pPr>
            <a:r>
              <a:rPr lang="sv-SE" sz="2800" dirty="0">
                <a:solidFill>
                  <a:schemeClr val="accent2"/>
                </a:solidFill>
                <a:latin typeface="+mj-lt"/>
              </a:rPr>
              <a:t>Congestion </a:t>
            </a:r>
          </a:p>
          <a:p>
            <a:pPr>
              <a:defRPr/>
            </a:pPr>
            <a:r>
              <a:rPr lang="sv-SE" sz="2800" dirty="0">
                <a:solidFill>
                  <a:schemeClr val="accent2"/>
                </a:solidFill>
                <a:latin typeface="+mj-lt"/>
              </a:rPr>
              <a:t>Control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533B38-EA45-4E74-BB24-9A1573E021CD}" type="slidenum">
              <a:rPr lang="sv-SE" smtClean="0">
                <a:latin typeface="Arial" pitchFamily="34" charset="0"/>
              </a:rPr>
              <a:pPr/>
              <a:t>15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886200" y="2514600"/>
            <a:ext cx="5105400" cy="2642592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sv-SE" dirty="0">
              <a:solidFill>
                <a:schemeClr val="accent2"/>
              </a:solidFill>
            </a:endParaRPr>
          </a:p>
          <a:p>
            <a:pPr>
              <a:defRPr/>
            </a:pPr>
            <a:endParaRPr lang="sv-SE" dirty="0">
              <a:solidFill>
                <a:schemeClr val="accent2"/>
              </a:solidFill>
            </a:endParaRPr>
          </a:p>
          <a:p>
            <a:pPr>
              <a:defRPr/>
            </a:pPr>
            <a:endParaRPr lang="sv-SE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sv-SE" sz="2800" dirty="0" smtClean="0">
                <a:solidFill>
                  <a:schemeClr val="accent2"/>
                </a:solidFill>
                <a:latin typeface="+mj-lt"/>
              </a:rPr>
              <a:t>RT </a:t>
            </a:r>
            <a:r>
              <a:rPr lang="sv-SE" sz="2800" dirty="0" err="1" smtClean="0">
                <a:solidFill>
                  <a:schemeClr val="accent2"/>
                </a:solidFill>
                <a:latin typeface="+mj-lt"/>
              </a:rPr>
              <a:t>traffic</a:t>
            </a:r>
            <a:r>
              <a:rPr lang="sv-SE" sz="2800" dirty="0" smtClean="0">
                <a:solidFill>
                  <a:schemeClr val="accent2"/>
                </a:solidFill>
                <a:latin typeface="+mj-lt"/>
              </a:rPr>
              <a:t>/streaming</a:t>
            </a:r>
            <a:endParaRPr lang="sv-SE" sz="2800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86000" y="806524"/>
            <a:ext cx="4876800" cy="2546275"/>
          </a:xfrm>
          <a:prstGeom prst="ellipse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sv-SE" sz="2800" dirty="0">
                <a:solidFill>
                  <a:schemeClr val="accent2"/>
                </a:solidFill>
                <a:latin typeface="+mj-lt"/>
              </a:rPr>
              <a:t>D</a:t>
            </a:r>
            <a:r>
              <a:rPr lang="en-GB" sz="2800" dirty="0" err="1">
                <a:solidFill>
                  <a:schemeClr val="accent2"/>
                </a:solidFill>
                <a:latin typeface="+mj-lt"/>
              </a:rPr>
              <a:t>atagram</a:t>
            </a:r>
            <a:r>
              <a:rPr lang="en-GB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accent2"/>
                </a:solidFill>
                <a:latin typeface="+mj-lt"/>
              </a:rPr>
              <a:t>vs</a:t>
            </a:r>
            <a:r>
              <a:rPr lang="en-GB" sz="2800" dirty="0">
                <a:solidFill>
                  <a:schemeClr val="accent2"/>
                </a:solidFill>
                <a:latin typeface="+mj-lt"/>
              </a:rPr>
              <a:t> VC </a:t>
            </a:r>
            <a:r>
              <a:rPr lang="sv-SE" sz="2800" dirty="0">
                <a:solidFill>
                  <a:schemeClr val="accent2"/>
                </a:solidFill>
                <a:latin typeface="+mj-lt"/>
              </a:rPr>
              <a:t>end-to-end comm.</a:t>
            </a:r>
            <a:br>
              <a:rPr lang="sv-SE" sz="2800" dirty="0">
                <a:solidFill>
                  <a:schemeClr val="accent2"/>
                </a:solidFill>
                <a:latin typeface="+mj-lt"/>
              </a:rPr>
            </a:br>
            <a:endParaRPr lang="sv-SE" sz="2800" dirty="0">
              <a:latin typeface="+mj-lt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116632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6CB0B4-30D7-458D-8742-D2E7684E666C}" type="slidenum">
              <a:rPr lang="sv-SE" smtClean="0">
                <a:latin typeface="Arial" pitchFamily="34" charset="0"/>
              </a:rPr>
              <a:pPr/>
              <a:t>16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19256" cy="243408"/>
          </a:xfrm>
        </p:spPr>
        <p:txBody>
          <a:bodyPr/>
          <a:lstStyle/>
          <a:p>
            <a:pPr eaLnBrk="1" hangingPunct="1"/>
            <a:r>
              <a:rPr lang="sv-SE" sz="32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atagram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 vs VC end-to-end communication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8" name="Rectangle 3"/>
          <p:cNvSpPr>
            <a:spLocks noChangeArrowheads="1"/>
          </p:cNvSpPr>
          <p:nvPr/>
        </p:nvSpPr>
        <p:spPr bwMode="auto">
          <a:xfrm>
            <a:off x="652462" y="1828800"/>
            <a:ext cx="6223793" cy="10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2400" b="0" dirty="0" err="1" smtClean="0"/>
              <a:t>Conceptual</a:t>
            </a:r>
            <a:r>
              <a:rPr lang="sv-SE" sz="2400" dirty="0"/>
              <a:t> </a:t>
            </a:r>
            <a:r>
              <a:rPr lang="sv-SE" sz="2400" b="0" dirty="0" err="1" smtClean="0"/>
              <a:t>differences</a:t>
            </a:r>
            <a:endParaRPr lang="sv-SE" sz="2400" b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sv-SE" sz="2400" b="0" dirty="0" err="1" smtClean="0"/>
              <a:t>Decisions</a:t>
            </a:r>
            <a:r>
              <a:rPr lang="sv-SE" sz="2400" b="0" dirty="0"/>
              <a:t>, </a:t>
            </a:r>
            <a:r>
              <a:rPr lang="sv-SE" sz="2400" b="0" dirty="0" err="1" smtClean="0"/>
              <a:t>comparison</a:t>
            </a:r>
            <a:endParaRPr lang="sv-SE" sz="2400" b="0" dirty="0"/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116632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939" name="Picture 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0" y="3717032"/>
            <a:ext cx="7340302" cy="247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1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B6B07-BE0A-45D0-BB42-327A13EC173E}" type="slidenum">
              <a:rPr lang="sv-SE" smtClean="0">
                <a:latin typeface="Arial" pitchFamily="34" charset="0"/>
              </a:rPr>
              <a:pPr/>
              <a:t>17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ongestion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control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(CC)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3246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why, how congestion occurs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CC in TCP and performance; implied weaknesses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CC in other ways, e.g. VC-based networks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Real-time (RT)-traffic resource reservation: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traffic shaping and policing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rate-based </a:t>
            </a:r>
          </a:p>
        </p:txBody>
      </p:sp>
      <p:pic>
        <p:nvPicPr>
          <p:cNvPr id="3079" name="Picture 4" descr="conges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" y="3948396"/>
            <a:ext cx="3962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116632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668 WFQ_and_tok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4669" y="4431562"/>
            <a:ext cx="3767956" cy="221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348" y="2346580"/>
            <a:ext cx="3930204" cy="19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BF1492-EC97-4F57-88AD-FCC0E522DB87}" type="slidenum">
              <a:rPr lang="sv-SE" smtClean="0">
                <a:latin typeface="Arial" pitchFamily="34" charset="0"/>
              </a:rPr>
              <a:pPr/>
              <a:t>18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RT/streaming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traffic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5976" y="1050080"/>
            <a:ext cx="46482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CC0000"/>
                </a:solidFill>
              </a:rPr>
              <a:t>Conceptual needs</a:t>
            </a:r>
            <a:r>
              <a:rPr lang="en-US" dirty="0" smtClean="0"/>
              <a:t>:</a:t>
            </a:r>
          </a:p>
          <a:p>
            <a:pPr eaLnBrk="1" hangingPunct="1"/>
            <a:r>
              <a:rPr lang="en-US" dirty="0" smtClean="0"/>
              <a:t>packet/flow marking</a:t>
            </a:r>
          </a:p>
          <a:p>
            <a:pPr eaLnBrk="1" hangingPunct="1"/>
            <a:r>
              <a:rPr lang="en-US" dirty="0" smtClean="0"/>
              <a:t>Admission control</a:t>
            </a:r>
          </a:p>
          <a:p>
            <a:pPr eaLnBrk="1" hangingPunct="1"/>
            <a:r>
              <a:rPr lang="en-US" dirty="0" smtClean="0"/>
              <a:t>Traffic shaping &amp; policing</a:t>
            </a:r>
          </a:p>
          <a:p>
            <a:pPr eaLnBrk="1" hangingPunct="1"/>
            <a:r>
              <a:rPr lang="en-US" dirty="0" smtClean="0"/>
              <a:t>Packet scheduling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27063" y="814796"/>
            <a:ext cx="3254896" cy="30546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CC0000"/>
                </a:solidFill>
                <a:latin typeface="+mn-lt"/>
              </a:rPr>
              <a:t>Internet context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>
                <a:latin typeface="+mn-lt"/>
              </a:rPr>
              <a:t>Application-level solutions </a:t>
            </a:r>
            <a:r>
              <a:rPr lang="en-US" sz="2400" b="0" kern="0" dirty="0" smtClean="0">
                <a:latin typeface="+mn-lt"/>
              </a:rPr>
              <a:t>(playout </a:t>
            </a:r>
            <a:r>
              <a:rPr lang="en-US" sz="2400" b="0" kern="0" dirty="0">
                <a:latin typeface="+mn-lt"/>
              </a:rPr>
              <a:t>delay, </a:t>
            </a:r>
            <a:r>
              <a:rPr lang="en-US" sz="2400" kern="0" dirty="0" smtClean="0"/>
              <a:t>forward-error-control, </a:t>
            </a:r>
            <a:r>
              <a:rPr lang="en-US" sz="2400" kern="0" dirty="0"/>
              <a:t>caching-CDN</a:t>
            </a:r>
            <a:r>
              <a:rPr lang="en-US" sz="2400" b="0" kern="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 err="1">
                <a:latin typeface="+mn-lt"/>
              </a:rPr>
              <a:t>Intserv</a:t>
            </a:r>
            <a:r>
              <a:rPr lang="en-US" sz="2400" b="0" kern="0" dirty="0">
                <a:latin typeface="+mn-lt"/>
              </a:rPr>
              <a:t>, </a:t>
            </a:r>
            <a:r>
              <a:rPr lang="en-US" sz="2400" b="0" kern="0" dirty="0" err="1" smtClean="0">
                <a:latin typeface="+mn-lt"/>
              </a:rPr>
              <a:t>Diffserv</a:t>
            </a:r>
            <a:r>
              <a:rPr lang="en-US" sz="2400" b="0" kern="0" dirty="0" smtClean="0">
                <a:latin typeface="+mn-lt"/>
              </a:rPr>
              <a:t>, traffic </a:t>
            </a:r>
            <a:r>
              <a:rPr lang="en-US" sz="2400" b="0" kern="0" dirty="0" smtClean="0">
                <a:latin typeface="+mn-lt"/>
              </a:rPr>
              <a:t>engineering, SDN</a:t>
            </a:r>
            <a:endParaRPr lang="en-US" sz="2400" b="0" kern="0" dirty="0">
              <a:latin typeface="+mn-lt"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5" y="3579732"/>
            <a:ext cx="4752528" cy="143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 descr="668 WFQ_and_tok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3976" y="4581128"/>
            <a:ext cx="2790035" cy="164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625" y="-27384"/>
            <a:ext cx="1201375" cy="137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632 Mixed Quality Redundanc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6513" y="4759687"/>
            <a:ext cx="3158925" cy="165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9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45934443"/>
              </p:ext>
            </p:extLst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19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5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92BDE-3AC6-4B10-A0BB-8A5EA87BB5C2}" type="slidenum">
              <a:rPr lang="sv-SE" smtClean="0">
                <a:latin typeface="Arial" pitchFamily="34" charset="0"/>
              </a:rPr>
              <a:pPr/>
              <a:t>2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Important for the exam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1534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When/where</a:t>
            </a:r>
            <a:r>
              <a:rPr lang="en-US" sz="2000" dirty="0" smtClean="0"/>
              <a:t>: </a:t>
            </a:r>
            <a:r>
              <a:rPr lang="en-US" sz="2000" dirty="0" err="1" smtClean="0"/>
              <a:t>wednesday</a:t>
            </a:r>
            <a:r>
              <a:rPr lang="en-US" sz="2000" dirty="0" smtClean="0"/>
              <a:t> March </a:t>
            </a:r>
            <a:r>
              <a:rPr lang="en-US" sz="2000" dirty="0" smtClean="0"/>
              <a:t>15, </a:t>
            </a:r>
            <a:r>
              <a:rPr lang="en-US" sz="2000" dirty="0" smtClean="0"/>
              <a:t>14.00-18.00, </a:t>
            </a:r>
            <a:r>
              <a:rPr lang="en-US" sz="2000" dirty="0" smtClean="0"/>
              <a:t>SB-building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You may have with you</a:t>
            </a:r>
            <a:r>
              <a:rPr lang="en-US" sz="2000" dirty="0" smtClean="0"/>
              <a:t>:</a:t>
            </a:r>
          </a:p>
          <a:p>
            <a:pPr eaLnBrk="1" hangingPunct="1"/>
            <a:r>
              <a:rPr lang="en-US" sz="2000" dirty="0" smtClean="0"/>
              <a:t>English-X dictionary</a:t>
            </a:r>
          </a:p>
          <a:p>
            <a:pPr eaLnBrk="1" hangingPunct="1"/>
            <a:r>
              <a:rPr lang="en-US" sz="2000" dirty="0" smtClean="0"/>
              <a:t>no calculators, PDAs, etc (if/where numbers  matter, do rounding)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sv-SE" sz="2000" b="1" dirty="0" err="1" smtClean="0">
                <a:solidFill>
                  <a:srgbClr val="CC0000"/>
                </a:solidFill>
              </a:rPr>
              <a:t>Grading</a:t>
            </a:r>
            <a:r>
              <a:rPr lang="sv-SE" sz="2000" b="1" dirty="0" smtClean="0">
                <a:solidFill>
                  <a:srgbClr val="CC0000"/>
                </a:solidFill>
              </a:rPr>
              <a:t> </a:t>
            </a:r>
          </a:p>
          <a:p>
            <a:pPr eaLnBrk="1" hangingPunct="1"/>
            <a:r>
              <a:rPr lang="sv-SE" sz="2000" dirty="0" smtClean="0"/>
              <a:t>30-40, 41-50, 51-60 (</a:t>
            </a:r>
            <a:r>
              <a:rPr lang="sv-SE" sz="2000" dirty="0" err="1" smtClean="0"/>
              <a:t>out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60)= 3, 4, 5 (CTH)</a:t>
            </a:r>
          </a:p>
          <a:p>
            <a:pPr eaLnBrk="1" hangingPunct="1"/>
            <a:r>
              <a:rPr lang="sv-SE" sz="2000" dirty="0" smtClean="0"/>
              <a:t>30-44, 45-60 (</a:t>
            </a:r>
            <a:r>
              <a:rPr lang="sv-SE" sz="2000" dirty="0" err="1" smtClean="0"/>
              <a:t>out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60) = G, VG (GU)</a:t>
            </a:r>
          </a:p>
          <a:p>
            <a:pPr eaLnBrk="1" hangingPunct="1"/>
            <a:endParaRPr lang="sv-SE" sz="2000" dirty="0" smtClean="0"/>
          </a:p>
          <a:p>
            <a:pPr eaLnBrk="1" hangingPunct="1">
              <a:buNone/>
            </a:pPr>
            <a:r>
              <a:rPr lang="sv-SE" sz="2000" b="1" dirty="0" smtClean="0">
                <a:solidFill>
                  <a:srgbClr val="C00000"/>
                </a:solidFill>
              </a:rPr>
              <a:t>To think </a:t>
            </a:r>
            <a:r>
              <a:rPr lang="sv-SE" sz="2000" b="1" dirty="0" err="1" smtClean="0">
                <a:solidFill>
                  <a:srgbClr val="C00000"/>
                </a:solidFill>
              </a:rPr>
              <a:t>during</a:t>
            </a:r>
            <a:r>
              <a:rPr lang="sv-SE" sz="2000" b="1" dirty="0" smtClean="0">
                <a:solidFill>
                  <a:srgbClr val="C00000"/>
                </a:solidFill>
              </a:rPr>
              <a:t> </a:t>
            </a:r>
            <a:r>
              <a:rPr lang="sv-SE" sz="2000" b="1" dirty="0" err="1" smtClean="0">
                <a:solidFill>
                  <a:srgbClr val="C00000"/>
                </a:solidFill>
              </a:rPr>
              <a:t>summary-study</a:t>
            </a:r>
            <a:endParaRPr lang="sv-SE" sz="2000" b="1" dirty="0" smtClean="0">
              <a:solidFill>
                <a:srgbClr val="C00000"/>
              </a:solidFill>
            </a:endParaRPr>
          </a:p>
          <a:p>
            <a:pPr eaLnBrk="1" hangingPunct="1">
              <a:buNone/>
            </a:pPr>
            <a:r>
              <a:rPr lang="sv-SE" sz="2000" dirty="0" smtClean="0"/>
              <a:t>   </a:t>
            </a:r>
            <a:r>
              <a:rPr lang="en-US" sz="2000" dirty="0" smtClean="0"/>
              <a:t>Have overview, critical eye; explain; ask yourselves: why is this so? / how does it work (or not work)?</a:t>
            </a:r>
          </a:p>
          <a:p>
            <a:pPr eaLnBrk="1" hangingPunct="1">
              <a:buFontTx/>
              <a:buNone/>
            </a:pPr>
            <a:r>
              <a:rPr lang="sv-SE" sz="2000" dirty="0" smtClean="0"/>
              <a:t>              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823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" name="Group 74"/>
          <p:cNvGrpSpPr>
            <a:grpSpLocks/>
          </p:cNvGrpSpPr>
          <p:nvPr/>
        </p:nvGrpSpPr>
        <p:grpSpPr bwMode="auto">
          <a:xfrm>
            <a:off x="82705" y="2838325"/>
            <a:ext cx="4267200" cy="2514600"/>
            <a:chOff x="958" y="1566"/>
            <a:chExt cx="4242" cy="2155"/>
          </a:xfrm>
        </p:grpSpPr>
        <p:sp>
          <p:nvSpPr>
            <p:cNvPr id="4363" name="Freeform 75"/>
            <p:cNvSpPr>
              <a:spLocks/>
            </p:cNvSpPr>
            <p:nvPr/>
          </p:nvSpPr>
          <p:spPr bwMode="auto">
            <a:xfrm>
              <a:off x="1016" y="1648"/>
              <a:ext cx="1176" cy="1001"/>
            </a:xfrm>
            <a:custGeom>
              <a:avLst/>
              <a:gdLst>
                <a:gd name="T0" fmla="*/ 372 w 1340"/>
                <a:gd name="T1" fmla="*/ 24 h 1191"/>
                <a:gd name="T2" fmla="*/ 55 w 1340"/>
                <a:gd name="T3" fmla="*/ 35 h 1191"/>
                <a:gd name="T4" fmla="*/ 39 w 1340"/>
                <a:gd name="T5" fmla="*/ 239 h 1191"/>
                <a:gd name="T6" fmla="*/ 19 w 1340"/>
                <a:gd name="T7" fmla="*/ 427 h 1191"/>
                <a:gd name="T8" fmla="*/ 75 w 1340"/>
                <a:gd name="T9" fmla="*/ 516 h 1191"/>
                <a:gd name="T10" fmla="*/ 363 w 1340"/>
                <a:gd name="T11" fmla="*/ 520 h 1191"/>
                <a:gd name="T12" fmla="*/ 433 w 1340"/>
                <a:gd name="T13" fmla="*/ 670 h 1191"/>
                <a:gd name="T14" fmla="*/ 834 w 1340"/>
                <a:gd name="T15" fmla="*/ 652 h 1191"/>
                <a:gd name="T16" fmla="*/ 863 w 1340"/>
                <a:gd name="T17" fmla="*/ 339 h 1191"/>
                <a:gd name="T18" fmla="*/ 814 w 1340"/>
                <a:gd name="T19" fmla="*/ 203 h 1191"/>
                <a:gd name="T20" fmla="*/ 513 w 1340"/>
                <a:gd name="T21" fmla="*/ 171 h 1191"/>
                <a:gd name="T22" fmla="*/ 372 w 1340"/>
                <a:gd name="T23" fmla="*/ 24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364" name="Group 76"/>
            <p:cNvGrpSpPr>
              <a:grpSpLocks/>
            </p:cNvGrpSpPr>
            <p:nvPr/>
          </p:nvGrpSpPr>
          <p:grpSpPr bwMode="auto">
            <a:xfrm>
              <a:off x="1681" y="2274"/>
              <a:ext cx="316" cy="147"/>
              <a:chOff x="3600" y="219"/>
              <a:chExt cx="360" cy="175"/>
            </a:xfrm>
          </p:grpSpPr>
          <p:sp>
            <p:nvSpPr>
              <p:cNvPr id="4483" name="Oval 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84" name="Line 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85" name="Line 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86" name="Rectangle 8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Comic Sans MS" pitchFamily="66" charset="0"/>
                </a:endParaRPr>
              </a:p>
            </p:txBody>
          </p:sp>
          <p:sp>
            <p:nvSpPr>
              <p:cNvPr id="4487" name="Oval 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488" name="Group 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9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4" name="Line 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5" name="Line 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489" name="Group 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90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1" name="Line 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92" name="Line 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365" name="Group 90"/>
            <p:cNvGrpSpPr>
              <a:grpSpLocks/>
            </p:cNvGrpSpPr>
            <p:nvPr/>
          </p:nvGrpSpPr>
          <p:grpSpPr bwMode="auto">
            <a:xfrm>
              <a:off x="1116" y="2056"/>
              <a:ext cx="840" cy="216"/>
              <a:chOff x="8025" y="5070"/>
              <a:chExt cx="2100" cy="540"/>
            </a:xfrm>
          </p:grpSpPr>
          <p:sp>
            <p:nvSpPr>
              <p:cNvPr id="4480" name="Line 91"/>
              <p:cNvSpPr>
                <a:spLocks noChangeShapeType="1"/>
              </p:cNvSpPr>
              <p:nvPr/>
            </p:nvSpPr>
            <p:spPr bwMode="auto">
              <a:xfrm>
                <a:off x="8025" y="5325"/>
                <a:ext cx="21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81" name="Line 92"/>
              <p:cNvSpPr>
                <a:spLocks noChangeShapeType="1"/>
              </p:cNvSpPr>
              <p:nvPr/>
            </p:nvSpPr>
            <p:spPr bwMode="auto">
              <a:xfrm>
                <a:off x="8355" y="507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82" name="Line 93"/>
              <p:cNvSpPr>
                <a:spLocks noChangeShapeType="1"/>
              </p:cNvSpPr>
              <p:nvPr/>
            </p:nvSpPr>
            <p:spPr bwMode="auto">
              <a:xfrm>
                <a:off x="9765" y="5340"/>
                <a:ext cx="0" cy="2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366" name="Group 94"/>
            <p:cNvGrpSpPr>
              <a:grpSpLocks/>
            </p:cNvGrpSpPr>
            <p:nvPr/>
          </p:nvGrpSpPr>
          <p:grpSpPr bwMode="auto">
            <a:xfrm>
              <a:off x="958" y="1778"/>
              <a:ext cx="576" cy="372"/>
              <a:chOff x="10665" y="3225"/>
              <a:chExt cx="1440" cy="930"/>
            </a:xfrm>
          </p:grpSpPr>
          <p:sp>
            <p:nvSpPr>
              <p:cNvPr id="4410" name="Oval 95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411" name="Group 96"/>
              <p:cNvGrpSpPr>
                <a:grpSpLocks/>
              </p:cNvGrpSpPr>
              <p:nvPr/>
            </p:nvGrpSpPr>
            <p:grpSpPr bwMode="auto">
              <a:xfrm>
                <a:off x="11038" y="3281"/>
                <a:ext cx="618" cy="667"/>
                <a:chOff x="8023" y="4451"/>
                <a:chExt cx="618" cy="667"/>
              </a:xfrm>
            </p:grpSpPr>
            <p:sp>
              <p:nvSpPr>
                <p:cNvPr id="4412" name="Freeform 97"/>
                <p:cNvSpPr>
                  <a:spLocks/>
                </p:cNvSpPr>
                <p:nvPr/>
              </p:nvSpPr>
              <p:spPr bwMode="auto">
                <a:xfrm>
                  <a:off x="8279" y="4653"/>
                  <a:ext cx="263" cy="380"/>
                </a:xfrm>
                <a:custGeom>
                  <a:avLst/>
                  <a:gdLst>
                    <a:gd name="T0" fmla="*/ 11 w 788"/>
                    <a:gd name="T1" fmla="*/ 0 h 1138"/>
                    <a:gd name="T2" fmla="*/ 10 w 788"/>
                    <a:gd name="T3" fmla="*/ 0 h 1138"/>
                    <a:gd name="T4" fmla="*/ 8 w 788"/>
                    <a:gd name="T5" fmla="*/ 0 h 1138"/>
                    <a:gd name="T6" fmla="*/ 6 w 788"/>
                    <a:gd name="T7" fmla="*/ 0 h 1138"/>
                    <a:gd name="T8" fmla="*/ 4 w 788"/>
                    <a:gd name="T9" fmla="*/ 1 h 1138"/>
                    <a:gd name="T10" fmla="*/ 2 w 788"/>
                    <a:gd name="T11" fmla="*/ 2 h 1138"/>
                    <a:gd name="T12" fmla="*/ 1 w 788"/>
                    <a:gd name="T13" fmla="*/ 3 h 1138"/>
                    <a:gd name="T14" fmla="*/ 0 w 788"/>
                    <a:gd name="T15" fmla="*/ 4 h 1138"/>
                    <a:gd name="T16" fmla="*/ 0 w 788"/>
                    <a:gd name="T17" fmla="*/ 5 h 1138"/>
                    <a:gd name="T18" fmla="*/ 0 w 788"/>
                    <a:gd name="T19" fmla="*/ 6 h 1138"/>
                    <a:gd name="T20" fmla="*/ 0 w 788"/>
                    <a:gd name="T21" fmla="*/ 7 h 1138"/>
                    <a:gd name="T22" fmla="*/ 1 w 788"/>
                    <a:gd name="T23" fmla="*/ 11 h 1138"/>
                    <a:gd name="T24" fmla="*/ 3 w 788"/>
                    <a:gd name="T25" fmla="*/ 15 h 1138"/>
                    <a:gd name="T26" fmla="*/ 5 w 788"/>
                    <a:gd name="T27" fmla="*/ 20 h 1138"/>
                    <a:gd name="T28" fmla="*/ 7 w 788"/>
                    <a:gd name="T29" fmla="*/ 25 h 1138"/>
                    <a:gd name="T30" fmla="*/ 9 w 788"/>
                    <a:gd name="T31" fmla="*/ 30 h 1138"/>
                    <a:gd name="T32" fmla="*/ 11 w 788"/>
                    <a:gd name="T33" fmla="*/ 35 h 1138"/>
                    <a:gd name="T34" fmla="*/ 13 w 788"/>
                    <a:gd name="T35" fmla="*/ 39 h 1138"/>
                    <a:gd name="T36" fmla="*/ 14 w 788"/>
                    <a:gd name="T37" fmla="*/ 41 h 1138"/>
                    <a:gd name="T38" fmla="*/ 15 w 788"/>
                    <a:gd name="T39" fmla="*/ 42 h 1138"/>
                    <a:gd name="T40" fmla="*/ 16 w 788"/>
                    <a:gd name="T41" fmla="*/ 42 h 1138"/>
                    <a:gd name="T42" fmla="*/ 18 w 788"/>
                    <a:gd name="T43" fmla="*/ 41 h 1138"/>
                    <a:gd name="T44" fmla="*/ 20 w 788"/>
                    <a:gd name="T45" fmla="*/ 40 h 1138"/>
                    <a:gd name="T46" fmla="*/ 23 w 788"/>
                    <a:gd name="T47" fmla="*/ 40 h 1138"/>
                    <a:gd name="T48" fmla="*/ 25 w 788"/>
                    <a:gd name="T49" fmla="*/ 39 h 1138"/>
                    <a:gd name="T50" fmla="*/ 27 w 788"/>
                    <a:gd name="T51" fmla="*/ 38 h 1138"/>
                    <a:gd name="T52" fmla="*/ 28 w 788"/>
                    <a:gd name="T53" fmla="*/ 37 h 1138"/>
                    <a:gd name="T54" fmla="*/ 29 w 788"/>
                    <a:gd name="T55" fmla="*/ 36 h 1138"/>
                    <a:gd name="T56" fmla="*/ 28 w 788"/>
                    <a:gd name="T57" fmla="*/ 34 h 1138"/>
                    <a:gd name="T58" fmla="*/ 25 w 788"/>
                    <a:gd name="T59" fmla="*/ 30 h 1138"/>
                    <a:gd name="T60" fmla="*/ 23 w 788"/>
                    <a:gd name="T61" fmla="*/ 26 h 1138"/>
                    <a:gd name="T62" fmla="*/ 20 w 788"/>
                    <a:gd name="T63" fmla="*/ 21 h 1138"/>
                    <a:gd name="T64" fmla="*/ 17 w 788"/>
                    <a:gd name="T65" fmla="*/ 16 h 1138"/>
                    <a:gd name="T66" fmla="*/ 15 w 788"/>
                    <a:gd name="T67" fmla="*/ 11 h 1138"/>
                    <a:gd name="T68" fmla="*/ 13 w 788"/>
                    <a:gd name="T69" fmla="*/ 6 h 1138"/>
                    <a:gd name="T70" fmla="*/ 12 w 788"/>
                    <a:gd name="T71" fmla="*/ 2 h 1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88"/>
                    <a:gd name="T109" fmla="*/ 0 h 1138"/>
                    <a:gd name="T110" fmla="*/ 788 w 788"/>
                    <a:gd name="T111" fmla="*/ 1138 h 1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88" h="1138">
                      <a:moveTo>
                        <a:pt x="310" y="2"/>
                      </a:moveTo>
                      <a:lnTo>
                        <a:pt x="298" y="0"/>
                      </a:lnTo>
                      <a:lnTo>
                        <a:pt x="282" y="0"/>
                      </a:lnTo>
                      <a:lnTo>
                        <a:pt x="263" y="0"/>
                      </a:lnTo>
                      <a:lnTo>
                        <a:pt x="242" y="2"/>
                      </a:lnTo>
                      <a:lnTo>
                        <a:pt x="219" y="4"/>
                      </a:lnTo>
                      <a:lnTo>
                        <a:pt x="192" y="7"/>
                      </a:lnTo>
                      <a:lnTo>
                        <a:pt x="167" y="12"/>
                      </a:lnTo>
                      <a:lnTo>
                        <a:pt x="141" y="17"/>
                      </a:lnTo>
                      <a:lnTo>
                        <a:pt x="116" y="25"/>
                      </a:lnTo>
                      <a:lnTo>
                        <a:pt x="91" y="35"/>
                      </a:lnTo>
                      <a:lnTo>
                        <a:pt x="67" y="45"/>
                      </a:lnTo>
                      <a:lnTo>
                        <a:pt x="47" y="58"/>
                      </a:lnTo>
                      <a:lnTo>
                        <a:pt x="29" y="73"/>
                      </a:lnTo>
                      <a:lnTo>
                        <a:pt x="16" y="91"/>
                      </a:lnTo>
                      <a:lnTo>
                        <a:pt x="6" y="109"/>
                      </a:lnTo>
                      <a:lnTo>
                        <a:pt x="0" y="131"/>
                      </a:lnTo>
                      <a:lnTo>
                        <a:pt x="0" y="137"/>
                      </a:lnTo>
                      <a:lnTo>
                        <a:pt x="1" y="144"/>
                      </a:lnTo>
                      <a:lnTo>
                        <a:pt x="3" y="152"/>
                      </a:lnTo>
                      <a:lnTo>
                        <a:pt x="4" y="162"/>
                      </a:lnTo>
                      <a:lnTo>
                        <a:pt x="13" y="197"/>
                      </a:lnTo>
                      <a:lnTo>
                        <a:pt x="25" y="240"/>
                      </a:lnTo>
                      <a:lnTo>
                        <a:pt x="39" y="290"/>
                      </a:lnTo>
                      <a:lnTo>
                        <a:pt x="57" y="348"/>
                      </a:lnTo>
                      <a:lnTo>
                        <a:pt x="76" y="410"/>
                      </a:lnTo>
                      <a:lnTo>
                        <a:pt x="100" y="474"/>
                      </a:lnTo>
                      <a:lnTo>
                        <a:pt x="123" y="543"/>
                      </a:lnTo>
                      <a:lnTo>
                        <a:pt x="150" y="612"/>
                      </a:lnTo>
                      <a:lnTo>
                        <a:pt x="176" y="684"/>
                      </a:lnTo>
                      <a:lnTo>
                        <a:pt x="205" y="753"/>
                      </a:lnTo>
                      <a:lnTo>
                        <a:pt x="235" y="822"/>
                      </a:lnTo>
                      <a:lnTo>
                        <a:pt x="264" y="887"/>
                      </a:lnTo>
                      <a:lnTo>
                        <a:pt x="293" y="949"/>
                      </a:lnTo>
                      <a:lnTo>
                        <a:pt x="323" y="1005"/>
                      </a:lnTo>
                      <a:lnTo>
                        <a:pt x="352" y="1055"/>
                      </a:lnTo>
                      <a:lnTo>
                        <a:pt x="381" y="1098"/>
                      </a:lnTo>
                      <a:lnTo>
                        <a:pt x="389" y="1109"/>
                      </a:lnTo>
                      <a:lnTo>
                        <a:pt x="398" y="1120"/>
                      </a:lnTo>
                      <a:lnTo>
                        <a:pt x="406" y="1130"/>
                      </a:lnTo>
                      <a:lnTo>
                        <a:pt x="414" y="1138"/>
                      </a:lnTo>
                      <a:lnTo>
                        <a:pt x="436" y="1130"/>
                      </a:lnTo>
                      <a:lnTo>
                        <a:pt x="461" y="1121"/>
                      </a:lnTo>
                      <a:lnTo>
                        <a:pt x="487" y="1111"/>
                      </a:lnTo>
                      <a:lnTo>
                        <a:pt x="517" y="1099"/>
                      </a:lnTo>
                      <a:lnTo>
                        <a:pt x="547" y="1088"/>
                      </a:lnTo>
                      <a:lnTo>
                        <a:pt x="578" y="1075"/>
                      </a:lnTo>
                      <a:lnTo>
                        <a:pt x="609" y="1062"/>
                      </a:lnTo>
                      <a:lnTo>
                        <a:pt x="640" y="1049"/>
                      </a:lnTo>
                      <a:lnTo>
                        <a:pt x="669" y="1036"/>
                      </a:lnTo>
                      <a:lnTo>
                        <a:pt x="697" y="1023"/>
                      </a:lnTo>
                      <a:lnTo>
                        <a:pt x="722" y="1012"/>
                      </a:lnTo>
                      <a:lnTo>
                        <a:pt x="744" y="999"/>
                      </a:lnTo>
                      <a:lnTo>
                        <a:pt x="762" y="987"/>
                      </a:lnTo>
                      <a:lnTo>
                        <a:pt x="775" y="977"/>
                      </a:lnTo>
                      <a:lnTo>
                        <a:pt x="785" y="967"/>
                      </a:lnTo>
                      <a:lnTo>
                        <a:pt x="788" y="959"/>
                      </a:lnTo>
                      <a:lnTo>
                        <a:pt x="756" y="915"/>
                      </a:lnTo>
                      <a:lnTo>
                        <a:pt x="722" y="868"/>
                      </a:lnTo>
                      <a:lnTo>
                        <a:pt x="687" y="813"/>
                      </a:lnTo>
                      <a:lnTo>
                        <a:pt x="650" y="755"/>
                      </a:lnTo>
                      <a:lnTo>
                        <a:pt x="612" y="693"/>
                      </a:lnTo>
                      <a:lnTo>
                        <a:pt x="575" y="627"/>
                      </a:lnTo>
                      <a:lnTo>
                        <a:pt x="537" y="561"/>
                      </a:lnTo>
                      <a:lnTo>
                        <a:pt x="500" y="492"/>
                      </a:lnTo>
                      <a:lnTo>
                        <a:pt x="467" y="423"/>
                      </a:lnTo>
                      <a:lnTo>
                        <a:pt x="433" y="354"/>
                      </a:lnTo>
                      <a:lnTo>
                        <a:pt x="404" y="287"/>
                      </a:lnTo>
                      <a:lnTo>
                        <a:pt x="376" y="223"/>
                      </a:lnTo>
                      <a:lnTo>
                        <a:pt x="352" y="161"/>
                      </a:lnTo>
                      <a:lnTo>
                        <a:pt x="333" y="102"/>
                      </a:lnTo>
                      <a:lnTo>
                        <a:pt x="318" y="49"/>
                      </a:lnTo>
                      <a:lnTo>
                        <a:pt x="310" y="2"/>
                      </a:lnTo>
                      <a:close/>
                    </a:path>
                  </a:pathLst>
                </a:custGeom>
                <a:solidFill>
                  <a:srgbClr val="F4FCEA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3" name="Freeform 98"/>
                <p:cNvSpPr>
                  <a:spLocks/>
                </p:cNvSpPr>
                <p:nvPr/>
              </p:nvSpPr>
              <p:spPr bwMode="auto">
                <a:xfrm>
                  <a:off x="8264" y="4707"/>
                  <a:ext cx="142" cy="312"/>
                </a:xfrm>
                <a:custGeom>
                  <a:avLst/>
                  <a:gdLst>
                    <a:gd name="T0" fmla="*/ 2 w 425"/>
                    <a:gd name="T1" fmla="*/ 0 h 936"/>
                    <a:gd name="T2" fmla="*/ 2 w 425"/>
                    <a:gd name="T3" fmla="*/ 0 h 936"/>
                    <a:gd name="T4" fmla="*/ 2 w 425"/>
                    <a:gd name="T5" fmla="*/ 0 h 936"/>
                    <a:gd name="T6" fmla="*/ 2 w 425"/>
                    <a:gd name="T7" fmla="*/ 0 h 936"/>
                    <a:gd name="T8" fmla="*/ 2 w 425"/>
                    <a:gd name="T9" fmla="*/ 1 h 936"/>
                    <a:gd name="T10" fmla="*/ 1 w 425"/>
                    <a:gd name="T11" fmla="*/ 1 h 936"/>
                    <a:gd name="T12" fmla="*/ 1 w 425"/>
                    <a:gd name="T13" fmla="*/ 2 h 936"/>
                    <a:gd name="T14" fmla="*/ 1 w 425"/>
                    <a:gd name="T15" fmla="*/ 3 h 936"/>
                    <a:gd name="T16" fmla="*/ 0 w 425"/>
                    <a:gd name="T17" fmla="*/ 4 h 936"/>
                    <a:gd name="T18" fmla="*/ 0 w 425"/>
                    <a:gd name="T19" fmla="*/ 5 h 936"/>
                    <a:gd name="T20" fmla="*/ 0 w 425"/>
                    <a:gd name="T21" fmla="*/ 7 h 936"/>
                    <a:gd name="T22" fmla="*/ 0 w 425"/>
                    <a:gd name="T23" fmla="*/ 8 h 936"/>
                    <a:gd name="T24" fmla="*/ 0 w 425"/>
                    <a:gd name="T25" fmla="*/ 10 h 936"/>
                    <a:gd name="T26" fmla="*/ 1 w 425"/>
                    <a:gd name="T27" fmla="*/ 12 h 936"/>
                    <a:gd name="T28" fmla="*/ 2 w 425"/>
                    <a:gd name="T29" fmla="*/ 14 h 936"/>
                    <a:gd name="T30" fmla="*/ 2 w 425"/>
                    <a:gd name="T31" fmla="*/ 17 h 936"/>
                    <a:gd name="T32" fmla="*/ 3 w 425"/>
                    <a:gd name="T33" fmla="*/ 19 h 936"/>
                    <a:gd name="T34" fmla="*/ 4 w 425"/>
                    <a:gd name="T35" fmla="*/ 21 h 936"/>
                    <a:gd name="T36" fmla="*/ 4 w 425"/>
                    <a:gd name="T37" fmla="*/ 23 h 936"/>
                    <a:gd name="T38" fmla="*/ 5 w 425"/>
                    <a:gd name="T39" fmla="*/ 25 h 936"/>
                    <a:gd name="T40" fmla="*/ 6 w 425"/>
                    <a:gd name="T41" fmla="*/ 27 h 936"/>
                    <a:gd name="T42" fmla="*/ 6 w 425"/>
                    <a:gd name="T43" fmla="*/ 29 h 936"/>
                    <a:gd name="T44" fmla="*/ 7 w 425"/>
                    <a:gd name="T45" fmla="*/ 30 h 936"/>
                    <a:gd name="T46" fmla="*/ 7 w 425"/>
                    <a:gd name="T47" fmla="*/ 31 h 936"/>
                    <a:gd name="T48" fmla="*/ 8 w 425"/>
                    <a:gd name="T49" fmla="*/ 31 h 936"/>
                    <a:gd name="T50" fmla="*/ 8 w 425"/>
                    <a:gd name="T51" fmla="*/ 32 h 936"/>
                    <a:gd name="T52" fmla="*/ 9 w 425"/>
                    <a:gd name="T53" fmla="*/ 32 h 936"/>
                    <a:gd name="T54" fmla="*/ 10 w 425"/>
                    <a:gd name="T55" fmla="*/ 32 h 936"/>
                    <a:gd name="T56" fmla="*/ 10 w 425"/>
                    <a:gd name="T57" fmla="*/ 33 h 936"/>
                    <a:gd name="T58" fmla="*/ 12 w 425"/>
                    <a:gd name="T59" fmla="*/ 33 h 936"/>
                    <a:gd name="T60" fmla="*/ 13 w 425"/>
                    <a:gd name="T61" fmla="*/ 34 h 936"/>
                    <a:gd name="T62" fmla="*/ 14 w 425"/>
                    <a:gd name="T63" fmla="*/ 34 h 936"/>
                    <a:gd name="T64" fmla="*/ 16 w 425"/>
                    <a:gd name="T65" fmla="*/ 35 h 936"/>
                    <a:gd name="T66" fmla="*/ 15 w 425"/>
                    <a:gd name="T67" fmla="*/ 33 h 936"/>
                    <a:gd name="T68" fmla="*/ 14 w 425"/>
                    <a:gd name="T69" fmla="*/ 31 h 936"/>
                    <a:gd name="T70" fmla="*/ 13 w 425"/>
                    <a:gd name="T71" fmla="*/ 29 h 936"/>
                    <a:gd name="T72" fmla="*/ 11 w 425"/>
                    <a:gd name="T73" fmla="*/ 27 h 936"/>
                    <a:gd name="T74" fmla="*/ 10 w 425"/>
                    <a:gd name="T75" fmla="*/ 24 h 936"/>
                    <a:gd name="T76" fmla="*/ 9 w 425"/>
                    <a:gd name="T77" fmla="*/ 22 h 936"/>
                    <a:gd name="T78" fmla="*/ 8 w 425"/>
                    <a:gd name="T79" fmla="*/ 19 h 936"/>
                    <a:gd name="T80" fmla="*/ 7 w 425"/>
                    <a:gd name="T81" fmla="*/ 17 h 936"/>
                    <a:gd name="T82" fmla="*/ 6 w 425"/>
                    <a:gd name="T83" fmla="*/ 14 h 936"/>
                    <a:gd name="T84" fmla="*/ 5 w 425"/>
                    <a:gd name="T85" fmla="*/ 12 h 936"/>
                    <a:gd name="T86" fmla="*/ 4 w 425"/>
                    <a:gd name="T87" fmla="*/ 9 h 936"/>
                    <a:gd name="T88" fmla="*/ 4 w 425"/>
                    <a:gd name="T89" fmla="*/ 7 h 936"/>
                    <a:gd name="T90" fmla="*/ 3 w 425"/>
                    <a:gd name="T91" fmla="*/ 5 h 936"/>
                    <a:gd name="T92" fmla="*/ 3 w 425"/>
                    <a:gd name="T93" fmla="*/ 3 h 936"/>
                    <a:gd name="T94" fmla="*/ 2 w 425"/>
                    <a:gd name="T95" fmla="*/ 1 h 936"/>
                    <a:gd name="T96" fmla="*/ 2 w 425"/>
                    <a:gd name="T97" fmla="*/ 0 h 9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25"/>
                    <a:gd name="T148" fmla="*/ 0 h 936"/>
                    <a:gd name="T149" fmla="*/ 425 w 425"/>
                    <a:gd name="T150" fmla="*/ 936 h 9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25" h="936">
                      <a:moveTo>
                        <a:pt x="48" y="0"/>
                      </a:moveTo>
                      <a:lnTo>
                        <a:pt x="48" y="2"/>
                      </a:lnTo>
                      <a:lnTo>
                        <a:pt x="48" y="5"/>
                      </a:lnTo>
                      <a:lnTo>
                        <a:pt x="47" y="11"/>
                      </a:lnTo>
                      <a:lnTo>
                        <a:pt x="44" y="19"/>
                      </a:lnTo>
                      <a:lnTo>
                        <a:pt x="39" y="35"/>
                      </a:lnTo>
                      <a:lnTo>
                        <a:pt x="32" y="55"/>
                      </a:lnTo>
                      <a:lnTo>
                        <a:pt x="20" y="82"/>
                      </a:lnTo>
                      <a:lnTo>
                        <a:pt x="6" y="117"/>
                      </a:lnTo>
                      <a:lnTo>
                        <a:pt x="0" y="141"/>
                      </a:lnTo>
                      <a:lnTo>
                        <a:pt x="0" y="177"/>
                      </a:lnTo>
                      <a:lnTo>
                        <a:pt x="4" y="220"/>
                      </a:lnTo>
                      <a:lnTo>
                        <a:pt x="13" y="271"/>
                      </a:lnTo>
                      <a:lnTo>
                        <a:pt x="26" y="325"/>
                      </a:lnTo>
                      <a:lnTo>
                        <a:pt x="41" y="386"/>
                      </a:lnTo>
                      <a:lnTo>
                        <a:pt x="58" y="446"/>
                      </a:lnTo>
                      <a:lnTo>
                        <a:pt x="78" y="509"/>
                      </a:lnTo>
                      <a:lnTo>
                        <a:pt x="98" y="570"/>
                      </a:lnTo>
                      <a:lnTo>
                        <a:pt x="119" y="628"/>
                      </a:lnTo>
                      <a:lnTo>
                        <a:pt x="138" y="683"/>
                      </a:lnTo>
                      <a:lnTo>
                        <a:pt x="157" y="733"/>
                      </a:lnTo>
                      <a:lnTo>
                        <a:pt x="174" y="775"/>
                      </a:lnTo>
                      <a:lnTo>
                        <a:pt x="189" y="808"/>
                      </a:lnTo>
                      <a:lnTo>
                        <a:pt x="201" y="831"/>
                      </a:lnTo>
                      <a:lnTo>
                        <a:pt x="210" y="843"/>
                      </a:lnTo>
                      <a:lnTo>
                        <a:pt x="223" y="853"/>
                      </a:lnTo>
                      <a:lnTo>
                        <a:pt x="239" y="861"/>
                      </a:lnTo>
                      <a:lnTo>
                        <a:pt x="258" y="873"/>
                      </a:lnTo>
                      <a:lnTo>
                        <a:pt x="282" y="883"/>
                      </a:lnTo>
                      <a:lnTo>
                        <a:pt x="310" y="896"/>
                      </a:lnTo>
                      <a:lnTo>
                        <a:pt x="342" y="907"/>
                      </a:lnTo>
                      <a:lnTo>
                        <a:pt x="380" y="922"/>
                      </a:lnTo>
                      <a:lnTo>
                        <a:pt x="425" y="936"/>
                      </a:lnTo>
                      <a:lnTo>
                        <a:pt x="396" y="893"/>
                      </a:lnTo>
                      <a:lnTo>
                        <a:pt x="367" y="843"/>
                      </a:lnTo>
                      <a:lnTo>
                        <a:pt x="337" y="787"/>
                      </a:lnTo>
                      <a:lnTo>
                        <a:pt x="308" y="725"/>
                      </a:lnTo>
                      <a:lnTo>
                        <a:pt x="279" y="660"/>
                      </a:lnTo>
                      <a:lnTo>
                        <a:pt x="249" y="591"/>
                      </a:lnTo>
                      <a:lnTo>
                        <a:pt x="220" y="522"/>
                      </a:lnTo>
                      <a:lnTo>
                        <a:pt x="194" y="450"/>
                      </a:lnTo>
                      <a:lnTo>
                        <a:pt x="167" y="381"/>
                      </a:lnTo>
                      <a:lnTo>
                        <a:pt x="144" y="312"/>
                      </a:lnTo>
                      <a:lnTo>
                        <a:pt x="120" y="248"/>
                      </a:lnTo>
                      <a:lnTo>
                        <a:pt x="101" y="186"/>
                      </a:lnTo>
                      <a:lnTo>
                        <a:pt x="83" y="128"/>
                      </a:lnTo>
                      <a:lnTo>
                        <a:pt x="69" y="78"/>
                      </a:lnTo>
                      <a:lnTo>
                        <a:pt x="57" y="3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4" name="Freeform 99"/>
                <p:cNvSpPr>
                  <a:spLocks/>
                </p:cNvSpPr>
                <p:nvPr/>
              </p:nvSpPr>
              <p:spPr bwMode="auto">
                <a:xfrm>
                  <a:off x="8310" y="4696"/>
                  <a:ext cx="64" cy="69"/>
                </a:xfrm>
                <a:custGeom>
                  <a:avLst/>
                  <a:gdLst>
                    <a:gd name="T0" fmla="*/ 1 w 192"/>
                    <a:gd name="T1" fmla="*/ 0 h 208"/>
                    <a:gd name="T2" fmla="*/ 0 w 192"/>
                    <a:gd name="T3" fmla="*/ 1 h 208"/>
                    <a:gd name="T4" fmla="*/ 0 w 192"/>
                    <a:gd name="T5" fmla="*/ 2 h 208"/>
                    <a:gd name="T6" fmla="*/ 0 w 192"/>
                    <a:gd name="T7" fmla="*/ 2 h 208"/>
                    <a:gd name="T8" fmla="*/ 0 w 192"/>
                    <a:gd name="T9" fmla="*/ 3 h 208"/>
                    <a:gd name="T10" fmla="*/ 0 w 192"/>
                    <a:gd name="T11" fmla="*/ 4 h 208"/>
                    <a:gd name="T12" fmla="*/ 0 w 192"/>
                    <a:gd name="T13" fmla="*/ 5 h 208"/>
                    <a:gd name="T14" fmla="*/ 1 w 192"/>
                    <a:gd name="T15" fmla="*/ 6 h 208"/>
                    <a:gd name="T16" fmla="*/ 1 w 192"/>
                    <a:gd name="T17" fmla="*/ 7 h 208"/>
                    <a:gd name="T18" fmla="*/ 2 w 192"/>
                    <a:gd name="T19" fmla="*/ 7 h 208"/>
                    <a:gd name="T20" fmla="*/ 3 w 192"/>
                    <a:gd name="T21" fmla="*/ 8 h 208"/>
                    <a:gd name="T22" fmla="*/ 3 w 192"/>
                    <a:gd name="T23" fmla="*/ 8 h 208"/>
                    <a:gd name="T24" fmla="*/ 4 w 192"/>
                    <a:gd name="T25" fmla="*/ 8 h 208"/>
                    <a:gd name="T26" fmla="*/ 5 w 192"/>
                    <a:gd name="T27" fmla="*/ 7 h 208"/>
                    <a:gd name="T28" fmla="*/ 5 w 192"/>
                    <a:gd name="T29" fmla="*/ 7 h 208"/>
                    <a:gd name="T30" fmla="*/ 6 w 192"/>
                    <a:gd name="T31" fmla="*/ 6 h 208"/>
                    <a:gd name="T32" fmla="*/ 6 w 192"/>
                    <a:gd name="T33" fmla="*/ 6 h 208"/>
                    <a:gd name="T34" fmla="*/ 7 w 192"/>
                    <a:gd name="T35" fmla="*/ 5 h 208"/>
                    <a:gd name="T36" fmla="*/ 7 w 192"/>
                    <a:gd name="T37" fmla="*/ 3 h 208"/>
                    <a:gd name="T38" fmla="*/ 7 w 192"/>
                    <a:gd name="T39" fmla="*/ 2 h 208"/>
                    <a:gd name="T40" fmla="*/ 6 w 192"/>
                    <a:gd name="T41" fmla="*/ 1 h 208"/>
                    <a:gd name="T42" fmla="*/ 6 w 192"/>
                    <a:gd name="T43" fmla="*/ 1 h 208"/>
                    <a:gd name="T44" fmla="*/ 5 w 192"/>
                    <a:gd name="T45" fmla="*/ 1 h 208"/>
                    <a:gd name="T46" fmla="*/ 5 w 192"/>
                    <a:gd name="T47" fmla="*/ 0 h 208"/>
                    <a:gd name="T48" fmla="*/ 4 w 192"/>
                    <a:gd name="T49" fmla="*/ 0 h 208"/>
                    <a:gd name="T50" fmla="*/ 3 w 192"/>
                    <a:gd name="T51" fmla="*/ 0 h 208"/>
                    <a:gd name="T52" fmla="*/ 2 w 192"/>
                    <a:gd name="T53" fmla="*/ 0 h 208"/>
                    <a:gd name="T54" fmla="*/ 2 w 192"/>
                    <a:gd name="T55" fmla="*/ 0 h 208"/>
                    <a:gd name="T56" fmla="*/ 1 w 192"/>
                    <a:gd name="T57" fmla="*/ 0 h 20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2"/>
                    <a:gd name="T88" fmla="*/ 0 h 208"/>
                    <a:gd name="T89" fmla="*/ 192 w 192"/>
                    <a:gd name="T90" fmla="*/ 208 h 20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2" h="208">
                      <a:moveTo>
                        <a:pt x="26" y="11"/>
                      </a:moveTo>
                      <a:lnTo>
                        <a:pt x="13" y="24"/>
                      </a:lnTo>
                      <a:lnTo>
                        <a:pt x="4" y="43"/>
                      </a:lnTo>
                      <a:lnTo>
                        <a:pt x="0" y="67"/>
                      </a:lnTo>
                      <a:lnTo>
                        <a:pt x="0" y="93"/>
                      </a:lnTo>
                      <a:lnTo>
                        <a:pt x="3" y="120"/>
                      </a:lnTo>
                      <a:lnTo>
                        <a:pt x="10" y="148"/>
                      </a:lnTo>
                      <a:lnTo>
                        <a:pt x="20" y="171"/>
                      </a:lnTo>
                      <a:lnTo>
                        <a:pt x="35" y="189"/>
                      </a:lnTo>
                      <a:lnTo>
                        <a:pt x="51" y="201"/>
                      </a:lnTo>
                      <a:lnTo>
                        <a:pt x="70" y="206"/>
                      </a:lnTo>
                      <a:lnTo>
                        <a:pt x="91" y="208"/>
                      </a:lnTo>
                      <a:lnTo>
                        <a:pt x="111" y="204"/>
                      </a:lnTo>
                      <a:lnTo>
                        <a:pt x="130" y="196"/>
                      </a:lnTo>
                      <a:lnTo>
                        <a:pt x="148" y="186"/>
                      </a:lnTo>
                      <a:lnTo>
                        <a:pt x="163" y="176"/>
                      </a:lnTo>
                      <a:lnTo>
                        <a:pt x="174" y="163"/>
                      </a:lnTo>
                      <a:lnTo>
                        <a:pt x="189" y="130"/>
                      </a:lnTo>
                      <a:lnTo>
                        <a:pt x="192" y="89"/>
                      </a:lnTo>
                      <a:lnTo>
                        <a:pt x="185" y="50"/>
                      </a:lnTo>
                      <a:lnTo>
                        <a:pt x="166" y="27"/>
                      </a:lnTo>
                      <a:lnTo>
                        <a:pt x="152" y="21"/>
                      </a:lnTo>
                      <a:lnTo>
                        <a:pt x="138" y="14"/>
                      </a:lnTo>
                      <a:lnTo>
                        <a:pt x="122" y="8"/>
                      </a:lnTo>
                      <a:lnTo>
                        <a:pt x="104" y="2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47" y="2"/>
                      </a:ln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5" name="Freeform 100"/>
                <p:cNvSpPr>
                  <a:spLocks/>
                </p:cNvSpPr>
                <p:nvPr/>
              </p:nvSpPr>
              <p:spPr bwMode="auto">
                <a:xfrm>
                  <a:off x="8406" y="4895"/>
                  <a:ext cx="82" cy="84"/>
                </a:xfrm>
                <a:custGeom>
                  <a:avLst/>
                  <a:gdLst>
                    <a:gd name="T0" fmla="*/ 1 w 247"/>
                    <a:gd name="T1" fmla="*/ 1 h 251"/>
                    <a:gd name="T2" fmla="*/ 1 w 247"/>
                    <a:gd name="T3" fmla="*/ 2 h 251"/>
                    <a:gd name="T4" fmla="*/ 0 w 247"/>
                    <a:gd name="T5" fmla="*/ 2 h 251"/>
                    <a:gd name="T6" fmla="*/ 0 w 247"/>
                    <a:gd name="T7" fmla="*/ 3 h 251"/>
                    <a:gd name="T8" fmla="*/ 0 w 247"/>
                    <a:gd name="T9" fmla="*/ 4 h 251"/>
                    <a:gd name="T10" fmla="*/ 0 w 247"/>
                    <a:gd name="T11" fmla="*/ 4 h 251"/>
                    <a:gd name="T12" fmla="*/ 0 w 247"/>
                    <a:gd name="T13" fmla="*/ 5 h 251"/>
                    <a:gd name="T14" fmla="*/ 0 w 247"/>
                    <a:gd name="T15" fmla="*/ 6 h 251"/>
                    <a:gd name="T16" fmla="*/ 1 w 247"/>
                    <a:gd name="T17" fmla="*/ 6 h 251"/>
                    <a:gd name="T18" fmla="*/ 2 w 247"/>
                    <a:gd name="T19" fmla="*/ 7 h 251"/>
                    <a:gd name="T20" fmla="*/ 2 w 247"/>
                    <a:gd name="T21" fmla="*/ 8 h 251"/>
                    <a:gd name="T22" fmla="*/ 3 w 247"/>
                    <a:gd name="T23" fmla="*/ 8 h 251"/>
                    <a:gd name="T24" fmla="*/ 4 w 247"/>
                    <a:gd name="T25" fmla="*/ 9 h 251"/>
                    <a:gd name="T26" fmla="*/ 4 w 247"/>
                    <a:gd name="T27" fmla="*/ 9 h 251"/>
                    <a:gd name="T28" fmla="*/ 5 w 247"/>
                    <a:gd name="T29" fmla="*/ 9 h 251"/>
                    <a:gd name="T30" fmla="*/ 5 w 247"/>
                    <a:gd name="T31" fmla="*/ 9 h 251"/>
                    <a:gd name="T32" fmla="*/ 6 w 247"/>
                    <a:gd name="T33" fmla="*/ 9 h 251"/>
                    <a:gd name="T34" fmla="*/ 7 w 247"/>
                    <a:gd name="T35" fmla="*/ 9 h 251"/>
                    <a:gd name="T36" fmla="*/ 7 w 247"/>
                    <a:gd name="T37" fmla="*/ 8 h 251"/>
                    <a:gd name="T38" fmla="*/ 8 w 247"/>
                    <a:gd name="T39" fmla="*/ 8 h 251"/>
                    <a:gd name="T40" fmla="*/ 8 w 247"/>
                    <a:gd name="T41" fmla="*/ 8 h 251"/>
                    <a:gd name="T42" fmla="*/ 9 w 247"/>
                    <a:gd name="T43" fmla="*/ 8 h 251"/>
                    <a:gd name="T44" fmla="*/ 9 w 247"/>
                    <a:gd name="T45" fmla="*/ 7 h 251"/>
                    <a:gd name="T46" fmla="*/ 9 w 247"/>
                    <a:gd name="T47" fmla="*/ 7 h 251"/>
                    <a:gd name="T48" fmla="*/ 9 w 247"/>
                    <a:gd name="T49" fmla="*/ 6 h 251"/>
                    <a:gd name="T50" fmla="*/ 9 w 247"/>
                    <a:gd name="T51" fmla="*/ 5 h 251"/>
                    <a:gd name="T52" fmla="*/ 9 w 247"/>
                    <a:gd name="T53" fmla="*/ 4 h 251"/>
                    <a:gd name="T54" fmla="*/ 8 w 247"/>
                    <a:gd name="T55" fmla="*/ 4 h 251"/>
                    <a:gd name="T56" fmla="*/ 8 w 247"/>
                    <a:gd name="T57" fmla="*/ 3 h 251"/>
                    <a:gd name="T58" fmla="*/ 7 w 247"/>
                    <a:gd name="T59" fmla="*/ 2 h 251"/>
                    <a:gd name="T60" fmla="*/ 7 w 247"/>
                    <a:gd name="T61" fmla="*/ 1 h 251"/>
                    <a:gd name="T62" fmla="*/ 6 w 247"/>
                    <a:gd name="T63" fmla="*/ 1 h 251"/>
                    <a:gd name="T64" fmla="*/ 5 w 247"/>
                    <a:gd name="T65" fmla="*/ 0 h 251"/>
                    <a:gd name="T66" fmla="*/ 5 w 247"/>
                    <a:gd name="T67" fmla="*/ 0 h 251"/>
                    <a:gd name="T68" fmla="*/ 4 w 247"/>
                    <a:gd name="T69" fmla="*/ 0 h 251"/>
                    <a:gd name="T70" fmla="*/ 3 w 247"/>
                    <a:gd name="T71" fmla="*/ 0 h 251"/>
                    <a:gd name="T72" fmla="*/ 3 w 247"/>
                    <a:gd name="T73" fmla="*/ 0 h 251"/>
                    <a:gd name="T74" fmla="*/ 2 w 247"/>
                    <a:gd name="T75" fmla="*/ 0 h 251"/>
                    <a:gd name="T76" fmla="*/ 2 w 247"/>
                    <a:gd name="T77" fmla="*/ 0 h 251"/>
                    <a:gd name="T78" fmla="*/ 2 w 247"/>
                    <a:gd name="T79" fmla="*/ 1 h 251"/>
                    <a:gd name="T80" fmla="*/ 1 w 247"/>
                    <a:gd name="T81" fmla="*/ 1 h 25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47"/>
                    <a:gd name="T124" fmla="*/ 0 h 251"/>
                    <a:gd name="T125" fmla="*/ 247 w 247"/>
                    <a:gd name="T126" fmla="*/ 251 h 25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47" h="251">
                      <a:moveTo>
                        <a:pt x="33" y="29"/>
                      </a:moveTo>
                      <a:lnTo>
                        <a:pt x="21" y="44"/>
                      </a:lnTo>
                      <a:lnTo>
                        <a:pt x="12" y="60"/>
                      </a:lnTo>
                      <a:lnTo>
                        <a:pt x="5" y="79"/>
                      </a:lnTo>
                      <a:lnTo>
                        <a:pt x="0" y="97"/>
                      </a:lnTo>
                      <a:lnTo>
                        <a:pt x="0" y="116"/>
                      </a:lnTo>
                      <a:lnTo>
                        <a:pt x="5" y="135"/>
                      </a:lnTo>
                      <a:lnTo>
                        <a:pt x="12" y="152"/>
                      </a:lnTo>
                      <a:lnTo>
                        <a:pt x="25" y="169"/>
                      </a:lnTo>
                      <a:lnTo>
                        <a:pt x="42" y="187"/>
                      </a:lnTo>
                      <a:lnTo>
                        <a:pt x="58" y="202"/>
                      </a:lnTo>
                      <a:lnTo>
                        <a:pt x="77" y="220"/>
                      </a:lnTo>
                      <a:lnTo>
                        <a:pt x="96" y="233"/>
                      </a:lnTo>
                      <a:lnTo>
                        <a:pt x="114" y="244"/>
                      </a:lnTo>
                      <a:lnTo>
                        <a:pt x="133" y="251"/>
                      </a:lnTo>
                      <a:lnTo>
                        <a:pt x="149" y="251"/>
                      </a:lnTo>
                      <a:lnTo>
                        <a:pt x="165" y="246"/>
                      </a:lnTo>
                      <a:lnTo>
                        <a:pt x="180" y="237"/>
                      </a:lnTo>
                      <a:lnTo>
                        <a:pt x="196" y="228"/>
                      </a:lnTo>
                      <a:lnTo>
                        <a:pt x="209" y="220"/>
                      </a:lnTo>
                      <a:lnTo>
                        <a:pt x="222" y="212"/>
                      </a:lnTo>
                      <a:lnTo>
                        <a:pt x="232" y="202"/>
                      </a:lnTo>
                      <a:lnTo>
                        <a:pt x="240" y="191"/>
                      </a:lnTo>
                      <a:lnTo>
                        <a:pt x="246" y="178"/>
                      </a:lnTo>
                      <a:lnTo>
                        <a:pt x="247" y="162"/>
                      </a:lnTo>
                      <a:lnTo>
                        <a:pt x="244" y="142"/>
                      </a:lnTo>
                      <a:lnTo>
                        <a:pt x="238" y="120"/>
                      </a:lnTo>
                      <a:lnTo>
                        <a:pt x="228" y="96"/>
                      </a:lnTo>
                      <a:lnTo>
                        <a:pt x="215" y="72"/>
                      </a:lnTo>
                      <a:lnTo>
                        <a:pt x="200" y="50"/>
                      </a:lnTo>
                      <a:lnTo>
                        <a:pt x="184" y="30"/>
                      </a:lnTo>
                      <a:lnTo>
                        <a:pt x="165" y="16"/>
                      </a:lnTo>
                      <a:lnTo>
                        <a:pt x="147" y="7"/>
                      </a:lnTo>
                      <a:lnTo>
                        <a:pt x="130" y="3"/>
                      </a:lnTo>
                      <a:lnTo>
                        <a:pt x="112" y="0"/>
                      </a:lnTo>
                      <a:lnTo>
                        <a:pt x="94" y="1"/>
                      </a:lnTo>
                      <a:lnTo>
                        <a:pt x="80" y="3"/>
                      </a:lnTo>
                      <a:lnTo>
                        <a:pt x="65" y="7"/>
                      </a:lnTo>
                      <a:lnTo>
                        <a:pt x="52" y="13"/>
                      </a:lnTo>
                      <a:lnTo>
                        <a:pt x="42" y="20"/>
                      </a:lnTo>
                      <a:lnTo>
                        <a:pt x="33" y="29"/>
                      </a:lnTo>
                      <a:close/>
                    </a:path>
                  </a:pathLst>
                </a:custGeom>
                <a:solidFill>
                  <a:srgbClr val="CCEF72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6" name="Freeform 101"/>
                <p:cNvSpPr>
                  <a:spLocks/>
                </p:cNvSpPr>
                <p:nvPr/>
              </p:nvSpPr>
              <p:spPr bwMode="auto">
                <a:xfrm>
                  <a:off x="8313" y="4687"/>
                  <a:ext cx="75" cy="80"/>
                </a:xfrm>
                <a:custGeom>
                  <a:avLst/>
                  <a:gdLst>
                    <a:gd name="T0" fmla="*/ 4 w 226"/>
                    <a:gd name="T1" fmla="*/ 0 h 240"/>
                    <a:gd name="T2" fmla="*/ 3 w 226"/>
                    <a:gd name="T3" fmla="*/ 0 h 240"/>
                    <a:gd name="T4" fmla="*/ 2 w 226"/>
                    <a:gd name="T5" fmla="*/ 0 h 240"/>
                    <a:gd name="T6" fmla="*/ 2 w 226"/>
                    <a:gd name="T7" fmla="*/ 0 h 240"/>
                    <a:gd name="T8" fmla="*/ 1 w 226"/>
                    <a:gd name="T9" fmla="*/ 1 h 240"/>
                    <a:gd name="T10" fmla="*/ 0 w 226"/>
                    <a:gd name="T11" fmla="*/ 3 h 240"/>
                    <a:gd name="T12" fmla="*/ 0 w 226"/>
                    <a:gd name="T13" fmla="*/ 5 h 240"/>
                    <a:gd name="T14" fmla="*/ 1 w 226"/>
                    <a:gd name="T15" fmla="*/ 6 h 240"/>
                    <a:gd name="T16" fmla="*/ 1 w 226"/>
                    <a:gd name="T17" fmla="*/ 7 h 240"/>
                    <a:gd name="T18" fmla="*/ 2 w 226"/>
                    <a:gd name="T19" fmla="*/ 8 h 240"/>
                    <a:gd name="T20" fmla="*/ 3 w 226"/>
                    <a:gd name="T21" fmla="*/ 9 h 240"/>
                    <a:gd name="T22" fmla="*/ 4 w 226"/>
                    <a:gd name="T23" fmla="*/ 9 h 240"/>
                    <a:gd name="T24" fmla="*/ 6 w 226"/>
                    <a:gd name="T25" fmla="*/ 8 h 240"/>
                    <a:gd name="T26" fmla="*/ 7 w 226"/>
                    <a:gd name="T27" fmla="*/ 8 h 240"/>
                    <a:gd name="T28" fmla="*/ 8 w 226"/>
                    <a:gd name="T29" fmla="*/ 6 h 240"/>
                    <a:gd name="T30" fmla="*/ 8 w 226"/>
                    <a:gd name="T31" fmla="*/ 5 h 240"/>
                    <a:gd name="T32" fmla="*/ 8 w 226"/>
                    <a:gd name="T33" fmla="*/ 4 h 240"/>
                    <a:gd name="T34" fmla="*/ 8 w 226"/>
                    <a:gd name="T35" fmla="*/ 4 h 240"/>
                    <a:gd name="T36" fmla="*/ 7 w 226"/>
                    <a:gd name="T37" fmla="*/ 4 h 240"/>
                    <a:gd name="T38" fmla="*/ 7 w 226"/>
                    <a:gd name="T39" fmla="*/ 4 h 240"/>
                    <a:gd name="T40" fmla="*/ 7 w 226"/>
                    <a:gd name="T41" fmla="*/ 5 h 240"/>
                    <a:gd name="T42" fmla="*/ 7 w 226"/>
                    <a:gd name="T43" fmla="*/ 6 h 240"/>
                    <a:gd name="T44" fmla="*/ 6 w 226"/>
                    <a:gd name="T45" fmla="*/ 7 h 240"/>
                    <a:gd name="T46" fmla="*/ 5 w 226"/>
                    <a:gd name="T47" fmla="*/ 7 h 240"/>
                    <a:gd name="T48" fmla="*/ 3 w 226"/>
                    <a:gd name="T49" fmla="*/ 7 h 240"/>
                    <a:gd name="T50" fmla="*/ 2 w 226"/>
                    <a:gd name="T51" fmla="*/ 7 h 240"/>
                    <a:gd name="T52" fmla="*/ 2 w 226"/>
                    <a:gd name="T53" fmla="*/ 5 h 240"/>
                    <a:gd name="T54" fmla="*/ 1 w 226"/>
                    <a:gd name="T55" fmla="*/ 4 h 240"/>
                    <a:gd name="T56" fmla="*/ 1 w 226"/>
                    <a:gd name="T57" fmla="*/ 3 h 240"/>
                    <a:gd name="T58" fmla="*/ 2 w 226"/>
                    <a:gd name="T59" fmla="*/ 2 h 240"/>
                    <a:gd name="T60" fmla="*/ 2 w 226"/>
                    <a:gd name="T61" fmla="*/ 1 h 240"/>
                    <a:gd name="T62" fmla="*/ 3 w 226"/>
                    <a:gd name="T63" fmla="*/ 1 h 240"/>
                    <a:gd name="T64" fmla="*/ 3 w 226"/>
                    <a:gd name="T65" fmla="*/ 1 h 240"/>
                    <a:gd name="T66" fmla="*/ 4 w 226"/>
                    <a:gd name="T67" fmla="*/ 1 h 240"/>
                    <a:gd name="T68" fmla="*/ 5 w 226"/>
                    <a:gd name="T69" fmla="*/ 1 h 240"/>
                    <a:gd name="T70" fmla="*/ 5 w 226"/>
                    <a:gd name="T71" fmla="*/ 0 h 2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26"/>
                    <a:gd name="T109" fmla="*/ 0 h 240"/>
                    <a:gd name="T110" fmla="*/ 226 w 226"/>
                    <a:gd name="T111" fmla="*/ 240 h 2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26" h="240">
                      <a:moveTo>
                        <a:pt x="125" y="6"/>
                      </a:moveTo>
                      <a:lnTo>
                        <a:pt x="115" y="3"/>
                      </a:lnTo>
                      <a:lnTo>
                        <a:pt x="104" y="0"/>
                      </a:lnTo>
                      <a:lnTo>
                        <a:pt x="93" y="0"/>
                      </a:lnTo>
                      <a:lnTo>
                        <a:pt x="79" y="0"/>
                      </a:lnTo>
                      <a:lnTo>
                        <a:pt x="66" y="2"/>
                      </a:lnTo>
                      <a:lnTo>
                        <a:pt x="54" y="6"/>
                      </a:lnTo>
                      <a:lnTo>
                        <a:pt x="43" y="12"/>
                      </a:lnTo>
                      <a:lnTo>
                        <a:pt x="32" y="19"/>
                      </a:lnTo>
                      <a:lnTo>
                        <a:pt x="16" y="37"/>
                      </a:lnTo>
                      <a:lnTo>
                        <a:pt x="6" y="58"/>
                      </a:lnTo>
                      <a:lnTo>
                        <a:pt x="0" y="79"/>
                      </a:lnTo>
                      <a:lnTo>
                        <a:pt x="0" y="101"/>
                      </a:lnTo>
                      <a:lnTo>
                        <a:pt x="2" y="124"/>
                      </a:lnTo>
                      <a:lnTo>
                        <a:pt x="7" y="145"/>
                      </a:lnTo>
                      <a:lnTo>
                        <a:pt x="15" y="168"/>
                      </a:lnTo>
                      <a:lnTo>
                        <a:pt x="24" y="188"/>
                      </a:lnTo>
                      <a:lnTo>
                        <a:pt x="32" y="201"/>
                      </a:lnTo>
                      <a:lnTo>
                        <a:pt x="43" y="213"/>
                      </a:lnTo>
                      <a:lnTo>
                        <a:pt x="56" y="223"/>
                      </a:lnTo>
                      <a:lnTo>
                        <a:pt x="69" y="231"/>
                      </a:lnTo>
                      <a:lnTo>
                        <a:pt x="84" y="237"/>
                      </a:lnTo>
                      <a:lnTo>
                        <a:pt x="98" y="240"/>
                      </a:lnTo>
                      <a:lnTo>
                        <a:pt x="113" y="240"/>
                      </a:lnTo>
                      <a:lnTo>
                        <a:pt x="129" y="237"/>
                      </a:lnTo>
                      <a:lnTo>
                        <a:pt x="151" y="229"/>
                      </a:lnTo>
                      <a:lnTo>
                        <a:pt x="172" y="219"/>
                      </a:lnTo>
                      <a:lnTo>
                        <a:pt x="189" y="204"/>
                      </a:lnTo>
                      <a:lnTo>
                        <a:pt x="206" y="188"/>
                      </a:lnTo>
                      <a:lnTo>
                        <a:pt x="216" y="171"/>
                      </a:lnTo>
                      <a:lnTo>
                        <a:pt x="223" y="152"/>
                      </a:lnTo>
                      <a:lnTo>
                        <a:pt x="226" y="131"/>
                      </a:lnTo>
                      <a:lnTo>
                        <a:pt x="223" y="109"/>
                      </a:lnTo>
                      <a:lnTo>
                        <a:pt x="222" y="104"/>
                      </a:lnTo>
                      <a:lnTo>
                        <a:pt x="219" y="98"/>
                      </a:lnTo>
                      <a:lnTo>
                        <a:pt x="213" y="95"/>
                      </a:lnTo>
                      <a:lnTo>
                        <a:pt x="207" y="95"/>
                      </a:lnTo>
                      <a:lnTo>
                        <a:pt x="201" y="96"/>
                      </a:lnTo>
                      <a:lnTo>
                        <a:pt x="197" y="99"/>
                      </a:lnTo>
                      <a:lnTo>
                        <a:pt x="194" y="105"/>
                      </a:lnTo>
                      <a:lnTo>
                        <a:pt x="192" y="111"/>
                      </a:lnTo>
                      <a:lnTo>
                        <a:pt x="191" y="127"/>
                      </a:lnTo>
                      <a:lnTo>
                        <a:pt x="188" y="142"/>
                      </a:lnTo>
                      <a:lnTo>
                        <a:pt x="182" y="158"/>
                      </a:lnTo>
                      <a:lnTo>
                        <a:pt x="173" y="171"/>
                      </a:lnTo>
                      <a:lnTo>
                        <a:pt x="162" y="183"/>
                      </a:lnTo>
                      <a:lnTo>
                        <a:pt x="147" y="191"/>
                      </a:lnTo>
                      <a:lnTo>
                        <a:pt x="131" y="197"/>
                      </a:lnTo>
                      <a:lnTo>
                        <a:pt x="110" y="200"/>
                      </a:lnTo>
                      <a:lnTo>
                        <a:pt x="90" y="197"/>
                      </a:lnTo>
                      <a:lnTo>
                        <a:pt x="74" y="190"/>
                      </a:lnTo>
                      <a:lnTo>
                        <a:pt x="60" y="177"/>
                      </a:lnTo>
                      <a:lnTo>
                        <a:pt x="51" y="161"/>
                      </a:lnTo>
                      <a:lnTo>
                        <a:pt x="44" y="144"/>
                      </a:lnTo>
                      <a:lnTo>
                        <a:pt x="38" y="124"/>
                      </a:lnTo>
                      <a:lnTo>
                        <a:pt x="34" y="105"/>
                      </a:lnTo>
                      <a:lnTo>
                        <a:pt x="32" y="86"/>
                      </a:lnTo>
                      <a:lnTo>
                        <a:pt x="32" y="76"/>
                      </a:lnTo>
                      <a:lnTo>
                        <a:pt x="35" y="66"/>
                      </a:lnTo>
                      <a:lnTo>
                        <a:pt x="41" y="56"/>
                      </a:lnTo>
                      <a:lnTo>
                        <a:pt x="47" y="46"/>
                      </a:lnTo>
                      <a:lnTo>
                        <a:pt x="54" y="39"/>
                      </a:lnTo>
                      <a:lnTo>
                        <a:pt x="63" y="32"/>
                      </a:lnTo>
                      <a:lnTo>
                        <a:pt x="74" y="26"/>
                      </a:lnTo>
                      <a:lnTo>
                        <a:pt x="84" y="25"/>
                      </a:lnTo>
                      <a:lnTo>
                        <a:pt x="87" y="25"/>
                      </a:lnTo>
                      <a:lnTo>
                        <a:pt x="94" y="23"/>
                      </a:lnTo>
                      <a:lnTo>
                        <a:pt x="106" y="25"/>
                      </a:lnTo>
                      <a:lnTo>
                        <a:pt x="119" y="26"/>
                      </a:lnTo>
                      <a:lnTo>
                        <a:pt x="126" y="25"/>
                      </a:lnTo>
                      <a:lnTo>
                        <a:pt x="131" y="19"/>
                      </a:lnTo>
                      <a:lnTo>
                        <a:pt x="129" y="12"/>
                      </a:lnTo>
                      <a:lnTo>
                        <a:pt x="12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7" name="Freeform 102"/>
                <p:cNvSpPr>
                  <a:spLocks/>
                </p:cNvSpPr>
                <p:nvPr/>
              </p:nvSpPr>
              <p:spPr bwMode="auto">
                <a:xfrm>
                  <a:off x="8412" y="4892"/>
                  <a:ext cx="93" cy="90"/>
                </a:xfrm>
                <a:custGeom>
                  <a:avLst/>
                  <a:gdLst>
                    <a:gd name="T0" fmla="*/ 2 w 279"/>
                    <a:gd name="T1" fmla="*/ 0 h 270"/>
                    <a:gd name="T2" fmla="*/ 1 w 279"/>
                    <a:gd name="T3" fmla="*/ 1 h 270"/>
                    <a:gd name="T4" fmla="*/ 1 w 279"/>
                    <a:gd name="T5" fmla="*/ 2 h 270"/>
                    <a:gd name="T6" fmla="*/ 0 w 279"/>
                    <a:gd name="T7" fmla="*/ 3 h 270"/>
                    <a:gd name="T8" fmla="*/ 0 w 279"/>
                    <a:gd name="T9" fmla="*/ 4 h 270"/>
                    <a:gd name="T10" fmla="*/ 0 w 279"/>
                    <a:gd name="T11" fmla="*/ 5 h 270"/>
                    <a:gd name="T12" fmla="*/ 1 w 279"/>
                    <a:gd name="T13" fmla="*/ 6 h 270"/>
                    <a:gd name="T14" fmla="*/ 1 w 279"/>
                    <a:gd name="T15" fmla="*/ 8 h 270"/>
                    <a:gd name="T16" fmla="*/ 2 w 279"/>
                    <a:gd name="T17" fmla="*/ 9 h 270"/>
                    <a:gd name="T18" fmla="*/ 4 w 279"/>
                    <a:gd name="T19" fmla="*/ 10 h 270"/>
                    <a:gd name="T20" fmla="*/ 5 w 279"/>
                    <a:gd name="T21" fmla="*/ 10 h 270"/>
                    <a:gd name="T22" fmla="*/ 7 w 279"/>
                    <a:gd name="T23" fmla="*/ 10 h 270"/>
                    <a:gd name="T24" fmla="*/ 8 w 279"/>
                    <a:gd name="T25" fmla="*/ 9 h 270"/>
                    <a:gd name="T26" fmla="*/ 9 w 279"/>
                    <a:gd name="T27" fmla="*/ 8 h 270"/>
                    <a:gd name="T28" fmla="*/ 10 w 279"/>
                    <a:gd name="T29" fmla="*/ 7 h 270"/>
                    <a:gd name="T30" fmla="*/ 10 w 279"/>
                    <a:gd name="T31" fmla="*/ 6 h 270"/>
                    <a:gd name="T32" fmla="*/ 10 w 279"/>
                    <a:gd name="T33" fmla="*/ 5 h 270"/>
                    <a:gd name="T34" fmla="*/ 10 w 279"/>
                    <a:gd name="T35" fmla="*/ 4 h 270"/>
                    <a:gd name="T36" fmla="*/ 10 w 279"/>
                    <a:gd name="T37" fmla="*/ 4 h 270"/>
                    <a:gd name="T38" fmla="*/ 9 w 279"/>
                    <a:gd name="T39" fmla="*/ 5 h 270"/>
                    <a:gd name="T40" fmla="*/ 9 w 279"/>
                    <a:gd name="T41" fmla="*/ 5 h 270"/>
                    <a:gd name="T42" fmla="*/ 9 w 279"/>
                    <a:gd name="T43" fmla="*/ 6 h 270"/>
                    <a:gd name="T44" fmla="*/ 8 w 279"/>
                    <a:gd name="T45" fmla="*/ 7 h 270"/>
                    <a:gd name="T46" fmla="*/ 7 w 279"/>
                    <a:gd name="T47" fmla="*/ 7 h 270"/>
                    <a:gd name="T48" fmla="*/ 6 w 279"/>
                    <a:gd name="T49" fmla="*/ 8 h 270"/>
                    <a:gd name="T50" fmla="*/ 4 w 279"/>
                    <a:gd name="T51" fmla="*/ 7 h 270"/>
                    <a:gd name="T52" fmla="*/ 2 w 279"/>
                    <a:gd name="T53" fmla="*/ 6 h 270"/>
                    <a:gd name="T54" fmla="*/ 1 w 279"/>
                    <a:gd name="T55" fmla="*/ 4 h 270"/>
                    <a:gd name="T56" fmla="*/ 2 w 279"/>
                    <a:gd name="T57" fmla="*/ 3 h 270"/>
                    <a:gd name="T58" fmla="*/ 2 w 279"/>
                    <a:gd name="T59" fmla="*/ 2 h 270"/>
                    <a:gd name="T60" fmla="*/ 3 w 279"/>
                    <a:gd name="T61" fmla="*/ 1 h 270"/>
                    <a:gd name="T62" fmla="*/ 4 w 279"/>
                    <a:gd name="T63" fmla="*/ 1 h 270"/>
                    <a:gd name="T64" fmla="*/ 4 w 279"/>
                    <a:gd name="T65" fmla="*/ 0 h 270"/>
                    <a:gd name="T66" fmla="*/ 3 w 279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79"/>
                    <a:gd name="T103" fmla="*/ 0 h 270"/>
                    <a:gd name="T104" fmla="*/ 279 w 279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79" h="270">
                      <a:moveTo>
                        <a:pt x="75" y="3"/>
                      </a:moveTo>
                      <a:lnTo>
                        <a:pt x="60" y="8"/>
                      </a:lnTo>
                      <a:lnTo>
                        <a:pt x="47" y="17"/>
                      </a:lnTo>
                      <a:lnTo>
                        <a:pt x="34" y="27"/>
                      </a:lnTo>
                      <a:lnTo>
                        <a:pt x="24" y="39"/>
                      </a:lnTo>
                      <a:lnTo>
                        <a:pt x="15" y="50"/>
                      </a:lnTo>
                      <a:lnTo>
                        <a:pt x="7" y="64"/>
                      </a:lnTo>
                      <a:lnTo>
                        <a:pt x="3" y="80"/>
                      </a:lnTo>
                      <a:lnTo>
                        <a:pt x="0" y="96"/>
                      </a:lnTo>
                      <a:lnTo>
                        <a:pt x="0" y="112"/>
                      </a:lnTo>
                      <a:lnTo>
                        <a:pt x="2" y="129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5"/>
                      </a:lnTo>
                      <a:lnTo>
                        <a:pt x="27" y="189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1"/>
                      </a:lnTo>
                      <a:lnTo>
                        <a:pt x="82" y="244"/>
                      </a:lnTo>
                      <a:lnTo>
                        <a:pt x="101" y="257"/>
                      </a:lnTo>
                      <a:lnTo>
                        <a:pt x="122" y="266"/>
                      </a:lnTo>
                      <a:lnTo>
                        <a:pt x="142" y="270"/>
                      </a:lnTo>
                      <a:lnTo>
                        <a:pt x="165" y="270"/>
                      </a:lnTo>
                      <a:lnTo>
                        <a:pt x="185" y="263"/>
                      </a:lnTo>
                      <a:lnTo>
                        <a:pt x="206" y="250"/>
                      </a:lnTo>
                      <a:lnTo>
                        <a:pt x="219" y="240"/>
                      </a:lnTo>
                      <a:lnTo>
                        <a:pt x="232" y="228"/>
                      </a:lnTo>
                      <a:lnTo>
                        <a:pt x="244" y="215"/>
                      </a:lnTo>
                      <a:lnTo>
                        <a:pt x="254" y="202"/>
                      </a:lnTo>
                      <a:lnTo>
                        <a:pt x="263" y="188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79" y="133"/>
                      </a:lnTo>
                      <a:lnTo>
                        <a:pt x="278" y="126"/>
                      </a:lnTo>
                      <a:lnTo>
                        <a:pt x="273" y="120"/>
                      </a:lnTo>
                      <a:lnTo>
                        <a:pt x="266" y="116"/>
                      </a:lnTo>
                      <a:lnTo>
                        <a:pt x="258" y="116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1" y="129"/>
                      </a:lnTo>
                      <a:lnTo>
                        <a:pt x="241" y="132"/>
                      </a:lnTo>
                      <a:lnTo>
                        <a:pt x="238" y="139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0" y="176"/>
                      </a:lnTo>
                      <a:lnTo>
                        <a:pt x="210" y="191"/>
                      </a:lnTo>
                      <a:lnTo>
                        <a:pt x="198" y="201"/>
                      </a:lnTo>
                      <a:lnTo>
                        <a:pt x="182" y="210"/>
                      </a:lnTo>
                      <a:lnTo>
                        <a:pt x="154" y="211"/>
                      </a:lnTo>
                      <a:lnTo>
                        <a:pt x="126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2"/>
                      </a:lnTo>
                      <a:lnTo>
                        <a:pt x="46" y="139"/>
                      </a:lnTo>
                      <a:lnTo>
                        <a:pt x="40" y="113"/>
                      </a:lnTo>
                      <a:lnTo>
                        <a:pt x="40" y="86"/>
                      </a:lnTo>
                      <a:lnTo>
                        <a:pt x="44" y="73"/>
                      </a:lnTo>
                      <a:lnTo>
                        <a:pt x="50" y="62"/>
                      </a:lnTo>
                      <a:lnTo>
                        <a:pt x="60" y="50"/>
                      </a:lnTo>
                      <a:lnTo>
                        <a:pt x="71" y="39"/>
                      </a:lnTo>
                      <a:lnTo>
                        <a:pt x="81" y="30"/>
                      </a:lnTo>
                      <a:lnTo>
                        <a:pt x="93" y="21"/>
                      </a:lnTo>
                      <a:lnTo>
                        <a:pt x="103" y="16"/>
                      </a:lnTo>
                      <a:lnTo>
                        <a:pt x="112" y="11"/>
                      </a:lnTo>
                      <a:lnTo>
                        <a:pt x="109" y="4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5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8" name="Freeform 103"/>
                <p:cNvSpPr>
                  <a:spLocks/>
                </p:cNvSpPr>
                <p:nvPr/>
              </p:nvSpPr>
              <p:spPr bwMode="auto">
                <a:xfrm>
                  <a:off x="8347" y="4786"/>
                  <a:ext cx="24" cy="25"/>
                </a:xfrm>
                <a:custGeom>
                  <a:avLst/>
                  <a:gdLst>
                    <a:gd name="T0" fmla="*/ 0 w 72"/>
                    <a:gd name="T1" fmla="*/ 2 h 75"/>
                    <a:gd name="T2" fmla="*/ 1 w 72"/>
                    <a:gd name="T3" fmla="*/ 3 h 75"/>
                    <a:gd name="T4" fmla="*/ 1 w 72"/>
                    <a:gd name="T5" fmla="*/ 3 h 75"/>
                    <a:gd name="T6" fmla="*/ 1 w 72"/>
                    <a:gd name="T7" fmla="*/ 3 h 75"/>
                    <a:gd name="T8" fmla="*/ 1 w 72"/>
                    <a:gd name="T9" fmla="*/ 3 h 75"/>
                    <a:gd name="T10" fmla="*/ 1 w 72"/>
                    <a:gd name="T11" fmla="*/ 3 h 75"/>
                    <a:gd name="T12" fmla="*/ 2 w 72"/>
                    <a:gd name="T13" fmla="*/ 3 h 75"/>
                    <a:gd name="T14" fmla="*/ 2 w 72"/>
                    <a:gd name="T15" fmla="*/ 2 h 75"/>
                    <a:gd name="T16" fmla="*/ 2 w 72"/>
                    <a:gd name="T17" fmla="*/ 2 h 75"/>
                    <a:gd name="T18" fmla="*/ 3 w 72"/>
                    <a:gd name="T19" fmla="*/ 2 h 75"/>
                    <a:gd name="T20" fmla="*/ 3 w 72"/>
                    <a:gd name="T21" fmla="*/ 2 h 75"/>
                    <a:gd name="T22" fmla="*/ 3 w 72"/>
                    <a:gd name="T23" fmla="*/ 2 h 75"/>
                    <a:gd name="T24" fmla="*/ 3 w 72"/>
                    <a:gd name="T25" fmla="*/ 2 h 75"/>
                    <a:gd name="T26" fmla="*/ 2 w 72"/>
                    <a:gd name="T27" fmla="*/ 1 h 75"/>
                    <a:gd name="T28" fmla="*/ 2 w 72"/>
                    <a:gd name="T29" fmla="*/ 1 h 75"/>
                    <a:gd name="T30" fmla="*/ 2 w 72"/>
                    <a:gd name="T31" fmla="*/ 1 h 75"/>
                    <a:gd name="T32" fmla="*/ 2 w 72"/>
                    <a:gd name="T33" fmla="*/ 1 h 75"/>
                    <a:gd name="T34" fmla="*/ 2 w 72"/>
                    <a:gd name="T35" fmla="*/ 2 h 75"/>
                    <a:gd name="T36" fmla="*/ 1 w 72"/>
                    <a:gd name="T37" fmla="*/ 2 h 75"/>
                    <a:gd name="T38" fmla="*/ 1 w 72"/>
                    <a:gd name="T39" fmla="*/ 2 h 75"/>
                    <a:gd name="T40" fmla="*/ 1 w 72"/>
                    <a:gd name="T41" fmla="*/ 2 h 75"/>
                    <a:gd name="T42" fmla="*/ 1 w 72"/>
                    <a:gd name="T43" fmla="*/ 2 h 75"/>
                    <a:gd name="T44" fmla="*/ 1 w 72"/>
                    <a:gd name="T45" fmla="*/ 1 h 75"/>
                    <a:gd name="T46" fmla="*/ 0 w 72"/>
                    <a:gd name="T47" fmla="*/ 0 h 75"/>
                    <a:gd name="T48" fmla="*/ 0 w 72"/>
                    <a:gd name="T49" fmla="*/ 0 h 75"/>
                    <a:gd name="T50" fmla="*/ 0 w 72"/>
                    <a:gd name="T51" fmla="*/ 1 h 75"/>
                    <a:gd name="T52" fmla="*/ 0 w 72"/>
                    <a:gd name="T53" fmla="*/ 1 h 75"/>
                    <a:gd name="T54" fmla="*/ 0 w 72"/>
                    <a:gd name="T55" fmla="*/ 2 h 75"/>
                    <a:gd name="T56" fmla="*/ 0 w 72"/>
                    <a:gd name="T57" fmla="*/ 2 h 7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2"/>
                    <a:gd name="T88" fmla="*/ 0 h 75"/>
                    <a:gd name="T89" fmla="*/ 72 w 72"/>
                    <a:gd name="T90" fmla="*/ 75 h 7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2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9" y="72"/>
                      </a:lnTo>
                      <a:lnTo>
                        <a:pt x="47" y="71"/>
                      </a:lnTo>
                      <a:lnTo>
                        <a:pt x="56" y="66"/>
                      </a:lnTo>
                      <a:lnTo>
                        <a:pt x="64" y="60"/>
                      </a:lnTo>
                      <a:lnTo>
                        <a:pt x="69" y="56"/>
                      </a:lnTo>
                      <a:lnTo>
                        <a:pt x="72" y="52"/>
                      </a:lnTo>
                      <a:lnTo>
                        <a:pt x="72" y="49"/>
                      </a:lnTo>
                      <a:lnTo>
                        <a:pt x="70" y="45"/>
                      </a:lnTo>
                      <a:lnTo>
                        <a:pt x="67" y="40"/>
                      </a:lnTo>
                      <a:lnTo>
                        <a:pt x="63" y="39"/>
                      </a:lnTo>
                      <a:lnTo>
                        <a:pt x="59" y="38"/>
                      </a:lnTo>
                      <a:lnTo>
                        <a:pt x="54" y="39"/>
                      </a:lnTo>
                      <a:lnTo>
                        <a:pt x="48" y="42"/>
                      </a:lnTo>
                      <a:lnTo>
                        <a:pt x="39" y="46"/>
                      </a:lnTo>
                      <a:lnTo>
                        <a:pt x="32" y="50"/>
                      </a:lnTo>
                      <a:lnTo>
                        <a:pt x="29" y="52"/>
                      </a:lnTo>
                      <a:lnTo>
                        <a:pt x="26" y="43"/>
                      </a:lnTo>
                      <a:lnTo>
                        <a:pt x="20" y="25"/>
                      </a:lnTo>
                      <a:lnTo>
                        <a:pt x="12" y="7"/>
                      </a:lnTo>
                      <a:lnTo>
                        <a:pt x="1" y="0"/>
                      </a:lnTo>
                      <a:lnTo>
                        <a:pt x="0" y="17"/>
                      </a:lnTo>
                      <a:lnTo>
                        <a:pt x="3" y="39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19" name="Freeform 104"/>
                <p:cNvSpPr>
                  <a:spLocks/>
                </p:cNvSpPr>
                <p:nvPr/>
              </p:nvSpPr>
              <p:spPr bwMode="auto">
                <a:xfrm>
                  <a:off x="8370" y="4780"/>
                  <a:ext cx="23" cy="20"/>
                </a:xfrm>
                <a:custGeom>
                  <a:avLst/>
                  <a:gdLst>
                    <a:gd name="T0" fmla="*/ 1 w 70"/>
                    <a:gd name="T1" fmla="*/ 2 h 59"/>
                    <a:gd name="T2" fmla="*/ 1 w 70"/>
                    <a:gd name="T3" fmla="*/ 2 h 59"/>
                    <a:gd name="T4" fmla="*/ 1 w 70"/>
                    <a:gd name="T5" fmla="*/ 2 h 59"/>
                    <a:gd name="T6" fmla="*/ 1 w 70"/>
                    <a:gd name="T7" fmla="*/ 2 h 59"/>
                    <a:gd name="T8" fmla="*/ 1 w 70"/>
                    <a:gd name="T9" fmla="*/ 2 h 59"/>
                    <a:gd name="T10" fmla="*/ 1 w 70"/>
                    <a:gd name="T11" fmla="*/ 2 h 59"/>
                    <a:gd name="T12" fmla="*/ 2 w 70"/>
                    <a:gd name="T13" fmla="*/ 2 h 59"/>
                    <a:gd name="T14" fmla="*/ 2 w 70"/>
                    <a:gd name="T15" fmla="*/ 2 h 59"/>
                    <a:gd name="T16" fmla="*/ 2 w 70"/>
                    <a:gd name="T17" fmla="*/ 2 h 59"/>
                    <a:gd name="T18" fmla="*/ 2 w 70"/>
                    <a:gd name="T19" fmla="*/ 2 h 59"/>
                    <a:gd name="T20" fmla="*/ 3 w 70"/>
                    <a:gd name="T21" fmla="*/ 2 h 59"/>
                    <a:gd name="T22" fmla="*/ 3 w 70"/>
                    <a:gd name="T23" fmla="*/ 2 h 59"/>
                    <a:gd name="T24" fmla="*/ 3 w 70"/>
                    <a:gd name="T25" fmla="*/ 1 h 59"/>
                    <a:gd name="T26" fmla="*/ 2 w 70"/>
                    <a:gd name="T27" fmla="*/ 1 h 59"/>
                    <a:gd name="T28" fmla="*/ 2 w 70"/>
                    <a:gd name="T29" fmla="*/ 1 h 59"/>
                    <a:gd name="T30" fmla="*/ 1 w 70"/>
                    <a:gd name="T31" fmla="*/ 1 h 59"/>
                    <a:gd name="T32" fmla="*/ 1 w 70"/>
                    <a:gd name="T33" fmla="*/ 2 h 59"/>
                    <a:gd name="T34" fmla="*/ 1 w 70"/>
                    <a:gd name="T35" fmla="*/ 1 h 59"/>
                    <a:gd name="T36" fmla="*/ 1 w 70"/>
                    <a:gd name="T37" fmla="*/ 1 h 59"/>
                    <a:gd name="T38" fmla="*/ 0 w 70"/>
                    <a:gd name="T39" fmla="*/ 0 h 59"/>
                    <a:gd name="T40" fmla="*/ 0 w 70"/>
                    <a:gd name="T41" fmla="*/ 0 h 59"/>
                    <a:gd name="T42" fmla="*/ 0 w 70"/>
                    <a:gd name="T43" fmla="*/ 1 h 59"/>
                    <a:gd name="T44" fmla="*/ 0 w 70"/>
                    <a:gd name="T45" fmla="*/ 1 h 59"/>
                    <a:gd name="T46" fmla="*/ 0 w 70"/>
                    <a:gd name="T47" fmla="*/ 2 h 59"/>
                    <a:gd name="T48" fmla="*/ 1 w 70"/>
                    <a:gd name="T49" fmla="*/ 2 h 5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59"/>
                    <a:gd name="T77" fmla="*/ 70 w 70"/>
                    <a:gd name="T78" fmla="*/ 59 h 59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59">
                      <a:moveTo>
                        <a:pt x="15" y="53"/>
                      </a:moveTo>
                      <a:lnTo>
                        <a:pt x="16" y="55"/>
                      </a:lnTo>
                      <a:lnTo>
                        <a:pt x="20" y="57"/>
                      </a:lnTo>
                      <a:lnTo>
                        <a:pt x="25" y="59"/>
                      </a:lnTo>
                      <a:lnTo>
                        <a:pt x="26" y="59"/>
                      </a:lnTo>
                      <a:lnTo>
                        <a:pt x="35" y="59"/>
                      </a:lnTo>
                      <a:lnTo>
                        <a:pt x="45" y="56"/>
                      </a:lnTo>
                      <a:lnTo>
                        <a:pt x="54" y="55"/>
                      </a:lnTo>
                      <a:lnTo>
                        <a:pt x="63" y="50"/>
                      </a:lnTo>
                      <a:lnTo>
                        <a:pt x="66" y="47"/>
                      </a:lnTo>
                      <a:lnTo>
                        <a:pt x="69" y="44"/>
                      </a:lnTo>
                      <a:lnTo>
                        <a:pt x="70" y="40"/>
                      </a:lnTo>
                      <a:lnTo>
                        <a:pt x="69" y="37"/>
                      </a:lnTo>
                      <a:lnTo>
                        <a:pt x="56" y="32"/>
                      </a:lnTo>
                      <a:lnTo>
                        <a:pt x="42" y="33"/>
                      </a:lnTo>
                      <a:lnTo>
                        <a:pt x="32" y="37"/>
                      </a:lnTo>
                      <a:lnTo>
                        <a:pt x="28" y="40"/>
                      </a:lnTo>
                      <a:lnTo>
                        <a:pt x="20" y="30"/>
                      </a:lnTo>
                      <a:lnTo>
                        <a:pt x="16" y="14"/>
                      </a:lnTo>
                      <a:lnTo>
                        <a:pt x="10" y="3"/>
                      </a:lnTo>
                      <a:lnTo>
                        <a:pt x="3" y="0"/>
                      </a:lnTo>
                      <a:lnTo>
                        <a:pt x="0" y="19"/>
                      </a:lnTo>
                      <a:lnTo>
                        <a:pt x="4" y="36"/>
                      </a:lnTo>
                      <a:lnTo>
                        <a:pt x="12" y="49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0" name="Freeform 105"/>
                <p:cNvSpPr>
                  <a:spLocks/>
                </p:cNvSpPr>
                <p:nvPr/>
              </p:nvSpPr>
              <p:spPr bwMode="auto">
                <a:xfrm>
                  <a:off x="8390" y="4771"/>
                  <a:ext cx="22" cy="20"/>
                </a:xfrm>
                <a:custGeom>
                  <a:avLst/>
                  <a:gdLst>
                    <a:gd name="T0" fmla="*/ 0 w 65"/>
                    <a:gd name="T1" fmla="*/ 2 h 60"/>
                    <a:gd name="T2" fmla="*/ 0 w 65"/>
                    <a:gd name="T3" fmla="*/ 2 h 60"/>
                    <a:gd name="T4" fmla="*/ 1 w 65"/>
                    <a:gd name="T5" fmla="*/ 2 h 60"/>
                    <a:gd name="T6" fmla="*/ 1 w 65"/>
                    <a:gd name="T7" fmla="*/ 2 h 60"/>
                    <a:gd name="T8" fmla="*/ 1 w 65"/>
                    <a:gd name="T9" fmla="*/ 2 h 60"/>
                    <a:gd name="T10" fmla="*/ 2 w 65"/>
                    <a:gd name="T11" fmla="*/ 2 h 60"/>
                    <a:gd name="T12" fmla="*/ 2 w 65"/>
                    <a:gd name="T13" fmla="*/ 2 h 60"/>
                    <a:gd name="T14" fmla="*/ 2 w 65"/>
                    <a:gd name="T15" fmla="*/ 2 h 60"/>
                    <a:gd name="T16" fmla="*/ 2 w 65"/>
                    <a:gd name="T17" fmla="*/ 1 h 60"/>
                    <a:gd name="T18" fmla="*/ 2 w 65"/>
                    <a:gd name="T19" fmla="*/ 1 h 60"/>
                    <a:gd name="T20" fmla="*/ 2 w 65"/>
                    <a:gd name="T21" fmla="*/ 1 h 60"/>
                    <a:gd name="T22" fmla="*/ 2 w 65"/>
                    <a:gd name="T23" fmla="*/ 1 h 60"/>
                    <a:gd name="T24" fmla="*/ 2 w 65"/>
                    <a:gd name="T25" fmla="*/ 1 h 60"/>
                    <a:gd name="T26" fmla="*/ 1 w 65"/>
                    <a:gd name="T27" fmla="*/ 1 h 60"/>
                    <a:gd name="T28" fmla="*/ 1 w 65"/>
                    <a:gd name="T29" fmla="*/ 1 h 60"/>
                    <a:gd name="T30" fmla="*/ 1 w 65"/>
                    <a:gd name="T31" fmla="*/ 1 h 60"/>
                    <a:gd name="T32" fmla="*/ 0 w 65"/>
                    <a:gd name="T33" fmla="*/ 0 h 60"/>
                    <a:gd name="T34" fmla="*/ 0 w 65"/>
                    <a:gd name="T35" fmla="*/ 0 h 60"/>
                    <a:gd name="T36" fmla="*/ 0 w 65"/>
                    <a:gd name="T37" fmla="*/ 1 h 60"/>
                    <a:gd name="T38" fmla="*/ 0 w 65"/>
                    <a:gd name="T39" fmla="*/ 1 h 60"/>
                    <a:gd name="T40" fmla="*/ 0 w 65"/>
                    <a:gd name="T41" fmla="*/ 2 h 60"/>
                    <a:gd name="T42" fmla="*/ 0 w 65"/>
                    <a:gd name="T43" fmla="*/ 2 h 6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5"/>
                    <a:gd name="T67" fmla="*/ 0 h 60"/>
                    <a:gd name="T68" fmla="*/ 65 w 65"/>
                    <a:gd name="T69" fmla="*/ 60 h 6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5" h="60">
                      <a:moveTo>
                        <a:pt x="4" y="46"/>
                      </a:moveTo>
                      <a:lnTo>
                        <a:pt x="9" y="56"/>
                      </a:lnTo>
                      <a:lnTo>
                        <a:pt x="21" y="60"/>
                      </a:lnTo>
                      <a:lnTo>
                        <a:pt x="31" y="60"/>
                      </a:lnTo>
                      <a:lnTo>
                        <a:pt x="35" y="60"/>
                      </a:lnTo>
                      <a:lnTo>
                        <a:pt x="44" y="57"/>
                      </a:lnTo>
                      <a:lnTo>
                        <a:pt x="54" y="51"/>
                      </a:lnTo>
                      <a:lnTo>
                        <a:pt x="62" y="46"/>
                      </a:lnTo>
                      <a:lnTo>
                        <a:pt x="65" y="40"/>
                      </a:lnTo>
                      <a:lnTo>
                        <a:pt x="63" y="36"/>
                      </a:lnTo>
                      <a:lnTo>
                        <a:pt x="60" y="34"/>
                      </a:lnTo>
                      <a:lnTo>
                        <a:pt x="56" y="33"/>
                      </a:lnTo>
                      <a:lnTo>
                        <a:pt x="51" y="33"/>
                      </a:lnTo>
                      <a:lnTo>
                        <a:pt x="26" y="37"/>
                      </a:lnTo>
                      <a:lnTo>
                        <a:pt x="24" y="30"/>
                      </a:lnTo>
                      <a:lnTo>
                        <a:pt x="18" y="15"/>
                      </a:lnTo>
                      <a:lnTo>
                        <a:pt x="9" y="2"/>
                      </a:ln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2" y="30"/>
                      </a:lnTo>
                      <a:lnTo>
                        <a:pt x="3" y="41"/>
                      </a:lnTo>
                      <a:lnTo>
                        <a:pt x="4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1" name="Freeform 106"/>
                <p:cNvSpPr>
                  <a:spLocks/>
                </p:cNvSpPr>
                <p:nvPr/>
              </p:nvSpPr>
              <p:spPr bwMode="auto">
                <a:xfrm>
                  <a:off x="8362" y="4825"/>
                  <a:ext cx="23" cy="16"/>
                </a:xfrm>
                <a:custGeom>
                  <a:avLst/>
                  <a:gdLst>
                    <a:gd name="T0" fmla="*/ 0 w 69"/>
                    <a:gd name="T1" fmla="*/ 2 h 47"/>
                    <a:gd name="T2" fmla="*/ 0 w 69"/>
                    <a:gd name="T3" fmla="*/ 2 h 47"/>
                    <a:gd name="T4" fmla="*/ 1 w 69"/>
                    <a:gd name="T5" fmla="*/ 2 h 47"/>
                    <a:gd name="T6" fmla="*/ 1 w 69"/>
                    <a:gd name="T7" fmla="*/ 2 h 47"/>
                    <a:gd name="T8" fmla="*/ 1 w 69"/>
                    <a:gd name="T9" fmla="*/ 2 h 47"/>
                    <a:gd name="T10" fmla="*/ 1 w 69"/>
                    <a:gd name="T11" fmla="*/ 2 h 47"/>
                    <a:gd name="T12" fmla="*/ 1 w 69"/>
                    <a:gd name="T13" fmla="*/ 2 h 47"/>
                    <a:gd name="T14" fmla="*/ 2 w 69"/>
                    <a:gd name="T15" fmla="*/ 2 h 47"/>
                    <a:gd name="T16" fmla="*/ 2 w 69"/>
                    <a:gd name="T17" fmla="*/ 1 h 47"/>
                    <a:gd name="T18" fmla="*/ 2 w 69"/>
                    <a:gd name="T19" fmla="*/ 1 h 47"/>
                    <a:gd name="T20" fmla="*/ 2 w 69"/>
                    <a:gd name="T21" fmla="*/ 1 h 47"/>
                    <a:gd name="T22" fmla="*/ 3 w 69"/>
                    <a:gd name="T23" fmla="*/ 1 h 47"/>
                    <a:gd name="T24" fmla="*/ 2 w 69"/>
                    <a:gd name="T25" fmla="*/ 1 h 47"/>
                    <a:gd name="T26" fmla="*/ 2 w 69"/>
                    <a:gd name="T27" fmla="*/ 1 h 47"/>
                    <a:gd name="T28" fmla="*/ 2 w 69"/>
                    <a:gd name="T29" fmla="*/ 1 h 47"/>
                    <a:gd name="T30" fmla="*/ 2 w 69"/>
                    <a:gd name="T31" fmla="*/ 1 h 47"/>
                    <a:gd name="T32" fmla="*/ 1 w 69"/>
                    <a:gd name="T33" fmla="*/ 1 h 47"/>
                    <a:gd name="T34" fmla="*/ 1 w 69"/>
                    <a:gd name="T35" fmla="*/ 1 h 47"/>
                    <a:gd name="T36" fmla="*/ 1 w 69"/>
                    <a:gd name="T37" fmla="*/ 1 h 47"/>
                    <a:gd name="T38" fmla="*/ 1 w 69"/>
                    <a:gd name="T39" fmla="*/ 1 h 47"/>
                    <a:gd name="T40" fmla="*/ 1 w 69"/>
                    <a:gd name="T41" fmla="*/ 1 h 47"/>
                    <a:gd name="T42" fmla="*/ 1 w 69"/>
                    <a:gd name="T43" fmla="*/ 1 h 47"/>
                    <a:gd name="T44" fmla="*/ 1 w 69"/>
                    <a:gd name="T45" fmla="*/ 1 h 47"/>
                    <a:gd name="T46" fmla="*/ 0 w 69"/>
                    <a:gd name="T47" fmla="*/ 0 h 47"/>
                    <a:gd name="T48" fmla="*/ 0 w 69"/>
                    <a:gd name="T49" fmla="*/ 0 h 47"/>
                    <a:gd name="T50" fmla="*/ 0 w 69"/>
                    <a:gd name="T51" fmla="*/ 0 h 47"/>
                    <a:gd name="T52" fmla="*/ 0 w 69"/>
                    <a:gd name="T53" fmla="*/ 0 h 47"/>
                    <a:gd name="T54" fmla="*/ 0 w 69"/>
                    <a:gd name="T55" fmla="*/ 0 h 47"/>
                    <a:gd name="T56" fmla="*/ 0 w 69"/>
                    <a:gd name="T57" fmla="*/ 0 h 47"/>
                    <a:gd name="T58" fmla="*/ 0 w 69"/>
                    <a:gd name="T59" fmla="*/ 0 h 47"/>
                    <a:gd name="T60" fmla="*/ 0 w 69"/>
                    <a:gd name="T61" fmla="*/ 1 h 47"/>
                    <a:gd name="T62" fmla="*/ 0 w 69"/>
                    <a:gd name="T63" fmla="*/ 2 h 47"/>
                    <a:gd name="T64" fmla="*/ 0 w 69"/>
                    <a:gd name="T65" fmla="*/ 2 h 4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9"/>
                    <a:gd name="T100" fmla="*/ 0 h 47"/>
                    <a:gd name="T101" fmla="*/ 69 w 69"/>
                    <a:gd name="T102" fmla="*/ 47 h 4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9" h="47">
                      <a:moveTo>
                        <a:pt x="9" y="46"/>
                      </a:move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31" y="46"/>
                      </a:lnTo>
                      <a:lnTo>
                        <a:pt x="40" y="45"/>
                      </a:lnTo>
                      <a:lnTo>
                        <a:pt x="48" y="42"/>
                      </a:lnTo>
                      <a:lnTo>
                        <a:pt x="56" y="37"/>
                      </a:lnTo>
                      <a:lnTo>
                        <a:pt x="63" y="34"/>
                      </a:lnTo>
                      <a:lnTo>
                        <a:pt x="67" y="30"/>
                      </a:lnTo>
                      <a:lnTo>
                        <a:pt x="69" y="26"/>
                      </a:lnTo>
                      <a:lnTo>
                        <a:pt x="66" y="20"/>
                      </a:lnTo>
                      <a:lnTo>
                        <a:pt x="62" y="17"/>
                      </a:lnTo>
                      <a:lnTo>
                        <a:pt x="56" y="17"/>
                      </a:lnTo>
                      <a:lnTo>
                        <a:pt x="48" y="17"/>
                      </a:lnTo>
                      <a:lnTo>
                        <a:pt x="40" y="19"/>
                      </a:lnTo>
                      <a:lnTo>
                        <a:pt x="32" y="22"/>
                      </a:lnTo>
                      <a:lnTo>
                        <a:pt x="26" y="23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6" y="1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11"/>
                      </a:lnTo>
                      <a:lnTo>
                        <a:pt x="3" y="26"/>
                      </a:lnTo>
                      <a:lnTo>
                        <a:pt x="7" y="40"/>
                      </a:lnTo>
                      <a:lnTo>
                        <a:pt x="9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2" name="Freeform 107"/>
                <p:cNvSpPr>
                  <a:spLocks/>
                </p:cNvSpPr>
                <p:nvPr/>
              </p:nvSpPr>
              <p:spPr bwMode="auto">
                <a:xfrm>
                  <a:off x="8390" y="4813"/>
                  <a:ext cx="20" cy="20"/>
                </a:xfrm>
                <a:custGeom>
                  <a:avLst/>
                  <a:gdLst>
                    <a:gd name="T0" fmla="*/ 0 w 60"/>
                    <a:gd name="T1" fmla="*/ 2 h 58"/>
                    <a:gd name="T2" fmla="*/ 1 w 60"/>
                    <a:gd name="T3" fmla="*/ 2 h 58"/>
                    <a:gd name="T4" fmla="*/ 1 w 60"/>
                    <a:gd name="T5" fmla="*/ 2 h 58"/>
                    <a:gd name="T6" fmla="*/ 2 w 60"/>
                    <a:gd name="T7" fmla="*/ 2 h 58"/>
                    <a:gd name="T8" fmla="*/ 2 w 60"/>
                    <a:gd name="T9" fmla="*/ 2 h 58"/>
                    <a:gd name="T10" fmla="*/ 2 w 60"/>
                    <a:gd name="T11" fmla="*/ 2 h 58"/>
                    <a:gd name="T12" fmla="*/ 2 w 60"/>
                    <a:gd name="T13" fmla="*/ 2 h 58"/>
                    <a:gd name="T14" fmla="*/ 2 w 60"/>
                    <a:gd name="T15" fmla="*/ 2 h 58"/>
                    <a:gd name="T16" fmla="*/ 2 w 60"/>
                    <a:gd name="T17" fmla="*/ 1 h 58"/>
                    <a:gd name="T18" fmla="*/ 2 w 60"/>
                    <a:gd name="T19" fmla="*/ 1 h 58"/>
                    <a:gd name="T20" fmla="*/ 2 w 60"/>
                    <a:gd name="T21" fmla="*/ 1 h 58"/>
                    <a:gd name="T22" fmla="*/ 2 w 60"/>
                    <a:gd name="T23" fmla="*/ 1 h 58"/>
                    <a:gd name="T24" fmla="*/ 2 w 60"/>
                    <a:gd name="T25" fmla="*/ 1 h 58"/>
                    <a:gd name="T26" fmla="*/ 1 w 60"/>
                    <a:gd name="T27" fmla="*/ 1 h 58"/>
                    <a:gd name="T28" fmla="*/ 1 w 60"/>
                    <a:gd name="T29" fmla="*/ 1 h 58"/>
                    <a:gd name="T30" fmla="*/ 1 w 60"/>
                    <a:gd name="T31" fmla="*/ 1 h 58"/>
                    <a:gd name="T32" fmla="*/ 1 w 60"/>
                    <a:gd name="T33" fmla="*/ 1 h 58"/>
                    <a:gd name="T34" fmla="*/ 1 w 60"/>
                    <a:gd name="T35" fmla="*/ 1 h 58"/>
                    <a:gd name="T36" fmla="*/ 1 w 60"/>
                    <a:gd name="T37" fmla="*/ 1 h 58"/>
                    <a:gd name="T38" fmla="*/ 1 w 60"/>
                    <a:gd name="T39" fmla="*/ 0 h 58"/>
                    <a:gd name="T40" fmla="*/ 0 w 60"/>
                    <a:gd name="T41" fmla="*/ 0 h 58"/>
                    <a:gd name="T42" fmla="*/ 0 w 60"/>
                    <a:gd name="T43" fmla="*/ 0 h 58"/>
                    <a:gd name="T44" fmla="*/ 0 w 60"/>
                    <a:gd name="T45" fmla="*/ 1 h 58"/>
                    <a:gd name="T46" fmla="*/ 0 w 60"/>
                    <a:gd name="T47" fmla="*/ 2 h 58"/>
                    <a:gd name="T48" fmla="*/ 0 w 60"/>
                    <a:gd name="T49" fmla="*/ 2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0"/>
                    <a:gd name="T76" fmla="*/ 0 h 58"/>
                    <a:gd name="T77" fmla="*/ 60 w 6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0" h="58">
                      <a:moveTo>
                        <a:pt x="13" y="52"/>
                      </a:moveTo>
                      <a:lnTo>
                        <a:pt x="20" y="55"/>
                      </a:lnTo>
                      <a:lnTo>
                        <a:pt x="32" y="58"/>
                      </a:lnTo>
                      <a:lnTo>
                        <a:pt x="45" y="56"/>
                      </a:lnTo>
                      <a:lnTo>
                        <a:pt x="55" y="50"/>
                      </a:lnTo>
                      <a:lnTo>
                        <a:pt x="58" y="49"/>
                      </a:lnTo>
                      <a:lnTo>
                        <a:pt x="60" y="46"/>
                      </a:lnTo>
                      <a:lnTo>
                        <a:pt x="60" y="42"/>
                      </a:lnTo>
                      <a:lnTo>
                        <a:pt x="60" y="39"/>
                      </a:lnTo>
                      <a:lnTo>
                        <a:pt x="58" y="36"/>
                      </a:lnTo>
                      <a:lnTo>
                        <a:pt x="54" y="33"/>
                      </a:lnTo>
                      <a:lnTo>
                        <a:pt x="49" y="32"/>
                      </a:lnTo>
                      <a:lnTo>
                        <a:pt x="45" y="32"/>
                      </a:lnTo>
                      <a:lnTo>
                        <a:pt x="36" y="35"/>
                      </a:lnTo>
                      <a:lnTo>
                        <a:pt x="27" y="36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7" y="29"/>
                      </a:lnTo>
                      <a:lnTo>
                        <a:pt x="17" y="16"/>
                      </a:lnTo>
                      <a:lnTo>
                        <a:pt x="14" y="3"/>
                      </a:lnTo>
                      <a:lnTo>
                        <a:pt x="5" y="0"/>
                      </a:lnTo>
                      <a:lnTo>
                        <a:pt x="1" y="12"/>
                      </a:lnTo>
                      <a:lnTo>
                        <a:pt x="0" y="26"/>
                      </a:lnTo>
                      <a:lnTo>
                        <a:pt x="3" y="40"/>
                      </a:lnTo>
                      <a:lnTo>
                        <a:pt x="1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3" name="Freeform 108"/>
                <p:cNvSpPr>
                  <a:spLocks/>
                </p:cNvSpPr>
                <p:nvPr/>
              </p:nvSpPr>
              <p:spPr bwMode="auto">
                <a:xfrm>
                  <a:off x="8411" y="4806"/>
                  <a:ext cx="20" cy="18"/>
                </a:xfrm>
                <a:custGeom>
                  <a:avLst/>
                  <a:gdLst>
                    <a:gd name="T0" fmla="*/ 1 w 59"/>
                    <a:gd name="T1" fmla="*/ 2 h 55"/>
                    <a:gd name="T2" fmla="*/ 1 w 59"/>
                    <a:gd name="T3" fmla="*/ 2 h 55"/>
                    <a:gd name="T4" fmla="*/ 2 w 59"/>
                    <a:gd name="T5" fmla="*/ 2 h 55"/>
                    <a:gd name="T6" fmla="*/ 2 w 59"/>
                    <a:gd name="T7" fmla="*/ 2 h 55"/>
                    <a:gd name="T8" fmla="*/ 2 w 59"/>
                    <a:gd name="T9" fmla="*/ 1 h 55"/>
                    <a:gd name="T10" fmla="*/ 2 w 59"/>
                    <a:gd name="T11" fmla="*/ 1 h 55"/>
                    <a:gd name="T12" fmla="*/ 2 w 59"/>
                    <a:gd name="T13" fmla="*/ 1 h 55"/>
                    <a:gd name="T14" fmla="*/ 2 w 59"/>
                    <a:gd name="T15" fmla="*/ 1 h 55"/>
                    <a:gd name="T16" fmla="*/ 2 w 59"/>
                    <a:gd name="T17" fmla="*/ 1 h 55"/>
                    <a:gd name="T18" fmla="*/ 2 w 59"/>
                    <a:gd name="T19" fmla="*/ 1 h 55"/>
                    <a:gd name="T20" fmla="*/ 1 w 59"/>
                    <a:gd name="T21" fmla="*/ 1 h 55"/>
                    <a:gd name="T22" fmla="*/ 1 w 59"/>
                    <a:gd name="T23" fmla="*/ 1 h 55"/>
                    <a:gd name="T24" fmla="*/ 1 w 59"/>
                    <a:gd name="T25" fmla="*/ 1 h 55"/>
                    <a:gd name="T26" fmla="*/ 1 w 59"/>
                    <a:gd name="T27" fmla="*/ 1 h 55"/>
                    <a:gd name="T28" fmla="*/ 1 w 59"/>
                    <a:gd name="T29" fmla="*/ 1 h 55"/>
                    <a:gd name="T30" fmla="*/ 0 w 59"/>
                    <a:gd name="T31" fmla="*/ 0 h 55"/>
                    <a:gd name="T32" fmla="*/ 0 w 59"/>
                    <a:gd name="T33" fmla="*/ 0 h 55"/>
                    <a:gd name="T34" fmla="*/ 0 w 59"/>
                    <a:gd name="T35" fmla="*/ 1 h 55"/>
                    <a:gd name="T36" fmla="*/ 0 w 59"/>
                    <a:gd name="T37" fmla="*/ 1 h 55"/>
                    <a:gd name="T38" fmla="*/ 1 w 59"/>
                    <a:gd name="T39" fmla="*/ 2 h 55"/>
                    <a:gd name="T40" fmla="*/ 1 w 59"/>
                    <a:gd name="T41" fmla="*/ 2 h 5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9"/>
                    <a:gd name="T64" fmla="*/ 0 h 55"/>
                    <a:gd name="T65" fmla="*/ 59 w 59"/>
                    <a:gd name="T66" fmla="*/ 55 h 5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9" h="55">
                      <a:moveTo>
                        <a:pt x="19" y="52"/>
                      </a:moveTo>
                      <a:lnTo>
                        <a:pt x="31" y="55"/>
                      </a:lnTo>
                      <a:lnTo>
                        <a:pt x="43" y="54"/>
                      </a:lnTo>
                      <a:lnTo>
                        <a:pt x="53" y="46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4" y="29"/>
                      </a:lnTo>
                      <a:lnTo>
                        <a:pt x="49" y="28"/>
                      </a:lnTo>
                      <a:lnTo>
                        <a:pt x="44" y="29"/>
                      </a:lnTo>
                      <a:lnTo>
                        <a:pt x="41" y="32"/>
                      </a:lnTo>
                      <a:lnTo>
                        <a:pt x="38" y="35"/>
                      </a:lnTo>
                      <a:lnTo>
                        <a:pt x="34" y="36"/>
                      </a:lnTo>
                      <a:lnTo>
                        <a:pt x="31" y="39"/>
                      </a:lnTo>
                      <a:lnTo>
                        <a:pt x="28" y="32"/>
                      </a:lnTo>
                      <a:lnTo>
                        <a:pt x="21" y="18"/>
                      </a:lnTo>
                      <a:lnTo>
                        <a:pt x="10" y="5"/>
                      </a:lnTo>
                      <a:lnTo>
                        <a:pt x="0" y="0"/>
                      </a:lnTo>
                      <a:lnTo>
                        <a:pt x="2" y="18"/>
                      </a:lnTo>
                      <a:lnTo>
                        <a:pt x="9" y="35"/>
                      </a:lnTo>
                      <a:lnTo>
                        <a:pt x="16" y="46"/>
                      </a:lnTo>
                      <a:lnTo>
                        <a:pt x="19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4" name="Freeform 109"/>
                <p:cNvSpPr>
                  <a:spLocks/>
                </p:cNvSpPr>
                <p:nvPr/>
              </p:nvSpPr>
              <p:spPr bwMode="auto">
                <a:xfrm>
                  <a:off x="8374" y="4857"/>
                  <a:ext cx="27" cy="25"/>
                </a:xfrm>
                <a:custGeom>
                  <a:avLst/>
                  <a:gdLst>
                    <a:gd name="T0" fmla="*/ 1 w 82"/>
                    <a:gd name="T1" fmla="*/ 3 h 76"/>
                    <a:gd name="T2" fmla="*/ 1 w 82"/>
                    <a:gd name="T3" fmla="*/ 3 h 76"/>
                    <a:gd name="T4" fmla="*/ 2 w 82"/>
                    <a:gd name="T5" fmla="*/ 3 h 76"/>
                    <a:gd name="T6" fmla="*/ 2 w 82"/>
                    <a:gd name="T7" fmla="*/ 3 h 76"/>
                    <a:gd name="T8" fmla="*/ 2 w 82"/>
                    <a:gd name="T9" fmla="*/ 3 h 76"/>
                    <a:gd name="T10" fmla="*/ 2 w 82"/>
                    <a:gd name="T11" fmla="*/ 3 h 76"/>
                    <a:gd name="T12" fmla="*/ 2 w 82"/>
                    <a:gd name="T13" fmla="*/ 2 h 76"/>
                    <a:gd name="T14" fmla="*/ 3 w 82"/>
                    <a:gd name="T15" fmla="*/ 2 h 76"/>
                    <a:gd name="T16" fmla="*/ 3 w 82"/>
                    <a:gd name="T17" fmla="*/ 2 h 76"/>
                    <a:gd name="T18" fmla="*/ 3 w 82"/>
                    <a:gd name="T19" fmla="*/ 2 h 76"/>
                    <a:gd name="T20" fmla="*/ 3 w 82"/>
                    <a:gd name="T21" fmla="*/ 2 h 76"/>
                    <a:gd name="T22" fmla="*/ 3 w 82"/>
                    <a:gd name="T23" fmla="*/ 2 h 76"/>
                    <a:gd name="T24" fmla="*/ 3 w 82"/>
                    <a:gd name="T25" fmla="*/ 2 h 76"/>
                    <a:gd name="T26" fmla="*/ 3 w 82"/>
                    <a:gd name="T27" fmla="*/ 1 h 76"/>
                    <a:gd name="T28" fmla="*/ 2 w 82"/>
                    <a:gd name="T29" fmla="*/ 1 h 76"/>
                    <a:gd name="T30" fmla="*/ 2 w 82"/>
                    <a:gd name="T31" fmla="*/ 1 h 76"/>
                    <a:gd name="T32" fmla="*/ 2 w 82"/>
                    <a:gd name="T33" fmla="*/ 1 h 76"/>
                    <a:gd name="T34" fmla="*/ 1 w 82"/>
                    <a:gd name="T35" fmla="*/ 2 h 76"/>
                    <a:gd name="T36" fmla="*/ 1 w 82"/>
                    <a:gd name="T37" fmla="*/ 2 h 76"/>
                    <a:gd name="T38" fmla="*/ 1 w 82"/>
                    <a:gd name="T39" fmla="*/ 2 h 76"/>
                    <a:gd name="T40" fmla="*/ 1 w 82"/>
                    <a:gd name="T41" fmla="*/ 2 h 76"/>
                    <a:gd name="T42" fmla="*/ 1 w 82"/>
                    <a:gd name="T43" fmla="*/ 2 h 76"/>
                    <a:gd name="T44" fmla="*/ 1 w 82"/>
                    <a:gd name="T45" fmla="*/ 1 h 76"/>
                    <a:gd name="T46" fmla="*/ 1 w 82"/>
                    <a:gd name="T47" fmla="*/ 0 h 76"/>
                    <a:gd name="T48" fmla="*/ 0 w 82"/>
                    <a:gd name="T49" fmla="*/ 0 h 76"/>
                    <a:gd name="T50" fmla="*/ 0 w 82"/>
                    <a:gd name="T51" fmla="*/ 1 h 76"/>
                    <a:gd name="T52" fmla="*/ 0 w 82"/>
                    <a:gd name="T53" fmla="*/ 1 h 76"/>
                    <a:gd name="T54" fmla="*/ 0 w 82"/>
                    <a:gd name="T55" fmla="*/ 2 h 76"/>
                    <a:gd name="T56" fmla="*/ 0 w 82"/>
                    <a:gd name="T57" fmla="*/ 2 h 76"/>
                    <a:gd name="T58" fmla="*/ 1 w 82"/>
                    <a:gd name="T59" fmla="*/ 2 h 76"/>
                    <a:gd name="T60" fmla="*/ 1 w 82"/>
                    <a:gd name="T61" fmla="*/ 3 h 76"/>
                    <a:gd name="T62" fmla="*/ 1 w 82"/>
                    <a:gd name="T63" fmla="*/ 3 h 76"/>
                    <a:gd name="T64" fmla="*/ 1 w 82"/>
                    <a:gd name="T65" fmla="*/ 3 h 7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76"/>
                    <a:gd name="T101" fmla="*/ 82 w 82"/>
                    <a:gd name="T102" fmla="*/ 76 h 7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76">
                      <a:moveTo>
                        <a:pt x="32" y="75"/>
                      </a:moveTo>
                      <a:lnTo>
                        <a:pt x="38" y="76"/>
                      </a:lnTo>
                      <a:lnTo>
                        <a:pt x="44" y="76"/>
                      </a:lnTo>
                      <a:lnTo>
                        <a:pt x="50" y="76"/>
                      </a:lnTo>
                      <a:lnTo>
                        <a:pt x="57" y="75"/>
                      </a:lnTo>
                      <a:lnTo>
                        <a:pt x="61" y="72"/>
                      </a:lnTo>
                      <a:lnTo>
                        <a:pt x="67" y="67"/>
                      </a:lnTo>
                      <a:lnTo>
                        <a:pt x="72" y="64"/>
                      </a:lnTo>
                      <a:lnTo>
                        <a:pt x="76" y="59"/>
                      </a:lnTo>
                      <a:lnTo>
                        <a:pt x="80" y="56"/>
                      </a:lnTo>
                      <a:lnTo>
                        <a:pt x="82" y="52"/>
                      </a:lnTo>
                      <a:lnTo>
                        <a:pt x="82" y="47"/>
                      </a:lnTo>
                      <a:lnTo>
                        <a:pt x="79" y="43"/>
                      </a:lnTo>
                      <a:lnTo>
                        <a:pt x="70" y="39"/>
                      </a:lnTo>
                      <a:lnTo>
                        <a:pt x="63" y="37"/>
                      </a:lnTo>
                      <a:lnTo>
                        <a:pt x="54" y="39"/>
                      </a:lnTo>
                      <a:lnTo>
                        <a:pt x="47" y="41"/>
                      </a:lnTo>
                      <a:lnTo>
                        <a:pt x="39" y="44"/>
                      </a:lnTo>
                      <a:lnTo>
                        <a:pt x="35" y="49"/>
                      </a:lnTo>
                      <a:lnTo>
                        <a:pt x="32" y="50"/>
                      </a:lnTo>
                      <a:lnTo>
                        <a:pt x="30" y="52"/>
                      </a:lnTo>
                      <a:lnTo>
                        <a:pt x="29" y="43"/>
                      </a:lnTo>
                      <a:lnTo>
                        <a:pt x="23" y="23"/>
                      </a:ln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4" y="44"/>
                      </a:lnTo>
                      <a:lnTo>
                        <a:pt x="11" y="54"/>
                      </a:lnTo>
                      <a:lnTo>
                        <a:pt x="19" y="63"/>
                      </a:lnTo>
                      <a:lnTo>
                        <a:pt x="25" y="70"/>
                      </a:lnTo>
                      <a:lnTo>
                        <a:pt x="30" y="73"/>
                      </a:lnTo>
                      <a:lnTo>
                        <a:pt x="32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5" name="Freeform 110"/>
                <p:cNvSpPr>
                  <a:spLocks/>
                </p:cNvSpPr>
                <p:nvPr/>
              </p:nvSpPr>
              <p:spPr bwMode="auto">
                <a:xfrm>
                  <a:off x="8404" y="4847"/>
                  <a:ext cx="25" cy="22"/>
                </a:xfrm>
                <a:custGeom>
                  <a:avLst/>
                  <a:gdLst>
                    <a:gd name="T0" fmla="*/ 0 w 75"/>
                    <a:gd name="T1" fmla="*/ 2 h 66"/>
                    <a:gd name="T2" fmla="*/ 1 w 75"/>
                    <a:gd name="T3" fmla="*/ 2 h 66"/>
                    <a:gd name="T4" fmla="*/ 1 w 75"/>
                    <a:gd name="T5" fmla="*/ 2 h 66"/>
                    <a:gd name="T6" fmla="*/ 1 w 75"/>
                    <a:gd name="T7" fmla="*/ 2 h 66"/>
                    <a:gd name="T8" fmla="*/ 1 w 75"/>
                    <a:gd name="T9" fmla="*/ 2 h 66"/>
                    <a:gd name="T10" fmla="*/ 1 w 75"/>
                    <a:gd name="T11" fmla="*/ 2 h 66"/>
                    <a:gd name="T12" fmla="*/ 1 w 75"/>
                    <a:gd name="T13" fmla="*/ 2 h 66"/>
                    <a:gd name="T14" fmla="*/ 2 w 75"/>
                    <a:gd name="T15" fmla="*/ 2 h 66"/>
                    <a:gd name="T16" fmla="*/ 2 w 75"/>
                    <a:gd name="T17" fmla="*/ 2 h 66"/>
                    <a:gd name="T18" fmla="*/ 2 w 75"/>
                    <a:gd name="T19" fmla="*/ 2 h 66"/>
                    <a:gd name="T20" fmla="*/ 3 w 75"/>
                    <a:gd name="T21" fmla="*/ 2 h 66"/>
                    <a:gd name="T22" fmla="*/ 3 w 75"/>
                    <a:gd name="T23" fmla="*/ 2 h 66"/>
                    <a:gd name="T24" fmla="*/ 3 w 75"/>
                    <a:gd name="T25" fmla="*/ 2 h 66"/>
                    <a:gd name="T26" fmla="*/ 3 w 75"/>
                    <a:gd name="T27" fmla="*/ 1 h 66"/>
                    <a:gd name="T28" fmla="*/ 2 w 75"/>
                    <a:gd name="T29" fmla="*/ 1 h 66"/>
                    <a:gd name="T30" fmla="*/ 2 w 75"/>
                    <a:gd name="T31" fmla="*/ 1 h 66"/>
                    <a:gd name="T32" fmla="*/ 2 w 75"/>
                    <a:gd name="T33" fmla="*/ 1 h 66"/>
                    <a:gd name="T34" fmla="*/ 2 w 75"/>
                    <a:gd name="T35" fmla="*/ 1 h 66"/>
                    <a:gd name="T36" fmla="*/ 1 w 75"/>
                    <a:gd name="T37" fmla="*/ 1 h 66"/>
                    <a:gd name="T38" fmla="*/ 1 w 75"/>
                    <a:gd name="T39" fmla="*/ 1 h 66"/>
                    <a:gd name="T40" fmla="*/ 1 w 75"/>
                    <a:gd name="T41" fmla="*/ 1 h 66"/>
                    <a:gd name="T42" fmla="*/ 1 w 75"/>
                    <a:gd name="T43" fmla="*/ 1 h 66"/>
                    <a:gd name="T44" fmla="*/ 1 w 75"/>
                    <a:gd name="T45" fmla="*/ 1 h 66"/>
                    <a:gd name="T46" fmla="*/ 0 w 75"/>
                    <a:gd name="T47" fmla="*/ 0 h 66"/>
                    <a:gd name="T48" fmla="*/ 0 w 75"/>
                    <a:gd name="T49" fmla="*/ 0 h 66"/>
                    <a:gd name="T50" fmla="*/ 0 w 75"/>
                    <a:gd name="T51" fmla="*/ 1 h 66"/>
                    <a:gd name="T52" fmla="*/ 0 w 75"/>
                    <a:gd name="T53" fmla="*/ 1 h 66"/>
                    <a:gd name="T54" fmla="*/ 0 w 75"/>
                    <a:gd name="T55" fmla="*/ 2 h 66"/>
                    <a:gd name="T56" fmla="*/ 0 w 75"/>
                    <a:gd name="T57" fmla="*/ 2 h 6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6"/>
                    <a:gd name="T89" fmla="*/ 75 w 75"/>
                    <a:gd name="T90" fmla="*/ 66 h 6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6">
                      <a:moveTo>
                        <a:pt x="12" y="53"/>
                      </a:moveTo>
                      <a:lnTo>
                        <a:pt x="15" y="56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27" y="63"/>
                      </a:lnTo>
                      <a:lnTo>
                        <a:pt x="32" y="65"/>
                      </a:lnTo>
                      <a:lnTo>
                        <a:pt x="40" y="65"/>
                      </a:lnTo>
                      <a:lnTo>
                        <a:pt x="49" y="66"/>
                      </a:lnTo>
                      <a:lnTo>
                        <a:pt x="57" y="65"/>
                      </a:lnTo>
                      <a:lnTo>
                        <a:pt x="65" y="63"/>
                      </a:lnTo>
                      <a:lnTo>
                        <a:pt x="71" y="60"/>
                      </a:lnTo>
                      <a:lnTo>
                        <a:pt x="75" y="55"/>
                      </a:lnTo>
                      <a:lnTo>
                        <a:pt x="75" y="46"/>
                      </a:lnTo>
                      <a:lnTo>
                        <a:pt x="72" y="39"/>
                      </a:lnTo>
                      <a:lnTo>
                        <a:pt x="66" y="35"/>
                      </a:lnTo>
                      <a:lnTo>
                        <a:pt x="59" y="33"/>
                      </a:lnTo>
                      <a:lnTo>
                        <a:pt x="50" y="33"/>
                      </a:lnTo>
                      <a:lnTo>
                        <a:pt x="41" y="35"/>
                      </a:lnTo>
                      <a:lnTo>
                        <a:pt x="34" y="36"/>
                      </a:lnTo>
                      <a:lnTo>
                        <a:pt x="28" y="39"/>
                      </a:lnTo>
                      <a:lnTo>
                        <a:pt x="27" y="39"/>
                      </a:lnTo>
                      <a:lnTo>
                        <a:pt x="25" y="32"/>
                      </a:lnTo>
                      <a:lnTo>
                        <a:pt x="19" y="16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5" y="39"/>
                      </a:lnTo>
                      <a:lnTo>
                        <a:pt x="9" y="49"/>
                      </a:lnTo>
                      <a:lnTo>
                        <a:pt x="12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6" name="Freeform 111"/>
                <p:cNvSpPr>
                  <a:spLocks/>
                </p:cNvSpPr>
                <p:nvPr/>
              </p:nvSpPr>
              <p:spPr bwMode="auto">
                <a:xfrm>
                  <a:off x="8434" y="4844"/>
                  <a:ext cx="25" cy="21"/>
                </a:xfrm>
                <a:custGeom>
                  <a:avLst/>
                  <a:gdLst>
                    <a:gd name="T0" fmla="*/ 0 w 75"/>
                    <a:gd name="T1" fmla="*/ 2 h 63"/>
                    <a:gd name="T2" fmla="*/ 0 w 75"/>
                    <a:gd name="T3" fmla="*/ 2 h 63"/>
                    <a:gd name="T4" fmla="*/ 0 w 75"/>
                    <a:gd name="T5" fmla="*/ 2 h 63"/>
                    <a:gd name="T6" fmla="*/ 1 w 75"/>
                    <a:gd name="T7" fmla="*/ 2 h 63"/>
                    <a:gd name="T8" fmla="*/ 1 w 75"/>
                    <a:gd name="T9" fmla="*/ 2 h 63"/>
                    <a:gd name="T10" fmla="*/ 1 w 75"/>
                    <a:gd name="T11" fmla="*/ 2 h 63"/>
                    <a:gd name="T12" fmla="*/ 1 w 75"/>
                    <a:gd name="T13" fmla="*/ 2 h 63"/>
                    <a:gd name="T14" fmla="*/ 2 w 75"/>
                    <a:gd name="T15" fmla="*/ 2 h 63"/>
                    <a:gd name="T16" fmla="*/ 2 w 75"/>
                    <a:gd name="T17" fmla="*/ 2 h 63"/>
                    <a:gd name="T18" fmla="*/ 2 w 75"/>
                    <a:gd name="T19" fmla="*/ 2 h 63"/>
                    <a:gd name="T20" fmla="*/ 3 w 75"/>
                    <a:gd name="T21" fmla="*/ 2 h 63"/>
                    <a:gd name="T22" fmla="*/ 3 w 75"/>
                    <a:gd name="T23" fmla="*/ 2 h 63"/>
                    <a:gd name="T24" fmla="*/ 3 w 75"/>
                    <a:gd name="T25" fmla="*/ 1 h 63"/>
                    <a:gd name="T26" fmla="*/ 2 w 75"/>
                    <a:gd name="T27" fmla="*/ 1 h 63"/>
                    <a:gd name="T28" fmla="*/ 2 w 75"/>
                    <a:gd name="T29" fmla="*/ 1 h 63"/>
                    <a:gd name="T30" fmla="*/ 2 w 75"/>
                    <a:gd name="T31" fmla="*/ 1 h 63"/>
                    <a:gd name="T32" fmla="*/ 2 w 75"/>
                    <a:gd name="T33" fmla="*/ 1 h 63"/>
                    <a:gd name="T34" fmla="*/ 1 w 75"/>
                    <a:gd name="T35" fmla="*/ 1 h 63"/>
                    <a:gd name="T36" fmla="*/ 1 w 75"/>
                    <a:gd name="T37" fmla="*/ 1 h 63"/>
                    <a:gd name="T38" fmla="*/ 1 w 75"/>
                    <a:gd name="T39" fmla="*/ 1 h 63"/>
                    <a:gd name="T40" fmla="*/ 1 w 75"/>
                    <a:gd name="T41" fmla="*/ 1 h 63"/>
                    <a:gd name="T42" fmla="*/ 1 w 75"/>
                    <a:gd name="T43" fmla="*/ 1 h 63"/>
                    <a:gd name="T44" fmla="*/ 1 w 75"/>
                    <a:gd name="T45" fmla="*/ 1 h 63"/>
                    <a:gd name="T46" fmla="*/ 0 w 75"/>
                    <a:gd name="T47" fmla="*/ 0 h 63"/>
                    <a:gd name="T48" fmla="*/ 0 w 75"/>
                    <a:gd name="T49" fmla="*/ 0 h 63"/>
                    <a:gd name="T50" fmla="*/ 0 w 75"/>
                    <a:gd name="T51" fmla="*/ 1 h 63"/>
                    <a:gd name="T52" fmla="*/ 0 w 75"/>
                    <a:gd name="T53" fmla="*/ 1 h 63"/>
                    <a:gd name="T54" fmla="*/ 0 w 75"/>
                    <a:gd name="T55" fmla="*/ 1 h 63"/>
                    <a:gd name="T56" fmla="*/ 0 w 75"/>
                    <a:gd name="T57" fmla="*/ 2 h 6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63"/>
                    <a:gd name="T89" fmla="*/ 75 w 75"/>
                    <a:gd name="T90" fmla="*/ 63 h 6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63">
                      <a:moveTo>
                        <a:pt x="3" y="41"/>
                      </a:moveTo>
                      <a:lnTo>
                        <a:pt x="4" y="46"/>
                      </a:lnTo>
                      <a:lnTo>
                        <a:pt x="10" y="50"/>
                      </a:lnTo>
                      <a:lnTo>
                        <a:pt x="14" y="56"/>
                      </a:lnTo>
                      <a:lnTo>
                        <a:pt x="16" y="57"/>
                      </a:lnTo>
                      <a:lnTo>
                        <a:pt x="23" y="60"/>
                      </a:lnTo>
                      <a:lnTo>
                        <a:pt x="32" y="63"/>
                      </a:lnTo>
                      <a:lnTo>
                        <a:pt x="42" y="63"/>
                      </a:lnTo>
                      <a:lnTo>
                        <a:pt x="54" y="61"/>
                      </a:lnTo>
                      <a:lnTo>
                        <a:pt x="64" y="58"/>
                      </a:lnTo>
                      <a:lnTo>
                        <a:pt x="72" y="54"/>
                      </a:lnTo>
                      <a:lnTo>
                        <a:pt x="75" y="47"/>
                      </a:lnTo>
                      <a:lnTo>
                        <a:pt x="73" y="40"/>
                      </a:lnTo>
                      <a:lnTo>
                        <a:pt x="67" y="34"/>
                      </a:lnTo>
                      <a:lnTo>
                        <a:pt x="60" y="30"/>
                      </a:lnTo>
                      <a:lnTo>
                        <a:pt x="53" y="28"/>
                      </a:lnTo>
                      <a:lnTo>
                        <a:pt x="45" y="30"/>
                      </a:lnTo>
                      <a:lnTo>
                        <a:pt x="36" y="31"/>
                      </a:lnTo>
                      <a:lnTo>
                        <a:pt x="31" y="33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3" y="30"/>
                      </a:lnTo>
                      <a:lnTo>
                        <a:pt x="17" y="15"/>
                      </a:ln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" y="28"/>
                      </a:lnTo>
                      <a:lnTo>
                        <a:pt x="3" y="38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7" name="Freeform 112"/>
                <p:cNvSpPr>
                  <a:spLocks/>
                </p:cNvSpPr>
                <p:nvPr/>
              </p:nvSpPr>
              <p:spPr bwMode="auto">
                <a:xfrm>
                  <a:off x="8126" y="4482"/>
                  <a:ext cx="83" cy="97"/>
                </a:xfrm>
                <a:custGeom>
                  <a:avLst/>
                  <a:gdLst>
                    <a:gd name="T0" fmla="*/ 3 w 250"/>
                    <a:gd name="T1" fmla="*/ 1 h 290"/>
                    <a:gd name="T2" fmla="*/ 3 w 250"/>
                    <a:gd name="T3" fmla="*/ 2 h 290"/>
                    <a:gd name="T4" fmla="*/ 2 w 250"/>
                    <a:gd name="T5" fmla="*/ 2 h 290"/>
                    <a:gd name="T6" fmla="*/ 1 w 250"/>
                    <a:gd name="T7" fmla="*/ 3 h 290"/>
                    <a:gd name="T8" fmla="*/ 1 w 250"/>
                    <a:gd name="T9" fmla="*/ 4 h 290"/>
                    <a:gd name="T10" fmla="*/ 1 w 250"/>
                    <a:gd name="T11" fmla="*/ 4 h 290"/>
                    <a:gd name="T12" fmla="*/ 0 w 250"/>
                    <a:gd name="T13" fmla="*/ 5 h 290"/>
                    <a:gd name="T14" fmla="*/ 0 w 250"/>
                    <a:gd name="T15" fmla="*/ 6 h 290"/>
                    <a:gd name="T16" fmla="*/ 0 w 250"/>
                    <a:gd name="T17" fmla="*/ 7 h 290"/>
                    <a:gd name="T18" fmla="*/ 0 w 250"/>
                    <a:gd name="T19" fmla="*/ 8 h 290"/>
                    <a:gd name="T20" fmla="*/ 1 w 250"/>
                    <a:gd name="T21" fmla="*/ 9 h 290"/>
                    <a:gd name="T22" fmla="*/ 1 w 250"/>
                    <a:gd name="T23" fmla="*/ 9 h 290"/>
                    <a:gd name="T24" fmla="*/ 2 w 250"/>
                    <a:gd name="T25" fmla="*/ 10 h 290"/>
                    <a:gd name="T26" fmla="*/ 3 w 250"/>
                    <a:gd name="T27" fmla="*/ 11 h 290"/>
                    <a:gd name="T28" fmla="*/ 4 w 250"/>
                    <a:gd name="T29" fmla="*/ 11 h 290"/>
                    <a:gd name="T30" fmla="*/ 5 w 250"/>
                    <a:gd name="T31" fmla="*/ 11 h 290"/>
                    <a:gd name="T32" fmla="*/ 6 w 250"/>
                    <a:gd name="T33" fmla="*/ 11 h 290"/>
                    <a:gd name="T34" fmla="*/ 6 w 250"/>
                    <a:gd name="T35" fmla="*/ 11 h 290"/>
                    <a:gd name="T36" fmla="*/ 7 w 250"/>
                    <a:gd name="T37" fmla="*/ 11 h 290"/>
                    <a:gd name="T38" fmla="*/ 7 w 250"/>
                    <a:gd name="T39" fmla="*/ 10 h 290"/>
                    <a:gd name="T40" fmla="*/ 7 w 250"/>
                    <a:gd name="T41" fmla="*/ 10 h 290"/>
                    <a:gd name="T42" fmla="*/ 7 w 250"/>
                    <a:gd name="T43" fmla="*/ 10 h 290"/>
                    <a:gd name="T44" fmla="*/ 6 w 250"/>
                    <a:gd name="T45" fmla="*/ 10 h 290"/>
                    <a:gd name="T46" fmla="*/ 6 w 250"/>
                    <a:gd name="T47" fmla="*/ 9 h 290"/>
                    <a:gd name="T48" fmla="*/ 6 w 250"/>
                    <a:gd name="T49" fmla="*/ 9 h 290"/>
                    <a:gd name="T50" fmla="*/ 5 w 250"/>
                    <a:gd name="T51" fmla="*/ 9 h 290"/>
                    <a:gd name="T52" fmla="*/ 5 w 250"/>
                    <a:gd name="T53" fmla="*/ 9 h 290"/>
                    <a:gd name="T54" fmla="*/ 4 w 250"/>
                    <a:gd name="T55" fmla="*/ 9 h 290"/>
                    <a:gd name="T56" fmla="*/ 4 w 250"/>
                    <a:gd name="T57" fmla="*/ 9 h 290"/>
                    <a:gd name="T58" fmla="*/ 3 w 250"/>
                    <a:gd name="T59" fmla="*/ 9 h 290"/>
                    <a:gd name="T60" fmla="*/ 3 w 250"/>
                    <a:gd name="T61" fmla="*/ 9 h 290"/>
                    <a:gd name="T62" fmla="*/ 2 w 250"/>
                    <a:gd name="T63" fmla="*/ 8 h 290"/>
                    <a:gd name="T64" fmla="*/ 2 w 250"/>
                    <a:gd name="T65" fmla="*/ 8 h 290"/>
                    <a:gd name="T66" fmla="*/ 2 w 250"/>
                    <a:gd name="T67" fmla="*/ 6 h 290"/>
                    <a:gd name="T68" fmla="*/ 2 w 250"/>
                    <a:gd name="T69" fmla="*/ 4 h 290"/>
                    <a:gd name="T70" fmla="*/ 3 w 250"/>
                    <a:gd name="T71" fmla="*/ 3 h 290"/>
                    <a:gd name="T72" fmla="*/ 4 w 250"/>
                    <a:gd name="T73" fmla="*/ 2 h 290"/>
                    <a:gd name="T74" fmla="*/ 6 w 250"/>
                    <a:gd name="T75" fmla="*/ 2 h 290"/>
                    <a:gd name="T76" fmla="*/ 7 w 250"/>
                    <a:gd name="T77" fmla="*/ 1 h 290"/>
                    <a:gd name="T78" fmla="*/ 8 w 250"/>
                    <a:gd name="T79" fmla="*/ 1 h 290"/>
                    <a:gd name="T80" fmla="*/ 9 w 250"/>
                    <a:gd name="T81" fmla="*/ 0 h 290"/>
                    <a:gd name="T82" fmla="*/ 9 w 250"/>
                    <a:gd name="T83" fmla="*/ 0 h 290"/>
                    <a:gd name="T84" fmla="*/ 8 w 250"/>
                    <a:gd name="T85" fmla="*/ 0 h 290"/>
                    <a:gd name="T86" fmla="*/ 7 w 250"/>
                    <a:gd name="T87" fmla="*/ 0 h 290"/>
                    <a:gd name="T88" fmla="*/ 6 w 250"/>
                    <a:gd name="T89" fmla="*/ 0 h 290"/>
                    <a:gd name="T90" fmla="*/ 6 w 250"/>
                    <a:gd name="T91" fmla="*/ 0 h 290"/>
                    <a:gd name="T92" fmla="*/ 5 w 250"/>
                    <a:gd name="T93" fmla="*/ 1 h 290"/>
                    <a:gd name="T94" fmla="*/ 4 w 250"/>
                    <a:gd name="T95" fmla="*/ 1 h 290"/>
                    <a:gd name="T96" fmla="*/ 3 w 250"/>
                    <a:gd name="T97" fmla="*/ 1 h 29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50"/>
                    <a:gd name="T148" fmla="*/ 0 h 290"/>
                    <a:gd name="T149" fmla="*/ 250 w 250"/>
                    <a:gd name="T150" fmla="*/ 290 h 29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50" h="290">
                      <a:moveTo>
                        <a:pt x="88" y="37"/>
                      </a:moveTo>
                      <a:lnTo>
                        <a:pt x="69" y="49"/>
                      </a:lnTo>
                      <a:lnTo>
                        <a:pt x="53" y="63"/>
                      </a:lnTo>
                      <a:lnTo>
                        <a:pt x="39" y="79"/>
                      </a:lnTo>
                      <a:lnTo>
                        <a:pt x="25" y="96"/>
                      </a:lnTo>
                      <a:lnTo>
                        <a:pt x="15" y="115"/>
                      </a:lnTo>
                      <a:lnTo>
                        <a:pt x="8" y="135"/>
                      </a:lnTo>
                      <a:lnTo>
                        <a:pt x="3" y="157"/>
                      </a:lnTo>
                      <a:lnTo>
                        <a:pt x="0" y="178"/>
                      </a:lnTo>
                      <a:lnTo>
                        <a:pt x="3" y="208"/>
                      </a:lnTo>
                      <a:lnTo>
                        <a:pt x="15" y="233"/>
                      </a:lnTo>
                      <a:lnTo>
                        <a:pt x="33" y="254"/>
                      </a:lnTo>
                      <a:lnTo>
                        <a:pt x="56" y="270"/>
                      </a:lnTo>
                      <a:lnTo>
                        <a:pt x="83" y="283"/>
                      </a:lnTo>
                      <a:lnTo>
                        <a:pt x="110" y="289"/>
                      </a:lnTo>
                      <a:lnTo>
                        <a:pt x="140" y="290"/>
                      </a:lnTo>
                      <a:lnTo>
                        <a:pt x="168" y="286"/>
                      </a:lnTo>
                      <a:lnTo>
                        <a:pt x="174" y="286"/>
                      </a:lnTo>
                      <a:lnTo>
                        <a:pt x="179" y="283"/>
                      </a:lnTo>
                      <a:lnTo>
                        <a:pt x="184" y="279"/>
                      </a:lnTo>
                      <a:lnTo>
                        <a:pt x="185" y="273"/>
                      </a:lnTo>
                      <a:lnTo>
                        <a:pt x="182" y="266"/>
                      </a:lnTo>
                      <a:lnTo>
                        <a:pt x="176" y="260"/>
                      </a:lnTo>
                      <a:lnTo>
                        <a:pt x="169" y="254"/>
                      </a:lnTo>
                      <a:lnTo>
                        <a:pt x="162" y="252"/>
                      </a:lnTo>
                      <a:lnTo>
                        <a:pt x="147" y="247"/>
                      </a:lnTo>
                      <a:lnTo>
                        <a:pt x="132" y="244"/>
                      </a:lnTo>
                      <a:lnTo>
                        <a:pt x="118" y="242"/>
                      </a:lnTo>
                      <a:lnTo>
                        <a:pt x="105" y="239"/>
                      </a:lnTo>
                      <a:lnTo>
                        <a:pt x="91" y="234"/>
                      </a:lnTo>
                      <a:lnTo>
                        <a:pt x="78" y="229"/>
                      </a:lnTo>
                      <a:lnTo>
                        <a:pt x="66" y="221"/>
                      </a:lnTo>
                      <a:lnTo>
                        <a:pt x="55" y="210"/>
                      </a:lnTo>
                      <a:lnTo>
                        <a:pt x="50" y="161"/>
                      </a:lnTo>
                      <a:lnTo>
                        <a:pt x="62" y="121"/>
                      </a:lnTo>
                      <a:lnTo>
                        <a:pt x="85" y="89"/>
                      </a:lnTo>
                      <a:lnTo>
                        <a:pt x="118" y="63"/>
                      </a:lnTo>
                      <a:lnTo>
                        <a:pt x="153" y="43"/>
                      </a:lnTo>
                      <a:lnTo>
                        <a:pt x="190" y="27"/>
                      </a:lnTo>
                      <a:lnTo>
                        <a:pt x="223" y="16"/>
                      </a:lnTo>
                      <a:lnTo>
                        <a:pt x="250" y="6"/>
                      </a:lnTo>
                      <a:lnTo>
                        <a:pt x="234" y="2"/>
                      </a:lnTo>
                      <a:lnTo>
                        <a:pt x="216" y="0"/>
                      </a:lnTo>
                      <a:lnTo>
                        <a:pt x="196" y="3"/>
                      </a:lnTo>
                      <a:lnTo>
                        <a:pt x="174" y="6"/>
                      </a:lnTo>
                      <a:lnTo>
                        <a:pt x="152" y="13"/>
                      </a:lnTo>
                      <a:lnTo>
                        <a:pt x="130" y="20"/>
                      </a:lnTo>
                      <a:lnTo>
                        <a:pt x="107" y="29"/>
                      </a:lnTo>
                      <a:lnTo>
                        <a:pt x="88" y="3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8" name="Freeform 113"/>
                <p:cNvSpPr>
                  <a:spLocks/>
                </p:cNvSpPr>
                <p:nvPr/>
              </p:nvSpPr>
              <p:spPr bwMode="auto">
                <a:xfrm>
                  <a:off x="8268" y="4481"/>
                  <a:ext cx="53" cy="75"/>
                </a:xfrm>
                <a:custGeom>
                  <a:avLst/>
                  <a:gdLst>
                    <a:gd name="T0" fmla="*/ 5 w 160"/>
                    <a:gd name="T1" fmla="*/ 3 h 225"/>
                    <a:gd name="T2" fmla="*/ 5 w 160"/>
                    <a:gd name="T3" fmla="*/ 4 h 225"/>
                    <a:gd name="T4" fmla="*/ 5 w 160"/>
                    <a:gd name="T5" fmla="*/ 4 h 225"/>
                    <a:gd name="T6" fmla="*/ 5 w 160"/>
                    <a:gd name="T7" fmla="*/ 5 h 225"/>
                    <a:gd name="T8" fmla="*/ 4 w 160"/>
                    <a:gd name="T9" fmla="*/ 6 h 225"/>
                    <a:gd name="T10" fmla="*/ 4 w 160"/>
                    <a:gd name="T11" fmla="*/ 6 h 225"/>
                    <a:gd name="T12" fmla="*/ 3 w 160"/>
                    <a:gd name="T13" fmla="*/ 7 h 225"/>
                    <a:gd name="T14" fmla="*/ 2 w 160"/>
                    <a:gd name="T15" fmla="*/ 7 h 225"/>
                    <a:gd name="T16" fmla="*/ 1 w 160"/>
                    <a:gd name="T17" fmla="*/ 8 h 225"/>
                    <a:gd name="T18" fmla="*/ 1 w 160"/>
                    <a:gd name="T19" fmla="*/ 8 h 225"/>
                    <a:gd name="T20" fmla="*/ 1 w 160"/>
                    <a:gd name="T21" fmla="*/ 8 h 225"/>
                    <a:gd name="T22" fmla="*/ 1 w 160"/>
                    <a:gd name="T23" fmla="*/ 8 h 225"/>
                    <a:gd name="T24" fmla="*/ 1 w 160"/>
                    <a:gd name="T25" fmla="*/ 8 h 225"/>
                    <a:gd name="T26" fmla="*/ 1 w 160"/>
                    <a:gd name="T27" fmla="*/ 8 h 225"/>
                    <a:gd name="T28" fmla="*/ 2 w 160"/>
                    <a:gd name="T29" fmla="*/ 8 h 225"/>
                    <a:gd name="T30" fmla="*/ 2 w 160"/>
                    <a:gd name="T31" fmla="*/ 8 h 225"/>
                    <a:gd name="T32" fmla="*/ 2 w 160"/>
                    <a:gd name="T33" fmla="*/ 8 h 225"/>
                    <a:gd name="T34" fmla="*/ 3 w 160"/>
                    <a:gd name="T35" fmla="*/ 8 h 225"/>
                    <a:gd name="T36" fmla="*/ 4 w 160"/>
                    <a:gd name="T37" fmla="*/ 7 h 225"/>
                    <a:gd name="T38" fmla="*/ 4 w 160"/>
                    <a:gd name="T39" fmla="*/ 7 h 225"/>
                    <a:gd name="T40" fmla="*/ 5 w 160"/>
                    <a:gd name="T41" fmla="*/ 6 h 225"/>
                    <a:gd name="T42" fmla="*/ 6 w 160"/>
                    <a:gd name="T43" fmla="*/ 5 h 225"/>
                    <a:gd name="T44" fmla="*/ 6 w 160"/>
                    <a:gd name="T45" fmla="*/ 4 h 225"/>
                    <a:gd name="T46" fmla="*/ 6 w 160"/>
                    <a:gd name="T47" fmla="*/ 4 h 225"/>
                    <a:gd name="T48" fmla="*/ 6 w 160"/>
                    <a:gd name="T49" fmla="*/ 3 h 225"/>
                    <a:gd name="T50" fmla="*/ 5 w 160"/>
                    <a:gd name="T51" fmla="*/ 2 h 225"/>
                    <a:gd name="T52" fmla="*/ 4 w 160"/>
                    <a:gd name="T53" fmla="*/ 1 h 225"/>
                    <a:gd name="T54" fmla="*/ 4 w 160"/>
                    <a:gd name="T55" fmla="*/ 1 h 225"/>
                    <a:gd name="T56" fmla="*/ 3 w 160"/>
                    <a:gd name="T57" fmla="*/ 0 h 225"/>
                    <a:gd name="T58" fmla="*/ 2 w 160"/>
                    <a:gd name="T59" fmla="*/ 0 h 225"/>
                    <a:gd name="T60" fmla="*/ 1 w 160"/>
                    <a:gd name="T61" fmla="*/ 0 h 225"/>
                    <a:gd name="T62" fmla="*/ 0 w 160"/>
                    <a:gd name="T63" fmla="*/ 0 h 225"/>
                    <a:gd name="T64" fmla="*/ 0 w 160"/>
                    <a:gd name="T65" fmla="*/ 0 h 225"/>
                    <a:gd name="T66" fmla="*/ 1 w 160"/>
                    <a:gd name="T67" fmla="*/ 0 h 225"/>
                    <a:gd name="T68" fmla="*/ 1 w 160"/>
                    <a:gd name="T69" fmla="*/ 1 h 225"/>
                    <a:gd name="T70" fmla="*/ 2 w 160"/>
                    <a:gd name="T71" fmla="*/ 1 h 225"/>
                    <a:gd name="T72" fmla="*/ 3 w 160"/>
                    <a:gd name="T73" fmla="*/ 1 h 225"/>
                    <a:gd name="T74" fmla="*/ 3 w 160"/>
                    <a:gd name="T75" fmla="*/ 1 h 225"/>
                    <a:gd name="T76" fmla="*/ 4 w 160"/>
                    <a:gd name="T77" fmla="*/ 2 h 225"/>
                    <a:gd name="T78" fmla="*/ 5 w 160"/>
                    <a:gd name="T79" fmla="*/ 2 h 225"/>
                    <a:gd name="T80" fmla="*/ 5 w 160"/>
                    <a:gd name="T81" fmla="*/ 3 h 225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60"/>
                    <a:gd name="T124" fmla="*/ 0 h 225"/>
                    <a:gd name="T125" fmla="*/ 160 w 160"/>
                    <a:gd name="T126" fmla="*/ 225 h 225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60" h="225">
                      <a:moveTo>
                        <a:pt x="135" y="73"/>
                      </a:moveTo>
                      <a:lnTo>
                        <a:pt x="141" y="96"/>
                      </a:lnTo>
                      <a:lnTo>
                        <a:pt x="140" y="118"/>
                      </a:lnTo>
                      <a:lnTo>
                        <a:pt x="129" y="135"/>
                      </a:lnTo>
                      <a:lnTo>
                        <a:pt x="115" y="151"/>
                      </a:lnTo>
                      <a:lnTo>
                        <a:pt x="97" y="165"/>
                      </a:lnTo>
                      <a:lnTo>
                        <a:pt x="76" y="179"/>
                      </a:lnTo>
                      <a:lnTo>
                        <a:pt x="56" y="192"/>
                      </a:lnTo>
                      <a:lnTo>
                        <a:pt x="38" y="205"/>
                      </a:lnTo>
                      <a:lnTo>
                        <a:pt x="35" y="210"/>
                      </a:lnTo>
                      <a:lnTo>
                        <a:pt x="34" y="212"/>
                      </a:lnTo>
                      <a:lnTo>
                        <a:pt x="34" y="217"/>
                      </a:lnTo>
                      <a:lnTo>
                        <a:pt x="35" y="221"/>
                      </a:lnTo>
                      <a:lnTo>
                        <a:pt x="40" y="224"/>
                      </a:lnTo>
                      <a:lnTo>
                        <a:pt x="44" y="225"/>
                      </a:lnTo>
                      <a:lnTo>
                        <a:pt x="47" y="225"/>
                      </a:lnTo>
                      <a:lnTo>
                        <a:pt x="51" y="224"/>
                      </a:lnTo>
                      <a:lnTo>
                        <a:pt x="75" y="211"/>
                      </a:lnTo>
                      <a:lnTo>
                        <a:pt x="97" y="197"/>
                      </a:lnTo>
                      <a:lnTo>
                        <a:pt x="117" y="181"/>
                      </a:lnTo>
                      <a:lnTo>
                        <a:pt x="137" y="162"/>
                      </a:lnTo>
                      <a:lnTo>
                        <a:pt x="150" y="142"/>
                      </a:lnTo>
                      <a:lnTo>
                        <a:pt x="159" y="119"/>
                      </a:lnTo>
                      <a:lnTo>
                        <a:pt x="160" y="95"/>
                      </a:lnTo>
                      <a:lnTo>
                        <a:pt x="154" y="69"/>
                      </a:lnTo>
                      <a:lnTo>
                        <a:pt x="141" y="49"/>
                      </a:lnTo>
                      <a:lnTo>
                        <a:pt x="122" y="31"/>
                      </a:lnTo>
                      <a:lnTo>
                        <a:pt x="98" y="18"/>
                      </a:lnTo>
                      <a:lnTo>
                        <a:pt x="72" y="8"/>
                      </a:lnTo>
                      <a:lnTo>
                        <a:pt x="46" y="3"/>
                      </a:lnTo>
                      <a:lnTo>
                        <a:pt x="24" y="0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18" y="11"/>
                      </a:lnTo>
                      <a:lnTo>
                        <a:pt x="37" y="17"/>
                      </a:lnTo>
                      <a:lnTo>
                        <a:pt x="57" y="23"/>
                      </a:lnTo>
                      <a:lnTo>
                        <a:pt x="76" y="29"/>
                      </a:lnTo>
                      <a:lnTo>
                        <a:pt x="95" y="36"/>
                      </a:lnTo>
                      <a:lnTo>
                        <a:pt x="112" y="46"/>
                      </a:lnTo>
                      <a:lnTo>
                        <a:pt x="125" y="57"/>
                      </a:lnTo>
                      <a:lnTo>
                        <a:pt x="135" y="73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29" name="Freeform 114"/>
                <p:cNvSpPr>
                  <a:spLocks/>
                </p:cNvSpPr>
                <p:nvPr/>
              </p:nvSpPr>
              <p:spPr bwMode="auto">
                <a:xfrm>
                  <a:off x="8073" y="4463"/>
                  <a:ext cx="135" cy="158"/>
                </a:xfrm>
                <a:custGeom>
                  <a:avLst/>
                  <a:gdLst>
                    <a:gd name="T0" fmla="*/ 5 w 404"/>
                    <a:gd name="T1" fmla="*/ 3 h 472"/>
                    <a:gd name="T2" fmla="*/ 3 w 404"/>
                    <a:gd name="T3" fmla="*/ 5 h 472"/>
                    <a:gd name="T4" fmla="*/ 1 w 404"/>
                    <a:gd name="T5" fmla="*/ 8 h 472"/>
                    <a:gd name="T6" fmla="*/ 0 w 404"/>
                    <a:gd name="T7" fmla="*/ 11 h 472"/>
                    <a:gd name="T8" fmla="*/ 0 w 404"/>
                    <a:gd name="T9" fmla="*/ 12 h 472"/>
                    <a:gd name="T10" fmla="*/ 0 w 404"/>
                    <a:gd name="T11" fmla="*/ 13 h 472"/>
                    <a:gd name="T12" fmla="*/ 1 w 404"/>
                    <a:gd name="T13" fmla="*/ 14 h 472"/>
                    <a:gd name="T14" fmla="*/ 2 w 404"/>
                    <a:gd name="T15" fmla="*/ 15 h 472"/>
                    <a:gd name="T16" fmla="*/ 3 w 404"/>
                    <a:gd name="T17" fmla="*/ 15 h 472"/>
                    <a:gd name="T18" fmla="*/ 4 w 404"/>
                    <a:gd name="T19" fmla="*/ 16 h 472"/>
                    <a:gd name="T20" fmla="*/ 6 w 404"/>
                    <a:gd name="T21" fmla="*/ 16 h 472"/>
                    <a:gd name="T22" fmla="*/ 7 w 404"/>
                    <a:gd name="T23" fmla="*/ 17 h 472"/>
                    <a:gd name="T24" fmla="*/ 9 w 404"/>
                    <a:gd name="T25" fmla="*/ 17 h 472"/>
                    <a:gd name="T26" fmla="*/ 10 w 404"/>
                    <a:gd name="T27" fmla="*/ 17 h 472"/>
                    <a:gd name="T28" fmla="*/ 12 w 404"/>
                    <a:gd name="T29" fmla="*/ 18 h 472"/>
                    <a:gd name="T30" fmla="*/ 13 w 404"/>
                    <a:gd name="T31" fmla="*/ 18 h 472"/>
                    <a:gd name="T32" fmla="*/ 15 w 404"/>
                    <a:gd name="T33" fmla="*/ 18 h 472"/>
                    <a:gd name="T34" fmla="*/ 15 w 404"/>
                    <a:gd name="T35" fmla="*/ 17 h 472"/>
                    <a:gd name="T36" fmla="*/ 15 w 404"/>
                    <a:gd name="T37" fmla="*/ 17 h 472"/>
                    <a:gd name="T38" fmla="*/ 15 w 404"/>
                    <a:gd name="T39" fmla="*/ 17 h 472"/>
                    <a:gd name="T40" fmla="*/ 14 w 404"/>
                    <a:gd name="T41" fmla="*/ 16 h 472"/>
                    <a:gd name="T42" fmla="*/ 12 w 404"/>
                    <a:gd name="T43" fmla="*/ 16 h 472"/>
                    <a:gd name="T44" fmla="*/ 11 w 404"/>
                    <a:gd name="T45" fmla="*/ 16 h 472"/>
                    <a:gd name="T46" fmla="*/ 9 w 404"/>
                    <a:gd name="T47" fmla="*/ 16 h 472"/>
                    <a:gd name="T48" fmla="*/ 8 w 404"/>
                    <a:gd name="T49" fmla="*/ 15 h 472"/>
                    <a:gd name="T50" fmla="*/ 6 w 404"/>
                    <a:gd name="T51" fmla="*/ 15 h 472"/>
                    <a:gd name="T52" fmla="*/ 5 w 404"/>
                    <a:gd name="T53" fmla="*/ 14 h 472"/>
                    <a:gd name="T54" fmla="*/ 4 w 404"/>
                    <a:gd name="T55" fmla="*/ 14 h 472"/>
                    <a:gd name="T56" fmla="*/ 3 w 404"/>
                    <a:gd name="T57" fmla="*/ 13 h 472"/>
                    <a:gd name="T58" fmla="*/ 2 w 404"/>
                    <a:gd name="T59" fmla="*/ 12 h 472"/>
                    <a:gd name="T60" fmla="*/ 2 w 404"/>
                    <a:gd name="T61" fmla="*/ 11 h 472"/>
                    <a:gd name="T62" fmla="*/ 2 w 404"/>
                    <a:gd name="T63" fmla="*/ 9 h 472"/>
                    <a:gd name="T64" fmla="*/ 2 w 404"/>
                    <a:gd name="T65" fmla="*/ 8 h 472"/>
                    <a:gd name="T66" fmla="*/ 3 w 404"/>
                    <a:gd name="T67" fmla="*/ 6 h 472"/>
                    <a:gd name="T68" fmla="*/ 4 w 404"/>
                    <a:gd name="T69" fmla="*/ 5 h 472"/>
                    <a:gd name="T70" fmla="*/ 6 w 404"/>
                    <a:gd name="T71" fmla="*/ 4 h 472"/>
                    <a:gd name="T72" fmla="*/ 7 w 404"/>
                    <a:gd name="T73" fmla="*/ 3 h 472"/>
                    <a:gd name="T74" fmla="*/ 9 w 404"/>
                    <a:gd name="T75" fmla="*/ 2 h 472"/>
                    <a:gd name="T76" fmla="*/ 11 w 404"/>
                    <a:gd name="T77" fmla="*/ 1 h 472"/>
                    <a:gd name="T78" fmla="*/ 12 w 404"/>
                    <a:gd name="T79" fmla="*/ 0 h 472"/>
                    <a:gd name="T80" fmla="*/ 12 w 404"/>
                    <a:gd name="T81" fmla="*/ 0 h 472"/>
                    <a:gd name="T82" fmla="*/ 10 w 404"/>
                    <a:gd name="T83" fmla="*/ 0 h 472"/>
                    <a:gd name="T84" fmla="*/ 8 w 404"/>
                    <a:gd name="T85" fmla="*/ 1 h 472"/>
                    <a:gd name="T86" fmla="*/ 7 w 404"/>
                    <a:gd name="T87" fmla="*/ 2 h 47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4"/>
                    <a:gd name="T133" fmla="*/ 0 h 472"/>
                    <a:gd name="T134" fmla="*/ 404 w 404"/>
                    <a:gd name="T135" fmla="*/ 472 h 47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4" h="472">
                      <a:moveTo>
                        <a:pt x="157" y="61"/>
                      </a:moveTo>
                      <a:lnTo>
                        <a:pt x="127" y="87"/>
                      </a:lnTo>
                      <a:lnTo>
                        <a:pt x="96" y="113"/>
                      </a:lnTo>
                      <a:lnTo>
                        <a:pt x="68" y="143"/>
                      </a:lnTo>
                      <a:lnTo>
                        <a:pt x="43" y="175"/>
                      </a:lnTo>
                      <a:lnTo>
                        <a:pt x="22" y="208"/>
                      </a:lnTo>
                      <a:lnTo>
                        <a:pt x="8" y="244"/>
                      </a:lnTo>
                      <a:lnTo>
                        <a:pt x="0" y="283"/>
                      </a:lnTo>
                      <a:lnTo>
                        <a:pt x="2" y="323"/>
                      </a:lnTo>
                      <a:lnTo>
                        <a:pt x="5" y="333"/>
                      </a:lnTo>
                      <a:lnTo>
                        <a:pt x="8" y="344"/>
                      </a:lnTo>
                      <a:lnTo>
                        <a:pt x="12" y="353"/>
                      </a:lnTo>
                      <a:lnTo>
                        <a:pt x="18" y="363"/>
                      </a:lnTo>
                      <a:lnTo>
                        <a:pt x="25" y="372"/>
                      </a:lnTo>
                      <a:lnTo>
                        <a:pt x="34" y="380"/>
                      </a:lnTo>
                      <a:lnTo>
                        <a:pt x="41" y="388"/>
                      </a:lnTo>
                      <a:lnTo>
                        <a:pt x="52" y="393"/>
                      </a:lnTo>
                      <a:lnTo>
                        <a:pt x="71" y="405"/>
                      </a:lnTo>
                      <a:lnTo>
                        <a:pt x="90" y="415"/>
                      </a:lnTo>
                      <a:lnTo>
                        <a:pt x="109" y="424"/>
                      </a:lnTo>
                      <a:lnTo>
                        <a:pt x="129" y="431"/>
                      </a:lnTo>
                      <a:lnTo>
                        <a:pt x="150" y="438"/>
                      </a:lnTo>
                      <a:lnTo>
                        <a:pt x="171" y="444"/>
                      </a:lnTo>
                      <a:lnTo>
                        <a:pt x="191" y="449"/>
                      </a:lnTo>
                      <a:lnTo>
                        <a:pt x="212" y="454"/>
                      </a:lnTo>
                      <a:lnTo>
                        <a:pt x="234" y="458"/>
                      </a:lnTo>
                      <a:lnTo>
                        <a:pt x="254" y="461"/>
                      </a:lnTo>
                      <a:lnTo>
                        <a:pt x="276" y="464"/>
                      </a:lnTo>
                      <a:lnTo>
                        <a:pt x="298" y="467"/>
                      </a:lnTo>
                      <a:lnTo>
                        <a:pt x="319" y="468"/>
                      </a:lnTo>
                      <a:lnTo>
                        <a:pt x="341" y="470"/>
                      </a:lnTo>
                      <a:lnTo>
                        <a:pt x="363" y="471"/>
                      </a:lnTo>
                      <a:lnTo>
                        <a:pt x="383" y="472"/>
                      </a:lnTo>
                      <a:lnTo>
                        <a:pt x="391" y="472"/>
                      </a:lnTo>
                      <a:lnTo>
                        <a:pt x="397" y="470"/>
                      </a:lnTo>
                      <a:lnTo>
                        <a:pt x="401" y="464"/>
                      </a:lnTo>
                      <a:lnTo>
                        <a:pt x="404" y="458"/>
                      </a:lnTo>
                      <a:lnTo>
                        <a:pt x="404" y="451"/>
                      </a:lnTo>
                      <a:lnTo>
                        <a:pt x="401" y="445"/>
                      </a:lnTo>
                      <a:lnTo>
                        <a:pt x="395" y="441"/>
                      </a:lnTo>
                      <a:lnTo>
                        <a:pt x="388" y="438"/>
                      </a:lnTo>
                      <a:lnTo>
                        <a:pt x="369" y="434"/>
                      </a:lnTo>
                      <a:lnTo>
                        <a:pt x="350" y="431"/>
                      </a:lnTo>
                      <a:lnTo>
                        <a:pt x="331" y="426"/>
                      </a:lnTo>
                      <a:lnTo>
                        <a:pt x="310" y="424"/>
                      </a:lnTo>
                      <a:lnTo>
                        <a:pt x="291" y="421"/>
                      </a:lnTo>
                      <a:lnTo>
                        <a:pt x="272" y="418"/>
                      </a:lnTo>
                      <a:lnTo>
                        <a:pt x="251" y="415"/>
                      </a:lnTo>
                      <a:lnTo>
                        <a:pt x="232" y="411"/>
                      </a:lnTo>
                      <a:lnTo>
                        <a:pt x="213" y="408"/>
                      </a:lnTo>
                      <a:lnTo>
                        <a:pt x="194" y="403"/>
                      </a:lnTo>
                      <a:lnTo>
                        <a:pt x="175" y="398"/>
                      </a:lnTo>
                      <a:lnTo>
                        <a:pt x="156" y="393"/>
                      </a:lnTo>
                      <a:lnTo>
                        <a:pt x="138" y="386"/>
                      </a:lnTo>
                      <a:lnTo>
                        <a:pt x="119" y="379"/>
                      </a:lnTo>
                      <a:lnTo>
                        <a:pt x="102" y="372"/>
                      </a:lnTo>
                      <a:lnTo>
                        <a:pt x="84" y="362"/>
                      </a:lnTo>
                      <a:lnTo>
                        <a:pt x="69" y="352"/>
                      </a:lnTo>
                      <a:lnTo>
                        <a:pt x="58" y="339"/>
                      </a:lnTo>
                      <a:lnTo>
                        <a:pt x="49" y="324"/>
                      </a:lnTo>
                      <a:lnTo>
                        <a:pt x="44" y="307"/>
                      </a:lnTo>
                      <a:lnTo>
                        <a:pt x="43" y="290"/>
                      </a:lnTo>
                      <a:lnTo>
                        <a:pt x="44" y="270"/>
                      </a:lnTo>
                      <a:lnTo>
                        <a:pt x="49" y="250"/>
                      </a:lnTo>
                      <a:lnTo>
                        <a:pt x="55" y="234"/>
                      </a:lnTo>
                      <a:lnTo>
                        <a:pt x="65" y="212"/>
                      </a:lnTo>
                      <a:lnTo>
                        <a:pt x="77" y="191"/>
                      </a:lnTo>
                      <a:lnTo>
                        <a:pt x="90" y="172"/>
                      </a:lnTo>
                      <a:lnTo>
                        <a:pt x="104" y="155"/>
                      </a:lnTo>
                      <a:lnTo>
                        <a:pt x="119" y="138"/>
                      </a:lnTo>
                      <a:lnTo>
                        <a:pt x="135" y="120"/>
                      </a:lnTo>
                      <a:lnTo>
                        <a:pt x="154" y="103"/>
                      </a:lnTo>
                      <a:lnTo>
                        <a:pt x="173" y="86"/>
                      </a:lnTo>
                      <a:lnTo>
                        <a:pt x="193" y="71"/>
                      </a:lnTo>
                      <a:lnTo>
                        <a:pt x="218" y="59"/>
                      </a:lnTo>
                      <a:lnTo>
                        <a:pt x="245" y="47"/>
                      </a:lnTo>
                      <a:lnTo>
                        <a:pt x="273" y="36"/>
                      </a:lnTo>
                      <a:lnTo>
                        <a:pt x="298" y="25"/>
                      </a:lnTo>
                      <a:lnTo>
                        <a:pt x="319" y="17"/>
                      </a:lnTo>
                      <a:lnTo>
                        <a:pt x="332" y="8"/>
                      </a:lnTo>
                      <a:lnTo>
                        <a:pt x="336" y="2"/>
                      </a:lnTo>
                      <a:lnTo>
                        <a:pt x="322" y="0"/>
                      </a:lnTo>
                      <a:lnTo>
                        <a:pt x="301" y="1"/>
                      </a:lnTo>
                      <a:lnTo>
                        <a:pt x="278" y="5"/>
                      </a:lnTo>
                      <a:lnTo>
                        <a:pt x="253" y="13"/>
                      </a:lnTo>
                      <a:lnTo>
                        <a:pt x="226" y="23"/>
                      </a:lnTo>
                      <a:lnTo>
                        <a:pt x="201" y="34"/>
                      </a:lnTo>
                      <a:lnTo>
                        <a:pt x="178" y="47"/>
                      </a:lnTo>
                      <a:lnTo>
                        <a:pt x="157" y="61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0" name="Freeform 115"/>
                <p:cNvSpPr>
                  <a:spLocks/>
                </p:cNvSpPr>
                <p:nvPr/>
              </p:nvSpPr>
              <p:spPr bwMode="auto">
                <a:xfrm>
                  <a:off x="8263" y="4458"/>
                  <a:ext cx="118" cy="105"/>
                </a:xfrm>
                <a:custGeom>
                  <a:avLst/>
                  <a:gdLst>
                    <a:gd name="T0" fmla="*/ 11 w 354"/>
                    <a:gd name="T1" fmla="*/ 4 h 315"/>
                    <a:gd name="T2" fmla="*/ 11 w 354"/>
                    <a:gd name="T3" fmla="*/ 4 h 315"/>
                    <a:gd name="T4" fmla="*/ 12 w 354"/>
                    <a:gd name="T5" fmla="*/ 5 h 315"/>
                    <a:gd name="T6" fmla="*/ 12 w 354"/>
                    <a:gd name="T7" fmla="*/ 6 h 315"/>
                    <a:gd name="T8" fmla="*/ 12 w 354"/>
                    <a:gd name="T9" fmla="*/ 7 h 315"/>
                    <a:gd name="T10" fmla="*/ 12 w 354"/>
                    <a:gd name="T11" fmla="*/ 7 h 315"/>
                    <a:gd name="T12" fmla="*/ 12 w 354"/>
                    <a:gd name="T13" fmla="*/ 8 h 315"/>
                    <a:gd name="T14" fmla="*/ 11 w 354"/>
                    <a:gd name="T15" fmla="*/ 8 h 315"/>
                    <a:gd name="T16" fmla="*/ 11 w 354"/>
                    <a:gd name="T17" fmla="*/ 9 h 315"/>
                    <a:gd name="T18" fmla="*/ 10 w 354"/>
                    <a:gd name="T19" fmla="*/ 9 h 315"/>
                    <a:gd name="T20" fmla="*/ 10 w 354"/>
                    <a:gd name="T21" fmla="*/ 10 h 315"/>
                    <a:gd name="T22" fmla="*/ 9 w 354"/>
                    <a:gd name="T23" fmla="*/ 10 h 315"/>
                    <a:gd name="T24" fmla="*/ 9 w 354"/>
                    <a:gd name="T25" fmla="*/ 11 h 315"/>
                    <a:gd name="T26" fmla="*/ 9 w 354"/>
                    <a:gd name="T27" fmla="*/ 11 h 315"/>
                    <a:gd name="T28" fmla="*/ 9 w 354"/>
                    <a:gd name="T29" fmla="*/ 11 h 315"/>
                    <a:gd name="T30" fmla="*/ 9 w 354"/>
                    <a:gd name="T31" fmla="*/ 11 h 315"/>
                    <a:gd name="T32" fmla="*/ 9 w 354"/>
                    <a:gd name="T33" fmla="*/ 11 h 315"/>
                    <a:gd name="T34" fmla="*/ 9 w 354"/>
                    <a:gd name="T35" fmla="*/ 12 h 315"/>
                    <a:gd name="T36" fmla="*/ 9 w 354"/>
                    <a:gd name="T37" fmla="*/ 12 h 315"/>
                    <a:gd name="T38" fmla="*/ 10 w 354"/>
                    <a:gd name="T39" fmla="*/ 12 h 315"/>
                    <a:gd name="T40" fmla="*/ 10 w 354"/>
                    <a:gd name="T41" fmla="*/ 11 h 315"/>
                    <a:gd name="T42" fmla="*/ 11 w 354"/>
                    <a:gd name="T43" fmla="*/ 11 h 315"/>
                    <a:gd name="T44" fmla="*/ 12 w 354"/>
                    <a:gd name="T45" fmla="*/ 10 h 315"/>
                    <a:gd name="T46" fmla="*/ 12 w 354"/>
                    <a:gd name="T47" fmla="*/ 9 h 315"/>
                    <a:gd name="T48" fmla="*/ 13 w 354"/>
                    <a:gd name="T49" fmla="*/ 8 h 315"/>
                    <a:gd name="T50" fmla="*/ 13 w 354"/>
                    <a:gd name="T51" fmla="*/ 7 h 315"/>
                    <a:gd name="T52" fmla="*/ 13 w 354"/>
                    <a:gd name="T53" fmla="*/ 5 h 315"/>
                    <a:gd name="T54" fmla="*/ 13 w 354"/>
                    <a:gd name="T55" fmla="*/ 4 h 315"/>
                    <a:gd name="T56" fmla="*/ 12 w 354"/>
                    <a:gd name="T57" fmla="*/ 3 h 315"/>
                    <a:gd name="T58" fmla="*/ 11 w 354"/>
                    <a:gd name="T59" fmla="*/ 3 h 315"/>
                    <a:gd name="T60" fmla="*/ 10 w 354"/>
                    <a:gd name="T61" fmla="*/ 2 h 315"/>
                    <a:gd name="T62" fmla="*/ 9 w 354"/>
                    <a:gd name="T63" fmla="*/ 2 h 315"/>
                    <a:gd name="T64" fmla="*/ 9 w 354"/>
                    <a:gd name="T65" fmla="*/ 1 h 315"/>
                    <a:gd name="T66" fmla="*/ 8 w 354"/>
                    <a:gd name="T67" fmla="*/ 1 h 315"/>
                    <a:gd name="T68" fmla="*/ 7 w 354"/>
                    <a:gd name="T69" fmla="*/ 1 h 315"/>
                    <a:gd name="T70" fmla="*/ 6 w 354"/>
                    <a:gd name="T71" fmla="*/ 1 h 315"/>
                    <a:gd name="T72" fmla="*/ 5 w 354"/>
                    <a:gd name="T73" fmla="*/ 0 h 315"/>
                    <a:gd name="T74" fmla="*/ 4 w 354"/>
                    <a:gd name="T75" fmla="*/ 0 h 315"/>
                    <a:gd name="T76" fmla="*/ 3 w 354"/>
                    <a:gd name="T77" fmla="*/ 0 h 315"/>
                    <a:gd name="T78" fmla="*/ 2 w 354"/>
                    <a:gd name="T79" fmla="*/ 0 h 315"/>
                    <a:gd name="T80" fmla="*/ 2 w 354"/>
                    <a:gd name="T81" fmla="*/ 0 h 315"/>
                    <a:gd name="T82" fmla="*/ 1 w 354"/>
                    <a:gd name="T83" fmla="*/ 0 h 315"/>
                    <a:gd name="T84" fmla="*/ 1 w 354"/>
                    <a:gd name="T85" fmla="*/ 0 h 315"/>
                    <a:gd name="T86" fmla="*/ 0 w 354"/>
                    <a:gd name="T87" fmla="*/ 0 h 315"/>
                    <a:gd name="T88" fmla="*/ 0 w 354"/>
                    <a:gd name="T89" fmla="*/ 0 h 315"/>
                    <a:gd name="T90" fmla="*/ 1 w 354"/>
                    <a:gd name="T91" fmla="*/ 0 h 315"/>
                    <a:gd name="T92" fmla="*/ 1 w 354"/>
                    <a:gd name="T93" fmla="*/ 0 h 315"/>
                    <a:gd name="T94" fmla="*/ 2 w 354"/>
                    <a:gd name="T95" fmla="*/ 0 h 315"/>
                    <a:gd name="T96" fmla="*/ 2 w 354"/>
                    <a:gd name="T97" fmla="*/ 1 h 315"/>
                    <a:gd name="T98" fmla="*/ 3 w 354"/>
                    <a:gd name="T99" fmla="*/ 1 h 315"/>
                    <a:gd name="T100" fmla="*/ 4 w 354"/>
                    <a:gd name="T101" fmla="*/ 1 h 315"/>
                    <a:gd name="T102" fmla="*/ 5 w 354"/>
                    <a:gd name="T103" fmla="*/ 1 h 315"/>
                    <a:gd name="T104" fmla="*/ 5 w 354"/>
                    <a:gd name="T105" fmla="*/ 1 h 315"/>
                    <a:gd name="T106" fmla="*/ 6 w 354"/>
                    <a:gd name="T107" fmla="*/ 1 h 315"/>
                    <a:gd name="T108" fmla="*/ 7 w 354"/>
                    <a:gd name="T109" fmla="*/ 2 h 315"/>
                    <a:gd name="T110" fmla="*/ 8 w 354"/>
                    <a:gd name="T111" fmla="*/ 2 h 315"/>
                    <a:gd name="T112" fmla="*/ 8 w 354"/>
                    <a:gd name="T113" fmla="*/ 2 h 315"/>
                    <a:gd name="T114" fmla="*/ 9 w 354"/>
                    <a:gd name="T115" fmla="*/ 2 h 315"/>
                    <a:gd name="T116" fmla="*/ 10 w 354"/>
                    <a:gd name="T117" fmla="*/ 3 h 315"/>
                    <a:gd name="T118" fmla="*/ 10 w 354"/>
                    <a:gd name="T119" fmla="*/ 3 h 315"/>
                    <a:gd name="T120" fmla="*/ 11 w 354"/>
                    <a:gd name="T121" fmla="*/ 4 h 31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4"/>
                    <a:gd name="T184" fmla="*/ 0 h 315"/>
                    <a:gd name="T185" fmla="*/ 354 w 354"/>
                    <a:gd name="T186" fmla="*/ 315 h 31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4" h="315">
                      <a:moveTo>
                        <a:pt x="294" y="96"/>
                      </a:moveTo>
                      <a:lnTo>
                        <a:pt x="310" y="113"/>
                      </a:lnTo>
                      <a:lnTo>
                        <a:pt x="320" y="133"/>
                      </a:lnTo>
                      <a:lnTo>
                        <a:pt x="325" y="155"/>
                      </a:lnTo>
                      <a:lnTo>
                        <a:pt x="325" y="178"/>
                      </a:lnTo>
                      <a:lnTo>
                        <a:pt x="322" y="197"/>
                      </a:lnTo>
                      <a:lnTo>
                        <a:pt x="316" y="212"/>
                      </a:lnTo>
                      <a:lnTo>
                        <a:pt x="306" y="228"/>
                      </a:lnTo>
                      <a:lnTo>
                        <a:pt x="295" y="241"/>
                      </a:lnTo>
                      <a:lnTo>
                        <a:pt x="282" y="256"/>
                      </a:lnTo>
                      <a:lnTo>
                        <a:pt x="269" y="267"/>
                      </a:lnTo>
                      <a:lnTo>
                        <a:pt x="256" y="280"/>
                      </a:lnTo>
                      <a:lnTo>
                        <a:pt x="243" y="293"/>
                      </a:lnTo>
                      <a:lnTo>
                        <a:pt x="240" y="297"/>
                      </a:lnTo>
                      <a:lnTo>
                        <a:pt x="240" y="302"/>
                      </a:lnTo>
                      <a:lnTo>
                        <a:pt x="240" y="306"/>
                      </a:lnTo>
                      <a:lnTo>
                        <a:pt x="243" y="310"/>
                      </a:lnTo>
                      <a:lnTo>
                        <a:pt x="247" y="313"/>
                      </a:lnTo>
                      <a:lnTo>
                        <a:pt x="253" y="315"/>
                      </a:lnTo>
                      <a:lnTo>
                        <a:pt x="257" y="313"/>
                      </a:lnTo>
                      <a:lnTo>
                        <a:pt x="262" y="310"/>
                      </a:lnTo>
                      <a:lnTo>
                        <a:pt x="291" y="292"/>
                      </a:lnTo>
                      <a:lnTo>
                        <a:pt x="316" y="267"/>
                      </a:lnTo>
                      <a:lnTo>
                        <a:pt x="335" y="240"/>
                      </a:lnTo>
                      <a:lnTo>
                        <a:pt x="348" y="208"/>
                      </a:lnTo>
                      <a:lnTo>
                        <a:pt x="354" y="177"/>
                      </a:lnTo>
                      <a:lnTo>
                        <a:pt x="351" y="143"/>
                      </a:lnTo>
                      <a:lnTo>
                        <a:pt x="339" y="113"/>
                      </a:lnTo>
                      <a:lnTo>
                        <a:pt x="316" y="86"/>
                      </a:lnTo>
                      <a:lnTo>
                        <a:pt x="298" y="72"/>
                      </a:lnTo>
                      <a:lnTo>
                        <a:pt x="278" y="60"/>
                      </a:lnTo>
                      <a:lnTo>
                        <a:pt x="256" y="49"/>
                      </a:lnTo>
                      <a:lnTo>
                        <a:pt x="231" y="39"/>
                      </a:lnTo>
                      <a:lnTo>
                        <a:pt x="206" y="29"/>
                      </a:lnTo>
                      <a:lnTo>
                        <a:pt x="181" y="21"/>
                      </a:lnTo>
                      <a:lnTo>
                        <a:pt x="155" y="16"/>
                      </a:lnTo>
                      <a:lnTo>
                        <a:pt x="130" y="10"/>
                      </a:lnTo>
                      <a:lnTo>
                        <a:pt x="105" y="6"/>
                      </a:lnTo>
                      <a:lnTo>
                        <a:pt x="83" y="3"/>
                      </a:lnTo>
                      <a:lnTo>
                        <a:pt x="61" y="0"/>
                      </a:lnTo>
                      <a:lnTo>
                        <a:pt x="43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5" y="3"/>
                      </a:lnTo>
                      <a:lnTo>
                        <a:pt x="0" y="6"/>
                      </a:lnTo>
                      <a:lnTo>
                        <a:pt x="15" y="8"/>
                      </a:lnTo>
                      <a:lnTo>
                        <a:pt x="30" y="10"/>
                      </a:lnTo>
                      <a:lnTo>
                        <a:pt x="47" y="13"/>
                      </a:lnTo>
                      <a:lnTo>
                        <a:pt x="65" y="16"/>
                      </a:lnTo>
                      <a:lnTo>
                        <a:pt x="83" y="20"/>
                      </a:lnTo>
                      <a:lnTo>
                        <a:pt x="103" y="23"/>
                      </a:lnTo>
                      <a:lnTo>
                        <a:pt x="122" y="27"/>
                      </a:lnTo>
                      <a:lnTo>
                        <a:pt x="143" y="31"/>
                      </a:lnTo>
                      <a:lnTo>
                        <a:pt x="162" y="37"/>
                      </a:lnTo>
                      <a:lnTo>
                        <a:pt x="182" y="43"/>
                      </a:lnTo>
                      <a:lnTo>
                        <a:pt x="203" y="49"/>
                      </a:lnTo>
                      <a:lnTo>
                        <a:pt x="222" y="56"/>
                      </a:lnTo>
                      <a:lnTo>
                        <a:pt x="241" y="64"/>
                      </a:lnTo>
                      <a:lnTo>
                        <a:pt x="260" y="75"/>
                      </a:lnTo>
                      <a:lnTo>
                        <a:pt x="278" y="85"/>
                      </a:lnTo>
                      <a:lnTo>
                        <a:pt x="294" y="9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63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1" name="Freeform 116"/>
                <p:cNvSpPr>
                  <a:spLocks/>
                </p:cNvSpPr>
                <p:nvPr/>
              </p:nvSpPr>
              <p:spPr bwMode="auto">
                <a:xfrm>
                  <a:off x="8023" y="4506"/>
                  <a:ext cx="47" cy="99"/>
                </a:xfrm>
                <a:custGeom>
                  <a:avLst/>
                  <a:gdLst>
                    <a:gd name="T0" fmla="*/ 0 w 143"/>
                    <a:gd name="T1" fmla="*/ 6 h 297"/>
                    <a:gd name="T2" fmla="*/ 0 w 143"/>
                    <a:gd name="T3" fmla="*/ 7 h 297"/>
                    <a:gd name="T4" fmla="*/ 0 w 143"/>
                    <a:gd name="T5" fmla="*/ 8 h 297"/>
                    <a:gd name="T6" fmla="*/ 1 w 143"/>
                    <a:gd name="T7" fmla="*/ 9 h 297"/>
                    <a:gd name="T8" fmla="*/ 1 w 143"/>
                    <a:gd name="T9" fmla="*/ 9 h 297"/>
                    <a:gd name="T10" fmla="*/ 2 w 143"/>
                    <a:gd name="T11" fmla="*/ 10 h 297"/>
                    <a:gd name="T12" fmla="*/ 3 w 143"/>
                    <a:gd name="T13" fmla="*/ 10 h 297"/>
                    <a:gd name="T14" fmla="*/ 3 w 143"/>
                    <a:gd name="T15" fmla="*/ 11 h 297"/>
                    <a:gd name="T16" fmla="*/ 4 w 143"/>
                    <a:gd name="T17" fmla="*/ 11 h 297"/>
                    <a:gd name="T18" fmla="*/ 4 w 143"/>
                    <a:gd name="T19" fmla="*/ 11 h 297"/>
                    <a:gd name="T20" fmla="*/ 5 w 143"/>
                    <a:gd name="T21" fmla="*/ 11 h 297"/>
                    <a:gd name="T22" fmla="*/ 5 w 143"/>
                    <a:gd name="T23" fmla="*/ 11 h 297"/>
                    <a:gd name="T24" fmla="*/ 5 w 143"/>
                    <a:gd name="T25" fmla="*/ 11 h 297"/>
                    <a:gd name="T26" fmla="*/ 5 w 143"/>
                    <a:gd name="T27" fmla="*/ 10 h 297"/>
                    <a:gd name="T28" fmla="*/ 5 w 143"/>
                    <a:gd name="T29" fmla="*/ 10 h 297"/>
                    <a:gd name="T30" fmla="*/ 5 w 143"/>
                    <a:gd name="T31" fmla="*/ 10 h 297"/>
                    <a:gd name="T32" fmla="*/ 4 w 143"/>
                    <a:gd name="T33" fmla="*/ 10 h 297"/>
                    <a:gd name="T34" fmla="*/ 4 w 143"/>
                    <a:gd name="T35" fmla="*/ 9 h 297"/>
                    <a:gd name="T36" fmla="*/ 3 w 143"/>
                    <a:gd name="T37" fmla="*/ 9 h 297"/>
                    <a:gd name="T38" fmla="*/ 2 w 143"/>
                    <a:gd name="T39" fmla="*/ 8 h 297"/>
                    <a:gd name="T40" fmla="*/ 2 w 143"/>
                    <a:gd name="T41" fmla="*/ 8 h 297"/>
                    <a:gd name="T42" fmla="*/ 1 w 143"/>
                    <a:gd name="T43" fmla="*/ 7 h 297"/>
                    <a:gd name="T44" fmla="*/ 1 w 143"/>
                    <a:gd name="T45" fmla="*/ 6 h 297"/>
                    <a:gd name="T46" fmla="*/ 1 w 143"/>
                    <a:gd name="T47" fmla="*/ 5 h 297"/>
                    <a:gd name="T48" fmla="*/ 2 w 143"/>
                    <a:gd name="T49" fmla="*/ 4 h 297"/>
                    <a:gd name="T50" fmla="*/ 2 w 143"/>
                    <a:gd name="T51" fmla="*/ 4 h 297"/>
                    <a:gd name="T52" fmla="*/ 2 w 143"/>
                    <a:gd name="T53" fmla="*/ 3 h 297"/>
                    <a:gd name="T54" fmla="*/ 3 w 143"/>
                    <a:gd name="T55" fmla="*/ 2 h 297"/>
                    <a:gd name="T56" fmla="*/ 3 w 143"/>
                    <a:gd name="T57" fmla="*/ 2 h 297"/>
                    <a:gd name="T58" fmla="*/ 4 w 143"/>
                    <a:gd name="T59" fmla="*/ 1 h 297"/>
                    <a:gd name="T60" fmla="*/ 4 w 143"/>
                    <a:gd name="T61" fmla="*/ 1 h 297"/>
                    <a:gd name="T62" fmla="*/ 5 w 143"/>
                    <a:gd name="T63" fmla="*/ 0 h 297"/>
                    <a:gd name="T64" fmla="*/ 5 w 143"/>
                    <a:gd name="T65" fmla="*/ 0 h 297"/>
                    <a:gd name="T66" fmla="*/ 5 w 143"/>
                    <a:gd name="T67" fmla="*/ 0 h 297"/>
                    <a:gd name="T68" fmla="*/ 4 w 143"/>
                    <a:gd name="T69" fmla="*/ 0 h 297"/>
                    <a:gd name="T70" fmla="*/ 3 w 143"/>
                    <a:gd name="T71" fmla="*/ 1 h 297"/>
                    <a:gd name="T72" fmla="*/ 3 w 143"/>
                    <a:gd name="T73" fmla="*/ 2 h 297"/>
                    <a:gd name="T74" fmla="*/ 2 w 143"/>
                    <a:gd name="T75" fmla="*/ 3 h 297"/>
                    <a:gd name="T76" fmla="*/ 1 w 143"/>
                    <a:gd name="T77" fmla="*/ 4 h 297"/>
                    <a:gd name="T78" fmla="*/ 0 w 143"/>
                    <a:gd name="T79" fmla="*/ 5 h 297"/>
                    <a:gd name="T80" fmla="*/ 0 w 143"/>
                    <a:gd name="T81" fmla="*/ 6 h 29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43"/>
                    <a:gd name="T124" fmla="*/ 0 h 297"/>
                    <a:gd name="T125" fmla="*/ 143 w 143"/>
                    <a:gd name="T126" fmla="*/ 297 h 29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43" h="297">
                      <a:moveTo>
                        <a:pt x="0" y="162"/>
                      </a:moveTo>
                      <a:lnTo>
                        <a:pt x="0" y="187"/>
                      </a:lnTo>
                      <a:lnTo>
                        <a:pt x="5" y="210"/>
                      </a:lnTo>
                      <a:lnTo>
                        <a:pt x="16" y="231"/>
                      </a:lnTo>
                      <a:lnTo>
                        <a:pt x="30" y="250"/>
                      </a:lnTo>
                      <a:lnTo>
                        <a:pt x="48" y="266"/>
                      </a:lnTo>
                      <a:lnTo>
                        <a:pt x="69" y="280"/>
                      </a:lnTo>
                      <a:lnTo>
                        <a:pt x="92" y="290"/>
                      </a:lnTo>
                      <a:lnTo>
                        <a:pt x="116" y="296"/>
                      </a:lnTo>
                      <a:lnTo>
                        <a:pt x="123" y="297"/>
                      </a:lnTo>
                      <a:lnTo>
                        <a:pt x="130" y="295"/>
                      </a:lnTo>
                      <a:lnTo>
                        <a:pt x="136" y="290"/>
                      </a:lnTo>
                      <a:lnTo>
                        <a:pt x="139" y="284"/>
                      </a:lnTo>
                      <a:lnTo>
                        <a:pt x="139" y="277"/>
                      </a:lnTo>
                      <a:lnTo>
                        <a:pt x="138" y="270"/>
                      </a:lnTo>
                      <a:lnTo>
                        <a:pt x="133" y="264"/>
                      </a:lnTo>
                      <a:lnTo>
                        <a:pt x="126" y="261"/>
                      </a:lnTo>
                      <a:lnTo>
                        <a:pt x="102" y="253"/>
                      </a:lnTo>
                      <a:lnTo>
                        <a:pt x="80" y="241"/>
                      </a:lnTo>
                      <a:lnTo>
                        <a:pt x="63" y="226"/>
                      </a:lnTo>
                      <a:lnTo>
                        <a:pt x="50" y="208"/>
                      </a:lnTo>
                      <a:lnTo>
                        <a:pt x="41" y="187"/>
                      </a:lnTo>
                      <a:lnTo>
                        <a:pt x="36" y="164"/>
                      </a:lnTo>
                      <a:lnTo>
                        <a:pt x="36" y="139"/>
                      </a:lnTo>
                      <a:lnTo>
                        <a:pt x="44" y="113"/>
                      </a:lnTo>
                      <a:lnTo>
                        <a:pt x="52" y="95"/>
                      </a:lnTo>
                      <a:lnTo>
                        <a:pt x="64" y="78"/>
                      </a:lnTo>
                      <a:lnTo>
                        <a:pt x="77" y="62"/>
                      </a:lnTo>
                      <a:lnTo>
                        <a:pt x="92" y="47"/>
                      </a:lnTo>
                      <a:lnTo>
                        <a:pt x="105" y="34"/>
                      </a:lnTo>
                      <a:lnTo>
                        <a:pt x="120" y="23"/>
                      </a:lnTo>
                      <a:lnTo>
                        <a:pt x="133" y="11"/>
                      </a:lnTo>
                      <a:lnTo>
                        <a:pt x="143" y="1"/>
                      </a:lnTo>
                      <a:lnTo>
                        <a:pt x="133" y="0"/>
                      </a:lnTo>
                      <a:lnTo>
                        <a:pt x="117" y="7"/>
                      </a:lnTo>
                      <a:lnTo>
                        <a:pt x="95" y="23"/>
                      </a:lnTo>
                      <a:lnTo>
                        <a:pt x="70" y="44"/>
                      </a:lnTo>
                      <a:lnTo>
                        <a:pt x="47" y="72"/>
                      </a:lnTo>
                      <a:lnTo>
                        <a:pt x="25" y="101"/>
                      </a:lnTo>
                      <a:lnTo>
                        <a:pt x="8" y="132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2" name="Freeform 117"/>
                <p:cNvSpPr>
                  <a:spLocks/>
                </p:cNvSpPr>
                <p:nvPr/>
              </p:nvSpPr>
              <p:spPr bwMode="auto">
                <a:xfrm>
                  <a:off x="8360" y="4451"/>
                  <a:ext cx="103" cy="129"/>
                </a:xfrm>
                <a:custGeom>
                  <a:avLst/>
                  <a:gdLst>
                    <a:gd name="T0" fmla="*/ 10 w 309"/>
                    <a:gd name="T1" fmla="*/ 6 h 388"/>
                    <a:gd name="T2" fmla="*/ 10 w 309"/>
                    <a:gd name="T3" fmla="*/ 7 h 388"/>
                    <a:gd name="T4" fmla="*/ 10 w 309"/>
                    <a:gd name="T5" fmla="*/ 8 h 388"/>
                    <a:gd name="T6" fmla="*/ 10 w 309"/>
                    <a:gd name="T7" fmla="*/ 9 h 388"/>
                    <a:gd name="T8" fmla="*/ 10 w 309"/>
                    <a:gd name="T9" fmla="*/ 10 h 388"/>
                    <a:gd name="T10" fmla="*/ 9 w 309"/>
                    <a:gd name="T11" fmla="*/ 11 h 388"/>
                    <a:gd name="T12" fmla="*/ 8 w 309"/>
                    <a:gd name="T13" fmla="*/ 11 h 388"/>
                    <a:gd name="T14" fmla="*/ 7 w 309"/>
                    <a:gd name="T15" fmla="*/ 12 h 388"/>
                    <a:gd name="T16" fmla="*/ 6 w 309"/>
                    <a:gd name="T17" fmla="*/ 13 h 388"/>
                    <a:gd name="T18" fmla="*/ 6 w 309"/>
                    <a:gd name="T19" fmla="*/ 13 h 388"/>
                    <a:gd name="T20" fmla="*/ 6 w 309"/>
                    <a:gd name="T21" fmla="*/ 14 h 388"/>
                    <a:gd name="T22" fmla="*/ 6 w 309"/>
                    <a:gd name="T23" fmla="*/ 14 h 388"/>
                    <a:gd name="T24" fmla="*/ 6 w 309"/>
                    <a:gd name="T25" fmla="*/ 14 h 388"/>
                    <a:gd name="T26" fmla="*/ 6 w 309"/>
                    <a:gd name="T27" fmla="*/ 14 h 388"/>
                    <a:gd name="T28" fmla="*/ 7 w 309"/>
                    <a:gd name="T29" fmla="*/ 14 h 388"/>
                    <a:gd name="T30" fmla="*/ 8 w 309"/>
                    <a:gd name="T31" fmla="*/ 12 h 388"/>
                    <a:gd name="T32" fmla="*/ 10 w 309"/>
                    <a:gd name="T33" fmla="*/ 11 h 388"/>
                    <a:gd name="T34" fmla="*/ 11 w 309"/>
                    <a:gd name="T35" fmla="*/ 10 h 388"/>
                    <a:gd name="T36" fmla="*/ 11 w 309"/>
                    <a:gd name="T37" fmla="*/ 9 h 388"/>
                    <a:gd name="T38" fmla="*/ 11 w 309"/>
                    <a:gd name="T39" fmla="*/ 7 h 388"/>
                    <a:gd name="T40" fmla="*/ 11 w 309"/>
                    <a:gd name="T41" fmla="*/ 6 h 388"/>
                    <a:gd name="T42" fmla="*/ 9 w 309"/>
                    <a:gd name="T43" fmla="*/ 4 h 388"/>
                    <a:gd name="T44" fmla="*/ 8 w 309"/>
                    <a:gd name="T45" fmla="*/ 3 h 388"/>
                    <a:gd name="T46" fmla="*/ 7 w 309"/>
                    <a:gd name="T47" fmla="*/ 3 h 388"/>
                    <a:gd name="T48" fmla="*/ 6 w 309"/>
                    <a:gd name="T49" fmla="*/ 2 h 388"/>
                    <a:gd name="T50" fmla="*/ 5 w 309"/>
                    <a:gd name="T51" fmla="*/ 1 h 388"/>
                    <a:gd name="T52" fmla="*/ 3 w 309"/>
                    <a:gd name="T53" fmla="*/ 1 h 388"/>
                    <a:gd name="T54" fmla="*/ 2 w 309"/>
                    <a:gd name="T55" fmla="*/ 0 h 388"/>
                    <a:gd name="T56" fmla="*/ 1 w 309"/>
                    <a:gd name="T57" fmla="*/ 0 h 388"/>
                    <a:gd name="T58" fmla="*/ 0 w 309"/>
                    <a:gd name="T59" fmla="*/ 0 h 388"/>
                    <a:gd name="T60" fmla="*/ 0 w 309"/>
                    <a:gd name="T61" fmla="*/ 0 h 388"/>
                    <a:gd name="T62" fmla="*/ 1 w 309"/>
                    <a:gd name="T63" fmla="*/ 1 h 388"/>
                    <a:gd name="T64" fmla="*/ 2 w 309"/>
                    <a:gd name="T65" fmla="*/ 1 h 388"/>
                    <a:gd name="T66" fmla="*/ 4 w 309"/>
                    <a:gd name="T67" fmla="*/ 2 h 388"/>
                    <a:gd name="T68" fmla="*/ 5 w 309"/>
                    <a:gd name="T69" fmla="*/ 2 h 388"/>
                    <a:gd name="T70" fmla="*/ 6 w 309"/>
                    <a:gd name="T71" fmla="*/ 3 h 388"/>
                    <a:gd name="T72" fmla="*/ 8 w 309"/>
                    <a:gd name="T73" fmla="*/ 4 h 388"/>
                    <a:gd name="T74" fmla="*/ 9 w 309"/>
                    <a:gd name="T75" fmla="*/ 5 h 38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09"/>
                    <a:gd name="T115" fmla="*/ 0 h 388"/>
                    <a:gd name="T116" fmla="*/ 309 w 309"/>
                    <a:gd name="T117" fmla="*/ 388 h 38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09" h="388">
                      <a:moveTo>
                        <a:pt x="250" y="145"/>
                      </a:moveTo>
                      <a:lnTo>
                        <a:pt x="260" y="155"/>
                      </a:lnTo>
                      <a:lnTo>
                        <a:pt x="269" y="167"/>
                      </a:lnTo>
                      <a:lnTo>
                        <a:pt x="275" y="180"/>
                      </a:lnTo>
                      <a:lnTo>
                        <a:pt x="281" y="193"/>
                      </a:lnTo>
                      <a:lnTo>
                        <a:pt x="282" y="206"/>
                      </a:lnTo>
                      <a:lnTo>
                        <a:pt x="282" y="220"/>
                      </a:lnTo>
                      <a:lnTo>
                        <a:pt x="278" y="234"/>
                      </a:lnTo>
                      <a:lnTo>
                        <a:pt x="272" y="247"/>
                      </a:lnTo>
                      <a:lnTo>
                        <a:pt x="262" y="262"/>
                      </a:lnTo>
                      <a:lnTo>
                        <a:pt x="250" y="275"/>
                      </a:lnTo>
                      <a:lnTo>
                        <a:pt x="237" y="286"/>
                      </a:lnTo>
                      <a:lnTo>
                        <a:pt x="222" y="298"/>
                      </a:lnTo>
                      <a:lnTo>
                        <a:pt x="209" y="308"/>
                      </a:lnTo>
                      <a:lnTo>
                        <a:pt x="194" y="319"/>
                      </a:lnTo>
                      <a:lnTo>
                        <a:pt x="180" y="331"/>
                      </a:lnTo>
                      <a:lnTo>
                        <a:pt x="166" y="344"/>
                      </a:lnTo>
                      <a:lnTo>
                        <a:pt x="162" y="348"/>
                      </a:lnTo>
                      <a:lnTo>
                        <a:pt x="159" y="354"/>
                      </a:lnTo>
                      <a:lnTo>
                        <a:pt x="156" y="359"/>
                      </a:lnTo>
                      <a:lnTo>
                        <a:pt x="153" y="365"/>
                      </a:lnTo>
                      <a:lnTo>
                        <a:pt x="152" y="371"/>
                      </a:lnTo>
                      <a:lnTo>
                        <a:pt x="152" y="377"/>
                      </a:lnTo>
                      <a:lnTo>
                        <a:pt x="153" y="382"/>
                      </a:lnTo>
                      <a:lnTo>
                        <a:pt x="158" y="387"/>
                      </a:lnTo>
                      <a:lnTo>
                        <a:pt x="163" y="388"/>
                      </a:lnTo>
                      <a:lnTo>
                        <a:pt x="169" y="388"/>
                      </a:lnTo>
                      <a:lnTo>
                        <a:pt x="175" y="387"/>
                      </a:lnTo>
                      <a:lnTo>
                        <a:pt x="180" y="382"/>
                      </a:lnTo>
                      <a:lnTo>
                        <a:pt x="194" y="367"/>
                      </a:lnTo>
                      <a:lnTo>
                        <a:pt x="210" y="351"/>
                      </a:lnTo>
                      <a:lnTo>
                        <a:pt x="227" y="337"/>
                      </a:lnTo>
                      <a:lnTo>
                        <a:pt x="244" y="322"/>
                      </a:lnTo>
                      <a:lnTo>
                        <a:pt x="260" y="308"/>
                      </a:lnTo>
                      <a:lnTo>
                        <a:pt x="275" y="292"/>
                      </a:lnTo>
                      <a:lnTo>
                        <a:pt x="290" y="275"/>
                      </a:lnTo>
                      <a:lnTo>
                        <a:pt x="300" y="256"/>
                      </a:lnTo>
                      <a:lnTo>
                        <a:pt x="307" y="234"/>
                      </a:lnTo>
                      <a:lnTo>
                        <a:pt x="309" y="213"/>
                      </a:lnTo>
                      <a:lnTo>
                        <a:pt x="304" y="191"/>
                      </a:lnTo>
                      <a:lnTo>
                        <a:pt x="297" y="171"/>
                      </a:lnTo>
                      <a:lnTo>
                        <a:pt x="285" y="151"/>
                      </a:lnTo>
                      <a:lnTo>
                        <a:pt x="271" y="134"/>
                      </a:lnTo>
                      <a:lnTo>
                        <a:pt x="253" y="118"/>
                      </a:lnTo>
                      <a:lnTo>
                        <a:pt x="235" y="104"/>
                      </a:lnTo>
                      <a:lnTo>
                        <a:pt x="222" y="94"/>
                      </a:lnTo>
                      <a:lnTo>
                        <a:pt x="207" y="85"/>
                      </a:lnTo>
                      <a:lnTo>
                        <a:pt x="191" y="75"/>
                      </a:lnTo>
                      <a:lnTo>
                        <a:pt x="175" y="65"/>
                      </a:lnTo>
                      <a:lnTo>
                        <a:pt x="159" y="55"/>
                      </a:lnTo>
                      <a:lnTo>
                        <a:pt x="141" y="45"/>
                      </a:lnTo>
                      <a:lnTo>
                        <a:pt x="124" y="36"/>
                      </a:lnTo>
                      <a:lnTo>
                        <a:pt x="108" y="28"/>
                      </a:lnTo>
                      <a:lnTo>
                        <a:pt x="92" y="20"/>
                      </a:lnTo>
                      <a:lnTo>
                        <a:pt x="75" y="13"/>
                      </a:lnTo>
                      <a:lnTo>
                        <a:pt x="59" y="9"/>
                      </a:lnTo>
                      <a:lnTo>
                        <a:pt x="45" y="5"/>
                      </a:lnTo>
                      <a:lnTo>
                        <a:pt x="31" y="2"/>
                      </a:lnTo>
                      <a:lnTo>
                        <a:pt x="20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11" y="7"/>
                      </a:lnTo>
                      <a:lnTo>
                        <a:pt x="23" y="12"/>
                      </a:lnTo>
                      <a:lnTo>
                        <a:pt x="36" y="17"/>
                      </a:lnTo>
                      <a:lnTo>
                        <a:pt x="49" y="23"/>
                      </a:lnTo>
                      <a:lnTo>
                        <a:pt x="65" y="30"/>
                      </a:lnTo>
                      <a:lnTo>
                        <a:pt x="81" y="38"/>
                      </a:lnTo>
                      <a:lnTo>
                        <a:pt x="99" y="46"/>
                      </a:lnTo>
                      <a:lnTo>
                        <a:pt x="116" y="55"/>
                      </a:lnTo>
                      <a:lnTo>
                        <a:pt x="134" y="65"/>
                      </a:lnTo>
                      <a:lnTo>
                        <a:pt x="152" y="75"/>
                      </a:lnTo>
                      <a:lnTo>
                        <a:pt x="169" y="86"/>
                      </a:lnTo>
                      <a:lnTo>
                        <a:pt x="187" y="98"/>
                      </a:lnTo>
                      <a:lnTo>
                        <a:pt x="205" y="109"/>
                      </a:lnTo>
                      <a:lnTo>
                        <a:pt x="221" y="121"/>
                      </a:lnTo>
                      <a:lnTo>
                        <a:pt x="235" y="132"/>
                      </a:lnTo>
                      <a:lnTo>
                        <a:pt x="250" y="145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3" name="Freeform 118"/>
                <p:cNvSpPr>
                  <a:spLocks/>
                </p:cNvSpPr>
                <p:nvPr/>
              </p:nvSpPr>
              <p:spPr bwMode="auto">
                <a:xfrm>
                  <a:off x="8279" y="4648"/>
                  <a:ext cx="135" cy="97"/>
                </a:xfrm>
                <a:custGeom>
                  <a:avLst/>
                  <a:gdLst>
                    <a:gd name="T0" fmla="*/ 12 w 406"/>
                    <a:gd name="T1" fmla="*/ 2 h 292"/>
                    <a:gd name="T2" fmla="*/ 13 w 406"/>
                    <a:gd name="T3" fmla="*/ 5 h 292"/>
                    <a:gd name="T4" fmla="*/ 14 w 406"/>
                    <a:gd name="T5" fmla="*/ 7 h 292"/>
                    <a:gd name="T6" fmla="*/ 15 w 406"/>
                    <a:gd name="T7" fmla="*/ 9 h 292"/>
                    <a:gd name="T8" fmla="*/ 15 w 406"/>
                    <a:gd name="T9" fmla="*/ 10 h 292"/>
                    <a:gd name="T10" fmla="*/ 15 w 406"/>
                    <a:gd name="T11" fmla="*/ 10 h 292"/>
                    <a:gd name="T12" fmla="*/ 15 w 406"/>
                    <a:gd name="T13" fmla="*/ 11 h 292"/>
                    <a:gd name="T14" fmla="*/ 14 w 406"/>
                    <a:gd name="T15" fmla="*/ 11 h 292"/>
                    <a:gd name="T16" fmla="*/ 13 w 406"/>
                    <a:gd name="T17" fmla="*/ 9 h 292"/>
                    <a:gd name="T18" fmla="*/ 13 w 406"/>
                    <a:gd name="T19" fmla="*/ 6 h 292"/>
                    <a:gd name="T20" fmla="*/ 12 w 406"/>
                    <a:gd name="T21" fmla="*/ 3 h 292"/>
                    <a:gd name="T22" fmla="*/ 11 w 406"/>
                    <a:gd name="T23" fmla="*/ 2 h 292"/>
                    <a:gd name="T24" fmla="*/ 10 w 406"/>
                    <a:gd name="T25" fmla="*/ 1 h 292"/>
                    <a:gd name="T26" fmla="*/ 9 w 406"/>
                    <a:gd name="T27" fmla="*/ 1 h 292"/>
                    <a:gd name="T28" fmla="*/ 7 w 406"/>
                    <a:gd name="T29" fmla="*/ 2 h 292"/>
                    <a:gd name="T30" fmla="*/ 5 w 406"/>
                    <a:gd name="T31" fmla="*/ 2 h 292"/>
                    <a:gd name="T32" fmla="*/ 4 w 406"/>
                    <a:gd name="T33" fmla="*/ 3 h 292"/>
                    <a:gd name="T34" fmla="*/ 2 w 406"/>
                    <a:gd name="T35" fmla="*/ 4 h 292"/>
                    <a:gd name="T36" fmla="*/ 1 w 406"/>
                    <a:gd name="T37" fmla="*/ 5 h 292"/>
                    <a:gd name="T38" fmla="*/ 0 w 406"/>
                    <a:gd name="T39" fmla="*/ 5 h 292"/>
                    <a:gd name="T40" fmla="*/ 0 w 406"/>
                    <a:gd name="T41" fmla="*/ 5 h 292"/>
                    <a:gd name="T42" fmla="*/ 1 w 406"/>
                    <a:gd name="T43" fmla="*/ 4 h 292"/>
                    <a:gd name="T44" fmla="*/ 2 w 406"/>
                    <a:gd name="T45" fmla="*/ 3 h 292"/>
                    <a:gd name="T46" fmla="*/ 3 w 406"/>
                    <a:gd name="T47" fmla="*/ 2 h 292"/>
                    <a:gd name="T48" fmla="*/ 5 w 406"/>
                    <a:gd name="T49" fmla="*/ 1 h 292"/>
                    <a:gd name="T50" fmla="*/ 8 w 406"/>
                    <a:gd name="T51" fmla="*/ 0 h 292"/>
                    <a:gd name="T52" fmla="*/ 10 w 406"/>
                    <a:gd name="T53" fmla="*/ 0 h 292"/>
                    <a:gd name="T54" fmla="*/ 12 w 406"/>
                    <a:gd name="T55" fmla="*/ 0 h 292"/>
                    <a:gd name="T56" fmla="*/ 12 w 406"/>
                    <a:gd name="T57" fmla="*/ 0 h 292"/>
                    <a:gd name="T58" fmla="*/ 13 w 406"/>
                    <a:gd name="T59" fmla="*/ 0 h 292"/>
                    <a:gd name="T60" fmla="*/ 13 w 406"/>
                    <a:gd name="T61" fmla="*/ 1 h 292"/>
                    <a:gd name="T62" fmla="*/ 12 w 406"/>
                    <a:gd name="T63" fmla="*/ 1 h 2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06"/>
                    <a:gd name="T97" fmla="*/ 0 h 292"/>
                    <a:gd name="T98" fmla="*/ 406 w 406"/>
                    <a:gd name="T99" fmla="*/ 292 h 2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06" h="292">
                      <a:moveTo>
                        <a:pt x="326" y="36"/>
                      </a:moveTo>
                      <a:lnTo>
                        <a:pt x="332" y="65"/>
                      </a:lnTo>
                      <a:lnTo>
                        <a:pt x="340" y="93"/>
                      </a:lnTo>
                      <a:lnTo>
                        <a:pt x="351" y="123"/>
                      </a:lnTo>
                      <a:lnTo>
                        <a:pt x="361" y="152"/>
                      </a:lnTo>
                      <a:lnTo>
                        <a:pt x="373" y="181"/>
                      </a:lnTo>
                      <a:lnTo>
                        <a:pt x="384" y="210"/>
                      </a:lnTo>
                      <a:lnTo>
                        <a:pt x="395" y="237"/>
                      </a:lnTo>
                      <a:lnTo>
                        <a:pt x="405" y="266"/>
                      </a:lnTo>
                      <a:lnTo>
                        <a:pt x="406" y="273"/>
                      </a:lnTo>
                      <a:lnTo>
                        <a:pt x="406" y="279"/>
                      </a:lnTo>
                      <a:lnTo>
                        <a:pt x="404" y="284"/>
                      </a:lnTo>
                      <a:lnTo>
                        <a:pt x="399" y="289"/>
                      </a:lnTo>
                      <a:lnTo>
                        <a:pt x="393" y="292"/>
                      </a:lnTo>
                      <a:lnTo>
                        <a:pt x="387" y="292"/>
                      </a:lnTo>
                      <a:lnTo>
                        <a:pt x="381" y="289"/>
                      </a:lnTo>
                      <a:lnTo>
                        <a:pt x="377" y="283"/>
                      </a:lnTo>
                      <a:lnTo>
                        <a:pt x="364" y="251"/>
                      </a:lnTo>
                      <a:lnTo>
                        <a:pt x="352" y="213"/>
                      </a:lnTo>
                      <a:lnTo>
                        <a:pt x="339" y="171"/>
                      </a:lnTo>
                      <a:lnTo>
                        <a:pt x="329" y="131"/>
                      </a:lnTo>
                      <a:lnTo>
                        <a:pt x="318" y="93"/>
                      </a:lnTo>
                      <a:lnTo>
                        <a:pt x="311" y="63"/>
                      </a:lnTo>
                      <a:lnTo>
                        <a:pt x="307" y="42"/>
                      </a:lnTo>
                      <a:lnTo>
                        <a:pt x="305" y="34"/>
                      </a:lnTo>
                      <a:lnTo>
                        <a:pt x="283" y="34"/>
                      </a:lnTo>
                      <a:lnTo>
                        <a:pt x="261" y="36"/>
                      </a:lnTo>
                      <a:lnTo>
                        <a:pt x="239" y="39"/>
                      </a:lnTo>
                      <a:lnTo>
                        <a:pt x="216" y="43"/>
                      </a:lnTo>
                      <a:lnTo>
                        <a:pt x="192" y="50"/>
                      </a:lnTo>
                      <a:lnTo>
                        <a:pt x="170" y="57"/>
                      </a:lnTo>
                      <a:lnTo>
                        <a:pt x="148" y="65"/>
                      </a:lnTo>
                      <a:lnTo>
                        <a:pt x="126" y="73"/>
                      </a:lnTo>
                      <a:lnTo>
                        <a:pt x="106" y="83"/>
                      </a:lnTo>
                      <a:lnTo>
                        <a:pt x="85" y="93"/>
                      </a:lnTo>
                      <a:lnTo>
                        <a:pt x="67" y="103"/>
                      </a:lnTo>
                      <a:lnTo>
                        <a:pt x="50" y="113"/>
                      </a:lnTo>
                      <a:lnTo>
                        <a:pt x="34" y="122"/>
                      </a:lnTo>
                      <a:lnTo>
                        <a:pt x="20" y="132"/>
                      </a:lnTo>
                      <a:lnTo>
                        <a:pt x="9" y="141"/>
                      </a:lnTo>
                      <a:lnTo>
                        <a:pt x="0" y="148"/>
                      </a:lnTo>
                      <a:lnTo>
                        <a:pt x="0" y="133"/>
                      </a:lnTo>
                      <a:lnTo>
                        <a:pt x="7" y="118"/>
                      </a:lnTo>
                      <a:lnTo>
                        <a:pt x="19" y="102"/>
                      </a:lnTo>
                      <a:lnTo>
                        <a:pt x="35" y="86"/>
                      </a:lnTo>
                      <a:lnTo>
                        <a:pt x="53" y="70"/>
                      </a:lnTo>
                      <a:lnTo>
                        <a:pt x="73" y="54"/>
                      </a:lnTo>
                      <a:lnTo>
                        <a:pt x="92" y="43"/>
                      </a:lnTo>
                      <a:lnTo>
                        <a:pt x="111" y="33"/>
                      </a:lnTo>
                      <a:lnTo>
                        <a:pt x="139" y="23"/>
                      </a:lnTo>
                      <a:lnTo>
                        <a:pt x="173" y="14"/>
                      </a:lnTo>
                      <a:lnTo>
                        <a:pt x="210" y="8"/>
                      </a:lnTo>
                      <a:lnTo>
                        <a:pt x="245" y="4"/>
                      </a:lnTo>
                      <a:lnTo>
                        <a:pt x="277" y="1"/>
                      </a:lnTo>
                      <a:lnTo>
                        <a:pt x="304" y="0"/>
                      </a:lnTo>
                      <a:lnTo>
                        <a:pt x="321" y="0"/>
                      </a:lnTo>
                      <a:lnTo>
                        <a:pt x="329" y="0"/>
                      </a:lnTo>
                      <a:lnTo>
                        <a:pt x="336" y="1"/>
                      </a:lnTo>
                      <a:lnTo>
                        <a:pt x="342" y="6"/>
                      </a:lnTo>
                      <a:lnTo>
                        <a:pt x="345" y="11"/>
                      </a:lnTo>
                      <a:lnTo>
                        <a:pt x="346" y="19"/>
                      </a:lnTo>
                      <a:lnTo>
                        <a:pt x="345" y="26"/>
                      </a:lnTo>
                      <a:lnTo>
                        <a:pt x="340" y="31"/>
                      </a:lnTo>
                      <a:lnTo>
                        <a:pt x="335" y="34"/>
                      </a:lnTo>
                      <a:lnTo>
                        <a:pt x="326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4" name="Freeform 119"/>
                <p:cNvSpPr>
                  <a:spLocks/>
                </p:cNvSpPr>
                <p:nvPr/>
              </p:nvSpPr>
              <p:spPr bwMode="auto">
                <a:xfrm>
                  <a:off x="8272" y="4697"/>
                  <a:ext cx="146" cy="320"/>
                </a:xfrm>
                <a:custGeom>
                  <a:avLst/>
                  <a:gdLst>
                    <a:gd name="T0" fmla="*/ 3 w 439"/>
                    <a:gd name="T1" fmla="*/ 11 h 960"/>
                    <a:gd name="T2" fmla="*/ 3 w 439"/>
                    <a:gd name="T3" fmla="*/ 12 h 960"/>
                    <a:gd name="T4" fmla="*/ 4 w 439"/>
                    <a:gd name="T5" fmla="*/ 14 h 960"/>
                    <a:gd name="T6" fmla="*/ 5 w 439"/>
                    <a:gd name="T7" fmla="*/ 17 h 960"/>
                    <a:gd name="T8" fmla="*/ 6 w 439"/>
                    <a:gd name="T9" fmla="*/ 20 h 960"/>
                    <a:gd name="T10" fmla="*/ 8 w 439"/>
                    <a:gd name="T11" fmla="*/ 23 h 960"/>
                    <a:gd name="T12" fmla="*/ 9 w 439"/>
                    <a:gd name="T13" fmla="*/ 25 h 960"/>
                    <a:gd name="T14" fmla="*/ 11 w 439"/>
                    <a:gd name="T15" fmla="*/ 28 h 960"/>
                    <a:gd name="T16" fmla="*/ 12 w 439"/>
                    <a:gd name="T17" fmla="*/ 31 h 960"/>
                    <a:gd name="T18" fmla="*/ 14 w 439"/>
                    <a:gd name="T19" fmla="*/ 34 h 960"/>
                    <a:gd name="T20" fmla="*/ 14 w 439"/>
                    <a:gd name="T21" fmla="*/ 35 h 960"/>
                    <a:gd name="T22" fmla="*/ 15 w 439"/>
                    <a:gd name="T23" fmla="*/ 36 h 960"/>
                    <a:gd name="T24" fmla="*/ 16 w 439"/>
                    <a:gd name="T25" fmla="*/ 36 h 960"/>
                    <a:gd name="T26" fmla="*/ 16 w 439"/>
                    <a:gd name="T27" fmla="*/ 35 h 960"/>
                    <a:gd name="T28" fmla="*/ 16 w 439"/>
                    <a:gd name="T29" fmla="*/ 35 h 960"/>
                    <a:gd name="T30" fmla="*/ 16 w 439"/>
                    <a:gd name="T31" fmla="*/ 35 h 960"/>
                    <a:gd name="T32" fmla="*/ 15 w 439"/>
                    <a:gd name="T33" fmla="*/ 33 h 960"/>
                    <a:gd name="T34" fmla="*/ 14 w 439"/>
                    <a:gd name="T35" fmla="*/ 31 h 960"/>
                    <a:gd name="T36" fmla="*/ 13 w 439"/>
                    <a:gd name="T37" fmla="*/ 29 h 960"/>
                    <a:gd name="T38" fmla="*/ 12 w 439"/>
                    <a:gd name="T39" fmla="*/ 27 h 960"/>
                    <a:gd name="T40" fmla="*/ 10 w 439"/>
                    <a:gd name="T41" fmla="*/ 24 h 960"/>
                    <a:gd name="T42" fmla="*/ 8 w 439"/>
                    <a:gd name="T43" fmla="*/ 20 h 960"/>
                    <a:gd name="T44" fmla="*/ 6 w 439"/>
                    <a:gd name="T45" fmla="*/ 16 h 960"/>
                    <a:gd name="T46" fmla="*/ 5 w 439"/>
                    <a:gd name="T47" fmla="*/ 12 h 960"/>
                    <a:gd name="T48" fmla="*/ 3 w 439"/>
                    <a:gd name="T49" fmla="*/ 8 h 960"/>
                    <a:gd name="T50" fmla="*/ 2 w 439"/>
                    <a:gd name="T51" fmla="*/ 5 h 960"/>
                    <a:gd name="T52" fmla="*/ 1 w 439"/>
                    <a:gd name="T53" fmla="*/ 2 h 960"/>
                    <a:gd name="T54" fmla="*/ 1 w 439"/>
                    <a:gd name="T55" fmla="*/ 0 h 960"/>
                    <a:gd name="T56" fmla="*/ 0 w 439"/>
                    <a:gd name="T57" fmla="*/ 0 h 960"/>
                    <a:gd name="T58" fmla="*/ 0 w 439"/>
                    <a:gd name="T59" fmla="*/ 0 h 960"/>
                    <a:gd name="T60" fmla="*/ 0 w 439"/>
                    <a:gd name="T61" fmla="*/ 2 h 960"/>
                    <a:gd name="T62" fmla="*/ 1 w 439"/>
                    <a:gd name="T63" fmla="*/ 4 h 960"/>
                    <a:gd name="T64" fmla="*/ 1 w 439"/>
                    <a:gd name="T65" fmla="*/ 7 h 960"/>
                    <a:gd name="T66" fmla="*/ 2 w 439"/>
                    <a:gd name="T67" fmla="*/ 9 h 96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9"/>
                    <a:gd name="T103" fmla="*/ 0 h 960"/>
                    <a:gd name="T104" fmla="*/ 439 w 439"/>
                    <a:gd name="T105" fmla="*/ 960 h 96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9" h="960">
                      <a:moveTo>
                        <a:pt x="72" y="270"/>
                      </a:moveTo>
                      <a:lnTo>
                        <a:pt x="82" y="289"/>
                      </a:lnTo>
                      <a:lnTo>
                        <a:pt x="85" y="302"/>
                      </a:lnTo>
                      <a:lnTo>
                        <a:pt x="87" y="316"/>
                      </a:lnTo>
                      <a:lnTo>
                        <a:pt x="93" y="336"/>
                      </a:lnTo>
                      <a:lnTo>
                        <a:pt x="107" y="376"/>
                      </a:lnTo>
                      <a:lnTo>
                        <a:pt x="124" y="417"/>
                      </a:lnTo>
                      <a:lnTo>
                        <a:pt x="141" y="455"/>
                      </a:lnTo>
                      <a:lnTo>
                        <a:pt x="157" y="494"/>
                      </a:lnTo>
                      <a:lnTo>
                        <a:pt x="175" y="533"/>
                      </a:lnTo>
                      <a:lnTo>
                        <a:pt x="193" y="572"/>
                      </a:lnTo>
                      <a:lnTo>
                        <a:pt x="210" y="611"/>
                      </a:lnTo>
                      <a:lnTo>
                        <a:pt x="229" y="649"/>
                      </a:lnTo>
                      <a:lnTo>
                        <a:pt x="248" y="687"/>
                      </a:lnTo>
                      <a:lnTo>
                        <a:pt x="267" y="726"/>
                      </a:lnTo>
                      <a:lnTo>
                        <a:pt x="287" y="763"/>
                      </a:lnTo>
                      <a:lnTo>
                        <a:pt x="307" y="802"/>
                      </a:lnTo>
                      <a:lnTo>
                        <a:pt x="326" y="839"/>
                      </a:lnTo>
                      <a:lnTo>
                        <a:pt x="347" y="878"/>
                      </a:lnTo>
                      <a:lnTo>
                        <a:pt x="367" y="915"/>
                      </a:lnTo>
                      <a:lnTo>
                        <a:pt x="388" y="954"/>
                      </a:lnTo>
                      <a:lnTo>
                        <a:pt x="391" y="957"/>
                      </a:lnTo>
                      <a:lnTo>
                        <a:pt x="397" y="958"/>
                      </a:lnTo>
                      <a:lnTo>
                        <a:pt x="404" y="960"/>
                      </a:lnTo>
                      <a:lnTo>
                        <a:pt x="413" y="960"/>
                      </a:lnTo>
                      <a:lnTo>
                        <a:pt x="420" y="960"/>
                      </a:lnTo>
                      <a:lnTo>
                        <a:pt x="427" y="958"/>
                      </a:lnTo>
                      <a:lnTo>
                        <a:pt x="433" y="957"/>
                      </a:lnTo>
                      <a:lnTo>
                        <a:pt x="436" y="954"/>
                      </a:lnTo>
                      <a:lnTo>
                        <a:pt x="439" y="948"/>
                      </a:lnTo>
                      <a:lnTo>
                        <a:pt x="439" y="943"/>
                      </a:lnTo>
                      <a:lnTo>
                        <a:pt x="436" y="937"/>
                      </a:lnTo>
                      <a:lnTo>
                        <a:pt x="432" y="932"/>
                      </a:lnTo>
                      <a:lnTo>
                        <a:pt x="414" y="902"/>
                      </a:lnTo>
                      <a:lnTo>
                        <a:pt x="398" y="874"/>
                      </a:lnTo>
                      <a:lnTo>
                        <a:pt x="380" y="843"/>
                      </a:lnTo>
                      <a:lnTo>
                        <a:pt x="364" y="813"/>
                      </a:lnTo>
                      <a:lnTo>
                        <a:pt x="348" y="784"/>
                      </a:lnTo>
                      <a:lnTo>
                        <a:pt x="332" y="754"/>
                      </a:lnTo>
                      <a:lnTo>
                        <a:pt x="314" y="724"/>
                      </a:lnTo>
                      <a:lnTo>
                        <a:pt x="298" y="694"/>
                      </a:lnTo>
                      <a:lnTo>
                        <a:pt x="269" y="638"/>
                      </a:lnTo>
                      <a:lnTo>
                        <a:pt x="242" y="585"/>
                      </a:lnTo>
                      <a:lnTo>
                        <a:pt x="216" y="532"/>
                      </a:lnTo>
                      <a:lnTo>
                        <a:pt x="193" y="477"/>
                      </a:lnTo>
                      <a:lnTo>
                        <a:pt x="169" y="424"/>
                      </a:lnTo>
                      <a:lnTo>
                        <a:pt x="149" y="369"/>
                      </a:lnTo>
                      <a:lnTo>
                        <a:pt x="128" y="312"/>
                      </a:lnTo>
                      <a:lnTo>
                        <a:pt x="107" y="253"/>
                      </a:lnTo>
                      <a:lnTo>
                        <a:pt x="91" y="220"/>
                      </a:lnTo>
                      <a:lnTo>
                        <a:pt x="75" y="181"/>
                      </a:lnTo>
                      <a:lnTo>
                        <a:pt x="60" y="139"/>
                      </a:lnTo>
                      <a:lnTo>
                        <a:pt x="47" y="99"/>
                      </a:lnTo>
                      <a:lnTo>
                        <a:pt x="35" y="62"/>
                      </a:lnTo>
                      <a:lnTo>
                        <a:pt x="25" y="31"/>
                      </a:lnTo>
                      <a:lnTo>
                        <a:pt x="15" y="10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6" y="47"/>
                      </a:lnTo>
                      <a:lnTo>
                        <a:pt x="11" y="82"/>
                      </a:lnTo>
                      <a:lnTo>
                        <a:pt x="16" y="115"/>
                      </a:lnTo>
                      <a:lnTo>
                        <a:pt x="24" y="146"/>
                      </a:lnTo>
                      <a:lnTo>
                        <a:pt x="33" y="179"/>
                      </a:lnTo>
                      <a:lnTo>
                        <a:pt x="43" y="211"/>
                      </a:lnTo>
                      <a:lnTo>
                        <a:pt x="56" y="241"/>
                      </a:lnTo>
                      <a:lnTo>
                        <a:pt x="72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5" name="Freeform 120"/>
                <p:cNvSpPr>
                  <a:spLocks/>
                </p:cNvSpPr>
                <p:nvPr/>
              </p:nvSpPr>
              <p:spPr bwMode="auto">
                <a:xfrm>
                  <a:off x="8416" y="4972"/>
                  <a:ext cx="128" cy="66"/>
                </a:xfrm>
                <a:custGeom>
                  <a:avLst/>
                  <a:gdLst>
                    <a:gd name="T0" fmla="*/ 0 w 382"/>
                    <a:gd name="T1" fmla="*/ 7 h 198"/>
                    <a:gd name="T2" fmla="*/ 0 w 382"/>
                    <a:gd name="T3" fmla="*/ 7 h 198"/>
                    <a:gd name="T4" fmla="*/ 0 w 382"/>
                    <a:gd name="T5" fmla="*/ 7 h 198"/>
                    <a:gd name="T6" fmla="*/ 0 w 382"/>
                    <a:gd name="T7" fmla="*/ 7 h 198"/>
                    <a:gd name="T8" fmla="*/ 0 w 382"/>
                    <a:gd name="T9" fmla="*/ 7 h 198"/>
                    <a:gd name="T10" fmla="*/ 1 w 382"/>
                    <a:gd name="T11" fmla="*/ 7 h 198"/>
                    <a:gd name="T12" fmla="*/ 2 w 382"/>
                    <a:gd name="T13" fmla="*/ 7 h 198"/>
                    <a:gd name="T14" fmla="*/ 3 w 382"/>
                    <a:gd name="T15" fmla="*/ 6 h 198"/>
                    <a:gd name="T16" fmla="*/ 4 w 382"/>
                    <a:gd name="T17" fmla="*/ 6 h 198"/>
                    <a:gd name="T18" fmla="*/ 5 w 382"/>
                    <a:gd name="T19" fmla="*/ 5 h 198"/>
                    <a:gd name="T20" fmla="*/ 5 w 382"/>
                    <a:gd name="T21" fmla="*/ 5 h 198"/>
                    <a:gd name="T22" fmla="*/ 6 w 382"/>
                    <a:gd name="T23" fmla="*/ 5 h 198"/>
                    <a:gd name="T24" fmla="*/ 7 w 382"/>
                    <a:gd name="T25" fmla="*/ 4 h 198"/>
                    <a:gd name="T26" fmla="*/ 8 w 382"/>
                    <a:gd name="T27" fmla="*/ 4 h 198"/>
                    <a:gd name="T28" fmla="*/ 9 w 382"/>
                    <a:gd name="T29" fmla="*/ 4 h 198"/>
                    <a:gd name="T30" fmla="*/ 10 w 382"/>
                    <a:gd name="T31" fmla="*/ 3 h 198"/>
                    <a:gd name="T32" fmla="*/ 11 w 382"/>
                    <a:gd name="T33" fmla="*/ 3 h 198"/>
                    <a:gd name="T34" fmla="*/ 12 w 382"/>
                    <a:gd name="T35" fmla="*/ 2 h 198"/>
                    <a:gd name="T36" fmla="*/ 12 w 382"/>
                    <a:gd name="T37" fmla="*/ 2 h 198"/>
                    <a:gd name="T38" fmla="*/ 13 w 382"/>
                    <a:gd name="T39" fmla="*/ 2 h 198"/>
                    <a:gd name="T40" fmla="*/ 14 w 382"/>
                    <a:gd name="T41" fmla="*/ 1 h 198"/>
                    <a:gd name="T42" fmla="*/ 14 w 382"/>
                    <a:gd name="T43" fmla="*/ 1 h 198"/>
                    <a:gd name="T44" fmla="*/ 14 w 382"/>
                    <a:gd name="T45" fmla="*/ 1 h 198"/>
                    <a:gd name="T46" fmla="*/ 14 w 382"/>
                    <a:gd name="T47" fmla="*/ 0 h 198"/>
                    <a:gd name="T48" fmla="*/ 14 w 382"/>
                    <a:gd name="T49" fmla="*/ 0 h 198"/>
                    <a:gd name="T50" fmla="*/ 14 w 382"/>
                    <a:gd name="T51" fmla="*/ 0 h 198"/>
                    <a:gd name="T52" fmla="*/ 14 w 382"/>
                    <a:gd name="T53" fmla="*/ 0 h 198"/>
                    <a:gd name="T54" fmla="*/ 14 w 382"/>
                    <a:gd name="T55" fmla="*/ 0 h 198"/>
                    <a:gd name="T56" fmla="*/ 13 w 382"/>
                    <a:gd name="T57" fmla="*/ 0 h 198"/>
                    <a:gd name="T58" fmla="*/ 13 w 382"/>
                    <a:gd name="T59" fmla="*/ 1 h 198"/>
                    <a:gd name="T60" fmla="*/ 12 w 382"/>
                    <a:gd name="T61" fmla="*/ 1 h 198"/>
                    <a:gd name="T62" fmla="*/ 10 w 382"/>
                    <a:gd name="T63" fmla="*/ 2 h 198"/>
                    <a:gd name="T64" fmla="*/ 9 w 382"/>
                    <a:gd name="T65" fmla="*/ 2 h 198"/>
                    <a:gd name="T66" fmla="*/ 8 w 382"/>
                    <a:gd name="T67" fmla="*/ 3 h 198"/>
                    <a:gd name="T68" fmla="*/ 7 w 382"/>
                    <a:gd name="T69" fmla="*/ 3 h 198"/>
                    <a:gd name="T70" fmla="*/ 6 w 382"/>
                    <a:gd name="T71" fmla="*/ 4 h 198"/>
                    <a:gd name="T72" fmla="*/ 5 w 382"/>
                    <a:gd name="T73" fmla="*/ 4 h 198"/>
                    <a:gd name="T74" fmla="*/ 4 w 382"/>
                    <a:gd name="T75" fmla="*/ 5 h 198"/>
                    <a:gd name="T76" fmla="*/ 3 w 382"/>
                    <a:gd name="T77" fmla="*/ 5 h 198"/>
                    <a:gd name="T78" fmla="*/ 2 w 382"/>
                    <a:gd name="T79" fmla="*/ 5 h 198"/>
                    <a:gd name="T80" fmla="*/ 1 w 382"/>
                    <a:gd name="T81" fmla="*/ 6 h 198"/>
                    <a:gd name="T82" fmla="*/ 1 w 382"/>
                    <a:gd name="T83" fmla="*/ 6 h 198"/>
                    <a:gd name="T84" fmla="*/ 0 w 382"/>
                    <a:gd name="T85" fmla="*/ 6 h 198"/>
                    <a:gd name="T86" fmla="*/ 0 w 382"/>
                    <a:gd name="T87" fmla="*/ 7 h 198"/>
                    <a:gd name="T88" fmla="*/ 0 w 382"/>
                    <a:gd name="T89" fmla="*/ 7 h 198"/>
                    <a:gd name="T90" fmla="*/ 0 w 382"/>
                    <a:gd name="T91" fmla="*/ 7 h 19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382"/>
                    <a:gd name="T139" fmla="*/ 0 h 198"/>
                    <a:gd name="T140" fmla="*/ 382 w 382"/>
                    <a:gd name="T141" fmla="*/ 198 h 19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382" h="198">
                      <a:moveTo>
                        <a:pt x="2" y="182"/>
                      </a:moveTo>
                      <a:lnTo>
                        <a:pt x="0" y="187"/>
                      </a:lnTo>
                      <a:lnTo>
                        <a:pt x="0" y="191"/>
                      </a:lnTo>
                      <a:lnTo>
                        <a:pt x="2" y="195"/>
                      </a:lnTo>
                      <a:lnTo>
                        <a:pt x="6" y="198"/>
                      </a:lnTo>
                      <a:lnTo>
                        <a:pt x="30" y="187"/>
                      </a:lnTo>
                      <a:lnTo>
                        <a:pt x="52" y="176"/>
                      </a:lnTo>
                      <a:lnTo>
                        <a:pt x="75" y="166"/>
                      </a:lnTo>
                      <a:lnTo>
                        <a:pt x="99" y="156"/>
                      </a:lnTo>
                      <a:lnTo>
                        <a:pt x="124" y="146"/>
                      </a:lnTo>
                      <a:lnTo>
                        <a:pt x="147" y="138"/>
                      </a:lnTo>
                      <a:lnTo>
                        <a:pt x="171" y="128"/>
                      </a:lnTo>
                      <a:lnTo>
                        <a:pt x="194" y="119"/>
                      </a:lnTo>
                      <a:lnTo>
                        <a:pt x="218" y="109"/>
                      </a:lnTo>
                      <a:lnTo>
                        <a:pt x="241" y="99"/>
                      </a:lnTo>
                      <a:lnTo>
                        <a:pt x="265" y="89"/>
                      </a:lnTo>
                      <a:lnTo>
                        <a:pt x="287" y="77"/>
                      </a:lnTo>
                      <a:lnTo>
                        <a:pt x="310" y="66"/>
                      </a:lnTo>
                      <a:lnTo>
                        <a:pt x="332" y="54"/>
                      </a:lnTo>
                      <a:lnTo>
                        <a:pt x="354" y="41"/>
                      </a:lnTo>
                      <a:lnTo>
                        <a:pt x="376" y="27"/>
                      </a:lnTo>
                      <a:lnTo>
                        <a:pt x="381" y="23"/>
                      </a:lnTo>
                      <a:lnTo>
                        <a:pt x="382" y="17"/>
                      </a:lnTo>
                      <a:lnTo>
                        <a:pt x="382" y="11"/>
                      </a:lnTo>
                      <a:lnTo>
                        <a:pt x="379" y="7"/>
                      </a:lnTo>
                      <a:lnTo>
                        <a:pt x="375" y="3"/>
                      </a:lnTo>
                      <a:lnTo>
                        <a:pt x="369" y="0"/>
                      </a:lnTo>
                      <a:lnTo>
                        <a:pt x="363" y="0"/>
                      </a:lnTo>
                      <a:lnTo>
                        <a:pt x="359" y="3"/>
                      </a:lnTo>
                      <a:lnTo>
                        <a:pt x="335" y="16"/>
                      </a:lnTo>
                      <a:lnTo>
                        <a:pt x="309" y="28"/>
                      </a:lnTo>
                      <a:lnTo>
                        <a:pt x="281" y="41"/>
                      </a:lnTo>
                      <a:lnTo>
                        <a:pt x="253" y="56"/>
                      </a:lnTo>
                      <a:lnTo>
                        <a:pt x="223" y="70"/>
                      </a:lnTo>
                      <a:lnTo>
                        <a:pt x="193" y="84"/>
                      </a:lnTo>
                      <a:lnTo>
                        <a:pt x="163" y="97"/>
                      </a:lnTo>
                      <a:lnTo>
                        <a:pt x="135" y="112"/>
                      </a:lnTo>
                      <a:lnTo>
                        <a:pt x="107" y="125"/>
                      </a:lnTo>
                      <a:lnTo>
                        <a:pt x="83" y="136"/>
                      </a:lnTo>
                      <a:lnTo>
                        <a:pt x="61" y="148"/>
                      </a:lnTo>
                      <a:lnTo>
                        <a:pt x="40" y="158"/>
                      </a:lnTo>
                      <a:lnTo>
                        <a:pt x="24" y="166"/>
                      </a:lnTo>
                      <a:lnTo>
                        <a:pt x="12" y="174"/>
                      </a:lnTo>
                      <a:lnTo>
                        <a:pt x="5" y="179"/>
                      </a:lnTo>
                      <a:lnTo>
                        <a:pt x="2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6" name="Freeform 121"/>
                <p:cNvSpPr>
                  <a:spLocks/>
                </p:cNvSpPr>
                <p:nvPr/>
              </p:nvSpPr>
              <p:spPr bwMode="auto">
                <a:xfrm>
                  <a:off x="8304" y="4693"/>
                  <a:ext cx="76" cy="80"/>
                </a:xfrm>
                <a:custGeom>
                  <a:avLst/>
                  <a:gdLst>
                    <a:gd name="T0" fmla="*/ 4 w 229"/>
                    <a:gd name="T1" fmla="*/ 0 h 240"/>
                    <a:gd name="T2" fmla="*/ 4 w 229"/>
                    <a:gd name="T3" fmla="*/ 0 h 240"/>
                    <a:gd name="T4" fmla="*/ 3 w 229"/>
                    <a:gd name="T5" fmla="*/ 0 h 240"/>
                    <a:gd name="T6" fmla="*/ 3 w 229"/>
                    <a:gd name="T7" fmla="*/ 0 h 240"/>
                    <a:gd name="T8" fmla="*/ 2 w 229"/>
                    <a:gd name="T9" fmla="*/ 0 h 240"/>
                    <a:gd name="T10" fmla="*/ 2 w 229"/>
                    <a:gd name="T11" fmla="*/ 0 h 240"/>
                    <a:gd name="T12" fmla="*/ 1 w 229"/>
                    <a:gd name="T13" fmla="*/ 1 h 240"/>
                    <a:gd name="T14" fmla="*/ 0 w 229"/>
                    <a:gd name="T15" fmla="*/ 3 h 240"/>
                    <a:gd name="T16" fmla="*/ 0 w 229"/>
                    <a:gd name="T17" fmla="*/ 4 h 240"/>
                    <a:gd name="T18" fmla="*/ 1 w 229"/>
                    <a:gd name="T19" fmla="*/ 6 h 240"/>
                    <a:gd name="T20" fmla="*/ 1 w 229"/>
                    <a:gd name="T21" fmla="*/ 7 h 240"/>
                    <a:gd name="T22" fmla="*/ 2 w 229"/>
                    <a:gd name="T23" fmla="*/ 8 h 240"/>
                    <a:gd name="T24" fmla="*/ 3 w 229"/>
                    <a:gd name="T25" fmla="*/ 9 h 240"/>
                    <a:gd name="T26" fmla="*/ 4 w 229"/>
                    <a:gd name="T27" fmla="*/ 9 h 240"/>
                    <a:gd name="T28" fmla="*/ 6 w 229"/>
                    <a:gd name="T29" fmla="*/ 8 h 240"/>
                    <a:gd name="T30" fmla="*/ 7 w 229"/>
                    <a:gd name="T31" fmla="*/ 8 h 240"/>
                    <a:gd name="T32" fmla="*/ 8 w 229"/>
                    <a:gd name="T33" fmla="*/ 6 h 240"/>
                    <a:gd name="T34" fmla="*/ 8 w 229"/>
                    <a:gd name="T35" fmla="*/ 5 h 240"/>
                    <a:gd name="T36" fmla="*/ 8 w 229"/>
                    <a:gd name="T37" fmla="*/ 4 h 240"/>
                    <a:gd name="T38" fmla="*/ 8 w 229"/>
                    <a:gd name="T39" fmla="*/ 4 h 240"/>
                    <a:gd name="T40" fmla="*/ 8 w 229"/>
                    <a:gd name="T41" fmla="*/ 4 h 240"/>
                    <a:gd name="T42" fmla="*/ 7 w 229"/>
                    <a:gd name="T43" fmla="*/ 4 h 240"/>
                    <a:gd name="T44" fmla="*/ 7 w 229"/>
                    <a:gd name="T45" fmla="*/ 5 h 240"/>
                    <a:gd name="T46" fmla="*/ 7 w 229"/>
                    <a:gd name="T47" fmla="*/ 6 h 240"/>
                    <a:gd name="T48" fmla="*/ 6 w 229"/>
                    <a:gd name="T49" fmla="*/ 7 h 240"/>
                    <a:gd name="T50" fmla="*/ 5 w 229"/>
                    <a:gd name="T51" fmla="*/ 7 h 240"/>
                    <a:gd name="T52" fmla="*/ 3 w 229"/>
                    <a:gd name="T53" fmla="*/ 7 h 240"/>
                    <a:gd name="T54" fmla="*/ 2 w 229"/>
                    <a:gd name="T55" fmla="*/ 7 h 240"/>
                    <a:gd name="T56" fmla="*/ 2 w 229"/>
                    <a:gd name="T57" fmla="*/ 5 h 240"/>
                    <a:gd name="T58" fmla="*/ 1 w 229"/>
                    <a:gd name="T59" fmla="*/ 4 h 240"/>
                    <a:gd name="T60" fmla="*/ 1 w 229"/>
                    <a:gd name="T61" fmla="*/ 3 h 240"/>
                    <a:gd name="T62" fmla="*/ 2 w 229"/>
                    <a:gd name="T63" fmla="*/ 2 h 240"/>
                    <a:gd name="T64" fmla="*/ 2 w 229"/>
                    <a:gd name="T65" fmla="*/ 1 h 240"/>
                    <a:gd name="T66" fmla="*/ 3 w 229"/>
                    <a:gd name="T67" fmla="*/ 1 h 240"/>
                    <a:gd name="T68" fmla="*/ 4 w 229"/>
                    <a:gd name="T69" fmla="*/ 1 h 240"/>
                    <a:gd name="T70" fmla="*/ 4 w 229"/>
                    <a:gd name="T71" fmla="*/ 1 h 240"/>
                    <a:gd name="T72" fmla="*/ 5 w 229"/>
                    <a:gd name="T73" fmla="*/ 1 h 240"/>
                    <a:gd name="T74" fmla="*/ 5 w 229"/>
                    <a:gd name="T75" fmla="*/ 0 h 2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29"/>
                    <a:gd name="T115" fmla="*/ 0 h 240"/>
                    <a:gd name="T116" fmla="*/ 229 w 229"/>
                    <a:gd name="T117" fmla="*/ 240 h 2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29" h="240">
                      <a:moveTo>
                        <a:pt x="126" y="4"/>
                      </a:moveTo>
                      <a:lnTo>
                        <a:pt x="119" y="3"/>
                      </a:lnTo>
                      <a:lnTo>
                        <a:pt x="111" y="3"/>
                      </a:lnTo>
                      <a:lnTo>
                        <a:pt x="105" y="1"/>
                      </a:lnTo>
                      <a:lnTo>
                        <a:pt x="102" y="1"/>
                      </a:lnTo>
                      <a:lnTo>
                        <a:pt x="94" y="0"/>
                      </a:lnTo>
                      <a:lnTo>
                        <a:pt x="83" y="0"/>
                      </a:lnTo>
                      <a:lnTo>
                        <a:pt x="75" y="1"/>
                      </a:lnTo>
                      <a:lnTo>
                        <a:pt x="66" y="3"/>
                      </a:lnTo>
                      <a:lnTo>
                        <a:pt x="57" y="4"/>
                      </a:lnTo>
                      <a:lnTo>
                        <a:pt x="48" y="9"/>
                      </a:lnTo>
                      <a:lnTo>
                        <a:pt x="41" y="13"/>
                      </a:lnTo>
                      <a:lnTo>
                        <a:pt x="33" y="17"/>
                      </a:lnTo>
                      <a:lnTo>
                        <a:pt x="17" y="34"/>
                      </a:lnTo>
                      <a:lnTo>
                        <a:pt x="6" y="55"/>
                      </a:lnTo>
                      <a:lnTo>
                        <a:pt x="1" y="76"/>
                      </a:lnTo>
                      <a:lnTo>
                        <a:pt x="0" y="98"/>
                      </a:lnTo>
                      <a:lnTo>
                        <a:pt x="3" y="121"/>
                      </a:lnTo>
                      <a:lnTo>
                        <a:pt x="8" y="144"/>
                      </a:lnTo>
                      <a:lnTo>
                        <a:pt x="16" y="167"/>
                      </a:lnTo>
                      <a:lnTo>
                        <a:pt x="26" y="187"/>
                      </a:lnTo>
                      <a:lnTo>
                        <a:pt x="35" y="200"/>
                      </a:lnTo>
                      <a:lnTo>
                        <a:pt x="45" y="213"/>
                      </a:lnTo>
                      <a:lnTo>
                        <a:pt x="57" y="223"/>
                      </a:lnTo>
                      <a:lnTo>
                        <a:pt x="70" y="230"/>
                      </a:lnTo>
                      <a:lnTo>
                        <a:pt x="85" y="236"/>
                      </a:lnTo>
                      <a:lnTo>
                        <a:pt x="101" y="240"/>
                      </a:lnTo>
                      <a:lnTo>
                        <a:pt x="116" y="240"/>
                      </a:lnTo>
                      <a:lnTo>
                        <a:pt x="132" y="237"/>
                      </a:lnTo>
                      <a:lnTo>
                        <a:pt x="154" y="228"/>
                      </a:lnTo>
                      <a:lnTo>
                        <a:pt x="174" y="218"/>
                      </a:lnTo>
                      <a:lnTo>
                        <a:pt x="192" y="204"/>
                      </a:lnTo>
                      <a:lnTo>
                        <a:pt x="208" y="188"/>
                      </a:lnTo>
                      <a:lnTo>
                        <a:pt x="218" y="171"/>
                      </a:lnTo>
                      <a:lnTo>
                        <a:pt x="226" y="151"/>
                      </a:lnTo>
                      <a:lnTo>
                        <a:pt x="229" y="131"/>
                      </a:lnTo>
                      <a:lnTo>
                        <a:pt x="226" y="109"/>
                      </a:lnTo>
                      <a:lnTo>
                        <a:pt x="224" y="103"/>
                      </a:lnTo>
                      <a:lnTo>
                        <a:pt x="221" y="98"/>
                      </a:lnTo>
                      <a:lnTo>
                        <a:pt x="215" y="95"/>
                      </a:lnTo>
                      <a:lnTo>
                        <a:pt x="210" y="93"/>
                      </a:lnTo>
                      <a:lnTo>
                        <a:pt x="204" y="95"/>
                      </a:lnTo>
                      <a:lnTo>
                        <a:pt x="198" y="99"/>
                      </a:lnTo>
                      <a:lnTo>
                        <a:pt x="195" y="105"/>
                      </a:lnTo>
                      <a:lnTo>
                        <a:pt x="195" y="111"/>
                      </a:lnTo>
                      <a:lnTo>
                        <a:pt x="193" y="126"/>
                      </a:lnTo>
                      <a:lnTo>
                        <a:pt x="189" y="142"/>
                      </a:lnTo>
                      <a:lnTo>
                        <a:pt x="183" y="158"/>
                      </a:lnTo>
                      <a:lnTo>
                        <a:pt x="174" y="171"/>
                      </a:lnTo>
                      <a:lnTo>
                        <a:pt x="164" y="181"/>
                      </a:lnTo>
                      <a:lnTo>
                        <a:pt x="149" y="190"/>
                      </a:lnTo>
                      <a:lnTo>
                        <a:pt x="133" y="195"/>
                      </a:lnTo>
                      <a:lnTo>
                        <a:pt x="113" y="198"/>
                      </a:lnTo>
                      <a:lnTo>
                        <a:pt x="92" y="197"/>
                      </a:lnTo>
                      <a:lnTo>
                        <a:pt x="76" y="188"/>
                      </a:lnTo>
                      <a:lnTo>
                        <a:pt x="63" y="177"/>
                      </a:lnTo>
                      <a:lnTo>
                        <a:pt x="54" y="161"/>
                      </a:lnTo>
                      <a:lnTo>
                        <a:pt x="47" y="142"/>
                      </a:lnTo>
                      <a:lnTo>
                        <a:pt x="41" y="124"/>
                      </a:lnTo>
                      <a:lnTo>
                        <a:pt x="36" y="103"/>
                      </a:lnTo>
                      <a:lnTo>
                        <a:pt x="35" y="85"/>
                      </a:lnTo>
                      <a:lnTo>
                        <a:pt x="35" y="73"/>
                      </a:lnTo>
                      <a:lnTo>
                        <a:pt x="36" y="62"/>
                      </a:lnTo>
                      <a:lnTo>
                        <a:pt x="41" y="50"/>
                      </a:lnTo>
                      <a:lnTo>
                        <a:pt x="48" y="40"/>
                      </a:lnTo>
                      <a:lnTo>
                        <a:pt x="55" y="33"/>
                      </a:lnTo>
                      <a:lnTo>
                        <a:pt x="66" y="26"/>
                      </a:lnTo>
                      <a:lnTo>
                        <a:pt x="77" y="21"/>
                      </a:lnTo>
                      <a:lnTo>
                        <a:pt x="92" y="19"/>
                      </a:lnTo>
                      <a:lnTo>
                        <a:pt x="97" y="19"/>
                      </a:lnTo>
                      <a:lnTo>
                        <a:pt x="105" y="19"/>
                      </a:lnTo>
                      <a:lnTo>
                        <a:pt x="120" y="19"/>
                      </a:lnTo>
                      <a:lnTo>
                        <a:pt x="135" y="21"/>
                      </a:lnTo>
                      <a:lnTo>
                        <a:pt x="139" y="20"/>
                      </a:lnTo>
                      <a:lnTo>
                        <a:pt x="139" y="14"/>
                      </a:lnTo>
                      <a:lnTo>
                        <a:pt x="133" y="9"/>
                      </a:lnTo>
                      <a:lnTo>
                        <a:pt x="12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7" name="Freeform 122"/>
                <p:cNvSpPr>
                  <a:spLocks/>
                </p:cNvSpPr>
                <p:nvPr/>
              </p:nvSpPr>
              <p:spPr bwMode="auto">
                <a:xfrm>
                  <a:off x="8401" y="4895"/>
                  <a:ext cx="93" cy="90"/>
                </a:xfrm>
                <a:custGeom>
                  <a:avLst/>
                  <a:gdLst>
                    <a:gd name="T0" fmla="*/ 2 w 281"/>
                    <a:gd name="T1" fmla="*/ 0 h 270"/>
                    <a:gd name="T2" fmla="*/ 1 w 281"/>
                    <a:gd name="T3" fmla="*/ 1 h 270"/>
                    <a:gd name="T4" fmla="*/ 1 w 281"/>
                    <a:gd name="T5" fmla="*/ 2 h 270"/>
                    <a:gd name="T6" fmla="*/ 0 w 281"/>
                    <a:gd name="T7" fmla="*/ 3 h 270"/>
                    <a:gd name="T8" fmla="*/ 0 w 281"/>
                    <a:gd name="T9" fmla="*/ 4 h 270"/>
                    <a:gd name="T10" fmla="*/ 0 w 281"/>
                    <a:gd name="T11" fmla="*/ 5 h 270"/>
                    <a:gd name="T12" fmla="*/ 1 w 281"/>
                    <a:gd name="T13" fmla="*/ 7 h 270"/>
                    <a:gd name="T14" fmla="*/ 1 w 281"/>
                    <a:gd name="T15" fmla="*/ 8 h 270"/>
                    <a:gd name="T16" fmla="*/ 2 w 281"/>
                    <a:gd name="T17" fmla="*/ 9 h 270"/>
                    <a:gd name="T18" fmla="*/ 4 w 281"/>
                    <a:gd name="T19" fmla="*/ 10 h 270"/>
                    <a:gd name="T20" fmla="*/ 5 w 281"/>
                    <a:gd name="T21" fmla="*/ 10 h 270"/>
                    <a:gd name="T22" fmla="*/ 7 w 281"/>
                    <a:gd name="T23" fmla="*/ 10 h 270"/>
                    <a:gd name="T24" fmla="*/ 8 w 281"/>
                    <a:gd name="T25" fmla="*/ 9 h 270"/>
                    <a:gd name="T26" fmla="*/ 9 w 281"/>
                    <a:gd name="T27" fmla="*/ 8 h 270"/>
                    <a:gd name="T28" fmla="*/ 10 w 281"/>
                    <a:gd name="T29" fmla="*/ 7 h 270"/>
                    <a:gd name="T30" fmla="*/ 10 w 281"/>
                    <a:gd name="T31" fmla="*/ 6 h 270"/>
                    <a:gd name="T32" fmla="*/ 10 w 281"/>
                    <a:gd name="T33" fmla="*/ 5 h 270"/>
                    <a:gd name="T34" fmla="*/ 10 w 281"/>
                    <a:gd name="T35" fmla="*/ 4 h 270"/>
                    <a:gd name="T36" fmla="*/ 9 w 281"/>
                    <a:gd name="T37" fmla="*/ 4 h 270"/>
                    <a:gd name="T38" fmla="*/ 9 w 281"/>
                    <a:gd name="T39" fmla="*/ 5 h 270"/>
                    <a:gd name="T40" fmla="*/ 9 w 281"/>
                    <a:gd name="T41" fmla="*/ 5 h 270"/>
                    <a:gd name="T42" fmla="*/ 9 w 281"/>
                    <a:gd name="T43" fmla="*/ 6 h 270"/>
                    <a:gd name="T44" fmla="*/ 8 w 281"/>
                    <a:gd name="T45" fmla="*/ 7 h 270"/>
                    <a:gd name="T46" fmla="*/ 7 w 281"/>
                    <a:gd name="T47" fmla="*/ 8 h 270"/>
                    <a:gd name="T48" fmla="*/ 6 w 281"/>
                    <a:gd name="T49" fmla="*/ 8 h 270"/>
                    <a:gd name="T50" fmla="*/ 4 w 281"/>
                    <a:gd name="T51" fmla="*/ 7 h 270"/>
                    <a:gd name="T52" fmla="*/ 2 w 281"/>
                    <a:gd name="T53" fmla="*/ 6 h 270"/>
                    <a:gd name="T54" fmla="*/ 1 w 281"/>
                    <a:gd name="T55" fmla="*/ 4 h 270"/>
                    <a:gd name="T56" fmla="*/ 2 w 281"/>
                    <a:gd name="T57" fmla="*/ 3 h 270"/>
                    <a:gd name="T58" fmla="*/ 2 w 281"/>
                    <a:gd name="T59" fmla="*/ 2 h 270"/>
                    <a:gd name="T60" fmla="*/ 3 w 281"/>
                    <a:gd name="T61" fmla="*/ 1 h 270"/>
                    <a:gd name="T62" fmla="*/ 4 w 281"/>
                    <a:gd name="T63" fmla="*/ 1 h 270"/>
                    <a:gd name="T64" fmla="*/ 4 w 281"/>
                    <a:gd name="T65" fmla="*/ 0 h 270"/>
                    <a:gd name="T66" fmla="*/ 3 w 281"/>
                    <a:gd name="T67" fmla="*/ 0 h 27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81"/>
                    <a:gd name="T103" fmla="*/ 0 h 270"/>
                    <a:gd name="T104" fmla="*/ 281 w 281"/>
                    <a:gd name="T105" fmla="*/ 270 h 270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81" h="270">
                      <a:moveTo>
                        <a:pt x="75" y="5"/>
                      </a:moveTo>
                      <a:lnTo>
                        <a:pt x="61" y="10"/>
                      </a:lnTo>
                      <a:lnTo>
                        <a:pt x="47" y="19"/>
                      </a:lnTo>
                      <a:lnTo>
                        <a:pt x="34" y="28"/>
                      </a:lnTo>
                      <a:lnTo>
                        <a:pt x="24" y="39"/>
                      </a:lnTo>
                      <a:lnTo>
                        <a:pt x="15" y="52"/>
                      </a:lnTo>
                      <a:lnTo>
                        <a:pt x="8" y="65"/>
                      </a:lnTo>
                      <a:lnTo>
                        <a:pt x="3" y="81"/>
                      </a:lnTo>
                      <a:lnTo>
                        <a:pt x="0" y="97"/>
                      </a:lnTo>
                      <a:lnTo>
                        <a:pt x="0" y="114"/>
                      </a:lnTo>
                      <a:lnTo>
                        <a:pt x="2" y="130"/>
                      </a:lnTo>
                      <a:lnTo>
                        <a:pt x="6" y="145"/>
                      </a:lnTo>
                      <a:lnTo>
                        <a:pt x="12" y="161"/>
                      </a:lnTo>
                      <a:lnTo>
                        <a:pt x="18" y="176"/>
                      </a:lnTo>
                      <a:lnTo>
                        <a:pt x="27" y="191"/>
                      </a:lnTo>
                      <a:lnTo>
                        <a:pt x="37" y="204"/>
                      </a:lnTo>
                      <a:lnTo>
                        <a:pt x="49" y="217"/>
                      </a:lnTo>
                      <a:lnTo>
                        <a:pt x="65" y="232"/>
                      </a:lnTo>
                      <a:lnTo>
                        <a:pt x="83" y="245"/>
                      </a:lnTo>
                      <a:lnTo>
                        <a:pt x="102" y="258"/>
                      </a:lnTo>
                      <a:lnTo>
                        <a:pt x="122" y="266"/>
                      </a:lnTo>
                      <a:lnTo>
                        <a:pt x="143" y="270"/>
                      </a:lnTo>
                      <a:lnTo>
                        <a:pt x="165" y="270"/>
                      </a:lnTo>
                      <a:lnTo>
                        <a:pt x="185" y="265"/>
                      </a:lnTo>
                      <a:lnTo>
                        <a:pt x="206" y="252"/>
                      </a:lnTo>
                      <a:lnTo>
                        <a:pt x="219" y="240"/>
                      </a:lnTo>
                      <a:lnTo>
                        <a:pt x="232" y="229"/>
                      </a:lnTo>
                      <a:lnTo>
                        <a:pt x="244" y="216"/>
                      </a:lnTo>
                      <a:lnTo>
                        <a:pt x="254" y="203"/>
                      </a:lnTo>
                      <a:lnTo>
                        <a:pt x="263" y="189"/>
                      </a:lnTo>
                      <a:lnTo>
                        <a:pt x="270" y="174"/>
                      </a:lnTo>
                      <a:lnTo>
                        <a:pt x="276" y="158"/>
                      </a:lnTo>
                      <a:lnTo>
                        <a:pt x="279" y="141"/>
                      </a:lnTo>
                      <a:lnTo>
                        <a:pt x="281" y="134"/>
                      </a:lnTo>
                      <a:lnTo>
                        <a:pt x="279" y="127"/>
                      </a:lnTo>
                      <a:lnTo>
                        <a:pt x="275" y="121"/>
                      </a:lnTo>
                      <a:lnTo>
                        <a:pt x="268" y="117"/>
                      </a:lnTo>
                      <a:lnTo>
                        <a:pt x="259" y="117"/>
                      </a:lnTo>
                      <a:lnTo>
                        <a:pt x="251" y="118"/>
                      </a:lnTo>
                      <a:lnTo>
                        <a:pt x="245" y="122"/>
                      </a:lnTo>
                      <a:lnTo>
                        <a:pt x="243" y="130"/>
                      </a:lnTo>
                      <a:lnTo>
                        <a:pt x="243" y="133"/>
                      </a:lnTo>
                      <a:lnTo>
                        <a:pt x="240" y="140"/>
                      </a:lnTo>
                      <a:lnTo>
                        <a:pt x="235" y="151"/>
                      </a:lnTo>
                      <a:lnTo>
                        <a:pt x="229" y="164"/>
                      </a:lnTo>
                      <a:lnTo>
                        <a:pt x="222" y="179"/>
                      </a:lnTo>
                      <a:lnTo>
                        <a:pt x="210" y="191"/>
                      </a:lnTo>
                      <a:lnTo>
                        <a:pt x="199" y="203"/>
                      </a:lnTo>
                      <a:lnTo>
                        <a:pt x="182" y="210"/>
                      </a:lnTo>
                      <a:lnTo>
                        <a:pt x="154" y="212"/>
                      </a:lnTo>
                      <a:lnTo>
                        <a:pt x="127" y="207"/>
                      </a:lnTo>
                      <a:lnTo>
                        <a:pt x="100" y="197"/>
                      </a:lnTo>
                      <a:lnTo>
                        <a:pt x="78" y="181"/>
                      </a:lnTo>
                      <a:lnTo>
                        <a:pt x="59" y="163"/>
                      </a:lnTo>
                      <a:lnTo>
                        <a:pt x="46" y="140"/>
                      </a:lnTo>
                      <a:lnTo>
                        <a:pt x="40" y="114"/>
                      </a:lnTo>
                      <a:lnTo>
                        <a:pt x="40" y="87"/>
                      </a:lnTo>
                      <a:lnTo>
                        <a:pt x="44" y="74"/>
                      </a:lnTo>
                      <a:lnTo>
                        <a:pt x="50" y="62"/>
                      </a:lnTo>
                      <a:lnTo>
                        <a:pt x="59" y="51"/>
                      </a:lnTo>
                      <a:lnTo>
                        <a:pt x="69" y="41"/>
                      </a:lnTo>
                      <a:lnTo>
                        <a:pt x="80" y="31"/>
                      </a:lnTo>
                      <a:lnTo>
                        <a:pt x="91" y="23"/>
                      </a:lnTo>
                      <a:lnTo>
                        <a:pt x="102" y="19"/>
                      </a:lnTo>
                      <a:lnTo>
                        <a:pt x="112" y="16"/>
                      </a:lnTo>
                      <a:lnTo>
                        <a:pt x="110" y="5"/>
                      </a:lnTo>
                      <a:lnTo>
                        <a:pt x="102" y="0"/>
                      </a:lnTo>
                      <a:lnTo>
                        <a:pt x="88" y="2"/>
                      </a:lnTo>
                      <a:lnTo>
                        <a:pt x="7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8" name="Freeform 123"/>
                <p:cNvSpPr>
                  <a:spLocks/>
                </p:cNvSpPr>
                <p:nvPr/>
              </p:nvSpPr>
              <p:spPr bwMode="auto">
                <a:xfrm>
                  <a:off x="8431" y="4921"/>
                  <a:ext cx="5" cy="4"/>
                </a:xfrm>
                <a:custGeom>
                  <a:avLst/>
                  <a:gdLst>
                    <a:gd name="T0" fmla="*/ 0 w 15"/>
                    <a:gd name="T1" fmla="*/ 0 h 13"/>
                    <a:gd name="T2" fmla="*/ 0 w 15"/>
                    <a:gd name="T3" fmla="*/ 0 h 13"/>
                    <a:gd name="T4" fmla="*/ 0 w 15"/>
                    <a:gd name="T5" fmla="*/ 0 h 13"/>
                    <a:gd name="T6" fmla="*/ 0 w 15"/>
                    <a:gd name="T7" fmla="*/ 0 h 13"/>
                    <a:gd name="T8" fmla="*/ 0 w 15"/>
                    <a:gd name="T9" fmla="*/ 0 h 13"/>
                    <a:gd name="T10" fmla="*/ 0 w 15"/>
                    <a:gd name="T11" fmla="*/ 0 h 13"/>
                    <a:gd name="T12" fmla="*/ 1 w 15"/>
                    <a:gd name="T13" fmla="*/ 0 h 13"/>
                    <a:gd name="T14" fmla="*/ 1 w 15"/>
                    <a:gd name="T15" fmla="*/ 0 h 13"/>
                    <a:gd name="T16" fmla="*/ 1 w 15"/>
                    <a:gd name="T17" fmla="*/ 0 h 13"/>
                    <a:gd name="T18" fmla="*/ 1 w 15"/>
                    <a:gd name="T19" fmla="*/ 0 h 13"/>
                    <a:gd name="T20" fmla="*/ 1 w 15"/>
                    <a:gd name="T21" fmla="*/ 0 h 13"/>
                    <a:gd name="T22" fmla="*/ 0 w 15"/>
                    <a:gd name="T23" fmla="*/ 0 h 13"/>
                    <a:gd name="T24" fmla="*/ 0 w 15"/>
                    <a:gd name="T25" fmla="*/ 0 h 13"/>
                    <a:gd name="T26" fmla="*/ 0 w 15"/>
                    <a:gd name="T27" fmla="*/ 0 h 13"/>
                    <a:gd name="T28" fmla="*/ 0 w 15"/>
                    <a:gd name="T29" fmla="*/ 0 h 13"/>
                    <a:gd name="T30" fmla="*/ 0 w 15"/>
                    <a:gd name="T31" fmla="*/ 0 h 13"/>
                    <a:gd name="T32" fmla="*/ 0 w 15"/>
                    <a:gd name="T33" fmla="*/ 0 h 13"/>
                    <a:gd name="T34" fmla="*/ 0 w 15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3"/>
                    <a:gd name="T56" fmla="*/ 15 w 15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3">
                      <a:moveTo>
                        <a:pt x="0" y="6"/>
                      </a:move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5" y="13"/>
                      </a:lnTo>
                      <a:lnTo>
                        <a:pt x="8" y="13"/>
                      </a:lnTo>
                      <a:lnTo>
                        <a:pt x="11" y="13"/>
                      </a:lnTo>
                      <a:lnTo>
                        <a:pt x="14" y="11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5" y="4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39" name="Freeform 124"/>
                <p:cNvSpPr>
                  <a:spLocks/>
                </p:cNvSpPr>
                <p:nvPr/>
              </p:nvSpPr>
              <p:spPr bwMode="auto">
                <a:xfrm>
                  <a:off x="8447" y="4911"/>
                  <a:ext cx="6" cy="6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1 h 17"/>
                    <a:gd name="T4" fmla="*/ 0 w 17"/>
                    <a:gd name="T5" fmla="*/ 1 h 17"/>
                    <a:gd name="T6" fmla="*/ 0 w 17"/>
                    <a:gd name="T7" fmla="*/ 1 h 17"/>
                    <a:gd name="T8" fmla="*/ 0 w 17"/>
                    <a:gd name="T9" fmla="*/ 1 h 17"/>
                    <a:gd name="T10" fmla="*/ 1 w 17"/>
                    <a:gd name="T11" fmla="*/ 1 h 17"/>
                    <a:gd name="T12" fmla="*/ 1 w 17"/>
                    <a:gd name="T13" fmla="*/ 1 h 17"/>
                    <a:gd name="T14" fmla="*/ 1 w 17"/>
                    <a:gd name="T15" fmla="*/ 1 h 17"/>
                    <a:gd name="T16" fmla="*/ 1 w 17"/>
                    <a:gd name="T17" fmla="*/ 0 h 17"/>
                    <a:gd name="T18" fmla="*/ 1 w 17"/>
                    <a:gd name="T19" fmla="*/ 0 h 17"/>
                    <a:gd name="T20" fmla="*/ 1 w 17"/>
                    <a:gd name="T21" fmla="*/ 0 h 17"/>
                    <a:gd name="T22" fmla="*/ 1 w 17"/>
                    <a:gd name="T23" fmla="*/ 0 h 17"/>
                    <a:gd name="T24" fmla="*/ 0 w 17"/>
                    <a:gd name="T25" fmla="*/ 0 h 17"/>
                    <a:gd name="T26" fmla="*/ 0 w 17"/>
                    <a:gd name="T27" fmla="*/ 0 h 17"/>
                    <a:gd name="T28" fmla="*/ 0 w 17"/>
                    <a:gd name="T29" fmla="*/ 0 h 17"/>
                    <a:gd name="T30" fmla="*/ 0 w 17"/>
                    <a:gd name="T31" fmla="*/ 0 h 17"/>
                    <a:gd name="T32" fmla="*/ 0 w 17"/>
                    <a:gd name="T33" fmla="*/ 0 h 17"/>
                    <a:gd name="T34" fmla="*/ 0 w 17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"/>
                    <a:gd name="T55" fmla="*/ 0 h 17"/>
                    <a:gd name="T56" fmla="*/ 17 w 17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" h="17">
                      <a:moveTo>
                        <a:pt x="0" y="9"/>
                      </a:move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6" y="17"/>
                      </a:lnTo>
                      <a:lnTo>
                        <a:pt x="9" y="17"/>
                      </a:lnTo>
                      <a:lnTo>
                        <a:pt x="13" y="17"/>
                      </a:lnTo>
                      <a:lnTo>
                        <a:pt x="16" y="15"/>
                      </a:lnTo>
                      <a:lnTo>
                        <a:pt x="17" y="13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3"/>
                      </a:lnTo>
                      <a:lnTo>
                        <a:pt x="13" y="2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0" name="Freeform 125"/>
                <p:cNvSpPr>
                  <a:spLocks/>
                </p:cNvSpPr>
                <p:nvPr/>
              </p:nvSpPr>
              <p:spPr bwMode="auto">
                <a:xfrm>
                  <a:off x="8468" y="4904"/>
                  <a:ext cx="3" cy="3"/>
                </a:xfrm>
                <a:custGeom>
                  <a:avLst/>
                  <a:gdLst>
                    <a:gd name="T0" fmla="*/ 0 w 9"/>
                    <a:gd name="T1" fmla="*/ 0 h 9"/>
                    <a:gd name="T2" fmla="*/ 0 w 9"/>
                    <a:gd name="T3" fmla="*/ 0 h 9"/>
                    <a:gd name="T4" fmla="*/ 0 w 9"/>
                    <a:gd name="T5" fmla="*/ 0 h 9"/>
                    <a:gd name="T6" fmla="*/ 0 w 9"/>
                    <a:gd name="T7" fmla="*/ 0 h 9"/>
                    <a:gd name="T8" fmla="*/ 0 w 9"/>
                    <a:gd name="T9" fmla="*/ 0 h 9"/>
                    <a:gd name="T10" fmla="*/ 0 w 9"/>
                    <a:gd name="T11" fmla="*/ 0 h 9"/>
                    <a:gd name="T12" fmla="*/ 0 w 9"/>
                    <a:gd name="T13" fmla="*/ 0 h 9"/>
                    <a:gd name="T14" fmla="*/ 0 w 9"/>
                    <a:gd name="T15" fmla="*/ 0 h 9"/>
                    <a:gd name="T16" fmla="*/ 0 w 9"/>
                    <a:gd name="T17" fmla="*/ 0 h 9"/>
                    <a:gd name="T18" fmla="*/ 0 w 9"/>
                    <a:gd name="T19" fmla="*/ 0 h 9"/>
                    <a:gd name="T20" fmla="*/ 0 w 9"/>
                    <a:gd name="T21" fmla="*/ 0 h 9"/>
                    <a:gd name="T22" fmla="*/ 0 w 9"/>
                    <a:gd name="T23" fmla="*/ 0 h 9"/>
                    <a:gd name="T24" fmla="*/ 0 w 9"/>
                    <a:gd name="T25" fmla="*/ 0 h 9"/>
                    <a:gd name="T26" fmla="*/ 0 w 9"/>
                    <a:gd name="T27" fmla="*/ 0 h 9"/>
                    <a:gd name="T28" fmla="*/ 0 w 9"/>
                    <a:gd name="T29" fmla="*/ 0 h 9"/>
                    <a:gd name="T30" fmla="*/ 0 w 9"/>
                    <a:gd name="T31" fmla="*/ 0 h 9"/>
                    <a:gd name="T32" fmla="*/ 0 w 9"/>
                    <a:gd name="T33" fmla="*/ 0 h 9"/>
                    <a:gd name="T34" fmla="*/ 0 w 9"/>
                    <a:gd name="T35" fmla="*/ 0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9"/>
                    <a:gd name="T56" fmla="*/ 9 w 9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7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1" name="Freeform 126"/>
                <p:cNvSpPr>
                  <a:spLocks/>
                </p:cNvSpPr>
                <p:nvPr/>
              </p:nvSpPr>
              <p:spPr bwMode="auto">
                <a:xfrm>
                  <a:off x="8459" y="4927"/>
                  <a:ext cx="2" cy="3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0 w 7"/>
                    <a:gd name="T5" fmla="*/ 0 h 8"/>
                    <a:gd name="T6" fmla="*/ 0 w 7"/>
                    <a:gd name="T7" fmla="*/ 0 h 8"/>
                    <a:gd name="T8" fmla="*/ 0 w 7"/>
                    <a:gd name="T9" fmla="*/ 0 h 8"/>
                    <a:gd name="T10" fmla="*/ 0 w 7"/>
                    <a:gd name="T11" fmla="*/ 0 h 8"/>
                    <a:gd name="T12" fmla="*/ 0 w 7"/>
                    <a:gd name="T13" fmla="*/ 0 h 8"/>
                    <a:gd name="T14" fmla="*/ 0 w 7"/>
                    <a:gd name="T15" fmla="*/ 0 h 8"/>
                    <a:gd name="T16" fmla="*/ 0 w 7"/>
                    <a:gd name="T17" fmla="*/ 0 h 8"/>
                    <a:gd name="T18" fmla="*/ 0 w 7"/>
                    <a:gd name="T19" fmla="*/ 0 h 8"/>
                    <a:gd name="T20" fmla="*/ 0 w 7"/>
                    <a:gd name="T21" fmla="*/ 0 h 8"/>
                    <a:gd name="T22" fmla="*/ 0 w 7"/>
                    <a:gd name="T23" fmla="*/ 0 h 8"/>
                    <a:gd name="T24" fmla="*/ 0 w 7"/>
                    <a:gd name="T25" fmla="*/ 0 h 8"/>
                    <a:gd name="T26" fmla="*/ 0 w 7"/>
                    <a:gd name="T27" fmla="*/ 0 h 8"/>
                    <a:gd name="T28" fmla="*/ 0 w 7"/>
                    <a:gd name="T29" fmla="*/ 0 h 8"/>
                    <a:gd name="T30" fmla="*/ 0 w 7"/>
                    <a:gd name="T31" fmla="*/ 0 h 8"/>
                    <a:gd name="T32" fmla="*/ 0 w 7"/>
                    <a:gd name="T33" fmla="*/ 0 h 8"/>
                    <a:gd name="T34" fmla="*/ 0 w 7"/>
                    <a:gd name="T35" fmla="*/ 0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2" name="Freeform 127"/>
                <p:cNvSpPr>
                  <a:spLocks/>
                </p:cNvSpPr>
                <p:nvPr/>
              </p:nvSpPr>
              <p:spPr bwMode="auto">
                <a:xfrm>
                  <a:off x="8443" y="4936"/>
                  <a:ext cx="2" cy="3"/>
                </a:xfrm>
                <a:custGeom>
                  <a:avLst/>
                  <a:gdLst>
                    <a:gd name="T0" fmla="*/ 0 w 7"/>
                    <a:gd name="T1" fmla="*/ 0 h 9"/>
                    <a:gd name="T2" fmla="*/ 0 w 7"/>
                    <a:gd name="T3" fmla="*/ 0 h 9"/>
                    <a:gd name="T4" fmla="*/ 0 w 7"/>
                    <a:gd name="T5" fmla="*/ 0 h 9"/>
                    <a:gd name="T6" fmla="*/ 0 w 7"/>
                    <a:gd name="T7" fmla="*/ 0 h 9"/>
                    <a:gd name="T8" fmla="*/ 0 w 7"/>
                    <a:gd name="T9" fmla="*/ 0 h 9"/>
                    <a:gd name="T10" fmla="*/ 0 w 7"/>
                    <a:gd name="T11" fmla="*/ 0 h 9"/>
                    <a:gd name="T12" fmla="*/ 0 w 7"/>
                    <a:gd name="T13" fmla="*/ 0 h 9"/>
                    <a:gd name="T14" fmla="*/ 0 w 7"/>
                    <a:gd name="T15" fmla="*/ 0 h 9"/>
                    <a:gd name="T16" fmla="*/ 0 w 7"/>
                    <a:gd name="T17" fmla="*/ 0 h 9"/>
                    <a:gd name="T18" fmla="*/ 0 w 7"/>
                    <a:gd name="T19" fmla="*/ 0 h 9"/>
                    <a:gd name="T20" fmla="*/ 0 w 7"/>
                    <a:gd name="T21" fmla="*/ 0 h 9"/>
                    <a:gd name="T22" fmla="*/ 0 w 7"/>
                    <a:gd name="T23" fmla="*/ 0 h 9"/>
                    <a:gd name="T24" fmla="*/ 0 w 7"/>
                    <a:gd name="T25" fmla="*/ 0 h 9"/>
                    <a:gd name="T26" fmla="*/ 0 w 7"/>
                    <a:gd name="T27" fmla="*/ 0 h 9"/>
                    <a:gd name="T28" fmla="*/ 0 w 7"/>
                    <a:gd name="T29" fmla="*/ 0 h 9"/>
                    <a:gd name="T30" fmla="*/ 0 w 7"/>
                    <a:gd name="T31" fmla="*/ 0 h 9"/>
                    <a:gd name="T32" fmla="*/ 0 w 7"/>
                    <a:gd name="T33" fmla="*/ 0 h 9"/>
                    <a:gd name="T34" fmla="*/ 0 w 7"/>
                    <a:gd name="T35" fmla="*/ 0 h 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9"/>
                    <a:gd name="T56" fmla="*/ 7 w 7"/>
                    <a:gd name="T57" fmla="*/ 9 h 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9">
                      <a:moveTo>
                        <a:pt x="0" y="4"/>
                      </a:move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3" y="9"/>
                      </a:lnTo>
                      <a:lnTo>
                        <a:pt x="4" y="9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7" y="3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3" name="Freeform 128"/>
                <p:cNvSpPr>
                  <a:spLocks/>
                </p:cNvSpPr>
                <p:nvPr/>
              </p:nvSpPr>
              <p:spPr bwMode="auto">
                <a:xfrm>
                  <a:off x="8474" y="4919"/>
                  <a:ext cx="7" cy="6"/>
                </a:xfrm>
                <a:custGeom>
                  <a:avLst/>
                  <a:gdLst>
                    <a:gd name="T0" fmla="*/ 0 w 20"/>
                    <a:gd name="T1" fmla="*/ 0 h 20"/>
                    <a:gd name="T2" fmla="*/ 0 w 20"/>
                    <a:gd name="T3" fmla="*/ 0 h 20"/>
                    <a:gd name="T4" fmla="*/ 0 w 20"/>
                    <a:gd name="T5" fmla="*/ 1 h 20"/>
                    <a:gd name="T6" fmla="*/ 0 w 20"/>
                    <a:gd name="T7" fmla="*/ 1 h 20"/>
                    <a:gd name="T8" fmla="*/ 0 w 20"/>
                    <a:gd name="T9" fmla="*/ 1 h 20"/>
                    <a:gd name="T10" fmla="*/ 1 w 20"/>
                    <a:gd name="T11" fmla="*/ 1 h 20"/>
                    <a:gd name="T12" fmla="*/ 1 w 20"/>
                    <a:gd name="T13" fmla="*/ 1 h 20"/>
                    <a:gd name="T14" fmla="*/ 1 w 20"/>
                    <a:gd name="T15" fmla="*/ 0 h 20"/>
                    <a:gd name="T16" fmla="*/ 1 w 20"/>
                    <a:gd name="T17" fmla="*/ 0 h 20"/>
                    <a:gd name="T18" fmla="*/ 1 w 20"/>
                    <a:gd name="T19" fmla="*/ 0 h 20"/>
                    <a:gd name="T20" fmla="*/ 1 w 20"/>
                    <a:gd name="T21" fmla="*/ 0 h 20"/>
                    <a:gd name="T22" fmla="*/ 1 w 20"/>
                    <a:gd name="T23" fmla="*/ 0 h 20"/>
                    <a:gd name="T24" fmla="*/ 0 w 20"/>
                    <a:gd name="T25" fmla="*/ 0 h 20"/>
                    <a:gd name="T26" fmla="*/ 0 w 20"/>
                    <a:gd name="T27" fmla="*/ 0 h 20"/>
                    <a:gd name="T28" fmla="*/ 0 w 20"/>
                    <a:gd name="T29" fmla="*/ 0 h 20"/>
                    <a:gd name="T30" fmla="*/ 0 w 20"/>
                    <a:gd name="T31" fmla="*/ 0 h 20"/>
                    <a:gd name="T32" fmla="*/ 0 w 20"/>
                    <a:gd name="T33" fmla="*/ 0 h 20"/>
                    <a:gd name="T34" fmla="*/ 0 w 20"/>
                    <a:gd name="T35" fmla="*/ 0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20"/>
                    <a:gd name="T56" fmla="*/ 20 w 20"/>
                    <a:gd name="T57" fmla="*/ 20 h 2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20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5" y="20"/>
                      </a:lnTo>
                      <a:lnTo>
                        <a:pt x="10" y="20"/>
                      </a:lnTo>
                      <a:lnTo>
                        <a:pt x="14" y="20"/>
                      </a:lnTo>
                      <a:lnTo>
                        <a:pt x="17" y="17"/>
                      </a:lnTo>
                      <a:lnTo>
                        <a:pt x="20" y="15"/>
                      </a:lnTo>
                      <a:lnTo>
                        <a:pt x="20" y="10"/>
                      </a:lnTo>
                      <a:lnTo>
                        <a:pt x="20" y="6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4" name="Freeform 129"/>
                <p:cNvSpPr>
                  <a:spLocks/>
                </p:cNvSpPr>
                <p:nvPr/>
              </p:nvSpPr>
              <p:spPr bwMode="auto">
                <a:xfrm>
                  <a:off x="8332" y="4713"/>
                  <a:ext cx="4" cy="4"/>
                </a:xfrm>
                <a:custGeom>
                  <a:avLst/>
                  <a:gdLst>
                    <a:gd name="T0" fmla="*/ 0 w 12"/>
                    <a:gd name="T1" fmla="*/ 0 h 13"/>
                    <a:gd name="T2" fmla="*/ 0 w 12"/>
                    <a:gd name="T3" fmla="*/ 0 h 13"/>
                    <a:gd name="T4" fmla="*/ 0 w 12"/>
                    <a:gd name="T5" fmla="*/ 0 h 13"/>
                    <a:gd name="T6" fmla="*/ 0 w 12"/>
                    <a:gd name="T7" fmla="*/ 0 h 13"/>
                    <a:gd name="T8" fmla="*/ 0 w 12"/>
                    <a:gd name="T9" fmla="*/ 0 h 13"/>
                    <a:gd name="T10" fmla="*/ 0 w 12"/>
                    <a:gd name="T11" fmla="*/ 0 h 13"/>
                    <a:gd name="T12" fmla="*/ 0 w 12"/>
                    <a:gd name="T13" fmla="*/ 0 h 13"/>
                    <a:gd name="T14" fmla="*/ 0 w 12"/>
                    <a:gd name="T15" fmla="*/ 0 h 13"/>
                    <a:gd name="T16" fmla="*/ 0 w 12"/>
                    <a:gd name="T17" fmla="*/ 0 h 13"/>
                    <a:gd name="T18" fmla="*/ 0 w 12"/>
                    <a:gd name="T19" fmla="*/ 0 h 13"/>
                    <a:gd name="T20" fmla="*/ 0 w 12"/>
                    <a:gd name="T21" fmla="*/ 0 h 13"/>
                    <a:gd name="T22" fmla="*/ 0 w 12"/>
                    <a:gd name="T23" fmla="*/ 0 h 13"/>
                    <a:gd name="T24" fmla="*/ 0 w 12"/>
                    <a:gd name="T25" fmla="*/ 0 h 13"/>
                    <a:gd name="T26" fmla="*/ 0 w 12"/>
                    <a:gd name="T27" fmla="*/ 0 h 13"/>
                    <a:gd name="T28" fmla="*/ 0 w 12"/>
                    <a:gd name="T29" fmla="*/ 0 h 13"/>
                    <a:gd name="T30" fmla="*/ 0 w 12"/>
                    <a:gd name="T31" fmla="*/ 0 h 13"/>
                    <a:gd name="T32" fmla="*/ 0 w 12"/>
                    <a:gd name="T33" fmla="*/ 0 h 13"/>
                    <a:gd name="T34" fmla="*/ 0 w 12"/>
                    <a:gd name="T35" fmla="*/ 0 h 1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3"/>
                    <a:gd name="T56" fmla="*/ 12 w 12"/>
                    <a:gd name="T57" fmla="*/ 13 h 1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3">
                      <a:moveTo>
                        <a:pt x="0" y="7"/>
                      </a:move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3" y="13"/>
                      </a:lnTo>
                      <a:lnTo>
                        <a:pt x="6" y="13"/>
                      </a:lnTo>
                      <a:lnTo>
                        <a:pt x="9" y="13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5" name="Freeform 130"/>
                <p:cNvSpPr>
                  <a:spLocks/>
                </p:cNvSpPr>
                <p:nvPr/>
              </p:nvSpPr>
              <p:spPr bwMode="auto">
                <a:xfrm>
                  <a:off x="8349" y="4708"/>
                  <a:ext cx="5" cy="4"/>
                </a:xfrm>
                <a:custGeom>
                  <a:avLst/>
                  <a:gdLst>
                    <a:gd name="T0" fmla="*/ 0 w 13"/>
                    <a:gd name="T1" fmla="*/ 0 h 12"/>
                    <a:gd name="T2" fmla="*/ 0 w 13"/>
                    <a:gd name="T3" fmla="*/ 0 h 12"/>
                    <a:gd name="T4" fmla="*/ 0 w 13"/>
                    <a:gd name="T5" fmla="*/ 0 h 12"/>
                    <a:gd name="T6" fmla="*/ 0 w 13"/>
                    <a:gd name="T7" fmla="*/ 0 h 12"/>
                    <a:gd name="T8" fmla="*/ 0 w 13"/>
                    <a:gd name="T9" fmla="*/ 0 h 12"/>
                    <a:gd name="T10" fmla="*/ 0 w 13"/>
                    <a:gd name="T11" fmla="*/ 0 h 12"/>
                    <a:gd name="T12" fmla="*/ 1 w 13"/>
                    <a:gd name="T13" fmla="*/ 0 h 12"/>
                    <a:gd name="T14" fmla="*/ 1 w 13"/>
                    <a:gd name="T15" fmla="*/ 0 h 12"/>
                    <a:gd name="T16" fmla="*/ 1 w 13"/>
                    <a:gd name="T17" fmla="*/ 0 h 12"/>
                    <a:gd name="T18" fmla="*/ 1 w 13"/>
                    <a:gd name="T19" fmla="*/ 0 h 12"/>
                    <a:gd name="T20" fmla="*/ 1 w 13"/>
                    <a:gd name="T21" fmla="*/ 0 h 12"/>
                    <a:gd name="T22" fmla="*/ 0 w 13"/>
                    <a:gd name="T23" fmla="*/ 0 h 12"/>
                    <a:gd name="T24" fmla="*/ 0 w 13"/>
                    <a:gd name="T25" fmla="*/ 0 h 12"/>
                    <a:gd name="T26" fmla="*/ 0 w 13"/>
                    <a:gd name="T27" fmla="*/ 0 h 12"/>
                    <a:gd name="T28" fmla="*/ 0 w 13"/>
                    <a:gd name="T29" fmla="*/ 0 h 12"/>
                    <a:gd name="T30" fmla="*/ 0 w 13"/>
                    <a:gd name="T31" fmla="*/ 0 h 12"/>
                    <a:gd name="T32" fmla="*/ 0 w 13"/>
                    <a:gd name="T33" fmla="*/ 0 h 12"/>
                    <a:gd name="T34" fmla="*/ 0 w 13"/>
                    <a:gd name="T35" fmla="*/ 0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12"/>
                    <a:gd name="T56" fmla="*/ 13 w 13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12">
                      <a:moveTo>
                        <a:pt x="0" y="6"/>
                      </a:move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6" name="Freeform 131"/>
                <p:cNvSpPr>
                  <a:spLocks/>
                </p:cNvSpPr>
                <p:nvPr/>
              </p:nvSpPr>
              <p:spPr bwMode="auto">
                <a:xfrm>
                  <a:off x="8366" y="4704"/>
                  <a:ext cx="2" cy="2"/>
                </a:xfrm>
                <a:custGeom>
                  <a:avLst/>
                  <a:gdLst>
                    <a:gd name="T0" fmla="*/ 0 w 8"/>
                    <a:gd name="T1" fmla="*/ 0 h 7"/>
                    <a:gd name="T2" fmla="*/ 0 w 8"/>
                    <a:gd name="T3" fmla="*/ 0 h 7"/>
                    <a:gd name="T4" fmla="*/ 0 w 8"/>
                    <a:gd name="T5" fmla="*/ 0 h 7"/>
                    <a:gd name="T6" fmla="*/ 0 w 8"/>
                    <a:gd name="T7" fmla="*/ 0 h 7"/>
                    <a:gd name="T8" fmla="*/ 0 w 8"/>
                    <a:gd name="T9" fmla="*/ 0 h 7"/>
                    <a:gd name="T10" fmla="*/ 0 w 8"/>
                    <a:gd name="T11" fmla="*/ 0 h 7"/>
                    <a:gd name="T12" fmla="*/ 0 w 8"/>
                    <a:gd name="T13" fmla="*/ 0 h 7"/>
                    <a:gd name="T14" fmla="*/ 0 w 8"/>
                    <a:gd name="T15" fmla="*/ 0 h 7"/>
                    <a:gd name="T16" fmla="*/ 0 w 8"/>
                    <a:gd name="T17" fmla="*/ 0 h 7"/>
                    <a:gd name="T18" fmla="*/ 0 w 8"/>
                    <a:gd name="T19" fmla="*/ 0 h 7"/>
                    <a:gd name="T20" fmla="*/ 0 w 8"/>
                    <a:gd name="T21" fmla="*/ 0 h 7"/>
                    <a:gd name="T22" fmla="*/ 0 w 8"/>
                    <a:gd name="T23" fmla="*/ 0 h 7"/>
                    <a:gd name="T24" fmla="*/ 0 w 8"/>
                    <a:gd name="T25" fmla="*/ 0 h 7"/>
                    <a:gd name="T26" fmla="*/ 0 w 8"/>
                    <a:gd name="T27" fmla="*/ 0 h 7"/>
                    <a:gd name="T28" fmla="*/ 0 w 8"/>
                    <a:gd name="T29" fmla="*/ 0 h 7"/>
                    <a:gd name="T30" fmla="*/ 0 w 8"/>
                    <a:gd name="T31" fmla="*/ 0 h 7"/>
                    <a:gd name="T32" fmla="*/ 0 w 8"/>
                    <a:gd name="T33" fmla="*/ 0 h 7"/>
                    <a:gd name="T34" fmla="*/ 0 w 8"/>
                    <a:gd name="T35" fmla="*/ 0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7"/>
                    <a:gd name="T56" fmla="*/ 8 w 8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7">
                      <a:moveTo>
                        <a:pt x="0" y="3"/>
                      </a:move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7" name="Freeform 132"/>
                <p:cNvSpPr>
                  <a:spLocks/>
                </p:cNvSpPr>
                <p:nvPr/>
              </p:nvSpPr>
              <p:spPr bwMode="auto">
                <a:xfrm>
                  <a:off x="8338" y="4730"/>
                  <a:ext cx="2" cy="3"/>
                </a:xfrm>
                <a:custGeom>
                  <a:avLst/>
                  <a:gdLst>
                    <a:gd name="T0" fmla="*/ 0 w 7"/>
                    <a:gd name="T1" fmla="*/ 0 h 8"/>
                    <a:gd name="T2" fmla="*/ 0 w 7"/>
                    <a:gd name="T3" fmla="*/ 0 h 8"/>
                    <a:gd name="T4" fmla="*/ 0 w 7"/>
                    <a:gd name="T5" fmla="*/ 0 h 8"/>
                    <a:gd name="T6" fmla="*/ 0 w 7"/>
                    <a:gd name="T7" fmla="*/ 0 h 8"/>
                    <a:gd name="T8" fmla="*/ 0 w 7"/>
                    <a:gd name="T9" fmla="*/ 0 h 8"/>
                    <a:gd name="T10" fmla="*/ 0 w 7"/>
                    <a:gd name="T11" fmla="*/ 0 h 8"/>
                    <a:gd name="T12" fmla="*/ 0 w 7"/>
                    <a:gd name="T13" fmla="*/ 0 h 8"/>
                    <a:gd name="T14" fmla="*/ 0 w 7"/>
                    <a:gd name="T15" fmla="*/ 0 h 8"/>
                    <a:gd name="T16" fmla="*/ 0 w 7"/>
                    <a:gd name="T17" fmla="*/ 0 h 8"/>
                    <a:gd name="T18" fmla="*/ 0 w 7"/>
                    <a:gd name="T19" fmla="*/ 0 h 8"/>
                    <a:gd name="T20" fmla="*/ 0 w 7"/>
                    <a:gd name="T21" fmla="*/ 0 h 8"/>
                    <a:gd name="T22" fmla="*/ 0 w 7"/>
                    <a:gd name="T23" fmla="*/ 0 h 8"/>
                    <a:gd name="T24" fmla="*/ 0 w 7"/>
                    <a:gd name="T25" fmla="*/ 0 h 8"/>
                    <a:gd name="T26" fmla="*/ 0 w 7"/>
                    <a:gd name="T27" fmla="*/ 0 h 8"/>
                    <a:gd name="T28" fmla="*/ 0 w 7"/>
                    <a:gd name="T29" fmla="*/ 0 h 8"/>
                    <a:gd name="T30" fmla="*/ 0 w 7"/>
                    <a:gd name="T31" fmla="*/ 0 h 8"/>
                    <a:gd name="T32" fmla="*/ 0 w 7"/>
                    <a:gd name="T33" fmla="*/ 0 h 8"/>
                    <a:gd name="T34" fmla="*/ 0 w 7"/>
                    <a:gd name="T35" fmla="*/ 0 h 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"/>
                    <a:gd name="T55" fmla="*/ 0 h 8"/>
                    <a:gd name="T56" fmla="*/ 7 w 7"/>
                    <a:gd name="T57" fmla="*/ 8 h 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" h="8">
                      <a:moveTo>
                        <a:pt x="0" y="3"/>
                      </a:moveTo>
                      <a:lnTo>
                        <a:pt x="0" y="5"/>
                      </a:lnTo>
                      <a:lnTo>
                        <a:pt x="1" y="6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8" name="Freeform 133"/>
                <p:cNvSpPr>
                  <a:spLocks/>
                </p:cNvSpPr>
                <p:nvPr/>
              </p:nvSpPr>
              <p:spPr bwMode="auto">
                <a:xfrm>
                  <a:off x="8370" y="4713"/>
                  <a:ext cx="6" cy="6"/>
                </a:xfrm>
                <a:custGeom>
                  <a:avLst/>
                  <a:gdLst>
                    <a:gd name="T0" fmla="*/ 0 w 16"/>
                    <a:gd name="T1" fmla="*/ 0 h 17"/>
                    <a:gd name="T2" fmla="*/ 0 w 16"/>
                    <a:gd name="T3" fmla="*/ 0 h 17"/>
                    <a:gd name="T4" fmla="*/ 0 w 16"/>
                    <a:gd name="T5" fmla="*/ 1 h 17"/>
                    <a:gd name="T6" fmla="*/ 0 w 16"/>
                    <a:gd name="T7" fmla="*/ 1 h 17"/>
                    <a:gd name="T8" fmla="*/ 0 w 16"/>
                    <a:gd name="T9" fmla="*/ 1 h 17"/>
                    <a:gd name="T10" fmla="*/ 1 w 16"/>
                    <a:gd name="T11" fmla="*/ 1 h 17"/>
                    <a:gd name="T12" fmla="*/ 1 w 16"/>
                    <a:gd name="T13" fmla="*/ 1 h 17"/>
                    <a:gd name="T14" fmla="*/ 1 w 16"/>
                    <a:gd name="T15" fmla="*/ 0 h 17"/>
                    <a:gd name="T16" fmla="*/ 1 w 16"/>
                    <a:gd name="T17" fmla="*/ 0 h 17"/>
                    <a:gd name="T18" fmla="*/ 1 w 16"/>
                    <a:gd name="T19" fmla="*/ 0 h 17"/>
                    <a:gd name="T20" fmla="*/ 1 w 16"/>
                    <a:gd name="T21" fmla="*/ 0 h 17"/>
                    <a:gd name="T22" fmla="*/ 1 w 16"/>
                    <a:gd name="T23" fmla="*/ 0 h 17"/>
                    <a:gd name="T24" fmla="*/ 0 w 16"/>
                    <a:gd name="T25" fmla="*/ 0 h 17"/>
                    <a:gd name="T26" fmla="*/ 0 w 16"/>
                    <a:gd name="T27" fmla="*/ 0 h 17"/>
                    <a:gd name="T28" fmla="*/ 0 w 16"/>
                    <a:gd name="T29" fmla="*/ 0 h 17"/>
                    <a:gd name="T30" fmla="*/ 0 w 16"/>
                    <a:gd name="T31" fmla="*/ 0 h 17"/>
                    <a:gd name="T32" fmla="*/ 0 w 16"/>
                    <a:gd name="T33" fmla="*/ 0 h 17"/>
                    <a:gd name="T34" fmla="*/ 0 w 16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7"/>
                    <a:gd name="T56" fmla="*/ 16 w 16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7">
                      <a:moveTo>
                        <a:pt x="0" y="8"/>
                      </a:moveTo>
                      <a:lnTo>
                        <a:pt x="0" y="11"/>
                      </a:lnTo>
                      <a:lnTo>
                        <a:pt x="3" y="14"/>
                      </a:lnTo>
                      <a:lnTo>
                        <a:pt x="5" y="16"/>
                      </a:lnTo>
                      <a:lnTo>
                        <a:pt x="9" y="17"/>
                      </a:lnTo>
                      <a:lnTo>
                        <a:pt x="12" y="16"/>
                      </a:lnTo>
                      <a:lnTo>
                        <a:pt x="15" y="14"/>
                      </a:lnTo>
                      <a:lnTo>
                        <a:pt x="16" y="11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49" name="Freeform 134"/>
                <p:cNvSpPr>
                  <a:spLocks/>
                </p:cNvSpPr>
                <p:nvPr/>
              </p:nvSpPr>
              <p:spPr bwMode="auto">
                <a:xfrm>
                  <a:off x="8353" y="4721"/>
                  <a:ext cx="4" cy="4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0 w 12"/>
                    <a:gd name="T5" fmla="*/ 0 h 12"/>
                    <a:gd name="T6" fmla="*/ 0 w 12"/>
                    <a:gd name="T7" fmla="*/ 0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0 h 12"/>
                    <a:gd name="T20" fmla="*/ 0 w 12"/>
                    <a:gd name="T21" fmla="*/ 0 h 12"/>
                    <a:gd name="T22" fmla="*/ 0 w 12"/>
                    <a:gd name="T23" fmla="*/ 0 h 12"/>
                    <a:gd name="T24" fmla="*/ 0 w 12"/>
                    <a:gd name="T25" fmla="*/ 0 h 12"/>
                    <a:gd name="T26" fmla="*/ 0 w 12"/>
                    <a:gd name="T27" fmla="*/ 0 h 12"/>
                    <a:gd name="T28" fmla="*/ 0 w 12"/>
                    <a:gd name="T29" fmla="*/ 0 h 12"/>
                    <a:gd name="T30" fmla="*/ 0 w 12"/>
                    <a:gd name="T31" fmla="*/ 0 h 12"/>
                    <a:gd name="T32" fmla="*/ 0 w 12"/>
                    <a:gd name="T33" fmla="*/ 0 h 12"/>
                    <a:gd name="T34" fmla="*/ 0 w 12"/>
                    <a:gd name="T35" fmla="*/ 0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"/>
                    <a:gd name="T55" fmla="*/ 0 h 12"/>
                    <a:gd name="T56" fmla="*/ 12 w 12"/>
                    <a:gd name="T57" fmla="*/ 12 h 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" h="12">
                      <a:moveTo>
                        <a:pt x="0" y="6"/>
                      </a:moveTo>
                      <a:lnTo>
                        <a:pt x="0" y="7"/>
                      </a:lnTo>
                      <a:lnTo>
                        <a:pt x="1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10" y="10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0" name="Freeform 135"/>
                <p:cNvSpPr>
                  <a:spLocks/>
                </p:cNvSpPr>
                <p:nvPr/>
              </p:nvSpPr>
              <p:spPr bwMode="auto">
                <a:xfrm>
                  <a:off x="8343" y="4794"/>
                  <a:ext cx="25" cy="25"/>
                </a:xfrm>
                <a:custGeom>
                  <a:avLst/>
                  <a:gdLst>
                    <a:gd name="T0" fmla="*/ 0 w 74"/>
                    <a:gd name="T1" fmla="*/ 2 h 75"/>
                    <a:gd name="T2" fmla="*/ 1 w 74"/>
                    <a:gd name="T3" fmla="*/ 3 h 75"/>
                    <a:gd name="T4" fmla="*/ 1 w 74"/>
                    <a:gd name="T5" fmla="*/ 3 h 75"/>
                    <a:gd name="T6" fmla="*/ 1 w 74"/>
                    <a:gd name="T7" fmla="*/ 3 h 75"/>
                    <a:gd name="T8" fmla="*/ 1 w 74"/>
                    <a:gd name="T9" fmla="*/ 3 h 75"/>
                    <a:gd name="T10" fmla="*/ 1 w 74"/>
                    <a:gd name="T11" fmla="*/ 3 h 75"/>
                    <a:gd name="T12" fmla="*/ 2 w 74"/>
                    <a:gd name="T13" fmla="*/ 3 h 75"/>
                    <a:gd name="T14" fmla="*/ 2 w 74"/>
                    <a:gd name="T15" fmla="*/ 3 h 75"/>
                    <a:gd name="T16" fmla="*/ 2 w 74"/>
                    <a:gd name="T17" fmla="*/ 2 h 75"/>
                    <a:gd name="T18" fmla="*/ 2 w 74"/>
                    <a:gd name="T19" fmla="*/ 2 h 75"/>
                    <a:gd name="T20" fmla="*/ 3 w 74"/>
                    <a:gd name="T21" fmla="*/ 2 h 75"/>
                    <a:gd name="T22" fmla="*/ 3 w 74"/>
                    <a:gd name="T23" fmla="*/ 2 h 75"/>
                    <a:gd name="T24" fmla="*/ 3 w 74"/>
                    <a:gd name="T25" fmla="*/ 2 h 75"/>
                    <a:gd name="T26" fmla="*/ 2 w 74"/>
                    <a:gd name="T27" fmla="*/ 1 h 75"/>
                    <a:gd name="T28" fmla="*/ 2 w 74"/>
                    <a:gd name="T29" fmla="*/ 1 h 75"/>
                    <a:gd name="T30" fmla="*/ 1 w 74"/>
                    <a:gd name="T31" fmla="*/ 2 h 75"/>
                    <a:gd name="T32" fmla="*/ 1 w 74"/>
                    <a:gd name="T33" fmla="*/ 2 h 75"/>
                    <a:gd name="T34" fmla="*/ 1 w 74"/>
                    <a:gd name="T35" fmla="*/ 2 h 75"/>
                    <a:gd name="T36" fmla="*/ 1 w 74"/>
                    <a:gd name="T37" fmla="*/ 1 h 75"/>
                    <a:gd name="T38" fmla="*/ 0 w 74"/>
                    <a:gd name="T39" fmla="*/ 0 h 75"/>
                    <a:gd name="T40" fmla="*/ 0 w 74"/>
                    <a:gd name="T41" fmla="*/ 0 h 75"/>
                    <a:gd name="T42" fmla="*/ 0 w 74"/>
                    <a:gd name="T43" fmla="*/ 1 h 75"/>
                    <a:gd name="T44" fmla="*/ 0 w 74"/>
                    <a:gd name="T45" fmla="*/ 1 h 75"/>
                    <a:gd name="T46" fmla="*/ 0 w 74"/>
                    <a:gd name="T47" fmla="*/ 2 h 75"/>
                    <a:gd name="T48" fmla="*/ 0 w 74"/>
                    <a:gd name="T49" fmla="*/ 2 h 7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4"/>
                    <a:gd name="T76" fmla="*/ 0 h 75"/>
                    <a:gd name="T77" fmla="*/ 74 w 74"/>
                    <a:gd name="T78" fmla="*/ 75 h 7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4" h="75">
                      <a:moveTo>
                        <a:pt x="7" y="65"/>
                      </a:moveTo>
                      <a:lnTo>
                        <a:pt x="15" y="72"/>
                      </a:lnTo>
                      <a:lnTo>
                        <a:pt x="25" y="75"/>
                      </a:lnTo>
                      <a:lnTo>
                        <a:pt x="32" y="75"/>
                      </a:lnTo>
                      <a:lnTo>
                        <a:pt x="37" y="73"/>
                      </a:lnTo>
                      <a:lnTo>
                        <a:pt x="38" y="73"/>
                      </a:lnTo>
                      <a:lnTo>
                        <a:pt x="44" y="71"/>
                      </a:lnTo>
                      <a:lnTo>
                        <a:pt x="50" y="69"/>
                      </a:lnTo>
                      <a:lnTo>
                        <a:pt x="59" y="65"/>
                      </a:lnTo>
                      <a:lnTo>
                        <a:pt x="65" y="60"/>
                      </a:lnTo>
                      <a:lnTo>
                        <a:pt x="71" y="56"/>
                      </a:lnTo>
                      <a:lnTo>
                        <a:pt x="74" y="50"/>
                      </a:lnTo>
                      <a:lnTo>
                        <a:pt x="72" y="45"/>
                      </a:lnTo>
                      <a:lnTo>
                        <a:pt x="59" y="35"/>
                      </a:lnTo>
                      <a:lnTo>
                        <a:pt x="46" y="39"/>
                      </a:lnTo>
                      <a:lnTo>
                        <a:pt x="35" y="48"/>
                      </a:lnTo>
                      <a:lnTo>
                        <a:pt x="31" y="52"/>
                      </a:lnTo>
                      <a:lnTo>
                        <a:pt x="29" y="43"/>
                      </a:lnTo>
                      <a:lnTo>
                        <a:pt x="24" y="26"/>
                      </a:lnTo>
                      <a:lnTo>
                        <a:pt x="13" y="7"/>
                      </a:lnTo>
                      <a:lnTo>
                        <a:pt x="2" y="0"/>
                      </a:lnTo>
                      <a:lnTo>
                        <a:pt x="0" y="19"/>
                      </a:lnTo>
                      <a:lnTo>
                        <a:pt x="3" y="40"/>
                      </a:lnTo>
                      <a:lnTo>
                        <a:pt x="6" y="58"/>
                      </a:lnTo>
                      <a:lnTo>
                        <a:pt x="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1" name="Freeform 136"/>
                <p:cNvSpPr>
                  <a:spLocks/>
                </p:cNvSpPr>
                <p:nvPr/>
              </p:nvSpPr>
              <p:spPr bwMode="auto">
                <a:xfrm>
                  <a:off x="8367" y="4788"/>
                  <a:ext cx="23" cy="20"/>
                </a:xfrm>
                <a:custGeom>
                  <a:avLst/>
                  <a:gdLst>
                    <a:gd name="T0" fmla="*/ 1 w 69"/>
                    <a:gd name="T1" fmla="*/ 2 h 59"/>
                    <a:gd name="T2" fmla="*/ 1 w 69"/>
                    <a:gd name="T3" fmla="*/ 2 h 59"/>
                    <a:gd name="T4" fmla="*/ 1 w 69"/>
                    <a:gd name="T5" fmla="*/ 2 h 59"/>
                    <a:gd name="T6" fmla="*/ 2 w 69"/>
                    <a:gd name="T7" fmla="*/ 2 h 59"/>
                    <a:gd name="T8" fmla="*/ 2 w 69"/>
                    <a:gd name="T9" fmla="*/ 2 h 59"/>
                    <a:gd name="T10" fmla="*/ 2 w 69"/>
                    <a:gd name="T11" fmla="*/ 2 h 59"/>
                    <a:gd name="T12" fmla="*/ 3 w 69"/>
                    <a:gd name="T13" fmla="*/ 2 h 59"/>
                    <a:gd name="T14" fmla="*/ 3 w 69"/>
                    <a:gd name="T15" fmla="*/ 2 h 59"/>
                    <a:gd name="T16" fmla="*/ 2 w 69"/>
                    <a:gd name="T17" fmla="*/ 1 h 59"/>
                    <a:gd name="T18" fmla="*/ 2 w 69"/>
                    <a:gd name="T19" fmla="*/ 1 h 59"/>
                    <a:gd name="T20" fmla="*/ 2 w 69"/>
                    <a:gd name="T21" fmla="*/ 1 h 59"/>
                    <a:gd name="T22" fmla="*/ 1 w 69"/>
                    <a:gd name="T23" fmla="*/ 1 h 59"/>
                    <a:gd name="T24" fmla="*/ 1 w 69"/>
                    <a:gd name="T25" fmla="*/ 2 h 59"/>
                    <a:gd name="T26" fmla="*/ 1 w 69"/>
                    <a:gd name="T27" fmla="*/ 1 h 59"/>
                    <a:gd name="T28" fmla="*/ 1 w 69"/>
                    <a:gd name="T29" fmla="*/ 0 h 59"/>
                    <a:gd name="T30" fmla="*/ 1 w 69"/>
                    <a:gd name="T31" fmla="*/ 0 h 59"/>
                    <a:gd name="T32" fmla="*/ 0 w 69"/>
                    <a:gd name="T33" fmla="*/ 0 h 59"/>
                    <a:gd name="T34" fmla="*/ 0 w 69"/>
                    <a:gd name="T35" fmla="*/ 1 h 59"/>
                    <a:gd name="T36" fmla="*/ 0 w 69"/>
                    <a:gd name="T37" fmla="*/ 2 h 59"/>
                    <a:gd name="T38" fmla="*/ 1 w 69"/>
                    <a:gd name="T39" fmla="*/ 2 h 59"/>
                    <a:gd name="T40" fmla="*/ 1 w 69"/>
                    <a:gd name="T41" fmla="*/ 2 h 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59"/>
                    <a:gd name="T65" fmla="*/ 69 w 69"/>
                    <a:gd name="T66" fmla="*/ 59 h 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59">
                      <a:moveTo>
                        <a:pt x="24" y="59"/>
                      </a:moveTo>
                      <a:lnTo>
                        <a:pt x="29" y="59"/>
                      </a:lnTo>
                      <a:lnTo>
                        <a:pt x="38" y="57"/>
                      </a:lnTo>
                      <a:lnTo>
                        <a:pt x="47" y="56"/>
                      </a:lnTo>
                      <a:lnTo>
                        <a:pt x="56" y="54"/>
                      </a:lnTo>
                      <a:lnTo>
                        <a:pt x="63" y="52"/>
                      </a:lnTo>
                      <a:lnTo>
                        <a:pt x="68" y="47"/>
                      </a:lnTo>
                      <a:lnTo>
                        <a:pt x="69" y="43"/>
                      </a:lnTo>
                      <a:lnTo>
                        <a:pt x="66" y="37"/>
                      </a:lnTo>
                      <a:lnTo>
                        <a:pt x="54" y="32"/>
                      </a:lnTo>
                      <a:lnTo>
                        <a:pt x="41" y="33"/>
                      </a:lnTo>
                      <a:lnTo>
                        <a:pt x="29" y="37"/>
                      </a:lnTo>
                      <a:lnTo>
                        <a:pt x="25" y="40"/>
                      </a:lnTo>
                      <a:lnTo>
                        <a:pt x="21" y="29"/>
                      </a:lnTo>
                      <a:lnTo>
                        <a:pt x="19" y="13"/>
                      </a:lnTo>
                      <a:lnTo>
                        <a:pt x="15" y="1"/>
                      </a:lnTo>
                      <a:lnTo>
                        <a:pt x="0" y="0"/>
                      </a:lnTo>
                      <a:lnTo>
                        <a:pt x="0" y="27"/>
                      </a:lnTo>
                      <a:lnTo>
                        <a:pt x="9" y="44"/>
                      </a:lnTo>
                      <a:lnTo>
                        <a:pt x="19" y="56"/>
                      </a:lnTo>
                      <a:lnTo>
                        <a:pt x="2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2" name="Freeform 137"/>
                <p:cNvSpPr>
                  <a:spLocks/>
                </p:cNvSpPr>
                <p:nvPr/>
              </p:nvSpPr>
              <p:spPr bwMode="auto">
                <a:xfrm>
                  <a:off x="8386" y="4779"/>
                  <a:ext cx="23" cy="20"/>
                </a:xfrm>
                <a:custGeom>
                  <a:avLst/>
                  <a:gdLst>
                    <a:gd name="T0" fmla="*/ 0 w 69"/>
                    <a:gd name="T1" fmla="*/ 2 h 60"/>
                    <a:gd name="T2" fmla="*/ 1 w 69"/>
                    <a:gd name="T3" fmla="*/ 2 h 60"/>
                    <a:gd name="T4" fmla="*/ 1 w 69"/>
                    <a:gd name="T5" fmla="*/ 2 h 60"/>
                    <a:gd name="T6" fmla="*/ 1 w 69"/>
                    <a:gd name="T7" fmla="*/ 2 h 60"/>
                    <a:gd name="T8" fmla="*/ 1 w 69"/>
                    <a:gd name="T9" fmla="*/ 2 h 60"/>
                    <a:gd name="T10" fmla="*/ 2 w 69"/>
                    <a:gd name="T11" fmla="*/ 2 h 60"/>
                    <a:gd name="T12" fmla="*/ 2 w 69"/>
                    <a:gd name="T13" fmla="*/ 2 h 60"/>
                    <a:gd name="T14" fmla="*/ 2 w 69"/>
                    <a:gd name="T15" fmla="*/ 2 h 60"/>
                    <a:gd name="T16" fmla="*/ 2 w 69"/>
                    <a:gd name="T17" fmla="*/ 2 h 60"/>
                    <a:gd name="T18" fmla="*/ 2 w 69"/>
                    <a:gd name="T19" fmla="*/ 2 h 60"/>
                    <a:gd name="T20" fmla="*/ 2 w 69"/>
                    <a:gd name="T21" fmla="*/ 2 h 60"/>
                    <a:gd name="T22" fmla="*/ 3 w 69"/>
                    <a:gd name="T23" fmla="*/ 2 h 60"/>
                    <a:gd name="T24" fmla="*/ 2 w 69"/>
                    <a:gd name="T25" fmla="*/ 1 h 60"/>
                    <a:gd name="T26" fmla="*/ 2 w 69"/>
                    <a:gd name="T27" fmla="*/ 1 h 60"/>
                    <a:gd name="T28" fmla="*/ 2 w 69"/>
                    <a:gd name="T29" fmla="*/ 1 h 60"/>
                    <a:gd name="T30" fmla="*/ 1 w 69"/>
                    <a:gd name="T31" fmla="*/ 1 h 60"/>
                    <a:gd name="T32" fmla="*/ 1 w 69"/>
                    <a:gd name="T33" fmla="*/ 1 h 60"/>
                    <a:gd name="T34" fmla="*/ 1 w 69"/>
                    <a:gd name="T35" fmla="*/ 1 h 60"/>
                    <a:gd name="T36" fmla="*/ 1 w 69"/>
                    <a:gd name="T37" fmla="*/ 1 h 60"/>
                    <a:gd name="T38" fmla="*/ 0 w 69"/>
                    <a:gd name="T39" fmla="*/ 0 h 60"/>
                    <a:gd name="T40" fmla="*/ 0 w 69"/>
                    <a:gd name="T41" fmla="*/ 0 h 60"/>
                    <a:gd name="T42" fmla="*/ 0 w 69"/>
                    <a:gd name="T43" fmla="*/ 1 h 60"/>
                    <a:gd name="T44" fmla="*/ 0 w 69"/>
                    <a:gd name="T45" fmla="*/ 1 h 60"/>
                    <a:gd name="T46" fmla="*/ 0 w 69"/>
                    <a:gd name="T47" fmla="*/ 2 h 60"/>
                    <a:gd name="T48" fmla="*/ 0 w 69"/>
                    <a:gd name="T49" fmla="*/ 2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9"/>
                    <a:gd name="T76" fmla="*/ 0 h 60"/>
                    <a:gd name="T77" fmla="*/ 69 w 69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9" h="60">
                      <a:moveTo>
                        <a:pt x="6" y="46"/>
                      </a:moveTo>
                      <a:lnTo>
                        <a:pt x="15" y="54"/>
                      </a:lnTo>
                      <a:lnTo>
                        <a:pt x="22" y="59"/>
                      </a:lnTo>
                      <a:lnTo>
                        <a:pt x="31" y="60"/>
                      </a:lnTo>
                      <a:lnTo>
                        <a:pt x="38" y="60"/>
                      </a:lnTo>
                      <a:lnTo>
                        <a:pt x="45" y="59"/>
                      </a:lnTo>
                      <a:lnTo>
                        <a:pt x="51" y="56"/>
                      </a:lnTo>
                      <a:lnTo>
                        <a:pt x="57" y="53"/>
                      </a:lnTo>
                      <a:lnTo>
                        <a:pt x="60" y="51"/>
                      </a:lnTo>
                      <a:lnTo>
                        <a:pt x="64" y="50"/>
                      </a:lnTo>
                      <a:lnTo>
                        <a:pt x="67" y="47"/>
                      </a:lnTo>
                      <a:lnTo>
                        <a:pt x="69" y="43"/>
                      </a:lnTo>
                      <a:lnTo>
                        <a:pt x="67" y="40"/>
                      </a:lnTo>
                      <a:lnTo>
                        <a:pt x="54" y="31"/>
                      </a:lnTo>
                      <a:lnTo>
                        <a:pt x="41" y="31"/>
                      </a:lnTo>
                      <a:lnTo>
                        <a:pt x="32" y="34"/>
                      </a:lnTo>
                      <a:lnTo>
                        <a:pt x="28" y="37"/>
                      </a:lnTo>
                      <a:lnTo>
                        <a:pt x="26" y="30"/>
                      </a:lnTo>
                      <a:lnTo>
                        <a:pt x="20" y="15"/>
                      </a:lnTo>
                      <a:lnTo>
                        <a:pt x="12" y="2"/>
                      </a:lnTo>
                      <a:lnTo>
                        <a:pt x="1" y="0"/>
                      </a:lnTo>
                      <a:lnTo>
                        <a:pt x="0" y="14"/>
                      </a:lnTo>
                      <a:lnTo>
                        <a:pt x="1" y="30"/>
                      </a:lnTo>
                      <a:lnTo>
                        <a:pt x="4" y="41"/>
                      </a:lnTo>
                      <a:lnTo>
                        <a:pt x="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3" name="Freeform 138"/>
                <p:cNvSpPr>
                  <a:spLocks/>
                </p:cNvSpPr>
                <p:nvPr/>
              </p:nvSpPr>
              <p:spPr bwMode="auto">
                <a:xfrm>
                  <a:off x="8357" y="4833"/>
                  <a:ext cx="25" cy="16"/>
                </a:xfrm>
                <a:custGeom>
                  <a:avLst/>
                  <a:gdLst>
                    <a:gd name="T0" fmla="*/ 0 w 75"/>
                    <a:gd name="T1" fmla="*/ 2 h 48"/>
                    <a:gd name="T2" fmla="*/ 1 w 75"/>
                    <a:gd name="T3" fmla="*/ 2 h 48"/>
                    <a:gd name="T4" fmla="*/ 1 w 75"/>
                    <a:gd name="T5" fmla="*/ 2 h 48"/>
                    <a:gd name="T6" fmla="*/ 2 w 75"/>
                    <a:gd name="T7" fmla="*/ 2 h 48"/>
                    <a:gd name="T8" fmla="*/ 2 w 75"/>
                    <a:gd name="T9" fmla="*/ 2 h 48"/>
                    <a:gd name="T10" fmla="*/ 2 w 75"/>
                    <a:gd name="T11" fmla="*/ 2 h 48"/>
                    <a:gd name="T12" fmla="*/ 3 w 75"/>
                    <a:gd name="T13" fmla="*/ 1 h 48"/>
                    <a:gd name="T14" fmla="*/ 3 w 75"/>
                    <a:gd name="T15" fmla="*/ 1 h 48"/>
                    <a:gd name="T16" fmla="*/ 3 w 75"/>
                    <a:gd name="T17" fmla="*/ 1 h 48"/>
                    <a:gd name="T18" fmla="*/ 2 w 75"/>
                    <a:gd name="T19" fmla="*/ 1 h 48"/>
                    <a:gd name="T20" fmla="*/ 2 w 75"/>
                    <a:gd name="T21" fmla="*/ 1 h 48"/>
                    <a:gd name="T22" fmla="*/ 2 w 75"/>
                    <a:gd name="T23" fmla="*/ 1 h 48"/>
                    <a:gd name="T24" fmla="*/ 2 w 75"/>
                    <a:gd name="T25" fmla="*/ 1 h 48"/>
                    <a:gd name="T26" fmla="*/ 1 w 75"/>
                    <a:gd name="T27" fmla="*/ 1 h 48"/>
                    <a:gd name="T28" fmla="*/ 1 w 75"/>
                    <a:gd name="T29" fmla="*/ 1 h 48"/>
                    <a:gd name="T30" fmla="*/ 1 w 75"/>
                    <a:gd name="T31" fmla="*/ 1 h 48"/>
                    <a:gd name="T32" fmla="*/ 1 w 75"/>
                    <a:gd name="T33" fmla="*/ 1 h 48"/>
                    <a:gd name="T34" fmla="*/ 1 w 75"/>
                    <a:gd name="T35" fmla="*/ 1 h 48"/>
                    <a:gd name="T36" fmla="*/ 1 w 75"/>
                    <a:gd name="T37" fmla="*/ 0 h 48"/>
                    <a:gd name="T38" fmla="*/ 1 w 75"/>
                    <a:gd name="T39" fmla="*/ 0 h 48"/>
                    <a:gd name="T40" fmla="*/ 1 w 75"/>
                    <a:gd name="T41" fmla="*/ 0 h 48"/>
                    <a:gd name="T42" fmla="*/ 0 w 75"/>
                    <a:gd name="T43" fmla="*/ 0 h 48"/>
                    <a:gd name="T44" fmla="*/ 0 w 75"/>
                    <a:gd name="T45" fmla="*/ 0 h 48"/>
                    <a:gd name="T46" fmla="*/ 0 w 75"/>
                    <a:gd name="T47" fmla="*/ 0 h 48"/>
                    <a:gd name="T48" fmla="*/ 0 w 75"/>
                    <a:gd name="T49" fmla="*/ 0 h 48"/>
                    <a:gd name="T50" fmla="*/ 0 w 75"/>
                    <a:gd name="T51" fmla="*/ 0 h 48"/>
                    <a:gd name="T52" fmla="*/ 0 w 75"/>
                    <a:gd name="T53" fmla="*/ 1 h 48"/>
                    <a:gd name="T54" fmla="*/ 0 w 75"/>
                    <a:gd name="T55" fmla="*/ 1 h 48"/>
                    <a:gd name="T56" fmla="*/ 0 w 75"/>
                    <a:gd name="T57" fmla="*/ 2 h 4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5"/>
                    <a:gd name="T88" fmla="*/ 0 h 48"/>
                    <a:gd name="T89" fmla="*/ 75 w 75"/>
                    <a:gd name="T90" fmla="*/ 48 h 4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5" h="48">
                      <a:moveTo>
                        <a:pt x="12" y="44"/>
                      </a:moveTo>
                      <a:lnTo>
                        <a:pt x="19" y="46"/>
                      </a:lnTo>
                      <a:lnTo>
                        <a:pt x="31" y="48"/>
                      </a:lnTo>
                      <a:lnTo>
                        <a:pt x="43" y="48"/>
                      </a:lnTo>
                      <a:lnTo>
                        <a:pt x="56" y="46"/>
                      </a:lnTo>
                      <a:lnTo>
                        <a:pt x="66" y="42"/>
                      </a:lnTo>
                      <a:lnTo>
                        <a:pt x="74" y="36"/>
                      </a:lnTo>
                      <a:lnTo>
                        <a:pt x="75" y="29"/>
                      </a:lnTo>
                      <a:lnTo>
                        <a:pt x="71" y="19"/>
                      </a:lnTo>
                      <a:lnTo>
                        <a:pt x="66" y="16"/>
                      </a:lnTo>
                      <a:lnTo>
                        <a:pt x="59" y="15"/>
                      </a:lnTo>
                      <a:lnTo>
                        <a:pt x="52" y="15"/>
                      </a:lnTo>
                      <a:lnTo>
                        <a:pt x="43" y="18"/>
                      </a:lnTo>
                      <a:lnTo>
                        <a:pt x="35" y="19"/>
                      </a:lnTo>
                      <a:lnTo>
                        <a:pt x="30" y="22"/>
                      </a:lnTo>
                      <a:lnTo>
                        <a:pt x="25" y="23"/>
                      </a:lnTo>
                      <a:lnTo>
                        <a:pt x="24" y="25"/>
                      </a:lnTo>
                      <a:lnTo>
                        <a:pt x="22" y="21"/>
                      </a:lnTo>
                      <a:lnTo>
                        <a:pt x="19" y="13"/>
                      </a:lnTo>
                      <a:lnTo>
                        <a:pt x="16" y="5"/>
                      </a:lnTo>
                      <a:lnTo>
                        <a:pt x="15" y="2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5" y="26"/>
                      </a:lnTo>
                      <a:lnTo>
                        <a:pt x="9" y="38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4" name="Freeform 139"/>
                <p:cNvSpPr>
                  <a:spLocks/>
                </p:cNvSpPr>
                <p:nvPr/>
              </p:nvSpPr>
              <p:spPr bwMode="auto">
                <a:xfrm>
                  <a:off x="8385" y="4821"/>
                  <a:ext cx="21" cy="19"/>
                </a:xfrm>
                <a:custGeom>
                  <a:avLst/>
                  <a:gdLst>
                    <a:gd name="T0" fmla="*/ 1 w 63"/>
                    <a:gd name="T1" fmla="*/ 2 h 57"/>
                    <a:gd name="T2" fmla="*/ 1 w 63"/>
                    <a:gd name="T3" fmla="*/ 2 h 57"/>
                    <a:gd name="T4" fmla="*/ 1 w 63"/>
                    <a:gd name="T5" fmla="*/ 2 h 57"/>
                    <a:gd name="T6" fmla="*/ 2 w 63"/>
                    <a:gd name="T7" fmla="*/ 2 h 57"/>
                    <a:gd name="T8" fmla="*/ 2 w 63"/>
                    <a:gd name="T9" fmla="*/ 2 h 57"/>
                    <a:gd name="T10" fmla="*/ 2 w 63"/>
                    <a:gd name="T11" fmla="*/ 2 h 57"/>
                    <a:gd name="T12" fmla="*/ 2 w 63"/>
                    <a:gd name="T13" fmla="*/ 2 h 57"/>
                    <a:gd name="T14" fmla="*/ 2 w 63"/>
                    <a:gd name="T15" fmla="*/ 2 h 57"/>
                    <a:gd name="T16" fmla="*/ 2 w 63"/>
                    <a:gd name="T17" fmla="*/ 1 h 57"/>
                    <a:gd name="T18" fmla="*/ 2 w 63"/>
                    <a:gd name="T19" fmla="*/ 1 h 57"/>
                    <a:gd name="T20" fmla="*/ 2 w 63"/>
                    <a:gd name="T21" fmla="*/ 1 h 57"/>
                    <a:gd name="T22" fmla="*/ 2 w 63"/>
                    <a:gd name="T23" fmla="*/ 1 h 57"/>
                    <a:gd name="T24" fmla="*/ 2 w 63"/>
                    <a:gd name="T25" fmla="*/ 1 h 57"/>
                    <a:gd name="T26" fmla="*/ 1 w 63"/>
                    <a:gd name="T27" fmla="*/ 1 h 57"/>
                    <a:gd name="T28" fmla="*/ 1 w 63"/>
                    <a:gd name="T29" fmla="*/ 1 h 57"/>
                    <a:gd name="T30" fmla="*/ 1 w 63"/>
                    <a:gd name="T31" fmla="*/ 1 h 57"/>
                    <a:gd name="T32" fmla="*/ 1 w 63"/>
                    <a:gd name="T33" fmla="*/ 1 h 57"/>
                    <a:gd name="T34" fmla="*/ 1 w 63"/>
                    <a:gd name="T35" fmla="*/ 1 h 57"/>
                    <a:gd name="T36" fmla="*/ 1 w 63"/>
                    <a:gd name="T37" fmla="*/ 1 h 57"/>
                    <a:gd name="T38" fmla="*/ 1 w 63"/>
                    <a:gd name="T39" fmla="*/ 0 h 57"/>
                    <a:gd name="T40" fmla="*/ 0 w 63"/>
                    <a:gd name="T41" fmla="*/ 0 h 57"/>
                    <a:gd name="T42" fmla="*/ 0 w 63"/>
                    <a:gd name="T43" fmla="*/ 1 h 57"/>
                    <a:gd name="T44" fmla="*/ 0 w 63"/>
                    <a:gd name="T45" fmla="*/ 1 h 57"/>
                    <a:gd name="T46" fmla="*/ 0 w 63"/>
                    <a:gd name="T47" fmla="*/ 2 h 57"/>
                    <a:gd name="T48" fmla="*/ 1 w 63"/>
                    <a:gd name="T49" fmla="*/ 2 h 5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3"/>
                    <a:gd name="T76" fmla="*/ 0 h 57"/>
                    <a:gd name="T77" fmla="*/ 63 w 63"/>
                    <a:gd name="T78" fmla="*/ 57 h 5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3" h="57">
                      <a:moveTo>
                        <a:pt x="15" y="53"/>
                      </a:moveTo>
                      <a:lnTo>
                        <a:pt x="22" y="54"/>
                      </a:lnTo>
                      <a:lnTo>
                        <a:pt x="34" y="57"/>
                      </a:lnTo>
                      <a:lnTo>
                        <a:pt x="47" y="56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3" y="43"/>
                      </a:lnTo>
                      <a:lnTo>
                        <a:pt x="62" y="40"/>
                      </a:lnTo>
                      <a:lnTo>
                        <a:pt x="61" y="36"/>
                      </a:lnTo>
                      <a:lnTo>
                        <a:pt x="58" y="33"/>
                      </a:lnTo>
                      <a:lnTo>
                        <a:pt x="53" y="31"/>
                      </a:lnTo>
                      <a:lnTo>
                        <a:pt x="47" y="33"/>
                      </a:lnTo>
                      <a:lnTo>
                        <a:pt x="39" y="36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21" y="36"/>
                      </a:lnTo>
                      <a:lnTo>
                        <a:pt x="21" y="30"/>
                      </a:lnTo>
                      <a:lnTo>
                        <a:pt x="21" y="17"/>
                      </a:lnTo>
                      <a:lnTo>
                        <a:pt x="17" y="4"/>
                      </a:lnTo>
                      <a:lnTo>
                        <a:pt x="8" y="0"/>
                      </a:lnTo>
                      <a:lnTo>
                        <a:pt x="0" y="18"/>
                      </a:lnTo>
                      <a:lnTo>
                        <a:pt x="0" y="34"/>
                      </a:lnTo>
                      <a:lnTo>
                        <a:pt x="6" y="46"/>
                      </a:lnTo>
                      <a:lnTo>
                        <a:pt x="1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5" name="Freeform 140"/>
                <p:cNvSpPr>
                  <a:spLocks/>
                </p:cNvSpPr>
                <p:nvPr/>
              </p:nvSpPr>
              <p:spPr bwMode="auto">
                <a:xfrm>
                  <a:off x="8406" y="4814"/>
                  <a:ext cx="21" cy="19"/>
                </a:xfrm>
                <a:custGeom>
                  <a:avLst/>
                  <a:gdLst>
                    <a:gd name="T0" fmla="*/ 1 w 65"/>
                    <a:gd name="T1" fmla="*/ 2 h 57"/>
                    <a:gd name="T2" fmla="*/ 1 w 65"/>
                    <a:gd name="T3" fmla="*/ 2 h 57"/>
                    <a:gd name="T4" fmla="*/ 1 w 65"/>
                    <a:gd name="T5" fmla="*/ 2 h 57"/>
                    <a:gd name="T6" fmla="*/ 2 w 65"/>
                    <a:gd name="T7" fmla="*/ 2 h 57"/>
                    <a:gd name="T8" fmla="*/ 2 w 65"/>
                    <a:gd name="T9" fmla="*/ 2 h 57"/>
                    <a:gd name="T10" fmla="*/ 2 w 65"/>
                    <a:gd name="T11" fmla="*/ 2 h 57"/>
                    <a:gd name="T12" fmla="*/ 2 w 65"/>
                    <a:gd name="T13" fmla="*/ 2 h 57"/>
                    <a:gd name="T14" fmla="*/ 2 w 65"/>
                    <a:gd name="T15" fmla="*/ 1 h 57"/>
                    <a:gd name="T16" fmla="*/ 2 w 65"/>
                    <a:gd name="T17" fmla="*/ 1 h 57"/>
                    <a:gd name="T18" fmla="*/ 2 w 65"/>
                    <a:gd name="T19" fmla="*/ 1 h 57"/>
                    <a:gd name="T20" fmla="*/ 2 w 65"/>
                    <a:gd name="T21" fmla="*/ 1 h 57"/>
                    <a:gd name="T22" fmla="*/ 1 w 65"/>
                    <a:gd name="T23" fmla="*/ 1 h 57"/>
                    <a:gd name="T24" fmla="*/ 1 w 65"/>
                    <a:gd name="T25" fmla="*/ 1 h 57"/>
                    <a:gd name="T26" fmla="*/ 1 w 65"/>
                    <a:gd name="T27" fmla="*/ 1 h 57"/>
                    <a:gd name="T28" fmla="*/ 1 w 65"/>
                    <a:gd name="T29" fmla="*/ 1 h 57"/>
                    <a:gd name="T30" fmla="*/ 1 w 65"/>
                    <a:gd name="T31" fmla="*/ 0 h 57"/>
                    <a:gd name="T32" fmla="*/ 0 w 65"/>
                    <a:gd name="T33" fmla="*/ 0 h 57"/>
                    <a:gd name="T34" fmla="*/ 0 w 65"/>
                    <a:gd name="T35" fmla="*/ 1 h 57"/>
                    <a:gd name="T36" fmla="*/ 0 w 65"/>
                    <a:gd name="T37" fmla="*/ 1 h 57"/>
                    <a:gd name="T38" fmla="*/ 1 w 65"/>
                    <a:gd name="T39" fmla="*/ 2 h 57"/>
                    <a:gd name="T40" fmla="*/ 1 w 65"/>
                    <a:gd name="T41" fmla="*/ 2 h 5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"/>
                    <a:gd name="T64" fmla="*/ 0 h 57"/>
                    <a:gd name="T65" fmla="*/ 65 w 65"/>
                    <a:gd name="T66" fmla="*/ 57 h 5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" h="57">
                      <a:moveTo>
                        <a:pt x="24" y="52"/>
                      </a:moveTo>
                      <a:lnTo>
                        <a:pt x="32" y="57"/>
                      </a:lnTo>
                      <a:lnTo>
                        <a:pt x="41" y="55"/>
                      </a:lnTo>
                      <a:lnTo>
                        <a:pt x="50" y="52"/>
                      </a:lnTo>
                      <a:lnTo>
                        <a:pt x="59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5" y="38"/>
                      </a:lnTo>
                      <a:lnTo>
                        <a:pt x="63" y="34"/>
                      </a:lnTo>
                      <a:lnTo>
                        <a:pt x="53" y="28"/>
                      </a:lnTo>
                      <a:lnTo>
                        <a:pt x="46" y="29"/>
                      </a:lnTo>
                      <a:lnTo>
                        <a:pt x="40" y="35"/>
                      </a:lnTo>
                      <a:lnTo>
                        <a:pt x="35" y="39"/>
                      </a:lnTo>
                      <a:lnTo>
                        <a:pt x="32" y="32"/>
                      </a:lnTo>
                      <a:lnTo>
                        <a:pt x="25" y="18"/>
                      </a:lnTo>
                      <a:lnTo>
                        <a:pt x="16" y="5"/>
                      </a:lnTo>
                      <a:lnTo>
                        <a:pt x="6" y="0"/>
                      </a:lnTo>
                      <a:lnTo>
                        <a:pt x="0" y="21"/>
                      </a:lnTo>
                      <a:lnTo>
                        <a:pt x="7" y="36"/>
                      </a:lnTo>
                      <a:lnTo>
                        <a:pt x="18" y="48"/>
                      </a:lnTo>
                      <a:lnTo>
                        <a:pt x="2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6" name="Freeform 141"/>
                <p:cNvSpPr>
                  <a:spLocks/>
                </p:cNvSpPr>
                <p:nvPr/>
              </p:nvSpPr>
              <p:spPr bwMode="auto">
                <a:xfrm>
                  <a:off x="8371" y="4865"/>
                  <a:ext cx="26" cy="26"/>
                </a:xfrm>
                <a:custGeom>
                  <a:avLst/>
                  <a:gdLst>
                    <a:gd name="T0" fmla="*/ 1 w 79"/>
                    <a:gd name="T1" fmla="*/ 2 h 80"/>
                    <a:gd name="T2" fmla="*/ 1 w 79"/>
                    <a:gd name="T3" fmla="*/ 2 h 80"/>
                    <a:gd name="T4" fmla="*/ 1 w 79"/>
                    <a:gd name="T5" fmla="*/ 3 h 80"/>
                    <a:gd name="T6" fmla="*/ 1 w 79"/>
                    <a:gd name="T7" fmla="*/ 3 h 80"/>
                    <a:gd name="T8" fmla="*/ 1 w 79"/>
                    <a:gd name="T9" fmla="*/ 3 h 80"/>
                    <a:gd name="T10" fmla="*/ 2 w 79"/>
                    <a:gd name="T11" fmla="*/ 3 h 80"/>
                    <a:gd name="T12" fmla="*/ 2 w 79"/>
                    <a:gd name="T13" fmla="*/ 3 h 80"/>
                    <a:gd name="T14" fmla="*/ 2 w 79"/>
                    <a:gd name="T15" fmla="*/ 2 h 80"/>
                    <a:gd name="T16" fmla="*/ 3 w 79"/>
                    <a:gd name="T17" fmla="*/ 2 h 80"/>
                    <a:gd name="T18" fmla="*/ 3 w 79"/>
                    <a:gd name="T19" fmla="*/ 2 h 80"/>
                    <a:gd name="T20" fmla="*/ 3 w 79"/>
                    <a:gd name="T21" fmla="*/ 2 h 80"/>
                    <a:gd name="T22" fmla="*/ 3 w 79"/>
                    <a:gd name="T23" fmla="*/ 2 h 80"/>
                    <a:gd name="T24" fmla="*/ 3 w 79"/>
                    <a:gd name="T25" fmla="*/ 2 h 80"/>
                    <a:gd name="T26" fmla="*/ 3 w 79"/>
                    <a:gd name="T27" fmla="*/ 1 h 80"/>
                    <a:gd name="T28" fmla="*/ 2 w 79"/>
                    <a:gd name="T29" fmla="*/ 1 h 80"/>
                    <a:gd name="T30" fmla="*/ 2 w 79"/>
                    <a:gd name="T31" fmla="*/ 1 h 80"/>
                    <a:gd name="T32" fmla="*/ 2 w 79"/>
                    <a:gd name="T33" fmla="*/ 1 h 80"/>
                    <a:gd name="T34" fmla="*/ 1 w 79"/>
                    <a:gd name="T35" fmla="*/ 2 h 80"/>
                    <a:gd name="T36" fmla="*/ 1 w 79"/>
                    <a:gd name="T37" fmla="*/ 2 h 80"/>
                    <a:gd name="T38" fmla="*/ 1 w 79"/>
                    <a:gd name="T39" fmla="*/ 2 h 80"/>
                    <a:gd name="T40" fmla="*/ 1 w 79"/>
                    <a:gd name="T41" fmla="*/ 2 h 80"/>
                    <a:gd name="T42" fmla="*/ 1 w 79"/>
                    <a:gd name="T43" fmla="*/ 2 h 80"/>
                    <a:gd name="T44" fmla="*/ 1 w 79"/>
                    <a:gd name="T45" fmla="*/ 1 h 80"/>
                    <a:gd name="T46" fmla="*/ 0 w 79"/>
                    <a:gd name="T47" fmla="*/ 0 h 80"/>
                    <a:gd name="T48" fmla="*/ 0 w 79"/>
                    <a:gd name="T49" fmla="*/ 0 h 80"/>
                    <a:gd name="T50" fmla="*/ 0 w 79"/>
                    <a:gd name="T51" fmla="*/ 1 h 80"/>
                    <a:gd name="T52" fmla="*/ 0 w 79"/>
                    <a:gd name="T53" fmla="*/ 2 h 80"/>
                    <a:gd name="T54" fmla="*/ 0 w 79"/>
                    <a:gd name="T55" fmla="*/ 2 h 80"/>
                    <a:gd name="T56" fmla="*/ 1 w 79"/>
                    <a:gd name="T57" fmla="*/ 2 h 8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80"/>
                    <a:gd name="T89" fmla="*/ 79 w 79"/>
                    <a:gd name="T90" fmla="*/ 80 h 8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80">
                      <a:moveTo>
                        <a:pt x="16" y="67"/>
                      </a:moveTo>
                      <a:lnTo>
                        <a:pt x="19" y="70"/>
                      </a:lnTo>
                      <a:lnTo>
                        <a:pt x="23" y="73"/>
                      </a:lnTo>
                      <a:lnTo>
                        <a:pt x="31" y="77"/>
                      </a:lnTo>
                      <a:lnTo>
                        <a:pt x="38" y="79"/>
                      </a:lnTo>
                      <a:lnTo>
                        <a:pt x="47" y="80"/>
                      </a:lnTo>
                      <a:lnTo>
                        <a:pt x="57" y="77"/>
                      </a:lnTo>
                      <a:lnTo>
                        <a:pt x="66" y="70"/>
                      </a:lnTo>
                      <a:lnTo>
                        <a:pt x="73" y="59"/>
                      </a:lnTo>
                      <a:lnTo>
                        <a:pt x="76" y="54"/>
                      </a:lnTo>
                      <a:lnTo>
                        <a:pt x="78" y="50"/>
                      </a:lnTo>
                      <a:lnTo>
                        <a:pt x="79" y="46"/>
                      </a:lnTo>
                      <a:lnTo>
                        <a:pt x="78" y="43"/>
                      </a:lnTo>
                      <a:lnTo>
                        <a:pt x="70" y="39"/>
                      </a:lnTo>
                      <a:lnTo>
                        <a:pt x="61" y="37"/>
                      </a:lnTo>
                      <a:lnTo>
                        <a:pt x="53" y="39"/>
                      </a:lnTo>
                      <a:lnTo>
                        <a:pt x="45" y="40"/>
                      </a:lnTo>
                      <a:lnTo>
                        <a:pt x="39" y="44"/>
                      </a:lnTo>
                      <a:lnTo>
                        <a:pt x="34" y="47"/>
                      </a:lnTo>
                      <a:lnTo>
                        <a:pt x="31" y="50"/>
                      </a:lnTo>
                      <a:lnTo>
                        <a:pt x="29" y="52"/>
                      </a:lnTo>
                      <a:lnTo>
                        <a:pt x="28" y="43"/>
                      </a:lnTo>
                      <a:lnTo>
                        <a:pt x="22" y="24"/>
                      </a:lnTo>
                      <a:lnTo>
                        <a:pt x="13" y="6"/>
                      </a:lnTo>
                      <a:lnTo>
                        <a:pt x="1" y="0"/>
                      </a:lnTo>
                      <a:lnTo>
                        <a:pt x="0" y="24"/>
                      </a:lnTo>
                      <a:lnTo>
                        <a:pt x="6" y="46"/>
                      </a:lnTo>
                      <a:lnTo>
                        <a:pt x="13" y="62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7" name="Freeform 142"/>
                <p:cNvSpPr>
                  <a:spLocks/>
                </p:cNvSpPr>
                <p:nvPr/>
              </p:nvSpPr>
              <p:spPr bwMode="auto">
                <a:xfrm>
                  <a:off x="8399" y="4855"/>
                  <a:ext cx="27" cy="22"/>
                </a:xfrm>
                <a:custGeom>
                  <a:avLst/>
                  <a:gdLst>
                    <a:gd name="T0" fmla="*/ 0 w 79"/>
                    <a:gd name="T1" fmla="*/ 2 h 67"/>
                    <a:gd name="T2" fmla="*/ 1 w 79"/>
                    <a:gd name="T3" fmla="*/ 2 h 67"/>
                    <a:gd name="T4" fmla="*/ 1 w 79"/>
                    <a:gd name="T5" fmla="*/ 2 h 67"/>
                    <a:gd name="T6" fmla="*/ 1 w 79"/>
                    <a:gd name="T7" fmla="*/ 2 h 67"/>
                    <a:gd name="T8" fmla="*/ 1 w 79"/>
                    <a:gd name="T9" fmla="*/ 2 h 67"/>
                    <a:gd name="T10" fmla="*/ 2 w 79"/>
                    <a:gd name="T11" fmla="*/ 2 h 67"/>
                    <a:gd name="T12" fmla="*/ 2 w 79"/>
                    <a:gd name="T13" fmla="*/ 2 h 67"/>
                    <a:gd name="T14" fmla="*/ 2 w 79"/>
                    <a:gd name="T15" fmla="*/ 2 h 67"/>
                    <a:gd name="T16" fmla="*/ 3 w 79"/>
                    <a:gd name="T17" fmla="*/ 2 h 67"/>
                    <a:gd name="T18" fmla="*/ 3 w 79"/>
                    <a:gd name="T19" fmla="*/ 2 h 67"/>
                    <a:gd name="T20" fmla="*/ 3 w 79"/>
                    <a:gd name="T21" fmla="*/ 2 h 67"/>
                    <a:gd name="T22" fmla="*/ 3 w 79"/>
                    <a:gd name="T23" fmla="*/ 2 h 67"/>
                    <a:gd name="T24" fmla="*/ 3 w 79"/>
                    <a:gd name="T25" fmla="*/ 2 h 67"/>
                    <a:gd name="T26" fmla="*/ 3 w 79"/>
                    <a:gd name="T27" fmla="*/ 1 h 67"/>
                    <a:gd name="T28" fmla="*/ 3 w 79"/>
                    <a:gd name="T29" fmla="*/ 1 h 67"/>
                    <a:gd name="T30" fmla="*/ 2 w 79"/>
                    <a:gd name="T31" fmla="*/ 1 h 67"/>
                    <a:gd name="T32" fmla="*/ 2 w 79"/>
                    <a:gd name="T33" fmla="*/ 1 h 67"/>
                    <a:gd name="T34" fmla="*/ 2 w 79"/>
                    <a:gd name="T35" fmla="*/ 1 h 67"/>
                    <a:gd name="T36" fmla="*/ 1 w 79"/>
                    <a:gd name="T37" fmla="*/ 1 h 67"/>
                    <a:gd name="T38" fmla="*/ 1 w 79"/>
                    <a:gd name="T39" fmla="*/ 1 h 67"/>
                    <a:gd name="T40" fmla="*/ 1 w 79"/>
                    <a:gd name="T41" fmla="*/ 1 h 67"/>
                    <a:gd name="T42" fmla="*/ 1 w 79"/>
                    <a:gd name="T43" fmla="*/ 1 h 67"/>
                    <a:gd name="T44" fmla="*/ 1 w 79"/>
                    <a:gd name="T45" fmla="*/ 1 h 67"/>
                    <a:gd name="T46" fmla="*/ 1 w 79"/>
                    <a:gd name="T47" fmla="*/ 0 h 67"/>
                    <a:gd name="T48" fmla="*/ 0 w 79"/>
                    <a:gd name="T49" fmla="*/ 0 h 67"/>
                    <a:gd name="T50" fmla="*/ 0 w 79"/>
                    <a:gd name="T51" fmla="*/ 1 h 67"/>
                    <a:gd name="T52" fmla="*/ 0 w 79"/>
                    <a:gd name="T53" fmla="*/ 1 h 67"/>
                    <a:gd name="T54" fmla="*/ 0 w 79"/>
                    <a:gd name="T55" fmla="*/ 2 h 67"/>
                    <a:gd name="T56" fmla="*/ 0 w 79"/>
                    <a:gd name="T57" fmla="*/ 2 h 6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9"/>
                    <a:gd name="T88" fmla="*/ 0 h 67"/>
                    <a:gd name="T89" fmla="*/ 79 w 79"/>
                    <a:gd name="T90" fmla="*/ 67 h 6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9" h="67">
                      <a:moveTo>
                        <a:pt x="13" y="54"/>
                      </a:moveTo>
                      <a:lnTo>
                        <a:pt x="16" y="56"/>
                      </a:lnTo>
                      <a:lnTo>
                        <a:pt x="20" y="59"/>
                      </a:lnTo>
                      <a:lnTo>
                        <a:pt x="26" y="61"/>
                      </a:lnTo>
                      <a:lnTo>
                        <a:pt x="34" y="64"/>
                      </a:lnTo>
                      <a:lnTo>
                        <a:pt x="41" y="67"/>
                      </a:lnTo>
                      <a:lnTo>
                        <a:pt x="50" y="67"/>
                      </a:lnTo>
                      <a:lnTo>
                        <a:pt x="59" y="67"/>
                      </a:lnTo>
                      <a:lnTo>
                        <a:pt x="66" y="64"/>
                      </a:lnTo>
                      <a:lnTo>
                        <a:pt x="72" y="61"/>
                      </a:lnTo>
                      <a:lnTo>
                        <a:pt x="76" y="57"/>
                      </a:lnTo>
                      <a:lnTo>
                        <a:pt x="79" y="53"/>
                      </a:lnTo>
                      <a:lnTo>
                        <a:pt x="78" y="47"/>
                      </a:lnTo>
                      <a:lnTo>
                        <a:pt x="72" y="41"/>
                      </a:lnTo>
                      <a:lnTo>
                        <a:pt x="65" y="37"/>
                      </a:lnTo>
                      <a:lnTo>
                        <a:pt x="56" y="36"/>
                      </a:lnTo>
                      <a:lnTo>
                        <a:pt x="48" y="36"/>
                      </a:lnTo>
                      <a:lnTo>
                        <a:pt x="40" y="37"/>
                      </a:lnTo>
                      <a:lnTo>
                        <a:pt x="34" y="38"/>
                      </a:lnTo>
                      <a:lnTo>
                        <a:pt x="29" y="40"/>
                      </a:lnTo>
                      <a:lnTo>
                        <a:pt x="28" y="40"/>
                      </a:lnTo>
                      <a:lnTo>
                        <a:pt x="26" y="33"/>
                      </a:lnTo>
                      <a:lnTo>
                        <a:pt x="22" y="17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0" y="21"/>
                      </a:lnTo>
                      <a:lnTo>
                        <a:pt x="4" y="38"/>
                      </a:lnTo>
                      <a:lnTo>
                        <a:pt x="10" y="50"/>
                      </a:lnTo>
                      <a:lnTo>
                        <a:pt x="13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8" name="Freeform 143"/>
                <p:cNvSpPr>
                  <a:spLocks/>
                </p:cNvSpPr>
                <p:nvPr/>
              </p:nvSpPr>
              <p:spPr bwMode="auto">
                <a:xfrm>
                  <a:off x="8429" y="4851"/>
                  <a:ext cx="26" cy="20"/>
                </a:xfrm>
                <a:custGeom>
                  <a:avLst/>
                  <a:gdLst>
                    <a:gd name="T0" fmla="*/ 0 w 77"/>
                    <a:gd name="T1" fmla="*/ 2 h 62"/>
                    <a:gd name="T2" fmla="*/ 1 w 77"/>
                    <a:gd name="T3" fmla="*/ 2 h 62"/>
                    <a:gd name="T4" fmla="*/ 1 w 77"/>
                    <a:gd name="T5" fmla="*/ 2 h 62"/>
                    <a:gd name="T6" fmla="*/ 2 w 77"/>
                    <a:gd name="T7" fmla="*/ 2 h 62"/>
                    <a:gd name="T8" fmla="*/ 2 w 77"/>
                    <a:gd name="T9" fmla="*/ 2 h 62"/>
                    <a:gd name="T10" fmla="*/ 2 w 77"/>
                    <a:gd name="T11" fmla="*/ 2 h 62"/>
                    <a:gd name="T12" fmla="*/ 3 w 77"/>
                    <a:gd name="T13" fmla="*/ 2 h 62"/>
                    <a:gd name="T14" fmla="*/ 3 w 77"/>
                    <a:gd name="T15" fmla="*/ 2 h 62"/>
                    <a:gd name="T16" fmla="*/ 3 w 77"/>
                    <a:gd name="T17" fmla="*/ 2 h 62"/>
                    <a:gd name="T18" fmla="*/ 3 w 77"/>
                    <a:gd name="T19" fmla="*/ 1 h 62"/>
                    <a:gd name="T20" fmla="*/ 2 w 77"/>
                    <a:gd name="T21" fmla="*/ 1 h 62"/>
                    <a:gd name="T22" fmla="*/ 2 w 77"/>
                    <a:gd name="T23" fmla="*/ 1 h 62"/>
                    <a:gd name="T24" fmla="*/ 2 w 77"/>
                    <a:gd name="T25" fmla="*/ 1 h 62"/>
                    <a:gd name="T26" fmla="*/ 1 w 77"/>
                    <a:gd name="T27" fmla="*/ 1 h 62"/>
                    <a:gd name="T28" fmla="*/ 1 w 77"/>
                    <a:gd name="T29" fmla="*/ 1 h 62"/>
                    <a:gd name="T30" fmla="*/ 1 w 77"/>
                    <a:gd name="T31" fmla="*/ 1 h 62"/>
                    <a:gd name="T32" fmla="*/ 1 w 77"/>
                    <a:gd name="T33" fmla="*/ 1 h 62"/>
                    <a:gd name="T34" fmla="*/ 1 w 77"/>
                    <a:gd name="T35" fmla="*/ 1 h 62"/>
                    <a:gd name="T36" fmla="*/ 1 w 77"/>
                    <a:gd name="T37" fmla="*/ 1 h 62"/>
                    <a:gd name="T38" fmla="*/ 1 w 77"/>
                    <a:gd name="T39" fmla="*/ 0 h 62"/>
                    <a:gd name="T40" fmla="*/ 0 w 77"/>
                    <a:gd name="T41" fmla="*/ 0 h 62"/>
                    <a:gd name="T42" fmla="*/ 0 w 77"/>
                    <a:gd name="T43" fmla="*/ 1 h 62"/>
                    <a:gd name="T44" fmla="*/ 0 w 77"/>
                    <a:gd name="T45" fmla="*/ 1 h 62"/>
                    <a:gd name="T46" fmla="*/ 0 w 77"/>
                    <a:gd name="T47" fmla="*/ 2 h 62"/>
                    <a:gd name="T48" fmla="*/ 0 w 77"/>
                    <a:gd name="T49" fmla="*/ 2 h 6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7"/>
                    <a:gd name="T76" fmla="*/ 0 h 62"/>
                    <a:gd name="T77" fmla="*/ 77 w 77"/>
                    <a:gd name="T78" fmla="*/ 62 h 6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7" h="62">
                      <a:moveTo>
                        <a:pt x="9" y="58"/>
                      </a:moveTo>
                      <a:lnTo>
                        <a:pt x="17" y="60"/>
                      </a:lnTo>
                      <a:lnTo>
                        <a:pt x="27" y="62"/>
                      </a:lnTo>
                      <a:lnTo>
                        <a:pt x="40" y="62"/>
                      </a:lnTo>
                      <a:lnTo>
                        <a:pt x="53" y="60"/>
                      </a:lnTo>
                      <a:lnTo>
                        <a:pt x="65" y="58"/>
                      </a:lnTo>
                      <a:lnTo>
                        <a:pt x="72" y="55"/>
                      </a:lnTo>
                      <a:lnTo>
                        <a:pt x="77" y="49"/>
                      </a:lnTo>
                      <a:lnTo>
                        <a:pt x="75" y="42"/>
                      </a:lnTo>
                      <a:lnTo>
                        <a:pt x="69" y="36"/>
                      </a:lnTo>
                      <a:lnTo>
                        <a:pt x="62" y="33"/>
                      </a:lnTo>
                      <a:lnTo>
                        <a:pt x="53" y="32"/>
                      </a:lnTo>
                      <a:lnTo>
                        <a:pt x="46" y="32"/>
                      </a:lnTo>
                      <a:lnTo>
                        <a:pt x="39" y="33"/>
                      </a:lnTo>
                      <a:lnTo>
                        <a:pt x="33" y="35"/>
                      </a:lnTo>
                      <a:lnTo>
                        <a:pt x="28" y="37"/>
                      </a:lnTo>
                      <a:lnTo>
                        <a:pt x="27" y="37"/>
                      </a:lnTo>
                      <a:lnTo>
                        <a:pt x="25" y="30"/>
                      </a:lnTo>
                      <a:lnTo>
                        <a:pt x="21" y="16"/>
                      </a:lnTo>
                      <a:lnTo>
                        <a:pt x="14" y="3"/>
                      </a:lnTo>
                      <a:lnTo>
                        <a:pt x="2" y="0"/>
                      </a:lnTo>
                      <a:lnTo>
                        <a:pt x="0" y="17"/>
                      </a:lnTo>
                      <a:lnTo>
                        <a:pt x="3" y="36"/>
                      </a:lnTo>
                      <a:lnTo>
                        <a:pt x="8" y="52"/>
                      </a:lnTo>
                      <a:lnTo>
                        <a:pt x="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59" name="Freeform 144"/>
                <p:cNvSpPr>
                  <a:spLocks/>
                </p:cNvSpPr>
                <p:nvPr/>
              </p:nvSpPr>
              <p:spPr bwMode="auto">
                <a:xfrm>
                  <a:off x="8258" y="4730"/>
                  <a:ext cx="122" cy="281"/>
                </a:xfrm>
                <a:custGeom>
                  <a:avLst/>
                  <a:gdLst>
                    <a:gd name="T0" fmla="*/ 0 w 366"/>
                    <a:gd name="T1" fmla="*/ 6 h 845"/>
                    <a:gd name="T2" fmla="*/ 1 w 366"/>
                    <a:gd name="T3" fmla="*/ 9 h 845"/>
                    <a:gd name="T4" fmla="*/ 2 w 366"/>
                    <a:gd name="T5" fmla="*/ 13 h 845"/>
                    <a:gd name="T6" fmla="*/ 3 w 366"/>
                    <a:gd name="T7" fmla="*/ 17 h 845"/>
                    <a:gd name="T8" fmla="*/ 5 w 366"/>
                    <a:gd name="T9" fmla="*/ 22 h 845"/>
                    <a:gd name="T10" fmla="*/ 6 w 366"/>
                    <a:gd name="T11" fmla="*/ 26 h 845"/>
                    <a:gd name="T12" fmla="*/ 7 w 366"/>
                    <a:gd name="T13" fmla="*/ 29 h 845"/>
                    <a:gd name="T14" fmla="*/ 8 w 366"/>
                    <a:gd name="T15" fmla="*/ 30 h 845"/>
                    <a:gd name="T16" fmla="*/ 10 w 366"/>
                    <a:gd name="T17" fmla="*/ 31 h 845"/>
                    <a:gd name="T18" fmla="*/ 12 w 366"/>
                    <a:gd name="T19" fmla="*/ 31 h 845"/>
                    <a:gd name="T20" fmla="*/ 13 w 366"/>
                    <a:gd name="T21" fmla="*/ 31 h 845"/>
                    <a:gd name="T22" fmla="*/ 13 w 366"/>
                    <a:gd name="T23" fmla="*/ 31 h 845"/>
                    <a:gd name="T24" fmla="*/ 14 w 366"/>
                    <a:gd name="T25" fmla="*/ 30 h 845"/>
                    <a:gd name="T26" fmla="*/ 13 w 366"/>
                    <a:gd name="T27" fmla="*/ 30 h 845"/>
                    <a:gd name="T28" fmla="*/ 12 w 366"/>
                    <a:gd name="T29" fmla="*/ 29 h 845"/>
                    <a:gd name="T30" fmla="*/ 11 w 366"/>
                    <a:gd name="T31" fmla="*/ 29 h 845"/>
                    <a:gd name="T32" fmla="*/ 10 w 366"/>
                    <a:gd name="T33" fmla="*/ 29 h 845"/>
                    <a:gd name="T34" fmla="*/ 9 w 366"/>
                    <a:gd name="T35" fmla="*/ 28 h 845"/>
                    <a:gd name="T36" fmla="*/ 8 w 366"/>
                    <a:gd name="T37" fmla="*/ 26 h 845"/>
                    <a:gd name="T38" fmla="*/ 7 w 366"/>
                    <a:gd name="T39" fmla="*/ 24 h 845"/>
                    <a:gd name="T40" fmla="*/ 6 w 366"/>
                    <a:gd name="T41" fmla="*/ 21 h 845"/>
                    <a:gd name="T42" fmla="*/ 6 w 366"/>
                    <a:gd name="T43" fmla="*/ 19 h 845"/>
                    <a:gd name="T44" fmla="*/ 5 w 366"/>
                    <a:gd name="T45" fmla="*/ 16 h 845"/>
                    <a:gd name="T46" fmla="*/ 3 w 366"/>
                    <a:gd name="T47" fmla="*/ 13 h 845"/>
                    <a:gd name="T48" fmla="*/ 2 w 366"/>
                    <a:gd name="T49" fmla="*/ 10 h 845"/>
                    <a:gd name="T50" fmla="*/ 2 w 366"/>
                    <a:gd name="T51" fmla="*/ 6 h 845"/>
                    <a:gd name="T52" fmla="*/ 2 w 366"/>
                    <a:gd name="T53" fmla="*/ 4 h 845"/>
                    <a:gd name="T54" fmla="*/ 1 w 366"/>
                    <a:gd name="T55" fmla="*/ 2 h 845"/>
                    <a:gd name="T56" fmla="*/ 1 w 366"/>
                    <a:gd name="T57" fmla="*/ 1 h 845"/>
                    <a:gd name="T58" fmla="*/ 0 w 366"/>
                    <a:gd name="T59" fmla="*/ 0 h 845"/>
                    <a:gd name="T60" fmla="*/ 0 w 366"/>
                    <a:gd name="T61" fmla="*/ 1 h 845"/>
                    <a:gd name="T62" fmla="*/ 0 w 366"/>
                    <a:gd name="T63" fmla="*/ 3 h 84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66"/>
                    <a:gd name="T97" fmla="*/ 0 h 845"/>
                    <a:gd name="T98" fmla="*/ 366 w 366"/>
                    <a:gd name="T99" fmla="*/ 845 h 84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66" h="845">
                      <a:moveTo>
                        <a:pt x="15" y="104"/>
                      </a:moveTo>
                      <a:lnTo>
                        <a:pt x="12" y="150"/>
                      </a:lnTo>
                      <a:lnTo>
                        <a:pt x="12" y="196"/>
                      </a:lnTo>
                      <a:lnTo>
                        <a:pt x="16" y="241"/>
                      </a:lnTo>
                      <a:lnTo>
                        <a:pt x="27" y="286"/>
                      </a:lnTo>
                      <a:lnTo>
                        <a:pt x="46" y="346"/>
                      </a:lnTo>
                      <a:lnTo>
                        <a:pt x="65" y="406"/>
                      </a:lnTo>
                      <a:lnTo>
                        <a:pt x="84" y="465"/>
                      </a:lnTo>
                      <a:lnTo>
                        <a:pt x="103" y="524"/>
                      </a:lnTo>
                      <a:lnTo>
                        <a:pt x="122" y="583"/>
                      </a:lnTo>
                      <a:lnTo>
                        <a:pt x="143" y="640"/>
                      </a:lnTo>
                      <a:lnTo>
                        <a:pt x="163" y="699"/>
                      </a:lnTo>
                      <a:lnTo>
                        <a:pt x="185" y="758"/>
                      </a:lnTo>
                      <a:lnTo>
                        <a:pt x="195" y="778"/>
                      </a:lnTo>
                      <a:lnTo>
                        <a:pt x="210" y="796"/>
                      </a:lnTo>
                      <a:lnTo>
                        <a:pt x="228" y="810"/>
                      </a:lnTo>
                      <a:lnTo>
                        <a:pt x="247" y="822"/>
                      </a:lnTo>
                      <a:lnTo>
                        <a:pt x="269" y="830"/>
                      </a:lnTo>
                      <a:lnTo>
                        <a:pt x="292" y="837"/>
                      </a:lnTo>
                      <a:lnTo>
                        <a:pt x="316" y="842"/>
                      </a:lnTo>
                      <a:lnTo>
                        <a:pt x="339" y="845"/>
                      </a:lnTo>
                      <a:lnTo>
                        <a:pt x="348" y="843"/>
                      </a:lnTo>
                      <a:lnTo>
                        <a:pt x="355" y="840"/>
                      </a:lnTo>
                      <a:lnTo>
                        <a:pt x="361" y="833"/>
                      </a:lnTo>
                      <a:lnTo>
                        <a:pt x="366" y="824"/>
                      </a:lnTo>
                      <a:lnTo>
                        <a:pt x="366" y="816"/>
                      </a:lnTo>
                      <a:lnTo>
                        <a:pt x="361" y="809"/>
                      </a:lnTo>
                      <a:lnTo>
                        <a:pt x="354" y="803"/>
                      </a:lnTo>
                      <a:lnTo>
                        <a:pt x="345" y="800"/>
                      </a:lnTo>
                      <a:lnTo>
                        <a:pt x="329" y="796"/>
                      </a:lnTo>
                      <a:lnTo>
                        <a:pt x="313" y="793"/>
                      </a:lnTo>
                      <a:lnTo>
                        <a:pt x="295" y="788"/>
                      </a:lnTo>
                      <a:lnTo>
                        <a:pt x="279" y="784"/>
                      </a:lnTo>
                      <a:lnTo>
                        <a:pt x="264" y="778"/>
                      </a:lnTo>
                      <a:lnTo>
                        <a:pt x="251" y="768"/>
                      </a:lnTo>
                      <a:lnTo>
                        <a:pt x="239" y="757"/>
                      </a:lnTo>
                      <a:lnTo>
                        <a:pt x="231" y="741"/>
                      </a:lnTo>
                      <a:lnTo>
                        <a:pt x="217" y="708"/>
                      </a:lnTo>
                      <a:lnTo>
                        <a:pt x="206" y="676"/>
                      </a:lnTo>
                      <a:lnTo>
                        <a:pt x="194" y="643"/>
                      </a:lnTo>
                      <a:lnTo>
                        <a:pt x="184" y="610"/>
                      </a:lnTo>
                      <a:lnTo>
                        <a:pt x="172" y="577"/>
                      </a:lnTo>
                      <a:lnTo>
                        <a:pt x="162" y="544"/>
                      </a:lnTo>
                      <a:lnTo>
                        <a:pt x="151" y="511"/>
                      </a:lnTo>
                      <a:lnTo>
                        <a:pt x="141" y="478"/>
                      </a:lnTo>
                      <a:lnTo>
                        <a:pt x="126" y="435"/>
                      </a:lnTo>
                      <a:lnTo>
                        <a:pt x="110" y="392"/>
                      </a:lnTo>
                      <a:lnTo>
                        <a:pt x="94" y="349"/>
                      </a:lnTo>
                      <a:lnTo>
                        <a:pt x="79" y="306"/>
                      </a:lnTo>
                      <a:lnTo>
                        <a:pt x="65" y="263"/>
                      </a:lnTo>
                      <a:lnTo>
                        <a:pt x="54" y="219"/>
                      </a:lnTo>
                      <a:lnTo>
                        <a:pt x="49" y="175"/>
                      </a:lnTo>
                      <a:lnTo>
                        <a:pt x="47" y="129"/>
                      </a:lnTo>
                      <a:lnTo>
                        <a:pt x="46" y="110"/>
                      </a:lnTo>
                      <a:lnTo>
                        <a:pt x="41" y="89"/>
                      </a:lnTo>
                      <a:lnTo>
                        <a:pt x="35" y="67"/>
                      </a:lnTo>
                      <a:lnTo>
                        <a:pt x="28" y="46"/>
                      </a:lnTo>
                      <a:lnTo>
                        <a:pt x="21" y="27"/>
                      </a:lnTo>
                      <a:lnTo>
                        <a:pt x="13" y="11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0" y="44"/>
                      </a:lnTo>
                      <a:lnTo>
                        <a:pt x="13" y="76"/>
                      </a:lnTo>
                      <a:lnTo>
                        <a:pt x="1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0" name="Freeform 145"/>
                <p:cNvSpPr>
                  <a:spLocks/>
                </p:cNvSpPr>
                <p:nvPr/>
              </p:nvSpPr>
              <p:spPr bwMode="auto">
                <a:xfrm>
                  <a:off x="8517" y="4850"/>
                  <a:ext cx="29" cy="29"/>
                </a:xfrm>
                <a:custGeom>
                  <a:avLst/>
                  <a:gdLst>
                    <a:gd name="T0" fmla="*/ 3 w 88"/>
                    <a:gd name="T1" fmla="*/ 1 h 87"/>
                    <a:gd name="T2" fmla="*/ 3 w 88"/>
                    <a:gd name="T3" fmla="*/ 1 h 87"/>
                    <a:gd name="T4" fmla="*/ 3 w 88"/>
                    <a:gd name="T5" fmla="*/ 0 h 87"/>
                    <a:gd name="T6" fmla="*/ 3 w 88"/>
                    <a:gd name="T7" fmla="*/ 0 h 87"/>
                    <a:gd name="T8" fmla="*/ 3 w 88"/>
                    <a:gd name="T9" fmla="*/ 0 h 87"/>
                    <a:gd name="T10" fmla="*/ 3 w 88"/>
                    <a:gd name="T11" fmla="*/ 0 h 87"/>
                    <a:gd name="T12" fmla="*/ 2 w 88"/>
                    <a:gd name="T13" fmla="*/ 0 h 87"/>
                    <a:gd name="T14" fmla="*/ 2 w 88"/>
                    <a:gd name="T15" fmla="*/ 0 h 87"/>
                    <a:gd name="T16" fmla="*/ 2 w 88"/>
                    <a:gd name="T17" fmla="*/ 0 h 87"/>
                    <a:gd name="T18" fmla="*/ 2 w 88"/>
                    <a:gd name="T19" fmla="*/ 0 h 87"/>
                    <a:gd name="T20" fmla="*/ 1 w 88"/>
                    <a:gd name="T21" fmla="*/ 1 h 87"/>
                    <a:gd name="T22" fmla="*/ 1 w 88"/>
                    <a:gd name="T23" fmla="*/ 1 h 87"/>
                    <a:gd name="T24" fmla="*/ 1 w 88"/>
                    <a:gd name="T25" fmla="*/ 2 h 87"/>
                    <a:gd name="T26" fmla="*/ 0 w 88"/>
                    <a:gd name="T27" fmla="*/ 2 h 87"/>
                    <a:gd name="T28" fmla="*/ 0 w 88"/>
                    <a:gd name="T29" fmla="*/ 3 h 87"/>
                    <a:gd name="T30" fmla="*/ 0 w 88"/>
                    <a:gd name="T31" fmla="*/ 3 h 87"/>
                    <a:gd name="T32" fmla="*/ 0 w 88"/>
                    <a:gd name="T33" fmla="*/ 3 h 87"/>
                    <a:gd name="T34" fmla="*/ 1 w 88"/>
                    <a:gd name="T35" fmla="*/ 3 h 87"/>
                    <a:gd name="T36" fmla="*/ 1 w 88"/>
                    <a:gd name="T37" fmla="*/ 3 h 87"/>
                    <a:gd name="T38" fmla="*/ 1 w 88"/>
                    <a:gd name="T39" fmla="*/ 2 h 87"/>
                    <a:gd name="T40" fmla="*/ 2 w 88"/>
                    <a:gd name="T41" fmla="*/ 2 h 87"/>
                    <a:gd name="T42" fmla="*/ 2 w 88"/>
                    <a:gd name="T43" fmla="*/ 2 h 87"/>
                    <a:gd name="T44" fmla="*/ 3 w 88"/>
                    <a:gd name="T45" fmla="*/ 1 h 87"/>
                    <a:gd name="T46" fmla="*/ 3 w 88"/>
                    <a:gd name="T47" fmla="*/ 1 h 87"/>
                    <a:gd name="T48" fmla="*/ 3 w 88"/>
                    <a:gd name="T49" fmla="*/ 1 h 8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88"/>
                    <a:gd name="T76" fmla="*/ 0 h 87"/>
                    <a:gd name="T77" fmla="*/ 88 w 88"/>
                    <a:gd name="T78" fmla="*/ 87 h 8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88" h="87">
                      <a:moveTo>
                        <a:pt x="84" y="23"/>
                      </a:moveTo>
                      <a:lnTo>
                        <a:pt x="88" y="18"/>
                      </a:lnTo>
                      <a:lnTo>
                        <a:pt x="87" y="13"/>
                      </a:lnTo>
                      <a:lnTo>
                        <a:pt x="84" y="7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2" y="0"/>
                      </a:lnTo>
                      <a:lnTo>
                        <a:pt x="55" y="1"/>
                      </a:lnTo>
                      <a:lnTo>
                        <a:pt x="47" y="5"/>
                      </a:lnTo>
                      <a:lnTo>
                        <a:pt x="41" y="11"/>
                      </a:lnTo>
                      <a:lnTo>
                        <a:pt x="34" y="20"/>
                      </a:lnTo>
                      <a:lnTo>
                        <a:pt x="25" y="31"/>
                      </a:lnTo>
                      <a:lnTo>
                        <a:pt x="16" y="43"/>
                      </a:lnTo>
                      <a:lnTo>
                        <a:pt x="9" y="56"/>
                      </a:lnTo>
                      <a:lnTo>
                        <a:pt x="3" y="69"/>
                      </a:lnTo>
                      <a:lnTo>
                        <a:pt x="0" y="79"/>
                      </a:lnTo>
                      <a:lnTo>
                        <a:pt x="3" y="87"/>
                      </a:lnTo>
                      <a:lnTo>
                        <a:pt x="15" y="80"/>
                      </a:lnTo>
                      <a:lnTo>
                        <a:pt x="27" y="70"/>
                      </a:lnTo>
                      <a:lnTo>
                        <a:pt x="40" y="60"/>
                      </a:lnTo>
                      <a:lnTo>
                        <a:pt x="52" y="50"/>
                      </a:lnTo>
                      <a:lnTo>
                        <a:pt x="63" y="41"/>
                      </a:lnTo>
                      <a:lnTo>
                        <a:pt x="72" y="33"/>
                      </a:lnTo>
                      <a:lnTo>
                        <a:pt x="80" y="27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1" name="Freeform 146"/>
                <p:cNvSpPr>
                  <a:spLocks/>
                </p:cNvSpPr>
                <p:nvPr/>
              </p:nvSpPr>
              <p:spPr bwMode="auto">
                <a:xfrm>
                  <a:off x="8536" y="4890"/>
                  <a:ext cx="34" cy="9"/>
                </a:xfrm>
                <a:custGeom>
                  <a:avLst/>
                  <a:gdLst>
                    <a:gd name="T0" fmla="*/ 3 w 102"/>
                    <a:gd name="T1" fmla="*/ 1 h 28"/>
                    <a:gd name="T2" fmla="*/ 4 w 102"/>
                    <a:gd name="T3" fmla="*/ 1 h 28"/>
                    <a:gd name="T4" fmla="*/ 4 w 102"/>
                    <a:gd name="T5" fmla="*/ 1 h 28"/>
                    <a:gd name="T6" fmla="*/ 4 w 102"/>
                    <a:gd name="T7" fmla="*/ 1 h 28"/>
                    <a:gd name="T8" fmla="*/ 4 w 102"/>
                    <a:gd name="T9" fmla="*/ 0 h 28"/>
                    <a:gd name="T10" fmla="*/ 4 w 102"/>
                    <a:gd name="T11" fmla="*/ 0 h 28"/>
                    <a:gd name="T12" fmla="*/ 4 w 102"/>
                    <a:gd name="T13" fmla="*/ 0 h 28"/>
                    <a:gd name="T14" fmla="*/ 3 w 102"/>
                    <a:gd name="T15" fmla="*/ 0 h 28"/>
                    <a:gd name="T16" fmla="*/ 3 w 102"/>
                    <a:gd name="T17" fmla="*/ 0 h 28"/>
                    <a:gd name="T18" fmla="*/ 3 w 102"/>
                    <a:gd name="T19" fmla="*/ 0 h 28"/>
                    <a:gd name="T20" fmla="*/ 2 w 102"/>
                    <a:gd name="T21" fmla="*/ 0 h 28"/>
                    <a:gd name="T22" fmla="*/ 2 w 102"/>
                    <a:gd name="T23" fmla="*/ 0 h 28"/>
                    <a:gd name="T24" fmla="*/ 1 w 102"/>
                    <a:gd name="T25" fmla="*/ 0 h 28"/>
                    <a:gd name="T26" fmla="*/ 1 w 102"/>
                    <a:gd name="T27" fmla="*/ 1 h 28"/>
                    <a:gd name="T28" fmla="*/ 0 w 102"/>
                    <a:gd name="T29" fmla="*/ 1 h 28"/>
                    <a:gd name="T30" fmla="*/ 0 w 102"/>
                    <a:gd name="T31" fmla="*/ 1 h 28"/>
                    <a:gd name="T32" fmla="*/ 0 w 102"/>
                    <a:gd name="T33" fmla="*/ 1 h 28"/>
                    <a:gd name="T34" fmla="*/ 0 w 102"/>
                    <a:gd name="T35" fmla="*/ 1 h 28"/>
                    <a:gd name="T36" fmla="*/ 1 w 102"/>
                    <a:gd name="T37" fmla="*/ 1 h 28"/>
                    <a:gd name="T38" fmla="*/ 1 w 102"/>
                    <a:gd name="T39" fmla="*/ 1 h 28"/>
                    <a:gd name="T40" fmla="*/ 2 w 102"/>
                    <a:gd name="T41" fmla="*/ 1 h 28"/>
                    <a:gd name="T42" fmla="*/ 2 w 102"/>
                    <a:gd name="T43" fmla="*/ 1 h 28"/>
                    <a:gd name="T44" fmla="*/ 2 w 102"/>
                    <a:gd name="T45" fmla="*/ 1 h 28"/>
                    <a:gd name="T46" fmla="*/ 3 w 102"/>
                    <a:gd name="T47" fmla="*/ 1 h 28"/>
                    <a:gd name="T48" fmla="*/ 3 w 102"/>
                    <a:gd name="T49" fmla="*/ 1 h 2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02"/>
                    <a:gd name="T76" fmla="*/ 0 h 28"/>
                    <a:gd name="T77" fmla="*/ 102 w 102"/>
                    <a:gd name="T78" fmla="*/ 28 h 2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02" h="28">
                      <a:moveTo>
                        <a:pt x="92" y="23"/>
                      </a:moveTo>
                      <a:lnTo>
                        <a:pt x="96" y="21"/>
                      </a:lnTo>
                      <a:lnTo>
                        <a:pt x="99" y="18"/>
                      </a:lnTo>
                      <a:lnTo>
                        <a:pt x="101" y="14"/>
                      </a:lnTo>
                      <a:lnTo>
                        <a:pt x="102" y="10"/>
                      </a:lnTo>
                      <a:lnTo>
                        <a:pt x="101" y="5"/>
                      </a:lnTo>
                      <a:lnTo>
                        <a:pt x="98" y="1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6" y="2"/>
                      </a:lnTo>
                      <a:lnTo>
                        <a:pt x="61" y="7"/>
                      </a:lnTo>
                      <a:lnTo>
                        <a:pt x="46" y="10"/>
                      </a:lnTo>
                      <a:lnTo>
                        <a:pt x="33" y="11"/>
                      </a:lnTo>
                      <a:lnTo>
                        <a:pt x="20" y="15"/>
                      </a:lnTo>
                      <a:lnTo>
                        <a:pt x="10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10" y="28"/>
                      </a:lnTo>
                      <a:lnTo>
                        <a:pt x="20" y="28"/>
                      </a:lnTo>
                      <a:lnTo>
                        <a:pt x="32" y="27"/>
                      </a:lnTo>
                      <a:lnTo>
                        <a:pt x="44" y="27"/>
                      </a:lnTo>
                      <a:lnTo>
                        <a:pt x="55" y="25"/>
                      </a:lnTo>
                      <a:lnTo>
                        <a:pt x="67" y="24"/>
                      </a:lnTo>
                      <a:lnTo>
                        <a:pt x="80" y="24"/>
                      </a:lnTo>
                      <a:lnTo>
                        <a:pt x="92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2" name="Freeform 147"/>
                <p:cNvSpPr>
                  <a:spLocks/>
                </p:cNvSpPr>
                <p:nvPr/>
              </p:nvSpPr>
              <p:spPr bwMode="auto">
                <a:xfrm>
                  <a:off x="8550" y="4921"/>
                  <a:ext cx="47" cy="12"/>
                </a:xfrm>
                <a:custGeom>
                  <a:avLst/>
                  <a:gdLst>
                    <a:gd name="T0" fmla="*/ 5 w 142"/>
                    <a:gd name="T1" fmla="*/ 1 h 36"/>
                    <a:gd name="T2" fmla="*/ 5 w 142"/>
                    <a:gd name="T3" fmla="*/ 1 h 36"/>
                    <a:gd name="T4" fmla="*/ 5 w 142"/>
                    <a:gd name="T5" fmla="*/ 1 h 36"/>
                    <a:gd name="T6" fmla="*/ 5 w 142"/>
                    <a:gd name="T7" fmla="*/ 1 h 36"/>
                    <a:gd name="T8" fmla="*/ 5 w 142"/>
                    <a:gd name="T9" fmla="*/ 1 h 36"/>
                    <a:gd name="T10" fmla="*/ 5 w 142"/>
                    <a:gd name="T11" fmla="*/ 1 h 36"/>
                    <a:gd name="T12" fmla="*/ 5 w 142"/>
                    <a:gd name="T13" fmla="*/ 0 h 36"/>
                    <a:gd name="T14" fmla="*/ 5 w 142"/>
                    <a:gd name="T15" fmla="*/ 0 h 36"/>
                    <a:gd name="T16" fmla="*/ 5 w 142"/>
                    <a:gd name="T17" fmla="*/ 0 h 36"/>
                    <a:gd name="T18" fmla="*/ 4 w 142"/>
                    <a:gd name="T19" fmla="*/ 0 h 36"/>
                    <a:gd name="T20" fmla="*/ 3 w 142"/>
                    <a:gd name="T21" fmla="*/ 0 h 36"/>
                    <a:gd name="T22" fmla="*/ 2 w 142"/>
                    <a:gd name="T23" fmla="*/ 0 h 36"/>
                    <a:gd name="T24" fmla="*/ 2 w 142"/>
                    <a:gd name="T25" fmla="*/ 0 h 36"/>
                    <a:gd name="T26" fmla="*/ 1 w 142"/>
                    <a:gd name="T27" fmla="*/ 0 h 36"/>
                    <a:gd name="T28" fmla="*/ 0 w 142"/>
                    <a:gd name="T29" fmla="*/ 0 h 36"/>
                    <a:gd name="T30" fmla="*/ 0 w 142"/>
                    <a:gd name="T31" fmla="*/ 0 h 36"/>
                    <a:gd name="T32" fmla="*/ 0 w 142"/>
                    <a:gd name="T33" fmla="*/ 0 h 36"/>
                    <a:gd name="T34" fmla="*/ 0 w 142"/>
                    <a:gd name="T35" fmla="*/ 0 h 36"/>
                    <a:gd name="T36" fmla="*/ 1 w 142"/>
                    <a:gd name="T37" fmla="*/ 1 h 36"/>
                    <a:gd name="T38" fmla="*/ 1 w 142"/>
                    <a:gd name="T39" fmla="*/ 1 h 36"/>
                    <a:gd name="T40" fmla="*/ 2 w 142"/>
                    <a:gd name="T41" fmla="*/ 1 h 36"/>
                    <a:gd name="T42" fmla="*/ 3 w 142"/>
                    <a:gd name="T43" fmla="*/ 1 h 36"/>
                    <a:gd name="T44" fmla="*/ 3 w 142"/>
                    <a:gd name="T45" fmla="*/ 1 h 36"/>
                    <a:gd name="T46" fmla="*/ 4 w 142"/>
                    <a:gd name="T47" fmla="*/ 1 h 36"/>
                    <a:gd name="T48" fmla="*/ 5 w 142"/>
                    <a:gd name="T49" fmla="*/ 1 h 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2"/>
                    <a:gd name="T76" fmla="*/ 0 h 36"/>
                    <a:gd name="T77" fmla="*/ 142 w 142"/>
                    <a:gd name="T78" fmla="*/ 36 h 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2" h="36">
                      <a:moveTo>
                        <a:pt x="123" y="36"/>
                      </a:moveTo>
                      <a:lnTo>
                        <a:pt x="129" y="36"/>
                      </a:lnTo>
                      <a:lnTo>
                        <a:pt x="135" y="32"/>
                      </a:lnTo>
                      <a:lnTo>
                        <a:pt x="139" y="28"/>
                      </a:lnTo>
                      <a:lnTo>
                        <a:pt x="142" y="20"/>
                      </a:lnTo>
                      <a:lnTo>
                        <a:pt x="141" y="15"/>
                      </a:lnTo>
                      <a:lnTo>
                        <a:pt x="138" y="9"/>
                      </a:lnTo>
                      <a:lnTo>
                        <a:pt x="133" y="5"/>
                      </a:lnTo>
                      <a:lnTo>
                        <a:pt x="126" y="3"/>
                      </a:lnTo>
                      <a:lnTo>
                        <a:pt x="108" y="3"/>
                      </a:lnTo>
                      <a:lnTo>
                        <a:pt x="88" y="3"/>
                      </a:lnTo>
                      <a:lnTo>
                        <a:pt x="67" y="2"/>
                      </a:lnTo>
                      <a:lnTo>
                        <a:pt x="47" y="2"/>
                      </a:lnTo>
                      <a:lnTo>
                        <a:pt x="29" y="0"/>
                      </a:lnTo>
                      <a:lnTo>
                        <a:pt x="13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10" y="12"/>
                      </a:lnTo>
                      <a:lnTo>
                        <a:pt x="22" y="16"/>
                      </a:lnTo>
                      <a:lnTo>
                        <a:pt x="38" y="19"/>
                      </a:lnTo>
                      <a:lnTo>
                        <a:pt x="54" y="22"/>
                      </a:lnTo>
                      <a:lnTo>
                        <a:pt x="72" y="25"/>
                      </a:lnTo>
                      <a:lnTo>
                        <a:pt x="89" y="29"/>
                      </a:lnTo>
                      <a:lnTo>
                        <a:pt x="107" y="32"/>
                      </a:lnTo>
                      <a:lnTo>
                        <a:pt x="12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3" name="Freeform 148"/>
                <p:cNvSpPr>
                  <a:spLocks/>
                </p:cNvSpPr>
                <p:nvPr/>
              </p:nvSpPr>
              <p:spPr bwMode="auto">
                <a:xfrm>
                  <a:off x="8416" y="4751"/>
                  <a:ext cx="117" cy="200"/>
                </a:xfrm>
                <a:custGeom>
                  <a:avLst/>
                  <a:gdLst>
                    <a:gd name="T0" fmla="*/ 4 w 351"/>
                    <a:gd name="T1" fmla="*/ 11 h 601"/>
                    <a:gd name="T2" fmla="*/ 5 w 351"/>
                    <a:gd name="T3" fmla="*/ 12 h 601"/>
                    <a:gd name="T4" fmla="*/ 6 w 351"/>
                    <a:gd name="T5" fmla="*/ 14 h 601"/>
                    <a:gd name="T6" fmla="*/ 7 w 351"/>
                    <a:gd name="T7" fmla="*/ 15 h 601"/>
                    <a:gd name="T8" fmla="*/ 8 w 351"/>
                    <a:gd name="T9" fmla="*/ 17 h 601"/>
                    <a:gd name="T10" fmla="*/ 9 w 351"/>
                    <a:gd name="T11" fmla="*/ 18 h 601"/>
                    <a:gd name="T12" fmla="*/ 10 w 351"/>
                    <a:gd name="T13" fmla="*/ 19 h 601"/>
                    <a:gd name="T14" fmla="*/ 11 w 351"/>
                    <a:gd name="T15" fmla="*/ 21 h 601"/>
                    <a:gd name="T16" fmla="*/ 12 w 351"/>
                    <a:gd name="T17" fmla="*/ 22 h 601"/>
                    <a:gd name="T18" fmla="*/ 12 w 351"/>
                    <a:gd name="T19" fmla="*/ 22 h 601"/>
                    <a:gd name="T20" fmla="*/ 12 w 351"/>
                    <a:gd name="T21" fmla="*/ 22 h 601"/>
                    <a:gd name="T22" fmla="*/ 12 w 351"/>
                    <a:gd name="T23" fmla="*/ 22 h 601"/>
                    <a:gd name="T24" fmla="*/ 13 w 351"/>
                    <a:gd name="T25" fmla="*/ 22 h 601"/>
                    <a:gd name="T26" fmla="*/ 13 w 351"/>
                    <a:gd name="T27" fmla="*/ 22 h 601"/>
                    <a:gd name="T28" fmla="*/ 13 w 351"/>
                    <a:gd name="T29" fmla="*/ 22 h 601"/>
                    <a:gd name="T30" fmla="*/ 13 w 351"/>
                    <a:gd name="T31" fmla="*/ 22 h 601"/>
                    <a:gd name="T32" fmla="*/ 13 w 351"/>
                    <a:gd name="T33" fmla="*/ 21 h 601"/>
                    <a:gd name="T34" fmla="*/ 12 w 351"/>
                    <a:gd name="T35" fmla="*/ 20 h 601"/>
                    <a:gd name="T36" fmla="*/ 11 w 351"/>
                    <a:gd name="T37" fmla="*/ 18 h 601"/>
                    <a:gd name="T38" fmla="*/ 10 w 351"/>
                    <a:gd name="T39" fmla="*/ 17 h 601"/>
                    <a:gd name="T40" fmla="*/ 9 w 351"/>
                    <a:gd name="T41" fmla="*/ 16 h 601"/>
                    <a:gd name="T42" fmla="*/ 8 w 351"/>
                    <a:gd name="T43" fmla="*/ 14 h 601"/>
                    <a:gd name="T44" fmla="*/ 7 w 351"/>
                    <a:gd name="T45" fmla="*/ 13 h 601"/>
                    <a:gd name="T46" fmla="*/ 6 w 351"/>
                    <a:gd name="T47" fmla="*/ 12 h 601"/>
                    <a:gd name="T48" fmla="*/ 5 w 351"/>
                    <a:gd name="T49" fmla="*/ 10 h 601"/>
                    <a:gd name="T50" fmla="*/ 5 w 351"/>
                    <a:gd name="T51" fmla="*/ 9 h 601"/>
                    <a:gd name="T52" fmla="*/ 4 w 351"/>
                    <a:gd name="T53" fmla="*/ 7 h 601"/>
                    <a:gd name="T54" fmla="*/ 3 w 351"/>
                    <a:gd name="T55" fmla="*/ 6 h 601"/>
                    <a:gd name="T56" fmla="*/ 2 w 351"/>
                    <a:gd name="T57" fmla="*/ 4 h 601"/>
                    <a:gd name="T58" fmla="*/ 1 w 351"/>
                    <a:gd name="T59" fmla="*/ 2 h 601"/>
                    <a:gd name="T60" fmla="*/ 1 w 351"/>
                    <a:gd name="T61" fmla="*/ 1 h 601"/>
                    <a:gd name="T62" fmla="*/ 0 w 351"/>
                    <a:gd name="T63" fmla="*/ 0 h 601"/>
                    <a:gd name="T64" fmla="*/ 0 w 351"/>
                    <a:gd name="T65" fmla="*/ 0 h 601"/>
                    <a:gd name="T66" fmla="*/ 0 w 351"/>
                    <a:gd name="T67" fmla="*/ 1 h 601"/>
                    <a:gd name="T68" fmla="*/ 0 w 351"/>
                    <a:gd name="T69" fmla="*/ 2 h 601"/>
                    <a:gd name="T70" fmla="*/ 1 w 351"/>
                    <a:gd name="T71" fmla="*/ 3 h 601"/>
                    <a:gd name="T72" fmla="*/ 1 w 351"/>
                    <a:gd name="T73" fmla="*/ 5 h 601"/>
                    <a:gd name="T74" fmla="*/ 2 w 351"/>
                    <a:gd name="T75" fmla="*/ 6 h 601"/>
                    <a:gd name="T76" fmla="*/ 3 w 351"/>
                    <a:gd name="T77" fmla="*/ 8 h 601"/>
                    <a:gd name="T78" fmla="*/ 3 w 351"/>
                    <a:gd name="T79" fmla="*/ 10 h 601"/>
                    <a:gd name="T80" fmla="*/ 4 w 351"/>
                    <a:gd name="T81" fmla="*/ 11 h 601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1"/>
                    <a:gd name="T124" fmla="*/ 0 h 601"/>
                    <a:gd name="T125" fmla="*/ 351 w 351"/>
                    <a:gd name="T126" fmla="*/ 601 h 601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1" h="601">
                      <a:moveTo>
                        <a:pt x="108" y="298"/>
                      </a:moveTo>
                      <a:lnTo>
                        <a:pt x="132" y="338"/>
                      </a:lnTo>
                      <a:lnTo>
                        <a:pt x="157" y="377"/>
                      </a:lnTo>
                      <a:lnTo>
                        <a:pt x="182" y="414"/>
                      </a:lnTo>
                      <a:lnTo>
                        <a:pt x="208" y="451"/>
                      </a:lnTo>
                      <a:lnTo>
                        <a:pt x="235" y="487"/>
                      </a:lnTo>
                      <a:lnTo>
                        <a:pt x="263" y="523"/>
                      </a:lnTo>
                      <a:lnTo>
                        <a:pt x="292" y="559"/>
                      </a:lnTo>
                      <a:lnTo>
                        <a:pt x="321" y="594"/>
                      </a:lnTo>
                      <a:lnTo>
                        <a:pt x="326" y="598"/>
                      </a:lnTo>
                      <a:lnTo>
                        <a:pt x="332" y="601"/>
                      </a:lnTo>
                      <a:lnTo>
                        <a:pt x="337" y="601"/>
                      </a:lnTo>
                      <a:lnTo>
                        <a:pt x="343" y="598"/>
                      </a:lnTo>
                      <a:lnTo>
                        <a:pt x="349" y="594"/>
                      </a:lnTo>
                      <a:lnTo>
                        <a:pt x="351" y="588"/>
                      </a:lnTo>
                      <a:lnTo>
                        <a:pt x="351" y="582"/>
                      </a:lnTo>
                      <a:lnTo>
                        <a:pt x="349" y="576"/>
                      </a:lnTo>
                      <a:lnTo>
                        <a:pt x="327" y="538"/>
                      </a:lnTo>
                      <a:lnTo>
                        <a:pt x="304" y="499"/>
                      </a:lnTo>
                      <a:lnTo>
                        <a:pt x="279" y="463"/>
                      </a:lnTo>
                      <a:lnTo>
                        <a:pt x="252" y="427"/>
                      </a:lnTo>
                      <a:lnTo>
                        <a:pt x="224" y="391"/>
                      </a:lnTo>
                      <a:lnTo>
                        <a:pt x="198" y="355"/>
                      </a:lnTo>
                      <a:lnTo>
                        <a:pt x="172" y="319"/>
                      </a:lnTo>
                      <a:lnTo>
                        <a:pt x="147" y="280"/>
                      </a:lnTo>
                      <a:lnTo>
                        <a:pt x="125" y="242"/>
                      </a:lnTo>
                      <a:lnTo>
                        <a:pt x="101" y="197"/>
                      </a:lnTo>
                      <a:lnTo>
                        <a:pt x="79" y="150"/>
                      </a:lnTo>
                      <a:lnTo>
                        <a:pt x="59" y="104"/>
                      </a:lnTo>
                      <a:lnTo>
                        <a:pt x="38" y="62"/>
                      </a:lnTo>
                      <a:lnTo>
                        <a:pt x="22" y="29"/>
                      </a:lnTo>
                      <a:lnTo>
                        <a:pt x="9" y="7"/>
                      </a:lnTo>
                      <a:lnTo>
                        <a:pt x="0" y="0"/>
                      </a:lnTo>
                      <a:lnTo>
                        <a:pt x="4" y="17"/>
                      </a:lnTo>
                      <a:lnTo>
                        <a:pt x="13" y="45"/>
                      </a:lnTo>
                      <a:lnTo>
                        <a:pt x="23" y="82"/>
                      </a:lnTo>
                      <a:lnTo>
                        <a:pt x="38" y="124"/>
                      </a:lnTo>
                      <a:lnTo>
                        <a:pt x="54" y="170"/>
                      </a:lnTo>
                      <a:lnTo>
                        <a:pt x="70" y="216"/>
                      </a:lnTo>
                      <a:lnTo>
                        <a:pt x="89" y="259"/>
                      </a:lnTo>
                      <a:lnTo>
                        <a:pt x="108" y="2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4" name="Freeform 149"/>
                <p:cNvSpPr>
                  <a:spLocks/>
                </p:cNvSpPr>
                <p:nvPr/>
              </p:nvSpPr>
              <p:spPr bwMode="auto">
                <a:xfrm>
                  <a:off x="8100" y="4623"/>
                  <a:ext cx="541" cy="495"/>
                </a:xfrm>
                <a:custGeom>
                  <a:avLst/>
                  <a:gdLst>
                    <a:gd name="T0" fmla="*/ 11 w 2164"/>
                    <a:gd name="T1" fmla="*/ 0 h 1979"/>
                    <a:gd name="T2" fmla="*/ 12 w 2164"/>
                    <a:gd name="T3" fmla="*/ 0 h 1979"/>
                    <a:gd name="T4" fmla="*/ 12 w 2164"/>
                    <a:gd name="T5" fmla="*/ 0 h 1979"/>
                    <a:gd name="T6" fmla="*/ 13 w 2164"/>
                    <a:gd name="T7" fmla="*/ 0 h 1979"/>
                    <a:gd name="T8" fmla="*/ 14 w 2164"/>
                    <a:gd name="T9" fmla="*/ 0 h 1979"/>
                    <a:gd name="T10" fmla="*/ 15 w 2164"/>
                    <a:gd name="T11" fmla="*/ 0 h 1979"/>
                    <a:gd name="T12" fmla="*/ 17 w 2164"/>
                    <a:gd name="T13" fmla="*/ 0 h 1979"/>
                    <a:gd name="T14" fmla="*/ 18 w 2164"/>
                    <a:gd name="T15" fmla="*/ 1 h 1979"/>
                    <a:gd name="T16" fmla="*/ 20 w 2164"/>
                    <a:gd name="T17" fmla="*/ 1 h 1979"/>
                    <a:gd name="T18" fmla="*/ 21 w 2164"/>
                    <a:gd name="T19" fmla="*/ 1 h 1979"/>
                    <a:gd name="T20" fmla="*/ 23 w 2164"/>
                    <a:gd name="T21" fmla="*/ 1 h 1979"/>
                    <a:gd name="T22" fmla="*/ 25 w 2164"/>
                    <a:gd name="T23" fmla="*/ 2 h 1979"/>
                    <a:gd name="T24" fmla="*/ 27 w 2164"/>
                    <a:gd name="T25" fmla="*/ 2 h 1979"/>
                    <a:gd name="T26" fmla="*/ 29 w 2164"/>
                    <a:gd name="T27" fmla="*/ 3 h 1979"/>
                    <a:gd name="T28" fmla="*/ 31 w 2164"/>
                    <a:gd name="T29" fmla="*/ 3 h 1979"/>
                    <a:gd name="T30" fmla="*/ 33 w 2164"/>
                    <a:gd name="T31" fmla="*/ 4 h 1979"/>
                    <a:gd name="T32" fmla="*/ 31 w 2164"/>
                    <a:gd name="T33" fmla="*/ 19 h 1979"/>
                    <a:gd name="T34" fmla="*/ 31 w 2164"/>
                    <a:gd name="T35" fmla="*/ 19 h 1979"/>
                    <a:gd name="T36" fmla="*/ 31 w 2164"/>
                    <a:gd name="T37" fmla="*/ 19 h 1979"/>
                    <a:gd name="T38" fmla="*/ 32 w 2164"/>
                    <a:gd name="T39" fmla="*/ 20 h 1979"/>
                    <a:gd name="T40" fmla="*/ 31 w 2164"/>
                    <a:gd name="T41" fmla="*/ 22 h 1979"/>
                    <a:gd name="T42" fmla="*/ 25 w 2164"/>
                    <a:gd name="T43" fmla="*/ 29 h 1979"/>
                    <a:gd name="T44" fmla="*/ 23 w 2164"/>
                    <a:gd name="T45" fmla="*/ 31 h 1979"/>
                    <a:gd name="T46" fmla="*/ 23 w 2164"/>
                    <a:gd name="T47" fmla="*/ 31 h 1979"/>
                    <a:gd name="T48" fmla="*/ 23 w 2164"/>
                    <a:gd name="T49" fmla="*/ 31 h 1979"/>
                    <a:gd name="T50" fmla="*/ 22 w 2164"/>
                    <a:gd name="T51" fmla="*/ 31 h 1979"/>
                    <a:gd name="T52" fmla="*/ 21 w 2164"/>
                    <a:gd name="T53" fmla="*/ 31 h 1979"/>
                    <a:gd name="T54" fmla="*/ 19 w 2164"/>
                    <a:gd name="T55" fmla="*/ 31 h 1979"/>
                    <a:gd name="T56" fmla="*/ 18 w 2164"/>
                    <a:gd name="T57" fmla="*/ 30 h 1979"/>
                    <a:gd name="T58" fmla="*/ 17 w 2164"/>
                    <a:gd name="T59" fmla="*/ 30 h 1979"/>
                    <a:gd name="T60" fmla="*/ 14 w 2164"/>
                    <a:gd name="T61" fmla="*/ 30 h 1979"/>
                    <a:gd name="T62" fmla="*/ 13 w 2164"/>
                    <a:gd name="T63" fmla="*/ 29 h 1979"/>
                    <a:gd name="T64" fmla="*/ 11 w 2164"/>
                    <a:gd name="T65" fmla="*/ 29 h 1979"/>
                    <a:gd name="T66" fmla="*/ 9 w 2164"/>
                    <a:gd name="T67" fmla="*/ 28 h 1979"/>
                    <a:gd name="T68" fmla="*/ 7 w 2164"/>
                    <a:gd name="T69" fmla="*/ 27 h 1979"/>
                    <a:gd name="T70" fmla="*/ 5 w 2164"/>
                    <a:gd name="T71" fmla="*/ 27 h 1979"/>
                    <a:gd name="T72" fmla="*/ 3 w 2164"/>
                    <a:gd name="T73" fmla="*/ 26 h 1979"/>
                    <a:gd name="T74" fmla="*/ 1 w 2164"/>
                    <a:gd name="T75" fmla="*/ 25 h 1979"/>
                    <a:gd name="T76" fmla="*/ 0 w 2164"/>
                    <a:gd name="T77" fmla="*/ 24 h 1979"/>
                    <a:gd name="T78" fmla="*/ 0 w 2164"/>
                    <a:gd name="T79" fmla="*/ 24 h 1979"/>
                    <a:gd name="T80" fmla="*/ 0 w 2164"/>
                    <a:gd name="T81" fmla="*/ 23 h 1979"/>
                    <a:gd name="T82" fmla="*/ 0 w 2164"/>
                    <a:gd name="T83" fmla="*/ 22 h 1979"/>
                    <a:gd name="T84" fmla="*/ 7 w 2164"/>
                    <a:gd name="T85" fmla="*/ 16 h 1979"/>
                    <a:gd name="T86" fmla="*/ 7 w 2164"/>
                    <a:gd name="T87" fmla="*/ 16 h 1979"/>
                    <a:gd name="T88" fmla="*/ 7 w 2164"/>
                    <a:gd name="T89" fmla="*/ 15 h 1979"/>
                    <a:gd name="T90" fmla="*/ 7 w 2164"/>
                    <a:gd name="T91" fmla="*/ 14 h 1979"/>
                    <a:gd name="T92" fmla="*/ 8 w 2164"/>
                    <a:gd name="T93" fmla="*/ 13 h 197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2164"/>
                    <a:gd name="T142" fmla="*/ 0 h 1979"/>
                    <a:gd name="T143" fmla="*/ 2164 w 2164"/>
                    <a:gd name="T144" fmla="*/ 1979 h 197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2164" h="1979">
                      <a:moveTo>
                        <a:pt x="743" y="0"/>
                      </a:moveTo>
                      <a:lnTo>
                        <a:pt x="746" y="0"/>
                      </a:lnTo>
                      <a:lnTo>
                        <a:pt x="753" y="0"/>
                      </a:lnTo>
                      <a:lnTo>
                        <a:pt x="763" y="0"/>
                      </a:lnTo>
                      <a:lnTo>
                        <a:pt x="778" y="0"/>
                      </a:lnTo>
                      <a:lnTo>
                        <a:pt x="798" y="1"/>
                      </a:lnTo>
                      <a:lnTo>
                        <a:pt x="822" y="1"/>
                      </a:lnTo>
                      <a:lnTo>
                        <a:pt x="848" y="2"/>
                      </a:lnTo>
                      <a:lnTo>
                        <a:pt x="878" y="3"/>
                      </a:lnTo>
                      <a:lnTo>
                        <a:pt x="912" y="5"/>
                      </a:lnTo>
                      <a:lnTo>
                        <a:pt x="949" y="7"/>
                      </a:lnTo>
                      <a:lnTo>
                        <a:pt x="987" y="10"/>
                      </a:lnTo>
                      <a:lnTo>
                        <a:pt x="1030" y="13"/>
                      </a:lnTo>
                      <a:lnTo>
                        <a:pt x="1074" y="16"/>
                      </a:lnTo>
                      <a:lnTo>
                        <a:pt x="1121" y="21"/>
                      </a:lnTo>
                      <a:lnTo>
                        <a:pt x="1171" y="27"/>
                      </a:lnTo>
                      <a:lnTo>
                        <a:pt x="1222" y="32"/>
                      </a:lnTo>
                      <a:lnTo>
                        <a:pt x="1275" y="39"/>
                      </a:lnTo>
                      <a:lnTo>
                        <a:pt x="1329" y="47"/>
                      </a:lnTo>
                      <a:lnTo>
                        <a:pt x="1386" y="56"/>
                      </a:lnTo>
                      <a:lnTo>
                        <a:pt x="1443" y="65"/>
                      </a:lnTo>
                      <a:lnTo>
                        <a:pt x="1502" y="75"/>
                      </a:lnTo>
                      <a:lnTo>
                        <a:pt x="1560" y="87"/>
                      </a:lnTo>
                      <a:lnTo>
                        <a:pt x="1620" y="100"/>
                      </a:lnTo>
                      <a:lnTo>
                        <a:pt x="1681" y="115"/>
                      </a:lnTo>
                      <a:lnTo>
                        <a:pt x="1742" y="129"/>
                      </a:lnTo>
                      <a:lnTo>
                        <a:pt x="1804" y="146"/>
                      </a:lnTo>
                      <a:lnTo>
                        <a:pt x="1865" y="164"/>
                      </a:lnTo>
                      <a:lnTo>
                        <a:pt x="1926" y="183"/>
                      </a:lnTo>
                      <a:lnTo>
                        <a:pt x="1987" y="204"/>
                      </a:lnTo>
                      <a:lnTo>
                        <a:pt x="2047" y="226"/>
                      </a:lnTo>
                      <a:lnTo>
                        <a:pt x="2105" y="250"/>
                      </a:lnTo>
                      <a:lnTo>
                        <a:pt x="2164" y="276"/>
                      </a:lnTo>
                      <a:lnTo>
                        <a:pt x="1975" y="1184"/>
                      </a:lnTo>
                      <a:lnTo>
                        <a:pt x="1980" y="1185"/>
                      </a:lnTo>
                      <a:lnTo>
                        <a:pt x="1990" y="1191"/>
                      </a:lnTo>
                      <a:lnTo>
                        <a:pt x="2005" y="1201"/>
                      </a:lnTo>
                      <a:lnTo>
                        <a:pt x="2020" y="1219"/>
                      </a:lnTo>
                      <a:lnTo>
                        <a:pt x="2031" y="1246"/>
                      </a:lnTo>
                      <a:lnTo>
                        <a:pt x="2035" y="1282"/>
                      </a:lnTo>
                      <a:lnTo>
                        <a:pt x="2030" y="1332"/>
                      </a:lnTo>
                      <a:lnTo>
                        <a:pt x="2011" y="1394"/>
                      </a:lnTo>
                      <a:lnTo>
                        <a:pt x="1681" y="1835"/>
                      </a:lnTo>
                      <a:lnTo>
                        <a:pt x="1636" y="1835"/>
                      </a:lnTo>
                      <a:lnTo>
                        <a:pt x="1512" y="1979"/>
                      </a:lnTo>
                      <a:lnTo>
                        <a:pt x="1510" y="1979"/>
                      </a:lnTo>
                      <a:lnTo>
                        <a:pt x="1502" y="1978"/>
                      </a:lnTo>
                      <a:lnTo>
                        <a:pt x="1490" y="1977"/>
                      </a:lnTo>
                      <a:lnTo>
                        <a:pt x="1474" y="1974"/>
                      </a:lnTo>
                      <a:lnTo>
                        <a:pt x="1451" y="1972"/>
                      </a:lnTo>
                      <a:lnTo>
                        <a:pt x="1427" y="1969"/>
                      </a:lnTo>
                      <a:lnTo>
                        <a:pt x="1397" y="1965"/>
                      </a:lnTo>
                      <a:lnTo>
                        <a:pt x="1364" y="1961"/>
                      </a:lnTo>
                      <a:lnTo>
                        <a:pt x="1328" y="1955"/>
                      </a:lnTo>
                      <a:lnTo>
                        <a:pt x="1288" y="1950"/>
                      </a:lnTo>
                      <a:lnTo>
                        <a:pt x="1246" y="1943"/>
                      </a:lnTo>
                      <a:lnTo>
                        <a:pt x="1200" y="1935"/>
                      </a:lnTo>
                      <a:lnTo>
                        <a:pt x="1152" y="1927"/>
                      </a:lnTo>
                      <a:lnTo>
                        <a:pt x="1101" y="1918"/>
                      </a:lnTo>
                      <a:lnTo>
                        <a:pt x="1049" y="1907"/>
                      </a:lnTo>
                      <a:lnTo>
                        <a:pt x="993" y="1896"/>
                      </a:lnTo>
                      <a:lnTo>
                        <a:pt x="937" y="1884"/>
                      </a:lnTo>
                      <a:lnTo>
                        <a:pt x="878" y="1871"/>
                      </a:lnTo>
                      <a:lnTo>
                        <a:pt x="818" y="1856"/>
                      </a:lnTo>
                      <a:lnTo>
                        <a:pt x="758" y="1841"/>
                      </a:lnTo>
                      <a:lnTo>
                        <a:pt x="696" y="1824"/>
                      </a:lnTo>
                      <a:lnTo>
                        <a:pt x="634" y="1806"/>
                      </a:lnTo>
                      <a:lnTo>
                        <a:pt x="572" y="1787"/>
                      </a:lnTo>
                      <a:lnTo>
                        <a:pt x="508" y="1768"/>
                      </a:lnTo>
                      <a:lnTo>
                        <a:pt x="445" y="1747"/>
                      </a:lnTo>
                      <a:lnTo>
                        <a:pt x="382" y="1724"/>
                      </a:lnTo>
                      <a:lnTo>
                        <a:pt x="319" y="1700"/>
                      </a:lnTo>
                      <a:lnTo>
                        <a:pt x="257" y="1674"/>
                      </a:lnTo>
                      <a:lnTo>
                        <a:pt x="196" y="1647"/>
                      </a:lnTo>
                      <a:lnTo>
                        <a:pt x="135" y="1620"/>
                      </a:lnTo>
                      <a:lnTo>
                        <a:pt x="76" y="1590"/>
                      </a:lnTo>
                      <a:lnTo>
                        <a:pt x="19" y="1559"/>
                      </a:lnTo>
                      <a:lnTo>
                        <a:pt x="18" y="1554"/>
                      </a:lnTo>
                      <a:lnTo>
                        <a:pt x="13" y="1538"/>
                      </a:lnTo>
                      <a:lnTo>
                        <a:pt x="8" y="1514"/>
                      </a:lnTo>
                      <a:lnTo>
                        <a:pt x="3" y="1486"/>
                      </a:lnTo>
                      <a:lnTo>
                        <a:pt x="0" y="1456"/>
                      </a:lnTo>
                      <a:lnTo>
                        <a:pt x="0" y="1424"/>
                      </a:lnTo>
                      <a:lnTo>
                        <a:pt x="3" y="1396"/>
                      </a:lnTo>
                      <a:lnTo>
                        <a:pt x="13" y="1371"/>
                      </a:lnTo>
                      <a:lnTo>
                        <a:pt x="443" y="1002"/>
                      </a:lnTo>
                      <a:lnTo>
                        <a:pt x="441" y="999"/>
                      </a:lnTo>
                      <a:lnTo>
                        <a:pt x="440" y="989"/>
                      </a:lnTo>
                      <a:lnTo>
                        <a:pt x="440" y="973"/>
                      </a:lnTo>
                      <a:lnTo>
                        <a:pt x="445" y="953"/>
                      </a:lnTo>
                      <a:lnTo>
                        <a:pt x="453" y="928"/>
                      </a:lnTo>
                      <a:lnTo>
                        <a:pt x="471" y="902"/>
                      </a:lnTo>
                      <a:lnTo>
                        <a:pt x="497" y="874"/>
                      </a:lnTo>
                      <a:lnTo>
                        <a:pt x="534" y="845"/>
                      </a:lnTo>
                      <a:lnTo>
                        <a:pt x="74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5" name="Freeform 150"/>
                <p:cNvSpPr>
                  <a:spLocks/>
                </p:cNvSpPr>
                <p:nvPr/>
              </p:nvSpPr>
              <p:spPr bwMode="auto">
                <a:xfrm>
                  <a:off x="8279" y="4656"/>
                  <a:ext cx="311" cy="233"/>
                </a:xfrm>
                <a:custGeom>
                  <a:avLst/>
                  <a:gdLst>
                    <a:gd name="T0" fmla="*/ 2 w 1244"/>
                    <a:gd name="T1" fmla="*/ 0 h 930"/>
                    <a:gd name="T2" fmla="*/ 19 w 1244"/>
                    <a:gd name="T3" fmla="*/ 4 h 930"/>
                    <a:gd name="T4" fmla="*/ 17 w 1244"/>
                    <a:gd name="T5" fmla="*/ 15 h 930"/>
                    <a:gd name="T6" fmla="*/ 0 w 1244"/>
                    <a:gd name="T7" fmla="*/ 11 h 930"/>
                    <a:gd name="T8" fmla="*/ 2 w 1244"/>
                    <a:gd name="T9" fmla="*/ 0 h 9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4"/>
                    <a:gd name="T16" fmla="*/ 0 h 930"/>
                    <a:gd name="T17" fmla="*/ 1244 w 1244"/>
                    <a:gd name="T18" fmla="*/ 930 h 9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4" h="930">
                      <a:moveTo>
                        <a:pt x="164" y="0"/>
                      </a:moveTo>
                      <a:lnTo>
                        <a:pt x="1244" y="214"/>
                      </a:lnTo>
                      <a:lnTo>
                        <a:pt x="1067" y="930"/>
                      </a:lnTo>
                      <a:lnTo>
                        <a:pt x="0" y="688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6" name="Freeform 151"/>
                <p:cNvSpPr>
                  <a:spLocks/>
                </p:cNvSpPr>
                <p:nvPr/>
              </p:nvSpPr>
              <p:spPr bwMode="auto">
                <a:xfrm>
                  <a:off x="8300" y="4672"/>
                  <a:ext cx="237" cy="91"/>
                </a:xfrm>
                <a:custGeom>
                  <a:avLst/>
                  <a:gdLst>
                    <a:gd name="T0" fmla="*/ 2 w 952"/>
                    <a:gd name="T1" fmla="*/ 0 h 366"/>
                    <a:gd name="T2" fmla="*/ 15 w 952"/>
                    <a:gd name="T3" fmla="*/ 2 h 366"/>
                    <a:gd name="T4" fmla="*/ 3 w 952"/>
                    <a:gd name="T5" fmla="*/ 2 h 366"/>
                    <a:gd name="T6" fmla="*/ 0 w 952"/>
                    <a:gd name="T7" fmla="*/ 6 h 366"/>
                    <a:gd name="T8" fmla="*/ 2 w 952"/>
                    <a:gd name="T9" fmla="*/ 0 h 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2"/>
                    <a:gd name="T16" fmla="*/ 0 h 366"/>
                    <a:gd name="T17" fmla="*/ 952 w 952"/>
                    <a:gd name="T18" fmla="*/ 366 h 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2" h="366">
                      <a:moveTo>
                        <a:pt x="112" y="0"/>
                      </a:moveTo>
                      <a:lnTo>
                        <a:pt x="952" y="153"/>
                      </a:lnTo>
                      <a:lnTo>
                        <a:pt x="200" y="108"/>
                      </a:lnTo>
                      <a:lnTo>
                        <a:pt x="0" y="366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7" name="Freeform 152"/>
                <p:cNvSpPr>
                  <a:spLocks/>
                </p:cNvSpPr>
                <p:nvPr/>
              </p:nvSpPr>
              <p:spPr bwMode="auto">
                <a:xfrm>
                  <a:off x="8222" y="4885"/>
                  <a:ext cx="315" cy="84"/>
                </a:xfrm>
                <a:custGeom>
                  <a:avLst/>
                  <a:gdLst>
                    <a:gd name="T0" fmla="*/ 1 w 1259"/>
                    <a:gd name="T1" fmla="*/ 0 h 337"/>
                    <a:gd name="T2" fmla="*/ 20 w 1259"/>
                    <a:gd name="T3" fmla="*/ 4 h 337"/>
                    <a:gd name="T4" fmla="*/ 19 w 1259"/>
                    <a:gd name="T5" fmla="*/ 5 h 337"/>
                    <a:gd name="T6" fmla="*/ 0 w 1259"/>
                    <a:gd name="T7" fmla="*/ 0 h 337"/>
                    <a:gd name="T8" fmla="*/ 1 w 1259"/>
                    <a:gd name="T9" fmla="*/ 0 h 3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59"/>
                    <a:gd name="T16" fmla="*/ 0 h 337"/>
                    <a:gd name="T17" fmla="*/ 1259 w 1259"/>
                    <a:gd name="T18" fmla="*/ 337 h 3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59" h="337">
                      <a:moveTo>
                        <a:pt x="40" y="0"/>
                      </a:moveTo>
                      <a:lnTo>
                        <a:pt x="1259" y="288"/>
                      </a:lnTo>
                      <a:lnTo>
                        <a:pt x="1226" y="337"/>
                      </a:lnTo>
                      <a:lnTo>
                        <a:pt x="0" y="3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8" name="Freeform 153"/>
                <p:cNvSpPr>
                  <a:spLocks/>
                </p:cNvSpPr>
                <p:nvPr/>
              </p:nvSpPr>
              <p:spPr bwMode="auto">
                <a:xfrm>
                  <a:off x="8193" y="4910"/>
                  <a:ext cx="316" cy="86"/>
                </a:xfrm>
                <a:custGeom>
                  <a:avLst/>
                  <a:gdLst>
                    <a:gd name="T0" fmla="*/ 1 w 1265"/>
                    <a:gd name="T1" fmla="*/ 0 h 342"/>
                    <a:gd name="T2" fmla="*/ 20 w 1265"/>
                    <a:gd name="T3" fmla="*/ 5 h 342"/>
                    <a:gd name="T4" fmla="*/ 19 w 1265"/>
                    <a:gd name="T5" fmla="*/ 6 h 342"/>
                    <a:gd name="T6" fmla="*/ 0 w 1265"/>
                    <a:gd name="T7" fmla="*/ 1 h 342"/>
                    <a:gd name="T8" fmla="*/ 1 w 1265"/>
                    <a:gd name="T9" fmla="*/ 0 h 3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5"/>
                    <a:gd name="T16" fmla="*/ 0 h 342"/>
                    <a:gd name="T17" fmla="*/ 1265 w 1265"/>
                    <a:gd name="T18" fmla="*/ 342 h 3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5" h="342">
                      <a:moveTo>
                        <a:pt x="46" y="0"/>
                      </a:moveTo>
                      <a:lnTo>
                        <a:pt x="1265" y="286"/>
                      </a:lnTo>
                      <a:lnTo>
                        <a:pt x="1226" y="342"/>
                      </a:lnTo>
                      <a:lnTo>
                        <a:pt x="0" y="37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69" name="Freeform 154"/>
                <p:cNvSpPr>
                  <a:spLocks/>
                </p:cNvSpPr>
                <p:nvPr/>
              </p:nvSpPr>
              <p:spPr bwMode="auto">
                <a:xfrm>
                  <a:off x="8165" y="4936"/>
                  <a:ext cx="316" cy="86"/>
                </a:xfrm>
                <a:custGeom>
                  <a:avLst/>
                  <a:gdLst>
                    <a:gd name="T0" fmla="*/ 1 w 1264"/>
                    <a:gd name="T1" fmla="*/ 0 h 344"/>
                    <a:gd name="T2" fmla="*/ 20 w 1264"/>
                    <a:gd name="T3" fmla="*/ 5 h 344"/>
                    <a:gd name="T4" fmla="*/ 19 w 1264"/>
                    <a:gd name="T5" fmla="*/ 5 h 344"/>
                    <a:gd name="T6" fmla="*/ 0 w 1264"/>
                    <a:gd name="T7" fmla="*/ 1 h 344"/>
                    <a:gd name="T8" fmla="*/ 1 w 1264"/>
                    <a:gd name="T9" fmla="*/ 0 h 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4"/>
                    <a:gd name="T16" fmla="*/ 0 h 344"/>
                    <a:gd name="T17" fmla="*/ 1264 w 1264"/>
                    <a:gd name="T18" fmla="*/ 344 h 3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4" h="344">
                      <a:moveTo>
                        <a:pt x="45" y="0"/>
                      </a:moveTo>
                      <a:lnTo>
                        <a:pt x="1264" y="287"/>
                      </a:lnTo>
                      <a:lnTo>
                        <a:pt x="1224" y="344"/>
                      </a:lnTo>
                      <a:lnTo>
                        <a:pt x="0" y="37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0" name="Freeform 155"/>
                <p:cNvSpPr>
                  <a:spLocks/>
                </p:cNvSpPr>
                <p:nvPr/>
              </p:nvSpPr>
              <p:spPr bwMode="auto">
                <a:xfrm>
                  <a:off x="8243" y="4989"/>
                  <a:ext cx="48" cy="19"/>
                </a:xfrm>
                <a:custGeom>
                  <a:avLst/>
                  <a:gdLst>
                    <a:gd name="T0" fmla="*/ 0 w 190"/>
                    <a:gd name="T1" fmla="*/ 0 h 79"/>
                    <a:gd name="T2" fmla="*/ 1 w 190"/>
                    <a:gd name="T3" fmla="*/ 0 h 79"/>
                    <a:gd name="T4" fmla="*/ 1 w 190"/>
                    <a:gd name="T5" fmla="*/ 0 h 79"/>
                    <a:gd name="T6" fmla="*/ 1 w 190"/>
                    <a:gd name="T7" fmla="*/ 0 h 79"/>
                    <a:gd name="T8" fmla="*/ 2 w 190"/>
                    <a:gd name="T9" fmla="*/ 0 h 79"/>
                    <a:gd name="T10" fmla="*/ 2 w 190"/>
                    <a:gd name="T11" fmla="*/ 0 h 79"/>
                    <a:gd name="T12" fmla="*/ 2 w 190"/>
                    <a:gd name="T13" fmla="*/ 0 h 79"/>
                    <a:gd name="T14" fmla="*/ 3 w 190"/>
                    <a:gd name="T15" fmla="*/ 0 h 79"/>
                    <a:gd name="T16" fmla="*/ 3 w 190"/>
                    <a:gd name="T17" fmla="*/ 1 h 79"/>
                    <a:gd name="T18" fmla="*/ 3 w 190"/>
                    <a:gd name="T19" fmla="*/ 1 h 79"/>
                    <a:gd name="T20" fmla="*/ 3 w 190"/>
                    <a:gd name="T21" fmla="*/ 1 h 79"/>
                    <a:gd name="T22" fmla="*/ 3 w 190"/>
                    <a:gd name="T23" fmla="*/ 1 h 79"/>
                    <a:gd name="T24" fmla="*/ 3 w 190"/>
                    <a:gd name="T25" fmla="*/ 1 h 79"/>
                    <a:gd name="T26" fmla="*/ 3 w 190"/>
                    <a:gd name="T27" fmla="*/ 1 h 79"/>
                    <a:gd name="T28" fmla="*/ 3 w 190"/>
                    <a:gd name="T29" fmla="*/ 1 h 79"/>
                    <a:gd name="T30" fmla="*/ 3 w 190"/>
                    <a:gd name="T31" fmla="*/ 1 h 79"/>
                    <a:gd name="T32" fmla="*/ 2 w 190"/>
                    <a:gd name="T33" fmla="*/ 1 h 79"/>
                    <a:gd name="T34" fmla="*/ 2 w 190"/>
                    <a:gd name="T35" fmla="*/ 1 h 79"/>
                    <a:gd name="T36" fmla="*/ 2 w 190"/>
                    <a:gd name="T37" fmla="*/ 1 h 79"/>
                    <a:gd name="T38" fmla="*/ 2 w 190"/>
                    <a:gd name="T39" fmla="*/ 1 h 79"/>
                    <a:gd name="T40" fmla="*/ 2 w 190"/>
                    <a:gd name="T41" fmla="*/ 1 h 79"/>
                    <a:gd name="T42" fmla="*/ 2 w 190"/>
                    <a:gd name="T43" fmla="*/ 0 h 79"/>
                    <a:gd name="T44" fmla="*/ 2 w 190"/>
                    <a:gd name="T45" fmla="*/ 0 h 79"/>
                    <a:gd name="T46" fmla="*/ 1 w 190"/>
                    <a:gd name="T47" fmla="*/ 0 h 79"/>
                    <a:gd name="T48" fmla="*/ 1 w 190"/>
                    <a:gd name="T49" fmla="*/ 0 h 79"/>
                    <a:gd name="T50" fmla="*/ 0 w 190"/>
                    <a:gd name="T51" fmla="*/ 0 h 79"/>
                    <a:gd name="T52" fmla="*/ 0 w 190"/>
                    <a:gd name="T53" fmla="*/ 0 h 79"/>
                    <a:gd name="T54" fmla="*/ 0 w 190"/>
                    <a:gd name="T55" fmla="*/ 0 h 79"/>
                    <a:gd name="T56" fmla="*/ 0 w 190"/>
                    <a:gd name="T57" fmla="*/ 0 h 79"/>
                    <a:gd name="T58" fmla="*/ 0 w 190"/>
                    <a:gd name="T59" fmla="*/ 0 h 79"/>
                    <a:gd name="T60" fmla="*/ 0 w 190"/>
                    <a:gd name="T61" fmla="*/ 0 h 79"/>
                    <a:gd name="T62" fmla="*/ 0 w 190"/>
                    <a:gd name="T63" fmla="*/ 0 h 79"/>
                    <a:gd name="T64" fmla="*/ 0 w 190"/>
                    <a:gd name="T65" fmla="*/ 0 h 7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90"/>
                    <a:gd name="T100" fmla="*/ 0 h 79"/>
                    <a:gd name="T101" fmla="*/ 190 w 190"/>
                    <a:gd name="T102" fmla="*/ 79 h 7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90" h="79">
                      <a:moveTo>
                        <a:pt x="18" y="1"/>
                      </a:moveTo>
                      <a:lnTo>
                        <a:pt x="23" y="1"/>
                      </a:lnTo>
                      <a:lnTo>
                        <a:pt x="40" y="0"/>
                      </a:lnTo>
                      <a:lnTo>
                        <a:pt x="62" y="0"/>
                      </a:lnTo>
                      <a:lnTo>
                        <a:pt x="90" y="3"/>
                      </a:lnTo>
                      <a:lnTo>
                        <a:pt x="120" y="8"/>
                      </a:lnTo>
                      <a:lnTo>
                        <a:pt x="148" y="18"/>
                      </a:lnTo>
                      <a:lnTo>
                        <a:pt x="173" y="34"/>
                      </a:lnTo>
                      <a:lnTo>
                        <a:pt x="190" y="57"/>
                      </a:lnTo>
                      <a:lnTo>
                        <a:pt x="190" y="58"/>
                      </a:lnTo>
                      <a:lnTo>
                        <a:pt x="190" y="62"/>
                      </a:lnTo>
                      <a:lnTo>
                        <a:pt x="189" y="68"/>
                      </a:lnTo>
                      <a:lnTo>
                        <a:pt x="187" y="74"/>
                      </a:lnTo>
                      <a:lnTo>
                        <a:pt x="181" y="78"/>
                      </a:lnTo>
                      <a:lnTo>
                        <a:pt x="173" y="79"/>
                      </a:lnTo>
                      <a:lnTo>
                        <a:pt x="160" y="78"/>
                      </a:lnTo>
                      <a:lnTo>
                        <a:pt x="143" y="71"/>
                      </a:lnTo>
                      <a:lnTo>
                        <a:pt x="143" y="69"/>
                      </a:lnTo>
                      <a:lnTo>
                        <a:pt x="142" y="65"/>
                      </a:lnTo>
                      <a:lnTo>
                        <a:pt x="139" y="58"/>
                      </a:lnTo>
                      <a:lnTo>
                        <a:pt x="130" y="50"/>
                      </a:lnTo>
                      <a:lnTo>
                        <a:pt x="116" y="42"/>
                      </a:lnTo>
                      <a:lnTo>
                        <a:pt x="94" y="35"/>
                      </a:lnTo>
                      <a:lnTo>
                        <a:pt x="63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5" y="30"/>
                      </a:lnTo>
                      <a:lnTo>
                        <a:pt x="9" y="27"/>
                      </a:lnTo>
                      <a:lnTo>
                        <a:pt x="5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6" y="8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1" name="Freeform 156"/>
                <p:cNvSpPr>
                  <a:spLocks/>
                </p:cNvSpPr>
                <p:nvPr/>
              </p:nvSpPr>
              <p:spPr bwMode="auto">
                <a:xfrm>
                  <a:off x="8246" y="5003"/>
                  <a:ext cx="27" cy="15"/>
                </a:xfrm>
                <a:custGeom>
                  <a:avLst/>
                  <a:gdLst>
                    <a:gd name="T0" fmla="*/ 1 w 107"/>
                    <a:gd name="T1" fmla="*/ 1 h 63"/>
                    <a:gd name="T2" fmla="*/ 1 w 107"/>
                    <a:gd name="T3" fmla="*/ 1 h 63"/>
                    <a:gd name="T4" fmla="*/ 1 w 107"/>
                    <a:gd name="T5" fmla="*/ 1 h 63"/>
                    <a:gd name="T6" fmla="*/ 1 w 107"/>
                    <a:gd name="T7" fmla="*/ 1 h 63"/>
                    <a:gd name="T8" fmla="*/ 1 w 107"/>
                    <a:gd name="T9" fmla="*/ 1 h 63"/>
                    <a:gd name="T10" fmla="*/ 2 w 107"/>
                    <a:gd name="T11" fmla="*/ 1 h 63"/>
                    <a:gd name="T12" fmla="*/ 2 w 107"/>
                    <a:gd name="T13" fmla="*/ 1 h 63"/>
                    <a:gd name="T14" fmla="*/ 2 w 107"/>
                    <a:gd name="T15" fmla="*/ 1 h 63"/>
                    <a:gd name="T16" fmla="*/ 2 w 107"/>
                    <a:gd name="T17" fmla="*/ 1 h 63"/>
                    <a:gd name="T18" fmla="*/ 2 w 107"/>
                    <a:gd name="T19" fmla="*/ 0 h 63"/>
                    <a:gd name="T20" fmla="*/ 2 w 107"/>
                    <a:gd name="T21" fmla="*/ 0 h 63"/>
                    <a:gd name="T22" fmla="*/ 2 w 107"/>
                    <a:gd name="T23" fmla="*/ 0 h 63"/>
                    <a:gd name="T24" fmla="*/ 2 w 107"/>
                    <a:gd name="T25" fmla="*/ 0 h 63"/>
                    <a:gd name="T26" fmla="*/ 2 w 107"/>
                    <a:gd name="T27" fmla="*/ 0 h 63"/>
                    <a:gd name="T28" fmla="*/ 1 w 107"/>
                    <a:gd name="T29" fmla="*/ 0 h 63"/>
                    <a:gd name="T30" fmla="*/ 1 w 107"/>
                    <a:gd name="T31" fmla="*/ 0 h 63"/>
                    <a:gd name="T32" fmla="*/ 1 w 107"/>
                    <a:gd name="T33" fmla="*/ 0 h 63"/>
                    <a:gd name="T34" fmla="*/ 1 w 107"/>
                    <a:gd name="T35" fmla="*/ 0 h 63"/>
                    <a:gd name="T36" fmla="*/ 1 w 107"/>
                    <a:gd name="T37" fmla="*/ 0 h 63"/>
                    <a:gd name="T38" fmla="*/ 1 w 107"/>
                    <a:gd name="T39" fmla="*/ 0 h 63"/>
                    <a:gd name="T40" fmla="*/ 1 w 107"/>
                    <a:gd name="T41" fmla="*/ 0 h 63"/>
                    <a:gd name="T42" fmla="*/ 0 w 107"/>
                    <a:gd name="T43" fmla="*/ 0 h 63"/>
                    <a:gd name="T44" fmla="*/ 0 w 107"/>
                    <a:gd name="T45" fmla="*/ 0 h 63"/>
                    <a:gd name="T46" fmla="*/ 0 w 107"/>
                    <a:gd name="T47" fmla="*/ 0 h 63"/>
                    <a:gd name="T48" fmla="*/ 0 w 107"/>
                    <a:gd name="T49" fmla="*/ 0 h 63"/>
                    <a:gd name="T50" fmla="*/ 0 w 107"/>
                    <a:gd name="T51" fmla="*/ 0 h 63"/>
                    <a:gd name="T52" fmla="*/ 0 w 107"/>
                    <a:gd name="T53" fmla="*/ 0 h 63"/>
                    <a:gd name="T54" fmla="*/ 0 w 107"/>
                    <a:gd name="T55" fmla="*/ 0 h 63"/>
                    <a:gd name="T56" fmla="*/ 0 w 107"/>
                    <a:gd name="T57" fmla="*/ 0 h 63"/>
                    <a:gd name="T58" fmla="*/ 0 w 107"/>
                    <a:gd name="T59" fmla="*/ 0 h 63"/>
                    <a:gd name="T60" fmla="*/ 1 w 107"/>
                    <a:gd name="T61" fmla="*/ 1 h 63"/>
                    <a:gd name="T62" fmla="*/ 1 w 107"/>
                    <a:gd name="T63" fmla="*/ 1 h 63"/>
                    <a:gd name="T64" fmla="*/ 1 w 107"/>
                    <a:gd name="T65" fmla="*/ 1 h 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07"/>
                    <a:gd name="T100" fmla="*/ 0 h 63"/>
                    <a:gd name="T101" fmla="*/ 107 w 107"/>
                    <a:gd name="T102" fmla="*/ 63 h 6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07" h="63">
                      <a:moveTo>
                        <a:pt x="43" y="58"/>
                      </a:moveTo>
                      <a:lnTo>
                        <a:pt x="54" y="61"/>
                      </a:lnTo>
                      <a:lnTo>
                        <a:pt x="64" y="63"/>
                      </a:lnTo>
                      <a:lnTo>
                        <a:pt x="74" y="63"/>
                      </a:lnTo>
                      <a:lnTo>
                        <a:pt x="83" y="63"/>
                      </a:lnTo>
                      <a:lnTo>
                        <a:pt x="91" y="61"/>
                      </a:lnTo>
                      <a:lnTo>
                        <a:pt x="97" y="57"/>
                      </a:lnTo>
                      <a:lnTo>
                        <a:pt x="102" y="54"/>
                      </a:lnTo>
                      <a:lnTo>
                        <a:pt x="106" y="48"/>
                      </a:lnTo>
                      <a:lnTo>
                        <a:pt x="107" y="43"/>
                      </a:lnTo>
                      <a:lnTo>
                        <a:pt x="106" y="37"/>
                      </a:lnTo>
                      <a:lnTo>
                        <a:pt x="102" y="30"/>
                      </a:lnTo>
                      <a:lnTo>
                        <a:pt x="97" y="24"/>
                      </a:lnTo>
                      <a:lnTo>
                        <a:pt x="90" y="19"/>
                      </a:lnTo>
                      <a:lnTo>
                        <a:pt x="82" y="13"/>
                      </a:lnTo>
                      <a:lnTo>
                        <a:pt x="74" y="9"/>
                      </a:lnTo>
                      <a:lnTo>
                        <a:pt x="63" y="4"/>
                      </a:lnTo>
                      <a:lnTo>
                        <a:pt x="53" y="2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3" y="1"/>
                      </a:lnTo>
                      <a:lnTo>
                        <a:pt x="15" y="2"/>
                      </a:lnTo>
                      <a:lnTo>
                        <a:pt x="8" y="5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1" y="26"/>
                      </a:lnTo>
                      <a:lnTo>
                        <a:pt x="5" y="32"/>
                      </a:lnTo>
                      <a:lnTo>
                        <a:pt x="9" y="38"/>
                      </a:lnTo>
                      <a:lnTo>
                        <a:pt x="16" y="44"/>
                      </a:lnTo>
                      <a:lnTo>
                        <a:pt x="25" y="49"/>
                      </a:lnTo>
                      <a:lnTo>
                        <a:pt x="33" y="54"/>
                      </a:lnTo>
                      <a:lnTo>
                        <a:pt x="43" y="58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2" name="Freeform 157"/>
                <p:cNvSpPr>
                  <a:spLocks/>
                </p:cNvSpPr>
                <p:nvPr/>
              </p:nvSpPr>
              <p:spPr bwMode="auto">
                <a:xfrm>
                  <a:off x="8113" y="4974"/>
                  <a:ext cx="367" cy="131"/>
                </a:xfrm>
                <a:custGeom>
                  <a:avLst/>
                  <a:gdLst>
                    <a:gd name="T0" fmla="*/ 23 w 1469"/>
                    <a:gd name="T1" fmla="*/ 6 h 525"/>
                    <a:gd name="T2" fmla="*/ 22 w 1469"/>
                    <a:gd name="T3" fmla="*/ 6 h 525"/>
                    <a:gd name="T4" fmla="*/ 22 w 1469"/>
                    <a:gd name="T5" fmla="*/ 6 h 525"/>
                    <a:gd name="T6" fmla="*/ 21 w 1469"/>
                    <a:gd name="T7" fmla="*/ 6 h 525"/>
                    <a:gd name="T8" fmla="*/ 20 w 1469"/>
                    <a:gd name="T9" fmla="*/ 6 h 525"/>
                    <a:gd name="T10" fmla="*/ 19 w 1469"/>
                    <a:gd name="T11" fmla="*/ 6 h 525"/>
                    <a:gd name="T12" fmla="*/ 17 w 1469"/>
                    <a:gd name="T13" fmla="*/ 5 h 525"/>
                    <a:gd name="T14" fmla="*/ 16 w 1469"/>
                    <a:gd name="T15" fmla="*/ 5 h 525"/>
                    <a:gd name="T16" fmla="*/ 14 w 1469"/>
                    <a:gd name="T17" fmla="*/ 5 h 525"/>
                    <a:gd name="T18" fmla="*/ 12 w 1469"/>
                    <a:gd name="T19" fmla="*/ 4 h 525"/>
                    <a:gd name="T20" fmla="*/ 10 w 1469"/>
                    <a:gd name="T21" fmla="*/ 4 h 525"/>
                    <a:gd name="T22" fmla="*/ 8 w 1469"/>
                    <a:gd name="T23" fmla="*/ 3 h 525"/>
                    <a:gd name="T24" fmla="*/ 6 w 1469"/>
                    <a:gd name="T25" fmla="*/ 3 h 525"/>
                    <a:gd name="T26" fmla="*/ 4 w 1469"/>
                    <a:gd name="T27" fmla="*/ 2 h 525"/>
                    <a:gd name="T28" fmla="*/ 3 w 1469"/>
                    <a:gd name="T29" fmla="*/ 1 h 525"/>
                    <a:gd name="T30" fmla="*/ 1 w 1469"/>
                    <a:gd name="T31" fmla="*/ 0 h 525"/>
                    <a:gd name="T32" fmla="*/ 0 w 1469"/>
                    <a:gd name="T33" fmla="*/ 0 h 525"/>
                    <a:gd name="T34" fmla="*/ 0 w 1469"/>
                    <a:gd name="T35" fmla="*/ 0 h 525"/>
                    <a:gd name="T36" fmla="*/ 0 w 1469"/>
                    <a:gd name="T37" fmla="*/ 1 h 525"/>
                    <a:gd name="T38" fmla="*/ 0 w 1469"/>
                    <a:gd name="T39" fmla="*/ 2 h 525"/>
                    <a:gd name="T40" fmla="*/ 0 w 1469"/>
                    <a:gd name="T41" fmla="*/ 2 h 525"/>
                    <a:gd name="T42" fmla="*/ 0 w 1469"/>
                    <a:gd name="T43" fmla="*/ 2 h 525"/>
                    <a:gd name="T44" fmla="*/ 1 w 1469"/>
                    <a:gd name="T45" fmla="*/ 2 h 525"/>
                    <a:gd name="T46" fmla="*/ 1 w 1469"/>
                    <a:gd name="T47" fmla="*/ 3 h 525"/>
                    <a:gd name="T48" fmla="*/ 2 w 1469"/>
                    <a:gd name="T49" fmla="*/ 3 h 525"/>
                    <a:gd name="T50" fmla="*/ 3 w 1469"/>
                    <a:gd name="T51" fmla="*/ 3 h 525"/>
                    <a:gd name="T52" fmla="*/ 4 w 1469"/>
                    <a:gd name="T53" fmla="*/ 4 h 525"/>
                    <a:gd name="T54" fmla="*/ 5 w 1469"/>
                    <a:gd name="T55" fmla="*/ 4 h 525"/>
                    <a:gd name="T56" fmla="*/ 6 w 1469"/>
                    <a:gd name="T57" fmla="*/ 5 h 525"/>
                    <a:gd name="T58" fmla="*/ 8 w 1469"/>
                    <a:gd name="T59" fmla="*/ 5 h 525"/>
                    <a:gd name="T60" fmla="*/ 9 w 1469"/>
                    <a:gd name="T61" fmla="*/ 6 h 525"/>
                    <a:gd name="T62" fmla="*/ 11 w 1469"/>
                    <a:gd name="T63" fmla="*/ 6 h 525"/>
                    <a:gd name="T64" fmla="*/ 13 w 1469"/>
                    <a:gd name="T65" fmla="*/ 7 h 525"/>
                    <a:gd name="T66" fmla="*/ 16 w 1469"/>
                    <a:gd name="T67" fmla="*/ 7 h 525"/>
                    <a:gd name="T68" fmla="*/ 18 w 1469"/>
                    <a:gd name="T69" fmla="*/ 7 h 525"/>
                    <a:gd name="T70" fmla="*/ 21 w 1469"/>
                    <a:gd name="T71" fmla="*/ 8 h 525"/>
                    <a:gd name="T72" fmla="*/ 22 w 1469"/>
                    <a:gd name="T73" fmla="*/ 8 h 525"/>
                    <a:gd name="T74" fmla="*/ 22 w 1469"/>
                    <a:gd name="T75" fmla="*/ 8 h 525"/>
                    <a:gd name="T76" fmla="*/ 23 w 1469"/>
                    <a:gd name="T77" fmla="*/ 7 h 525"/>
                    <a:gd name="T78" fmla="*/ 23 w 1469"/>
                    <a:gd name="T79" fmla="*/ 7 h 52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469"/>
                    <a:gd name="T121" fmla="*/ 0 h 525"/>
                    <a:gd name="T122" fmla="*/ 1469 w 1469"/>
                    <a:gd name="T123" fmla="*/ 525 h 52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469" h="525">
                      <a:moveTo>
                        <a:pt x="1468" y="407"/>
                      </a:moveTo>
                      <a:lnTo>
                        <a:pt x="1466" y="407"/>
                      </a:lnTo>
                      <a:lnTo>
                        <a:pt x="1458" y="406"/>
                      </a:lnTo>
                      <a:lnTo>
                        <a:pt x="1446" y="405"/>
                      </a:lnTo>
                      <a:lnTo>
                        <a:pt x="1429" y="402"/>
                      </a:lnTo>
                      <a:lnTo>
                        <a:pt x="1408" y="400"/>
                      </a:lnTo>
                      <a:lnTo>
                        <a:pt x="1382" y="397"/>
                      </a:lnTo>
                      <a:lnTo>
                        <a:pt x="1353" y="393"/>
                      </a:lnTo>
                      <a:lnTo>
                        <a:pt x="1321" y="389"/>
                      </a:lnTo>
                      <a:lnTo>
                        <a:pt x="1285" y="383"/>
                      </a:lnTo>
                      <a:lnTo>
                        <a:pt x="1245" y="376"/>
                      </a:lnTo>
                      <a:lnTo>
                        <a:pt x="1203" y="370"/>
                      </a:lnTo>
                      <a:lnTo>
                        <a:pt x="1158" y="363"/>
                      </a:lnTo>
                      <a:lnTo>
                        <a:pt x="1110" y="354"/>
                      </a:lnTo>
                      <a:lnTo>
                        <a:pt x="1060" y="345"/>
                      </a:lnTo>
                      <a:lnTo>
                        <a:pt x="1008" y="335"/>
                      </a:lnTo>
                      <a:lnTo>
                        <a:pt x="954" y="323"/>
                      </a:lnTo>
                      <a:lnTo>
                        <a:pt x="898" y="311"/>
                      </a:lnTo>
                      <a:lnTo>
                        <a:pt x="841" y="299"/>
                      </a:lnTo>
                      <a:lnTo>
                        <a:pt x="782" y="284"/>
                      </a:lnTo>
                      <a:lnTo>
                        <a:pt x="723" y="269"/>
                      </a:lnTo>
                      <a:lnTo>
                        <a:pt x="663" y="253"/>
                      </a:lnTo>
                      <a:lnTo>
                        <a:pt x="602" y="236"/>
                      </a:lnTo>
                      <a:lnTo>
                        <a:pt x="541" y="217"/>
                      </a:lnTo>
                      <a:lnTo>
                        <a:pt x="480" y="198"/>
                      </a:lnTo>
                      <a:lnTo>
                        <a:pt x="417" y="178"/>
                      </a:lnTo>
                      <a:lnTo>
                        <a:pt x="356" y="156"/>
                      </a:lnTo>
                      <a:lnTo>
                        <a:pt x="296" y="133"/>
                      </a:lnTo>
                      <a:lnTo>
                        <a:pt x="236" y="109"/>
                      </a:lnTo>
                      <a:lnTo>
                        <a:pt x="178" y="84"/>
                      </a:lnTo>
                      <a:lnTo>
                        <a:pt x="120" y="57"/>
                      </a:lnTo>
                      <a:lnTo>
                        <a:pt x="64" y="29"/>
                      </a:lnTo>
                      <a:lnTo>
                        <a:pt x="9" y="0"/>
                      </a:lnTo>
                      <a:lnTo>
                        <a:pt x="7" y="4"/>
                      </a:lnTo>
                      <a:lnTo>
                        <a:pt x="5" y="15"/>
                      </a:lnTo>
                      <a:lnTo>
                        <a:pt x="3" y="33"/>
                      </a:lnTo>
                      <a:lnTo>
                        <a:pt x="0" y="55"/>
                      </a:lnTo>
                      <a:lnTo>
                        <a:pt x="0" y="79"/>
                      </a:lnTo>
                      <a:lnTo>
                        <a:pt x="3" y="102"/>
                      </a:lnTo>
                      <a:lnTo>
                        <a:pt x="10" y="125"/>
                      </a:lnTo>
                      <a:lnTo>
                        <a:pt x="22" y="143"/>
                      </a:lnTo>
                      <a:lnTo>
                        <a:pt x="23" y="144"/>
                      </a:lnTo>
                      <a:lnTo>
                        <a:pt x="26" y="146"/>
                      </a:lnTo>
                      <a:lnTo>
                        <a:pt x="33" y="150"/>
                      </a:lnTo>
                      <a:lnTo>
                        <a:pt x="43" y="154"/>
                      </a:lnTo>
                      <a:lnTo>
                        <a:pt x="54" y="161"/>
                      </a:lnTo>
                      <a:lnTo>
                        <a:pt x="69" y="169"/>
                      </a:lnTo>
                      <a:lnTo>
                        <a:pt x="86" y="177"/>
                      </a:lnTo>
                      <a:lnTo>
                        <a:pt x="106" y="187"/>
                      </a:lnTo>
                      <a:lnTo>
                        <a:pt x="128" y="197"/>
                      </a:lnTo>
                      <a:lnTo>
                        <a:pt x="154" y="208"/>
                      </a:lnTo>
                      <a:lnTo>
                        <a:pt x="182" y="221"/>
                      </a:lnTo>
                      <a:lnTo>
                        <a:pt x="213" y="234"/>
                      </a:lnTo>
                      <a:lnTo>
                        <a:pt x="247" y="248"/>
                      </a:lnTo>
                      <a:lnTo>
                        <a:pt x="283" y="262"/>
                      </a:lnTo>
                      <a:lnTo>
                        <a:pt x="322" y="277"/>
                      </a:lnTo>
                      <a:lnTo>
                        <a:pt x="364" y="292"/>
                      </a:lnTo>
                      <a:lnTo>
                        <a:pt x="410" y="308"/>
                      </a:lnTo>
                      <a:lnTo>
                        <a:pt x="457" y="323"/>
                      </a:lnTo>
                      <a:lnTo>
                        <a:pt x="508" y="339"/>
                      </a:lnTo>
                      <a:lnTo>
                        <a:pt x="562" y="355"/>
                      </a:lnTo>
                      <a:lnTo>
                        <a:pt x="618" y="371"/>
                      </a:lnTo>
                      <a:lnTo>
                        <a:pt x="678" y="387"/>
                      </a:lnTo>
                      <a:lnTo>
                        <a:pt x="740" y="402"/>
                      </a:lnTo>
                      <a:lnTo>
                        <a:pt x="805" y="418"/>
                      </a:lnTo>
                      <a:lnTo>
                        <a:pt x="874" y="433"/>
                      </a:lnTo>
                      <a:lnTo>
                        <a:pt x="945" y="449"/>
                      </a:lnTo>
                      <a:lnTo>
                        <a:pt x="1018" y="462"/>
                      </a:lnTo>
                      <a:lnTo>
                        <a:pt x="1096" y="477"/>
                      </a:lnTo>
                      <a:lnTo>
                        <a:pt x="1176" y="490"/>
                      </a:lnTo>
                      <a:lnTo>
                        <a:pt x="1259" y="503"/>
                      </a:lnTo>
                      <a:lnTo>
                        <a:pt x="1346" y="514"/>
                      </a:lnTo>
                      <a:lnTo>
                        <a:pt x="1435" y="525"/>
                      </a:lnTo>
                      <a:lnTo>
                        <a:pt x="1436" y="523"/>
                      </a:lnTo>
                      <a:lnTo>
                        <a:pt x="1441" y="516"/>
                      </a:lnTo>
                      <a:lnTo>
                        <a:pt x="1447" y="506"/>
                      </a:lnTo>
                      <a:lnTo>
                        <a:pt x="1454" y="491"/>
                      </a:lnTo>
                      <a:lnTo>
                        <a:pt x="1461" y="474"/>
                      </a:lnTo>
                      <a:lnTo>
                        <a:pt x="1466" y="454"/>
                      </a:lnTo>
                      <a:lnTo>
                        <a:pt x="1469" y="432"/>
                      </a:lnTo>
                      <a:lnTo>
                        <a:pt x="1468" y="407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3" name="Freeform 158"/>
                <p:cNvSpPr>
                  <a:spLocks/>
                </p:cNvSpPr>
                <p:nvPr/>
              </p:nvSpPr>
              <p:spPr bwMode="auto">
                <a:xfrm>
                  <a:off x="8253" y="4846"/>
                  <a:ext cx="42" cy="29"/>
                </a:xfrm>
                <a:custGeom>
                  <a:avLst/>
                  <a:gdLst>
                    <a:gd name="T0" fmla="*/ 1 w 170"/>
                    <a:gd name="T1" fmla="*/ 0 h 120"/>
                    <a:gd name="T2" fmla="*/ 1 w 170"/>
                    <a:gd name="T3" fmla="*/ 0 h 120"/>
                    <a:gd name="T4" fmla="*/ 0 w 170"/>
                    <a:gd name="T5" fmla="*/ 0 h 120"/>
                    <a:gd name="T6" fmla="*/ 0 w 170"/>
                    <a:gd name="T7" fmla="*/ 0 h 120"/>
                    <a:gd name="T8" fmla="*/ 0 w 170"/>
                    <a:gd name="T9" fmla="*/ 0 h 120"/>
                    <a:gd name="T10" fmla="*/ 0 w 170"/>
                    <a:gd name="T11" fmla="*/ 0 h 120"/>
                    <a:gd name="T12" fmla="*/ 0 w 170"/>
                    <a:gd name="T13" fmla="*/ 0 h 120"/>
                    <a:gd name="T14" fmla="*/ 0 w 170"/>
                    <a:gd name="T15" fmla="*/ 1 h 120"/>
                    <a:gd name="T16" fmla="*/ 0 w 170"/>
                    <a:gd name="T17" fmla="*/ 1 h 120"/>
                    <a:gd name="T18" fmla="*/ 1 w 170"/>
                    <a:gd name="T19" fmla="*/ 2 h 120"/>
                    <a:gd name="T20" fmla="*/ 1 w 170"/>
                    <a:gd name="T21" fmla="*/ 2 h 120"/>
                    <a:gd name="T22" fmla="*/ 1 w 170"/>
                    <a:gd name="T23" fmla="*/ 1 h 120"/>
                    <a:gd name="T24" fmla="*/ 1 w 170"/>
                    <a:gd name="T25" fmla="*/ 1 h 120"/>
                    <a:gd name="T26" fmla="*/ 1 w 170"/>
                    <a:gd name="T27" fmla="*/ 1 h 120"/>
                    <a:gd name="T28" fmla="*/ 2 w 170"/>
                    <a:gd name="T29" fmla="*/ 1 h 120"/>
                    <a:gd name="T30" fmla="*/ 2 w 170"/>
                    <a:gd name="T31" fmla="*/ 0 h 120"/>
                    <a:gd name="T32" fmla="*/ 2 w 170"/>
                    <a:gd name="T33" fmla="*/ 0 h 120"/>
                    <a:gd name="T34" fmla="*/ 2 w 170"/>
                    <a:gd name="T35" fmla="*/ 0 h 120"/>
                    <a:gd name="T36" fmla="*/ 1 w 170"/>
                    <a:gd name="T37" fmla="*/ 0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20"/>
                    <a:gd name="T59" fmla="*/ 170 w 170"/>
                    <a:gd name="T60" fmla="*/ 120 h 12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20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30" y="7"/>
                      </a:lnTo>
                      <a:lnTo>
                        <a:pt x="17" y="15"/>
                      </a:lnTo>
                      <a:lnTo>
                        <a:pt x="7" y="26"/>
                      </a:lnTo>
                      <a:lnTo>
                        <a:pt x="1" y="43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8" y="120"/>
                      </a:lnTo>
                      <a:lnTo>
                        <a:pt x="97" y="114"/>
                      </a:lnTo>
                      <a:lnTo>
                        <a:pt x="97" y="102"/>
                      </a:lnTo>
                      <a:lnTo>
                        <a:pt x="97" y="84"/>
                      </a:lnTo>
                      <a:lnTo>
                        <a:pt x="101" y="64"/>
                      </a:lnTo>
                      <a:lnTo>
                        <a:pt x="108" y="44"/>
                      </a:lnTo>
                      <a:lnTo>
                        <a:pt x="121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4" name="Freeform 159"/>
                <p:cNvSpPr>
                  <a:spLocks/>
                </p:cNvSpPr>
                <p:nvPr/>
              </p:nvSpPr>
              <p:spPr bwMode="auto">
                <a:xfrm>
                  <a:off x="8494" y="4901"/>
                  <a:ext cx="43" cy="29"/>
                </a:xfrm>
                <a:custGeom>
                  <a:avLst/>
                  <a:gdLst>
                    <a:gd name="T0" fmla="*/ 1 w 170"/>
                    <a:gd name="T1" fmla="*/ 0 h 119"/>
                    <a:gd name="T2" fmla="*/ 1 w 170"/>
                    <a:gd name="T3" fmla="*/ 0 h 119"/>
                    <a:gd name="T4" fmla="*/ 1 w 170"/>
                    <a:gd name="T5" fmla="*/ 0 h 119"/>
                    <a:gd name="T6" fmla="*/ 1 w 170"/>
                    <a:gd name="T7" fmla="*/ 0 h 119"/>
                    <a:gd name="T8" fmla="*/ 0 w 170"/>
                    <a:gd name="T9" fmla="*/ 0 h 119"/>
                    <a:gd name="T10" fmla="*/ 0 w 170"/>
                    <a:gd name="T11" fmla="*/ 0 h 119"/>
                    <a:gd name="T12" fmla="*/ 0 w 170"/>
                    <a:gd name="T13" fmla="*/ 0 h 119"/>
                    <a:gd name="T14" fmla="*/ 0 w 170"/>
                    <a:gd name="T15" fmla="*/ 1 h 119"/>
                    <a:gd name="T16" fmla="*/ 0 w 170"/>
                    <a:gd name="T17" fmla="*/ 1 h 119"/>
                    <a:gd name="T18" fmla="*/ 2 w 170"/>
                    <a:gd name="T19" fmla="*/ 2 h 119"/>
                    <a:gd name="T20" fmla="*/ 2 w 170"/>
                    <a:gd name="T21" fmla="*/ 2 h 119"/>
                    <a:gd name="T22" fmla="*/ 2 w 170"/>
                    <a:gd name="T23" fmla="*/ 1 h 119"/>
                    <a:gd name="T24" fmla="*/ 2 w 170"/>
                    <a:gd name="T25" fmla="*/ 1 h 119"/>
                    <a:gd name="T26" fmla="*/ 2 w 170"/>
                    <a:gd name="T27" fmla="*/ 1 h 119"/>
                    <a:gd name="T28" fmla="*/ 2 w 170"/>
                    <a:gd name="T29" fmla="*/ 1 h 119"/>
                    <a:gd name="T30" fmla="*/ 2 w 170"/>
                    <a:gd name="T31" fmla="*/ 0 h 119"/>
                    <a:gd name="T32" fmla="*/ 2 w 170"/>
                    <a:gd name="T33" fmla="*/ 0 h 119"/>
                    <a:gd name="T34" fmla="*/ 3 w 170"/>
                    <a:gd name="T35" fmla="*/ 0 h 119"/>
                    <a:gd name="T36" fmla="*/ 1 w 170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70"/>
                    <a:gd name="T58" fmla="*/ 0 h 119"/>
                    <a:gd name="T59" fmla="*/ 170 w 170"/>
                    <a:gd name="T60" fmla="*/ 119 h 1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70" h="119">
                      <a:moveTo>
                        <a:pt x="53" y="0"/>
                      </a:moveTo>
                      <a:lnTo>
                        <a:pt x="49" y="0"/>
                      </a:lnTo>
                      <a:lnTo>
                        <a:pt x="41" y="3"/>
                      </a:lnTo>
                      <a:lnTo>
                        <a:pt x="29" y="7"/>
                      </a:lnTo>
                      <a:lnTo>
                        <a:pt x="18" y="14"/>
                      </a:lnTo>
                      <a:lnTo>
                        <a:pt x="7" y="25"/>
                      </a:lnTo>
                      <a:lnTo>
                        <a:pt x="0" y="42"/>
                      </a:lnTo>
                      <a:lnTo>
                        <a:pt x="0" y="65"/>
                      </a:lnTo>
                      <a:lnTo>
                        <a:pt x="7" y="94"/>
                      </a:lnTo>
                      <a:lnTo>
                        <a:pt x="97" y="119"/>
                      </a:lnTo>
                      <a:lnTo>
                        <a:pt x="96" y="114"/>
                      </a:lnTo>
                      <a:lnTo>
                        <a:pt x="96" y="101"/>
                      </a:lnTo>
                      <a:lnTo>
                        <a:pt x="96" y="83"/>
                      </a:lnTo>
                      <a:lnTo>
                        <a:pt x="100" y="62"/>
                      </a:lnTo>
                      <a:lnTo>
                        <a:pt x="107" y="44"/>
                      </a:lnTo>
                      <a:lnTo>
                        <a:pt x="120" y="30"/>
                      </a:lnTo>
                      <a:lnTo>
                        <a:pt x="141" y="22"/>
                      </a:lnTo>
                      <a:lnTo>
                        <a:pt x="170" y="25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5" name="Freeform 160"/>
                <p:cNvSpPr>
                  <a:spLocks/>
                </p:cNvSpPr>
                <p:nvPr/>
              </p:nvSpPr>
              <p:spPr bwMode="auto">
                <a:xfrm>
                  <a:off x="8299" y="4855"/>
                  <a:ext cx="182" cy="50"/>
                </a:xfrm>
                <a:custGeom>
                  <a:avLst/>
                  <a:gdLst>
                    <a:gd name="T0" fmla="*/ 0 w 730"/>
                    <a:gd name="T1" fmla="*/ 1 h 200"/>
                    <a:gd name="T2" fmla="*/ 11 w 730"/>
                    <a:gd name="T3" fmla="*/ 3 h 200"/>
                    <a:gd name="T4" fmla="*/ 11 w 730"/>
                    <a:gd name="T5" fmla="*/ 3 h 200"/>
                    <a:gd name="T6" fmla="*/ 0 w 730"/>
                    <a:gd name="T7" fmla="*/ 0 h 200"/>
                    <a:gd name="T8" fmla="*/ 0 w 730"/>
                    <a:gd name="T9" fmla="*/ 1 h 2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0"/>
                    <a:gd name="T16" fmla="*/ 0 h 200"/>
                    <a:gd name="T17" fmla="*/ 730 w 730"/>
                    <a:gd name="T18" fmla="*/ 200 h 2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0" h="200">
                      <a:moveTo>
                        <a:pt x="0" y="44"/>
                      </a:moveTo>
                      <a:lnTo>
                        <a:pt x="697" y="200"/>
                      </a:lnTo>
                      <a:lnTo>
                        <a:pt x="730" y="156"/>
                      </a:lnTo>
                      <a:lnTo>
                        <a:pt x="33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6" name="Freeform 161"/>
                <p:cNvSpPr>
                  <a:spLocks/>
                </p:cNvSpPr>
                <p:nvPr/>
              </p:nvSpPr>
              <p:spPr bwMode="auto">
                <a:xfrm>
                  <a:off x="8297" y="4875"/>
                  <a:ext cx="176" cy="47"/>
                </a:xfrm>
                <a:custGeom>
                  <a:avLst/>
                  <a:gdLst>
                    <a:gd name="T0" fmla="*/ 0 w 703"/>
                    <a:gd name="T1" fmla="*/ 1 h 187"/>
                    <a:gd name="T2" fmla="*/ 11 w 703"/>
                    <a:gd name="T3" fmla="*/ 3 h 187"/>
                    <a:gd name="T4" fmla="*/ 11 w 703"/>
                    <a:gd name="T5" fmla="*/ 3 h 187"/>
                    <a:gd name="T6" fmla="*/ 0 w 703"/>
                    <a:gd name="T7" fmla="*/ 0 h 187"/>
                    <a:gd name="T8" fmla="*/ 0 w 703"/>
                    <a:gd name="T9" fmla="*/ 1 h 1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3"/>
                    <a:gd name="T16" fmla="*/ 0 h 187"/>
                    <a:gd name="T17" fmla="*/ 703 w 703"/>
                    <a:gd name="T18" fmla="*/ 187 h 1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3" h="187">
                      <a:moveTo>
                        <a:pt x="0" y="30"/>
                      </a:moveTo>
                      <a:lnTo>
                        <a:pt x="696" y="187"/>
                      </a:lnTo>
                      <a:lnTo>
                        <a:pt x="703" y="157"/>
                      </a:lnTo>
                      <a:lnTo>
                        <a:pt x="6" y="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7" name="Freeform 162"/>
                <p:cNvSpPr>
                  <a:spLocks/>
                </p:cNvSpPr>
                <p:nvPr/>
              </p:nvSpPr>
              <p:spPr bwMode="auto">
                <a:xfrm>
                  <a:off x="8486" y="4969"/>
                  <a:ext cx="106" cy="127"/>
                </a:xfrm>
                <a:custGeom>
                  <a:avLst/>
                  <a:gdLst>
                    <a:gd name="T0" fmla="*/ 0 w 424"/>
                    <a:gd name="T1" fmla="*/ 8 h 508"/>
                    <a:gd name="T2" fmla="*/ 2 w 424"/>
                    <a:gd name="T3" fmla="*/ 6 h 508"/>
                    <a:gd name="T4" fmla="*/ 2 w 424"/>
                    <a:gd name="T5" fmla="*/ 6 h 508"/>
                    <a:gd name="T6" fmla="*/ 7 w 424"/>
                    <a:gd name="T7" fmla="*/ 0 h 508"/>
                    <a:gd name="T8" fmla="*/ 2 w 424"/>
                    <a:gd name="T9" fmla="*/ 5 h 508"/>
                    <a:gd name="T10" fmla="*/ 1 w 424"/>
                    <a:gd name="T11" fmla="*/ 5 h 508"/>
                    <a:gd name="T12" fmla="*/ 0 w 424"/>
                    <a:gd name="T13" fmla="*/ 6 h 508"/>
                    <a:gd name="T14" fmla="*/ 0 w 424"/>
                    <a:gd name="T15" fmla="*/ 8 h 50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4"/>
                    <a:gd name="T25" fmla="*/ 0 h 508"/>
                    <a:gd name="T26" fmla="*/ 424 w 424"/>
                    <a:gd name="T27" fmla="*/ 508 h 50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4" h="508">
                      <a:moveTo>
                        <a:pt x="0" y="508"/>
                      </a:moveTo>
                      <a:lnTo>
                        <a:pt x="86" y="388"/>
                      </a:lnTo>
                      <a:lnTo>
                        <a:pt x="124" y="388"/>
                      </a:lnTo>
                      <a:lnTo>
                        <a:pt x="424" y="0"/>
                      </a:lnTo>
                      <a:lnTo>
                        <a:pt x="130" y="282"/>
                      </a:lnTo>
                      <a:lnTo>
                        <a:pt x="66" y="289"/>
                      </a:lnTo>
                      <a:lnTo>
                        <a:pt x="0" y="358"/>
                      </a:lnTo>
                      <a:lnTo>
                        <a:pt x="0" y="508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8" name="Freeform 163"/>
                <p:cNvSpPr>
                  <a:spLocks/>
                </p:cNvSpPr>
                <p:nvPr/>
              </p:nvSpPr>
              <p:spPr bwMode="auto">
                <a:xfrm>
                  <a:off x="8312" y="4637"/>
                  <a:ext cx="296" cy="61"/>
                </a:xfrm>
                <a:custGeom>
                  <a:avLst/>
                  <a:gdLst>
                    <a:gd name="T0" fmla="*/ 0 w 1186"/>
                    <a:gd name="T1" fmla="*/ 0 h 245"/>
                    <a:gd name="T2" fmla="*/ 18 w 1186"/>
                    <a:gd name="T3" fmla="*/ 4 h 245"/>
                    <a:gd name="T4" fmla="*/ 18 w 1186"/>
                    <a:gd name="T5" fmla="*/ 4 h 245"/>
                    <a:gd name="T6" fmla="*/ 18 w 1186"/>
                    <a:gd name="T7" fmla="*/ 4 h 245"/>
                    <a:gd name="T8" fmla="*/ 18 w 1186"/>
                    <a:gd name="T9" fmla="*/ 4 h 245"/>
                    <a:gd name="T10" fmla="*/ 18 w 1186"/>
                    <a:gd name="T11" fmla="*/ 3 h 245"/>
                    <a:gd name="T12" fmla="*/ 18 w 1186"/>
                    <a:gd name="T13" fmla="*/ 3 h 245"/>
                    <a:gd name="T14" fmla="*/ 17 w 1186"/>
                    <a:gd name="T15" fmla="*/ 3 h 245"/>
                    <a:gd name="T16" fmla="*/ 17 w 1186"/>
                    <a:gd name="T17" fmla="*/ 3 h 245"/>
                    <a:gd name="T18" fmla="*/ 17 w 1186"/>
                    <a:gd name="T19" fmla="*/ 3 h 245"/>
                    <a:gd name="T20" fmla="*/ 16 w 1186"/>
                    <a:gd name="T21" fmla="*/ 3 h 245"/>
                    <a:gd name="T22" fmla="*/ 16 w 1186"/>
                    <a:gd name="T23" fmla="*/ 3 h 245"/>
                    <a:gd name="T24" fmla="*/ 16 w 1186"/>
                    <a:gd name="T25" fmla="*/ 3 h 245"/>
                    <a:gd name="T26" fmla="*/ 15 w 1186"/>
                    <a:gd name="T27" fmla="*/ 2 h 245"/>
                    <a:gd name="T28" fmla="*/ 15 w 1186"/>
                    <a:gd name="T29" fmla="*/ 2 h 245"/>
                    <a:gd name="T30" fmla="*/ 14 w 1186"/>
                    <a:gd name="T31" fmla="*/ 2 h 245"/>
                    <a:gd name="T32" fmla="*/ 13 w 1186"/>
                    <a:gd name="T33" fmla="*/ 2 h 245"/>
                    <a:gd name="T34" fmla="*/ 13 w 1186"/>
                    <a:gd name="T35" fmla="*/ 2 h 245"/>
                    <a:gd name="T36" fmla="*/ 12 w 1186"/>
                    <a:gd name="T37" fmla="*/ 2 h 245"/>
                    <a:gd name="T38" fmla="*/ 11 w 1186"/>
                    <a:gd name="T39" fmla="*/ 1 h 245"/>
                    <a:gd name="T40" fmla="*/ 11 w 1186"/>
                    <a:gd name="T41" fmla="*/ 1 h 245"/>
                    <a:gd name="T42" fmla="*/ 10 w 1186"/>
                    <a:gd name="T43" fmla="*/ 1 h 245"/>
                    <a:gd name="T44" fmla="*/ 9 w 1186"/>
                    <a:gd name="T45" fmla="*/ 1 h 245"/>
                    <a:gd name="T46" fmla="*/ 9 w 1186"/>
                    <a:gd name="T47" fmla="*/ 1 h 245"/>
                    <a:gd name="T48" fmla="*/ 8 w 1186"/>
                    <a:gd name="T49" fmla="*/ 1 h 245"/>
                    <a:gd name="T50" fmla="*/ 7 w 1186"/>
                    <a:gd name="T51" fmla="*/ 0 h 245"/>
                    <a:gd name="T52" fmla="*/ 6 w 1186"/>
                    <a:gd name="T53" fmla="*/ 0 h 245"/>
                    <a:gd name="T54" fmla="*/ 5 w 1186"/>
                    <a:gd name="T55" fmla="*/ 0 h 245"/>
                    <a:gd name="T56" fmla="*/ 4 w 1186"/>
                    <a:gd name="T57" fmla="*/ 0 h 245"/>
                    <a:gd name="T58" fmla="*/ 3 w 1186"/>
                    <a:gd name="T59" fmla="*/ 0 h 245"/>
                    <a:gd name="T60" fmla="*/ 3 w 1186"/>
                    <a:gd name="T61" fmla="*/ 0 h 245"/>
                    <a:gd name="T62" fmla="*/ 2 w 1186"/>
                    <a:gd name="T63" fmla="*/ 0 h 245"/>
                    <a:gd name="T64" fmla="*/ 1 w 1186"/>
                    <a:gd name="T65" fmla="*/ 0 h 245"/>
                    <a:gd name="T66" fmla="*/ 0 w 1186"/>
                    <a:gd name="T67" fmla="*/ 0 h 24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186"/>
                    <a:gd name="T103" fmla="*/ 0 h 245"/>
                    <a:gd name="T104" fmla="*/ 1186 w 1186"/>
                    <a:gd name="T105" fmla="*/ 245 h 24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186" h="245">
                      <a:moveTo>
                        <a:pt x="0" y="0"/>
                      </a:moveTo>
                      <a:lnTo>
                        <a:pt x="1186" y="245"/>
                      </a:lnTo>
                      <a:lnTo>
                        <a:pt x="1184" y="244"/>
                      </a:lnTo>
                      <a:lnTo>
                        <a:pt x="1180" y="242"/>
                      </a:lnTo>
                      <a:lnTo>
                        <a:pt x="1172" y="239"/>
                      </a:lnTo>
                      <a:lnTo>
                        <a:pt x="1161" y="233"/>
                      </a:lnTo>
                      <a:lnTo>
                        <a:pt x="1147" y="228"/>
                      </a:lnTo>
                      <a:lnTo>
                        <a:pt x="1130" y="222"/>
                      </a:lnTo>
                      <a:lnTo>
                        <a:pt x="1112" y="214"/>
                      </a:lnTo>
                      <a:lnTo>
                        <a:pt x="1091" y="205"/>
                      </a:lnTo>
                      <a:lnTo>
                        <a:pt x="1066" y="196"/>
                      </a:lnTo>
                      <a:lnTo>
                        <a:pt x="1039" y="187"/>
                      </a:lnTo>
                      <a:lnTo>
                        <a:pt x="1010" y="177"/>
                      </a:lnTo>
                      <a:lnTo>
                        <a:pt x="979" y="166"/>
                      </a:lnTo>
                      <a:lnTo>
                        <a:pt x="945" y="154"/>
                      </a:lnTo>
                      <a:lnTo>
                        <a:pt x="910" y="143"/>
                      </a:lnTo>
                      <a:lnTo>
                        <a:pt x="871" y="132"/>
                      </a:lnTo>
                      <a:lnTo>
                        <a:pt x="832" y="121"/>
                      </a:lnTo>
                      <a:lnTo>
                        <a:pt x="790" y="108"/>
                      </a:lnTo>
                      <a:lnTo>
                        <a:pt x="747" y="97"/>
                      </a:lnTo>
                      <a:lnTo>
                        <a:pt x="702" y="86"/>
                      </a:lnTo>
                      <a:lnTo>
                        <a:pt x="655" y="74"/>
                      </a:lnTo>
                      <a:lnTo>
                        <a:pt x="607" y="64"/>
                      </a:lnTo>
                      <a:lnTo>
                        <a:pt x="557" y="54"/>
                      </a:lnTo>
                      <a:lnTo>
                        <a:pt x="506" y="45"/>
                      </a:lnTo>
                      <a:lnTo>
                        <a:pt x="454" y="36"/>
                      </a:lnTo>
                      <a:lnTo>
                        <a:pt x="400" y="28"/>
                      </a:lnTo>
                      <a:lnTo>
                        <a:pt x="346" y="20"/>
                      </a:lnTo>
                      <a:lnTo>
                        <a:pt x="290" y="15"/>
                      </a:lnTo>
                      <a:lnTo>
                        <a:pt x="233" y="9"/>
                      </a:lnTo>
                      <a:lnTo>
                        <a:pt x="176" y="4"/>
                      </a:lnTo>
                      <a:lnTo>
                        <a:pt x="118" y="2"/>
                      </a:lnTo>
                      <a:lnTo>
                        <a:pt x="6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4479" name="Freeform 164"/>
                <p:cNvSpPr>
                  <a:spLocks/>
                </p:cNvSpPr>
                <p:nvPr/>
              </p:nvSpPr>
              <p:spPr bwMode="auto">
                <a:xfrm>
                  <a:off x="8250" y="4639"/>
                  <a:ext cx="60" cy="185"/>
                </a:xfrm>
                <a:custGeom>
                  <a:avLst/>
                  <a:gdLst>
                    <a:gd name="T0" fmla="*/ 4 w 241"/>
                    <a:gd name="T1" fmla="*/ 0 h 738"/>
                    <a:gd name="T2" fmla="*/ 1 w 241"/>
                    <a:gd name="T3" fmla="*/ 12 h 738"/>
                    <a:gd name="T4" fmla="*/ 0 w 241"/>
                    <a:gd name="T5" fmla="*/ 12 h 738"/>
                    <a:gd name="T6" fmla="*/ 2 w 241"/>
                    <a:gd name="T7" fmla="*/ 0 h 738"/>
                    <a:gd name="T8" fmla="*/ 4 w 241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1"/>
                    <a:gd name="T16" fmla="*/ 0 h 738"/>
                    <a:gd name="T17" fmla="*/ 241 w 241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1" h="738">
                      <a:moveTo>
                        <a:pt x="241" y="0"/>
                      </a:moveTo>
                      <a:lnTo>
                        <a:pt x="52" y="738"/>
                      </a:lnTo>
                      <a:lnTo>
                        <a:pt x="0" y="726"/>
                      </a:lnTo>
                      <a:lnTo>
                        <a:pt x="169" y="0"/>
                      </a:lnTo>
                      <a:lnTo>
                        <a:pt x="241" y="0"/>
                      </a:lnTo>
                      <a:close/>
                    </a:path>
                  </a:pathLst>
                </a:custGeom>
                <a:solidFill>
                  <a:srgbClr val="F2E5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</p:grpSp>
        <p:sp>
          <p:nvSpPr>
            <p:cNvPr id="4367" name="Freeform 165"/>
            <p:cNvSpPr>
              <a:spLocks/>
            </p:cNvSpPr>
            <p:nvPr/>
          </p:nvSpPr>
          <p:spPr bwMode="auto">
            <a:xfrm>
              <a:off x="4040" y="1566"/>
              <a:ext cx="1158" cy="1078"/>
            </a:xfrm>
            <a:custGeom>
              <a:avLst/>
              <a:gdLst>
                <a:gd name="T0" fmla="*/ 0 w 2894"/>
                <a:gd name="T1" fmla="*/ 85 h 2693"/>
                <a:gd name="T2" fmla="*/ 22 w 2894"/>
                <a:gd name="T3" fmla="*/ 33 h 2693"/>
                <a:gd name="T4" fmla="*/ 89 w 2894"/>
                <a:gd name="T5" fmla="*/ 22 h 2693"/>
                <a:gd name="T6" fmla="*/ 166 w 2894"/>
                <a:gd name="T7" fmla="*/ 11 h 2693"/>
                <a:gd name="T8" fmla="*/ 185 w 2894"/>
                <a:gd name="T9" fmla="*/ 88 h 2693"/>
                <a:gd name="T10" fmla="*/ 170 w 2894"/>
                <a:gd name="T11" fmla="*/ 137 h 2693"/>
                <a:gd name="T12" fmla="*/ 135 w 2894"/>
                <a:gd name="T13" fmla="*/ 161 h 2693"/>
                <a:gd name="T14" fmla="*/ 105 w 2894"/>
                <a:gd name="T15" fmla="*/ 165 h 2693"/>
                <a:gd name="T16" fmla="*/ 67 w 2894"/>
                <a:gd name="T17" fmla="*/ 169 h 2693"/>
                <a:gd name="T18" fmla="*/ 22 w 2894"/>
                <a:gd name="T19" fmla="*/ 141 h 2693"/>
                <a:gd name="T20" fmla="*/ 0 w 2894"/>
                <a:gd name="T21" fmla="*/ 85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4"/>
                <a:gd name="T34" fmla="*/ 0 h 2693"/>
                <a:gd name="T35" fmla="*/ 2894 w 2894"/>
                <a:gd name="T36" fmla="*/ 2693 h 26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368" name="Group 166"/>
            <p:cNvGrpSpPr>
              <a:grpSpLocks/>
            </p:cNvGrpSpPr>
            <p:nvPr/>
          </p:nvGrpSpPr>
          <p:grpSpPr bwMode="auto">
            <a:xfrm>
              <a:off x="4224" y="2346"/>
              <a:ext cx="316" cy="147"/>
              <a:chOff x="3600" y="219"/>
              <a:chExt cx="360" cy="175"/>
            </a:xfrm>
          </p:grpSpPr>
          <p:sp>
            <p:nvSpPr>
              <p:cNvPr id="4397" name="Oval 1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8" name="Line 1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9" name="Line 1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0" name="Rectangle 170"/>
              <p:cNvSpPr>
                <a:spLocks noChangeArrowheads="1"/>
              </p:cNvSpPr>
              <p:nvPr/>
            </p:nvSpPr>
            <p:spPr bwMode="auto">
              <a:xfrm>
                <a:off x="3603" y="284"/>
                <a:ext cx="231" cy="69"/>
              </a:xfrm>
              <a:prstGeom prst="rect">
                <a:avLst/>
              </a:prstGeom>
              <a:solidFill>
                <a:srgbClr val="CCCC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Comic Sans MS" pitchFamily="66" charset="0"/>
                </a:endParaRPr>
              </a:p>
            </p:txBody>
          </p:sp>
          <p:sp>
            <p:nvSpPr>
              <p:cNvPr id="4401" name="Oval 1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402" name="Group 1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0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8" name="Line 1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9" name="Line 1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403" name="Group 1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04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5" name="Line 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406" name="Line 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369" name="Line 180"/>
            <p:cNvSpPr>
              <a:spLocks noChangeShapeType="1"/>
            </p:cNvSpPr>
            <p:nvPr/>
          </p:nvSpPr>
          <p:spPr bwMode="auto">
            <a:xfrm>
              <a:off x="4243" y="2238"/>
              <a:ext cx="84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370" name="Line 181"/>
            <p:cNvSpPr>
              <a:spLocks noChangeShapeType="1"/>
            </p:cNvSpPr>
            <p:nvPr/>
          </p:nvSpPr>
          <p:spPr bwMode="auto">
            <a:xfrm>
              <a:off x="4375" y="2238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371" name="Line 182"/>
            <p:cNvSpPr>
              <a:spLocks noChangeShapeType="1"/>
            </p:cNvSpPr>
            <p:nvPr/>
          </p:nvSpPr>
          <p:spPr bwMode="auto">
            <a:xfrm>
              <a:off x="4912" y="2133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72" name="Group 183"/>
            <p:cNvGrpSpPr>
              <a:grpSpLocks/>
            </p:cNvGrpSpPr>
            <p:nvPr/>
          </p:nvGrpSpPr>
          <p:grpSpPr bwMode="auto">
            <a:xfrm>
              <a:off x="4624" y="1836"/>
              <a:ext cx="576" cy="372"/>
              <a:chOff x="10665" y="3225"/>
              <a:chExt cx="1440" cy="930"/>
            </a:xfrm>
          </p:grpSpPr>
          <p:sp>
            <p:nvSpPr>
              <p:cNvPr id="4395" name="Oval 184"/>
              <p:cNvSpPr>
                <a:spLocks noChangeArrowheads="1"/>
              </p:cNvSpPr>
              <p:nvPr/>
            </p:nvSpPr>
            <p:spPr bwMode="auto">
              <a:xfrm>
                <a:off x="10665" y="3225"/>
                <a:ext cx="1440" cy="93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4396" name="Group 185"/>
              <p:cNvGrpSpPr>
                <a:grpSpLocks/>
              </p:cNvGrpSpPr>
              <p:nvPr/>
            </p:nvGrpSpPr>
            <p:grpSpPr bwMode="auto">
              <a:xfrm>
                <a:off x="11031" y="3335"/>
                <a:ext cx="565" cy="643"/>
                <a:chOff x="2870" y="1518"/>
                <a:chExt cx="292" cy="320"/>
              </a:xfrm>
            </p:grpSpPr>
            <p:graphicFrame>
              <p:nvGraphicFramePr>
                <p:cNvPr id="4099" name="Object 186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151" r:id="rId3" imgW="819000" imgH="847800" progId="">
                        <p:embed/>
                      </p:oleObj>
                    </mc:Choice>
                    <mc:Fallback>
                      <p:oleObj r:id="rId3" imgW="819000" imgH="8478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00" name="Object 187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7152" r:id="rId5" imgW="1266840" imgH="1200240" progId="">
                        <p:embed/>
                      </p:oleObj>
                    </mc:Choice>
                    <mc:Fallback>
                      <p:oleObj r:id="rId5" imgW="1266840" imgH="120024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4373" name="Freeform 188"/>
            <p:cNvSpPr>
              <a:spLocks/>
            </p:cNvSpPr>
            <p:nvPr/>
          </p:nvSpPr>
          <p:spPr bwMode="auto">
            <a:xfrm>
              <a:off x="2467" y="2601"/>
              <a:ext cx="1329" cy="788"/>
            </a:xfrm>
            <a:custGeom>
              <a:avLst/>
              <a:gdLst>
                <a:gd name="T0" fmla="*/ 38 w 3324"/>
                <a:gd name="T1" fmla="*/ 1 h 1971"/>
                <a:gd name="T2" fmla="*/ 10 w 3324"/>
                <a:gd name="T3" fmla="*/ 21 h 1971"/>
                <a:gd name="T4" fmla="*/ 0 w 3324"/>
                <a:gd name="T5" fmla="*/ 68 h 1971"/>
                <a:gd name="T6" fmla="*/ 11 w 3324"/>
                <a:gd name="T7" fmla="*/ 103 h 1971"/>
                <a:gd name="T8" fmla="*/ 39 w 3324"/>
                <a:gd name="T9" fmla="*/ 117 h 1971"/>
                <a:gd name="T10" fmla="*/ 69 w 3324"/>
                <a:gd name="T11" fmla="*/ 110 h 1971"/>
                <a:gd name="T12" fmla="*/ 99 w 3324"/>
                <a:gd name="T13" fmla="*/ 120 h 1971"/>
                <a:gd name="T14" fmla="*/ 152 w 3324"/>
                <a:gd name="T15" fmla="*/ 123 h 1971"/>
                <a:gd name="T16" fmla="*/ 208 w 3324"/>
                <a:gd name="T17" fmla="*/ 101 h 1971"/>
                <a:gd name="T18" fmla="*/ 183 w 3324"/>
                <a:gd name="T19" fmla="*/ 60 h 1971"/>
                <a:gd name="T20" fmla="*/ 174 w 3324"/>
                <a:gd name="T21" fmla="*/ 28 h 1971"/>
                <a:gd name="T22" fmla="*/ 110 w 3324"/>
                <a:gd name="T23" fmla="*/ 16 h 1971"/>
                <a:gd name="T24" fmla="*/ 38 w 3324"/>
                <a:gd name="T25" fmla="*/ 1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24"/>
                <a:gd name="T40" fmla="*/ 0 h 1971"/>
                <a:gd name="T41" fmla="*/ 3324 w 3324"/>
                <a:gd name="T42" fmla="*/ 1971 h 19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374" name="Freeform 189"/>
            <p:cNvSpPr>
              <a:spLocks/>
            </p:cNvSpPr>
            <p:nvPr/>
          </p:nvSpPr>
          <p:spPr bwMode="auto">
            <a:xfrm>
              <a:off x="2053" y="3147"/>
              <a:ext cx="1855" cy="574"/>
            </a:xfrm>
            <a:custGeom>
              <a:avLst/>
              <a:gdLst>
                <a:gd name="T0" fmla="*/ 22 w 4636"/>
                <a:gd name="T1" fmla="*/ 1 h 1435"/>
                <a:gd name="T2" fmla="*/ 12 w 4636"/>
                <a:gd name="T3" fmla="*/ 41 h 1435"/>
                <a:gd name="T4" fmla="*/ 52 w 4636"/>
                <a:gd name="T5" fmla="*/ 81 h 1435"/>
                <a:gd name="T6" fmla="*/ 126 w 4636"/>
                <a:gd name="T7" fmla="*/ 91 h 1435"/>
                <a:gd name="T8" fmla="*/ 225 w 4636"/>
                <a:gd name="T9" fmla="*/ 84 h 1435"/>
                <a:gd name="T10" fmla="*/ 251 w 4636"/>
                <a:gd name="T11" fmla="*/ 62 h 1435"/>
                <a:gd name="T12" fmla="*/ 291 w 4636"/>
                <a:gd name="T13" fmla="*/ 49 h 1435"/>
                <a:gd name="T14" fmla="*/ 272 w 4636"/>
                <a:gd name="T15" fmla="*/ 18 h 1435"/>
                <a:gd name="T16" fmla="*/ 142 w 4636"/>
                <a:gd name="T17" fmla="*/ 5 h 1435"/>
                <a:gd name="T18" fmla="*/ 22 w 4636"/>
                <a:gd name="T19" fmla="*/ 1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36"/>
                <a:gd name="T31" fmla="*/ 0 h 1435"/>
                <a:gd name="T32" fmla="*/ 4636 w 4636"/>
                <a:gd name="T33" fmla="*/ 1435 h 14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4098" name="Object 190"/>
            <p:cNvGraphicFramePr>
              <a:graphicFrameLocks noChangeAspect="1"/>
            </p:cNvGraphicFramePr>
            <p:nvPr/>
          </p:nvGraphicFramePr>
          <p:xfrm>
            <a:off x="2767" y="3262"/>
            <a:ext cx="262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53" r:id="rId7" imgW="1305000" imgH="1085760" progId="">
                    <p:embed/>
                  </p:oleObj>
                </mc:Choice>
                <mc:Fallback>
                  <p:oleObj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7" y="3262"/>
                          <a:ext cx="262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75" name="Group 191"/>
            <p:cNvGrpSpPr>
              <a:grpSpLocks/>
            </p:cNvGrpSpPr>
            <p:nvPr/>
          </p:nvGrpSpPr>
          <p:grpSpPr bwMode="auto">
            <a:xfrm>
              <a:off x="4475" y="2095"/>
              <a:ext cx="320" cy="314"/>
              <a:chOff x="4475" y="2095"/>
              <a:chExt cx="320" cy="314"/>
            </a:xfrm>
          </p:grpSpPr>
          <p:sp>
            <p:nvSpPr>
              <p:cNvPr id="4391" name="Line 192"/>
              <p:cNvSpPr>
                <a:spLocks noChangeShapeType="1"/>
              </p:cNvSpPr>
              <p:nvPr/>
            </p:nvSpPr>
            <p:spPr bwMode="auto">
              <a:xfrm flipV="1">
                <a:off x="4485" y="2106"/>
                <a:ext cx="310" cy="21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92" name="Group 193"/>
              <p:cNvGrpSpPr>
                <a:grpSpLocks/>
              </p:cNvGrpSpPr>
              <p:nvPr/>
            </p:nvGrpSpPr>
            <p:grpSpPr bwMode="auto">
              <a:xfrm>
                <a:off x="4475" y="2095"/>
                <a:ext cx="257" cy="314"/>
                <a:chOff x="563" y="3500"/>
                <a:chExt cx="257" cy="314"/>
              </a:xfrm>
            </p:grpSpPr>
            <p:sp>
              <p:nvSpPr>
                <p:cNvPr id="4393" name="Oval 19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94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4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6" name="Group 196"/>
            <p:cNvGrpSpPr>
              <a:grpSpLocks/>
            </p:cNvGrpSpPr>
            <p:nvPr/>
          </p:nvGrpSpPr>
          <p:grpSpPr bwMode="auto">
            <a:xfrm>
              <a:off x="2004" y="2418"/>
              <a:ext cx="2196" cy="485"/>
              <a:chOff x="2004" y="2418"/>
              <a:chExt cx="2196" cy="485"/>
            </a:xfrm>
          </p:grpSpPr>
          <p:sp>
            <p:nvSpPr>
              <p:cNvPr id="4387" name="Freeform 197"/>
              <p:cNvSpPr>
                <a:spLocks/>
              </p:cNvSpPr>
              <p:nvPr/>
            </p:nvSpPr>
            <p:spPr bwMode="auto">
              <a:xfrm>
                <a:off x="2004" y="2418"/>
                <a:ext cx="2196" cy="318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  <a:gd name="T9" fmla="*/ 0 w 2196"/>
                  <a:gd name="T10" fmla="*/ 0 h 318"/>
                  <a:gd name="T11" fmla="*/ 2196 w 2196"/>
                  <a:gd name="T12" fmla="*/ 318 h 3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88" name="Group 198"/>
              <p:cNvGrpSpPr>
                <a:grpSpLocks/>
              </p:cNvGrpSpPr>
              <p:nvPr/>
            </p:nvGrpSpPr>
            <p:grpSpPr bwMode="auto">
              <a:xfrm>
                <a:off x="3027" y="2589"/>
                <a:ext cx="258" cy="314"/>
                <a:chOff x="562" y="3500"/>
                <a:chExt cx="258" cy="314"/>
              </a:xfrm>
            </p:grpSpPr>
            <p:sp>
              <p:nvSpPr>
                <p:cNvPr id="4389" name="Oval 19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90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562" y="3500"/>
                  <a:ext cx="184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7" name="Group 201"/>
            <p:cNvGrpSpPr>
              <a:grpSpLocks/>
            </p:cNvGrpSpPr>
            <p:nvPr/>
          </p:nvGrpSpPr>
          <p:grpSpPr bwMode="auto">
            <a:xfrm>
              <a:off x="3040" y="2157"/>
              <a:ext cx="1955" cy="1270"/>
              <a:chOff x="3040" y="2157"/>
              <a:chExt cx="1955" cy="1270"/>
            </a:xfrm>
          </p:grpSpPr>
          <p:sp>
            <p:nvSpPr>
              <p:cNvPr id="4383" name="Freeform 202"/>
              <p:cNvSpPr>
                <a:spLocks/>
              </p:cNvSpPr>
              <p:nvPr/>
            </p:nvSpPr>
            <p:spPr bwMode="auto">
              <a:xfrm>
                <a:off x="3040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  <a:gd name="T9" fmla="*/ 0 w 1955"/>
                  <a:gd name="T10" fmla="*/ 0 h 1270"/>
                  <a:gd name="T11" fmla="*/ 1955 w 1955"/>
                  <a:gd name="T12" fmla="*/ 1270 h 12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84" name="Group 203"/>
              <p:cNvGrpSpPr>
                <a:grpSpLocks/>
              </p:cNvGrpSpPr>
              <p:nvPr/>
            </p:nvGrpSpPr>
            <p:grpSpPr bwMode="auto">
              <a:xfrm>
                <a:off x="3927" y="2835"/>
                <a:ext cx="257" cy="314"/>
                <a:chOff x="563" y="3500"/>
                <a:chExt cx="257" cy="314"/>
              </a:xfrm>
            </p:grpSpPr>
            <p:sp>
              <p:nvSpPr>
                <p:cNvPr id="4385" name="Oval 204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86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3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4378" name="Group 206"/>
            <p:cNvGrpSpPr>
              <a:grpSpLocks/>
            </p:cNvGrpSpPr>
            <p:nvPr/>
          </p:nvGrpSpPr>
          <p:grpSpPr bwMode="auto">
            <a:xfrm>
              <a:off x="1881" y="2450"/>
              <a:ext cx="855" cy="818"/>
              <a:chOff x="1881" y="2450"/>
              <a:chExt cx="855" cy="818"/>
            </a:xfrm>
          </p:grpSpPr>
          <p:sp>
            <p:nvSpPr>
              <p:cNvPr id="4379" name="Line 207"/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80" name="Group 208"/>
              <p:cNvGrpSpPr>
                <a:grpSpLocks/>
              </p:cNvGrpSpPr>
              <p:nvPr/>
            </p:nvGrpSpPr>
            <p:grpSpPr bwMode="auto">
              <a:xfrm>
                <a:off x="2117" y="2702"/>
                <a:ext cx="257" cy="314"/>
                <a:chOff x="563" y="3500"/>
                <a:chExt cx="257" cy="314"/>
              </a:xfrm>
            </p:grpSpPr>
            <p:sp>
              <p:nvSpPr>
                <p:cNvPr id="4381" name="Oval 209"/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82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563" y="3500"/>
                  <a:ext cx="183" cy="3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800" b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</p:grpSp>
      </p:grp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09A400-780F-410E-8E55-AE32BEE6F809}" type="slidenum">
              <a:rPr lang="sv-SE" smtClean="0">
                <a:latin typeface="Arial" pitchFamily="34" charset="0"/>
              </a:rPr>
              <a:pPr/>
              <a:t>20</a:t>
            </a:fld>
            <a:endParaRPr lang="sv-SE" smtClean="0">
              <a:latin typeface="Arial" pitchFamily="34" charset="0"/>
            </a:endParaRPr>
          </a:p>
        </p:txBody>
      </p:sp>
      <p:grpSp>
        <p:nvGrpSpPr>
          <p:cNvPr id="4103" name="Group 4"/>
          <p:cNvGrpSpPr>
            <a:grpSpLocks/>
          </p:cNvGrpSpPr>
          <p:nvPr/>
        </p:nvGrpSpPr>
        <p:grpSpPr bwMode="auto">
          <a:xfrm>
            <a:off x="5127963" y="1153223"/>
            <a:ext cx="3571875" cy="2236787"/>
            <a:chOff x="3066" y="1107"/>
            <a:chExt cx="2250" cy="1409"/>
          </a:xfrm>
        </p:grpSpPr>
        <p:sp>
          <p:nvSpPr>
            <p:cNvPr id="4496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497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498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499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0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1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02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3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4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5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6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07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8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09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0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1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12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3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4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5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6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17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8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19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0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1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22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3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4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5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6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2400" b="0"/>
            </a:p>
          </p:txBody>
        </p:sp>
        <p:sp>
          <p:nvSpPr>
            <p:cNvPr id="4527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8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29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0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1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2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3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4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5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536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537" name="Group 46"/>
            <p:cNvGrpSpPr>
              <a:grpSpLocks/>
            </p:cNvGrpSpPr>
            <p:nvPr/>
          </p:nvGrpSpPr>
          <p:grpSpPr bwMode="auto">
            <a:xfrm>
              <a:off x="3177" y="1784"/>
              <a:ext cx="233" cy="250"/>
              <a:chOff x="2940" y="2429"/>
              <a:chExt cx="236" cy="250"/>
            </a:xfrm>
          </p:grpSpPr>
          <p:sp>
            <p:nvSpPr>
              <p:cNvPr id="4563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64" name="Text Box 48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A</a:t>
                </a:r>
                <a:endParaRPr lang="en-US" sz="2400" b="0"/>
              </a:p>
            </p:txBody>
          </p:sp>
        </p:grpSp>
        <p:grpSp>
          <p:nvGrpSpPr>
            <p:cNvPr id="4538" name="Group 49"/>
            <p:cNvGrpSpPr>
              <a:grpSpLocks/>
            </p:cNvGrpSpPr>
            <p:nvPr/>
          </p:nvGrpSpPr>
          <p:grpSpPr bwMode="auto">
            <a:xfrm>
              <a:off x="4355" y="2168"/>
              <a:ext cx="216" cy="250"/>
              <a:chOff x="2948" y="2429"/>
              <a:chExt cx="219" cy="250"/>
            </a:xfrm>
          </p:grpSpPr>
          <p:sp>
            <p:nvSpPr>
              <p:cNvPr id="4561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62" name="Text Box 51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E</a:t>
                </a:r>
                <a:endParaRPr lang="en-US" sz="2400" b="0"/>
              </a:p>
            </p:txBody>
          </p:sp>
        </p:grpSp>
        <p:grpSp>
          <p:nvGrpSpPr>
            <p:cNvPr id="4539" name="Group 52"/>
            <p:cNvGrpSpPr>
              <a:grpSpLocks/>
            </p:cNvGrpSpPr>
            <p:nvPr/>
          </p:nvGrpSpPr>
          <p:grpSpPr bwMode="auto">
            <a:xfrm>
              <a:off x="3667" y="2165"/>
              <a:ext cx="231" cy="250"/>
              <a:chOff x="2941" y="2429"/>
              <a:chExt cx="234" cy="250"/>
            </a:xfrm>
          </p:grpSpPr>
          <p:sp>
            <p:nvSpPr>
              <p:cNvPr id="4559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60" name="Text Box 54"/>
              <p:cNvSpPr txBox="1">
                <a:spLocks noChangeArrowheads="1"/>
              </p:cNvSpPr>
              <p:nvPr/>
            </p:nvSpPr>
            <p:spPr bwMode="auto">
              <a:xfrm>
                <a:off x="2941" y="2429"/>
                <a:ext cx="23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D</a:t>
                </a:r>
                <a:endParaRPr lang="en-US" sz="2400" b="0"/>
              </a:p>
            </p:txBody>
          </p:sp>
        </p:grpSp>
        <p:grpSp>
          <p:nvGrpSpPr>
            <p:cNvPr id="4540" name="Group 55"/>
            <p:cNvGrpSpPr>
              <a:grpSpLocks/>
            </p:cNvGrpSpPr>
            <p:nvPr/>
          </p:nvGrpSpPr>
          <p:grpSpPr bwMode="auto">
            <a:xfrm>
              <a:off x="4351" y="1478"/>
              <a:ext cx="212" cy="250"/>
              <a:chOff x="2950" y="2429"/>
              <a:chExt cx="215" cy="250"/>
            </a:xfrm>
          </p:grpSpPr>
          <p:sp>
            <p:nvSpPr>
              <p:cNvPr id="4557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58" name="Text Box 57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C</a:t>
                </a:r>
                <a:endParaRPr lang="en-US" sz="2400" b="0"/>
              </a:p>
            </p:txBody>
          </p:sp>
        </p:grpSp>
        <p:grpSp>
          <p:nvGrpSpPr>
            <p:cNvPr id="4541" name="Group 58"/>
            <p:cNvGrpSpPr>
              <a:grpSpLocks/>
            </p:cNvGrpSpPr>
            <p:nvPr/>
          </p:nvGrpSpPr>
          <p:grpSpPr bwMode="auto">
            <a:xfrm>
              <a:off x="3665" y="1478"/>
              <a:ext cx="217" cy="250"/>
              <a:chOff x="2948" y="2429"/>
              <a:chExt cx="220" cy="250"/>
            </a:xfrm>
          </p:grpSpPr>
          <p:sp>
            <p:nvSpPr>
              <p:cNvPr id="4555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56" name="Text Box 60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B</a:t>
                </a:r>
                <a:endParaRPr lang="en-US" sz="2400" b="0"/>
              </a:p>
            </p:txBody>
          </p:sp>
        </p:grpSp>
        <p:grpSp>
          <p:nvGrpSpPr>
            <p:cNvPr id="4542" name="Group 61"/>
            <p:cNvGrpSpPr>
              <a:grpSpLocks/>
            </p:cNvGrpSpPr>
            <p:nvPr/>
          </p:nvGrpSpPr>
          <p:grpSpPr bwMode="auto">
            <a:xfrm>
              <a:off x="4929" y="1826"/>
              <a:ext cx="213" cy="250"/>
              <a:chOff x="2949" y="2429"/>
              <a:chExt cx="216" cy="250"/>
            </a:xfrm>
          </p:grpSpPr>
          <p:sp>
            <p:nvSpPr>
              <p:cNvPr id="4553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554" name="Text Box 63"/>
              <p:cNvSpPr txBox="1">
                <a:spLocks noChangeArrowheads="1"/>
              </p:cNvSpPr>
              <p:nvPr/>
            </p:nvSpPr>
            <p:spPr bwMode="auto">
              <a:xfrm>
                <a:off x="2949" y="2429"/>
                <a:ext cx="2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0">
                    <a:latin typeface="Comic Sans MS" pitchFamily="66" charset="0"/>
                  </a:rPr>
                  <a:t>F</a:t>
                </a:r>
                <a:endParaRPr lang="en-US" sz="2400" b="0"/>
              </a:p>
            </p:txBody>
          </p:sp>
        </p:grpSp>
        <p:sp>
          <p:nvSpPr>
            <p:cNvPr id="4543" name="Text Box 64"/>
            <p:cNvSpPr txBox="1">
              <a:spLocks noChangeArrowheads="1"/>
            </p:cNvSpPr>
            <p:nvPr/>
          </p:nvSpPr>
          <p:spPr bwMode="auto">
            <a:xfrm>
              <a:off x="3393" y="160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2</a:t>
              </a:r>
              <a:endParaRPr lang="en-US" sz="2400" b="0"/>
            </a:p>
          </p:txBody>
        </p:sp>
        <p:sp>
          <p:nvSpPr>
            <p:cNvPr id="4544" name="Text Box 65"/>
            <p:cNvSpPr txBox="1">
              <a:spLocks noChangeArrowheads="1"/>
            </p:cNvSpPr>
            <p:nvPr/>
          </p:nvSpPr>
          <p:spPr bwMode="auto">
            <a:xfrm>
              <a:off x="3741" y="182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2</a:t>
              </a:r>
              <a:endParaRPr lang="en-US" sz="2400" b="0"/>
            </a:p>
          </p:txBody>
        </p:sp>
        <p:sp>
          <p:nvSpPr>
            <p:cNvPr id="4545" name="Text Box 66"/>
            <p:cNvSpPr txBox="1">
              <a:spLocks noChangeArrowheads="1"/>
            </p:cNvSpPr>
            <p:nvPr/>
          </p:nvSpPr>
          <p:spPr bwMode="auto">
            <a:xfrm>
              <a:off x="3317" y="2039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1</a:t>
              </a:r>
              <a:endParaRPr lang="en-US" sz="2400" b="0"/>
            </a:p>
          </p:txBody>
        </p:sp>
        <p:sp>
          <p:nvSpPr>
            <p:cNvPr id="4546" name="Text Box 67"/>
            <p:cNvSpPr txBox="1">
              <a:spLocks noChangeArrowheads="1"/>
            </p:cNvSpPr>
            <p:nvPr/>
          </p:nvSpPr>
          <p:spPr bwMode="auto">
            <a:xfrm>
              <a:off x="4125" y="1919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3</a:t>
              </a:r>
              <a:endParaRPr lang="en-US" sz="2400" b="0"/>
            </a:p>
          </p:txBody>
        </p:sp>
        <p:sp>
          <p:nvSpPr>
            <p:cNvPr id="4547" name="Text Box 68"/>
            <p:cNvSpPr txBox="1">
              <a:spLocks noChangeArrowheads="1"/>
            </p:cNvSpPr>
            <p:nvPr/>
          </p:nvSpPr>
          <p:spPr bwMode="auto">
            <a:xfrm>
              <a:off x="4073" y="227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1</a:t>
              </a:r>
              <a:endParaRPr lang="en-US" sz="2400" b="0"/>
            </a:p>
          </p:txBody>
        </p:sp>
        <p:sp>
          <p:nvSpPr>
            <p:cNvPr id="4548" name="Text Box 69"/>
            <p:cNvSpPr txBox="1">
              <a:spLocks noChangeArrowheads="1"/>
            </p:cNvSpPr>
            <p:nvPr/>
          </p:nvSpPr>
          <p:spPr bwMode="auto">
            <a:xfrm>
              <a:off x="4433" y="184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1</a:t>
              </a:r>
              <a:endParaRPr lang="en-US" sz="2400" b="0"/>
            </a:p>
          </p:txBody>
        </p:sp>
        <p:sp>
          <p:nvSpPr>
            <p:cNvPr id="4549" name="Text Box 70"/>
            <p:cNvSpPr txBox="1">
              <a:spLocks noChangeArrowheads="1"/>
            </p:cNvSpPr>
            <p:nvPr/>
          </p:nvSpPr>
          <p:spPr bwMode="auto">
            <a:xfrm>
              <a:off x="4782" y="210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2</a:t>
              </a:r>
              <a:endParaRPr lang="en-US" sz="2400" b="0"/>
            </a:p>
          </p:txBody>
        </p:sp>
        <p:sp>
          <p:nvSpPr>
            <p:cNvPr id="4550" name="Text Box 71"/>
            <p:cNvSpPr txBox="1">
              <a:spLocks noChangeArrowheads="1"/>
            </p:cNvSpPr>
            <p:nvPr/>
          </p:nvSpPr>
          <p:spPr bwMode="auto">
            <a:xfrm>
              <a:off x="4755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5</a:t>
              </a:r>
              <a:endParaRPr lang="en-US" sz="2400" b="0"/>
            </a:p>
          </p:txBody>
        </p:sp>
        <p:sp>
          <p:nvSpPr>
            <p:cNvPr id="4551" name="Text Box 72"/>
            <p:cNvSpPr txBox="1">
              <a:spLocks noChangeArrowheads="1"/>
            </p:cNvSpPr>
            <p:nvPr/>
          </p:nvSpPr>
          <p:spPr bwMode="auto">
            <a:xfrm>
              <a:off x="4020" y="142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3</a:t>
              </a:r>
              <a:endParaRPr lang="en-US" sz="2400" b="0"/>
            </a:p>
          </p:txBody>
        </p:sp>
        <p:sp>
          <p:nvSpPr>
            <p:cNvPr id="4552" name="Text Box 73"/>
            <p:cNvSpPr txBox="1">
              <a:spLocks noChangeArrowheads="1"/>
            </p:cNvSpPr>
            <p:nvPr/>
          </p:nvSpPr>
          <p:spPr bwMode="auto">
            <a:xfrm>
              <a:off x="3669" y="115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0">
                  <a:latin typeface="Comic Sans MS" pitchFamily="66" charset="0"/>
                </a:rPr>
                <a:t>5</a:t>
              </a:r>
              <a:endParaRPr lang="en-US" sz="2400" b="0"/>
            </a:p>
          </p:txBody>
        </p:sp>
      </p:grp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outing,  also with mobility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098" y="949841"/>
            <a:ext cx="4303698" cy="1770425"/>
          </a:xfrm>
        </p:spPr>
        <p:txBody>
          <a:bodyPr/>
          <a:lstStyle/>
          <a:p>
            <a:pPr eaLnBrk="1" hangingPunct="1"/>
            <a:r>
              <a:rPr lang="sv-SE" sz="2000" dirty="0" err="1" smtClean="0"/>
              <a:t>Routing</a:t>
            </a:r>
            <a:r>
              <a:rPr lang="sv-SE" sz="2000" dirty="0" smtClean="0"/>
              <a:t> </a:t>
            </a:r>
            <a:r>
              <a:rPr lang="sv-SE" sz="2000" dirty="0" err="1" smtClean="0"/>
              <a:t>algorithms</a:t>
            </a:r>
            <a:r>
              <a:rPr lang="sv-SE" sz="2000" dirty="0" smtClean="0"/>
              <a:t>, </a:t>
            </a:r>
            <a:r>
              <a:rPr lang="sv-SE" sz="2000" dirty="0" err="1" smtClean="0"/>
              <a:t>protocols</a:t>
            </a:r>
            <a:endParaRPr lang="sv-SE" sz="2000" dirty="0" smtClean="0"/>
          </a:p>
          <a:p>
            <a:pPr eaLnBrk="1" hangingPunct="1"/>
            <a:r>
              <a:rPr lang="sv-SE" sz="2000" dirty="0" err="1" smtClean="0"/>
              <a:t>Forwarding</a:t>
            </a:r>
            <a:r>
              <a:rPr lang="sv-SE" sz="2000" dirty="0" smtClean="0"/>
              <a:t> in routers</a:t>
            </a:r>
          </a:p>
          <a:p>
            <a:pPr eaLnBrk="1" hangingPunct="1"/>
            <a:r>
              <a:rPr lang="sv-SE" sz="2000" dirty="0" smtClean="0"/>
              <a:t>Resource, policy </a:t>
            </a:r>
            <a:r>
              <a:rPr lang="sv-SE" sz="2000" dirty="0" err="1" smtClean="0"/>
              <a:t>issues</a:t>
            </a:r>
            <a:endParaRPr lang="sv-SE" sz="2000" dirty="0"/>
          </a:p>
          <a:p>
            <a:pPr eaLnBrk="1" hangingPunct="1"/>
            <a:r>
              <a:rPr lang="sv-SE" sz="2000" dirty="0" smtClean="0"/>
              <a:t>Data plane and </a:t>
            </a:r>
            <a:r>
              <a:rPr lang="sv-SE" sz="2000" dirty="0" err="1" smtClean="0"/>
              <a:t>control</a:t>
            </a:r>
            <a:r>
              <a:rPr lang="sv-SE" sz="2000" dirty="0" smtClean="0"/>
              <a:t> plane in SDN</a:t>
            </a:r>
            <a:endParaRPr lang="sv-SE" sz="2000" dirty="0" smtClean="0"/>
          </a:p>
          <a:p>
            <a:pPr eaLnBrk="1" hangingPunct="1"/>
            <a:r>
              <a:rPr lang="sv-SE" sz="2000" dirty="0" smtClean="0"/>
              <a:t>Addressing mobility, tunneling</a:t>
            </a:r>
          </a:p>
        </p:txBody>
      </p:sp>
      <p:grpSp>
        <p:nvGrpSpPr>
          <p:cNvPr id="4107" name="Group 372"/>
          <p:cNvGrpSpPr>
            <a:grpSpLocks/>
          </p:cNvGrpSpPr>
          <p:nvPr/>
        </p:nvGrpSpPr>
        <p:grpSpPr bwMode="auto">
          <a:xfrm>
            <a:off x="4115357" y="3465203"/>
            <a:ext cx="4868058" cy="3241212"/>
            <a:chOff x="1601" y="1536"/>
            <a:chExt cx="3601" cy="2579"/>
          </a:xfrm>
        </p:grpSpPr>
        <p:sp>
          <p:nvSpPr>
            <p:cNvPr id="4108" name="AutoShape 2"/>
            <p:cNvSpPr>
              <a:spLocks noChangeArrowheads="1"/>
            </p:cNvSpPr>
            <p:nvPr/>
          </p:nvSpPr>
          <p:spPr bwMode="auto">
            <a:xfrm>
              <a:off x="1820" y="1536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09" name="AutoShape 4"/>
            <p:cNvSpPr>
              <a:spLocks noChangeArrowheads="1"/>
            </p:cNvSpPr>
            <p:nvPr/>
          </p:nvSpPr>
          <p:spPr bwMode="auto">
            <a:xfrm>
              <a:off x="2328" y="1823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0" name="AutoShape 5"/>
            <p:cNvSpPr>
              <a:spLocks noChangeArrowheads="1"/>
            </p:cNvSpPr>
            <p:nvPr/>
          </p:nvSpPr>
          <p:spPr bwMode="auto">
            <a:xfrm>
              <a:off x="1840" y="2699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1" name="AutoShape 7"/>
            <p:cNvSpPr>
              <a:spLocks noChangeArrowheads="1"/>
            </p:cNvSpPr>
            <p:nvPr/>
          </p:nvSpPr>
          <p:spPr bwMode="auto">
            <a:xfrm>
              <a:off x="2340" y="2971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2" name="AutoShape 8"/>
            <p:cNvSpPr>
              <a:spLocks noChangeArrowheads="1"/>
            </p:cNvSpPr>
            <p:nvPr/>
          </p:nvSpPr>
          <p:spPr bwMode="auto">
            <a:xfrm>
              <a:off x="1829" y="2118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3" name="AutoShape 9"/>
            <p:cNvSpPr>
              <a:spLocks noChangeArrowheads="1"/>
            </p:cNvSpPr>
            <p:nvPr/>
          </p:nvSpPr>
          <p:spPr bwMode="auto">
            <a:xfrm>
              <a:off x="2340" y="2397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14" name="AutoShape 10"/>
            <p:cNvSpPr>
              <a:spLocks noChangeArrowheads="1"/>
            </p:cNvSpPr>
            <p:nvPr/>
          </p:nvSpPr>
          <p:spPr bwMode="auto">
            <a:xfrm>
              <a:off x="2845" y="3264"/>
              <a:ext cx="666" cy="576"/>
            </a:xfrm>
            <a:prstGeom prst="hexagon">
              <a:avLst>
                <a:gd name="adj" fmla="val 28906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115" name="Group 11"/>
            <p:cNvGrpSpPr>
              <a:grpSpLocks/>
            </p:cNvGrpSpPr>
            <p:nvPr/>
          </p:nvGrpSpPr>
          <p:grpSpPr bwMode="auto">
            <a:xfrm>
              <a:off x="2620" y="3236"/>
              <a:ext cx="1146" cy="879"/>
              <a:chOff x="1018" y="599"/>
              <a:chExt cx="6421" cy="3541"/>
            </a:xfrm>
          </p:grpSpPr>
          <p:sp>
            <p:nvSpPr>
              <p:cNvPr id="4333" name="Line 12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4" name="Line 13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5" name="Line 14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6" name="Line 15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7" name="Line 16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8" name="Line 17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39" name="Line 18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0" name="Line 19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1" name="Line 20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2" name="Line 21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3" name="Line 22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4" name="Line 23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5" name="Line 24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6" name="Line 25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47" name="Line 26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48" name="Group 27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359" name="Line 2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60" name="Line 2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61" name="Line 3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62" name="Line 3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49" name="Group 32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355" name="Line 33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6" name="Line 3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7" name="Line 35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8" name="Line 3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50" name="Group 37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351" name="Line 38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2" name="Line 3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3" name="Line 40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54" name="Line 4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6" name="Group 42"/>
            <p:cNvGrpSpPr>
              <a:grpSpLocks/>
            </p:cNvGrpSpPr>
            <p:nvPr/>
          </p:nvGrpSpPr>
          <p:grpSpPr bwMode="auto">
            <a:xfrm>
              <a:off x="2100" y="2399"/>
              <a:ext cx="1146" cy="879"/>
              <a:chOff x="1018" y="599"/>
              <a:chExt cx="6421" cy="3541"/>
            </a:xfrm>
          </p:grpSpPr>
          <p:sp>
            <p:nvSpPr>
              <p:cNvPr id="4303" name="Line 43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4" name="Line 44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5" name="Line 45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6" name="Line 46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7" name="Line 47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8" name="Line 48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09" name="Line 49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0" name="Line 50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1" name="Line 51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2" name="Line 52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3" name="Line 53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4" name="Line 54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5" name="Line 55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6" name="Line 56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17" name="Line 57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18" name="Group 58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329" name="Line 5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30" name="Line 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31" name="Line 6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32" name="Line 6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19" name="Group 63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325" name="Line 6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6" name="Line 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7" name="Line 6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8" name="Line 6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20" name="Group 68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321" name="Line 6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2" name="Line 7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3" name="Line 7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24" name="Line 7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7" name="Group 73"/>
            <p:cNvGrpSpPr>
              <a:grpSpLocks/>
            </p:cNvGrpSpPr>
            <p:nvPr/>
          </p:nvGrpSpPr>
          <p:grpSpPr bwMode="auto">
            <a:xfrm>
              <a:off x="2106" y="2966"/>
              <a:ext cx="1146" cy="879"/>
              <a:chOff x="1018" y="599"/>
              <a:chExt cx="6421" cy="3541"/>
            </a:xfrm>
          </p:grpSpPr>
          <p:sp>
            <p:nvSpPr>
              <p:cNvPr id="4273" name="Line 74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4" name="Line 75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5" name="Line 76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6" name="Line 77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7" name="Line 78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8" name="Line 79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79" name="Line 80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0" name="Line 81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1" name="Line 82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2" name="Line 83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3" name="Line 84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4" name="Line 85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5" name="Line 86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6" name="Line 87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87" name="Line 88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288" name="Group 89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99" name="Line 9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00" name="Line 9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01" name="Line 9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02" name="Line 9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89" name="Group 94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95" name="Line 9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6" name="Line 9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7" name="Line 9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8" name="Line 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90" name="Group 99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91" name="Line 10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2" name="Line 10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3" name="Line 10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94" name="Line 1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8" name="Group 135"/>
            <p:cNvGrpSpPr>
              <a:grpSpLocks/>
            </p:cNvGrpSpPr>
            <p:nvPr/>
          </p:nvGrpSpPr>
          <p:grpSpPr bwMode="auto">
            <a:xfrm>
              <a:off x="1605" y="1539"/>
              <a:ext cx="1146" cy="879"/>
              <a:chOff x="1018" y="599"/>
              <a:chExt cx="6421" cy="3541"/>
            </a:xfrm>
          </p:grpSpPr>
          <p:sp>
            <p:nvSpPr>
              <p:cNvPr id="4243" name="Line 136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4" name="Line 137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5" name="Line 138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6" name="Line 139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7" name="Line 140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8" name="Line 141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49" name="Line 142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0" name="Line 143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1" name="Line 144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2" name="Line 145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3" name="Line 146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4" name="Line 147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5" name="Line 148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6" name="Line 149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57" name="Line 150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258" name="Group 151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69" name="Line 1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70" name="Line 1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71" name="Line 1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72" name="Line 1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59" name="Group 156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65" name="Line 1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6" name="Line 1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7" name="Line 1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8" name="Line 1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60" name="Group 161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61" name="Line 16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2" name="Line 16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3" name="Line 16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64" name="Line 16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19" name="Group 197"/>
            <p:cNvGrpSpPr>
              <a:grpSpLocks/>
            </p:cNvGrpSpPr>
            <p:nvPr/>
          </p:nvGrpSpPr>
          <p:grpSpPr bwMode="auto">
            <a:xfrm>
              <a:off x="2089" y="1831"/>
              <a:ext cx="1146" cy="879"/>
              <a:chOff x="1018" y="599"/>
              <a:chExt cx="6421" cy="3541"/>
            </a:xfrm>
          </p:grpSpPr>
          <p:sp>
            <p:nvSpPr>
              <p:cNvPr id="4213" name="Line 19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4" name="Line 19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5" name="Line 20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6" name="Line 20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7" name="Line 20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8" name="Line 20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19" name="Line 20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0" name="Line 20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1" name="Line 20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2" name="Line 20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3" name="Line 20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4" name="Line 20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5" name="Line 21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6" name="Line 21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227" name="Line 21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228" name="Group 213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39" name="Line 21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40" name="Line 21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41" name="Line 21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42" name="Line 21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29" name="Group 218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35" name="Line 21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6" name="Line 22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7" name="Line 22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8" name="Line 22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30" name="Group 223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31" name="Line 22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2" name="Line 22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3" name="Line 22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34" name="Line 22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0" name="Group 228"/>
            <p:cNvGrpSpPr>
              <a:grpSpLocks/>
            </p:cNvGrpSpPr>
            <p:nvPr/>
          </p:nvGrpSpPr>
          <p:grpSpPr bwMode="auto">
            <a:xfrm>
              <a:off x="1618" y="2680"/>
              <a:ext cx="1146" cy="879"/>
              <a:chOff x="1018" y="599"/>
              <a:chExt cx="6421" cy="3541"/>
            </a:xfrm>
          </p:grpSpPr>
          <p:sp>
            <p:nvSpPr>
              <p:cNvPr id="4183" name="Line 229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4" name="Line 230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5" name="Line 231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6" name="Line 232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7" name="Line 233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8" name="Line 234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89" name="Line 235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0" name="Line 236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1" name="Line 237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2" name="Line 238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3" name="Line 239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4" name="Line 240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5" name="Line 241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6" name="Line 242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97" name="Line 243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198" name="Group 244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209" name="Line 24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10" name="Line 24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11" name="Line 24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12" name="Line 2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199" name="Group 249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205" name="Line 250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6" name="Line 251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7" name="Line 252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8" name="Line 2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200" name="Group 254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201" name="Line 255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2" name="Line 256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3" name="Line 257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204" name="Line 2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1" name="Group 259"/>
            <p:cNvGrpSpPr>
              <a:grpSpLocks/>
            </p:cNvGrpSpPr>
            <p:nvPr/>
          </p:nvGrpSpPr>
          <p:grpSpPr bwMode="auto">
            <a:xfrm>
              <a:off x="1601" y="2111"/>
              <a:ext cx="1146" cy="879"/>
              <a:chOff x="1018" y="599"/>
              <a:chExt cx="6421" cy="3541"/>
            </a:xfrm>
          </p:grpSpPr>
          <p:sp>
            <p:nvSpPr>
              <p:cNvPr id="4153" name="Line 2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4" name="Line 2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5" name="Line 2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6" name="Line 2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7" name="Line 2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8" name="Line 2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59" name="Line 2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0" name="Line 2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1" name="Line 2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2" name="Line 2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3" name="Line 2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4" name="Line 2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5" name="Line 2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6" name="Line 2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167" name="Line 2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168" name="Group 275"/>
              <p:cNvGrpSpPr>
                <a:grpSpLocks/>
              </p:cNvGrpSpPr>
              <p:nvPr/>
            </p:nvGrpSpPr>
            <p:grpSpPr bwMode="auto">
              <a:xfrm>
                <a:off x="6576" y="2085"/>
                <a:ext cx="863" cy="270"/>
                <a:chOff x="4227" y="1360"/>
                <a:chExt cx="863" cy="270"/>
              </a:xfrm>
            </p:grpSpPr>
            <p:sp>
              <p:nvSpPr>
                <p:cNvPr id="4179" name="Line 2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80" name="Line 2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81" name="Line 2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82" name="Line 2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169" name="Group 280"/>
              <p:cNvGrpSpPr>
                <a:grpSpLocks/>
              </p:cNvGrpSpPr>
              <p:nvPr/>
            </p:nvGrpSpPr>
            <p:grpSpPr bwMode="auto">
              <a:xfrm rot="5700496">
                <a:off x="2862" y="3574"/>
                <a:ext cx="863" cy="270"/>
                <a:chOff x="4227" y="1360"/>
                <a:chExt cx="863" cy="270"/>
              </a:xfrm>
            </p:grpSpPr>
            <p:sp>
              <p:nvSpPr>
                <p:cNvPr id="4175" name="Line 2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6" name="Line 2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7" name="Line 2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8" name="Line 2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170" name="Group 285"/>
              <p:cNvGrpSpPr>
                <a:grpSpLocks/>
              </p:cNvGrpSpPr>
              <p:nvPr/>
            </p:nvGrpSpPr>
            <p:grpSpPr bwMode="auto">
              <a:xfrm rot="10800000">
                <a:off x="1018" y="599"/>
                <a:ext cx="863" cy="270"/>
                <a:chOff x="4227" y="1360"/>
                <a:chExt cx="863" cy="270"/>
              </a:xfrm>
            </p:grpSpPr>
            <p:sp>
              <p:nvSpPr>
                <p:cNvPr id="4171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3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174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sp>
          <p:nvSpPr>
            <p:cNvPr id="4122" name="Line 290"/>
            <p:cNvSpPr>
              <a:spLocks noChangeShapeType="1"/>
            </p:cNvSpPr>
            <p:nvPr/>
          </p:nvSpPr>
          <p:spPr bwMode="auto">
            <a:xfrm flipV="1">
              <a:off x="3223" y="3069"/>
              <a:ext cx="31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3" name="Line 292"/>
            <p:cNvSpPr>
              <a:spLocks noChangeShapeType="1"/>
            </p:cNvSpPr>
            <p:nvPr/>
          </p:nvSpPr>
          <p:spPr bwMode="auto">
            <a:xfrm flipV="1">
              <a:off x="2712" y="3069"/>
              <a:ext cx="51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4" name="Line 293"/>
            <p:cNvSpPr>
              <a:spLocks noChangeShapeType="1"/>
            </p:cNvSpPr>
            <p:nvPr/>
          </p:nvSpPr>
          <p:spPr bwMode="auto">
            <a:xfrm flipV="1">
              <a:off x="2225" y="2957"/>
              <a:ext cx="957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5" name="Line 294"/>
            <p:cNvSpPr>
              <a:spLocks noChangeShapeType="1"/>
            </p:cNvSpPr>
            <p:nvPr/>
          </p:nvSpPr>
          <p:spPr bwMode="auto">
            <a:xfrm flipV="1">
              <a:off x="2704" y="2128"/>
              <a:ext cx="5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6" name="Line 295"/>
            <p:cNvSpPr>
              <a:spLocks noChangeShapeType="1"/>
            </p:cNvSpPr>
            <p:nvPr/>
          </p:nvSpPr>
          <p:spPr bwMode="auto">
            <a:xfrm flipV="1">
              <a:off x="2193" y="2047"/>
              <a:ext cx="1079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7" name="Line 296"/>
            <p:cNvSpPr>
              <a:spLocks noChangeShapeType="1"/>
            </p:cNvSpPr>
            <p:nvPr/>
          </p:nvSpPr>
          <p:spPr bwMode="auto">
            <a:xfrm flipV="1">
              <a:off x="2696" y="1950"/>
              <a:ext cx="584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8" name="Line 297"/>
            <p:cNvSpPr>
              <a:spLocks noChangeShapeType="1"/>
            </p:cNvSpPr>
            <p:nvPr/>
          </p:nvSpPr>
          <p:spPr bwMode="auto">
            <a:xfrm>
              <a:off x="2209" y="1885"/>
              <a:ext cx="10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129" name="Group 299"/>
            <p:cNvGrpSpPr>
              <a:grpSpLocks/>
            </p:cNvGrpSpPr>
            <p:nvPr/>
          </p:nvGrpSpPr>
          <p:grpSpPr bwMode="auto">
            <a:xfrm>
              <a:off x="3174" y="2654"/>
              <a:ext cx="622" cy="447"/>
              <a:chOff x="2197" y="1155"/>
              <a:chExt cx="622" cy="447"/>
            </a:xfrm>
          </p:grpSpPr>
          <p:grpSp>
            <p:nvGrpSpPr>
              <p:cNvPr id="4149" name="Group 300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51" name="Rectangle 301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2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zh-CN" altLang="en-US">
                    <a:latin typeface="Arial" pitchFamily="34" charset="0"/>
                    <a:ea typeface="SimSun" pitchFamily="2" charset="-122"/>
                  </a:endParaRPr>
                </a:p>
              </p:txBody>
            </p:sp>
          </p:grpSp>
          <p:sp>
            <p:nvSpPr>
              <p:cNvPr id="4150" name="Text Box 303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000" dirty="0">
                    <a:latin typeface="Arial" pitchFamily="34" charset="0"/>
                    <a:ea typeface="SimSun" pitchFamily="2" charset="-122"/>
                  </a:rPr>
                  <a:t>Mobile </a:t>
                </a:r>
              </a:p>
              <a:p>
                <a:pPr algn="ctr"/>
                <a:r>
                  <a:rPr lang="en-US" altLang="zh-CN" sz="1000" dirty="0">
                    <a:latin typeface="Arial" pitchFamily="34" charset="0"/>
                    <a:ea typeface="SimSun" pitchFamily="2" charset="-122"/>
                  </a:rPr>
                  <a:t>Switching </a:t>
                </a:r>
              </a:p>
              <a:p>
                <a:pPr algn="ctr"/>
                <a:r>
                  <a:rPr lang="en-US" altLang="zh-CN" sz="1000" dirty="0">
                    <a:latin typeface="Arial" pitchFamily="34" charset="0"/>
                    <a:ea typeface="SimSun" pitchFamily="2" charset="-122"/>
                  </a:rPr>
                  <a:t>Center</a:t>
                </a:r>
              </a:p>
            </p:txBody>
          </p:sp>
        </p:grpSp>
        <p:sp>
          <p:nvSpPr>
            <p:cNvPr id="4130" name="Freeform 304"/>
            <p:cNvSpPr>
              <a:spLocks/>
            </p:cNvSpPr>
            <p:nvPr/>
          </p:nvSpPr>
          <p:spPr bwMode="auto">
            <a:xfrm>
              <a:off x="4092" y="1783"/>
              <a:ext cx="1078" cy="1430"/>
            </a:xfrm>
            <a:custGeom>
              <a:avLst/>
              <a:gdLst>
                <a:gd name="T0" fmla="*/ 139 w 1292"/>
                <a:gd name="T1" fmla="*/ 10 h 1255"/>
                <a:gd name="T2" fmla="*/ 20 w 1292"/>
                <a:gd name="T3" fmla="*/ 232 h 1255"/>
                <a:gd name="T4" fmla="*/ 17 w 1292"/>
                <a:gd name="T5" fmla="*/ 774 h 1255"/>
                <a:gd name="T6" fmla="*/ 31 w 1292"/>
                <a:gd name="T7" fmla="*/ 1227 h 1255"/>
                <a:gd name="T8" fmla="*/ 142 w 1292"/>
                <a:gd name="T9" fmla="*/ 1288 h 1255"/>
                <a:gd name="T10" fmla="*/ 376 w 1292"/>
                <a:gd name="T11" fmla="*/ 1669 h 1255"/>
                <a:gd name="T12" fmla="*/ 578 w 1292"/>
                <a:gd name="T13" fmla="*/ 1829 h 1255"/>
                <a:gd name="T14" fmla="*/ 696 w 1292"/>
                <a:gd name="T15" fmla="*/ 1510 h 1255"/>
                <a:gd name="T16" fmla="*/ 738 w 1292"/>
                <a:gd name="T17" fmla="*/ 659 h 1255"/>
                <a:gd name="T18" fmla="*/ 700 w 1292"/>
                <a:gd name="T19" fmla="*/ 311 h 1255"/>
                <a:gd name="T20" fmla="*/ 435 w 1292"/>
                <a:gd name="T21" fmla="*/ 170 h 1255"/>
                <a:gd name="T22" fmla="*/ 139 w 1292"/>
                <a:gd name="T23" fmla="*/ 10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31" name="Text Box 305"/>
            <p:cNvSpPr txBox="1">
              <a:spLocks noChangeArrowheads="1"/>
            </p:cNvSpPr>
            <p:nvPr/>
          </p:nvSpPr>
          <p:spPr bwMode="auto">
            <a:xfrm>
              <a:off x="4120" y="2100"/>
              <a:ext cx="108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ea typeface="SimSun" pitchFamily="2" charset="-122"/>
                </a:rPr>
                <a:t>Public telephone</a:t>
              </a:r>
            </a:p>
            <a:p>
              <a:r>
                <a:rPr lang="en-US" altLang="zh-CN">
                  <a:ea typeface="SimSun" pitchFamily="2" charset="-122"/>
                </a:rPr>
                <a:t>network, and</a:t>
              </a:r>
            </a:p>
            <a:p>
              <a:r>
                <a:rPr lang="en-US" altLang="zh-CN">
                  <a:ea typeface="SimSun" pitchFamily="2" charset="-122"/>
                </a:rPr>
                <a:t>Internet</a:t>
              </a:r>
            </a:p>
          </p:txBody>
        </p:sp>
        <p:pic>
          <p:nvPicPr>
            <p:cNvPr id="4132" name="Picture 309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90" y="2039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Picture 310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86" y="23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Picture 311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6" y="2551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5" name="Picture 312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82" y="26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6" name="Picture 313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726" y="3087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316" descr="imgyjavg[1]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98" y="3215"/>
              <a:ext cx="15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38" name="Group 317"/>
            <p:cNvGrpSpPr>
              <a:grpSpLocks/>
            </p:cNvGrpSpPr>
            <p:nvPr/>
          </p:nvGrpSpPr>
          <p:grpSpPr bwMode="auto">
            <a:xfrm>
              <a:off x="2249" y="2806"/>
              <a:ext cx="524" cy="114"/>
              <a:chOff x="3072" y="739"/>
              <a:chExt cx="652" cy="146"/>
            </a:xfrm>
          </p:grpSpPr>
          <p:pic>
            <p:nvPicPr>
              <p:cNvPr id="4146" name="Picture 318" descr="lgv_fqmg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47" name="Line 319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148" name="Line 320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4139" name="Group 321"/>
            <p:cNvGrpSpPr>
              <a:grpSpLocks/>
            </p:cNvGrpSpPr>
            <p:nvPr/>
          </p:nvGrpSpPr>
          <p:grpSpPr bwMode="auto">
            <a:xfrm>
              <a:off x="3270" y="1758"/>
              <a:ext cx="622" cy="459"/>
              <a:chOff x="2197" y="1155"/>
              <a:chExt cx="622" cy="459"/>
            </a:xfrm>
          </p:grpSpPr>
          <p:grpSp>
            <p:nvGrpSpPr>
              <p:cNvPr id="4142" name="Group 322"/>
              <p:cNvGrpSpPr>
                <a:grpSpLocks/>
              </p:cNvGrpSpPr>
              <p:nvPr/>
            </p:nvGrpSpPr>
            <p:grpSpPr bwMode="auto">
              <a:xfrm>
                <a:off x="2198" y="1176"/>
                <a:ext cx="621" cy="426"/>
                <a:chOff x="3164" y="2556"/>
                <a:chExt cx="901" cy="338"/>
              </a:xfrm>
            </p:grpSpPr>
            <p:sp>
              <p:nvSpPr>
                <p:cNvPr id="4144" name="Rectangle 323"/>
                <p:cNvSpPr>
                  <a:spLocks noChangeArrowheads="1"/>
                </p:cNvSpPr>
                <p:nvPr/>
              </p:nvSpPr>
              <p:spPr bwMode="auto">
                <a:xfrm>
                  <a:off x="3164" y="2556"/>
                  <a:ext cx="901" cy="33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45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212" y="2573"/>
                  <a:ext cx="168" cy="18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zh-CN" altLang="en-US">
                    <a:latin typeface="Arial" pitchFamily="34" charset="0"/>
                    <a:ea typeface="SimSun" pitchFamily="2" charset="-122"/>
                  </a:endParaRPr>
                </a:p>
              </p:txBody>
            </p:sp>
          </p:grpSp>
          <p:sp>
            <p:nvSpPr>
              <p:cNvPr id="4143" name="Text Box 325"/>
              <p:cNvSpPr txBox="1">
                <a:spLocks noChangeArrowheads="1"/>
              </p:cNvSpPr>
              <p:nvPr/>
            </p:nvSpPr>
            <p:spPr bwMode="auto">
              <a:xfrm>
                <a:off x="2197" y="1155"/>
                <a:ext cx="616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1050" dirty="0">
                    <a:latin typeface="Arial" pitchFamily="34" charset="0"/>
                    <a:ea typeface="SimSun" pitchFamily="2" charset="-122"/>
                  </a:rPr>
                  <a:t>Mobile </a:t>
                </a:r>
              </a:p>
              <a:p>
                <a:pPr algn="ctr"/>
                <a:r>
                  <a:rPr lang="en-US" altLang="zh-CN" sz="1050" dirty="0">
                    <a:latin typeface="Arial" pitchFamily="34" charset="0"/>
                    <a:ea typeface="SimSun" pitchFamily="2" charset="-122"/>
                  </a:rPr>
                  <a:t>Switching </a:t>
                </a:r>
              </a:p>
              <a:p>
                <a:pPr algn="ctr"/>
                <a:r>
                  <a:rPr lang="en-US" altLang="zh-CN" sz="1050" dirty="0">
                    <a:latin typeface="Arial" pitchFamily="34" charset="0"/>
                    <a:ea typeface="SimSun" pitchFamily="2" charset="-122"/>
                  </a:rPr>
                  <a:t>Center</a:t>
                </a:r>
              </a:p>
            </p:txBody>
          </p:sp>
        </p:grpSp>
        <p:sp>
          <p:nvSpPr>
            <p:cNvPr id="4140" name="Line 326"/>
            <p:cNvSpPr>
              <a:spLocks noChangeShapeType="1"/>
            </p:cNvSpPr>
            <p:nvPr/>
          </p:nvSpPr>
          <p:spPr bwMode="auto">
            <a:xfrm>
              <a:off x="3897" y="2011"/>
              <a:ext cx="23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41" name="Line 327"/>
            <p:cNvSpPr>
              <a:spLocks noChangeShapeType="1"/>
            </p:cNvSpPr>
            <p:nvPr/>
          </p:nvSpPr>
          <p:spPr bwMode="auto">
            <a:xfrm flipV="1">
              <a:off x="3793" y="2715"/>
              <a:ext cx="320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76817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44"/>
            <a:ext cx="1138871" cy="13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9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FB32C4-6678-4C6E-868E-94C52A765B06}" type="slidenum">
              <a:rPr lang="sv-SE" smtClean="0">
                <a:latin typeface="Arial" pitchFamily="34" charset="0"/>
              </a:rPr>
              <a:pPr/>
              <a:t>21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Medium access: </a:t>
            </a:r>
            <a:b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multi</a:t>
            </a:r>
            <a:r>
              <a:rPr lang="sv-SE" sz="2800" dirty="0" smtClean="0">
                <a:solidFill>
                  <a:schemeClr val="accent1">
                    <a:lumMod val="75000"/>
                  </a:schemeClr>
                </a:solidFill>
              </a:rPr>
              <a:t>ple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access methods</a:t>
            </a:r>
            <a:endParaRPr lang="sv-SE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908720"/>
            <a:ext cx="6076918" cy="227342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Strategies</a:t>
            </a:r>
            <a:r>
              <a:rPr lang="en-US" sz="2000" b="1" dirty="0" smtClean="0"/>
              <a:t>: </a:t>
            </a:r>
            <a:r>
              <a:rPr lang="en-US" sz="2000" dirty="0" smtClean="0"/>
              <a:t>(functionality, appropriateness)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Contention-based (random access), wired/wireless: </a:t>
            </a:r>
          </a:p>
          <a:p>
            <a:pPr lvl="1" eaLnBrk="1" hangingPunct="1"/>
            <a:r>
              <a:rPr lang="en-US" sz="2000" dirty="0" smtClean="0"/>
              <a:t>Aloha, CSMA(CD/CA) </a:t>
            </a:r>
          </a:p>
          <a:p>
            <a:pPr eaLnBrk="1" hangingPunct="1"/>
            <a:r>
              <a:rPr lang="en-US" sz="2000" b="1" dirty="0" smtClean="0"/>
              <a:t>Collision-free:</a:t>
            </a:r>
            <a:endParaRPr lang="en-US" sz="2000" dirty="0" smtClean="0"/>
          </a:p>
          <a:p>
            <a:pPr lvl="1" eaLnBrk="1" hangingPunct="1"/>
            <a:r>
              <a:rPr lang="en-US" sz="2000" b="1" dirty="0" smtClean="0"/>
              <a:t>Channel partitioning: </a:t>
            </a:r>
            <a:r>
              <a:rPr lang="en-US" sz="2000" dirty="0" smtClean="0"/>
              <a:t>TDMA, FDMA, CDMA</a:t>
            </a:r>
          </a:p>
          <a:p>
            <a:pPr lvl="1" eaLnBrk="1" hangingPunct="1"/>
            <a:r>
              <a:rPr lang="en-US" sz="2000" b="1" dirty="0" smtClean="0"/>
              <a:t>Taking turns: </a:t>
            </a:r>
            <a:r>
              <a:rPr lang="en-US" sz="2000" dirty="0" smtClean="0"/>
              <a:t>e.g. tokens, reservation-based</a:t>
            </a:r>
            <a:endParaRPr lang="en-GB" sz="2000" dirty="0" smtClean="0"/>
          </a:p>
        </p:txBody>
      </p:sp>
      <p:pic>
        <p:nvPicPr>
          <p:cNvPr id="5133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71" y="3173971"/>
            <a:ext cx="2629696" cy="229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6" descr="IMG000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277" y="5782174"/>
            <a:ext cx="41989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5" name="Group 72"/>
          <p:cNvGrpSpPr>
            <a:grpSpLocks/>
          </p:cNvGrpSpPr>
          <p:nvPr/>
        </p:nvGrpSpPr>
        <p:grpSpPr bwMode="auto">
          <a:xfrm>
            <a:off x="5420990" y="2924008"/>
            <a:ext cx="3625850" cy="2281237"/>
            <a:chOff x="3264" y="1698"/>
            <a:chExt cx="2284" cy="1437"/>
          </a:xfrm>
        </p:grpSpPr>
        <p:grpSp>
          <p:nvGrpSpPr>
            <p:cNvPr id="5136" name="Group 54"/>
            <p:cNvGrpSpPr>
              <a:grpSpLocks/>
            </p:cNvGrpSpPr>
            <p:nvPr/>
          </p:nvGrpSpPr>
          <p:grpSpPr bwMode="auto">
            <a:xfrm>
              <a:off x="3264" y="1698"/>
              <a:ext cx="2150" cy="455"/>
              <a:chOff x="3256" y="1911"/>
              <a:chExt cx="2150" cy="455"/>
            </a:xfrm>
          </p:grpSpPr>
          <p:grpSp>
            <p:nvGrpSpPr>
              <p:cNvPr id="5147" name="Group 39"/>
              <p:cNvGrpSpPr>
                <a:grpSpLocks/>
              </p:cNvGrpSpPr>
              <p:nvPr/>
            </p:nvGrpSpPr>
            <p:grpSpPr bwMode="auto">
              <a:xfrm>
                <a:off x="3303" y="191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6" name="Object 1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535" name="Clip" r:id="rId5" imgW="819000" imgH="847800" progId="MS_ClipArt_Gallery.2">
                        <p:embed/>
                      </p:oleObj>
                    </mc:Choice>
                    <mc:Fallback>
                      <p:oleObj name="Clip" r:id="rId5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7" name="Object 2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536" name="Clip" r:id="rId7" imgW="1266840" imgH="1200240" progId="MS_ClipArt_Gallery.2">
                        <p:embed/>
                      </p:oleObj>
                    </mc:Choice>
                    <mc:Fallback>
                      <p:oleObj name="Clip" r:id="rId7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148" name="Group 42"/>
              <p:cNvGrpSpPr>
                <a:grpSpLocks/>
              </p:cNvGrpSpPr>
              <p:nvPr/>
            </p:nvGrpSpPr>
            <p:grpSpPr bwMode="auto">
              <a:xfrm>
                <a:off x="4037" y="1919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4" name="Object 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537" name="Clip" r:id="rId9" imgW="819000" imgH="847800" progId="MS_ClipArt_Gallery.2">
                        <p:embed/>
                      </p:oleObj>
                    </mc:Choice>
                    <mc:Fallback>
                      <p:oleObj name="Clip" r:id="rId9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5" name="Object 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538" name="Clip" r:id="rId10" imgW="1266840" imgH="1200240" progId="MS_ClipArt_Gallery.2">
                        <p:embed/>
                      </p:oleObj>
                    </mc:Choice>
                    <mc:Fallback>
                      <p:oleObj name="Clip" r:id="rId10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5149" name="Text Box 47"/>
              <p:cNvSpPr txBox="1">
                <a:spLocks noChangeArrowheads="1"/>
              </p:cNvSpPr>
              <p:nvPr/>
            </p:nvSpPr>
            <p:spPr bwMode="auto">
              <a:xfrm>
                <a:off x="3256" y="2029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rgbClr val="FF0000"/>
                    </a:solidFill>
                    <a:ea typeface="SimSun" pitchFamily="2" charset="-122"/>
                  </a:rPr>
                  <a:t>A</a:t>
                </a:r>
              </a:p>
            </p:txBody>
          </p:sp>
          <p:sp>
            <p:nvSpPr>
              <p:cNvPr id="5150" name="Text Box 48"/>
              <p:cNvSpPr txBox="1">
                <a:spLocks noChangeArrowheads="1"/>
              </p:cNvSpPr>
              <p:nvPr/>
            </p:nvSpPr>
            <p:spPr bwMode="auto">
              <a:xfrm>
                <a:off x="4459" y="2027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zh-CN">
                    <a:ea typeface="SimSun" pitchFamily="2" charset="-122"/>
                  </a:rPr>
                  <a:t>B</a:t>
                </a:r>
              </a:p>
            </p:txBody>
          </p:sp>
          <p:sp>
            <p:nvSpPr>
              <p:cNvPr id="5151" name="Text Box 49"/>
              <p:cNvSpPr txBox="1">
                <a:spLocks noChangeArrowheads="1"/>
              </p:cNvSpPr>
              <p:nvPr/>
            </p:nvSpPr>
            <p:spPr bwMode="auto">
              <a:xfrm>
                <a:off x="5203" y="2054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ea typeface="SimSun" pitchFamily="2" charset="-122"/>
                  </a:rPr>
                  <a:t>C</a:t>
                </a:r>
              </a:p>
            </p:txBody>
          </p:sp>
          <p:grpSp>
            <p:nvGrpSpPr>
              <p:cNvPr id="5152" name="Group 51"/>
              <p:cNvGrpSpPr>
                <a:grpSpLocks/>
              </p:cNvGrpSpPr>
              <p:nvPr/>
            </p:nvGrpSpPr>
            <p:grpSpPr bwMode="auto">
              <a:xfrm>
                <a:off x="4726" y="192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5122" name="Object 5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539" name="Clip" r:id="rId11" imgW="819000" imgH="847800" progId="MS_ClipArt_Gallery.2">
                        <p:embed/>
                      </p:oleObj>
                    </mc:Choice>
                    <mc:Fallback>
                      <p:oleObj name="Clip" r:id="rId11" imgW="819000" imgH="84780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5123" name="Object 6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8540" name="Clip" r:id="rId12" imgW="1266840" imgH="1200240" progId="MS_ClipArt_Gallery.2">
                        <p:embed/>
                      </p:oleObj>
                    </mc:Choice>
                    <mc:Fallback>
                      <p:oleObj name="Clip" r:id="rId12" imgW="1266840" imgH="1200240" progId="MS_ClipArt_Gallery.2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5137" name="Text Box 55"/>
            <p:cNvSpPr txBox="1">
              <a:spLocks noChangeArrowheads="1"/>
            </p:cNvSpPr>
            <p:nvPr/>
          </p:nvSpPr>
          <p:spPr bwMode="auto">
            <a:xfrm>
              <a:off x="3310" y="2337"/>
              <a:ext cx="5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rgbClr val="FF0000"/>
                  </a:solidFill>
                  <a:ea typeface="SimSun" pitchFamily="2" charset="-122"/>
                </a:rPr>
                <a:t>A’s signal</a:t>
              </a:r>
            </a:p>
            <a:p>
              <a:r>
                <a:rPr lang="en-US" altLang="zh-CN" sz="1400">
                  <a:solidFill>
                    <a:srgbClr val="FF0000"/>
                  </a:solidFill>
                  <a:ea typeface="SimSun" pitchFamily="2" charset="-122"/>
                </a:rPr>
                <a:t>strength</a:t>
              </a:r>
            </a:p>
          </p:txBody>
        </p:sp>
        <p:sp>
          <p:nvSpPr>
            <p:cNvPr id="5138" name="Line 60"/>
            <p:cNvSpPr>
              <a:spLocks noChangeShapeType="1"/>
            </p:cNvSpPr>
            <p:nvPr/>
          </p:nvSpPr>
          <p:spPr bwMode="auto">
            <a:xfrm>
              <a:off x="3349" y="2985"/>
              <a:ext cx="2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39" name="Line 61"/>
            <p:cNvSpPr>
              <a:spLocks noChangeShapeType="1"/>
            </p:cNvSpPr>
            <p:nvPr/>
          </p:nvSpPr>
          <p:spPr bwMode="auto">
            <a:xfrm>
              <a:off x="3315" y="2242"/>
              <a:ext cx="0" cy="7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0" name="Freeform 62"/>
            <p:cNvSpPr>
              <a:spLocks/>
            </p:cNvSpPr>
            <p:nvPr/>
          </p:nvSpPr>
          <p:spPr bwMode="auto">
            <a:xfrm>
              <a:off x="3367" y="2277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1" name="Text Box 63"/>
            <p:cNvSpPr txBox="1">
              <a:spLocks noChangeArrowheads="1"/>
            </p:cNvSpPr>
            <p:nvPr/>
          </p:nvSpPr>
          <p:spPr bwMode="auto">
            <a:xfrm>
              <a:off x="4158" y="2962"/>
              <a:ext cx="36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SimSun" pitchFamily="2" charset="-122"/>
                </a:rPr>
                <a:t>space</a:t>
              </a:r>
            </a:p>
          </p:txBody>
        </p:sp>
        <p:sp>
          <p:nvSpPr>
            <p:cNvPr id="5142" name="Freeform 65"/>
            <p:cNvSpPr>
              <a:spLocks/>
            </p:cNvSpPr>
            <p:nvPr/>
          </p:nvSpPr>
          <p:spPr bwMode="auto">
            <a:xfrm flipH="1">
              <a:off x="3427" y="2258"/>
              <a:ext cx="1887" cy="681"/>
            </a:xfrm>
            <a:custGeom>
              <a:avLst/>
              <a:gdLst>
                <a:gd name="T0" fmla="*/ 0 w 1887"/>
                <a:gd name="T1" fmla="*/ 0 h 681"/>
                <a:gd name="T2" fmla="*/ 966 w 1887"/>
                <a:gd name="T3" fmla="*/ 151 h 681"/>
                <a:gd name="T4" fmla="*/ 1373 w 1887"/>
                <a:gd name="T5" fmla="*/ 594 h 681"/>
                <a:gd name="T6" fmla="*/ 1887 w 1887"/>
                <a:gd name="T7" fmla="*/ 673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3" name="Text Box 66"/>
            <p:cNvSpPr txBox="1">
              <a:spLocks noChangeArrowheads="1"/>
            </p:cNvSpPr>
            <p:nvPr/>
          </p:nvSpPr>
          <p:spPr bwMode="auto">
            <a:xfrm>
              <a:off x="4965" y="2292"/>
              <a:ext cx="58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400">
                  <a:solidFill>
                    <a:schemeClr val="accent2"/>
                  </a:solidFill>
                  <a:ea typeface="SimSun" pitchFamily="2" charset="-122"/>
                </a:rPr>
                <a:t>C’s signal</a:t>
              </a:r>
            </a:p>
            <a:p>
              <a:r>
                <a:rPr lang="en-US" altLang="zh-CN" sz="1400">
                  <a:solidFill>
                    <a:schemeClr val="accent2"/>
                  </a:solidFill>
                  <a:ea typeface="SimSun" pitchFamily="2" charset="-122"/>
                </a:rPr>
                <a:t>strength</a:t>
              </a:r>
            </a:p>
          </p:txBody>
        </p:sp>
        <p:sp>
          <p:nvSpPr>
            <p:cNvPr id="5144" name="Line 67"/>
            <p:cNvSpPr>
              <a:spLocks noChangeShapeType="1"/>
            </p:cNvSpPr>
            <p:nvPr/>
          </p:nvSpPr>
          <p:spPr bwMode="auto">
            <a:xfrm flipH="1">
              <a:off x="3554" y="2171"/>
              <a:ext cx="17" cy="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5" name="Line 68"/>
            <p:cNvSpPr>
              <a:spLocks noChangeShapeType="1"/>
            </p:cNvSpPr>
            <p:nvPr/>
          </p:nvSpPr>
          <p:spPr bwMode="auto">
            <a:xfrm>
              <a:off x="4323" y="2214"/>
              <a:ext cx="0" cy="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146" name="Line 69"/>
            <p:cNvSpPr>
              <a:spLocks noChangeShapeType="1"/>
            </p:cNvSpPr>
            <p:nvPr/>
          </p:nvSpPr>
          <p:spPr bwMode="auto">
            <a:xfrm>
              <a:off x="5004" y="2204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</p:grpSp>
      <p:pic>
        <p:nvPicPr>
          <p:cNvPr id="77868" name="Picture 4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02" y="116632"/>
            <a:ext cx="1270054" cy="145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0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45934443"/>
              </p:ext>
            </p:extLst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22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5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1EEBBE-0AED-4C49-891B-37FFE9238BD7}" type="slidenum">
              <a:rPr lang="sv-SE" smtClean="0">
                <a:latin typeface="Arial" pitchFamily="34" charset="0"/>
              </a:rPr>
              <a:pPr/>
              <a:t>23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TCP/IP protocol stack, applications, evolution</a:t>
            </a:r>
            <a:endParaRPr lang="sv-SE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60" y="1340768"/>
            <a:ext cx="4104456" cy="3528392"/>
          </a:xfrm>
        </p:spPr>
        <p:txBody>
          <a:bodyPr/>
          <a:lstStyle/>
          <a:p>
            <a:pPr eaLnBrk="1" hangingPunct="1"/>
            <a:r>
              <a:rPr lang="sv-SE" sz="2000" dirty="0" smtClean="0"/>
              <a:t>Instantiation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network</a:t>
            </a:r>
            <a:r>
              <a:rPr lang="sv-SE" sz="2000" dirty="0" smtClean="0"/>
              <a:t>- solutions </a:t>
            </a:r>
          </a:p>
          <a:p>
            <a:pPr eaLnBrk="1" hangingPunct="1">
              <a:buFontTx/>
              <a:buNone/>
            </a:pPr>
            <a:r>
              <a:rPr lang="sv-SE" sz="2000" dirty="0" smtClean="0"/>
              <a:t>(Routing, </a:t>
            </a:r>
            <a:r>
              <a:rPr lang="sv-SE" sz="2000" dirty="0" err="1" smtClean="0"/>
              <a:t>Congestion</a:t>
            </a:r>
            <a:r>
              <a:rPr lang="sv-SE" sz="2000" dirty="0" smtClean="0"/>
              <a:t>  Control,  Flow &amp; error control, applications, link layer technologies)</a:t>
            </a:r>
          </a:p>
          <a:p>
            <a:pPr eaLnBrk="1" hangingPunct="1">
              <a:buFontTx/>
              <a:buNone/>
            </a:pPr>
            <a:endParaRPr lang="sv-SE" sz="2000" dirty="0" smtClean="0"/>
          </a:p>
          <a:p>
            <a:pPr eaLnBrk="1" hangingPunct="1"/>
            <a:r>
              <a:rPr lang="sv-SE" sz="2000" dirty="0" err="1" smtClean="0"/>
              <a:t>Advantages</a:t>
            </a:r>
            <a:r>
              <a:rPr lang="sv-SE" sz="2000" dirty="0" smtClean="0"/>
              <a:t>, limitations, </a:t>
            </a:r>
            <a:r>
              <a:rPr lang="sv-SE" sz="2000" dirty="0" err="1" smtClean="0"/>
              <a:t>updates</a:t>
            </a:r>
            <a:endParaRPr lang="sv-SE" sz="2000" dirty="0" smtClean="0"/>
          </a:p>
          <a:p>
            <a:pPr eaLnBrk="1" hangingPunct="1"/>
            <a:endParaRPr lang="sv-SE" sz="2000" dirty="0" smtClean="0"/>
          </a:p>
          <a:p>
            <a:pPr eaLnBrk="1" hangingPunct="1"/>
            <a:r>
              <a:rPr lang="sv-SE" sz="2000" dirty="0" smtClean="0"/>
              <a:t>New </a:t>
            </a:r>
            <a:r>
              <a:rPr lang="sv-SE" sz="2000" dirty="0" err="1" smtClean="0"/>
              <a:t>types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applications</a:t>
            </a:r>
            <a:r>
              <a:rPr lang="sv-SE" sz="2000" dirty="0" smtClean="0"/>
              <a:t> and </a:t>
            </a: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they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</a:t>
            </a:r>
            <a:r>
              <a:rPr lang="sv-SE" sz="2000" dirty="0" smtClean="0"/>
              <a:t> given the existing </a:t>
            </a:r>
            <a:r>
              <a:rPr lang="sv-SE" sz="2000" dirty="0" err="1" smtClean="0"/>
              <a:t>state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smtClean="0"/>
              <a:t>Internet</a:t>
            </a:r>
            <a:endParaRPr lang="sv-SE" sz="2000" dirty="0" smtClean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80728"/>
            <a:ext cx="3735571" cy="488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386" y="-25963"/>
            <a:ext cx="1064614" cy="122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3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A08FDB-E7D1-47A9-982B-A69EF3245B8D}" type="slidenum">
              <a:rPr lang="sv-SE" smtClean="0">
                <a:latin typeface="Arial" pitchFamily="34" charset="0"/>
              </a:rPr>
              <a:pPr/>
              <a:t>24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24800" cy="550863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LANs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related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link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accent1">
                    <a:lumMod val="75000"/>
                  </a:schemeClr>
                </a:solidFill>
              </a:rPr>
              <a:t>technologies</a:t>
            </a:r>
            <a:endParaRPr lang="sv-SE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11008" cy="3429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Protocol Examples: wired, wireless</a:t>
            </a:r>
            <a:r>
              <a:rPr lang="en-US" sz="2000" b="1" dirty="0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/>
              <a:t>Ethernet, 802.xy, GSM:</a:t>
            </a:r>
            <a:endParaRPr lang="en-US" sz="2000" dirty="0" smtClean="0"/>
          </a:p>
          <a:p>
            <a:pPr lvl="2" eaLnBrk="1" hangingPunct="1">
              <a:buFontTx/>
              <a:buNone/>
            </a:pPr>
            <a:r>
              <a:rPr lang="en-US" sz="2000" dirty="0" smtClean="0"/>
              <a:t>Functionality, performance under low/high load</a:t>
            </a:r>
          </a:p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Connecting devices</a:t>
            </a:r>
            <a:r>
              <a:rPr lang="en-US" dirty="0" smtClean="0"/>
              <a:t>; </a:t>
            </a:r>
          </a:p>
          <a:p>
            <a:pPr lvl="1" eaLnBrk="1" hangingPunct="1"/>
            <a:r>
              <a:rPr lang="en-US" sz="2000" dirty="0" smtClean="0"/>
              <a:t>functionalities and differences (Hubs, switches)</a:t>
            </a:r>
          </a:p>
          <a:p>
            <a:pPr lvl="1" eaLnBrk="1" hangingPunct="1"/>
            <a:r>
              <a:rPr lang="en-US" sz="2000" dirty="0" smtClean="0"/>
              <a:t>Algorithms for switch-”routing</a:t>
            </a:r>
            <a:r>
              <a:rPr lang="en-US" sz="2000" b="1" dirty="0" smtClean="0"/>
              <a:t>”:</a:t>
            </a:r>
            <a:r>
              <a:rPr lang="en-US" sz="2000" dirty="0" smtClean="0"/>
              <a:t> learning&amp; forwarding of packets</a:t>
            </a:r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ARP</a:t>
            </a:r>
          </a:p>
        </p:txBody>
      </p:sp>
      <p:pic>
        <p:nvPicPr>
          <p:cNvPr id="21510" name="Picture 5" descr="562 B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475" y="4114800"/>
            <a:ext cx="4886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551 metcalfe-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833" y="4305449"/>
            <a:ext cx="4046538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6228185" y="4114800"/>
            <a:ext cx="782216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/>
              <a:t>switch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"/>
            <a:ext cx="1115616" cy="128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5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45934443"/>
              </p:ext>
            </p:extLst>
          </p:nvPr>
        </p:nvGraphicFramePr>
        <p:xfrm>
          <a:off x="685800" y="152400"/>
          <a:ext cx="10134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09B88-BD50-4A38-A43D-E1FEE6FE1275}" type="slidenum">
              <a:rPr lang="sv-SE" smtClean="0">
                <a:latin typeface="Arial" pitchFamily="34" charset="0"/>
              </a:rPr>
              <a:pPr/>
              <a:t>25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810000" cy="459904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2"/>
                </a:solidFill>
              </a:rPr>
              <a:t/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/>
              <a:t>Highlights 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57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ECBC5B-26CD-4726-8C15-6E092450C59D}" type="slidenum">
              <a:rPr lang="sv-SE" smtClean="0">
                <a:latin typeface="Arial" pitchFamily="34" charset="0"/>
              </a:rPr>
              <a:pPr/>
              <a:t>26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>
                <a:solidFill>
                  <a:schemeClr val="accent2"/>
                </a:solidFill>
              </a:rPr>
              <a:t>S</a:t>
            </a:r>
            <a:r>
              <a:rPr lang="en-GB" smtClean="0">
                <a:solidFill>
                  <a:schemeClr val="accent2"/>
                </a:solidFill>
              </a:rPr>
              <a:t>ecurity issues</a:t>
            </a:r>
            <a:endParaRPr lang="sv-SE" smtClean="0">
              <a:solidFill>
                <a:schemeClr val="accent2"/>
              </a:solidFill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819" y="884995"/>
            <a:ext cx="6133405" cy="2384201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C0000"/>
                </a:solidFill>
              </a:rPr>
              <a:t>C, I, A</a:t>
            </a:r>
            <a:r>
              <a:rPr lang="en-US" b="1" dirty="0" smtClean="0"/>
              <a:t> </a:t>
            </a:r>
            <a:r>
              <a:rPr lang="en-US" dirty="0" smtClean="0"/>
              <a:t>and methods to achieve them</a:t>
            </a:r>
          </a:p>
          <a:p>
            <a:pPr lvl="1" eaLnBrk="1" hangingPunct="1"/>
            <a:r>
              <a:rPr lang="en-US" dirty="0" smtClean="0"/>
              <a:t>The language of cryptography</a:t>
            </a:r>
          </a:p>
          <a:p>
            <a:pPr lvl="1" eaLnBrk="1" hangingPunct="1"/>
            <a:r>
              <a:rPr lang="en-US" dirty="0" smtClean="0"/>
              <a:t>Message integrity, signatures</a:t>
            </a:r>
          </a:p>
          <a:p>
            <a:pPr eaLnBrk="1" hangingPunct="1"/>
            <a:r>
              <a:rPr lang="en-US" dirty="0" smtClean="0"/>
              <a:t>Instantiation in Internet: SSL, IPsec</a:t>
            </a:r>
          </a:p>
          <a:p>
            <a:pPr eaLnBrk="1" hangingPunct="1"/>
            <a:r>
              <a:rPr lang="en-US" dirty="0" smtClean="0"/>
              <a:t>Firewalls</a:t>
            </a:r>
          </a:p>
          <a:p>
            <a:pPr eaLnBrk="1" hangingPunct="1"/>
            <a:endParaRPr lang="en-GB" b="1" dirty="0" smtClean="0"/>
          </a:p>
        </p:txBody>
      </p:sp>
      <p:pic>
        <p:nvPicPr>
          <p:cNvPr id="7" name="Picture 6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31" y="3519488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06" y="356711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69" y="5486400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78831" y="4354513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193131" y="4384675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820569" y="4367213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907881" y="4397375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secure</a:t>
            </a:r>
          </a:p>
          <a:p>
            <a:r>
              <a:rPr lang="en-US">
                <a:solidFill>
                  <a:schemeClr val="bg1"/>
                </a:solidFill>
                <a:latin typeface="Arial" charset="0"/>
                <a:cs typeface="Arial" charset="0"/>
              </a:rPr>
              <a:t>receiver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093244" y="3609975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3809206" y="4032250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72644" y="4552950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>
              <a:latin typeface="Arial" charset="0"/>
              <a:cs typeface="Arial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415506" y="4765675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241006" y="3567113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data, control messages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5087144" y="4184650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894931" y="4805363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4569619" y="4803775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1320006" y="4735513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45306" y="4465638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V="1">
            <a:off x="7127081" y="4705350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914481" y="4435475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742156" y="3238500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Alice</a:t>
            </a: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711281" y="3249613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Bob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3399631" y="5876925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  <a:cs typeface="+mn-cs"/>
              </a:defRPr>
            </a:lvl9pPr>
          </a:lstStyle>
          <a:p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Trudy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34" y="0"/>
            <a:ext cx="1346994" cy="154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9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sv-SE" dirty="0" err="1" smtClean="0"/>
              <a:t>Overlays</a:t>
            </a:r>
            <a:r>
              <a:rPr lang="sv-SE" dirty="0" smtClean="0"/>
              <a:t>, </a:t>
            </a:r>
            <a:r>
              <a:rPr lang="sv-SE" dirty="0" smtClean="0"/>
              <a:t>CDN, SDN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5832648" cy="2952328"/>
          </a:xfrm>
        </p:spPr>
        <p:txBody>
          <a:bodyPr/>
          <a:lstStyle/>
          <a:p>
            <a:r>
              <a:rPr lang="sv-SE" sz="2000" dirty="0" smtClean="0"/>
              <a:t>P2P/streaming </a:t>
            </a:r>
            <a:r>
              <a:rPr lang="sv-SE" sz="2000" dirty="0" err="1" smtClean="0"/>
              <a:t>applications-infrastructure</a:t>
            </a:r>
            <a:r>
              <a:rPr lang="sv-SE" sz="2000" dirty="0" smtClean="0"/>
              <a:t> (</a:t>
            </a:r>
            <a:r>
              <a:rPr lang="sv-SE" sz="2000" dirty="0" err="1" smtClean="0"/>
              <a:t>application-layer</a:t>
            </a:r>
            <a:r>
              <a:rPr lang="sv-SE" sz="2000" dirty="0" smtClean="0"/>
              <a:t> </a:t>
            </a:r>
            <a:r>
              <a:rPr lang="sv-SE" sz="2000" dirty="0" err="1" smtClean="0"/>
              <a:t>networking</a:t>
            </a:r>
            <a:r>
              <a:rPr lang="sv-SE" sz="2000" dirty="0" smtClean="0"/>
              <a:t>)</a:t>
            </a:r>
            <a:endParaRPr lang="sv-SE" sz="2000" dirty="0"/>
          </a:p>
          <a:p>
            <a:r>
              <a:rPr lang="sv-SE" sz="2000" dirty="0" err="1" smtClean="0"/>
              <a:t>traffic</a:t>
            </a:r>
            <a:r>
              <a:rPr lang="sv-SE" sz="2000" dirty="0" smtClean="0"/>
              <a:t> </a:t>
            </a:r>
            <a:r>
              <a:rPr lang="sv-SE" sz="2000" dirty="0" err="1" smtClean="0"/>
              <a:t>engineering</a:t>
            </a:r>
            <a:r>
              <a:rPr lang="sv-SE" sz="2000" dirty="0" smtClean="0"/>
              <a:t>, </a:t>
            </a:r>
            <a:r>
              <a:rPr lang="sv-SE" sz="2000" dirty="0" err="1" smtClean="0"/>
              <a:t>tunneling</a:t>
            </a:r>
            <a:endParaRPr lang="sv-SE" sz="2000" dirty="0" smtClean="0"/>
          </a:p>
          <a:p>
            <a:r>
              <a:rPr lang="sv-SE" sz="2000" b="1" dirty="0" smtClean="0"/>
              <a:t>Software-</a:t>
            </a:r>
            <a:r>
              <a:rPr lang="sv-SE" sz="2000" b="1" dirty="0" err="1" smtClean="0"/>
              <a:t>defined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networks</a:t>
            </a:r>
            <a:r>
              <a:rPr lang="sv-SE" sz="2000" dirty="0" smtClean="0"/>
              <a:t>: separation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control</a:t>
            </a:r>
            <a:r>
              <a:rPr lang="sv-SE" sz="2000" dirty="0" smtClean="0"/>
              <a:t> and </a:t>
            </a:r>
            <a:r>
              <a:rPr lang="sv-SE" sz="2000" dirty="0" err="1" smtClean="0"/>
              <a:t>execution</a:t>
            </a:r>
            <a:r>
              <a:rPr lang="sv-SE" sz="2000" dirty="0" smtClean="0"/>
              <a:t> planes; </a:t>
            </a:r>
            <a:r>
              <a:rPr lang="sv-SE" sz="2000" dirty="0" err="1" smtClean="0"/>
              <a:t>virtualization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smtClean="0"/>
              <a:t>”</a:t>
            </a:r>
            <a:r>
              <a:rPr lang="sv-SE" sz="2000" dirty="0" err="1" smtClean="0"/>
              <a:t>network</a:t>
            </a:r>
            <a:r>
              <a:rPr lang="sv-SE" sz="2000" dirty="0" smtClean="0"/>
              <a:t> </a:t>
            </a:r>
            <a:r>
              <a:rPr lang="sv-SE" sz="2000" dirty="0" err="1" smtClean="0"/>
              <a:t>layer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functionality</a:t>
            </a:r>
            <a:r>
              <a:rPr lang="sv-SE" sz="2000" dirty="0" smtClean="0"/>
              <a:t>”: </a:t>
            </a:r>
            <a:r>
              <a:rPr lang="sv-SE" sz="2000" dirty="0" smtClean="0"/>
              <a:t>eg. </a:t>
            </a:r>
            <a:r>
              <a:rPr lang="sv-SE" sz="2000" dirty="0" err="1" smtClean="0"/>
              <a:t>routing</a:t>
            </a:r>
            <a:r>
              <a:rPr lang="sv-SE" sz="2000" dirty="0" smtClean="0"/>
              <a:t> table </a:t>
            </a:r>
            <a:r>
              <a:rPr lang="sv-SE" sz="2000" dirty="0" err="1" smtClean="0"/>
              <a:t>updates</a:t>
            </a:r>
            <a:r>
              <a:rPr lang="sv-SE" sz="2000" dirty="0" smtClean="0"/>
              <a:t> </a:t>
            </a:r>
            <a:r>
              <a:rPr lang="sv-SE" sz="2000" dirty="0" err="1" smtClean="0"/>
              <a:t>implemented</a:t>
            </a:r>
            <a:r>
              <a:rPr lang="sv-SE" sz="2000" dirty="0" smtClean="0"/>
              <a:t> </a:t>
            </a:r>
            <a:r>
              <a:rPr lang="sv-SE" sz="2000" dirty="0" err="1" smtClean="0"/>
              <a:t>elsewhere</a:t>
            </a:r>
            <a:r>
              <a:rPr lang="sv-SE" sz="2000" dirty="0" smtClean="0"/>
              <a:t> (not in </a:t>
            </a:r>
            <a:r>
              <a:rPr lang="sv-SE" sz="2000" dirty="0" err="1" smtClean="0"/>
              <a:t>particular</a:t>
            </a:r>
            <a:r>
              <a:rPr lang="sv-SE" sz="2000" dirty="0" smtClean="0"/>
              <a:t> routers)</a:t>
            </a:r>
            <a:r>
              <a:rPr lang="sv-SE" sz="2000" dirty="0"/>
              <a:t> </a:t>
            </a:r>
            <a:endParaRPr lang="sv-SE" sz="2000" dirty="0" smtClean="0"/>
          </a:p>
          <a:p>
            <a:r>
              <a:rPr lang="sv-SE" sz="2000" dirty="0" smtClean="0"/>
              <a:t>(</a:t>
            </a:r>
            <a:r>
              <a:rPr lang="sv-SE" sz="2000" dirty="0" err="1" smtClean="0"/>
              <a:t>related</a:t>
            </a:r>
            <a:r>
              <a:rPr lang="sv-SE" sz="2000" dirty="0" smtClean="0"/>
              <a:t> to data centers, 5G</a:t>
            </a:r>
            <a:r>
              <a:rPr lang="sv-SE" sz="2000" dirty="0" smtClean="0"/>
              <a:t>; Internet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T</a:t>
            </a:r>
            <a:r>
              <a:rPr lang="sv-SE" sz="2000" dirty="0" err="1" smtClean="0"/>
              <a:t>hings</a:t>
            </a:r>
            <a:r>
              <a:rPr lang="sv-SE" sz="2000" dirty="0" smtClean="0"/>
              <a:t>)</a:t>
            </a:r>
            <a:endParaRPr lang="sv-SE" sz="2000" dirty="0"/>
          </a:p>
          <a:p>
            <a:endParaRPr lang="sv-SE" sz="2000" dirty="0" smtClean="0"/>
          </a:p>
          <a:p>
            <a:endParaRPr lang="sv-SE" sz="2000" dirty="0"/>
          </a:p>
          <a:p>
            <a:pPr marL="0" indent="0">
              <a:buNone/>
            </a:pPr>
            <a:r>
              <a:rPr lang="sv-SE" sz="2000" dirty="0" smtClean="0"/>
              <a:t>… </a:t>
            </a:r>
            <a:r>
              <a:rPr lang="sv-SE" sz="2000" dirty="0" err="1" smtClean="0"/>
              <a:t>complement</a:t>
            </a:r>
            <a:r>
              <a:rPr lang="sv-SE" sz="2000" dirty="0" smtClean="0"/>
              <a:t> the </a:t>
            </a:r>
            <a:r>
              <a:rPr lang="sv-SE" sz="2000" dirty="0" err="1" smtClean="0"/>
              <a:t>networking</a:t>
            </a:r>
            <a:r>
              <a:rPr lang="sv-SE" sz="2000" dirty="0" smtClean="0"/>
              <a:t> </a:t>
            </a:r>
            <a:r>
              <a:rPr lang="sv-SE" sz="2000" dirty="0" err="1" smtClean="0"/>
              <a:t>infrastructure</a:t>
            </a:r>
            <a:r>
              <a:rPr lang="sv-SE" sz="2000" dirty="0" smtClean="0"/>
              <a:t> </a:t>
            </a:r>
            <a:r>
              <a:rPr lang="sv-SE" sz="2000" dirty="0" smtClean="0"/>
              <a:t>…</a:t>
            </a:r>
            <a:endParaRPr lang="sv-SE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BAE0D-3C1C-48AF-9FF5-AF18ABEA3378}" type="slidenum">
              <a:rPr lang="sv-SE" smtClean="0"/>
              <a:pPr>
                <a:defRPr/>
              </a:pPr>
              <a:t>27</a:t>
            </a:fld>
            <a:endParaRPr lang="sv-SE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364" y="1461354"/>
            <a:ext cx="2376264" cy="256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40" y="3861048"/>
            <a:ext cx="388068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40" y="0"/>
            <a:ext cx="1292796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4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Main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r>
              <a:rPr lang="sv-SE" dirty="0" err="1" smtClean="0"/>
              <a:t>asked</a:t>
            </a:r>
            <a:r>
              <a:rPr lang="sv-SE" dirty="0" smtClean="0"/>
              <a:t> by </a:t>
            </a:r>
            <a:r>
              <a:rPr lang="sv-SE" dirty="0" err="1" smtClean="0"/>
              <a:t>you</a:t>
            </a:r>
            <a:r>
              <a:rPr lang="sv-SE" dirty="0" smtClean="0"/>
              <a:t>: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594812" cy="553754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can </a:t>
            </a:r>
            <a:r>
              <a:rPr lang="en-US" sz="2400" dirty="0"/>
              <a:t>we have </a:t>
            </a:r>
            <a:r>
              <a:rPr lang="en-US" sz="2400" dirty="0" smtClean="0"/>
              <a:t>reliable data transfer </a:t>
            </a:r>
            <a:r>
              <a:rPr lang="en-US" sz="2400" dirty="0"/>
              <a:t>on top of </a:t>
            </a:r>
            <a:r>
              <a:rPr lang="en-US" sz="2400" dirty="0" smtClean="0"/>
              <a:t>UDP</a:t>
            </a:r>
            <a:endParaRPr lang="en-US" sz="2000" dirty="0" smtClean="0"/>
          </a:p>
          <a:p>
            <a:pPr marL="857250" lvl="1" indent="-457200"/>
            <a:r>
              <a:rPr lang="en-US" sz="2000" dirty="0" smtClean="0"/>
              <a:t>Implementation at app-layer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</a:t>
            </a:r>
            <a:r>
              <a:rPr lang="en-US" sz="2400" dirty="0" smtClean="0"/>
              <a:t>ifference </a:t>
            </a:r>
            <a:r>
              <a:rPr lang="en-US" sz="2400" dirty="0"/>
              <a:t>between addressing in transport layer and in network </a:t>
            </a:r>
            <a:r>
              <a:rPr lang="en-US" sz="2400" dirty="0" smtClean="0"/>
              <a:t>layer? (e.g. TCP </a:t>
            </a:r>
            <a:r>
              <a:rPr lang="en-US" sz="2400" dirty="0"/>
              <a:t>headers add source and destination IP addresses </a:t>
            </a:r>
            <a:r>
              <a:rPr lang="en-US" sz="2400" dirty="0" smtClean="0"/>
              <a:t>but these </a:t>
            </a:r>
            <a:r>
              <a:rPr lang="en-US" sz="2400" dirty="0"/>
              <a:t>addresses are also added in the network </a:t>
            </a:r>
            <a:r>
              <a:rPr lang="en-US" sz="2400" dirty="0" smtClean="0"/>
              <a:t>layer: Is </a:t>
            </a:r>
            <a:r>
              <a:rPr lang="en-US" sz="2400" dirty="0"/>
              <a:t>it redundant </a:t>
            </a:r>
            <a:r>
              <a:rPr lang="en-US" sz="2400" dirty="0" smtClean="0"/>
              <a:t>?)</a:t>
            </a:r>
          </a:p>
          <a:p>
            <a:pPr marL="857250" lvl="1" indent="-457200"/>
            <a:r>
              <a:rPr lang="en-US" sz="2000" dirty="0" smtClean="0"/>
              <a:t>Some redundancy yes, TCP uses it for </a:t>
            </a:r>
            <a:r>
              <a:rPr lang="en-US" sz="2000" dirty="0" err="1" smtClean="0"/>
              <a:t>demux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sv-SE" sz="2400" dirty="0" smtClean="0"/>
              <a:t>”</a:t>
            </a:r>
            <a:r>
              <a:rPr lang="sv-SE" sz="2400" dirty="0"/>
              <a:t>special” IP </a:t>
            </a:r>
            <a:r>
              <a:rPr lang="sv-SE" sz="2400" dirty="0" err="1" smtClean="0"/>
              <a:t>address</a:t>
            </a:r>
            <a:r>
              <a:rPr lang="sv-SE" sz="2400" dirty="0" smtClean="0"/>
              <a:t>(mask) 192.168.0.0/16 </a:t>
            </a:r>
          </a:p>
          <a:p>
            <a:pPr marL="857250" lvl="1" indent="-457200"/>
            <a:r>
              <a:rPr lang="sv-SE" sz="2000" dirty="0" err="1" smtClean="0"/>
              <a:t>Local</a:t>
            </a:r>
            <a:r>
              <a:rPr lang="sv-SE" sz="2000" dirty="0" smtClean="0"/>
              <a:t>, </a:t>
            </a:r>
            <a:r>
              <a:rPr lang="sv-SE" sz="2000" dirty="0" err="1" smtClean="0"/>
              <a:t>behind</a:t>
            </a:r>
            <a:r>
              <a:rPr lang="sv-SE" sz="2000" dirty="0" smtClean="0"/>
              <a:t> NAT; </a:t>
            </a:r>
            <a:r>
              <a:rPr lang="sv-SE" sz="2000" dirty="0" err="1" smtClean="0"/>
              <a:t>was</a:t>
            </a:r>
            <a:r>
              <a:rPr lang="sv-SE" sz="2000" dirty="0" smtClean="0"/>
              <a:t> standard global </a:t>
            </a:r>
            <a:r>
              <a:rPr lang="sv-SE" sz="2000" dirty="0" err="1" smtClean="0"/>
              <a:t>address</a:t>
            </a:r>
            <a:r>
              <a:rPr lang="sv-SE" sz="2000" dirty="0" smtClean="0"/>
              <a:t> in </a:t>
            </a:r>
            <a:r>
              <a:rPr lang="sv-SE" sz="2000" dirty="0" err="1" smtClean="0"/>
              <a:t>earlier</a:t>
            </a:r>
            <a:r>
              <a:rPr lang="sv-SE" sz="2000" dirty="0" smtClean="0"/>
              <a:t>, </a:t>
            </a:r>
            <a:r>
              <a:rPr lang="sv-SE" sz="2000" dirty="0" err="1" smtClean="0"/>
              <a:t>classful</a:t>
            </a:r>
            <a:r>
              <a:rPr lang="sv-SE" sz="2000" dirty="0" smtClean="0"/>
              <a:t> IP-</a:t>
            </a:r>
            <a:r>
              <a:rPr lang="sv-SE" sz="2000" dirty="0" err="1" smtClean="0"/>
              <a:t>addressing</a:t>
            </a:r>
            <a:r>
              <a:rPr lang="sv-SE" sz="2000" dirty="0" smtClean="0"/>
              <a:t>; </a:t>
            </a:r>
            <a:r>
              <a:rPr lang="sv-SE" sz="2000" dirty="0" err="1" smtClean="0"/>
              <a:t>preserved</a:t>
            </a:r>
            <a:r>
              <a:rPr lang="sv-SE" sz="2000" dirty="0" smtClean="0"/>
              <a:t> for </a:t>
            </a:r>
            <a:r>
              <a:rPr lang="sv-SE" sz="2000" dirty="0" err="1" smtClean="0"/>
              <a:t>historical</a:t>
            </a:r>
            <a:r>
              <a:rPr lang="sv-SE" sz="2000" dirty="0" smtClean="0"/>
              <a:t> &amp; </a:t>
            </a:r>
            <a:r>
              <a:rPr lang="sv-SE" sz="2000" dirty="0" err="1" smtClean="0"/>
              <a:t>engineering</a:t>
            </a:r>
            <a:r>
              <a:rPr lang="sv-SE" sz="2000" dirty="0" smtClean="0"/>
              <a:t> </a:t>
            </a:r>
            <a:r>
              <a:rPr lang="sv-SE" sz="2000" dirty="0" err="1" smtClean="0"/>
              <a:t>reasons</a:t>
            </a:r>
            <a:endParaRPr lang="sv-SE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Working with time-space diagrams</a:t>
            </a:r>
          </a:p>
          <a:p>
            <a:pPr marL="857250" lvl="1" indent="-457200"/>
            <a:r>
              <a:rPr lang="en-US" sz="2000" dirty="0" smtClean="0"/>
              <a:t>See next slide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Discuss exercise on slide </a:t>
            </a:r>
            <a:r>
              <a:rPr lang="en-US" sz="2400" dirty="0"/>
              <a:t>12 </a:t>
            </a:r>
            <a:r>
              <a:rPr lang="en-US" sz="2400" dirty="0" smtClean="0"/>
              <a:t>of </a:t>
            </a:r>
            <a:r>
              <a:rPr lang="en-US" sz="2400" i="1" dirty="0" smtClean="0"/>
              <a:t>12.lectureNWcoreAndMediaSDN</a:t>
            </a:r>
          </a:p>
          <a:p>
            <a:pPr lvl="1"/>
            <a:r>
              <a:rPr lang="en-US" sz="2000" i="1" dirty="0" smtClean="0"/>
              <a:t>Discussed in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BA504-7919-41DE-B9B2-CB6A22CC3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597630A7-96EF-4784-B7D5-0CA204394C2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568952" cy="576064"/>
          </a:xfrm>
        </p:spPr>
        <p:txBody>
          <a:bodyPr/>
          <a:lstStyle/>
          <a:p>
            <a:r>
              <a:rPr lang="en-US" sz="2800" dirty="0" smtClean="0"/>
              <a:t>4: </a:t>
            </a:r>
            <a:r>
              <a:rPr lang="en-US" sz="2800" dirty="0" err="1" smtClean="0"/>
              <a:t>eg</a:t>
            </a:r>
            <a:r>
              <a:rPr lang="en-US" sz="2800" dirty="0" smtClean="0"/>
              <a:t> What is a full-utilization window?</a:t>
            </a:r>
            <a:endParaRPr lang="en-US" sz="2800" dirty="0" smtClean="0"/>
          </a:p>
        </p:txBody>
      </p:sp>
      <p:sp>
        <p:nvSpPr>
          <p:cNvPr id="2054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dirty="0">
                <a:latin typeface="Arial" pitchFamily="34" charset="0"/>
              </a:rPr>
              <a:t>first packet bit transmitted, t = 0</a:t>
            </a:r>
            <a:endParaRPr lang="en-US" sz="1600" dirty="0"/>
          </a:p>
        </p:txBody>
      </p:sp>
      <p:sp>
        <p:nvSpPr>
          <p:cNvPr id="2056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57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sender</a:t>
            </a:r>
            <a:endParaRPr lang="en-US" sz="1600"/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receiver</a:t>
            </a:r>
            <a:endParaRPr lang="en-US" sz="1600"/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2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5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RTT </a:t>
            </a:r>
            <a:endParaRPr lang="en-US" sz="1600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67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68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dirty="0">
                <a:latin typeface="Arial" pitchFamily="34" charset="0"/>
              </a:rPr>
              <a:t>last bit transmitted, t = L / R</a:t>
            </a:r>
            <a:endParaRPr lang="en-US" sz="1600" dirty="0"/>
          </a:p>
        </p:txBody>
      </p:sp>
      <p:sp>
        <p:nvSpPr>
          <p:cNvPr id="2069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0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first packet bit arrives</a:t>
            </a:r>
            <a:endParaRPr lang="en-US" sz="1600"/>
          </a:p>
        </p:txBody>
      </p:sp>
      <p:sp>
        <p:nvSpPr>
          <p:cNvPr id="2071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2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packet bit arrives, send ACK</a:t>
            </a:r>
            <a:endParaRPr lang="en-US" sz="1600"/>
          </a:p>
        </p:txBody>
      </p:sp>
      <p:sp>
        <p:nvSpPr>
          <p:cNvPr id="2073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 dirty="0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sz="1600" dirty="0">
                <a:latin typeface="Arial" pitchFamily="34" charset="0"/>
              </a:rPr>
              <a:t>packet, t = RTT + L / R</a:t>
            </a:r>
            <a:endParaRPr lang="en-US" sz="1600" dirty="0"/>
          </a:p>
        </p:txBody>
      </p:sp>
      <p:grpSp>
        <p:nvGrpSpPr>
          <p:cNvPr id="2074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2102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3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04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107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8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105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6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75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6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7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8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079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2095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6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7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100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1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98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9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80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2088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9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0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093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4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91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2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81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2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bit of 2</a:t>
            </a:r>
            <a:r>
              <a:rPr lang="en-US" sz="1600" baseline="30000">
                <a:latin typeface="Arial" pitchFamily="34" charset="0"/>
              </a:rPr>
              <a:t>nd</a:t>
            </a:r>
            <a:r>
              <a:rPr lang="en-US" sz="1600">
                <a:latin typeface="Arial" pitchFamily="34" charset="0"/>
              </a:rPr>
              <a:t> packet arrives, send ACK</a:t>
            </a:r>
            <a:endParaRPr lang="en-US" sz="1600"/>
          </a:p>
        </p:txBody>
      </p:sp>
      <p:sp>
        <p:nvSpPr>
          <p:cNvPr id="2083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4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5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bit of 3</a:t>
            </a:r>
            <a:r>
              <a:rPr lang="en-US" sz="1600" baseline="30000">
                <a:latin typeface="Arial" pitchFamily="34" charset="0"/>
              </a:rPr>
              <a:t>rd</a:t>
            </a:r>
            <a:r>
              <a:rPr lang="en-US" sz="1600">
                <a:latin typeface="Arial" pitchFamily="34" charset="0"/>
              </a:rPr>
              <a:t> packet arrives, send ACK</a:t>
            </a:r>
            <a:endParaRPr 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405632" y="5157608"/>
            <a:ext cx="8198816" cy="830997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lvl="0"/>
            <a:r>
              <a:rPr lang="sv-SE" sz="2400" dirty="0" err="1" smtClean="0"/>
              <a:t>E.g</a:t>
            </a:r>
            <a:r>
              <a:rPr lang="sv-SE" sz="2400" dirty="0" smtClean="0"/>
              <a:t>. f</a:t>
            </a:r>
            <a:r>
              <a:rPr lang="sv-SE" sz="2400" dirty="0" smtClean="0"/>
              <a:t>or </a:t>
            </a:r>
            <a:r>
              <a:rPr lang="sv-SE" sz="2400" dirty="0" smtClean="0"/>
              <a:t>100% </a:t>
            </a:r>
            <a:r>
              <a:rPr lang="sv-SE" sz="2400" dirty="0" err="1" smtClean="0"/>
              <a:t>utilization</a:t>
            </a:r>
            <a:r>
              <a:rPr lang="sv-SE" sz="2400" dirty="0" smtClean="0"/>
              <a:t>, </a:t>
            </a:r>
            <a:r>
              <a:rPr lang="sv-SE" sz="2400" dirty="0" err="1"/>
              <a:t>c</a:t>
            </a:r>
            <a:r>
              <a:rPr lang="sv-SE" sz="2400" dirty="0" err="1" smtClean="0"/>
              <a:t>alculate</a:t>
            </a:r>
            <a:r>
              <a:rPr lang="sv-SE" sz="2400" dirty="0" smtClean="0"/>
              <a:t> </a:t>
            </a:r>
            <a:r>
              <a:rPr lang="sv-SE" sz="2400" dirty="0" err="1" smtClean="0"/>
              <a:t>how</a:t>
            </a:r>
            <a:r>
              <a:rPr lang="sv-SE" sz="2400" dirty="0" smtClean="0"/>
              <a:t> </a:t>
            </a:r>
            <a:r>
              <a:rPr lang="sv-SE" sz="2400" dirty="0" err="1" smtClean="0"/>
              <a:t>many</a:t>
            </a:r>
            <a:r>
              <a:rPr lang="sv-SE" sz="2400" dirty="0" smtClean="0"/>
              <a:t> packets </a:t>
            </a:r>
            <a:r>
              <a:rPr lang="sv-SE" sz="2400" dirty="0" err="1" smtClean="0"/>
              <a:t>can</a:t>
            </a:r>
            <a:r>
              <a:rPr lang="sv-SE" sz="2400" dirty="0" smtClean="0"/>
              <a:t> </a:t>
            </a:r>
            <a:r>
              <a:rPr lang="sv-SE" sz="2400" dirty="0" err="1" smtClean="0"/>
              <a:t>fill</a:t>
            </a:r>
            <a:r>
              <a:rPr lang="sv-SE" sz="2400" dirty="0" smtClean="0"/>
              <a:t> </a:t>
            </a:r>
            <a:r>
              <a:rPr lang="sv-SE" sz="2400" dirty="0"/>
              <a:t>in RTT + L / </a:t>
            </a:r>
            <a:r>
              <a:rPr lang="sv-SE" sz="2400" dirty="0" smtClean="0"/>
              <a:t>R</a:t>
            </a:r>
            <a:r>
              <a:rPr lang="sv-SE" sz="2400" smtClean="0"/>
              <a:t>,  ie</a:t>
            </a:r>
            <a:r>
              <a:rPr lang="sv-SE" sz="2400" dirty="0" smtClean="0"/>
              <a:t> (RTT </a:t>
            </a:r>
            <a:r>
              <a:rPr lang="sv-SE" sz="2400" dirty="0"/>
              <a:t>+ L / </a:t>
            </a:r>
            <a:r>
              <a:rPr lang="sv-SE" sz="2400" dirty="0" smtClean="0"/>
              <a:t>R)/</a:t>
            </a:r>
            <a:r>
              <a:rPr lang="sv-SE" sz="2400" dirty="0"/>
              <a:t> (</a:t>
            </a:r>
            <a:r>
              <a:rPr lang="sv-SE" sz="2400" dirty="0" smtClean="0"/>
              <a:t>L </a:t>
            </a:r>
            <a:r>
              <a:rPr lang="sv-SE" sz="2400" dirty="0"/>
              <a:t>/ </a:t>
            </a:r>
            <a:r>
              <a:rPr lang="sv-SE" sz="2400" dirty="0" smtClean="0"/>
              <a:t>R)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596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1569457F-D67F-4396-8B85-00BF6F087104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536104"/>
          </a:xfrm>
        </p:spPr>
        <p:txBody>
          <a:bodyPr/>
          <a:lstStyle/>
          <a:p>
            <a:r>
              <a:rPr lang="en-US" sz="2800" u="none" dirty="0" smtClean="0">
                <a:solidFill>
                  <a:srgbClr val="FF0000"/>
                </a:solidFill>
              </a:rPr>
              <a:t>Synthesis:</a:t>
            </a:r>
            <a:r>
              <a:rPr lang="en-US" sz="2800" u="none" dirty="0" smtClean="0"/>
              <a:t> a day in the life of a web request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2738809"/>
          </a:xfrm>
        </p:spPr>
        <p:txBody>
          <a:bodyPr/>
          <a:lstStyle/>
          <a:p>
            <a:r>
              <a:rPr lang="en-US" dirty="0" smtClean="0"/>
              <a:t>Putting lots-of-what-we-learned together</a:t>
            </a:r>
            <a:r>
              <a:rPr lang="en-US" dirty="0" smtClean="0"/>
              <a:t>: synthesis!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goal:</a:t>
            </a:r>
            <a:r>
              <a:rPr lang="en-US" dirty="0" smtClean="0"/>
              <a:t> identify, review protocols (at all layers) involved in seemingly simple scenario: requesting www page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scenario:</a:t>
            </a:r>
            <a:r>
              <a:rPr lang="en-US" dirty="0" smtClean="0"/>
              <a:t> student attaches laptop to campus network, requests/receives www.google.com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1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5: Policing</a:t>
            </a:r>
            <a:r>
              <a:rPr lang="en-US" dirty="0" smtClean="0"/>
              <a:t>: the effect of buckets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2F174-BCE7-4ED3-A744-B4A15847AEDB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67590" name="Picture 4" descr="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820018"/>
            <a:ext cx="5904657" cy="727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304254" y="1116409"/>
            <a:ext cx="3895725" cy="576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input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output pure </a:t>
            </a:r>
            <a:r>
              <a:rPr lang="en-US" sz="2000" dirty="0" smtClean="0">
                <a:solidFill>
                  <a:srgbClr val="FF0000"/>
                </a:solidFill>
              </a:rPr>
              <a:t>leaky bucket, </a:t>
            </a:r>
            <a:r>
              <a:rPr lang="en-US" sz="2000" dirty="0" smtClean="0"/>
              <a:t>2MBps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output </a:t>
            </a:r>
            <a:r>
              <a:rPr lang="en-US" sz="2000" dirty="0" smtClean="0">
                <a:solidFill>
                  <a:srgbClr val="00CC66"/>
                </a:solidFill>
              </a:rPr>
              <a:t>token bucket</a:t>
            </a:r>
            <a:r>
              <a:rPr lang="en-US" sz="2000" dirty="0" smtClean="0"/>
              <a:t> 250KB, 2MBps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output </a:t>
            </a:r>
            <a:r>
              <a:rPr lang="en-US" sz="2000" dirty="0" smtClean="0">
                <a:solidFill>
                  <a:srgbClr val="00CC66"/>
                </a:solidFill>
              </a:rPr>
              <a:t>token bucket</a:t>
            </a:r>
            <a:r>
              <a:rPr lang="en-US" sz="2000" dirty="0" smtClean="0"/>
              <a:t> 500KB, 2MBps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output </a:t>
            </a:r>
            <a:r>
              <a:rPr lang="en-US" sz="2000" dirty="0" smtClean="0">
                <a:solidFill>
                  <a:srgbClr val="00CC66"/>
                </a:solidFill>
              </a:rPr>
              <a:t>token bucket</a:t>
            </a:r>
            <a:r>
              <a:rPr lang="en-US" sz="2000" dirty="0" smtClean="0"/>
              <a:t> 750KB, 2MBps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output </a:t>
            </a:r>
            <a:r>
              <a:rPr lang="en-US" sz="2000" dirty="0">
                <a:solidFill>
                  <a:srgbClr val="00CC66"/>
                </a:solidFill>
              </a:rPr>
              <a:t>token bucket</a:t>
            </a:r>
            <a:r>
              <a:rPr lang="en-US" sz="2000" dirty="0"/>
              <a:t> 500KB</a:t>
            </a:r>
            <a:r>
              <a:rPr lang="en-US" sz="2000" dirty="0" smtClean="0"/>
              <a:t>, 2MBps,  feeding 10MBps </a:t>
            </a:r>
            <a:r>
              <a:rPr lang="en-US" sz="2000" dirty="0" smtClean="0">
                <a:solidFill>
                  <a:srgbClr val="FF0000"/>
                </a:solidFill>
              </a:rPr>
              <a:t>leaky bucket</a:t>
            </a:r>
          </a:p>
        </p:txBody>
      </p:sp>
    </p:spTree>
    <p:extLst>
      <p:ext uri="{BB962C8B-B14F-4D97-AF65-F5344CB8AC3E}">
        <p14:creationId xmlns:p14="http://schemas.microsoft.com/office/powerpoint/2010/main" val="27335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2362200"/>
          </a:xfrm>
        </p:spPr>
        <p:txBody>
          <a:bodyPr/>
          <a:lstStyle/>
          <a:p>
            <a:pPr algn="ctr"/>
            <a:r>
              <a:rPr lang="sv-SE" dirty="0" err="1" smtClean="0"/>
              <a:t>Synthesis</a:t>
            </a:r>
            <a:r>
              <a:rPr lang="sv-SE" dirty="0" smtClean="0"/>
              <a:t> </a:t>
            </a:r>
            <a:r>
              <a:rPr lang="sv-SE" dirty="0" err="1" smtClean="0"/>
              <a:t>cont</a:t>
            </a:r>
            <a:r>
              <a:rPr lang="sv-SE" dirty="0" smtClean="0"/>
              <a:t>. 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1. </a:t>
            </a:r>
            <a:r>
              <a:rPr lang="sv-SE" dirty="0" err="1" smtClean="0"/>
              <a:t>Reflections</a:t>
            </a:r>
            <a:r>
              <a:rPr lang="sv-SE" dirty="0" smtClean="0"/>
              <a:t>, </a:t>
            </a:r>
            <a:r>
              <a:rPr lang="sv-SE" dirty="0" err="1" smtClean="0"/>
              <a:t>prespectives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2. </a:t>
            </a:r>
            <a:r>
              <a:rPr lang="sv-SE" dirty="0" err="1" smtClean="0">
                <a:solidFill>
                  <a:schemeClr val="bg1">
                    <a:lumMod val="65000"/>
                  </a:schemeClr>
                </a:solidFill>
              </a:rPr>
              <a:t>Networking</a:t>
            </a: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65000"/>
                  </a:schemeClr>
                </a:solidFill>
              </a:rPr>
              <a:t>constantly</a:t>
            </a: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sv-SE" dirty="0" err="1" smtClean="0">
                <a:solidFill>
                  <a:schemeClr val="bg1">
                    <a:lumMod val="65000"/>
                  </a:schemeClr>
                </a:solidFill>
              </a:rPr>
              <a:t>evolving</a:t>
            </a:r>
            <a:endParaRPr lang="sv-S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5-</a:t>
            </a:r>
            <a:fld id="{3B61AFF2-67D7-4B1F-A453-9FBFA1B1CF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608112"/>
          </a:xfrm>
        </p:spPr>
        <p:txBody>
          <a:bodyPr/>
          <a:lstStyle/>
          <a:p>
            <a:r>
              <a:rPr lang="en-US" sz="3600" dirty="0" smtClean="0"/>
              <a:t>The Internet: virtualizing networks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>
            <p:ph idx="1"/>
          </p:nvPr>
        </p:nvSpPr>
        <p:spPr>
          <a:xfrm>
            <a:off x="214540" y="1062038"/>
            <a:ext cx="4675187" cy="2057328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</a:pPr>
            <a:r>
              <a:rPr lang="en-US" sz="2400" smtClean="0"/>
              <a:t>1974: multiple unconnected nets </a:t>
            </a:r>
          </a:p>
          <a:p>
            <a:pPr marL="338138" lvl="1" indent="-223838"/>
            <a:r>
              <a:rPr lang="en-US" sz="2000" smtClean="0"/>
              <a:t>ARPAnet</a:t>
            </a:r>
          </a:p>
          <a:p>
            <a:pPr marL="338138" lvl="1" indent="-223838"/>
            <a:r>
              <a:rPr lang="en-US" sz="2000" smtClean="0"/>
              <a:t>data-over-cable networks</a:t>
            </a:r>
          </a:p>
          <a:p>
            <a:pPr marL="338138" lvl="1" indent="-223838"/>
            <a:r>
              <a:rPr lang="en-US" sz="2000" smtClean="0"/>
              <a:t>packet satellite network (Aloha)</a:t>
            </a:r>
          </a:p>
          <a:p>
            <a:pPr marL="338138" lvl="1" indent="-223838"/>
            <a:r>
              <a:rPr lang="en-US" sz="2000" smtClean="0"/>
              <a:t>packet radio network</a:t>
            </a:r>
          </a:p>
          <a:p>
            <a:pPr marL="0" indent="0"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3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9C235827-82B8-47A8-8E68-A49BA4C324D2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8" name="Rectangle 4"/>
          <p:cNvSpPr>
            <a:spLocks noChangeArrowheads="1"/>
          </p:cNvSpPr>
          <p:nvPr/>
        </p:nvSpPr>
        <p:spPr bwMode="auto">
          <a:xfrm>
            <a:off x="5076057" y="1052736"/>
            <a:ext cx="3672408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… differing in: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addressing conventions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packet formats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error recovery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routing</a:t>
            </a: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69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0" name="Freeform 6"/>
          <p:cNvSpPr>
            <a:spLocks/>
          </p:cNvSpPr>
          <p:nvPr/>
        </p:nvSpPr>
        <p:spPr bwMode="auto">
          <a:xfrm>
            <a:off x="857540" y="4130451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6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7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2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3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4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28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7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3619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0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1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2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23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24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29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0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1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25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2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7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8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3606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7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8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9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10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11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16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7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8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12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1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4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9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3593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4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5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6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597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03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4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5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599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0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3580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1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9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30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2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1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5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6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32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1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3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7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4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5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0" name="Rectangle 86"/>
          <p:cNvSpPr>
            <a:spLocks noChangeArrowheads="1"/>
          </p:cNvSpPr>
          <p:nvPr/>
        </p:nvSpPr>
        <p:spPr bwMode="auto">
          <a:xfrm>
            <a:off x="288801" y="6165304"/>
            <a:ext cx="4067175" cy="6397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"A Protocol for Packet Network Intercommunication", 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V. Cerf, R. Kahn, IEEE Transactions on Communications,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 May, 1974, pp. 637-648.</a:t>
            </a:r>
          </a:p>
        </p:txBody>
      </p:sp>
    </p:spTree>
    <p:extLst>
      <p:ext uri="{BB962C8B-B14F-4D97-AF65-F5344CB8AC3E}">
        <p14:creationId xmlns:p14="http://schemas.microsoft.com/office/powerpoint/2010/main" val="9236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536104"/>
          </a:xfrm>
        </p:spPr>
        <p:txBody>
          <a:bodyPr/>
          <a:lstStyle/>
          <a:p>
            <a:r>
              <a:rPr lang="en-US" sz="3600" dirty="0" smtClean="0"/>
              <a:t>The Internet: virtualizing networks</a:t>
            </a:r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4760913" y="1124744"/>
            <a:ext cx="3962400" cy="14605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 smtClean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0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52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3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54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5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56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7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8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9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4178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3727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4806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4495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3933825" y="427196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431800" y="1231900"/>
            <a:ext cx="7035800" cy="3022600"/>
            <a:chOff x="272" y="776"/>
            <a:chExt cx="4432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Internetwork layer (IP): 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addressing: internetwork 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4656138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Question: </a:t>
            </a:r>
            <a:r>
              <a:rPr lang="en-US" sz="2400" smtClean="0">
                <a:ea typeface="ＭＳ Ｐゴシック" pitchFamily="34" charset="-128"/>
              </a:rPr>
              <a:t>given </a:t>
            </a:r>
            <a:r>
              <a:rPr lang="en-US" sz="2400" i="1" smtClean="0">
                <a:ea typeface="ＭＳ Ｐゴシック" pitchFamily="34" charset="-128"/>
              </a:rPr>
              <a:t>millions</a:t>
            </a:r>
            <a:r>
              <a:rPr lang="en-US" sz="2400" smtClean="0">
                <a:ea typeface="ＭＳ Ｐゴシック" pitchFamily="34" charset="-128"/>
              </a:rPr>
              <a:t> of access ISPs, how to connect them together?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grpSp>
        <p:nvGrpSpPr>
          <p:cNvPr id="88068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8806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881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2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881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2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881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881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881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881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881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1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881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881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881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7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881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880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10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880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880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880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8808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880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8809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8808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8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8809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5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Option: </a:t>
            </a:r>
            <a:r>
              <a:rPr lang="en-US" sz="2400" i="1" smtClean="0">
                <a:ea typeface="ＭＳ Ｐゴシック" pitchFamily="34" charset="-128"/>
              </a:rPr>
              <a:t>connect each access ISP to every other access ISP? </a:t>
            </a:r>
          </a:p>
          <a:p>
            <a:pPr marL="0" indent="0" eaLnBrk="1" hangingPunct="1">
              <a:buSzPct val="75000"/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grpSp>
        <p:nvGrpSpPr>
          <p:cNvPr id="90116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017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02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2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02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2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02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2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02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02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02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02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02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1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7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02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02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02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02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01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20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01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19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01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19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018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01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019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018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8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019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08050" y="2281238"/>
            <a:ext cx="7361238" cy="3768725"/>
            <a:chOff x="888125" y="2295063"/>
            <a:chExt cx="7361771" cy="3769689"/>
          </a:xfrm>
        </p:grpSpPr>
        <p:cxnSp>
          <p:nvCxnSpPr>
            <p:cNvPr id="90151" name="Straight Connector 7"/>
            <p:cNvCxnSpPr>
              <a:cxnSpLocks noChangeShapeType="1"/>
              <a:stCxn id="90217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2" name="Straight Connector 188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3" name="Straight Connector 190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4" name="Straight Connector 192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5" name="Straight Connector 195"/>
            <p:cNvCxnSpPr>
              <a:cxnSpLocks noChangeShapeType="1"/>
              <a:stCxn id="90217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6" name="Straight Connector 197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7" name="Straight Connector 199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8" name="Straight Connector 201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9" name="Straight Connector 20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0" name="Straight Connector 204"/>
            <p:cNvCxnSpPr>
              <a:cxnSpLocks noChangeShapeType="1"/>
              <a:endCxn id="90217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1" name="Straight Connector 207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2" name="Straight Connector 209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3" name="Straight Connector 211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4" name="Straight Connector 213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65" name="Straight Connector 215"/>
            <p:cNvCxnSpPr>
              <a:cxnSpLocks noChangeShapeType="1"/>
              <a:endCxn id="90217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0166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14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67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1400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68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69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>
                  <a:solidFill>
                    <a:srgbClr val="000000"/>
                  </a:solidFill>
                </a:rPr>
                <a:t>…</a:t>
              </a:r>
            </a:p>
          </p:txBody>
        </p:sp>
        <p:sp>
          <p:nvSpPr>
            <p:cNvPr id="90170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158875" y="2305050"/>
            <a:ext cx="7094538" cy="3695700"/>
            <a:chOff x="862570" y="2361120"/>
            <a:chExt cx="7094553" cy="3695520"/>
          </a:xfrm>
        </p:grpSpPr>
        <p:cxnSp>
          <p:nvCxnSpPr>
            <p:cNvPr id="90136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7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8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9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0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1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2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3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4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5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6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7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8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49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50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095375" y="2195513"/>
            <a:ext cx="7158038" cy="3798887"/>
            <a:chOff x="799176" y="2251902"/>
            <a:chExt cx="7158126" cy="3799069"/>
          </a:xfrm>
        </p:grpSpPr>
        <p:cxnSp>
          <p:nvCxnSpPr>
            <p:cNvPr id="90121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2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3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4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5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6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7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8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29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0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1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2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3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4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135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97138" y="3403600"/>
            <a:ext cx="4268787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hangingPunct="0"/>
            <a:r>
              <a:rPr lang="en-US" b="0">
                <a:solidFill>
                  <a:srgbClr val="000000"/>
                </a:solidFill>
              </a:rPr>
              <a:t>connecting each access ISP to each other directly </a:t>
            </a:r>
            <a:r>
              <a:rPr lang="en-US" b="0" i="1">
                <a:solidFill>
                  <a:srgbClr val="CC0000"/>
                </a:solidFill>
              </a:rPr>
              <a:t>doesn</a:t>
            </a:r>
            <a:r>
              <a:rPr lang="en-US" altLang="en-US" b="0" i="1">
                <a:solidFill>
                  <a:srgbClr val="CC0000"/>
                </a:solidFill>
              </a:rPr>
              <a:t>’</a:t>
            </a:r>
            <a:r>
              <a:rPr lang="en-US" b="0" i="1">
                <a:solidFill>
                  <a:srgbClr val="CC0000"/>
                </a:solidFill>
              </a:rPr>
              <a:t>t scale: </a:t>
            </a:r>
            <a:r>
              <a:rPr lang="en-US" b="0">
                <a:solidFill>
                  <a:srgbClr val="000000"/>
                </a:solidFill>
              </a:rPr>
              <a:t>O(</a:t>
            </a:r>
            <a:r>
              <a:rPr lang="en-US" b="0" i="1">
                <a:solidFill>
                  <a:srgbClr val="000000"/>
                </a:solidFill>
              </a:rPr>
              <a:t>N</a:t>
            </a:r>
            <a:r>
              <a:rPr lang="en-US" b="0" baseline="30000">
                <a:solidFill>
                  <a:srgbClr val="000000"/>
                </a:solidFill>
              </a:rPr>
              <a:t>2</a:t>
            </a:r>
            <a:r>
              <a:rPr lang="en-US" b="0">
                <a:solidFill>
                  <a:srgbClr val="000000"/>
                </a:solidFill>
              </a:rPr>
              <a:t>) connections.</a:t>
            </a:r>
          </a:p>
        </p:txBody>
      </p:sp>
    </p:spTree>
    <p:extLst>
      <p:ext uri="{BB962C8B-B14F-4D97-AF65-F5344CB8AC3E}">
        <p14:creationId xmlns:p14="http://schemas.microsoft.com/office/powerpoint/2010/main" val="424101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2163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2263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23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6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4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23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4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5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23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2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6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23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10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7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23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8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8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23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6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69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23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4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0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23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2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1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22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300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2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22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8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3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22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6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4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22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4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5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22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2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6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22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90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7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22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88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2278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22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86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2279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0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1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2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3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2284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2164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 i="1" dirty="0">
                <a:solidFill>
                  <a:srgbClr val="CC0000"/>
                </a:solidFill>
                <a:latin typeface="Gill Sans MT" pitchFamily="34" charset="0"/>
              </a:rPr>
              <a:t>Option: </a:t>
            </a:r>
            <a:r>
              <a:rPr lang="en-US" b="0" i="1" dirty="0">
                <a:solidFill>
                  <a:srgbClr val="000000"/>
                </a:solidFill>
                <a:latin typeface="Gill Sans MT" pitchFamily="34" charset="0"/>
              </a:rPr>
              <a:t>connect each access ISP to a global transit </a:t>
            </a:r>
            <a:r>
              <a:rPr lang="en-US" b="0" i="1" u="sng" dirty="0" smtClean="0">
                <a:solidFill>
                  <a:srgbClr val="000000"/>
                </a:solidFill>
                <a:latin typeface="Gill Sans MT" pitchFamily="34" charset="0"/>
              </a:rPr>
              <a:t>(imaginary</a:t>
            </a:r>
            <a:r>
              <a:rPr lang="en-US" b="0" i="1" dirty="0" smtClean="0">
                <a:solidFill>
                  <a:srgbClr val="000000"/>
                </a:solidFill>
                <a:latin typeface="Gill Sans MT" pitchFamily="34" charset="0"/>
              </a:rPr>
              <a:t>) ISP</a:t>
            </a:r>
            <a:r>
              <a:rPr lang="en-US" b="0" i="1" dirty="0">
                <a:solidFill>
                  <a:srgbClr val="000000"/>
                </a:solidFill>
                <a:latin typeface="Gill Sans MT" pitchFamily="34" charset="0"/>
              </a:rPr>
              <a:t>? </a:t>
            </a:r>
            <a:r>
              <a:rPr lang="en-US" b="0" i="1" dirty="0">
                <a:solidFill>
                  <a:srgbClr val="C00000"/>
                </a:solidFill>
              </a:rPr>
              <a:t>Customer</a:t>
            </a:r>
            <a:r>
              <a:rPr lang="en-US" b="0" i="1" dirty="0">
                <a:solidFill>
                  <a:srgbClr val="000000"/>
                </a:solidFill>
              </a:rPr>
              <a:t> and </a:t>
            </a:r>
            <a:r>
              <a:rPr lang="en-US" b="0" i="1" dirty="0">
                <a:solidFill>
                  <a:srgbClr val="C00000"/>
                </a:solidFill>
              </a:rPr>
              <a:t>provider </a:t>
            </a:r>
            <a:r>
              <a:rPr lang="en-US" b="0" i="1" dirty="0">
                <a:solidFill>
                  <a:srgbClr val="000000"/>
                </a:solidFill>
              </a:rPr>
              <a:t>ISPs have economic agreement.</a:t>
            </a:r>
            <a:endParaRPr lang="en-US" b="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2165" name="Oval 3"/>
          <p:cNvSpPr>
            <a:spLocks noChangeArrowheads="1"/>
          </p:cNvSpPr>
          <p:nvPr/>
        </p:nvSpPr>
        <p:spPr bwMode="auto">
          <a:xfrm>
            <a:off x="2716213" y="3192463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92166" name="Group 133"/>
          <p:cNvGrpSpPr>
            <a:grpSpLocks/>
          </p:cNvGrpSpPr>
          <p:nvPr/>
        </p:nvGrpSpPr>
        <p:grpSpPr bwMode="auto">
          <a:xfrm>
            <a:off x="3138488" y="4392613"/>
            <a:ext cx="617537" cy="250825"/>
            <a:chOff x="2356" y="1300"/>
            <a:chExt cx="555" cy="194"/>
          </a:xfrm>
        </p:grpSpPr>
        <p:sp>
          <p:nvSpPr>
            <p:cNvPr id="9225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5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5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5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6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6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5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6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67" name="Group 133"/>
          <p:cNvGrpSpPr>
            <a:grpSpLocks/>
          </p:cNvGrpSpPr>
          <p:nvPr/>
        </p:nvGrpSpPr>
        <p:grpSpPr bwMode="auto">
          <a:xfrm>
            <a:off x="4132263" y="3706813"/>
            <a:ext cx="617537" cy="250825"/>
            <a:chOff x="2356" y="1300"/>
            <a:chExt cx="555" cy="194"/>
          </a:xfrm>
        </p:grpSpPr>
        <p:sp>
          <p:nvSpPr>
            <p:cNvPr id="9224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5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5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5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5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5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68" name="Group 133"/>
          <p:cNvGrpSpPr>
            <a:grpSpLocks/>
          </p:cNvGrpSpPr>
          <p:nvPr/>
        </p:nvGrpSpPr>
        <p:grpSpPr bwMode="auto">
          <a:xfrm>
            <a:off x="4706938" y="4013200"/>
            <a:ext cx="617537" cy="250825"/>
            <a:chOff x="2356" y="1300"/>
            <a:chExt cx="555" cy="194"/>
          </a:xfrm>
        </p:grpSpPr>
        <p:sp>
          <p:nvSpPr>
            <p:cNvPr id="9223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4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4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4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4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4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4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69" name="Group 133"/>
          <p:cNvGrpSpPr>
            <a:grpSpLocks/>
          </p:cNvGrpSpPr>
          <p:nvPr/>
        </p:nvGrpSpPr>
        <p:grpSpPr bwMode="auto">
          <a:xfrm>
            <a:off x="5245100" y="3538538"/>
            <a:ext cx="617538" cy="250825"/>
            <a:chOff x="2356" y="1300"/>
            <a:chExt cx="555" cy="194"/>
          </a:xfrm>
        </p:grpSpPr>
        <p:sp>
          <p:nvSpPr>
            <p:cNvPr id="9223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3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3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34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37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38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35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36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0" name="Group 133"/>
          <p:cNvGrpSpPr>
            <a:grpSpLocks/>
          </p:cNvGrpSpPr>
          <p:nvPr/>
        </p:nvGrpSpPr>
        <p:grpSpPr bwMode="auto">
          <a:xfrm>
            <a:off x="3813175" y="4121150"/>
            <a:ext cx="617538" cy="250825"/>
            <a:chOff x="2356" y="1300"/>
            <a:chExt cx="555" cy="194"/>
          </a:xfrm>
        </p:grpSpPr>
        <p:sp>
          <p:nvSpPr>
            <p:cNvPr id="922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26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9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30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27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28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1" name="Group 133"/>
          <p:cNvGrpSpPr>
            <a:grpSpLocks/>
          </p:cNvGrpSpPr>
          <p:nvPr/>
        </p:nvGrpSpPr>
        <p:grpSpPr bwMode="auto">
          <a:xfrm>
            <a:off x="4368800" y="4610100"/>
            <a:ext cx="617538" cy="250825"/>
            <a:chOff x="2356" y="1300"/>
            <a:chExt cx="555" cy="194"/>
          </a:xfrm>
        </p:grpSpPr>
        <p:sp>
          <p:nvSpPr>
            <p:cNvPr id="922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18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21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22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19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20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2" name="Group 133"/>
          <p:cNvGrpSpPr>
            <a:grpSpLocks/>
          </p:cNvGrpSpPr>
          <p:nvPr/>
        </p:nvGrpSpPr>
        <p:grpSpPr bwMode="auto">
          <a:xfrm>
            <a:off x="5389563" y="4411663"/>
            <a:ext cx="617537" cy="250825"/>
            <a:chOff x="2356" y="1300"/>
            <a:chExt cx="555" cy="194"/>
          </a:xfrm>
        </p:grpSpPr>
        <p:sp>
          <p:nvSpPr>
            <p:cNvPr id="9220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10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13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14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11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12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92173" name="Group 133"/>
          <p:cNvGrpSpPr>
            <a:grpSpLocks/>
          </p:cNvGrpSpPr>
          <p:nvPr/>
        </p:nvGrpSpPr>
        <p:grpSpPr bwMode="auto">
          <a:xfrm>
            <a:off x="3502025" y="3351213"/>
            <a:ext cx="617538" cy="250825"/>
            <a:chOff x="2356" y="1300"/>
            <a:chExt cx="555" cy="194"/>
          </a:xfrm>
        </p:grpSpPr>
        <p:sp>
          <p:nvSpPr>
            <p:cNvPr id="9219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9220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92202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205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2206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92203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2204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cxnSp>
        <p:nvCxnSpPr>
          <p:cNvPr id="92174" name="Straight Connector 10"/>
          <p:cNvCxnSpPr>
            <a:cxnSpLocks noChangeShapeType="1"/>
            <a:stCxn id="92204" idx="0"/>
            <a:endCxn id="92235" idx="0"/>
          </p:cNvCxnSpPr>
          <p:nvPr/>
        </p:nvCxnSpPr>
        <p:spPr bwMode="auto">
          <a:xfrm>
            <a:off x="4114800" y="3432175"/>
            <a:ext cx="1131888" cy="1857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5" name="Straight Connector 297"/>
          <p:cNvCxnSpPr>
            <a:cxnSpLocks noChangeShapeType="1"/>
            <a:endCxn id="92241" idx="1"/>
          </p:cNvCxnSpPr>
          <p:nvPr/>
        </p:nvCxnSpPr>
        <p:spPr bwMode="auto">
          <a:xfrm>
            <a:off x="4656138" y="3924300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6" name="Straight Connector 298"/>
          <p:cNvCxnSpPr>
            <a:cxnSpLocks noChangeShapeType="1"/>
            <a:endCxn id="92243" idx="1"/>
          </p:cNvCxnSpPr>
          <p:nvPr/>
        </p:nvCxnSpPr>
        <p:spPr bwMode="auto">
          <a:xfrm flipV="1">
            <a:off x="4425950" y="4200525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7" name="Straight Connector 299"/>
          <p:cNvCxnSpPr>
            <a:cxnSpLocks noChangeShapeType="1"/>
          </p:cNvCxnSpPr>
          <p:nvPr/>
        </p:nvCxnSpPr>
        <p:spPr bwMode="auto">
          <a:xfrm flipV="1">
            <a:off x="4083050" y="3962400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8" name="Straight Connector 300"/>
          <p:cNvCxnSpPr>
            <a:cxnSpLocks noChangeShapeType="1"/>
          </p:cNvCxnSpPr>
          <p:nvPr/>
        </p:nvCxnSpPr>
        <p:spPr bwMode="auto">
          <a:xfrm flipV="1">
            <a:off x="3738563" y="4367213"/>
            <a:ext cx="222250" cy="1476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9" name="Straight Connector 301"/>
          <p:cNvCxnSpPr>
            <a:cxnSpLocks noChangeShapeType="1"/>
            <a:stCxn id="92217" idx="0"/>
          </p:cNvCxnSpPr>
          <p:nvPr/>
        </p:nvCxnSpPr>
        <p:spPr bwMode="auto">
          <a:xfrm flipV="1">
            <a:off x="4675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0" name="Straight Connector 302"/>
          <p:cNvCxnSpPr>
            <a:cxnSpLocks noChangeShapeType="1"/>
          </p:cNvCxnSpPr>
          <p:nvPr/>
        </p:nvCxnSpPr>
        <p:spPr bwMode="auto">
          <a:xfrm flipH="1" flipV="1">
            <a:off x="5243513" y="4248150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1" name="Straight Connector 303"/>
          <p:cNvCxnSpPr>
            <a:cxnSpLocks noChangeShapeType="1"/>
          </p:cNvCxnSpPr>
          <p:nvPr/>
        </p:nvCxnSpPr>
        <p:spPr bwMode="auto">
          <a:xfrm flipV="1">
            <a:off x="5227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2" name="Straight Connector 304"/>
          <p:cNvCxnSpPr>
            <a:cxnSpLocks noChangeShapeType="1"/>
            <a:endCxn id="92199" idx="4"/>
          </p:cNvCxnSpPr>
          <p:nvPr/>
        </p:nvCxnSpPr>
        <p:spPr bwMode="auto">
          <a:xfrm flipH="1" flipV="1">
            <a:off x="3810000" y="3602038"/>
            <a:ext cx="476250" cy="117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3" name="Straight Connector 22"/>
          <p:cNvCxnSpPr>
            <a:cxnSpLocks noChangeShapeType="1"/>
            <a:endCxn id="92201" idx="1"/>
          </p:cNvCxnSpPr>
          <p:nvPr/>
        </p:nvCxnSpPr>
        <p:spPr bwMode="auto">
          <a:xfrm>
            <a:off x="2362200" y="2578100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4" name="Straight Connector 305"/>
          <p:cNvCxnSpPr>
            <a:cxnSpLocks noChangeShapeType="1"/>
            <a:endCxn id="92203" idx="0"/>
          </p:cNvCxnSpPr>
          <p:nvPr/>
        </p:nvCxnSpPr>
        <p:spPr bwMode="auto">
          <a:xfrm>
            <a:off x="1617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5" name="Straight Connector 306"/>
          <p:cNvCxnSpPr>
            <a:cxnSpLocks noChangeShapeType="1"/>
            <a:endCxn id="92203" idx="1"/>
          </p:cNvCxnSpPr>
          <p:nvPr/>
        </p:nvCxnSpPr>
        <p:spPr bwMode="auto">
          <a:xfrm>
            <a:off x="1230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6" name="Straight Connector 307"/>
          <p:cNvCxnSpPr>
            <a:cxnSpLocks noChangeShapeType="1"/>
            <a:endCxn id="92259" idx="0"/>
          </p:cNvCxnSpPr>
          <p:nvPr/>
        </p:nvCxnSpPr>
        <p:spPr bwMode="auto">
          <a:xfrm>
            <a:off x="1166813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7" name="Straight Connector 308"/>
          <p:cNvCxnSpPr>
            <a:cxnSpLocks noChangeShapeType="1"/>
            <a:endCxn id="92255" idx="2"/>
          </p:cNvCxnSpPr>
          <p:nvPr/>
        </p:nvCxnSpPr>
        <p:spPr bwMode="auto">
          <a:xfrm flipV="1">
            <a:off x="1393825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8" name="Straight Connector 309"/>
          <p:cNvCxnSpPr>
            <a:cxnSpLocks noChangeShapeType="1"/>
            <a:endCxn id="92255" idx="3"/>
          </p:cNvCxnSpPr>
          <p:nvPr/>
        </p:nvCxnSpPr>
        <p:spPr bwMode="auto">
          <a:xfrm flipV="1">
            <a:off x="1797050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9" name="Straight Connector 310"/>
          <p:cNvCxnSpPr>
            <a:cxnSpLocks noChangeShapeType="1"/>
            <a:stCxn id="92286" idx="0"/>
            <a:endCxn id="92255" idx="4"/>
          </p:cNvCxnSpPr>
          <p:nvPr/>
        </p:nvCxnSpPr>
        <p:spPr bwMode="auto">
          <a:xfrm flipV="1">
            <a:off x="3389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0" name="Straight Connector 311"/>
          <p:cNvCxnSpPr>
            <a:cxnSpLocks noChangeShapeType="1"/>
          </p:cNvCxnSpPr>
          <p:nvPr/>
        </p:nvCxnSpPr>
        <p:spPr bwMode="auto">
          <a:xfrm flipV="1">
            <a:off x="4616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1" name="Straight Connector 312"/>
          <p:cNvCxnSpPr>
            <a:cxnSpLocks noChangeShapeType="1"/>
            <a:stCxn id="92289" idx="1"/>
          </p:cNvCxnSpPr>
          <p:nvPr/>
        </p:nvCxnSpPr>
        <p:spPr bwMode="auto">
          <a:xfrm flipH="1" flipV="1">
            <a:off x="4924425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2" name="Straight Connector 313"/>
          <p:cNvCxnSpPr>
            <a:cxnSpLocks noChangeShapeType="1"/>
          </p:cNvCxnSpPr>
          <p:nvPr/>
        </p:nvCxnSpPr>
        <p:spPr bwMode="auto">
          <a:xfrm flipH="1" flipV="1">
            <a:off x="5832475" y="4648200"/>
            <a:ext cx="1722438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3" name="Straight Connector 314"/>
          <p:cNvCxnSpPr>
            <a:cxnSpLocks noChangeShapeType="1"/>
            <a:endCxn id="92212" idx="1"/>
          </p:cNvCxnSpPr>
          <p:nvPr/>
        </p:nvCxnSpPr>
        <p:spPr bwMode="auto">
          <a:xfrm flipH="1" flipV="1">
            <a:off x="6002338" y="4600575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4" name="Straight Connector 315"/>
          <p:cNvCxnSpPr>
            <a:cxnSpLocks noChangeShapeType="1"/>
            <a:endCxn id="92212" idx="0"/>
          </p:cNvCxnSpPr>
          <p:nvPr/>
        </p:nvCxnSpPr>
        <p:spPr bwMode="auto">
          <a:xfrm flipH="1">
            <a:off x="6002338" y="4295775"/>
            <a:ext cx="2017712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5" name="Straight Connector 316"/>
          <p:cNvCxnSpPr>
            <a:cxnSpLocks noChangeShapeType="1"/>
          </p:cNvCxnSpPr>
          <p:nvPr/>
        </p:nvCxnSpPr>
        <p:spPr bwMode="auto">
          <a:xfrm flipH="1">
            <a:off x="5861050" y="3227388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6" name="Straight Connector 317"/>
          <p:cNvCxnSpPr>
            <a:cxnSpLocks noChangeShapeType="1"/>
          </p:cNvCxnSpPr>
          <p:nvPr/>
        </p:nvCxnSpPr>
        <p:spPr bwMode="auto">
          <a:xfrm flipH="1">
            <a:off x="5684838" y="2803525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7" name="Straight Connector 318"/>
          <p:cNvCxnSpPr>
            <a:cxnSpLocks noChangeShapeType="1"/>
            <a:stCxn id="92297" idx="9"/>
          </p:cNvCxnSpPr>
          <p:nvPr/>
        </p:nvCxnSpPr>
        <p:spPr bwMode="auto">
          <a:xfrm>
            <a:off x="4849813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8" name="TextBox 39958"/>
          <p:cNvSpPr txBox="1">
            <a:spLocks noChangeArrowheads="1"/>
          </p:cNvSpPr>
          <p:nvPr/>
        </p:nvSpPr>
        <p:spPr bwMode="auto">
          <a:xfrm>
            <a:off x="2887663" y="3584575"/>
            <a:ext cx="1008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b="0" i="1">
                <a:solidFill>
                  <a:srgbClr val="000000"/>
                </a:solidFill>
              </a:rPr>
              <a:t>global</a:t>
            </a:r>
            <a:br>
              <a:rPr lang="en-US" b="0" i="1">
                <a:solidFill>
                  <a:srgbClr val="000000"/>
                </a:solidFill>
              </a:rPr>
            </a:br>
            <a:r>
              <a:rPr lang="en-US" b="0" i="1">
                <a:solidFill>
                  <a:srgbClr val="000000"/>
                </a:solidFill>
              </a:rPr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3834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4211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448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45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3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45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3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45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3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45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45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45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45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451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2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8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451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451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45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45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45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1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45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0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45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0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449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45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50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449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49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450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4212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But if one global ISP is viable business, there will be competitors ….</a:t>
            </a:r>
          </a:p>
        </p:txBody>
      </p:sp>
      <p:grpSp>
        <p:nvGrpSpPr>
          <p:cNvPr id="94213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4398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4399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47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7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7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7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8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7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78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4400" name="Straight Connector 10"/>
            <p:cNvCxnSpPr>
              <a:cxnSpLocks noChangeShapeType="1"/>
              <a:stCxn id="94478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1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2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3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4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5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6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7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408" name="Straight Connector 304"/>
            <p:cNvCxnSpPr>
              <a:cxnSpLocks noChangeShapeType="1"/>
              <a:endCxn id="94473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409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94410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46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6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6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6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7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7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6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7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1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45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6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6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6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61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62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2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4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5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5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5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53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5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3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44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4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4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4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4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4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4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4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4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4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3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4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3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3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5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42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29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30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416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42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422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4214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4315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431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9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9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9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9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9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9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9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9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4317" name="Straight Connector 334"/>
            <p:cNvCxnSpPr>
              <a:cxnSpLocks noChangeShapeType="1"/>
              <a:stCxn id="9439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18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19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0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1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2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3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4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325" name="Straight Connector 342"/>
            <p:cNvCxnSpPr>
              <a:cxnSpLocks noChangeShapeType="1"/>
              <a:endCxn id="9439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326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9432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38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8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8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8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8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8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8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2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37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7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7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7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8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8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7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79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2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36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6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6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6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7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7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7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71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35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5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6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6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6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6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6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63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3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5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55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3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4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4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33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3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3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3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4215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4232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423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4307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1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1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1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1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1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4234" name="Straight Connector 419"/>
            <p:cNvCxnSpPr>
              <a:cxnSpLocks noChangeShapeType="1"/>
              <a:stCxn id="9431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5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6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7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8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39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0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1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242" name="Straight Connector 427"/>
            <p:cNvCxnSpPr>
              <a:cxnSpLocks noChangeShapeType="1"/>
              <a:endCxn id="9430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243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C</a:t>
              </a:r>
            </a:p>
          </p:txBody>
        </p:sp>
        <p:grpSp>
          <p:nvGrpSpPr>
            <p:cNvPr id="9424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42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3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30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30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30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30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304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42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95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96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42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8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42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7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8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42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7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7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4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42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63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6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425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42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42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42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42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42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42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2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94216" name="Straight Connector 12"/>
          <p:cNvCxnSpPr>
            <a:cxnSpLocks noChangeShapeType="1"/>
            <a:endCxn id="94392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7" name="Straight Connector 500"/>
          <p:cNvCxnSpPr>
            <a:cxnSpLocks noChangeShapeType="1"/>
            <a:endCxn id="94394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8" name="Straight Connector 501"/>
          <p:cNvCxnSpPr>
            <a:cxnSpLocks noChangeShapeType="1"/>
            <a:endCxn id="94390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19" name="Straight Connector 502"/>
          <p:cNvCxnSpPr>
            <a:cxnSpLocks noChangeShapeType="1"/>
            <a:endCxn id="94360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0" name="Straight Connector 503"/>
          <p:cNvCxnSpPr>
            <a:cxnSpLocks noChangeShapeType="1"/>
            <a:endCxn id="94360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1" name="Straight Connector 504"/>
          <p:cNvCxnSpPr>
            <a:cxnSpLocks noChangeShapeType="1"/>
            <a:endCxn id="94443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2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3" name="Straight Connector 506"/>
          <p:cNvCxnSpPr>
            <a:cxnSpLocks noChangeShapeType="1"/>
            <a:stCxn id="94509" idx="4"/>
            <a:endCxn id="94438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4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5" name="Straight Connector 508"/>
          <p:cNvCxnSpPr>
            <a:cxnSpLocks noChangeShapeType="1"/>
            <a:endCxn id="94425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6" name="Straight Connector 509"/>
          <p:cNvCxnSpPr>
            <a:cxnSpLocks noChangeShapeType="1"/>
            <a:stCxn id="94507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8" name="Straight Connector 511"/>
          <p:cNvCxnSpPr>
            <a:cxnSpLocks noChangeShapeType="1"/>
            <a:stCxn id="94504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0" name="Straight Connector 513"/>
          <p:cNvCxnSpPr>
            <a:cxnSpLocks noChangeShapeType="1"/>
            <a:endCxn id="94255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31" name="Straight Connector 514"/>
          <p:cNvCxnSpPr>
            <a:cxnSpLocks noChangeShapeType="1"/>
            <a:endCxn id="94311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23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6259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6552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66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605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3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66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603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4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66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601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5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65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9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6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65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7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7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65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5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8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65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3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59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65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91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0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65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9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1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65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7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2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65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5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3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65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3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4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65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81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5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657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79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6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657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77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6567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657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75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6568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69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0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1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2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6573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6260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96261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6469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647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5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48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49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6471" name="Straight Connector 10"/>
            <p:cNvCxnSpPr>
              <a:cxnSpLocks noChangeShapeType="1"/>
              <a:stCxn id="9654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2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3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4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5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6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7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8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479" name="Straight Connector 304"/>
            <p:cNvCxnSpPr>
              <a:cxnSpLocks noChangeShapeType="1"/>
              <a:endCxn id="9654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480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9648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5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4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5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32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33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52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2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2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2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2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2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24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2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51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1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1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1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1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16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17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50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0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50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50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1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1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08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0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9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9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9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9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50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50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50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501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8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8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8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9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9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9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9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9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93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6262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6386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638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46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6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6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6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6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6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6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6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6388" name="Straight Connector 334"/>
            <p:cNvCxnSpPr>
              <a:cxnSpLocks noChangeShapeType="1"/>
              <a:stCxn id="9646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89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0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1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2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3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4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5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96" name="Straight Connector 342"/>
            <p:cNvCxnSpPr>
              <a:cxnSpLocks noChangeShapeType="1"/>
              <a:endCxn id="9646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397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9639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45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5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5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5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6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5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58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9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44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4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4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4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5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5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49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50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43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4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4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4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4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42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42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3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3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3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3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33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34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42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2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2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2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2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2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25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26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41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1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1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1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2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17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1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40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40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0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40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40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41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41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40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410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6263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6303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630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6378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82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83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6305" name="Straight Connector 419"/>
            <p:cNvCxnSpPr>
              <a:cxnSpLocks noChangeShapeType="1"/>
              <a:stCxn id="9638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6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7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8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09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0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1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2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313" name="Straight Connector 427"/>
            <p:cNvCxnSpPr>
              <a:cxnSpLocks noChangeShapeType="1"/>
              <a:endCxn id="9637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314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C</a:t>
              </a:r>
            </a:p>
          </p:txBody>
        </p:sp>
        <p:grpSp>
          <p:nvGrpSpPr>
            <p:cNvPr id="9631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637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7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7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7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7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7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74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75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636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6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6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6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6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66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67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635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5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5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5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6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6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5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5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634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4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4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4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5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5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50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5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1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633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3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4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4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4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4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42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4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2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633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3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3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3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3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3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3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3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632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632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2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632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632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632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632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632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32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96264" name="Straight Connector 12"/>
          <p:cNvCxnSpPr>
            <a:cxnSpLocks noChangeShapeType="1"/>
            <a:endCxn id="96463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5" name="Straight Connector 500"/>
          <p:cNvCxnSpPr>
            <a:cxnSpLocks noChangeShapeType="1"/>
            <a:endCxn id="96465" idx="1"/>
          </p:cNvCxnSpPr>
          <p:nvPr/>
        </p:nvCxnSpPr>
        <p:spPr bwMode="auto">
          <a:xfrm>
            <a:off x="1638300" y="2849563"/>
            <a:ext cx="900113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6" name="Straight Connector 501"/>
          <p:cNvCxnSpPr>
            <a:cxnSpLocks noChangeShapeType="1"/>
            <a:endCxn id="96461" idx="2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7" name="Straight Connector 502"/>
          <p:cNvCxnSpPr>
            <a:cxnSpLocks noChangeShapeType="1"/>
            <a:endCxn id="96431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8" name="Straight Connector 503"/>
          <p:cNvCxnSpPr>
            <a:cxnSpLocks noChangeShapeType="1"/>
            <a:endCxn id="96431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9" name="Straight Connector 504"/>
          <p:cNvCxnSpPr>
            <a:cxnSpLocks noChangeShapeType="1"/>
            <a:endCxn id="96514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0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1" name="Straight Connector 506"/>
          <p:cNvCxnSpPr>
            <a:cxnSpLocks noChangeShapeType="1"/>
            <a:stCxn id="96580" idx="4"/>
            <a:endCxn id="96509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2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3" name="Straight Connector 508"/>
          <p:cNvCxnSpPr>
            <a:cxnSpLocks noChangeShapeType="1"/>
            <a:endCxn id="96496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4" name="Straight Connector 509"/>
          <p:cNvCxnSpPr>
            <a:cxnSpLocks noChangeShapeType="1"/>
            <a:stCxn id="96578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5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6" name="Straight Connector 511"/>
          <p:cNvCxnSpPr>
            <a:cxnSpLocks noChangeShapeType="1"/>
            <a:stCxn id="96575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7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8" name="Straight Connector 513"/>
          <p:cNvCxnSpPr>
            <a:cxnSpLocks noChangeShapeType="1"/>
            <a:endCxn id="96326" idx="0"/>
          </p:cNvCxnSpPr>
          <p:nvPr/>
        </p:nvCxnSpPr>
        <p:spPr bwMode="auto">
          <a:xfrm flipV="1">
            <a:off x="1362075" y="5045075"/>
            <a:ext cx="706438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79" name="Straight Connector 514"/>
          <p:cNvCxnSpPr>
            <a:cxnSpLocks noChangeShapeType="1"/>
            <a:endCxn id="96382" idx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5233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6292" name="Straight Connector 515"/>
            <p:cNvCxnSpPr>
              <a:cxnSpLocks noChangeShapeType="1"/>
              <a:stCxn id="96348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6293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6296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6297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0" hangingPunct="0"/>
                <a:r>
                  <a:rPr lang="en-US" sz="1600" b="0">
                    <a:solidFill>
                      <a:srgbClr val="FFFFFF"/>
                    </a:solidFill>
                  </a:rPr>
                  <a:t>IXP</a:t>
                </a:r>
              </a:p>
            </p:txBody>
          </p:sp>
        </p:grpSp>
        <p:cxnSp>
          <p:nvCxnSpPr>
            <p:cNvPr id="96294" name="Straight Connector 519"/>
            <p:cNvCxnSpPr>
              <a:cxnSpLocks noChangeShapeType="1"/>
              <a:stCxn id="96296" idx="6"/>
              <a:endCxn id="96548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5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49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6289" name="Straight Connector 7"/>
            <p:cNvCxnSpPr>
              <a:cxnSpLocks noChangeShapeType="1"/>
              <a:stCxn id="96421" idx="5"/>
              <a:endCxn id="96546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0" name="Straight Connector 415"/>
            <p:cNvCxnSpPr>
              <a:cxnSpLocks noChangeShapeType="1"/>
              <a:endCxn id="96380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291" name="Straight Connector 523"/>
            <p:cNvCxnSpPr>
              <a:cxnSpLocks noChangeShapeType="1"/>
              <a:stCxn id="96343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57" name="Group 39945"/>
          <p:cNvGrpSpPr>
            <a:grpSpLocks/>
          </p:cNvGrpSpPr>
          <p:nvPr/>
        </p:nvGrpSpPr>
        <p:grpSpPr bwMode="auto">
          <a:xfrm>
            <a:off x="4686295" y="4864102"/>
            <a:ext cx="2493137" cy="956691"/>
            <a:chOff x="4686300" y="4864100"/>
            <a:chExt cx="2492609" cy="956066"/>
          </a:xfrm>
        </p:grpSpPr>
        <p:sp>
          <p:nvSpPr>
            <p:cNvPr id="96287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2340209" cy="676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 i="1" dirty="0">
                  <a:solidFill>
                    <a:srgbClr val="CC0000"/>
                  </a:solidFill>
                </a:rPr>
                <a:t>peering </a:t>
              </a:r>
              <a:r>
                <a:rPr lang="en-US" b="0" i="1" dirty="0" smtClean="0">
                  <a:solidFill>
                    <a:srgbClr val="CC0000"/>
                  </a:solidFill>
                </a:rPr>
                <a:t>link</a:t>
              </a:r>
            </a:p>
            <a:p>
              <a:pPr eaLnBrk="0" hangingPunct="0"/>
              <a:r>
                <a:rPr lang="en-US" sz="1400" b="0" i="1" dirty="0" smtClean="0">
                  <a:solidFill>
                    <a:srgbClr val="CC0000"/>
                  </a:solidFill>
                </a:rPr>
                <a:t>(no payment to each-other)</a:t>
              </a:r>
              <a:endParaRPr lang="en-US" sz="1400" b="0" i="1" dirty="0">
                <a:solidFill>
                  <a:srgbClr val="CC0000"/>
                </a:solidFill>
              </a:endParaRPr>
            </a:p>
          </p:txBody>
        </p:sp>
        <p:cxnSp>
          <p:nvCxnSpPr>
            <p:cNvPr id="96288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265" name="Group 39950"/>
          <p:cNvGrpSpPr>
            <a:grpSpLocks/>
          </p:cNvGrpSpPr>
          <p:nvPr/>
        </p:nvGrpSpPr>
        <p:grpSpPr bwMode="auto">
          <a:xfrm>
            <a:off x="4546599" y="1701801"/>
            <a:ext cx="4127399" cy="2237881"/>
            <a:chOff x="4546729" y="1701800"/>
            <a:chExt cx="4126645" cy="2236434"/>
          </a:xfrm>
        </p:grpSpPr>
        <p:sp>
          <p:nvSpPr>
            <p:cNvPr id="96285" name="TextBox 39946"/>
            <p:cNvSpPr txBox="1">
              <a:spLocks noChangeArrowheads="1"/>
            </p:cNvSpPr>
            <p:nvPr/>
          </p:nvSpPr>
          <p:spPr bwMode="auto">
            <a:xfrm>
              <a:off x="5270500" y="1701800"/>
              <a:ext cx="3402874" cy="1199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b="0" i="1" dirty="0">
                  <a:solidFill>
                    <a:srgbClr val="CC0000"/>
                  </a:solidFill>
                </a:rPr>
                <a:t>Internet exchange </a:t>
              </a:r>
              <a:r>
                <a:rPr lang="en-US" b="0" i="1" dirty="0" smtClean="0">
                  <a:solidFill>
                    <a:srgbClr val="CC0000"/>
                  </a:solidFill>
                </a:rPr>
                <a:t>point</a:t>
              </a:r>
            </a:p>
            <a:p>
              <a:pPr eaLnBrk="0" hangingPunct="0"/>
              <a:r>
                <a:rPr lang="en-US" sz="1600" b="0" i="1" dirty="0" smtClean="0">
                  <a:solidFill>
                    <a:srgbClr val="CC0000"/>
                  </a:solidFill>
                </a:rPr>
                <a:t>(</a:t>
              </a:r>
              <a:r>
                <a:rPr lang="en-US" sz="1600" b="0" i="1" dirty="0" err="1">
                  <a:solidFill>
                    <a:srgbClr val="CC0000"/>
                  </a:solidFill>
                </a:rPr>
                <a:t>ca</a:t>
              </a:r>
              <a:r>
                <a:rPr lang="en-US" sz="1600" b="0" i="1" dirty="0">
                  <a:solidFill>
                    <a:srgbClr val="CC0000"/>
                  </a:solidFill>
                </a:rPr>
                <a:t> 300 in the </a:t>
              </a:r>
              <a:r>
                <a:rPr lang="en-US" sz="1600" b="0" i="1" dirty="0" smtClean="0">
                  <a:solidFill>
                    <a:srgbClr val="CC0000"/>
                  </a:solidFill>
                </a:rPr>
                <a:t>world;</a:t>
              </a:r>
            </a:p>
            <a:p>
              <a:pPr eaLnBrk="0" hangingPunct="0"/>
              <a:r>
                <a:rPr lang="en-US" sz="1600" b="0" i="1" dirty="0" smtClean="0">
                  <a:solidFill>
                    <a:srgbClr val="CC0000"/>
                  </a:solidFill>
                </a:rPr>
                <a:t>multiple ISPs peering/switching; </a:t>
              </a:r>
            </a:p>
            <a:p>
              <a:pPr eaLnBrk="0" hangingPunct="0"/>
              <a:r>
                <a:rPr lang="en-US" sz="1600" b="0" i="1" dirty="0" smtClean="0">
                  <a:solidFill>
                    <a:srgbClr val="CC0000"/>
                  </a:solidFill>
                </a:rPr>
                <a:t>3</a:t>
              </a:r>
              <a:r>
                <a:rPr lang="en-US" sz="1600" b="0" i="1" baseline="30000" dirty="0" smtClean="0">
                  <a:solidFill>
                    <a:srgbClr val="CC0000"/>
                  </a:solidFill>
                </a:rPr>
                <a:t>rd</a:t>
              </a:r>
              <a:r>
                <a:rPr lang="en-US" sz="1600" b="0" i="1" dirty="0" smtClean="0">
                  <a:solidFill>
                    <a:srgbClr val="CC0000"/>
                  </a:solidFill>
                </a:rPr>
                <a:t> company)</a:t>
              </a:r>
              <a:endParaRPr lang="en-US" sz="1600" b="0" i="1" dirty="0">
                <a:solidFill>
                  <a:srgbClr val="CC0000"/>
                </a:solidFill>
              </a:endParaRPr>
            </a:p>
          </p:txBody>
        </p:sp>
        <p:cxnSp>
          <p:nvCxnSpPr>
            <p:cNvPr id="96286" name="Straight Connector 39948"/>
            <p:cNvCxnSpPr>
              <a:cxnSpLocks noChangeShapeType="1"/>
            </p:cNvCxnSpPr>
            <p:nvPr/>
          </p:nvCxnSpPr>
          <p:spPr bwMode="auto">
            <a:xfrm flipH="1">
              <a:off x="4546729" y="2159000"/>
              <a:ext cx="1625472" cy="1779234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772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8307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9859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9865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5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9864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5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9864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9864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9864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9864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9863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4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9863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9863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9863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0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9863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9862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3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9862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9862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9862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9861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9862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62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9861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1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9862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98308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… and regional networks may arise to connect access nets to ISPS </a:t>
            </a:r>
          </a:p>
        </p:txBody>
      </p:sp>
      <p:grpSp>
        <p:nvGrpSpPr>
          <p:cNvPr id="98309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98516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8517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9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9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9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95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96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8518" name="Straight Connector 10"/>
            <p:cNvCxnSpPr>
              <a:cxnSpLocks noChangeShapeType="1"/>
              <a:stCxn id="98596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19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0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1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2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3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4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5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526" name="Straight Connector 304"/>
            <p:cNvCxnSpPr>
              <a:cxnSpLocks noChangeShapeType="1"/>
              <a:endCxn id="98591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527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98528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8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8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8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8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9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8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8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29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57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7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7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7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8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8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79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80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0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72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1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6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64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2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5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3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47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48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534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3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40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8310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98433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8434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50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0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1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1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1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1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1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1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8435" name="Straight Connector 334"/>
            <p:cNvCxnSpPr>
              <a:cxnSpLocks noChangeShapeType="1"/>
              <a:stCxn id="98513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6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7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8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39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0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1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2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443" name="Straight Connector 342"/>
            <p:cNvCxnSpPr>
              <a:cxnSpLocks noChangeShapeType="1"/>
              <a:endCxn id="98508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444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98445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50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0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50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50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50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50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50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505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6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9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9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9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9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9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9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97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7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8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8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89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8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81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49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72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73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50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6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65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451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56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57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8311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98350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98351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98425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2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2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2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3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3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2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30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98352" name="Straight Connector 419"/>
            <p:cNvCxnSpPr>
              <a:cxnSpLocks noChangeShapeType="1"/>
              <a:stCxn id="98430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3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4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5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6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7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59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60" name="Straight Connector 427"/>
            <p:cNvCxnSpPr>
              <a:cxnSpLocks noChangeShapeType="1"/>
              <a:endCxn id="98425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361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6536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C</a:t>
              </a:r>
            </a:p>
          </p:txBody>
        </p:sp>
        <p:grpSp>
          <p:nvGrpSpPr>
            <p:cNvPr id="98362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9841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2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2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2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21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22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3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984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1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1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1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13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14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4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9840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0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40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40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40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0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40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406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5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9839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9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9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9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40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97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98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6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9838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8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8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8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9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39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89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90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7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9837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8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8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38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81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82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98368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9836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9837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9837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9837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9837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837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74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98312" name="Straight Connector 12"/>
          <p:cNvCxnSpPr>
            <a:cxnSpLocks noChangeShapeType="1"/>
            <a:endCxn id="98510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3" name="Straight Connector 500"/>
          <p:cNvCxnSpPr>
            <a:cxnSpLocks noChangeShapeType="1"/>
            <a:stCxn id="98635" idx="8"/>
            <a:endCxn id="98333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4" name="Straight Connector 501"/>
          <p:cNvCxnSpPr>
            <a:cxnSpLocks noChangeShapeType="1"/>
            <a:endCxn id="98333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5" name="Straight Connector 502"/>
          <p:cNvCxnSpPr>
            <a:cxnSpLocks noChangeShapeType="1"/>
            <a:endCxn id="98478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6" name="Straight Connector 503"/>
          <p:cNvCxnSpPr>
            <a:cxnSpLocks noChangeShapeType="1"/>
            <a:endCxn id="98478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7" name="Straight Connector 504"/>
          <p:cNvCxnSpPr>
            <a:cxnSpLocks noChangeShapeType="1"/>
            <a:endCxn id="98561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8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19" name="Straight Connector 506"/>
          <p:cNvCxnSpPr>
            <a:cxnSpLocks noChangeShapeType="1"/>
            <a:stCxn id="98627" idx="4"/>
            <a:endCxn id="98556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0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1" name="Straight Connector 508"/>
          <p:cNvCxnSpPr>
            <a:cxnSpLocks noChangeShapeType="1"/>
            <a:endCxn id="98543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2" name="Straight Connector 509"/>
          <p:cNvCxnSpPr>
            <a:cxnSpLocks noChangeShapeType="1"/>
            <a:stCxn id="98625" idx="0"/>
            <a:endCxn id="98331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3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4" name="Straight Connector 511"/>
          <p:cNvCxnSpPr>
            <a:cxnSpLocks noChangeShapeType="1"/>
            <a:stCxn id="98622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5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6" name="Straight Connector 513"/>
          <p:cNvCxnSpPr>
            <a:cxnSpLocks noChangeShapeType="1"/>
            <a:stCxn id="98644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27" name="Straight Connector 514"/>
          <p:cNvCxnSpPr>
            <a:cxnSpLocks noChangeShapeType="1"/>
            <a:endCxn id="98333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329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98339" name="Straight Connector 515"/>
            <p:cNvCxnSpPr>
              <a:cxnSpLocks noChangeShapeType="1"/>
              <a:stCxn id="98395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8340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98343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8344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0" hangingPunct="0"/>
                <a:r>
                  <a:rPr lang="en-US" sz="1600" b="0">
                    <a:solidFill>
                      <a:srgbClr val="FFFFFF"/>
                    </a:solidFill>
                  </a:rPr>
                  <a:t>IXP</a:t>
                </a:r>
              </a:p>
            </p:txBody>
          </p:sp>
        </p:grpSp>
        <p:cxnSp>
          <p:nvCxnSpPr>
            <p:cNvPr id="98341" name="Straight Connector 519"/>
            <p:cNvCxnSpPr>
              <a:cxnSpLocks noChangeShapeType="1"/>
              <a:stCxn id="98343" idx="6"/>
              <a:endCxn id="98595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42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8330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98336" name="Straight Connector 7"/>
            <p:cNvCxnSpPr>
              <a:cxnSpLocks noChangeShapeType="1"/>
              <a:stCxn id="98468" idx="5"/>
              <a:endCxn id="98593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7" name="Straight Connector 415"/>
            <p:cNvCxnSpPr>
              <a:cxnSpLocks noChangeShapeType="1"/>
              <a:endCxn id="98427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338" name="Straight Connector 523"/>
            <p:cNvCxnSpPr>
              <a:cxnSpLocks noChangeShapeType="1"/>
              <a:stCxn id="98390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8331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98332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2000" b="0" i="1">
                <a:solidFill>
                  <a:srgbClr val="000000"/>
                </a:solidFill>
              </a:rPr>
              <a:t>regional net</a:t>
            </a:r>
          </a:p>
        </p:txBody>
      </p:sp>
      <p:sp>
        <p:nvSpPr>
          <p:cNvPr id="98333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98334" name="Straight Connector 39941"/>
          <p:cNvCxnSpPr>
            <a:cxnSpLocks noChangeShapeType="1"/>
            <a:stCxn id="98333" idx="0"/>
            <a:endCxn id="98456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335" name="Straight Connector 524"/>
          <p:cNvCxnSpPr>
            <a:cxnSpLocks noChangeShapeType="1"/>
            <a:endCxn id="98429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12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914270D-B2FC-4850-BAB9-0558C6EAF39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9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84 w 2453"/>
              <a:gd name="T1" fmla="*/ 632 h 2011"/>
              <a:gd name="T2" fmla="*/ 16 w 2453"/>
              <a:gd name="T3" fmla="*/ 809 h 2011"/>
              <a:gd name="T4" fmla="*/ 9 w 2453"/>
              <a:gd name="T5" fmla="*/ 1005 h 2011"/>
              <a:gd name="T6" fmla="*/ 70 w 2453"/>
              <a:gd name="T7" fmla="*/ 1147 h 2011"/>
              <a:gd name="T8" fmla="*/ 165 w 2453"/>
              <a:gd name="T9" fmla="*/ 1364 h 2011"/>
              <a:gd name="T10" fmla="*/ 280 w 2453"/>
              <a:gd name="T11" fmla="*/ 1446 h 2011"/>
              <a:gd name="T12" fmla="*/ 549 w 2453"/>
              <a:gd name="T13" fmla="*/ 1627 h 2011"/>
              <a:gd name="T14" fmla="*/ 1152 w 2453"/>
              <a:gd name="T15" fmla="*/ 1687 h 2011"/>
              <a:gd name="T16" fmla="*/ 1542 w 2453"/>
              <a:gd name="T17" fmla="*/ 1965 h 2011"/>
              <a:gd name="T18" fmla="*/ 1675 w 2453"/>
              <a:gd name="T19" fmla="*/ 1965 h 2011"/>
              <a:gd name="T20" fmla="*/ 1933 w 2453"/>
              <a:gd name="T21" fmla="*/ 1945 h 2011"/>
              <a:gd name="T22" fmla="*/ 2376 w 2453"/>
              <a:gd name="T23" fmla="*/ 1793 h 2011"/>
              <a:gd name="T24" fmla="*/ 2396 w 2453"/>
              <a:gd name="T25" fmla="*/ 1508 h 2011"/>
              <a:gd name="T26" fmla="*/ 2293 w 2453"/>
              <a:gd name="T27" fmla="*/ 1297 h 2011"/>
              <a:gd name="T28" fmla="*/ 2347 w 2453"/>
              <a:gd name="T29" fmla="*/ 843 h 2011"/>
              <a:gd name="T30" fmla="*/ 2340 w 2453"/>
              <a:gd name="T31" fmla="*/ 653 h 2011"/>
              <a:gd name="T32" fmla="*/ 2177 w 2453"/>
              <a:gd name="T33" fmla="*/ 456 h 2011"/>
              <a:gd name="T34" fmla="*/ 1920 w 2453"/>
              <a:gd name="T35" fmla="*/ 165 h 2011"/>
              <a:gd name="T36" fmla="*/ 1601 w 2453"/>
              <a:gd name="T37" fmla="*/ 36 h 2011"/>
              <a:gd name="T38" fmla="*/ 1229 w 2453"/>
              <a:gd name="T39" fmla="*/ 16 h 2011"/>
              <a:gd name="T40" fmla="*/ 917 w 2453"/>
              <a:gd name="T41" fmla="*/ 131 h 2011"/>
              <a:gd name="T42" fmla="*/ 477 w 2453"/>
              <a:gd name="T43" fmla="*/ 260 h 2011"/>
              <a:gd name="T44" fmla="*/ 212 w 2453"/>
              <a:gd name="T45" fmla="*/ 375 h 2011"/>
              <a:gd name="T46" fmla="*/ 84 w 2453"/>
              <a:gd name="T47" fmla="*/ 632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53"/>
              <a:gd name="T73" fmla="*/ 0 h 2011"/>
              <a:gd name="T74" fmla="*/ 2453 w 2453"/>
              <a:gd name="T75" fmla="*/ 2011 h 20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477838"/>
          </a:xfrm>
        </p:spPr>
        <p:txBody>
          <a:bodyPr/>
          <a:lstStyle/>
          <a:p>
            <a:r>
              <a:rPr lang="en-US" sz="2800" u="none" dirty="0" smtClean="0"/>
              <a:t>A day in the life …. : scenario</a:t>
            </a:r>
          </a:p>
        </p:txBody>
      </p:sp>
      <p:sp>
        <p:nvSpPr>
          <p:cNvPr id="16391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392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1656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6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6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56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6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7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6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6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6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7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6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6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393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1654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4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54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5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5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5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5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5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5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5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394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6395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396" name="Group 38"/>
          <p:cNvGrpSpPr>
            <a:grpSpLocks/>
          </p:cNvGrpSpPr>
          <p:nvPr/>
        </p:nvGrpSpPr>
        <p:grpSpPr bwMode="auto">
          <a:xfrm>
            <a:off x="3094038" y="2459038"/>
            <a:ext cx="742950" cy="311150"/>
            <a:chOff x="1935" y="960"/>
            <a:chExt cx="468" cy="196"/>
          </a:xfrm>
        </p:grpSpPr>
        <p:sp>
          <p:nvSpPr>
            <p:cNvPr id="16542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3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44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45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397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8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9" name="Rectangle 45"/>
          <p:cNvSpPr>
            <a:spLocks noChangeArrowheads="1"/>
          </p:cNvSpPr>
          <p:nvPr/>
        </p:nvSpPr>
        <p:spPr bwMode="auto">
          <a:xfrm>
            <a:off x="2241550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00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1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1652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2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27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652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652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3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3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6532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653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4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4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6533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653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3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653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6534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35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6402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3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16511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12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13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514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515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22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3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4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516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519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0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21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517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18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04" name="Group 84"/>
          <p:cNvGrpSpPr>
            <a:grpSpLocks/>
          </p:cNvGrpSpPr>
          <p:nvPr/>
        </p:nvGrpSpPr>
        <p:grpSpPr bwMode="auto">
          <a:xfrm>
            <a:off x="7307263" y="1511300"/>
            <a:ext cx="306387" cy="647700"/>
            <a:chOff x="4180" y="783"/>
            <a:chExt cx="150" cy="307"/>
          </a:xfrm>
        </p:grpSpPr>
        <p:sp>
          <p:nvSpPr>
            <p:cNvPr id="16503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4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5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6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07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08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509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510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405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06" name="Freeform 94"/>
          <p:cNvSpPr>
            <a:spLocks/>
          </p:cNvSpPr>
          <p:nvPr/>
        </p:nvSpPr>
        <p:spPr bwMode="auto">
          <a:xfrm>
            <a:off x="1089025" y="4157663"/>
            <a:ext cx="6419850" cy="1620837"/>
          </a:xfrm>
          <a:custGeom>
            <a:avLst/>
            <a:gdLst>
              <a:gd name="T0" fmla="*/ 5848841 w 2406"/>
              <a:gd name="T1" fmla="*/ 463580 h 958"/>
              <a:gd name="T2" fmla="*/ 4954971 w 2406"/>
              <a:gd name="T3" fmla="*/ 130276 h 958"/>
              <a:gd name="T4" fmla="*/ 3716895 w 2406"/>
              <a:gd name="T5" fmla="*/ 11843 h 958"/>
              <a:gd name="T6" fmla="*/ 1902474 w 2406"/>
              <a:gd name="T7" fmla="*/ 206411 h 958"/>
              <a:gd name="T8" fmla="*/ 747115 w 2406"/>
              <a:gd name="T9" fmla="*/ 395904 h 958"/>
              <a:gd name="T10" fmla="*/ 69375 w 2406"/>
              <a:gd name="T11" fmla="*/ 883170 h 958"/>
              <a:gd name="T12" fmla="*/ 325529 w 2406"/>
              <a:gd name="T13" fmla="*/ 1307836 h 958"/>
              <a:gd name="T14" fmla="*/ 728437 w 2406"/>
              <a:gd name="T15" fmla="*/ 1512556 h 958"/>
              <a:gd name="T16" fmla="*/ 3119204 w 2406"/>
              <a:gd name="T17" fmla="*/ 1482102 h 958"/>
              <a:gd name="T18" fmla="*/ 4426654 w 2406"/>
              <a:gd name="T19" fmla="*/ 1614069 h 958"/>
              <a:gd name="T20" fmla="*/ 5680740 w 2406"/>
              <a:gd name="T21" fmla="*/ 1517631 h 958"/>
              <a:gd name="T22" fmla="*/ 6270427 w 2406"/>
              <a:gd name="T23" fmla="*/ 999911 h 958"/>
              <a:gd name="T24" fmla="*/ 5848841 w 2406"/>
              <a:gd name="T25" fmla="*/ 463580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6407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1648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9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9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49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49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50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0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50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49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49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9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9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9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9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08" name="Group 125"/>
          <p:cNvGrpSpPr>
            <a:grpSpLocks/>
          </p:cNvGrpSpPr>
          <p:nvPr/>
        </p:nvGrpSpPr>
        <p:grpSpPr bwMode="auto">
          <a:xfrm>
            <a:off x="2736850" y="4446588"/>
            <a:ext cx="306388" cy="647700"/>
            <a:chOff x="4180" y="783"/>
            <a:chExt cx="150" cy="307"/>
          </a:xfrm>
        </p:grpSpPr>
        <p:sp>
          <p:nvSpPr>
            <p:cNvPr id="16481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2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3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4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5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86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87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88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40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1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Google’s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1641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41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641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1641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641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16467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468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9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16470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6471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478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9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80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6472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47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47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73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74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16386" name="Object 142"/>
          <p:cNvGraphicFramePr>
            <a:graphicFrameLocks noChangeAspect="1"/>
          </p:cNvGraphicFramePr>
          <p:nvPr/>
        </p:nvGraphicFramePr>
        <p:xfrm>
          <a:off x="1628775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66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1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16465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6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1646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16461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2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1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1645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6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16457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8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1645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16453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4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1645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16449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50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16447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8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16445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6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16443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4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642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16441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6442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642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65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16434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16436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1"/>
                  <a:gd name="T16" fmla="*/ 0 h 772"/>
                  <a:gd name="T17" fmla="*/ 861 w 861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6437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16439" name="Picture 39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40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4" y="1428"/>
                  <a:ext cx="956" cy="5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6438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6435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</p:spTree>
    <p:extLst>
      <p:ext uri="{BB962C8B-B14F-4D97-AF65-F5344CB8AC3E}">
        <p14:creationId xmlns:p14="http://schemas.microsoft.com/office/powerpoint/2010/main" val="43724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88" grpId="0" animBg="1"/>
      <p:bldP spid="6997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100355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100658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10071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11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59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10070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9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0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10070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7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1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10070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5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2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10070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3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3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10070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701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4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10069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9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5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10069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7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6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10069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5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7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10069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3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8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10069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91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69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100688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9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0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100686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7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1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100684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5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2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100682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3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grpSp>
          <p:nvGrpSpPr>
            <p:cNvPr id="100673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100680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81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access</a:t>
                </a:r>
              </a:p>
              <a:p>
                <a:pPr algn="ctr" eaLnBrk="0" hangingPunct="0">
                  <a:lnSpc>
                    <a:spcPts val="1000"/>
                  </a:lnSpc>
                </a:pPr>
                <a:r>
                  <a:rPr lang="en-US" sz="1000" b="0">
                    <a:solidFill>
                      <a:srgbClr val="000000"/>
                    </a:solidFill>
                  </a:rPr>
                  <a:t>net</a:t>
                </a:r>
              </a:p>
            </p:txBody>
          </p:sp>
        </p:grpSp>
        <p:sp>
          <p:nvSpPr>
            <p:cNvPr id="100674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5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6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7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8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100679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800" b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100356" name="Rectangle 3"/>
          <p:cNvSpPr txBox="1">
            <a:spLocks noChangeArrowheads="1"/>
          </p:cNvSpPr>
          <p:nvPr/>
        </p:nvSpPr>
        <p:spPr bwMode="auto">
          <a:xfrm>
            <a:off x="485775" y="1011238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b="0">
                <a:solidFill>
                  <a:srgbClr val="000000"/>
                </a:solidFill>
                <a:latin typeface="Gill Sans MT" pitchFamily="34" charset="0"/>
              </a:rPr>
              <a:t>… and content provider networks  (e.g., Google, Microsoft,   Akamai ) may run their own network, to bring services, content close to end users</a:t>
            </a:r>
          </a:p>
        </p:txBody>
      </p:sp>
      <p:grpSp>
        <p:nvGrpSpPr>
          <p:cNvPr id="100357" name="Group 8"/>
          <p:cNvGrpSpPr>
            <a:grpSpLocks/>
          </p:cNvGrpSpPr>
          <p:nvPr/>
        </p:nvGrpSpPr>
        <p:grpSpPr bwMode="auto">
          <a:xfrm>
            <a:off x="4546600" y="3746500"/>
            <a:ext cx="3225800" cy="1117600"/>
            <a:chOff x="7848600" y="2044700"/>
            <a:chExt cx="3200399" cy="1371600"/>
          </a:xfrm>
        </p:grpSpPr>
        <p:sp>
          <p:nvSpPr>
            <p:cNvPr id="100575" name="Oval 3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576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65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5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5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5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5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5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54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55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577" name="Straight Connector 10"/>
            <p:cNvCxnSpPr>
              <a:cxnSpLocks noChangeShapeType="1"/>
              <a:stCxn id="100655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8" name="Straight Connector 297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79" name="Straight Connector 298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0" name="Straight Connector 299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1" name="Straight Connector 300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2" name="Straight Connector 301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3" name="Straight Connector 302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4" name="Straight Connector 303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85" name="Straight Connector 304"/>
            <p:cNvCxnSpPr>
              <a:cxnSpLocks noChangeShapeType="1"/>
              <a:endCxn id="100650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86" name="TextBox 39958"/>
            <p:cNvSpPr txBox="1">
              <a:spLocks noChangeArrowheads="1"/>
            </p:cNvSpPr>
            <p:nvPr/>
          </p:nvSpPr>
          <p:spPr bwMode="auto">
            <a:xfrm>
              <a:off x="7958081" y="2471291"/>
              <a:ext cx="886407" cy="49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100587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64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4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4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4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4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4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4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88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63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38" name="Line 140"/>
              <p:cNvSpPr>
                <a:spLocks noChangeShapeType="1"/>
              </p:cNvSpPr>
              <p:nvPr/>
            </p:nvSpPr>
            <p:spPr bwMode="auto">
              <a:xfrm>
                <a:off x="2358" y="1356"/>
                <a:ext cx="0" cy="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39" name="Line 141"/>
              <p:cNvSpPr>
                <a:spLocks noChangeShapeType="1"/>
              </p:cNvSpPr>
              <p:nvPr/>
            </p:nvSpPr>
            <p:spPr bwMode="auto">
              <a:xfrm>
                <a:off x="2908" y="1358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89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6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30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31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0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6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22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23" name="Line 141"/>
              <p:cNvSpPr>
                <a:spLocks noChangeShapeType="1"/>
              </p:cNvSpPr>
              <p:nvPr/>
            </p:nvSpPr>
            <p:spPr bwMode="auto">
              <a:xfrm>
                <a:off x="2908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1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6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14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2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6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6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6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606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607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93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6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6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99" name="Line 141"/>
              <p:cNvSpPr>
                <a:spLocks noChangeShapeType="1"/>
              </p:cNvSpPr>
              <p:nvPr/>
            </p:nvSpPr>
            <p:spPr bwMode="auto">
              <a:xfrm>
                <a:off x="2910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00358" name="Group 331"/>
          <p:cNvGrpSpPr>
            <a:grpSpLocks/>
          </p:cNvGrpSpPr>
          <p:nvPr/>
        </p:nvGrpSpPr>
        <p:grpSpPr bwMode="auto">
          <a:xfrm>
            <a:off x="1803400" y="2755900"/>
            <a:ext cx="3467100" cy="1193800"/>
            <a:chOff x="7848600" y="2044700"/>
            <a:chExt cx="3200399" cy="1371600"/>
          </a:xfrm>
        </p:grpSpPr>
        <p:sp>
          <p:nvSpPr>
            <p:cNvPr id="100492" name="Oval 332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493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56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7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7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7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7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7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494" name="Straight Connector 334"/>
            <p:cNvCxnSpPr>
              <a:cxnSpLocks noChangeShapeType="1"/>
              <a:stCxn id="100572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5" name="Straight Connector 335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6" name="Straight Connector 336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7" name="Straight Connector 337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8" name="Straight Connector 338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99" name="Straight Connector 339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0" name="Straight Connector 340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1" name="Straight Connector 341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502" name="Straight Connector 342"/>
            <p:cNvCxnSpPr>
              <a:cxnSpLocks noChangeShapeType="1"/>
              <a:endCxn id="100567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503" name="TextBox 343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8744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A</a:t>
              </a:r>
            </a:p>
          </p:txBody>
        </p:sp>
        <p:grpSp>
          <p:nvGrpSpPr>
            <p:cNvPr id="100504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55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6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6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6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6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63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64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5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55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5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5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5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5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5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55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56" name="Line 141"/>
              <p:cNvSpPr>
                <a:spLocks noChangeShapeType="1"/>
              </p:cNvSpPr>
              <p:nvPr/>
            </p:nvSpPr>
            <p:spPr bwMode="auto">
              <a:xfrm>
                <a:off x="2906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6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54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4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4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46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9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50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47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48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7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53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3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3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38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41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42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39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40" name="Line 141"/>
              <p:cNvSpPr>
                <a:spLocks noChangeShapeType="1"/>
              </p:cNvSpPr>
              <p:nvPr/>
            </p:nvSpPr>
            <p:spPr bwMode="auto">
              <a:xfrm>
                <a:off x="2906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8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52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30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33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34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31" name="Line 140"/>
              <p:cNvSpPr>
                <a:spLocks noChangeShapeType="1"/>
              </p:cNvSpPr>
              <p:nvPr/>
            </p:nvSpPr>
            <p:spPr bwMode="auto">
              <a:xfrm>
                <a:off x="2358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32" name="Line 141"/>
              <p:cNvSpPr>
                <a:spLocks noChangeShapeType="1"/>
              </p:cNvSpPr>
              <p:nvPr/>
            </p:nvSpPr>
            <p:spPr bwMode="auto">
              <a:xfrm>
                <a:off x="2906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09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51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2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22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25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26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23" name="Line 140"/>
              <p:cNvSpPr>
                <a:spLocks noChangeShapeType="1"/>
              </p:cNvSpPr>
              <p:nvPr/>
            </p:nvSpPr>
            <p:spPr bwMode="auto">
              <a:xfrm>
                <a:off x="2357" y="1362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24" name="Line 141"/>
              <p:cNvSpPr>
                <a:spLocks noChangeShapeType="1"/>
              </p:cNvSpPr>
              <p:nvPr/>
            </p:nvSpPr>
            <p:spPr bwMode="auto">
              <a:xfrm>
                <a:off x="2907" y="1364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510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51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1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51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514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517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518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515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516" name="Line 141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100359" name="Group 416"/>
          <p:cNvGrpSpPr>
            <a:grpSpLocks/>
          </p:cNvGrpSpPr>
          <p:nvPr/>
        </p:nvGrpSpPr>
        <p:grpSpPr bwMode="auto">
          <a:xfrm>
            <a:off x="1498600" y="4165600"/>
            <a:ext cx="3086100" cy="1168400"/>
            <a:chOff x="7848600" y="2044700"/>
            <a:chExt cx="3200399" cy="1371600"/>
          </a:xfrm>
        </p:grpSpPr>
        <p:sp>
          <p:nvSpPr>
            <p:cNvPr id="100409" name="Oval 417"/>
            <p:cNvSpPr>
              <a:spLocks noChangeArrowheads="1"/>
            </p:cNvSpPr>
            <p:nvPr/>
          </p:nvSpPr>
          <p:spPr bwMode="auto">
            <a:xfrm>
              <a:off x="7848600" y="2044700"/>
              <a:ext cx="3200399" cy="1371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grpSp>
          <p:nvGrpSpPr>
            <p:cNvPr id="100410" name="Group 133"/>
            <p:cNvGrpSpPr>
              <a:grpSpLocks/>
            </p:cNvGrpSpPr>
            <p:nvPr/>
          </p:nvGrpSpPr>
          <p:grpSpPr bwMode="auto">
            <a:xfrm>
              <a:off x="8526482" y="2160804"/>
              <a:ext cx="532759" cy="184809"/>
              <a:chOff x="2356" y="1300"/>
              <a:chExt cx="555" cy="194"/>
            </a:xfrm>
          </p:grpSpPr>
          <p:sp>
            <p:nvSpPr>
              <p:cNvPr id="10048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8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8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8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9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9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8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8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cxnSp>
          <p:nvCxnSpPr>
            <p:cNvPr id="100411" name="Straight Connector 419"/>
            <p:cNvCxnSpPr>
              <a:cxnSpLocks noChangeShapeType="1"/>
              <a:stCxn id="100489" idx="0"/>
            </p:cNvCxnSpPr>
            <p:nvPr/>
          </p:nvCxnSpPr>
          <p:spPr bwMode="auto">
            <a:xfrm>
              <a:off x="9055401" y="2220819"/>
              <a:ext cx="975377" cy="13653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2" name="Straight Connector 420"/>
            <p:cNvCxnSpPr>
              <a:cxnSpLocks noChangeShapeType="1"/>
            </p:cNvCxnSpPr>
            <p:nvPr/>
          </p:nvCxnSpPr>
          <p:spPr bwMode="auto">
            <a:xfrm>
              <a:off x="9522191" y="2583188"/>
              <a:ext cx="120745" cy="833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3" name="Straight Connector 421"/>
            <p:cNvCxnSpPr>
              <a:cxnSpLocks noChangeShapeType="1"/>
            </p:cNvCxnSpPr>
            <p:nvPr/>
          </p:nvCxnSpPr>
          <p:spPr bwMode="auto">
            <a:xfrm flipV="1">
              <a:off x="9323081" y="2786992"/>
              <a:ext cx="243358" cy="456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4" name="Straight Connector 422"/>
            <p:cNvCxnSpPr>
              <a:cxnSpLocks noChangeShapeType="1"/>
            </p:cNvCxnSpPr>
            <p:nvPr/>
          </p:nvCxnSpPr>
          <p:spPr bwMode="auto">
            <a:xfrm flipV="1">
              <a:off x="9028147" y="2611644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5" name="Straight Connector 423"/>
            <p:cNvCxnSpPr>
              <a:cxnSpLocks noChangeShapeType="1"/>
            </p:cNvCxnSpPr>
            <p:nvPr/>
          </p:nvCxnSpPr>
          <p:spPr bwMode="auto">
            <a:xfrm flipV="1">
              <a:off x="8729859" y="2909476"/>
              <a:ext cx="192778" cy="109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6" name="Straight Connector 424"/>
            <p:cNvCxnSpPr>
              <a:cxnSpLocks noChangeShapeType="1"/>
            </p:cNvCxnSpPr>
            <p:nvPr/>
          </p:nvCxnSpPr>
          <p:spPr bwMode="auto">
            <a:xfrm flipV="1">
              <a:off x="9537887" y="2836224"/>
              <a:ext cx="252969" cy="25294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7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10029359" y="2822067"/>
              <a:ext cx="354959" cy="12439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8" name="Straight Connector 426"/>
            <p:cNvCxnSpPr>
              <a:cxnSpLocks noChangeShapeType="1"/>
            </p:cNvCxnSpPr>
            <p:nvPr/>
          </p:nvCxnSpPr>
          <p:spPr bwMode="auto">
            <a:xfrm flipV="1">
              <a:off x="10015190" y="2475242"/>
              <a:ext cx="283363" cy="19566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19" name="Straight Connector 427"/>
            <p:cNvCxnSpPr>
              <a:cxnSpLocks noChangeShapeType="1"/>
              <a:endCxn id="100484" idx="4"/>
            </p:cNvCxnSpPr>
            <p:nvPr/>
          </p:nvCxnSpPr>
          <p:spPr bwMode="auto">
            <a:xfrm flipH="1" flipV="1">
              <a:off x="8791902" y="2345614"/>
              <a:ext cx="410984" cy="871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420" name="TextBox 428"/>
            <p:cNvSpPr txBox="1">
              <a:spLocks noChangeArrowheads="1"/>
            </p:cNvSpPr>
            <p:nvPr/>
          </p:nvSpPr>
          <p:spPr bwMode="auto">
            <a:xfrm>
              <a:off x="7958081" y="2471292"/>
              <a:ext cx="926532" cy="46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0" hangingPunct="0"/>
              <a:r>
                <a:rPr lang="en-US" sz="2000" b="0" i="1">
                  <a:solidFill>
                    <a:srgbClr val="000000"/>
                  </a:solidFill>
                </a:rPr>
                <a:t>ISP B</a:t>
              </a:r>
            </a:p>
          </p:txBody>
        </p:sp>
        <p:grpSp>
          <p:nvGrpSpPr>
            <p:cNvPr id="100421" name="Group 133"/>
            <p:cNvGrpSpPr>
              <a:grpSpLocks/>
            </p:cNvGrpSpPr>
            <p:nvPr/>
          </p:nvGrpSpPr>
          <p:grpSpPr bwMode="auto">
            <a:xfrm>
              <a:off x="9555206" y="2650627"/>
              <a:ext cx="532759" cy="184809"/>
              <a:chOff x="2356" y="1300"/>
              <a:chExt cx="555" cy="194"/>
            </a:xfrm>
          </p:grpSpPr>
          <p:sp>
            <p:nvSpPr>
              <p:cNvPr id="10047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7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8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8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8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8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2" name="Group 133"/>
            <p:cNvGrpSpPr>
              <a:grpSpLocks/>
            </p:cNvGrpSpPr>
            <p:nvPr/>
          </p:nvGrpSpPr>
          <p:grpSpPr bwMode="auto">
            <a:xfrm>
              <a:off x="8772607" y="2725609"/>
              <a:ext cx="532759" cy="184809"/>
              <a:chOff x="2356" y="1300"/>
              <a:chExt cx="555" cy="194"/>
            </a:xfrm>
          </p:grpSpPr>
          <p:sp>
            <p:nvSpPr>
              <p:cNvPr id="10046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7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7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7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7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7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7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3" name="Group 133"/>
            <p:cNvGrpSpPr>
              <a:grpSpLocks/>
            </p:cNvGrpSpPr>
            <p:nvPr/>
          </p:nvGrpSpPr>
          <p:grpSpPr bwMode="auto">
            <a:xfrm>
              <a:off x="9060908" y="2428111"/>
              <a:ext cx="532759" cy="184809"/>
              <a:chOff x="2356" y="1300"/>
              <a:chExt cx="555" cy="194"/>
            </a:xfrm>
          </p:grpSpPr>
          <p:sp>
            <p:nvSpPr>
              <p:cNvPr id="10046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6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6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6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6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6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6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4" name="Group 133"/>
            <p:cNvGrpSpPr>
              <a:grpSpLocks/>
            </p:cNvGrpSpPr>
            <p:nvPr/>
          </p:nvGrpSpPr>
          <p:grpSpPr bwMode="auto">
            <a:xfrm>
              <a:off x="10005281" y="2289952"/>
              <a:ext cx="532759" cy="184809"/>
              <a:chOff x="2356" y="1300"/>
              <a:chExt cx="555" cy="194"/>
            </a:xfrm>
          </p:grpSpPr>
          <p:sp>
            <p:nvSpPr>
              <p:cNvPr id="10045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5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5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5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5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5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5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5" name="Group 133"/>
            <p:cNvGrpSpPr>
              <a:grpSpLocks/>
            </p:cNvGrpSpPr>
            <p:nvPr/>
          </p:nvGrpSpPr>
          <p:grpSpPr bwMode="auto">
            <a:xfrm>
              <a:off x="10232661" y="2882876"/>
              <a:ext cx="532759" cy="184809"/>
              <a:chOff x="2356" y="1300"/>
              <a:chExt cx="555" cy="194"/>
            </a:xfrm>
          </p:grpSpPr>
          <p:sp>
            <p:nvSpPr>
              <p:cNvPr id="10044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4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4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4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5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5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4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4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6" name="Group 133"/>
            <p:cNvGrpSpPr>
              <a:grpSpLocks/>
            </p:cNvGrpSpPr>
            <p:nvPr/>
          </p:nvGrpSpPr>
          <p:grpSpPr bwMode="auto">
            <a:xfrm>
              <a:off x="9330660" y="3072767"/>
              <a:ext cx="532759" cy="184809"/>
              <a:chOff x="2356" y="1300"/>
              <a:chExt cx="555" cy="194"/>
            </a:xfrm>
          </p:grpSpPr>
          <p:sp>
            <p:nvSpPr>
              <p:cNvPr id="1004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3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4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4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4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4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00427" name="Group 133"/>
            <p:cNvGrpSpPr>
              <a:grpSpLocks/>
            </p:cNvGrpSpPr>
            <p:nvPr/>
          </p:nvGrpSpPr>
          <p:grpSpPr bwMode="auto">
            <a:xfrm>
              <a:off x="8438032" y="3018963"/>
              <a:ext cx="532759" cy="184809"/>
              <a:chOff x="2356" y="1300"/>
              <a:chExt cx="555" cy="194"/>
            </a:xfrm>
          </p:grpSpPr>
          <p:sp>
            <p:nvSpPr>
              <p:cNvPr id="10042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2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10043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10043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0043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0043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2400" b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0043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3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100360" name="Straight Connector 12"/>
          <p:cNvCxnSpPr>
            <a:cxnSpLocks noChangeShapeType="1"/>
            <a:endCxn id="100569" idx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1" name="Straight Connector 500"/>
          <p:cNvCxnSpPr>
            <a:cxnSpLocks noChangeShapeType="1"/>
            <a:stCxn id="100694" idx="8"/>
            <a:endCxn id="100381" idx="2"/>
          </p:cNvCxnSpPr>
          <p:nvPr/>
        </p:nvCxnSpPr>
        <p:spPr bwMode="auto">
          <a:xfrm>
            <a:off x="1455738" y="299085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2" name="Straight Connector 501"/>
          <p:cNvCxnSpPr>
            <a:cxnSpLocks noChangeShapeType="1"/>
            <a:endCxn id="100381" idx="3"/>
          </p:cNvCxnSpPr>
          <p:nvPr/>
        </p:nvCxnSpPr>
        <p:spPr bwMode="auto">
          <a:xfrm>
            <a:off x="1235075" y="327183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3" name="Straight Connector 502"/>
          <p:cNvCxnSpPr>
            <a:cxnSpLocks noChangeShapeType="1"/>
            <a:endCxn id="100537" idx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4" name="Straight Connector 503"/>
          <p:cNvCxnSpPr>
            <a:cxnSpLocks noChangeShapeType="1"/>
            <a:endCxn id="100537" idx="0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5" name="Straight Connector 504"/>
          <p:cNvCxnSpPr>
            <a:cxnSpLocks noChangeShapeType="1"/>
            <a:endCxn id="100620" idx="0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6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7" name="Straight Connector 506"/>
          <p:cNvCxnSpPr>
            <a:cxnSpLocks noChangeShapeType="1"/>
            <a:stCxn id="100686" idx="4"/>
            <a:endCxn id="100615" idx="0"/>
          </p:cNvCxnSpPr>
          <p:nvPr/>
        </p:nvCxnSpPr>
        <p:spPr bwMode="auto">
          <a:xfrm flipH="1">
            <a:off x="7483475" y="422910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8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9" name="Straight Connector 508"/>
          <p:cNvCxnSpPr>
            <a:cxnSpLocks noChangeShapeType="1"/>
            <a:endCxn id="100602" idx="5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0" name="Straight Connector 509"/>
          <p:cNvCxnSpPr>
            <a:cxnSpLocks noChangeShapeType="1"/>
            <a:stCxn id="100684" idx="0"/>
            <a:endCxn id="100379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1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2" name="Straight Connector 511"/>
          <p:cNvCxnSpPr>
            <a:cxnSpLocks noChangeShapeType="1"/>
            <a:stCxn id="100681" idx="0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Straight Connector 513"/>
          <p:cNvCxnSpPr>
            <a:cxnSpLocks noChangeShapeType="1"/>
            <a:stCxn id="100703" idx="0"/>
          </p:cNvCxnSpPr>
          <p:nvPr/>
        </p:nvCxnSpPr>
        <p:spPr bwMode="auto">
          <a:xfrm flipV="1">
            <a:off x="1179513" y="4467225"/>
            <a:ext cx="227012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5" name="Straight Connector 514"/>
          <p:cNvCxnSpPr>
            <a:cxnSpLocks noChangeShapeType="1"/>
            <a:endCxn id="100381" idx="5"/>
          </p:cNvCxnSpPr>
          <p:nvPr/>
        </p:nvCxnSpPr>
        <p:spPr bwMode="auto">
          <a:xfrm flipV="1">
            <a:off x="1155700" y="436880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0377" name="Group 39937"/>
          <p:cNvGrpSpPr>
            <a:grpSpLocks/>
          </p:cNvGrpSpPr>
          <p:nvPr/>
        </p:nvGrpSpPr>
        <p:grpSpPr bwMode="auto">
          <a:xfrm>
            <a:off x="3692525" y="3789363"/>
            <a:ext cx="1538288" cy="585787"/>
            <a:chOff x="3692946" y="3789212"/>
            <a:chExt cx="1537885" cy="585306"/>
          </a:xfrm>
        </p:grpSpPr>
        <p:cxnSp>
          <p:nvCxnSpPr>
            <p:cNvPr id="100398" name="Straight Connector 515"/>
            <p:cNvCxnSpPr>
              <a:cxnSpLocks noChangeShapeType="1"/>
              <a:stCxn id="100454" idx="0"/>
            </p:cNvCxnSpPr>
            <p:nvPr/>
          </p:nvCxnSpPr>
          <p:spPr bwMode="auto">
            <a:xfrm flipV="1">
              <a:off x="3833272" y="4233204"/>
              <a:ext cx="190444" cy="141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00399" name="Group 518"/>
            <p:cNvGrpSpPr>
              <a:grpSpLocks/>
            </p:cNvGrpSpPr>
            <p:nvPr/>
          </p:nvGrpSpPr>
          <p:grpSpPr bwMode="auto">
            <a:xfrm>
              <a:off x="3932901" y="3934211"/>
              <a:ext cx="530938" cy="338554"/>
              <a:chOff x="5573768" y="2726239"/>
              <a:chExt cx="530938" cy="338554"/>
            </a:xfrm>
          </p:grpSpPr>
          <p:sp>
            <p:nvSpPr>
              <p:cNvPr id="100402" name="Oval 521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sv-SE" sz="2400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00403" name="TextBox 522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0" hangingPunct="0"/>
                <a:r>
                  <a:rPr lang="en-US" sz="1600" b="0">
                    <a:solidFill>
                      <a:srgbClr val="FFFFFF"/>
                    </a:solidFill>
                  </a:rPr>
                  <a:t>IXP</a:t>
                </a:r>
              </a:p>
            </p:txBody>
          </p:sp>
        </p:grpSp>
        <p:cxnSp>
          <p:nvCxnSpPr>
            <p:cNvPr id="100400" name="Straight Connector 519"/>
            <p:cNvCxnSpPr>
              <a:cxnSpLocks noChangeShapeType="1"/>
              <a:stCxn id="100402" idx="6"/>
              <a:endCxn id="100654" idx="1"/>
            </p:cNvCxnSpPr>
            <p:nvPr/>
          </p:nvCxnSpPr>
          <p:spPr bwMode="auto">
            <a:xfrm flipV="1">
              <a:off x="4460993" y="3953654"/>
              <a:ext cx="769838" cy="1580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401" name="Straight Connector 520"/>
            <p:cNvCxnSpPr>
              <a:cxnSpLocks noChangeShapeType="1"/>
            </p:cNvCxnSpPr>
            <p:nvPr/>
          </p:nvCxnSpPr>
          <p:spPr bwMode="auto">
            <a:xfrm>
              <a:off x="3692946" y="3789212"/>
              <a:ext cx="342738" cy="20484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378" name="Group 39939"/>
          <p:cNvGrpSpPr>
            <a:grpSpLocks/>
          </p:cNvGrpSpPr>
          <p:nvPr/>
        </p:nvGrpSpPr>
        <p:grpSpPr bwMode="auto">
          <a:xfrm>
            <a:off x="2406650" y="3633788"/>
            <a:ext cx="2901950" cy="1296987"/>
            <a:chOff x="2407287" y="3633041"/>
            <a:chExt cx="2900648" cy="1297685"/>
          </a:xfrm>
        </p:grpSpPr>
        <p:cxnSp>
          <p:nvCxnSpPr>
            <p:cNvPr id="100395" name="Straight Connector 7"/>
            <p:cNvCxnSpPr>
              <a:cxnSpLocks noChangeShapeType="1"/>
              <a:stCxn id="100527" idx="5"/>
              <a:endCxn id="100652" idx="1"/>
            </p:cNvCxnSpPr>
            <p:nvPr/>
          </p:nvCxnSpPr>
          <p:spPr bwMode="auto">
            <a:xfrm>
              <a:off x="4876256" y="3633041"/>
              <a:ext cx="431679" cy="22249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6" name="Straight Connector 415"/>
            <p:cNvCxnSpPr>
              <a:cxnSpLocks noChangeShapeType="1"/>
              <a:endCxn id="100486" idx="0"/>
            </p:cNvCxnSpPr>
            <p:nvPr/>
          </p:nvCxnSpPr>
          <p:spPr bwMode="auto">
            <a:xfrm flipH="1">
              <a:off x="2407287" y="3753131"/>
              <a:ext cx="282429" cy="51137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397" name="Straight Connector 523"/>
            <p:cNvCxnSpPr>
              <a:cxnSpLocks noChangeShapeType="1"/>
              <a:stCxn id="100449" idx="0"/>
            </p:cNvCxnSpPr>
            <p:nvPr/>
          </p:nvCxnSpPr>
          <p:spPr bwMode="auto">
            <a:xfrm flipV="1">
              <a:off x="4307545" y="4626270"/>
              <a:ext cx="843636" cy="304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0379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380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sz="2000" b="0" i="1">
                <a:solidFill>
                  <a:srgbClr val="000000"/>
                </a:solidFill>
              </a:rPr>
              <a:t>regional net</a:t>
            </a:r>
          </a:p>
        </p:txBody>
      </p:sp>
      <p:sp>
        <p:nvSpPr>
          <p:cNvPr id="100381" name="Oval 517"/>
          <p:cNvSpPr>
            <a:spLocks noChangeArrowheads="1"/>
          </p:cNvSpPr>
          <p:nvPr/>
        </p:nvSpPr>
        <p:spPr bwMode="auto">
          <a:xfrm rot="5400000">
            <a:off x="867569" y="373618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00382" name="Straight Connector 39941"/>
          <p:cNvCxnSpPr>
            <a:cxnSpLocks noChangeShapeType="1"/>
            <a:stCxn id="100381" idx="0"/>
            <a:endCxn id="100515" idx="0"/>
          </p:cNvCxnSpPr>
          <p:nvPr/>
        </p:nvCxnSpPr>
        <p:spPr bwMode="auto">
          <a:xfrm flipV="1">
            <a:off x="1684338" y="3654425"/>
            <a:ext cx="758825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3" name="Straight Connector 524"/>
          <p:cNvCxnSpPr>
            <a:cxnSpLocks noChangeShapeType="1"/>
            <a:endCxn id="100488" idx="1"/>
          </p:cNvCxnSpPr>
          <p:nvPr/>
        </p:nvCxnSpPr>
        <p:spPr bwMode="auto">
          <a:xfrm>
            <a:off x="1685925" y="4111625"/>
            <a:ext cx="4667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84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2400" b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385" name="TextBox 13"/>
          <p:cNvSpPr txBox="1">
            <a:spLocks noChangeArrowheads="1"/>
          </p:cNvSpPr>
          <p:nvPr/>
        </p:nvSpPr>
        <p:spPr bwMode="auto">
          <a:xfrm>
            <a:off x="3113088" y="3541713"/>
            <a:ext cx="362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b="0" i="1">
                <a:solidFill>
                  <a:srgbClr val="FFFFFF"/>
                </a:solidFill>
              </a:rPr>
              <a:t>Content provider network</a:t>
            </a:r>
          </a:p>
        </p:txBody>
      </p:sp>
      <p:cxnSp>
        <p:nvCxnSpPr>
          <p:cNvPr id="100386" name="Straight Connector 19"/>
          <p:cNvCxnSpPr>
            <a:cxnSpLocks noChangeShapeType="1"/>
            <a:stCxn id="100707" idx="2"/>
          </p:cNvCxnSpPr>
          <p:nvPr/>
        </p:nvCxnSpPr>
        <p:spPr bwMode="auto">
          <a:xfrm flipH="1">
            <a:off x="6540500" y="2867025"/>
            <a:ext cx="15081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7" name="Straight Connector 525"/>
          <p:cNvCxnSpPr>
            <a:cxnSpLocks noChangeShapeType="1"/>
            <a:endCxn id="100384" idx="7"/>
          </p:cNvCxnSpPr>
          <p:nvPr/>
        </p:nvCxnSpPr>
        <p:spPr bwMode="auto">
          <a:xfrm flipH="1">
            <a:off x="7070725" y="3221038"/>
            <a:ext cx="142875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9" name="Straight Connector 527"/>
          <p:cNvCxnSpPr>
            <a:cxnSpLocks noChangeShapeType="1"/>
            <a:endCxn id="100384" idx="1"/>
          </p:cNvCxnSpPr>
          <p:nvPr/>
        </p:nvCxnSpPr>
        <p:spPr bwMode="auto">
          <a:xfrm>
            <a:off x="2682875" y="3008313"/>
            <a:ext cx="76200" cy="5191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0" name="Straight Connector 528"/>
          <p:cNvCxnSpPr>
            <a:cxnSpLocks noChangeShapeType="1"/>
            <a:endCxn id="100454" idx="1"/>
          </p:cNvCxnSpPr>
          <p:nvPr/>
        </p:nvCxnSpPr>
        <p:spPr bwMode="auto">
          <a:xfrm>
            <a:off x="3413125" y="4049713"/>
            <a:ext cx="239713" cy="3397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1" name="Straight Connector 529"/>
          <p:cNvCxnSpPr>
            <a:cxnSpLocks noChangeShapeType="1"/>
          </p:cNvCxnSpPr>
          <p:nvPr/>
        </p:nvCxnSpPr>
        <p:spPr bwMode="auto">
          <a:xfrm>
            <a:off x="2303463" y="2651125"/>
            <a:ext cx="14287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2" name="Straight Connector 530"/>
          <p:cNvCxnSpPr>
            <a:cxnSpLocks noChangeShapeType="1"/>
          </p:cNvCxnSpPr>
          <p:nvPr/>
        </p:nvCxnSpPr>
        <p:spPr bwMode="auto">
          <a:xfrm flipH="1">
            <a:off x="1693863" y="3935413"/>
            <a:ext cx="528637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3" name="Straight Connector 531"/>
          <p:cNvCxnSpPr>
            <a:cxnSpLocks noChangeShapeType="1"/>
            <a:stCxn id="100686" idx="3"/>
          </p:cNvCxnSpPr>
          <p:nvPr/>
        </p:nvCxnSpPr>
        <p:spPr bwMode="auto">
          <a:xfrm flipH="1" flipV="1">
            <a:off x="7713663" y="3903663"/>
            <a:ext cx="400050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4" name="Straight Connector 532"/>
          <p:cNvCxnSpPr>
            <a:cxnSpLocks noChangeShapeType="1"/>
            <a:stCxn id="100688" idx="4"/>
          </p:cNvCxnSpPr>
          <p:nvPr/>
        </p:nvCxnSpPr>
        <p:spPr bwMode="auto">
          <a:xfrm flipH="1" flipV="1">
            <a:off x="7624763" y="3929063"/>
            <a:ext cx="628650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88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pitchFamily="34" charset="0"/>
              </a:rPr>
              <a:t>Introduction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5100"/>
            <a:ext cx="8096250" cy="650875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34" charset="-128"/>
              </a:rPr>
              <a:t>Internet structure: network of networks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149850"/>
            <a:ext cx="8440738" cy="160721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buSzPct val="75000"/>
            </a:pPr>
            <a:r>
              <a:rPr lang="en-US" sz="2000" dirty="0" smtClean="0">
                <a:ea typeface="ＭＳ Ｐゴシック" pitchFamily="34" charset="-128"/>
              </a:rPr>
              <a:t>at center: small # of well-connected large networks</a:t>
            </a:r>
          </a:p>
          <a:p>
            <a:pPr lvl="1" eaLnBrk="1" hangingPunct="1"/>
            <a:r>
              <a:rPr lang="ja-JP" altLang="en-US" sz="1800" dirty="0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1800" dirty="0" smtClean="0">
                <a:solidFill>
                  <a:srgbClr val="CC0000"/>
                </a:solidFill>
                <a:ea typeface="ＭＳ Ｐゴシック" pitchFamily="34" charset="-128"/>
              </a:rPr>
              <a:t>tier-1</a:t>
            </a:r>
            <a:r>
              <a:rPr lang="ja-JP" altLang="en-US" sz="1800" dirty="0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z="1800" dirty="0" smtClean="0">
                <a:solidFill>
                  <a:srgbClr val="CC0000"/>
                </a:solidFill>
                <a:ea typeface="ＭＳ Ｐゴシック" pitchFamily="34" charset="-128"/>
              </a:rPr>
              <a:t> commercial ISPs</a:t>
            </a:r>
            <a:r>
              <a:rPr lang="en-US" altLang="ja-JP" sz="1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altLang="ja-JP" sz="1800" dirty="0" smtClean="0">
                <a:ea typeface="ＭＳ Ｐゴシック" pitchFamily="34" charset="-128"/>
              </a:rPr>
              <a:t>(e.g., AT&amp;T, NTT, TeliaSonera, </a:t>
            </a:r>
            <a:r>
              <a:rPr lang="en-US" altLang="ja-JP" sz="1800" dirty="0" err="1" smtClean="0">
                <a:ea typeface="ＭＳ Ｐゴシック" pitchFamily="34" charset="-128"/>
              </a:rPr>
              <a:t>DeutcheTelecom</a:t>
            </a:r>
            <a:r>
              <a:rPr lang="en-US" altLang="ja-JP" sz="1800" dirty="0" smtClean="0">
                <a:ea typeface="ＭＳ Ｐゴシック" pitchFamily="34" charset="-128"/>
              </a:rPr>
              <a:t>), national &amp; international coverage</a:t>
            </a:r>
          </a:p>
          <a:p>
            <a:pPr lvl="1" eaLnBrk="1" hangingPunct="1"/>
            <a:r>
              <a:rPr lang="en-US" sz="1800" dirty="0" smtClean="0">
                <a:solidFill>
                  <a:srgbClr val="CC0000"/>
                </a:solidFill>
              </a:rPr>
              <a:t>A new form of content provider network </a:t>
            </a:r>
            <a:r>
              <a:rPr lang="en-US" sz="1800" dirty="0" smtClean="0"/>
              <a:t>(</a:t>
            </a:r>
            <a:r>
              <a:rPr lang="en-US" sz="1800" dirty="0" err="1" smtClean="0"/>
              <a:t>e.g</a:t>
            </a:r>
            <a:r>
              <a:rPr lang="en-US" sz="1800" dirty="0" smtClean="0"/>
              <a:t>, Google): private network that connects it data centers to Internet, often bypassing tier-1, regional ISPs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10240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1-</a:t>
            </a:r>
            <a:fld id="{F0969682-103E-4DC7-823F-9C1CE3F676E6}" type="slidenum">
              <a:rPr lang="en-US" sz="1200">
                <a:solidFill>
                  <a:srgbClr val="000000"/>
                </a:solidFill>
                <a:latin typeface="Tahoma" pitchFamily="34" charset="0"/>
              </a:rPr>
              <a:pPr/>
              <a:t>41</a:t>
            </a:fld>
            <a:endParaRPr lang="en-US" sz="12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2406" name="Group 67"/>
          <p:cNvGrpSpPr>
            <a:grpSpLocks/>
          </p:cNvGrpSpPr>
          <p:nvPr/>
        </p:nvGrpSpPr>
        <p:grpSpPr bwMode="auto">
          <a:xfrm>
            <a:off x="1054100" y="1038225"/>
            <a:ext cx="7658100" cy="3984625"/>
            <a:chOff x="1066800" y="1371600"/>
            <a:chExt cx="7194549" cy="3984625"/>
          </a:xfrm>
        </p:grpSpPr>
        <p:sp>
          <p:nvSpPr>
            <p:cNvPr id="102407" name="Oval 76"/>
            <p:cNvSpPr>
              <a:spLocks noChangeArrowheads="1"/>
            </p:cNvSpPr>
            <p:nvPr/>
          </p:nvSpPr>
          <p:spPr bwMode="auto">
            <a:xfrm>
              <a:off x="1981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08" name="Oval 76"/>
            <p:cNvSpPr>
              <a:spLocks noChangeArrowheads="1"/>
            </p:cNvSpPr>
            <p:nvPr/>
          </p:nvSpPr>
          <p:spPr bwMode="auto">
            <a:xfrm>
              <a:off x="1066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09" name="Oval 76"/>
            <p:cNvSpPr>
              <a:spLocks noChangeArrowheads="1"/>
            </p:cNvSpPr>
            <p:nvPr/>
          </p:nvSpPr>
          <p:spPr bwMode="auto">
            <a:xfrm>
              <a:off x="56388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0" name="Oval 76"/>
            <p:cNvSpPr>
              <a:spLocks noChangeArrowheads="1"/>
            </p:cNvSpPr>
            <p:nvPr/>
          </p:nvSpPr>
          <p:spPr bwMode="auto">
            <a:xfrm>
              <a:off x="47244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1" name="Oval 76"/>
            <p:cNvSpPr>
              <a:spLocks noChangeArrowheads="1"/>
            </p:cNvSpPr>
            <p:nvPr/>
          </p:nvSpPr>
          <p:spPr bwMode="auto">
            <a:xfrm>
              <a:off x="38100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2" name="Oval 76"/>
            <p:cNvSpPr>
              <a:spLocks noChangeArrowheads="1"/>
            </p:cNvSpPr>
            <p:nvPr/>
          </p:nvSpPr>
          <p:spPr bwMode="auto">
            <a:xfrm>
              <a:off x="2895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3" name="Oval 76"/>
            <p:cNvSpPr>
              <a:spLocks noChangeArrowheads="1"/>
            </p:cNvSpPr>
            <p:nvPr/>
          </p:nvSpPr>
          <p:spPr bwMode="auto">
            <a:xfrm>
              <a:off x="65532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4" name="Oval 76"/>
            <p:cNvSpPr>
              <a:spLocks noChangeArrowheads="1"/>
            </p:cNvSpPr>
            <p:nvPr/>
          </p:nvSpPr>
          <p:spPr bwMode="auto">
            <a:xfrm>
              <a:off x="7467600" y="4724400"/>
              <a:ext cx="793749" cy="63182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access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ISP</a:t>
              </a:r>
            </a:p>
          </p:txBody>
        </p:sp>
        <p:sp>
          <p:nvSpPr>
            <p:cNvPr id="102415" name="Oval 33"/>
            <p:cNvSpPr>
              <a:spLocks noChangeArrowheads="1"/>
            </p:cNvSpPr>
            <p:nvPr/>
          </p:nvSpPr>
          <p:spPr bwMode="auto">
            <a:xfrm>
              <a:off x="24384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</a:rPr>
                <a:t>Regional ISP</a:t>
              </a:r>
            </a:p>
          </p:txBody>
        </p:sp>
        <p:sp>
          <p:nvSpPr>
            <p:cNvPr id="102416" name="Oval 33"/>
            <p:cNvSpPr>
              <a:spLocks noChangeArrowheads="1"/>
            </p:cNvSpPr>
            <p:nvPr/>
          </p:nvSpPr>
          <p:spPr bwMode="auto">
            <a:xfrm>
              <a:off x="4800600" y="3429000"/>
              <a:ext cx="1863725" cy="7905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808080"/>
                  </a:solidFill>
                  <a:latin typeface="Arial" charset="0"/>
                  <a:ea typeface="ＭＳ Ｐゴシック" pitchFamily="34" charset="-128"/>
                </a:rPr>
                <a:t>Regional ISP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133157" y="2819400"/>
              <a:ext cx="609985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0" dirty="0">
                  <a:solidFill>
                    <a:srgbClr val="FFFFFF"/>
                  </a:solidFill>
                </a:rPr>
                <a:t>IXP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01284" y="27432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0" dirty="0">
                  <a:solidFill>
                    <a:srgbClr val="FFFFFF"/>
                  </a:solidFill>
                </a:rPr>
                <a:t>IXP</a:t>
              </a:r>
            </a:p>
          </p:txBody>
        </p:sp>
        <p:sp>
          <p:nvSpPr>
            <p:cNvPr id="102419" name="Oval 34"/>
            <p:cNvSpPr>
              <a:spLocks noChangeArrowheads="1"/>
            </p:cNvSpPr>
            <p:nvPr/>
          </p:nvSpPr>
          <p:spPr bwMode="auto">
            <a:xfrm>
              <a:off x="11430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Tier 1 ISP</a:t>
              </a:r>
              <a:endParaRPr lang="en-US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2420" name="Oval 34"/>
            <p:cNvSpPr>
              <a:spLocks noChangeArrowheads="1"/>
            </p:cNvSpPr>
            <p:nvPr/>
          </p:nvSpPr>
          <p:spPr bwMode="auto">
            <a:xfrm>
              <a:off x="3352800" y="1600200"/>
              <a:ext cx="1863725" cy="79057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Tier 1 ISP</a:t>
              </a:r>
              <a:endParaRPr lang="en-US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2421" name="Oval 34"/>
            <p:cNvSpPr>
              <a:spLocks noChangeArrowheads="1"/>
            </p:cNvSpPr>
            <p:nvPr/>
          </p:nvSpPr>
          <p:spPr bwMode="auto">
            <a:xfrm>
              <a:off x="5638800" y="1600200"/>
              <a:ext cx="1981200" cy="838200"/>
            </a:xfrm>
            <a:prstGeom prst="ellipse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0">
                  <a:solidFill>
                    <a:srgbClr val="FFFFFF"/>
                  </a:solidFill>
                  <a:latin typeface="Arial" charset="0"/>
                  <a:ea typeface="ＭＳ Ｐゴシック" pitchFamily="34" charset="-128"/>
                </a:rPr>
                <a:t>Google</a:t>
              </a:r>
              <a:endParaRPr lang="en-US" sz="2400" b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84" name="Straight Connector 83"/>
            <p:cNvCxnSpPr>
              <a:endCxn id="102408" idx="0"/>
            </p:cNvCxnSpPr>
            <p:nvPr/>
          </p:nvCxnSpPr>
          <p:spPr>
            <a:xfrm rot="5400000">
              <a:off x="427081" y="3398633"/>
              <a:ext cx="2362200" cy="2893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02415" idx="4"/>
            </p:cNvCxnSpPr>
            <p:nvPr/>
          </p:nvCxnSpPr>
          <p:spPr>
            <a:xfrm rot="5400000">
              <a:off x="3070887" y="4425754"/>
              <a:ext cx="504825" cy="924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02415" idx="3"/>
            </p:cNvCxnSpPr>
            <p:nvPr/>
          </p:nvCxnSpPr>
          <p:spPr>
            <a:xfrm rot="5400000">
              <a:off x="2265003" y="4277579"/>
              <a:ext cx="620712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808066" y="3459105"/>
              <a:ext cx="2438400" cy="244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9" idx="2"/>
            </p:cNvCxnSpPr>
            <p:nvPr/>
          </p:nvCxnSpPr>
          <p:spPr>
            <a:xfrm rot="5400000">
              <a:off x="1333803" y="3771707"/>
              <a:ext cx="1600200" cy="6099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7315797" y="2819400"/>
              <a:ext cx="608494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sz="2400" b="0" dirty="0">
                  <a:solidFill>
                    <a:srgbClr val="FFFFFF"/>
                  </a:solidFill>
                </a:rPr>
                <a:t>IXP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6200000" flipH="1">
              <a:off x="3747986" y="42525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02416" idx="2"/>
              <a:endCxn id="102415" idx="6"/>
            </p:cNvCxnSpPr>
            <p:nvPr/>
          </p:nvCxnSpPr>
          <p:spPr>
            <a:xfrm rot="10800000">
              <a:off x="4301663" y="3824288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4931639" y="4288692"/>
              <a:ext cx="620713" cy="272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H="1">
              <a:off x="5633414" y="4425226"/>
              <a:ext cx="544513" cy="760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2416" idx="5"/>
            </p:cNvCxnSpPr>
            <p:nvPr/>
          </p:nvCxnSpPr>
          <p:spPr>
            <a:xfrm rot="16200000" flipH="1">
              <a:off x="6276143" y="4218669"/>
              <a:ext cx="620712" cy="3907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02421" idx="4"/>
            </p:cNvCxnSpPr>
            <p:nvPr/>
          </p:nvCxnSpPr>
          <p:spPr>
            <a:xfrm rot="16200000" flipH="1">
              <a:off x="5747409" y="3320741"/>
              <a:ext cx="2297113" cy="5324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>
              <a:off x="2971328" y="1981200"/>
              <a:ext cx="4996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181593" y="1981200"/>
              <a:ext cx="498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2133157" y="1371600"/>
              <a:ext cx="4190855" cy="457200"/>
            </a:xfrm>
            <a:prstGeom prst="arc">
              <a:avLst>
                <a:gd name="adj1" fmla="val 10681875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 sz="2400" b="0">
                <a:solidFill>
                  <a:srgbClr val="000000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H="1">
              <a:off x="6972290" y="2399831"/>
              <a:ext cx="533400" cy="305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9" idx="0"/>
            </p:cNvCxnSpPr>
            <p:nvPr/>
          </p:nvCxnSpPr>
          <p:spPr>
            <a:xfrm rot="16200000" flipH="1">
              <a:off x="2095457" y="2475961"/>
              <a:ext cx="457200" cy="2296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H="1">
              <a:off x="2628635" y="3238707"/>
              <a:ext cx="457200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 flipV="1">
              <a:off x="2743142" y="2209800"/>
              <a:ext cx="2972375" cy="77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6200000" flipH="1">
              <a:off x="4662218" y="2423713"/>
              <a:ext cx="504825" cy="381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3314806" y="2856893"/>
              <a:ext cx="1143000" cy="1536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105256" y="3276738"/>
              <a:ext cx="304800" cy="1521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4039175" y="3124200"/>
              <a:ext cx="762109" cy="54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2419" idx="5"/>
            </p:cNvCxnSpPr>
            <p:nvPr/>
          </p:nvCxnSpPr>
          <p:spPr>
            <a:xfrm rot="16200000" flipH="1">
              <a:off x="3070757" y="1938325"/>
              <a:ext cx="1470025" cy="2143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9" idx="2"/>
            </p:cNvCxnSpPr>
            <p:nvPr/>
          </p:nvCxnSpPr>
          <p:spPr>
            <a:xfrm rot="16200000" flipH="1">
              <a:off x="7004680" y="3891964"/>
              <a:ext cx="1458913" cy="228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6052348" y="3472202"/>
              <a:ext cx="1535113" cy="1143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9" idx="1"/>
            </p:cNvCxnSpPr>
            <p:nvPr/>
          </p:nvCxnSpPr>
          <p:spPr>
            <a:xfrm rot="10800000" flipV="1">
              <a:off x="6095826" y="3048000"/>
              <a:ext cx="1219971" cy="4683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80" idx="3"/>
            </p:cNvCxnSpPr>
            <p:nvPr/>
          </p:nvCxnSpPr>
          <p:spPr>
            <a:xfrm rot="10800000" flipV="1">
              <a:off x="5409778" y="2362200"/>
              <a:ext cx="780007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053332" y="2217738"/>
              <a:ext cx="2286327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86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2362200"/>
          </a:xfrm>
        </p:spPr>
        <p:txBody>
          <a:bodyPr/>
          <a:lstStyle/>
          <a:p>
            <a:pPr algn="ctr"/>
            <a:r>
              <a:rPr lang="sv-SE" dirty="0" err="1" smtClean="0"/>
              <a:t>Synthesis</a:t>
            </a:r>
            <a:r>
              <a:rPr lang="sv-SE" dirty="0" smtClean="0"/>
              <a:t> </a:t>
            </a:r>
            <a:r>
              <a:rPr lang="sv-SE" dirty="0" err="1" smtClean="0"/>
              <a:t>cont</a:t>
            </a:r>
            <a:r>
              <a:rPr lang="sv-SE" dirty="0" smtClean="0"/>
              <a:t>. 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1. </a:t>
            </a:r>
            <a:r>
              <a:rPr lang="sv-SE" dirty="0" err="1" smtClean="0">
                <a:solidFill>
                  <a:schemeClr val="bg1">
                    <a:lumMod val="65000"/>
                  </a:schemeClr>
                </a:solidFill>
              </a:rPr>
              <a:t>Reflections</a:t>
            </a:r>
            <a:r>
              <a:rPr lang="sv-SE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sv-SE" dirty="0" err="1" smtClean="0">
                <a:solidFill>
                  <a:schemeClr val="bg1">
                    <a:lumMod val="65000"/>
                  </a:schemeClr>
                </a:solidFill>
              </a:rPr>
              <a:t>prespectives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2. </a:t>
            </a:r>
            <a:r>
              <a:rPr lang="sv-SE" dirty="0" err="1" smtClean="0"/>
              <a:t>Networking</a:t>
            </a:r>
            <a:r>
              <a:rPr lang="sv-SE" dirty="0" smtClean="0"/>
              <a:t> </a:t>
            </a:r>
            <a:r>
              <a:rPr lang="sv-SE" dirty="0" err="1" smtClean="0"/>
              <a:t>constantly</a:t>
            </a:r>
            <a:r>
              <a:rPr lang="sv-SE" dirty="0" smtClean="0"/>
              <a:t> </a:t>
            </a:r>
            <a:r>
              <a:rPr lang="sv-SE" dirty="0" err="1" smtClean="0"/>
              <a:t>evolving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5-</a:t>
            </a:r>
            <a:fld id="{3B61AFF2-67D7-4B1F-A453-9FBFA1B1CF2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7196E92E-5BAF-4A41-87B9-BA983BC3F97F}" type="slidenum"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43</a:t>
            </a:fld>
            <a:endParaRPr lang="en-US" altLang="sv-SE" sz="12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Data center networks 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10675" y="1147762"/>
            <a:ext cx="8274050" cy="2203450"/>
          </a:xfrm>
        </p:spPr>
        <p:txBody>
          <a:bodyPr/>
          <a:lstStyle/>
          <a:p>
            <a:r>
              <a:rPr lang="en-US" altLang="sv-SE" dirty="0" smtClean="0"/>
              <a:t>10</a:t>
            </a:r>
            <a:r>
              <a:rPr lang="en-US" altLang="en-US" dirty="0" smtClean="0"/>
              <a:t>’</a:t>
            </a:r>
            <a:r>
              <a:rPr lang="en-US" altLang="sv-SE" dirty="0" smtClean="0"/>
              <a:t>s to 100</a:t>
            </a:r>
            <a:r>
              <a:rPr lang="en-US" altLang="en-US" dirty="0" smtClean="0"/>
              <a:t>’</a:t>
            </a:r>
            <a:r>
              <a:rPr lang="en-US" altLang="sv-SE" dirty="0" smtClean="0"/>
              <a:t>s of thousands of hosts, often closely coupled, in close proximity:</a:t>
            </a:r>
          </a:p>
          <a:p>
            <a:pPr lvl="1"/>
            <a:r>
              <a:rPr lang="en-US" altLang="sv-SE" dirty="0" smtClean="0"/>
              <a:t>e-business (e.g. Amazon)</a:t>
            </a:r>
          </a:p>
          <a:p>
            <a:pPr lvl="1"/>
            <a:r>
              <a:rPr lang="en-US" altLang="sv-SE" dirty="0" smtClean="0"/>
              <a:t>content-servers (e.g., YouTube, Akamai, Apple, Microsoft)</a:t>
            </a:r>
          </a:p>
          <a:p>
            <a:pPr lvl="1"/>
            <a:r>
              <a:rPr lang="en-US" altLang="sv-SE" dirty="0" smtClean="0"/>
              <a:t>search engines, data mining (e.g., Google)</a:t>
            </a:r>
          </a:p>
          <a:p>
            <a:endParaRPr lang="en-US" altLang="sv-SE" dirty="0" smtClean="0"/>
          </a:p>
        </p:txBody>
      </p:sp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410675" y="3446460"/>
            <a:ext cx="4678362" cy="2505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i="0" dirty="0">
                <a:cs typeface="+mn-cs"/>
              </a:rPr>
              <a:t>c</a:t>
            </a:r>
            <a:r>
              <a:rPr lang="en-US" i="0" dirty="0" smtClean="0"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/>
              <a:t>m</a:t>
            </a:r>
            <a:r>
              <a:rPr lang="en-US" i="0" dirty="0" smtClean="0"/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/>
              <a:t>m</a:t>
            </a:r>
            <a:r>
              <a:rPr lang="en-US" i="0" dirty="0" smtClean="0"/>
              <a:t>anaging/balancing load,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400" i="0">
                <a:latin typeface="Arial" panose="020B0604020202020204" pitchFamily="34" charset="0"/>
                <a:cs typeface="Arial" panose="020B0604020202020204" pitchFamily="34" charset="0"/>
              </a:rPr>
              <a:t>Inside a 40-ft Microsoft container, </a:t>
            </a:r>
          </a:p>
          <a:p>
            <a:r>
              <a:rPr lang="en-US" altLang="sv-SE" sz="1400" i="0">
                <a:latin typeface="Arial" panose="020B0604020202020204" pitchFamily="34" charset="0"/>
                <a:cs typeface="Arial" panose="020B0604020202020204" pitchFamily="34" charset="0"/>
              </a:rPr>
              <a:t>Chicago data center</a:t>
            </a:r>
          </a:p>
        </p:txBody>
      </p:sp>
    </p:spTree>
    <p:extLst>
      <p:ext uri="{BB962C8B-B14F-4D97-AF65-F5344CB8AC3E}">
        <p14:creationId xmlns:p14="http://schemas.microsoft.com/office/powerpoint/2010/main" val="16118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t>5-</a:t>
            </a:r>
            <a:fld id="{E85BEC3A-7D54-4C6C-8456-D532EBC8C671}" type="slidenum">
              <a:rPr lang="en-US" altLang="sv-SE" sz="1200" i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44</a:t>
            </a:fld>
            <a:endParaRPr lang="en-US" altLang="sv-SE" sz="1200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32 w 354"/>
                <a:gd name="T1" fmla="*/ 0 h 2742"/>
                <a:gd name="T2" fmla="*/ 182 w 354"/>
                <a:gd name="T3" fmla="*/ 197 h 2742"/>
                <a:gd name="T4" fmla="*/ 178 w 354"/>
                <a:gd name="T5" fmla="*/ 1519 h 2742"/>
                <a:gd name="T6" fmla="*/ 0 w 354"/>
                <a:gd name="T7" fmla="*/ 1588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4 w 211"/>
                <a:gd name="T1" fmla="*/ 0 h 2537"/>
                <a:gd name="T2" fmla="*/ 106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68 w 328"/>
                <a:gd name="T3" fmla="*/ 74 h 226"/>
                <a:gd name="T4" fmla="*/ 166 w 328"/>
                <a:gd name="T5" fmla="*/ 131 h 226"/>
                <a:gd name="T6" fmla="*/ 0 w 328"/>
                <a:gd name="T7" fmla="*/ 5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72 w 328"/>
                <a:gd name="T3" fmla="*/ 73 h 226"/>
                <a:gd name="T4" fmla="*/ 170 w 328"/>
                <a:gd name="T5" fmla="*/ 129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3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6 h 288"/>
                <a:gd name="T4" fmla="*/ 146 w 304"/>
                <a:gd name="T5" fmla="*/ 169 h 288"/>
                <a:gd name="T6" fmla="*/ 4 w 304"/>
                <a:gd name="T7" fmla="*/ 7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6 w 306"/>
                <a:gd name="T5" fmla="*/ 64 h 240"/>
                <a:gd name="T6" fmla="*/ 152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32 w 354"/>
                <a:gd name="T1" fmla="*/ 0 h 2742"/>
                <a:gd name="T2" fmla="*/ 182 w 354"/>
                <a:gd name="T3" fmla="*/ 197 h 2742"/>
                <a:gd name="T4" fmla="*/ 178 w 354"/>
                <a:gd name="T5" fmla="*/ 1519 h 2742"/>
                <a:gd name="T6" fmla="*/ 0 w 354"/>
                <a:gd name="T7" fmla="*/ 1588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4 w 211"/>
                <a:gd name="T1" fmla="*/ 0 h 2537"/>
                <a:gd name="T2" fmla="*/ 106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68 w 328"/>
                <a:gd name="T3" fmla="*/ 74 h 226"/>
                <a:gd name="T4" fmla="*/ 166 w 328"/>
                <a:gd name="T5" fmla="*/ 131 h 226"/>
                <a:gd name="T6" fmla="*/ 0 w 328"/>
                <a:gd name="T7" fmla="*/ 5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72 w 328"/>
                <a:gd name="T3" fmla="*/ 73 h 226"/>
                <a:gd name="T4" fmla="*/ 170 w 328"/>
                <a:gd name="T5" fmla="*/ 129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3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6 h 288"/>
                <a:gd name="T4" fmla="*/ 146 w 304"/>
                <a:gd name="T5" fmla="*/ 169 h 288"/>
                <a:gd name="T6" fmla="*/ 4 w 304"/>
                <a:gd name="T7" fmla="*/ 73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6 w 306"/>
                <a:gd name="T5" fmla="*/ 64 h 240"/>
                <a:gd name="T6" fmla="*/ 152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10414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1041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10414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1041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1041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1041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7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5347" y="284643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9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645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10414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7947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6455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5347" y="2846793"/>
                  <a:ext cx="110945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9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645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10414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9081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645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1041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71" name="Group 271"/>
          <p:cNvGrpSpPr>
            <a:grpSpLocks/>
          </p:cNvGrpSpPr>
          <p:nvPr/>
        </p:nvGrpSpPr>
        <p:grpSpPr bwMode="auto">
          <a:xfrm>
            <a:off x="3563938" y="2844800"/>
            <a:ext cx="1066800" cy="393700"/>
            <a:chOff x="4396" y="1245"/>
            <a:chExt cx="672" cy="248"/>
          </a:xfrm>
        </p:grpSpPr>
        <p:sp>
          <p:nvSpPr>
            <p:cNvPr id="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20490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1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2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9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0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Border router</a:t>
            </a:r>
          </a:p>
        </p:txBody>
      </p:sp>
      <p:grpSp>
        <p:nvGrpSpPr>
          <p:cNvPr id="204873" name="Group 271"/>
          <p:cNvGrpSpPr>
            <a:grpSpLocks/>
          </p:cNvGrpSpPr>
          <p:nvPr/>
        </p:nvGrpSpPr>
        <p:grpSpPr bwMode="auto">
          <a:xfrm>
            <a:off x="4911725" y="3286125"/>
            <a:ext cx="1066800" cy="393700"/>
            <a:chOff x="4396" y="1245"/>
            <a:chExt cx="672" cy="248"/>
          </a:xfrm>
        </p:grpSpPr>
        <p:sp>
          <p:nvSpPr>
            <p:cNvPr id="3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3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3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20489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0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41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38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39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204874" name="Group 271"/>
          <p:cNvGrpSpPr>
            <a:grpSpLocks/>
          </p:cNvGrpSpPr>
          <p:nvPr/>
        </p:nvGrpSpPr>
        <p:grpSpPr bwMode="auto">
          <a:xfrm>
            <a:off x="2168525" y="3286125"/>
            <a:ext cx="1066800" cy="393700"/>
            <a:chOff x="4396" y="1245"/>
            <a:chExt cx="672" cy="248"/>
          </a:xfrm>
        </p:grpSpPr>
        <p:sp>
          <p:nvSpPr>
            <p:cNvPr id="4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4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i="0">
                <a:solidFill>
                  <a:prstClr val="black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204886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4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</a:rPr>
              <a:t>Access router</a:t>
            </a:r>
          </a:p>
        </p:txBody>
      </p: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</a:rPr>
              <a:t>Internet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3600" i="0" dirty="0">
                <a:solidFill>
                  <a:srgbClr val="000099"/>
                </a:solidFill>
                <a:latin typeface="Gill Sans MT" panose="020B0502020104020203" pitchFamily="34" charset="0"/>
              </a:rPr>
              <a:t>Data center </a:t>
            </a:r>
            <a:r>
              <a:rPr lang="en-US" altLang="sv-SE" sz="3600" i="0" dirty="0">
                <a:solidFill>
                  <a:srgbClr val="000099"/>
                </a:solidFill>
                <a:latin typeface="Gill Sans MT" panose="020B0502020104020203" pitchFamily="34" charset="0"/>
              </a:rPr>
              <a:t>networks(SDN-relevance)  </a:t>
            </a:r>
            <a:endParaRPr lang="en-US" altLang="sv-SE" sz="3600" i="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67633" y="858225"/>
            <a:ext cx="587255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ea typeface="ＭＳ Ｐゴシック" charset="0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ea typeface="ＭＳ Ｐゴシック" charset="0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ea typeface="ＭＳ Ｐゴシック" charset="0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ea typeface="ＭＳ Ｐゴシック" charset="0"/>
                <a:cs typeface="Gill Sans MT"/>
              </a:rPr>
              <a:t>returns results to external client (hiding data center internals from client</a:t>
            </a:r>
            <a:r>
              <a:rPr lang="en-US" sz="2000" i="0" dirty="0" smtClean="0">
                <a:latin typeface="Gill Sans MT"/>
                <a:ea typeface="ＭＳ Ｐゴシック" charset="0"/>
                <a:cs typeface="Gill Sans MT"/>
              </a:rPr>
              <a:t>)</a:t>
            </a:r>
          </a:p>
          <a:p>
            <a:pPr marL="342900" lvl="1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altLang="sv-SE" dirty="0">
                <a:solidFill>
                  <a:srgbClr val="C00000"/>
                </a:solidFill>
                <a:latin typeface="Gill Sans MT" panose="020B0502020104020203" pitchFamily="34" charset="0"/>
              </a:rPr>
              <a:t>Distributed systems &amp; networks working together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endParaRPr lang="en-US" sz="2000" i="0" dirty="0">
              <a:solidFill>
                <a:srgbClr val="C00000"/>
              </a:solidFill>
              <a:latin typeface="Gill Sans MT"/>
              <a:ea typeface="ＭＳ Ｐゴシック" charset="0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7380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6405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650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643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636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629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3726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3656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2698" y="284564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6503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643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63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62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6912" y="2939356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3728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3658"/>
                      <a:ext cx="116405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9894" y="2995812"/>
                      <a:ext cx="54628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9894" y="2920618"/>
                      <a:ext cx="67177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65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64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63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629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3728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3658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7344" y="2938138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65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3027" y="284557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6433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63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62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3728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7240" y="2939286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3658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22922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7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5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6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8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5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6823" y="2938626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7304" y="2938557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22506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2986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141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6719" y="2941341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7199" y="2941272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22401" y="2848776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22880" y="2848707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7274" y="2938628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22955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141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7169" y="2941343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12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22852" y="2848778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48709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3676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6405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3729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6405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3336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6674" y="2938628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3817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7156" y="2938559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6403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2751" y="284585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1413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3230" y="284578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6571" y="2941343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3710" y="28457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7050" y="29412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48778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7532" y="2939637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48709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3114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1307" y="230442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77617" y="236865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3925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3925" y="250964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023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0235" y="263809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66542" y="270702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3925" y="277595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77617" y="284331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3925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1307" y="297646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1307" y="2132105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2736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3217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6949" y="2938350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2153" y="2845854"/>
                      <a:ext cx="110433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87431" y="294141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2633" y="284578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1343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3112" y="28457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1274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48778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48709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536" y="2996302"/>
                      <a:ext cx="54628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536" y="2921109"/>
                      <a:ext cx="67177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5432" y="2936774"/>
                      <a:ext cx="52044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7237" y="2933641"/>
                      <a:ext cx="29898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0567" y="230442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76875" y="2368652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76875" y="2445412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3185" y="2509640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69493" y="25707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69493" y="2638096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5803" y="2707023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3185" y="2775951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76875" y="2843311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76875" y="2912238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0567" y="2976467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0567" y="2132105"/>
                    <a:ext cx="13288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2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2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7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5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60026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60026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9425"/>
                    <a:ext cx="131327" cy="11749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60026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2753" y="2845447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6306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3234" y="2845378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6237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616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36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609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36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6966" y="2936028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2168" y="2843532"/>
                      <a:ext cx="110435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87447" y="293909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2648" y="2843462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3127" y="2843393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557" y="2995546"/>
                      <a:ext cx="54628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557" y="2920353"/>
                      <a:ext cx="67177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5451" y="2936018"/>
                      <a:ext cx="52044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7258" y="2932885"/>
                      <a:ext cx="29897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0586" y="230366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76896" y="2367896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76896" y="2444657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3204" y="250888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69514" y="256997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69514" y="2637340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5822" y="2706267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3204" y="2775195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76896" y="2842556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76896" y="2911483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0586" y="2975711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0586" y="2131351"/>
                    <a:ext cx="13288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4206" y="3060028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1477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1373" y="3069427"/>
                    <a:ext cx="131327" cy="11749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0787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1630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09740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1477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3202" y="2845449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6308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3684" y="2845380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6239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616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367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6936" y="2936099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2138" y="2843604"/>
                      <a:ext cx="110433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87416" y="29360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2619" y="284353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87897" y="293909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3099" y="284346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3578" y="284339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6833" y="2938815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1112" y="2995548"/>
                      <a:ext cx="54628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1112" y="2920355"/>
                      <a:ext cx="67177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6009" y="2936020"/>
                      <a:ext cx="52044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7814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2949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1144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77452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77452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3762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0070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0070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66380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3762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77452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77452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1144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1144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60028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9427"/>
                    <a:ext cx="131327" cy="11749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6405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6308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3086" y="2845380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6239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616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367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609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360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6818" y="2936030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353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87299" y="2939093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3464"/>
                      <a:ext cx="116403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2978" y="284339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373" y="2995548"/>
                      <a:ext cx="54628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373" y="2920355"/>
                      <a:ext cx="67177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5267" y="2936020"/>
                      <a:ext cx="52044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7074" y="2932887"/>
                      <a:ext cx="29897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60028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9427"/>
                    <a:ext cx="131327" cy="11749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60028"/>
                    <a:ext cx="113419" cy="939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630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6403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623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908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616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367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609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360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60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353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6699" y="2939093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346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3395"/>
                      <a:ext cx="116405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8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3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9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>
                    <a:solidFill>
                      <a:prstClr val="black"/>
                    </a:solidFill>
                    <a:latin typeface="Calibri"/>
                    <a:ea typeface="+mn-ea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9677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9677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907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9677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5236"/>
                    <a:ext cx="444721" cy="74410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35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59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346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588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339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581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33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57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325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56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3183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3113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3044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3631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843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20004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4103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30970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3168"/>
                    <a:ext cx="11072" cy="84592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175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598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274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69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806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542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43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327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9434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9679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907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5238"/>
                    <a:ext cx="444723" cy="74410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35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59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3464"/>
                      <a:ext cx="116405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58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339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582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33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57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3255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568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318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6630" y="2938744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31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3046"/>
                      <a:ext cx="116403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3633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8440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20006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4105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30972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3170"/>
                    <a:ext cx="11074" cy="84592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175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598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274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69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806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542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435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328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943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9679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907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5238"/>
                    <a:ext cx="444721" cy="74410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35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59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346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58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339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582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33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575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3255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56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318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31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7556" y="2938674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3046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10433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3633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8440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20006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4105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30972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3170"/>
                    <a:ext cx="11072" cy="84592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175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598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274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69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806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542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435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328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943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9679"/>
                    <a:ext cx="447707" cy="744103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907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9679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5238"/>
                    <a:ext cx="444723" cy="74410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35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7062" y="2935959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346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7543" y="2935890"/>
                      <a:ext cx="45665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22743" y="284339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5820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3324"/>
                      <a:ext cx="110433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57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3255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568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318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3115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6956" y="2938674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3046"/>
                      <a:ext cx="113419" cy="95559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7436" y="2938605"/>
                      <a:ext cx="45666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22640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77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10435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3633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8440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20006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4105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30972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>
                        <a:solidFill>
                          <a:prstClr val="black"/>
                        </a:solidFill>
                        <a:latin typeface="Calibri"/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3170"/>
                    <a:ext cx="11074" cy="84592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175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598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274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69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806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542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435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328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943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sv-SE" sz="3600" i="0" dirty="0">
                <a:solidFill>
                  <a:srgbClr val="000099"/>
                </a:solidFill>
                <a:latin typeface="Gill Sans MT" panose="020B0502020104020203" pitchFamily="34" charset="0"/>
              </a:rPr>
              <a:t>Data center </a:t>
            </a:r>
            <a:r>
              <a:rPr lang="en-US" altLang="sv-SE" sz="3600" i="0" dirty="0" smtClean="0">
                <a:solidFill>
                  <a:srgbClr val="000099"/>
                </a:solidFill>
                <a:latin typeface="Gill Sans MT" panose="020B0502020104020203" pitchFamily="34" charset="0"/>
              </a:rPr>
              <a:t>networks (SDN-relevance) </a:t>
            </a:r>
            <a:endParaRPr lang="en-US" altLang="sv-SE" sz="3600" i="0" dirty="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82613" y="988162"/>
            <a:ext cx="8274050" cy="2112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sv-SE" i="0" dirty="0">
                <a:latin typeface="Gill Sans MT" panose="020B0502020104020203" pitchFamily="34" charset="0"/>
              </a:rPr>
              <a:t>rich interconnection among switches, racks: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 i="0" dirty="0">
                <a:latin typeface="Gill Sans MT" panose="020B0502020104020203" pitchFamily="34" charset="0"/>
              </a:rPr>
              <a:t>increased throughput between racks (multiple routing paths possible)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 i="0" dirty="0">
                <a:latin typeface="Gill Sans MT" panose="020B0502020104020203" pitchFamily="34" charset="0"/>
              </a:rPr>
              <a:t>increased reliability via </a:t>
            </a:r>
            <a:r>
              <a:rPr lang="en-US" altLang="sv-SE" i="0" dirty="0" smtClean="0">
                <a:latin typeface="Gill Sans MT" panose="020B0502020104020203" pitchFamily="34" charset="0"/>
              </a:rPr>
              <a:t>redundancy</a:t>
            </a:r>
          </a:p>
          <a:p>
            <a:pPr lvl="1" eaLnBrk="1" hangingPunct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sv-SE" i="0" dirty="0" smtClean="0">
                <a:solidFill>
                  <a:srgbClr val="C00000"/>
                </a:solidFill>
                <a:latin typeface="Gill Sans MT" panose="020B0502020104020203" pitchFamily="34" charset="0"/>
              </a:rPr>
              <a:t>Distributed systems &amp; networks working together</a:t>
            </a:r>
            <a:endParaRPr lang="en-US" altLang="sv-SE" i="0" dirty="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sv-SE" sz="32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838474" y="1124744"/>
            <a:ext cx="7472386" cy="44644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GB" dirty="0" smtClean="0"/>
              <a:t>guest lecture </a:t>
            </a:r>
            <a:r>
              <a:rPr lang="en-GB" dirty="0" smtClean="0"/>
              <a:t>(joint with Adv. Distributed Systems </a:t>
            </a:r>
            <a:r>
              <a:rPr lang="en-GB" dirty="0" smtClean="0"/>
              <a:t>course)</a:t>
            </a:r>
          </a:p>
          <a:p>
            <a:pPr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endParaRPr lang="en-GB" dirty="0" smtClean="0"/>
          </a:p>
          <a:p>
            <a:pPr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GB" dirty="0" smtClean="0"/>
              <a:t>will be rescheduled outside the Study Period</a:t>
            </a:r>
          </a:p>
          <a:p>
            <a:pPr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endParaRPr lang="en-US" sz="24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US" sz="2400" dirty="0" smtClean="0">
                <a:solidFill>
                  <a:srgbClr val="C00000"/>
                </a:solidFill>
              </a:rPr>
              <a:t>Niklas </a:t>
            </a:r>
            <a:r>
              <a:rPr lang="en-US" sz="2400" dirty="0">
                <a:solidFill>
                  <a:srgbClr val="C00000"/>
                </a:solidFill>
              </a:rPr>
              <a:t>Gustavsson, </a:t>
            </a:r>
            <a:r>
              <a:rPr lang="en-US" sz="2400" dirty="0" smtClean="0">
                <a:solidFill>
                  <a:srgbClr val="C00000"/>
                </a:solidFill>
              </a:rPr>
              <a:t>engineering </a:t>
            </a:r>
            <a:r>
              <a:rPr lang="en-US" sz="2400" dirty="0">
                <a:solidFill>
                  <a:srgbClr val="C00000"/>
                </a:solidFill>
              </a:rPr>
              <a:t>team leader at Spotify, </a:t>
            </a:r>
            <a:r>
              <a:rPr lang="en-US" sz="2400" dirty="0" smtClean="0">
                <a:solidFill>
                  <a:srgbClr val="C00000"/>
                </a:solidFill>
              </a:rPr>
              <a:t>Gothenburg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46176" y="1256371"/>
            <a:ext cx="7472386" cy="4083056"/>
          </a:xfrm>
          <a:noFill/>
          <a:ln>
            <a:miter lim="800000"/>
            <a:headEnd/>
            <a:tailEnd/>
          </a:ln>
        </p:spPr>
        <p:txBody>
          <a:bodyPr vert="horz" wrap="square" lIns="80147" tIns="40074" rIns="80147" bIns="400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914179" algn="l"/>
                <a:tab pos="1828357" algn="l"/>
                <a:tab pos="2742536" algn="l"/>
                <a:tab pos="3656714" algn="l"/>
                <a:tab pos="4570893" algn="l"/>
                <a:tab pos="5485071" algn="l"/>
                <a:tab pos="6399250" algn="l"/>
                <a:tab pos="7313428" algn="l"/>
                <a:tab pos="8227607" algn="l"/>
                <a:tab pos="9141785" algn="l"/>
                <a:tab pos="10055964" algn="l"/>
              </a:tabLst>
            </a:pP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More examples: a story in progress + possible </a:t>
            </a:r>
            <a:r>
              <a:rPr lang="en-GB" sz="3600" dirty="0" err="1" smtClean="0"/>
              <a:t>followup</a:t>
            </a:r>
            <a:r>
              <a:rPr lang="en-GB" sz="3600" dirty="0" smtClean="0"/>
              <a:t> course...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Overlays useful here, too:</a:t>
            </a:r>
            <a:endParaRPr lang="en-GB" sz="3600" dirty="0" smtClean="0">
              <a:solidFill>
                <a:srgbClr val="C00000"/>
              </a:solidFill>
            </a:endParaRPr>
          </a:p>
        </p:txBody>
      </p:sp>
      <p:pic>
        <p:nvPicPr>
          <p:cNvPr id="6" name="Picture 11" descr="DCS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35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066800" y="228600"/>
            <a:ext cx="0" cy="1066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147"/>
          </a:xfrm>
        </p:spPr>
        <p:txBody>
          <a:bodyPr/>
          <a:lstStyle/>
          <a:p>
            <a:pPr algn="l" eaLnBrk="1" hangingPunct="1"/>
            <a:r>
              <a:rPr lang="sv-SE" dirty="0" smtClean="0"/>
              <a:t>New </a:t>
            </a:r>
            <a:r>
              <a:rPr lang="sv-SE" dirty="0" err="1" smtClean="0"/>
              <a:t>power</a:t>
            </a:r>
            <a:r>
              <a:rPr lang="sv-SE" dirty="0" smtClean="0"/>
              <a:t> </a:t>
            </a:r>
            <a:r>
              <a:rPr lang="sv-SE" dirty="0" err="1" smtClean="0"/>
              <a:t>grids</a:t>
            </a:r>
            <a:r>
              <a:rPr lang="sv-SE" dirty="0" smtClean="0"/>
              <a:t>: be adaptive!</a:t>
            </a:r>
            <a:endParaRPr 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AED95-47DD-4A2A-9DFA-0049F27D3E98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6785"/>
            <a:ext cx="6351488" cy="330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C:\TempPermanent\clipart\vinnova_draft2b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87304"/>
            <a:ext cx="5516661" cy="202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56176" y="3284984"/>
            <a:ext cx="28828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Bidirectional power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 and information flow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– Micro-producers or “</a:t>
            </a:r>
            <a:r>
              <a:rPr lang="en-US" sz="1800" dirty="0" err="1">
                <a:solidFill>
                  <a:prstClr val="black"/>
                </a:solidFill>
                <a:latin typeface="Calibri"/>
                <a:cs typeface="+mn-cs"/>
              </a:rPr>
              <a:t>prosumers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”, can share resources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+mn-cs"/>
              </a:rPr>
              <a:t>– Distributed energy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resources</a:t>
            </a:r>
            <a:endParaRPr lang="en-US" sz="18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+mn-cs"/>
              </a:rPr>
              <a:t>Communication + resource-administration  (distributed system) layer: </a:t>
            </a:r>
            <a:r>
              <a:rPr lang="en-US" dirty="0" err="1" smtClean="0">
                <a:solidFill>
                  <a:srgbClr val="C00000"/>
                </a:solidFill>
                <a:latin typeface="Calibri"/>
                <a:cs typeface="+mn-cs"/>
              </a:rPr>
              <a:t>IoT</a:t>
            </a:r>
            <a:endParaRPr lang="en-US" sz="1800" dirty="0">
              <a:solidFill>
                <a:srgbClr val="C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519104"/>
      </p:ext>
    </p:extLst>
  </p:cSld>
  <p:clrMapOvr>
    <a:masterClrMapping/>
  </p:clrMapOvr>
  <p:transition advTm="5454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2697" y="135843"/>
            <a:ext cx="9036496" cy="79208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El-networks as distributed cyber-physical systems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1200" y="2692896"/>
            <a:ext cx="24384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Calibri"/>
              </a:rPr>
              <a:t> Cyber system </a:t>
            </a:r>
            <a:endParaRPr lang="en-US" sz="2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5791200" y="3954959"/>
            <a:ext cx="2438400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00B050"/>
                </a:solidFill>
                <a:latin typeface="Calibri"/>
                <a:cs typeface="+mn-cs"/>
              </a:rPr>
              <a:t> </a:t>
            </a:r>
            <a:endParaRPr lang="en-US" sz="1600" b="1" dirty="0">
              <a:solidFill>
                <a:srgbClr val="00B050"/>
              </a:solidFill>
              <a:latin typeface="Calibri"/>
              <a:cs typeface="+mn-cs"/>
            </a:endParaRPr>
          </a:p>
        </p:txBody>
      </p:sp>
      <p:sp>
        <p:nvSpPr>
          <p:cNvPr id="2" name="Up Arrow 1"/>
          <p:cNvSpPr/>
          <p:nvPr/>
        </p:nvSpPr>
        <p:spPr>
          <a:xfrm flipH="1">
            <a:off x="6273903" y="3062784"/>
            <a:ext cx="170305" cy="892175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flipH="1" flipV="1">
            <a:off x="7448590" y="3083277"/>
            <a:ext cx="170305" cy="871682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3256180"/>
            <a:ext cx="4369089" cy="28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30" y="3710631"/>
            <a:ext cx="614487" cy="6144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29173"/>
            <a:ext cx="624673" cy="6246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45197"/>
            <a:ext cx="624673" cy="6246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2562946" lon="21081525" rev="2130351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e hela bilde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brightnessContrast bright="-18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14" y="1581452"/>
            <a:ext cx="2928023" cy="18075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2421669" lon="20357203" rev="2075348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Up Arrow 16"/>
          <p:cNvSpPr/>
          <p:nvPr/>
        </p:nvSpPr>
        <p:spPr>
          <a:xfrm flipH="1" flipV="1">
            <a:off x="3154160" y="3028973"/>
            <a:ext cx="170305" cy="871682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 flipH="1">
            <a:off x="1641992" y="2956965"/>
            <a:ext cx="170305" cy="892175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54160" y="1120091"/>
            <a:ext cx="2116768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dirty="0">
                <a:solidFill>
                  <a:prstClr val="black"/>
                </a:solidFill>
                <a:latin typeface="Arial" pitchFamily="34" charset="0"/>
              </a:rPr>
              <a:t>El- </a:t>
            </a:r>
            <a:r>
              <a:rPr lang="sv-SE" sz="1600" dirty="0" err="1">
                <a:solidFill>
                  <a:prstClr val="black"/>
                </a:solidFill>
                <a:latin typeface="Arial" pitchFamily="34" charset="0"/>
              </a:rPr>
              <a:t>link</a:t>
            </a:r>
            <a:r>
              <a:rPr lang="sv-SE" sz="1600" dirty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and/or  </a:t>
            </a:r>
            <a:r>
              <a:rPr lang="sv-SE" sz="1600" dirty="0">
                <a:solidFill>
                  <a:prstClr val="black"/>
                </a:solidFill>
                <a:latin typeface="Arial" pitchFamily="34" charset="0"/>
              </a:rPr>
              <a:t>communication link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154160" y="1586707"/>
            <a:ext cx="890385" cy="36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418" y="1146230"/>
            <a:ext cx="1896512" cy="33855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Overlay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network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sv-SE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83568" y="1484784"/>
            <a:ext cx="360946" cy="308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136519" y="3947111"/>
            <a:ext cx="1891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B050"/>
                </a:solidFill>
                <a:latin typeface="Calibri"/>
                <a:cs typeface="+mn-cs"/>
              </a:rPr>
              <a:t>Physical system </a:t>
            </a:r>
            <a:endParaRPr lang="sv-S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7983" y="1720257"/>
            <a:ext cx="2454467" cy="58477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Computing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+ </a:t>
            </a: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communicating</a:t>
            </a:r>
            <a:r>
              <a:rPr lang="sv-SE" sz="1600" dirty="0" smtClean="0">
                <a:solidFill>
                  <a:prstClr val="black"/>
                </a:solidFill>
                <a:latin typeface="Arial" pitchFamily="34" charset="0"/>
              </a:rPr>
              <a:t> </a:t>
            </a:r>
            <a:r>
              <a:rPr lang="sv-SE" sz="1600" dirty="0" err="1" smtClean="0">
                <a:solidFill>
                  <a:prstClr val="black"/>
                </a:solidFill>
                <a:latin typeface="Arial" pitchFamily="34" charset="0"/>
              </a:rPr>
              <a:t>device</a:t>
            </a:r>
            <a:endParaRPr lang="sv-SE" sz="160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3890261" y="2088657"/>
            <a:ext cx="737723" cy="362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 bwMode="auto">
          <a:xfrm>
            <a:off x="864041" y="4491985"/>
            <a:ext cx="8065087" cy="1852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/>
              <a:t>Course (</a:t>
            </a:r>
            <a:r>
              <a:rPr lang="sv-SE" sz="2400" dirty="0" smtClean="0"/>
              <a:t>DAT300, LP1)</a:t>
            </a:r>
            <a:r>
              <a:rPr lang="en-US" sz="2400" dirty="0" smtClean="0"/>
              <a:t>: </a:t>
            </a:r>
          </a:p>
          <a:p>
            <a:pPr algn="ctr"/>
            <a:r>
              <a:rPr lang="en-US" sz="2400" dirty="0" smtClean="0"/>
              <a:t>ICT Support </a:t>
            </a:r>
            <a:r>
              <a:rPr lang="en-US" sz="2400" dirty="0" err="1" smtClean="0"/>
              <a:t>Cyberphysical</a:t>
            </a:r>
            <a:r>
              <a:rPr lang="en-US" sz="2400" dirty="0" smtClean="0"/>
              <a:t> Systems</a:t>
            </a:r>
          </a:p>
          <a:p>
            <a:pPr algn="ctr"/>
            <a:r>
              <a:rPr lang="en-US" sz="2400" dirty="0" smtClean="0"/>
              <a:t>Connecting Distributed Systems, Networks, Data processing and Security in CPS </a:t>
            </a:r>
            <a:endParaRPr lang="sv-S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37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4F771057-A4C8-4060-9E77-660DD267655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77628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connecting laptop needs to get its own IP address: use </a:t>
            </a:r>
            <a:r>
              <a:rPr lang="en-US" sz="2000" b="1" i="1" dirty="0" smtClean="0">
                <a:solidFill>
                  <a:srgbClr val="FF0000"/>
                </a:solidFill>
              </a:rPr>
              <a:t>DHCP</a:t>
            </a:r>
          </a:p>
        </p:txBody>
      </p:sp>
      <p:sp>
        <p:nvSpPr>
          <p:cNvPr id="17415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16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17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756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6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6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6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741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19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20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1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22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754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54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754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54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4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5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755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755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6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55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755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5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755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5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7410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0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7424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17536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7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8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9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0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41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42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43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7425" name="Text Box 240"/>
          <p:cNvSpPr txBox="1">
            <a:spLocks noChangeArrowheads="1"/>
          </p:cNvSpPr>
          <p:nvPr/>
        </p:nvSpPr>
        <p:spPr bwMode="auto">
          <a:xfrm>
            <a:off x="2740069" y="4053672"/>
            <a:ext cx="13356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router</a:t>
            </a:r>
          </a:p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(runs DHCP</a:t>
            </a:r>
            <a:r>
              <a:rPr lang="en-US" sz="1800" b="0" dirty="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</p:txBody>
      </p:sp>
      <p:grpSp>
        <p:nvGrpSpPr>
          <p:cNvPr id="8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7528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529" name="Group 248"/>
            <p:cNvGrpSpPr>
              <a:grpSpLocks/>
            </p:cNvGrpSpPr>
            <p:nvPr/>
          </p:nvGrpSpPr>
          <p:grpSpPr bwMode="auto">
            <a:xfrm>
              <a:off x="651" y="681"/>
              <a:ext cx="503" cy="834"/>
              <a:chOff x="569" y="2954"/>
              <a:chExt cx="503" cy="834"/>
            </a:xfrm>
          </p:grpSpPr>
          <p:sp>
            <p:nvSpPr>
              <p:cNvPr id="17530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1" name="Text Box 241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532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3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4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535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17526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527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grpSp>
        <p:nvGrpSpPr>
          <p:cNvPr id="11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17494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7496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521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7524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25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7522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23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97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515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519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20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516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517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18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7498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7513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14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99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500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504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507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7511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512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508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7509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510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7505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506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7501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0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503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7495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17481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7485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7488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492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93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489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490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91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7486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87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7482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83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84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9" name="Group 342"/>
          <p:cNvGrpSpPr>
            <a:grpSpLocks/>
          </p:cNvGrpSpPr>
          <p:nvPr/>
        </p:nvGrpSpPr>
        <p:grpSpPr bwMode="auto">
          <a:xfrm>
            <a:off x="1477963" y="3081338"/>
            <a:ext cx="1316037" cy="1323975"/>
            <a:chOff x="931" y="1941"/>
            <a:chExt cx="829" cy="834"/>
          </a:xfrm>
        </p:grpSpPr>
        <p:sp>
          <p:nvSpPr>
            <p:cNvPr id="17473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474" name="Group 335"/>
            <p:cNvGrpSpPr>
              <a:grpSpLocks/>
            </p:cNvGrpSpPr>
            <p:nvPr/>
          </p:nvGrpSpPr>
          <p:grpSpPr bwMode="auto">
            <a:xfrm>
              <a:off x="931" y="1941"/>
              <a:ext cx="503" cy="834"/>
              <a:chOff x="569" y="2954"/>
              <a:chExt cx="503" cy="834"/>
            </a:xfrm>
          </p:grpSpPr>
          <p:sp>
            <p:nvSpPr>
              <p:cNvPr id="17475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6" name="Text Box 337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477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8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79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80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31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17438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7443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468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7471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72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7469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70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44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462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7466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67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7463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7464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65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7445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7460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61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7446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447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451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454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7458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459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455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7456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7457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7452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7453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7448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49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7450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7439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7440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7441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442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1454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17436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37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733676"/>
            <a:ext cx="3892550" cy="94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DHCP request </a:t>
            </a:r>
            <a:r>
              <a:rPr lang="en-US" sz="2000" dirty="0">
                <a:solidFill>
                  <a:srgbClr val="3333CC"/>
                </a:solidFill>
                <a:latin typeface="Calibri" panose="020F0502020204030204" pitchFamily="34" charset="0"/>
              </a:rPr>
              <a:t>encapsulated</a:t>
            </a:r>
            <a:r>
              <a:rPr lang="en-US" sz="2000" b="0" dirty="0">
                <a:solidFill>
                  <a:srgbClr val="3333CC"/>
                </a:solidFill>
                <a:latin typeface="Calibri" panose="020F0502020204030204" pitchFamily="34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UDP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, encapsulated in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IP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, encapsulated in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Ethernet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17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Ethernet frame </a:t>
            </a:r>
            <a:r>
              <a:rPr lang="en-US" sz="2000" dirty="0">
                <a:solidFill>
                  <a:srgbClr val="3333CC"/>
                </a:solidFill>
                <a:latin typeface="Calibri" panose="020F0502020204030204" pitchFamily="34" charset="0"/>
              </a:rPr>
              <a:t>broadcast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FFFFFFFFFFFF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) on LAN, received at router running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DHCP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9"/>
            <a:ext cx="3802062" cy="92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Ethernet </a:t>
            </a:r>
            <a:r>
              <a:rPr lang="en-US" sz="2000" dirty="0" err="1">
                <a:solidFill>
                  <a:srgbClr val="3333CC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IP </a:t>
            </a:r>
            <a:r>
              <a:rPr lang="en-US" sz="2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UDP </a:t>
            </a:r>
            <a:r>
              <a:rPr lang="en-US" sz="2000" dirty="0" err="1">
                <a:solidFill>
                  <a:schemeClr val="accent2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DHCP </a:t>
            </a:r>
          </a:p>
        </p:txBody>
      </p:sp>
    </p:spTree>
    <p:extLst>
      <p:ext uri="{BB962C8B-B14F-4D97-AF65-F5344CB8AC3E}">
        <p14:creationId xmlns:p14="http://schemas.microsoft.com/office/powerpoint/2010/main" val="1360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92BDE-3AC6-4B10-A0BB-8A5EA87BB5C2}" type="slidenum">
              <a:rPr lang="sv-SE" smtClean="0">
                <a:latin typeface="Arial" pitchFamily="34" charset="0"/>
              </a:rPr>
              <a:pPr/>
              <a:t>50</a:t>
            </a:fld>
            <a:endParaRPr lang="sv-SE" smtClean="0">
              <a:latin typeface="Arial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19256" cy="576064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accent2"/>
                </a:solidFill>
              </a:rPr>
              <a:t>Thank you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6408712" cy="50292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Recall, important </a:t>
            </a:r>
            <a:r>
              <a:rPr lang="en-US" sz="2400" b="1" dirty="0">
                <a:solidFill>
                  <a:srgbClr val="C00000"/>
                </a:solidFill>
              </a:rPr>
              <a:t>for the </a:t>
            </a:r>
            <a:r>
              <a:rPr lang="en-US" sz="2400" b="1" dirty="0" smtClean="0">
                <a:solidFill>
                  <a:srgbClr val="C00000"/>
                </a:solidFill>
              </a:rPr>
              <a:t>exam:</a:t>
            </a:r>
            <a:endParaRPr lang="en-US" sz="2400" b="1" dirty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When/where</a:t>
            </a:r>
            <a:r>
              <a:rPr lang="en-US" sz="2000" dirty="0" smtClean="0"/>
              <a:t>: </a:t>
            </a:r>
            <a:r>
              <a:rPr lang="en-US" sz="2000" dirty="0" err="1" smtClean="0"/>
              <a:t>wednesday</a:t>
            </a:r>
            <a:r>
              <a:rPr lang="en-US" sz="2000" dirty="0" smtClean="0"/>
              <a:t> March </a:t>
            </a:r>
            <a:r>
              <a:rPr lang="en-US" sz="2000" dirty="0" smtClean="0"/>
              <a:t>15, </a:t>
            </a:r>
            <a:r>
              <a:rPr lang="en-US" sz="2000" dirty="0" smtClean="0"/>
              <a:t>14.00-18.00, </a:t>
            </a:r>
            <a:r>
              <a:rPr lang="en-US" sz="2000" dirty="0" smtClean="0"/>
              <a:t>SB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CC0000"/>
                </a:solidFill>
              </a:rPr>
              <a:t>You may have with you</a:t>
            </a:r>
            <a:r>
              <a:rPr lang="en-US" sz="2000" dirty="0" smtClean="0"/>
              <a:t>:</a:t>
            </a:r>
          </a:p>
          <a:p>
            <a:pPr eaLnBrk="1" hangingPunct="1"/>
            <a:r>
              <a:rPr lang="en-US" sz="2000" dirty="0" smtClean="0"/>
              <a:t>English-X dictionary</a:t>
            </a:r>
          </a:p>
          <a:p>
            <a:pPr eaLnBrk="1" hangingPunct="1"/>
            <a:r>
              <a:rPr lang="en-US" sz="2000" dirty="0" smtClean="0"/>
              <a:t>no calculators, PDAs, etc (if/where numbers  matter, do rounding)</a:t>
            </a:r>
          </a:p>
          <a:p>
            <a:pPr eaLnBrk="1" hangingPunct="1"/>
            <a:endParaRPr lang="sv-SE" sz="2000" dirty="0" smtClean="0"/>
          </a:p>
          <a:p>
            <a:pPr eaLnBrk="1" hangingPunct="1">
              <a:buNone/>
            </a:pPr>
            <a:r>
              <a:rPr lang="sv-SE" sz="2000" b="1" dirty="0" smtClean="0">
                <a:solidFill>
                  <a:srgbClr val="C00000"/>
                </a:solidFill>
              </a:rPr>
              <a:t>To think during last, summary-study</a:t>
            </a:r>
          </a:p>
          <a:p>
            <a:pPr eaLnBrk="1" hangingPunct="1">
              <a:buNone/>
            </a:pPr>
            <a:r>
              <a:rPr lang="sv-SE" sz="2000" dirty="0" smtClean="0"/>
              <a:t>   </a:t>
            </a:r>
            <a:r>
              <a:rPr lang="en-US" sz="2000" dirty="0" smtClean="0"/>
              <a:t>Overview; critical eye; explain; ask yourselves: why is this so? / How does it work?</a:t>
            </a:r>
          </a:p>
          <a:p>
            <a:pPr eaLnBrk="1" hangingPunct="1">
              <a:buFontTx/>
              <a:buNone/>
            </a:pPr>
            <a:r>
              <a:rPr lang="sv-SE" sz="2000" dirty="0" smtClean="0"/>
              <a:t>               </a:t>
            </a:r>
            <a:endParaRPr lang="en-US" sz="2000" dirty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algn="ctr" eaLnBrk="1" hangingPunct="1">
              <a:buFontTx/>
              <a:buNone/>
            </a:pPr>
            <a:r>
              <a:rPr lang="en-US" sz="2000" i="1" dirty="0" smtClean="0">
                <a:solidFill>
                  <a:srgbClr val="C00000"/>
                </a:solidFill>
              </a:rPr>
              <a:t>Good luck with all your efforts!!!</a:t>
            </a:r>
          </a:p>
        </p:txBody>
      </p:sp>
      <p:sp>
        <p:nvSpPr>
          <p:cNvPr id="2" name="Rectangle 1"/>
          <p:cNvSpPr/>
          <p:nvPr/>
        </p:nvSpPr>
        <p:spPr>
          <a:xfrm>
            <a:off x="5508104" y="5325015"/>
            <a:ext cx="363589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“</a:t>
            </a:r>
            <a:r>
              <a:rPr lang="en-US" i="1" dirty="0"/>
              <a:t>If you hear a voice within you say ‘you cannot paint,’ then by all means paint, and that voice will be silenced</a:t>
            </a:r>
            <a:r>
              <a:rPr lang="en-US" dirty="0"/>
              <a:t>.” – Vincent Van Gogh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487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7050E840-AFA8-43D6-BC17-BC1F5F8087F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connecting to the Internet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6"/>
            <a:ext cx="3430587" cy="125729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DHCP server formulates </a:t>
            </a:r>
            <a:r>
              <a:rPr lang="en-US" sz="1800" b="1" i="1" dirty="0" smtClean="0">
                <a:solidFill>
                  <a:srgbClr val="FF0000"/>
                </a:solidFill>
              </a:rPr>
              <a:t>DHCP ACK</a:t>
            </a:r>
            <a:r>
              <a:rPr lang="en-US" sz="1800" dirty="0" smtClean="0"/>
              <a:t> containing client’s IP address (</a:t>
            </a:r>
            <a:r>
              <a:rPr lang="en-US" sz="1800" b="1" dirty="0" smtClean="0">
                <a:solidFill>
                  <a:schemeClr val="accent2"/>
                </a:solidFill>
              </a:rPr>
              <a:t>and also  IP address of first-hop router for client, name &amp; IP address of DNS server</a:t>
            </a:r>
            <a:r>
              <a:rPr lang="en-US" sz="18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18439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0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8441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858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8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8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8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8442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3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8444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45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8446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856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56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856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6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6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7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857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857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8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7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857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7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857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7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8434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4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7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18556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7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8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59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0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61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62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563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448" name="Text Box 44"/>
          <p:cNvSpPr txBox="1">
            <a:spLocks noChangeArrowheads="1"/>
          </p:cNvSpPr>
          <p:nvPr/>
        </p:nvSpPr>
        <p:spPr bwMode="auto">
          <a:xfrm>
            <a:off x="2562225" y="3816350"/>
            <a:ext cx="13211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router</a:t>
            </a:r>
          </a:p>
          <a:p>
            <a:pPr eaLnBrk="0" hangingPunct="0"/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(runs DHCP)</a:t>
            </a: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854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549" name="Group 47"/>
            <p:cNvGrpSpPr>
              <a:grpSpLocks/>
            </p:cNvGrpSpPr>
            <p:nvPr/>
          </p:nvGrpSpPr>
          <p:grpSpPr bwMode="auto">
            <a:xfrm>
              <a:off x="651" y="681"/>
              <a:ext cx="503" cy="834"/>
              <a:chOff x="569" y="2954"/>
              <a:chExt cx="503" cy="834"/>
            </a:xfrm>
          </p:grpSpPr>
          <p:sp>
            <p:nvSpPr>
              <p:cNvPr id="18550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1" name="Text Box 49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552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3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4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55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18516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8518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8543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854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7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8544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45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19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8537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54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2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538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539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40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8520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8535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36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521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8522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852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8529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8533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534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8530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8531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532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852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2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8523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24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525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8517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3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18503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8507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8510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51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15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511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512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51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18508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9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8504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05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506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8" name="Group 104"/>
          <p:cNvGrpSpPr>
            <a:grpSpLocks/>
          </p:cNvGrpSpPr>
          <p:nvPr/>
        </p:nvGrpSpPr>
        <p:grpSpPr bwMode="auto">
          <a:xfrm>
            <a:off x="1477963" y="3081338"/>
            <a:ext cx="1316037" cy="1323975"/>
            <a:chOff x="931" y="1941"/>
            <a:chExt cx="829" cy="834"/>
          </a:xfrm>
        </p:grpSpPr>
        <p:sp>
          <p:nvSpPr>
            <p:cNvPr id="18495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496" name="Group 106"/>
            <p:cNvGrpSpPr>
              <a:grpSpLocks/>
            </p:cNvGrpSpPr>
            <p:nvPr/>
          </p:nvGrpSpPr>
          <p:grpSpPr bwMode="auto">
            <a:xfrm>
              <a:off x="931" y="1941"/>
              <a:ext cx="503" cy="834"/>
              <a:chOff x="569" y="2954"/>
              <a:chExt cx="503" cy="834"/>
            </a:xfrm>
          </p:grpSpPr>
          <p:sp>
            <p:nvSpPr>
              <p:cNvPr id="18497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98" name="Text Box 108"/>
              <p:cNvSpPr txBox="1">
                <a:spLocks noChangeArrowheads="1"/>
              </p:cNvSpPr>
              <p:nvPr/>
            </p:nvSpPr>
            <p:spPr bwMode="auto">
              <a:xfrm>
                <a:off x="591" y="2954"/>
                <a:ext cx="481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99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0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1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02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30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18460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8465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8490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849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94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8491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92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466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8484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8488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89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8485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8486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87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18467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8482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83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8468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8469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847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8476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8480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481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8477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8478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18479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18474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18475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18470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7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472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18461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8462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8463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64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703620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18458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8459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72139" y="2784475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frame 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forwarded (</a:t>
            </a:r>
            <a:r>
              <a:rPr lang="en-US" sz="1800" dirty="0">
                <a:solidFill>
                  <a:srgbClr val="3333CC"/>
                </a:solidFill>
                <a:latin typeface="Calibri" panose="020F0502020204030204" pitchFamily="34" charset="0"/>
              </a:rPr>
              <a:t>switch learning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) through LAN,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demultiplexing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at client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endParaRPr lang="en-US" sz="1800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202282" y="5260975"/>
            <a:ext cx="6998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Client now has IP address, knows name &amp; </a:t>
            </a:r>
            <a:r>
              <a:rPr lang="en-US" sz="24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addr</a:t>
            </a:r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 of DNS </a:t>
            </a:r>
          </a:p>
          <a:p>
            <a:pPr algn="ctr" eaLnBrk="0" hangingPunct="0"/>
            <a:r>
              <a:rPr lang="en-US" sz="2400" b="0" dirty="0">
                <a:solidFill>
                  <a:srgbClr val="000000"/>
                </a:solidFill>
                <a:latin typeface="Calibri" panose="020F0502020204030204" pitchFamily="34" charset="0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49825" y="3927475"/>
            <a:ext cx="3421063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DHCP client receives DHCP ACK reply</a:t>
            </a:r>
          </a:p>
        </p:txBody>
      </p:sp>
    </p:spTree>
    <p:extLst>
      <p:ext uri="{BB962C8B-B14F-4D97-AF65-F5344CB8AC3E}">
        <p14:creationId xmlns:p14="http://schemas.microsoft.com/office/powerpoint/2010/main" val="29691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E8C1695A-A0A3-44BA-8457-9BB3089C820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143000"/>
          </a:xfrm>
        </p:spPr>
        <p:txBody>
          <a:bodyPr/>
          <a:lstStyle/>
          <a:p>
            <a:r>
              <a:rPr lang="en-US" sz="2800" u="none" smtClean="0"/>
              <a:t>A day in the life… ARP (before DNS, before HTTP)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7239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before sending </a:t>
            </a:r>
            <a:r>
              <a:rPr lang="en-US" sz="2000" b="1" i="1" dirty="0" smtClean="0">
                <a:solidFill>
                  <a:srgbClr val="FF0000"/>
                </a:solidFill>
              </a:rPr>
              <a:t>HTTP</a:t>
            </a:r>
            <a:r>
              <a:rPr lang="en-US" sz="2000" b="1" i="1" dirty="0" smtClean="0"/>
              <a:t> </a:t>
            </a:r>
            <a:r>
              <a:rPr lang="en-US" sz="2000" dirty="0" smtClean="0"/>
              <a:t>request, need IP address of </a:t>
            </a:r>
            <a:r>
              <a:rPr lang="en-US" sz="1800" dirty="0" smtClean="0"/>
              <a:t>www.google.com:</a:t>
            </a:r>
            <a:r>
              <a:rPr lang="en-US" sz="2000" dirty="0" smtClean="0"/>
              <a:t>  </a:t>
            </a:r>
            <a:r>
              <a:rPr lang="en-US" sz="2000" b="1" i="1" dirty="0" smtClean="0">
                <a:solidFill>
                  <a:srgbClr val="FF0000"/>
                </a:solidFill>
              </a:rPr>
              <a:t>DNS</a:t>
            </a:r>
          </a:p>
        </p:txBody>
      </p:sp>
      <p:sp>
        <p:nvSpPr>
          <p:cNvPr id="19463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4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9465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19545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546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47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548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9466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7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8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69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19470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19528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529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953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9531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32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33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34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953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954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3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4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1953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953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0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41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953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3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19458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8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9520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521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53"/>
              <a:chOff x="569" y="2954"/>
              <a:chExt cx="500" cy="853"/>
            </a:xfrm>
          </p:grpSpPr>
          <p:sp>
            <p:nvSpPr>
              <p:cNvPr id="1952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3" name="Text Box 49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52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2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19500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1951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1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19501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19513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1951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1951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1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9502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19507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1951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19508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950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51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grpSp>
          <p:nvGrpSpPr>
            <p:cNvPr id="19503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950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50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1950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01838"/>
            <a:ext cx="458628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DNS query created, encapsulated in UDP, encapsulated in IP, </a:t>
            </a: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encasulated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in Eth.  In order to send frame to router, need MAC address of router interface: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ARP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70400" y="3587750"/>
            <a:ext cx="4386263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ARP query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broadcast, received by router, which replies with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ARP reply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4845050"/>
            <a:ext cx="42862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client now knows MAC address of first hop router, so can now send frame containing DNS query </a:t>
            </a:r>
          </a:p>
        </p:txBody>
      </p:sp>
      <p:grpSp>
        <p:nvGrpSpPr>
          <p:cNvPr id="17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1949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grpSp>
        <p:nvGrpSpPr>
          <p:cNvPr id="18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19487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422"/>
                <a:gd name="T17" fmla="*/ 604 w 604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 eaLnBrk="0" hangingPunct="0"/>
              <a:r>
                <a:rPr lang="en-US" b="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1949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9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19492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1949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49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20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1948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21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1948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948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67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9D12C-9D18-44D6-AC45-03A7DFDA23E4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485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84 w 2368"/>
              <a:gd name="T1" fmla="*/ 632 h 1558"/>
              <a:gd name="T2" fmla="*/ 16 w 2368"/>
              <a:gd name="T3" fmla="*/ 809 h 1558"/>
              <a:gd name="T4" fmla="*/ 9 w 2368"/>
              <a:gd name="T5" fmla="*/ 1005 h 1558"/>
              <a:gd name="T6" fmla="*/ 70 w 2368"/>
              <a:gd name="T7" fmla="*/ 1147 h 1558"/>
              <a:gd name="T8" fmla="*/ 165 w 2368"/>
              <a:gd name="T9" fmla="*/ 1364 h 1558"/>
              <a:gd name="T10" fmla="*/ 280 w 2368"/>
              <a:gd name="T11" fmla="*/ 1446 h 1558"/>
              <a:gd name="T12" fmla="*/ 510 w 2368"/>
              <a:gd name="T13" fmla="*/ 1473 h 1558"/>
              <a:gd name="T14" fmla="*/ 958 w 2368"/>
              <a:gd name="T15" fmla="*/ 1452 h 1558"/>
              <a:gd name="T16" fmla="*/ 1134 w 2368"/>
              <a:gd name="T17" fmla="*/ 1446 h 1558"/>
              <a:gd name="T18" fmla="*/ 1371 w 2368"/>
              <a:gd name="T19" fmla="*/ 1486 h 1558"/>
              <a:gd name="T20" fmla="*/ 1601 w 2368"/>
              <a:gd name="T21" fmla="*/ 1554 h 1558"/>
              <a:gd name="T22" fmla="*/ 2008 w 2368"/>
              <a:gd name="T23" fmla="*/ 1513 h 1558"/>
              <a:gd name="T24" fmla="*/ 2293 w 2368"/>
              <a:gd name="T25" fmla="*/ 1297 h 1558"/>
              <a:gd name="T26" fmla="*/ 2347 w 2368"/>
              <a:gd name="T27" fmla="*/ 843 h 1558"/>
              <a:gd name="T28" fmla="*/ 2340 w 2368"/>
              <a:gd name="T29" fmla="*/ 653 h 1558"/>
              <a:gd name="T30" fmla="*/ 2177 w 2368"/>
              <a:gd name="T31" fmla="*/ 456 h 1558"/>
              <a:gd name="T32" fmla="*/ 1920 w 2368"/>
              <a:gd name="T33" fmla="*/ 165 h 1558"/>
              <a:gd name="T34" fmla="*/ 1601 w 2368"/>
              <a:gd name="T35" fmla="*/ 36 h 1558"/>
              <a:gd name="T36" fmla="*/ 1229 w 2368"/>
              <a:gd name="T37" fmla="*/ 16 h 1558"/>
              <a:gd name="T38" fmla="*/ 917 w 2368"/>
              <a:gd name="T39" fmla="*/ 131 h 1558"/>
              <a:gd name="T40" fmla="*/ 477 w 2368"/>
              <a:gd name="T41" fmla="*/ 260 h 1558"/>
              <a:gd name="T42" fmla="*/ 212 w 2368"/>
              <a:gd name="T43" fmla="*/ 375 h 1558"/>
              <a:gd name="T44" fmla="*/ 84 w 2368"/>
              <a:gd name="T45" fmla="*/ 632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68"/>
              <a:gd name="T70" fmla="*/ 0 h 1558"/>
              <a:gd name="T71" fmla="*/ 2368 w 2368"/>
              <a:gd name="T72" fmla="*/ 1558 h 15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034338" cy="1143000"/>
          </a:xfrm>
        </p:spPr>
        <p:txBody>
          <a:bodyPr/>
          <a:lstStyle/>
          <a:p>
            <a:r>
              <a:rPr lang="en-US" sz="2800" u="none" smtClean="0"/>
              <a:t>A day in the life… using DNS</a:t>
            </a:r>
          </a:p>
        </p:txBody>
      </p:sp>
      <p:sp>
        <p:nvSpPr>
          <p:cNvPr id="20487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88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489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070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70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71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490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91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492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3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0494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069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9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069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69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9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9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069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070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69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070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0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069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0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0482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2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5" name="Group 84"/>
          <p:cNvGrpSpPr>
            <a:grpSpLocks/>
          </p:cNvGrpSpPr>
          <p:nvPr/>
        </p:nvGrpSpPr>
        <p:grpSpPr bwMode="auto">
          <a:xfrm>
            <a:off x="2554288" y="3170238"/>
            <a:ext cx="306387" cy="647700"/>
            <a:chOff x="4180" y="783"/>
            <a:chExt cx="150" cy="307"/>
          </a:xfrm>
        </p:grpSpPr>
        <p:sp>
          <p:nvSpPr>
            <p:cNvPr id="2068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8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8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496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0674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675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53"/>
              <a:chOff x="569" y="2954"/>
              <a:chExt cx="500" cy="853"/>
            </a:xfrm>
          </p:grpSpPr>
          <p:sp>
            <p:nvSpPr>
              <p:cNvPr id="20676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7" name="Text Box 48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678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9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80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81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20672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73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FFFFFF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20498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0667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20670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1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20668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69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499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0661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20665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66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20662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20663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64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0500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20659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60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01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0646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0650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653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657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58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654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65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5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0651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52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47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48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49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502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0633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0637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0640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64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45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641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64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64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sp>
            <p:nvSpPr>
              <p:cNvPr id="20638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9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34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35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36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datagram containing DNS query forwarded via LAN switch from client to 1</a:t>
            </a:r>
            <a:r>
              <a:rPr lang="en-US" sz="2000" b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hop router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b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IP datagram forwarded from campus network </a:t>
            </a: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 destination (DNS-server) network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, routed (tables created by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RIP, OSPF 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BGP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29200"/>
            <a:ext cx="38020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demux’ed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DNS server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DNS server replies to client with IP address of www.google.com </a:t>
            </a:r>
          </a:p>
        </p:txBody>
      </p:sp>
      <p:grpSp>
        <p:nvGrpSpPr>
          <p:cNvPr id="20507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061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2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062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2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3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3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62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62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2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2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2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2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08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0605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6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07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0608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09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16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7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8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610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613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4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15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611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612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0509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0510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0591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2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93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0594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595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0602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3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4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0596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0599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0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01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0597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98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1" name="Group 84"/>
          <p:cNvGrpSpPr>
            <a:grpSpLocks/>
          </p:cNvGrpSpPr>
          <p:nvPr/>
        </p:nvGrpSpPr>
        <p:grpSpPr bwMode="auto">
          <a:xfrm>
            <a:off x="7097713" y="873125"/>
            <a:ext cx="306387" cy="647700"/>
            <a:chOff x="4180" y="783"/>
            <a:chExt cx="150" cy="307"/>
          </a:xfrm>
        </p:grpSpPr>
        <p:sp>
          <p:nvSpPr>
            <p:cNvPr id="20583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4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5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6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7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8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9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0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512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0513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514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0581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2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5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0579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80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6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0577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8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7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0575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6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8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0573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4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19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0571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2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20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0569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70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0521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0567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0568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39" name="Group 187"/>
          <p:cNvGrpSpPr>
            <a:grpSpLocks/>
          </p:cNvGrpSpPr>
          <p:nvPr/>
        </p:nvGrpSpPr>
        <p:grpSpPr bwMode="auto">
          <a:xfrm>
            <a:off x="5980113" y="438151"/>
            <a:ext cx="1316037" cy="1354138"/>
            <a:chOff x="931" y="1941"/>
            <a:chExt cx="829" cy="853"/>
          </a:xfrm>
        </p:grpSpPr>
        <p:sp>
          <p:nvSpPr>
            <p:cNvPr id="20559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560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53"/>
              <a:chOff x="569" y="2954"/>
              <a:chExt cx="500" cy="853"/>
            </a:xfrm>
          </p:grpSpPr>
          <p:sp>
            <p:nvSpPr>
              <p:cNvPr id="2056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2" name="Text Box 191"/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56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6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241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0524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0529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0554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2055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2055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5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530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0548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055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b="0">
                        <a:solidFill>
                          <a:srgbClr val="FFFFFF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0549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055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5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</p:grpSp>
          <p:grpSp>
            <p:nvGrpSpPr>
              <p:cNvPr id="20531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2054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4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0532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0533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0537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0540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2054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054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b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0541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054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  <p:sp>
                    <p:nvSpPr>
                      <p:cNvPr id="2054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sv-SE" sz="1800" b="0">
                          <a:solidFill>
                            <a:srgbClr val="000000"/>
                          </a:solidFill>
                          <a:latin typeface="Comic Sans MS" pitchFamily="66" charset="0"/>
                        </a:endParaRPr>
                      </a:p>
                    </p:txBody>
                  </p:sp>
                </p:grpSp>
              </p:grpSp>
              <p:sp>
                <p:nvSpPr>
                  <p:cNvPr id="2053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  <p:sp>
                <p:nvSpPr>
                  <p:cNvPr id="2053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sv-SE" sz="1800" b="0">
                      <a:solidFill>
                        <a:srgbClr val="000000"/>
                      </a:solidFill>
                      <a:latin typeface="Comic Sans MS" pitchFamily="66" charset="0"/>
                    </a:endParaRPr>
                  </a:p>
                </p:txBody>
              </p:sp>
            </p:grpSp>
            <p:sp>
              <p:nvSpPr>
                <p:cNvPr id="2053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3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53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</p:grpSp>
        <p:sp>
          <p:nvSpPr>
            <p:cNvPr id="2052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0526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2052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52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34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7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6FFA9558-6F1D-457D-9951-3171DC4CCF0D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9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475 w 2497"/>
              <a:gd name="T1" fmla="*/ 274 h 1081"/>
              <a:gd name="T2" fmla="*/ 204 w 2497"/>
              <a:gd name="T3" fmla="*/ 437 h 1081"/>
              <a:gd name="T4" fmla="*/ 21 w 2497"/>
              <a:gd name="T5" fmla="*/ 559 h 1081"/>
              <a:gd name="T6" fmla="*/ 75 w 2497"/>
              <a:gd name="T7" fmla="*/ 776 h 1081"/>
              <a:gd name="T8" fmla="*/ 136 w 2497"/>
              <a:gd name="T9" fmla="*/ 810 h 1081"/>
              <a:gd name="T10" fmla="*/ 197 w 2497"/>
              <a:gd name="T11" fmla="*/ 905 h 1081"/>
              <a:gd name="T12" fmla="*/ 319 w 2497"/>
              <a:gd name="T13" fmla="*/ 986 h 1081"/>
              <a:gd name="T14" fmla="*/ 726 w 2497"/>
              <a:gd name="T15" fmla="*/ 1000 h 1081"/>
              <a:gd name="T16" fmla="*/ 1349 w 2497"/>
              <a:gd name="T17" fmla="*/ 966 h 1081"/>
              <a:gd name="T18" fmla="*/ 1945 w 2497"/>
              <a:gd name="T19" fmla="*/ 1033 h 1081"/>
              <a:gd name="T20" fmla="*/ 2311 w 2497"/>
              <a:gd name="T21" fmla="*/ 993 h 1081"/>
              <a:gd name="T22" fmla="*/ 2460 w 2497"/>
              <a:gd name="T23" fmla="*/ 506 h 1081"/>
              <a:gd name="T24" fmla="*/ 2088 w 2497"/>
              <a:gd name="T25" fmla="*/ 58 h 1081"/>
              <a:gd name="T26" fmla="*/ 1308 w 2497"/>
              <a:gd name="T27" fmla="*/ 159 h 1081"/>
              <a:gd name="T28" fmla="*/ 766 w 2497"/>
              <a:gd name="T29" fmla="*/ 186 h 1081"/>
              <a:gd name="T30" fmla="*/ 475 w 2497"/>
              <a:gd name="T31" fmla="*/ 274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0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84 w 1209"/>
              <a:gd name="T1" fmla="*/ 528 h 1403"/>
              <a:gd name="T2" fmla="*/ 16 w 1209"/>
              <a:gd name="T3" fmla="*/ 705 h 1403"/>
              <a:gd name="T4" fmla="*/ 9 w 1209"/>
              <a:gd name="T5" fmla="*/ 901 h 1403"/>
              <a:gd name="T6" fmla="*/ 70 w 1209"/>
              <a:gd name="T7" fmla="*/ 1043 h 1403"/>
              <a:gd name="T8" fmla="*/ 165 w 1209"/>
              <a:gd name="T9" fmla="*/ 1260 h 1403"/>
              <a:gd name="T10" fmla="*/ 280 w 1209"/>
              <a:gd name="T11" fmla="*/ 1342 h 1403"/>
              <a:gd name="T12" fmla="*/ 510 w 1209"/>
              <a:gd name="T13" fmla="*/ 1369 h 1403"/>
              <a:gd name="T14" fmla="*/ 985 w 1209"/>
              <a:gd name="T15" fmla="*/ 1348 h 1403"/>
              <a:gd name="T16" fmla="*/ 985 w 1209"/>
              <a:gd name="T17" fmla="*/ 27 h 1403"/>
              <a:gd name="T18" fmla="*/ 477 w 1209"/>
              <a:gd name="T19" fmla="*/ 156 h 1403"/>
              <a:gd name="T20" fmla="*/ 212 w 1209"/>
              <a:gd name="T21" fmla="*/ 271 h 1403"/>
              <a:gd name="T22" fmla="*/ 84 w 1209"/>
              <a:gd name="T23" fmla="*/ 528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1143000"/>
          </a:xfrm>
        </p:spPr>
        <p:txBody>
          <a:bodyPr/>
          <a:lstStyle/>
          <a:p>
            <a:r>
              <a:rPr lang="en-US" sz="2800" u="none" smtClean="0"/>
              <a:t>A day in the life… TCP connection carrying HTTP</a:t>
            </a:r>
          </a:p>
        </p:txBody>
      </p:sp>
      <p:sp>
        <p:nvSpPr>
          <p:cNvPr id="21512" name="Freeform 3"/>
          <p:cNvSpPr>
            <a:spLocks/>
          </p:cNvSpPr>
          <p:nvPr/>
        </p:nvSpPr>
        <p:spPr bwMode="auto">
          <a:xfrm>
            <a:off x="773113" y="1273175"/>
            <a:ext cx="3554412" cy="2754313"/>
          </a:xfrm>
          <a:custGeom>
            <a:avLst/>
            <a:gdLst>
              <a:gd name="T0" fmla="*/ 3238267 w 2406"/>
              <a:gd name="T1" fmla="*/ 787768 h 958"/>
              <a:gd name="T2" fmla="*/ 2743367 w 2406"/>
              <a:gd name="T3" fmla="*/ 221380 h 958"/>
              <a:gd name="T4" fmla="*/ 2057895 w 2406"/>
              <a:gd name="T5" fmla="*/ 20125 h 958"/>
              <a:gd name="T6" fmla="*/ 1053323 w 2406"/>
              <a:gd name="T7" fmla="*/ 350758 h 958"/>
              <a:gd name="T8" fmla="*/ 413647 w 2406"/>
              <a:gd name="T9" fmla="*/ 672765 h 958"/>
              <a:gd name="T10" fmla="*/ 38410 w 2406"/>
              <a:gd name="T11" fmla="*/ 1500785 h 958"/>
              <a:gd name="T12" fmla="*/ 180232 w 2406"/>
              <a:gd name="T13" fmla="*/ 2222426 h 958"/>
              <a:gd name="T14" fmla="*/ 403306 w 2406"/>
              <a:gd name="T15" fmla="*/ 2570309 h 958"/>
              <a:gd name="T16" fmla="*/ 1726977 w 2406"/>
              <a:gd name="T17" fmla="*/ 2518558 h 958"/>
              <a:gd name="T18" fmla="*/ 2450860 w 2406"/>
              <a:gd name="T19" fmla="*/ 2742813 h 958"/>
              <a:gd name="T20" fmla="*/ 3145197 w 2406"/>
              <a:gd name="T21" fmla="*/ 2578934 h 958"/>
              <a:gd name="T22" fmla="*/ 3471683 w 2406"/>
              <a:gd name="T23" fmla="*/ 1699164 h 958"/>
              <a:gd name="T24" fmla="*/ 3238267 w 2406"/>
              <a:gd name="T25" fmla="*/ 787768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3" name="Line 36"/>
          <p:cNvSpPr>
            <a:spLocks noChangeShapeType="1"/>
          </p:cNvSpPr>
          <p:nvPr/>
        </p:nvSpPr>
        <p:spPr bwMode="auto">
          <a:xfrm flipV="1">
            <a:off x="3775075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1514" name="Group 38"/>
          <p:cNvGrpSpPr>
            <a:grpSpLocks/>
          </p:cNvGrpSpPr>
          <p:nvPr/>
        </p:nvGrpSpPr>
        <p:grpSpPr bwMode="auto">
          <a:xfrm>
            <a:off x="3255963" y="2459038"/>
            <a:ext cx="742950" cy="311150"/>
            <a:chOff x="1935" y="960"/>
            <a:chExt cx="468" cy="196"/>
          </a:xfrm>
        </p:grpSpPr>
        <p:sp>
          <p:nvSpPr>
            <p:cNvPr id="21732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33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34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735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1515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6" name="Line 44"/>
          <p:cNvSpPr>
            <a:spLocks noChangeShapeType="1"/>
          </p:cNvSpPr>
          <p:nvPr/>
        </p:nvSpPr>
        <p:spPr bwMode="auto">
          <a:xfrm flipV="1">
            <a:off x="3924300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17" name="Rectangle 45"/>
          <p:cNvSpPr>
            <a:spLocks noChangeArrowheads="1"/>
          </p:cNvSpPr>
          <p:nvPr/>
        </p:nvSpPr>
        <p:spPr bwMode="auto">
          <a:xfrm>
            <a:off x="2403475" y="247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1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8" name="Line 48"/>
          <p:cNvSpPr>
            <a:spLocks noChangeShapeType="1"/>
          </p:cNvSpPr>
          <p:nvPr/>
        </p:nvSpPr>
        <p:spPr bwMode="auto">
          <a:xfrm flipV="1">
            <a:off x="3279775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1519" name="Group 49"/>
          <p:cNvGrpSpPr>
            <a:grpSpLocks/>
          </p:cNvGrpSpPr>
          <p:nvPr/>
        </p:nvGrpSpPr>
        <p:grpSpPr bwMode="auto">
          <a:xfrm>
            <a:off x="2760663" y="3365500"/>
            <a:ext cx="987425" cy="479425"/>
            <a:chOff x="1118" y="1621"/>
            <a:chExt cx="622" cy="302"/>
          </a:xfrm>
        </p:grpSpPr>
        <p:sp>
          <p:nvSpPr>
            <p:cNvPr id="21715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16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717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718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19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20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 sz="2400" b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1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 sz="1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722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72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3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3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grpSp>
            <p:nvGrpSpPr>
              <p:cNvPr id="21723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72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2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72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1724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25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aphicFrame>
        <p:nvGraphicFramePr>
          <p:cNvPr id="21506" name="Object 142"/>
          <p:cNvGraphicFramePr>
            <a:graphicFrameLocks noChangeAspect="1"/>
          </p:cNvGraphicFramePr>
          <p:nvPr/>
        </p:nvGraphicFramePr>
        <p:xfrm>
          <a:off x="1790700" y="2141538"/>
          <a:ext cx="652463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6" name="Clip" r:id="rId3" imgW="1266840" imgH="1200240" progId="MS_ClipArt_Gallery.2">
                  <p:embed/>
                </p:oleObj>
              </mc:Choice>
              <mc:Fallback>
                <p:oleObj name="Clip" r:id="rId3" imgW="1266840" imgH="1200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141538"/>
                        <a:ext cx="652463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707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708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21709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0" name="Text Box 47"/>
              <p:cNvSpPr txBox="1">
                <a:spLocks noChangeArrowheads="1"/>
              </p:cNvSpPr>
              <p:nvPr/>
            </p:nvSpPr>
            <p:spPr bwMode="auto">
              <a:xfrm>
                <a:off x="605" y="2954"/>
                <a:ext cx="45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11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2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3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14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9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703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21705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6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21704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83188" y="2914650"/>
            <a:ext cx="34417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to send HTTP request, client first opens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TCP socket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web server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3825875"/>
            <a:ext cx="37782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TCP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SYN segment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(step 1 in 3-way handshake)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inter-domain routed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TCP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connection established!</a:t>
            </a:r>
          </a:p>
        </p:txBody>
      </p:sp>
      <p:grpSp>
        <p:nvGrpSpPr>
          <p:cNvPr id="21525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68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9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9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169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9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70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70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9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9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9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9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69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9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87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8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85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6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83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84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2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6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7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7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2400" b="0">
                <a:solidFill>
                  <a:srgbClr val="000000"/>
                </a:solidFill>
              </a:endParaRPr>
            </a:p>
          </p:txBody>
        </p:sp>
        <p:sp>
          <p:nvSpPr>
            <p:cNvPr id="2167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7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8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8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8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7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7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7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7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167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7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0" name="Group 125"/>
          <p:cNvGrpSpPr>
            <a:grpSpLocks/>
          </p:cNvGrpSpPr>
          <p:nvPr/>
        </p:nvGrpSpPr>
        <p:grpSpPr bwMode="auto">
          <a:xfrm>
            <a:off x="2338388" y="4953000"/>
            <a:ext cx="306387" cy="647700"/>
            <a:chOff x="4180" y="783"/>
            <a:chExt cx="150" cy="307"/>
          </a:xfrm>
        </p:grpSpPr>
        <p:sp>
          <p:nvSpPr>
            <p:cNvPr id="21661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2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3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4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5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6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7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68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 sz="18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1531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532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33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34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59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60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5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657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8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536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55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6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</p:grpSp>
      <p:sp>
        <p:nvSpPr>
          <p:cNvPr id="21537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sv-SE" sz="1800" b="0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21646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7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8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49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650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651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21652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53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54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2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625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1644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5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626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21641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2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3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627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21638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9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40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628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21629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0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1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2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33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634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21635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36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37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560" name="Group 336"/>
          <p:cNvGrpSpPr>
            <a:grpSpLocks/>
          </p:cNvGrpSpPr>
          <p:nvPr/>
        </p:nvGrpSpPr>
        <p:grpSpPr bwMode="auto">
          <a:xfrm>
            <a:off x="1509713" y="3965578"/>
            <a:ext cx="976312" cy="1460501"/>
            <a:chOff x="4000" y="1895"/>
            <a:chExt cx="615" cy="920"/>
          </a:xfrm>
        </p:grpSpPr>
        <p:sp>
          <p:nvSpPr>
            <p:cNvPr id="21617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618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72"/>
              <a:chOff x="569" y="2954"/>
              <a:chExt cx="500" cy="872"/>
            </a:xfrm>
          </p:grpSpPr>
          <p:sp>
            <p:nvSpPr>
              <p:cNvPr id="21619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0" name="Text Box 331"/>
              <p:cNvSpPr txBox="1">
                <a:spLocks noChangeArrowheads="1"/>
              </p:cNvSpPr>
              <p:nvPr/>
            </p:nvSpPr>
            <p:spPr bwMode="auto">
              <a:xfrm>
                <a:off x="645" y="2954"/>
                <a:ext cx="374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b="0" dirty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b="0" dirty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b="0" dirty="0" err="1">
                    <a:solidFill>
                      <a:srgbClr val="000000"/>
                    </a:solidFill>
                    <a:latin typeface="Arial" charset="0"/>
                  </a:rPr>
                  <a:t>Phy</a:t>
                </a:r>
                <a:endParaRPr lang="en-US" sz="1600" b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21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2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3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24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706562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96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21615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6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97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21612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3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4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98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21609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0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11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21599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21600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1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2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3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604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1605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21606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07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 b="0">
                    <a:solidFill>
                      <a:srgbClr val="00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1608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b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21542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sv-SE" sz="1000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06594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76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21594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5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77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21591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2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3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21578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79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0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1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82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83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21588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9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90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84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21585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6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87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599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56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21574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5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21557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21571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2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3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21558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9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0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1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62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63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21568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9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70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564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21565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6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67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605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21547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48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49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0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1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 b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grpSp>
          <p:nvGrpSpPr>
            <p:cNvPr id="21552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21553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4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 b="0">
                  <a:solidFill>
                    <a:srgbClr val="00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555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b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</a:rPr>
              <a:t>web server responds with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TCP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SYNACK</a:t>
            </a: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25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.1|5.8|6.4|7.8|5.3|4.1|8.9|2.8|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18923</TotalTime>
  <Words>2869</Words>
  <Application>Microsoft Office PowerPoint</Application>
  <PresentationFormat>On-screen Show (4:3)</PresentationFormat>
  <Paragraphs>943</Paragraphs>
  <Slides>50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ＭＳ Ｐゴシック</vt:lpstr>
      <vt:lpstr>ＭＳ Ｐゴシック</vt:lpstr>
      <vt:lpstr>SimSun</vt:lpstr>
      <vt:lpstr>Arial</vt:lpstr>
      <vt:lpstr>Calibri</vt:lpstr>
      <vt:lpstr>Comic Sans MS</vt:lpstr>
      <vt:lpstr>Gill Sans MT</vt:lpstr>
      <vt:lpstr>Helvetica</vt:lpstr>
      <vt:lpstr>Tahoma</vt:lpstr>
      <vt:lpstr>Times New Roman</vt:lpstr>
      <vt:lpstr>Wingdings</vt:lpstr>
      <vt:lpstr>ZapfDingbats</vt:lpstr>
      <vt:lpstr>Office Theme</vt:lpstr>
      <vt:lpstr>Clip</vt:lpstr>
      <vt:lpstr>VISIO</vt:lpstr>
      <vt:lpstr>Course on Computer Communication and Networks   Lecture 16 Synthesis, Summary/flashback and Projection (related topics – continuation of study)</vt:lpstr>
      <vt:lpstr>Important for the exam</vt:lpstr>
      <vt:lpstr>Synthesis: a day in the life of a web request</vt:lpstr>
      <vt:lpstr>A day in the life …. 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 TCP connection carrying HTTP</vt:lpstr>
      <vt:lpstr>A day in the life… HTTP request/reply </vt:lpstr>
      <vt:lpstr>Principles, Organisation</vt:lpstr>
      <vt:lpstr> Highlights  </vt:lpstr>
      <vt:lpstr>Types of delay; performance</vt:lpstr>
      <vt:lpstr>Reliable data transfer</vt:lpstr>
      <vt:lpstr>PowerPoint Presentation</vt:lpstr>
      <vt:lpstr>Datagram vs VC end-to-end communication</vt:lpstr>
      <vt:lpstr>Congestion control (CC)</vt:lpstr>
      <vt:lpstr>RT/streaming traffic</vt:lpstr>
      <vt:lpstr> Highlights  </vt:lpstr>
      <vt:lpstr>Routing,  also with mobility</vt:lpstr>
      <vt:lpstr>Medium access:  multiple access methods</vt:lpstr>
      <vt:lpstr> Highlights  </vt:lpstr>
      <vt:lpstr>TCP/IP protocol stack, applications, evolution</vt:lpstr>
      <vt:lpstr>LANs &amp; related link technologies</vt:lpstr>
      <vt:lpstr> Highlights  </vt:lpstr>
      <vt:lpstr>Security issues</vt:lpstr>
      <vt:lpstr>Overlays, CDN, SDN</vt:lpstr>
      <vt:lpstr>Main questions asked by you:</vt:lpstr>
      <vt:lpstr>4: eg What is a full-utilization window?</vt:lpstr>
      <vt:lpstr>5: Policing: the effect of buckets</vt:lpstr>
      <vt:lpstr>Synthesis cont.   1. Reflections, prespectives 2. Networking constantly evolving</vt:lpstr>
      <vt:lpstr>The Internet: virtualizing networks</vt:lpstr>
      <vt:lpstr>The Internet: virtualizing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Synthesis cont.   1. Reflections, prespectives 2. Networking constantly evolving</vt:lpstr>
      <vt:lpstr>Data center networks </vt:lpstr>
      <vt:lpstr>PowerPoint Presentation</vt:lpstr>
      <vt:lpstr>PowerPoint Presentation</vt:lpstr>
      <vt:lpstr>PowerPoint Presentation</vt:lpstr>
      <vt:lpstr>  More examples: a story in progress + possible followup course...  Overlays useful here, too:</vt:lpstr>
      <vt:lpstr>New power grids: be adaptive!</vt:lpstr>
      <vt:lpstr>El-networks as distributed cyber-physical systems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681</cp:revision>
  <cp:lastPrinted>2015-01-28T21:49:37Z</cp:lastPrinted>
  <dcterms:created xsi:type="dcterms:W3CDTF">2012-10-29T16:37:44Z</dcterms:created>
  <dcterms:modified xsi:type="dcterms:W3CDTF">2017-03-08T11:01:11Z</dcterms:modified>
</cp:coreProperties>
</file>