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6" r:id="rId1"/>
  </p:sldMasterIdLst>
  <p:notesMasterIdLst>
    <p:notesMasterId r:id="rId49"/>
  </p:notesMasterIdLst>
  <p:handoutMasterIdLst>
    <p:handoutMasterId r:id="rId50"/>
  </p:handoutMasterIdLst>
  <p:sldIdLst>
    <p:sldId id="259" r:id="rId2"/>
    <p:sldId id="260" r:id="rId3"/>
    <p:sldId id="262" r:id="rId4"/>
    <p:sldId id="263" r:id="rId5"/>
    <p:sldId id="264" r:id="rId6"/>
    <p:sldId id="268" r:id="rId7"/>
    <p:sldId id="265" r:id="rId8"/>
    <p:sldId id="309" r:id="rId9"/>
    <p:sldId id="310" r:id="rId10"/>
    <p:sldId id="269" r:id="rId11"/>
    <p:sldId id="270" r:id="rId12"/>
    <p:sldId id="271" r:id="rId13"/>
    <p:sldId id="303" r:id="rId14"/>
    <p:sldId id="294" r:id="rId15"/>
    <p:sldId id="295" r:id="rId16"/>
    <p:sldId id="296" r:id="rId17"/>
    <p:sldId id="272" r:id="rId18"/>
    <p:sldId id="273" r:id="rId19"/>
    <p:sldId id="299" r:id="rId20"/>
    <p:sldId id="276" r:id="rId21"/>
    <p:sldId id="324" r:id="rId22"/>
    <p:sldId id="277" r:id="rId23"/>
    <p:sldId id="323" r:id="rId24"/>
    <p:sldId id="278" r:id="rId25"/>
    <p:sldId id="325" r:id="rId26"/>
    <p:sldId id="284" r:id="rId27"/>
    <p:sldId id="283" r:id="rId28"/>
    <p:sldId id="311" r:id="rId29"/>
    <p:sldId id="307" r:id="rId30"/>
    <p:sldId id="286" r:id="rId31"/>
    <p:sldId id="285" r:id="rId32"/>
    <p:sldId id="287" r:id="rId33"/>
    <p:sldId id="288" r:id="rId34"/>
    <p:sldId id="326" r:id="rId35"/>
    <p:sldId id="316" r:id="rId36"/>
    <p:sldId id="317" r:id="rId37"/>
    <p:sldId id="327" r:id="rId38"/>
    <p:sldId id="328" r:id="rId39"/>
    <p:sldId id="329" r:id="rId40"/>
    <p:sldId id="318" r:id="rId41"/>
    <p:sldId id="319" r:id="rId42"/>
    <p:sldId id="320" r:id="rId43"/>
    <p:sldId id="321" r:id="rId44"/>
    <p:sldId id="301" r:id="rId45"/>
    <p:sldId id="305" r:id="rId46"/>
    <p:sldId id="302" r:id="rId47"/>
    <p:sldId id="261" r:id="rId48"/>
  </p:sldIdLst>
  <p:sldSz cx="9144000" cy="6858000" type="screen4x3"/>
  <p:notesSz cx="6884988" cy="10018713"/>
  <p:embeddedFontLst>
    <p:embeddedFont>
      <p:font typeface="MS PGothic" panose="020B0600070205080204" pitchFamily="34" charset="-128"/>
      <p:regular r:id="rId51"/>
    </p:embeddedFont>
    <p:embeddedFont>
      <p:font typeface="Gill Sans MT" panose="020B0502020104020203" pitchFamily="34" charset="0"/>
      <p:regular r:id="rId52"/>
      <p:bold r:id="rId53"/>
      <p:italic r:id="rId54"/>
      <p:boldItalic r:id="rId55"/>
    </p:embeddedFont>
    <p:embeddedFont>
      <p:font typeface="Tahoma" panose="020B0604030504040204" pitchFamily="34" charset="0"/>
      <p:regular r:id="rId56"/>
      <p:bold r:id="rId57"/>
    </p:embeddedFont>
    <p:embeddedFont>
      <p:font typeface="Ericsson Capital TT" panose="02000503000000020004" pitchFamily="2" charset="0"/>
      <p:regular r:id="rId58"/>
    </p:embeddedFont>
    <p:embeddedFont>
      <p:font typeface="Calibri" panose="020F0502020204030204" pitchFamily="34" charset="0"/>
      <p:regular r:id="rId59"/>
      <p:bold r:id="rId60"/>
      <p:italic r:id="rId61"/>
      <p:boldItalic r:id="rId62"/>
    </p:embeddedFont>
  </p:embeddedFontLst>
  <p:defaultTextStyle>
    <a:defPPr>
      <a:defRPr lang="en-GB"/>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9386CF36-BFA9-4BB0-91B9-1B19D4CB6FFA}">
          <p14:sldIdLst>
            <p14:sldId id="259"/>
            <p14:sldId id="260"/>
            <p14:sldId id="262"/>
            <p14:sldId id="263"/>
            <p14:sldId id="264"/>
            <p14:sldId id="268"/>
            <p14:sldId id="265"/>
            <p14:sldId id="309"/>
            <p14:sldId id="310"/>
            <p14:sldId id="269"/>
            <p14:sldId id="270"/>
            <p14:sldId id="271"/>
            <p14:sldId id="303"/>
            <p14:sldId id="294"/>
            <p14:sldId id="295"/>
            <p14:sldId id="296"/>
            <p14:sldId id="272"/>
            <p14:sldId id="273"/>
            <p14:sldId id="299"/>
            <p14:sldId id="276"/>
            <p14:sldId id="324"/>
            <p14:sldId id="277"/>
            <p14:sldId id="323"/>
            <p14:sldId id="278"/>
            <p14:sldId id="325"/>
            <p14:sldId id="284"/>
            <p14:sldId id="283"/>
            <p14:sldId id="311"/>
            <p14:sldId id="307"/>
            <p14:sldId id="286"/>
            <p14:sldId id="285"/>
            <p14:sldId id="287"/>
            <p14:sldId id="288"/>
            <p14:sldId id="326"/>
            <p14:sldId id="316"/>
            <p14:sldId id="317"/>
            <p14:sldId id="327"/>
            <p14:sldId id="328"/>
            <p14:sldId id="329"/>
            <p14:sldId id="318"/>
            <p14:sldId id="319"/>
            <p14:sldId id="320"/>
            <p14:sldId id="321"/>
            <p14:sldId id="301"/>
            <p14:sldId id="305"/>
            <p14:sldId id="302"/>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B00"/>
    <a:srgbClr val="F08A00"/>
    <a:srgbClr val="00A9D4"/>
    <a:srgbClr val="9FB7D3"/>
    <a:srgbClr val="8BC5FF"/>
    <a:srgbClr val="99CCFF"/>
    <a:srgbClr val="6A8FBF"/>
    <a:srgbClr val="007B78"/>
    <a:srgbClr val="89BA17"/>
    <a:srgbClr val="E32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7" autoAdjust="0"/>
    <p:restoredTop sz="95314" autoAdjust="0"/>
  </p:normalViewPr>
  <p:slideViewPr>
    <p:cSldViewPr snapToGrid="0" snapToObjects="1">
      <p:cViewPr varScale="1">
        <p:scale>
          <a:sx n="109" d="100"/>
          <a:sy n="109" d="100"/>
        </p:scale>
        <p:origin x="-1068" y="-90"/>
      </p:cViewPr>
      <p:guideLst>
        <p:guide orient="horz" pos="1136"/>
        <p:guide orient="horz" pos="4110"/>
        <p:guide orient="horz" pos="151"/>
        <p:guide orient="horz" pos="2449"/>
        <p:guide orient="horz" pos="3566"/>
        <p:guide orient="horz" pos="2545"/>
        <p:guide orient="horz" pos="3845"/>
        <p:guide pos="4969"/>
        <p:guide pos="1941"/>
        <p:guide pos="3818"/>
        <p:guide pos="3727"/>
        <p:guide pos="2834"/>
        <p:guide pos="2926"/>
        <p:guide pos="248"/>
        <p:guide pos="2034"/>
        <p:guide pos="2879"/>
        <p:guide pos="2676"/>
        <p:guide pos="3084"/>
        <p:guide pos="55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28"/>
    </p:cViewPr>
  </p:sorterViewPr>
  <p:notesViewPr>
    <p:cSldViewPr snapToGrid="0" snapToObjects="1">
      <p:cViewPr varScale="1">
        <p:scale>
          <a:sx n="64" d="100"/>
          <a:sy n="64" d="100"/>
        </p:scale>
        <p:origin x="-3414" y="-126"/>
      </p:cViewPr>
      <p:guideLst>
        <p:guide orient="horz" pos="3155"/>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83495" cy="500936"/>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spcBef>
                <a:spcPct val="0"/>
              </a:spcBef>
              <a:defRPr sz="1300"/>
            </a:lvl1pPr>
          </a:lstStyle>
          <a:p>
            <a:r>
              <a:rPr lang="en-US" sz="1200" smtClean="0"/>
              <a:t> </a:t>
            </a:r>
            <a:endParaRPr lang="en-US" sz="1200" dirty="0"/>
          </a:p>
        </p:txBody>
      </p:sp>
      <p:sp>
        <p:nvSpPr>
          <p:cNvPr id="79875" name="Rectangle 3"/>
          <p:cNvSpPr>
            <a:spLocks noGrp="1" noChangeArrowheads="1"/>
          </p:cNvSpPr>
          <p:nvPr>
            <p:ph type="dt" sz="quarter" idx="1"/>
          </p:nvPr>
        </p:nvSpPr>
        <p:spPr bwMode="auto">
          <a:xfrm>
            <a:off x="3899900" y="0"/>
            <a:ext cx="2983495" cy="500936"/>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lgn="r">
              <a:spcBef>
                <a:spcPct val="0"/>
              </a:spcBef>
              <a:defRPr sz="1300"/>
            </a:lvl1pPr>
          </a:lstStyle>
          <a:p>
            <a:r>
              <a:rPr lang="en-US" sz="1200" smtClean="0"/>
              <a:t>2016-02-21 </a:t>
            </a:r>
            <a:endParaRPr lang="en-US" sz="1200" dirty="0"/>
          </a:p>
        </p:txBody>
      </p:sp>
      <p:sp>
        <p:nvSpPr>
          <p:cNvPr id="79876" name="Rectangle 4"/>
          <p:cNvSpPr>
            <a:spLocks noGrp="1" noChangeArrowheads="1"/>
          </p:cNvSpPr>
          <p:nvPr>
            <p:ph type="ftr" sz="quarter" idx="2"/>
          </p:nvPr>
        </p:nvSpPr>
        <p:spPr bwMode="auto">
          <a:xfrm>
            <a:off x="0" y="9516038"/>
            <a:ext cx="2983495" cy="500936"/>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spcBef>
                <a:spcPct val="0"/>
              </a:spcBef>
              <a:defRPr sz="1300"/>
            </a:lvl1pPr>
          </a:lstStyle>
          <a:p>
            <a:r>
              <a:rPr lang="en-US" sz="1200" smtClean="0"/>
              <a:t> </a:t>
            </a:r>
            <a:endParaRPr lang="en-US" sz="1200" dirty="0"/>
          </a:p>
        </p:txBody>
      </p:sp>
      <p:sp>
        <p:nvSpPr>
          <p:cNvPr id="79877" name="Rectangle 5"/>
          <p:cNvSpPr>
            <a:spLocks noGrp="1" noChangeArrowheads="1"/>
          </p:cNvSpPr>
          <p:nvPr>
            <p:ph type="sldNum" sz="quarter" idx="3"/>
          </p:nvPr>
        </p:nvSpPr>
        <p:spPr bwMode="auto">
          <a:xfrm>
            <a:off x="3899900" y="9516038"/>
            <a:ext cx="2983495" cy="500936"/>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lgn="r">
              <a:spcBef>
                <a:spcPct val="0"/>
              </a:spcBef>
              <a:defRPr sz="1300"/>
            </a:lvl1pPr>
          </a:lstStyle>
          <a:p>
            <a:fld id="{4ECEF30E-552D-42ED-82CA-C73F83CA10A8}" type="slidenum">
              <a:rPr lang="en-US" sz="1200"/>
              <a:pPr/>
              <a:t>‹#›</a:t>
            </a:fld>
            <a:endParaRPr lang="en-US" sz="1200" dirty="0"/>
          </a:p>
        </p:txBody>
      </p:sp>
    </p:spTree>
    <p:extLst>
      <p:ext uri="{BB962C8B-B14F-4D97-AF65-F5344CB8AC3E}">
        <p14:creationId xmlns:p14="http://schemas.microsoft.com/office/powerpoint/2010/main" val="29855832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idx="1"/>
          </p:nvPr>
        </p:nvSpPr>
        <p:spPr>
          <a:xfrm>
            <a:off x="3900488" y="0"/>
            <a:ext cx="2982912" cy="501650"/>
          </a:xfrm>
          <a:prstGeom prst="rect">
            <a:avLst/>
          </a:prstGeom>
        </p:spPr>
        <p:txBody>
          <a:bodyPr vert="horz" lIns="91440" tIns="45720" rIns="91440" bIns="45720" rtlCol="0"/>
          <a:lstStyle>
            <a:lvl1pPr algn="r">
              <a:defRPr sz="1200"/>
            </a:lvl1pPr>
          </a:lstStyle>
          <a:p>
            <a:r>
              <a:rPr lang="en-US" smtClean="0"/>
              <a:t>2016-02-21 </a:t>
            </a:r>
            <a:endParaRPr lang="en-US" dirty="0"/>
          </a:p>
        </p:txBody>
      </p:sp>
      <p:sp>
        <p:nvSpPr>
          <p:cNvPr id="3" name="Slide Number Placeholder 2"/>
          <p:cNvSpPr>
            <a:spLocks noGrp="1"/>
          </p:cNvSpPr>
          <p:nvPr>
            <p:ph type="sldNum" sz="quarter" idx="5"/>
          </p:nvPr>
        </p:nvSpPr>
        <p:spPr>
          <a:xfrm>
            <a:off x="3900488" y="9515475"/>
            <a:ext cx="2982912" cy="501650"/>
          </a:xfrm>
          <a:prstGeom prst="rect">
            <a:avLst/>
          </a:prstGeom>
        </p:spPr>
        <p:txBody>
          <a:bodyPr vert="horz" lIns="91440" tIns="45720" rIns="91440" bIns="45720" rtlCol="0" anchor="b"/>
          <a:lstStyle>
            <a:lvl1pPr algn="r">
              <a:defRPr sz="1200"/>
            </a:lvl1pPr>
          </a:lstStyle>
          <a:p>
            <a:fld id="{5852353D-F306-481A-B3D0-C36CE0BF9563}" type="slidenum">
              <a:rPr lang="en-US" smtClean="0"/>
              <a:pPr/>
              <a:t>‹#›</a:t>
            </a:fld>
            <a:endParaRPr lang="en-US" dirty="0"/>
          </a:p>
        </p:txBody>
      </p:sp>
      <p:sp>
        <p:nvSpPr>
          <p:cNvPr id="4" name="Header Placeholder 3"/>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r>
              <a:rPr lang="en-US" smtClean="0"/>
              <a:t> </a:t>
            </a:r>
            <a:endParaRPr lang="en-US" dirty="0"/>
          </a:p>
        </p:txBody>
      </p:sp>
      <p:sp>
        <p:nvSpPr>
          <p:cNvPr id="5" name="Slide Image Placeholder 4"/>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9515475"/>
            <a:ext cx="2982913" cy="501650"/>
          </a:xfrm>
          <a:prstGeom prst="rect">
            <a:avLst/>
          </a:prstGeom>
        </p:spPr>
        <p:txBody>
          <a:bodyPr vert="horz" lIns="91440" tIns="45720" rIns="91440" bIns="45720" rtlCol="0" anchor="b"/>
          <a:lstStyle>
            <a:lvl1pPr algn="l">
              <a:defRPr sz="1200"/>
            </a:lvl1pPr>
          </a:lstStyle>
          <a:p>
            <a:r>
              <a:rPr lang="en-US" smtClean="0"/>
              <a:t> </a:t>
            </a:r>
            <a:endParaRPr lang="en-US" dirty="0"/>
          </a:p>
        </p:txBody>
      </p:sp>
      <p:sp>
        <p:nvSpPr>
          <p:cNvPr id="7" name="Notes Placeholder 6"/>
          <p:cNvSpPr>
            <a:spLocks noGrp="1"/>
          </p:cNvSpPr>
          <p:nvPr>
            <p:ph type="body" sz="quarter" idx="3"/>
          </p:nvPr>
        </p:nvSpPr>
        <p:spPr>
          <a:xfrm>
            <a:off x="688975" y="4759325"/>
            <a:ext cx="5507038" cy="45085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825733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38213" y="750888"/>
            <a:ext cx="5008562" cy="3757612"/>
          </a:xfrm>
          <a:prstGeom prst="rect">
            <a:avLst/>
          </a:prstGeom>
          <a:ln/>
        </p:spPr>
      </p:sp>
      <p:sp>
        <p:nvSpPr>
          <p:cNvPr id="80899" name="Rectangle 3"/>
          <p:cNvSpPr>
            <a:spLocks noGrp="1" noChangeArrowheads="1"/>
          </p:cNvSpPr>
          <p:nvPr>
            <p:ph type="body" idx="1"/>
          </p:nvPr>
        </p:nvSpPr>
        <p:spPr>
          <a:xfrm>
            <a:off x="688499" y="4758889"/>
            <a:ext cx="5507990" cy="4508421"/>
          </a:xfrm>
          <a:prstGeom prst="rect">
            <a:avLst/>
          </a:prstGeom>
        </p:spPr>
        <p:txBody>
          <a:bodyPr/>
          <a:lstStyle/>
          <a:p>
            <a:endParaRPr lang="en-US" dirty="0"/>
          </a:p>
        </p:txBody>
      </p:sp>
      <p:sp>
        <p:nvSpPr>
          <p:cNvPr id="5" name="Date Placeholder 4"/>
          <p:cNvSpPr>
            <a:spLocks noGrp="1"/>
          </p:cNvSpPr>
          <p:nvPr>
            <p:ph type="dt" idx="10"/>
          </p:nvPr>
        </p:nvSpPr>
        <p:spPr/>
        <p:txBody>
          <a:bodyPr/>
          <a:lstStyle/>
          <a:p>
            <a:r>
              <a:rPr lang="en-US" smtClean="0"/>
              <a:t>2016-02-21 </a:t>
            </a:r>
            <a:endParaRPr lang="en-US"/>
          </a:p>
        </p:txBody>
      </p:sp>
      <p:sp>
        <p:nvSpPr>
          <p:cNvPr id="8" name="Slide Number Placeholder 7"/>
          <p:cNvSpPr>
            <a:spLocks noGrp="1"/>
          </p:cNvSpPr>
          <p:nvPr>
            <p:ph type="sldNum" sz="quarter" idx="12"/>
          </p:nvPr>
        </p:nvSpPr>
        <p:spPr/>
        <p:txBody>
          <a:bodyPr/>
          <a:lstStyle/>
          <a:p>
            <a:fld id="{DEBC8DDD-D713-42D8-AD0A-E11FA8A256A6}" type="slidenum">
              <a:rPr lang="en-US" smtClean="0"/>
              <a:t>1</a:t>
            </a:fld>
            <a:endParaRPr lang="en-US"/>
          </a:p>
        </p:txBody>
      </p:sp>
      <p:sp>
        <p:nvSpPr>
          <p:cNvPr id="2" name="Header Placeholder 1"/>
          <p:cNvSpPr>
            <a:spLocks noGrp="1"/>
          </p:cNvSpPr>
          <p:nvPr>
            <p:ph type="hdr" sz="quarter"/>
          </p:nvPr>
        </p:nvSpPr>
        <p:spPr/>
        <p:txBody>
          <a:bodyPr/>
          <a:lstStyle/>
          <a:p>
            <a:r>
              <a:rPr lang="en-US" smtClean="0"/>
              <a:t> </a:t>
            </a:r>
            <a:endParaRPr lang="en-US"/>
          </a:p>
        </p:txBody>
      </p:sp>
      <p:sp>
        <p:nvSpPr>
          <p:cNvPr id="3" name="Footer Placeholder 2"/>
          <p:cNvSpPr>
            <a:spLocks noGrp="1"/>
          </p:cNvSpPr>
          <p:nvPr>
            <p:ph type="ftr" sz="quarter" idx="4"/>
          </p:nvPr>
        </p:nvSpPr>
        <p:spPr/>
        <p:txBody>
          <a:bodyPr/>
          <a:lstStyle/>
          <a:p>
            <a:r>
              <a:rPr lang="en-US" smtClean="0"/>
              <a:t> </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EB66B6BC-5A5F-4964-99D8-1628346EC389}" type="slidenum">
              <a:rPr lang="en-US" smtClean="0"/>
              <a:t>10</a:t>
            </a:fld>
            <a:endParaRPr lang="en-US" dirty="0"/>
          </a:p>
        </p:txBody>
      </p:sp>
      <p:sp>
        <p:nvSpPr>
          <p:cNvPr id="8" name="Header Placeholder 7"/>
          <p:cNvSpPr>
            <a:spLocks noGrp="1"/>
          </p:cNvSpPr>
          <p:nvPr>
            <p:ph type="hdr" sz="quarter"/>
          </p:nvPr>
        </p:nvSpPr>
        <p:spPr/>
        <p:txBody>
          <a:bodyPr/>
          <a:lstStyle/>
          <a:p>
            <a:r>
              <a:rPr lang="en-US" smtClean="0"/>
              <a:t> </a:t>
            </a:r>
            <a:endParaRPr lang="en-US"/>
          </a:p>
        </p:txBody>
      </p:sp>
      <p:sp>
        <p:nvSpPr>
          <p:cNvPr id="9" name="Footer Placeholder 8"/>
          <p:cNvSpPr>
            <a:spLocks noGrp="1"/>
          </p:cNvSpPr>
          <p:nvPr>
            <p:ph type="ftr" sz="quarter" idx="4"/>
          </p:nvPr>
        </p:nvSpPr>
        <p:spPr/>
        <p:txBody>
          <a:bodyPr/>
          <a:lstStyle/>
          <a:p>
            <a:r>
              <a:rPr lang="en-US" smtClean="0"/>
              <a:t> </a:t>
            </a:r>
            <a:endParaRPr lang="en-US"/>
          </a:p>
        </p:txBody>
      </p:sp>
    </p:spTree>
    <p:extLst>
      <p:ext uri="{BB962C8B-B14F-4D97-AF65-F5344CB8AC3E}">
        <p14:creationId xmlns:p14="http://schemas.microsoft.com/office/powerpoint/2010/main" val="400805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0C209856-C712-4BF7-B0EF-C66E7A9264E6}" type="slidenum">
              <a:rPr lang="en-US" smtClean="0"/>
              <a:t>11</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56020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267C9D94-5AD4-4928-969E-E71AC5D197B0}" type="slidenum">
              <a:rPr lang="en-US" smtClean="0"/>
              <a:t>12</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203801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5852353D-F306-481A-B3D0-C36CE0BF9563}" type="slidenum">
              <a:rPr lang="en-US" smtClean="0"/>
              <a:pPr/>
              <a:t>13</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122967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AB53A1F8-537C-4F04-94D5-4CB34153989B}" type="slidenum">
              <a:rPr lang="en-US" smtClean="0"/>
              <a:t>14</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237564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CAE4FDBC-1F23-4E63-97C9-08F29DE781D3}" type="slidenum">
              <a:rPr lang="en-US" smtClean="0"/>
              <a:t>15</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165069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91123A56-188D-419D-80C7-6447909B2ED7}" type="slidenum">
              <a:rPr lang="en-US" smtClean="0"/>
              <a:t>16</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1478514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64F57CF6-EC0F-49B1-890F-5D66AA8577B9}" type="slidenum">
              <a:rPr lang="en-US" smtClean="0"/>
              <a:t>17</a:t>
            </a:fld>
            <a:endParaRPr lang="en-US" dirty="0"/>
          </a:p>
        </p:txBody>
      </p:sp>
      <p:sp>
        <p:nvSpPr>
          <p:cNvPr id="8" name="Header Placeholder 7"/>
          <p:cNvSpPr>
            <a:spLocks noGrp="1"/>
          </p:cNvSpPr>
          <p:nvPr>
            <p:ph type="hdr" sz="quarter"/>
          </p:nvPr>
        </p:nvSpPr>
        <p:spPr/>
        <p:txBody>
          <a:bodyPr/>
          <a:lstStyle/>
          <a:p>
            <a:r>
              <a:rPr lang="en-US" smtClean="0"/>
              <a:t> </a:t>
            </a:r>
            <a:endParaRPr lang="en-US"/>
          </a:p>
        </p:txBody>
      </p:sp>
      <p:sp>
        <p:nvSpPr>
          <p:cNvPr id="9" name="Footer Placeholder 8"/>
          <p:cNvSpPr>
            <a:spLocks noGrp="1"/>
          </p:cNvSpPr>
          <p:nvPr>
            <p:ph type="ftr" sz="quarter" idx="4"/>
          </p:nvPr>
        </p:nvSpPr>
        <p:spPr/>
        <p:txBody>
          <a:bodyPr/>
          <a:lstStyle/>
          <a:p>
            <a:r>
              <a:rPr lang="en-US" smtClean="0"/>
              <a:t> </a:t>
            </a:r>
            <a:endParaRPr lang="en-US"/>
          </a:p>
        </p:txBody>
      </p:sp>
    </p:spTree>
    <p:extLst>
      <p:ext uri="{BB962C8B-B14F-4D97-AF65-F5344CB8AC3E}">
        <p14:creationId xmlns:p14="http://schemas.microsoft.com/office/powerpoint/2010/main" val="4008056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1CDDF6DA-8122-47C7-AD87-1A2696B6B695}" type="slidenum">
              <a:rPr lang="en-US" smtClean="0"/>
              <a:t>18</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383912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C7510CB5-E255-4DB0-A8BB-B3C73DD5F34D}" type="slidenum">
              <a:rPr lang="en-US" smtClean="0"/>
              <a:t>19</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27833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162A3320-6CAC-4051-8BEC-D507E88934DA}" type="slidenum">
              <a:rPr lang="en-US" smtClean="0"/>
              <a:t>2</a:t>
            </a:fld>
            <a:endParaRPr lang="en-US" dirty="0"/>
          </a:p>
        </p:txBody>
      </p:sp>
      <p:sp>
        <p:nvSpPr>
          <p:cNvPr id="8" name="Header Placeholder 7"/>
          <p:cNvSpPr>
            <a:spLocks noGrp="1"/>
          </p:cNvSpPr>
          <p:nvPr>
            <p:ph type="hdr" sz="quarter"/>
          </p:nvPr>
        </p:nvSpPr>
        <p:spPr/>
        <p:txBody>
          <a:bodyPr/>
          <a:lstStyle/>
          <a:p>
            <a:r>
              <a:rPr lang="en-US" smtClean="0"/>
              <a:t> </a:t>
            </a:r>
            <a:endParaRPr lang="en-US"/>
          </a:p>
        </p:txBody>
      </p:sp>
      <p:sp>
        <p:nvSpPr>
          <p:cNvPr id="9" name="Footer Placeholder 8"/>
          <p:cNvSpPr>
            <a:spLocks noGrp="1"/>
          </p:cNvSpPr>
          <p:nvPr>
            <p:ph type="ftr" sz="quarter" idx="4"/>
          </p:nvPr>
        </p:nvSpPr>
        <p:spPr/>
        <p:txBody>
          <a:bodyPr/>
          <a:lstStyle/>
          <a:p>
            <a:r>
              <a:rPr lang="en-US" smtClean="0"/>
              <a:t> </a:t>
            </a:r>
            <a:endParaRPr lang="en-US"/>
          </a:p>
        </p:txBody>
      </p:sp>
    </p:spTree>
    <p:extLst>
      <p:ext uri="{BB962C8B-B14F-4D97-AF65-F5344CB8AC3E}">
        <p14:creationId xmlns:p14="http://schemas.microsoft.com/office/powerpoint/2010/main" val="4008056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56EA7FC1-E9EE-4D17-A0BC-25F02B3D52EC}" type="slidenum">
              <a:rPr lang="en-US" smtClean="0"/>
              <a:t>20</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2123275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FCD567CB-DF67-43C3-B2A9-7FD8000B005A}" type="slidenum">
              <a:rPr lang="en-US" smtClean="0"/>
              <a:t>22</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3330143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2312D5A6-5F0B-4AD0-B2AC-6BD0016E6003}" type="slidenum">
              <a:rPr lang="en-US" smtClean="0"/>
              <a:t>24</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2715447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3495FF77-7207-4CC4-8B77-7FCF0BEB4099}" type="slidenum">
              <a:rPr lang="en-US" smtClean="0"/>
              <a:t>26</a:t>
            </a:fld>
            <a:endParaRPr lang="en-US" dirty="0"/>
          </a:p>
        </p:txBody>
      </p:sp>
      <p:sp>
        <p:nvSpPr>
          <p:cNvPr id="8" name="Header Placeholder 7"/>
          <p:cNvSpPr>
            <a:spLocks noGrp="1"/>
          </p:cNvSpPr>
          <p:nvPr>
            <p:ph type="hdr" sz="quarter"/>
          </p:nvPr>
        </p:nvSpPr>
        <p:spPr/>
        <p:txBody>
          <a:bodyPr/>
          <a:lstStyle/>
          <a:p>
            <a:r>
              <a:rPr lang="en-US" smtClean="0"/>
              <a:t> </a:t>
            </a:r>
            <a:endParaRPr lang="en-US"/>
          </a:p>
        </p:txBody>
      </p:sp>
      <p:sp>
        <p:nvSpPr>
          <p:cNvPr id="9" name="Footer Placeholder 8"/>
          <p:cNvSpPr>
            <a:spLocks noGrp="1"/>
          </p:cNvSpPr>
          <p:nvPr>
            <p:ph type="ftr" sz="quarter" idx="4"/>
          </p:nvPr>
        </p:nvSpPr>
        <p:spPr/>
        <p:txBody>
          <a:bodyPr/>
          <a:lstStyle/>
          <a:p>
            <a:r>
              <a:rPr lang="en-US" smtClean="0"/>
              <a:t> </a:t>
            </a:r>
            <a:endParaRPr lang="en-US"/>
          </a:p>
        </p:txBody>
      </p:sp>
    </p:spTree>
    <p:extLst>
      <p:ext uri="{BB962C8B-B14F-4D97-AF65-F5344CB8AC3E}">
        <p14:creationId xmlns:p14="http://schemas.microsoft.com/office/powerpoint/2010/main" val="4008056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A6DE1842-051B-4613-A49A-5B3A69504322}" type="slidenum">
              <a:rPr lang="en-US" smtClean="0"/>
              <a:t>27</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3537566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6F6C45ED-3E48-4B9A-A3B6-9B8EDBED454D}" type="slidenum">
              <a:rPr lang="en-US" smtClean="0"/>
              <a:t>28</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274388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C31135FA-2411-4D0A-8E30-A303E03BF090}" type="slidenum">
              <a:rPr lang="en-US" smtClean="0"/>
              <a:t>30</a:t>
            </a:fld>
            <a:endParaRPr lang="en-US" dirty="0"/>
          </a:p>
        </p:txBody>
      </p:sp>
      <p:sp>
        <p:nvSpPr>
          <p:cNvPr id="8" name="Header Placeholder 7"/>
          <p:cNvSpPr>
            <a:spLocks noGrp="1"/>
          </p:cNvSpPr>
          <p:nvPr>
            <p:ph type="hdr" sz="quarter"/>
          </p:nvPr>
        </p:nvSpPr>
        <p:spPr/>
        <p:txBody>
          <a:bodyPr/>
          <a:lstStyle/>
          <a:p>
            <a:r>
              <a:rPr lang="en-US" smtClean="0"/>
              <a:t> </a:t>
            </a:r>
            <a:endParaRPr lang="en-US"/>
          </a:p>
        </p:txBody>
      </p:sp>
      <p:sp>
        <p:nvSpPr>
          <p:cNvPr id="9" name="Footer Placeholder 8"/>
          <p:cNvSpPr>
            <a:spLocks noGrp="1"/>
          </p:cNvSpPr>
          <p:nvPr>
            <p:ph type="ftr" sz="quarter" idx="4"/>
          </p:nvPr>
        </p:nvSpPr>
        <p:spPr/>
        <p:txBody>
          <a:bodyPr/>
          <a:lstStyle/>
          <a:p>
            <a:r>
              <a:rPr lang="en-US" smtClean="0"/>
              <a:t> </a:t>
            </a:r>
            <a:endParaRPr lang="en-US"/>
          </a:p>
        </p:txBody>
      </p:sp>
    </p:spTree>
    <p:extLst>
      <p:ext uri="{BB962C8B-B14F-4D97-AF65-F5344CB8AC3E}">
        <p14:creationId xmlns:p14="http://schemas.microsoft.com/office/powerpoint/2010/main" val="4008056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60D8AC52-932E-43A2-AFFA-66ABFF426979}" type="slidenum">
              <a:rPr lang="en-US" smtClean="0"/>
              <a:t>31</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3313775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B6B68483-09EB-49A5-B939-6FAF0352E566}" type="slidenum">
              <a:rPr lang="en-US" smtClean="0"/>
              <a:t>32</a:t>
            </a:fld>
            <a:endParaRPr lang="en-US" dirty="0"/>
          </a:p>
        </p:txBody>
      </p:sp>
      <p:sp>
        <p:nvSpPr>
          <p:cNvPr id="8" name="Header Placeholder 7"/>
          <p:cNvSpPr>
            <a:spLocks noGrp="1"/>
          </p:cNvSpPr>
          <p:nvPr>
            <p:ph type="hdr" sz="quarter"/>
          </p:nvPr>
        </p:nvSpPr>
        <p:spPr/>
        <p:txBody>
          <a:bodyPr/>
          <a:lstStyle/>
          <a:p>
            <a:r>
              <a:rPr lang="en-US" smtClean="0"/>
              <a:t> </a:t>
            </a:r>
            <a:endParaRPr lang="en-US"/>
          </a:p>
        </p:txBody>
      </p:sp>
      <p:sp>
        <p:nvSpPr>
          <p:cNvPr id="9" name="Footer Placeholder 8"/>
          <p:cNvSpPr>
            <a:spLocks noGrp="1"/>
          </p:cNvSpPr>
          <p:nvPr>
            <p:ph type="ftr" sz="quarter" idx="4"/>
          </p:nvPr>
        </p:nvSpPr>
        <p:spPr/>
        <p:txBody>
          <a:bodyPr/>
          <a:lstStyle/>
          <a:p>
            <a:r>
              <a:rPr lang="en-US" smtClean="0"/>
              <a:t> </a:t>
            </a:r>
            <a:endParaRPr lang="en-US"/>
          </a:p>
        </p:txBody>
      </p:sp>
    </p:spTree>
    <p:extLst>
      <p:ext uri="{BB962C8B-B14F-4D97-AF65-F5344CB8AC3E}">
        <p14:creationId xmlns:p14="http://schemas.microsoft.com/office/powerpoint/2010/main" val="4008056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C907929B-8198-4CA6-9801-15AB357E86E0}" type="slidenum">
              <a:rPr lang="en-US" smtClean="0"/>
              <a:t>33</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229634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DEC92267-276B-4D2F-A040-A7571AB8C18D}" type="slidenum">
              <a:rPr lang="en-US" smtClean="0"/>
              <a:t>3</a:t>
            </a:fld>
            <a:endParaRPr lang="en-US" dirty="0"/>
          </a:p>
        </p:txBody>
      </p:sp>
      <p:sp>
        <p:nvSpPr>
          <p:cNvPr id="8" name="Header Placeholder 7"/>
          <p:cNvSpPr>
            <a:spLocks noGrp="1"/>
          </p:cNvSpPr>
          <p:nvPr>
            <p:ph type="hdr" sz="quarter"/>
          </p:nvPr>
        </p:nvSpPr>
        <p:spPr/>
        <p:txBody>
          <a:bodyPr/>
          <a:lstStyle/>
          <a:p>
            <a:r>
              <a:rPr lang="en-US" smtClean="0"/>
              <a:t> </a:t>
            </a:r>
            <a:endParaRPr lang="en-US"/>
          </a:p>
        </p:txBody>
      </p:sp>
      <p:sp>
        <p:nvSpPr>
          <p:cNvPr id="9" name="Footer Placeholder 8"/>
          <p:cNvSpPr>
            <a:spLocks noGrp="1"/>
          </p:cNvSpPr>
          <p:nvPr>
            <p:ph type="ftr" sz="quarter" idx="4"/>
          </p:nvPr>
        </p:nvSpPr>
        <p:spPr/>
        <p:txBody>
          <a:bodyPr/>
          <a:lstStyle/>
          <a:p>
            <a:r>
              <a:rPr lang="en-US" smtClean="0"/>
              <a:t> </a:t>
            </a:r>
            <a:endParaRPr lang="en-US"/>
          </a:p>
        </p:txBody>
      </p:sp>
    </p:spTree>
    <p:extLst>
      <p:ext uri="{BB962C8B-B14F-4D97-AF65-F5344CB8AC3E}">
        <p14:creationId xmlns:p14="http://schemas.microsoft.com/office/powerpoint/2010/main" val="1630826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1259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itchFamily="34" charset="0"/>
                <a:ea typeface="MS PGothic" pitchFamily="34" charset="-128"/>
              </a:defRPr>
            </a:lvl1pPr>
            <a:lvl2pPr marL="742950" indent="-285750" defTabSz="966788">
              <a:defRPr sz="2400">
                <a:solidFill>
                  <a:schemeClr val="tx1"/>
                </a:solidFill>
                <a:latin typeface="Arial" pitchFamily="34" charset="0"/>
                <a:ea typeface="MS PGothic" pitchFamily="34" charset="-128"/>
              </a:defRPr>
            </a:lvl2pPr>
            <a:lvl3pPr marL="1143000" indent="-228600" defTabSz="966788">
              <a:defRPr sz="2400">
                <a:solidFill>
                  <a:schemeClr val="tx1"/>
                </a:solidFill>
                <a:latin typeface="Arial" pitchFamily="34" charset="0"/>
                <a:ea typeface="MS PGothic" pitchFamily="34" charset="-128"/>
              </a:defRPr>
            </a:lvl3pPr>
            <a:lvl4pPr marL="1600200" indent="-228600" defTabSz="966788">
              <a:defRPr sz="2400">
                <a:solidFill>
                  <a:schemeClr val="tx1"/>
                </a:solidFill>
                <a:latin typeface="Arial" pitchFamily="34" charset="0"/>
                <a:ea typeface="MS PGothic" pitchFamily="34" charset="-128"/>
              </a:defRPr>
            </a:lvl4pPr>
            <a:lvl5pPr marL="2057400" indent="-228600" defTabSz="966788">
              <a:defRPr sz="2400">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46ABF10-10FC-4F03-A522-8DD49512C62E}" type="slidenum">
              <a:rPr lang="en-US" altLang="en-US" sz="1300">
                <a:latin typeface="Times New Roman" pitchFamily="18" charset="0"/>
              </a:rPr>
              <a:pPr/>
              <a:t>34</a:t>
            </a:fld>
            <a:endParaRPr lang="en-US" altLang="en-US" sz="13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FF634429-7B05-4BE4-BB11-14857B3DA454}" type="slidenum">
              <a:rPr lang="en-US" smtClean="0"/>
              <a:t>44</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1144347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5852353D-F306-481A-B3D0-C36CE0BF9563}" type="slidenum">
              <a:rPr lang="en-US" smtClean="0"/>
              <a:pPr/>
              <a:t>45</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3886353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8BAE00C8-100C-4AC5-ADF6-1895FD34C69C}" type="slidenum">
              <a:rPr lang="en-US" smtClean="0"/>
              <a:t>46</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113274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A19ECD5D-30A7-498D-B670-62660CF3CB0E}" type="slidenum">
              <a:rPr lang="en-US" smtClean="0"/>
              <a:t>47</a:t>
            </a:fld>
            <a:endParaRPr lang="en-US" dirty="0"/>
          </a:p>
        </p:txBody>
      </p:sp>
      <p:sp>
        <p:nvSpPr>
          <p:cNvPr id="8" name="Header Placeholder 7"/>
          <p:cNvSpPr>
            <a:spLocks noGrp="1"/>
          </p:cNvSpPr>
          <p:nvPr>
            <p:ph type="hdr" sz="quarter"/>
          </p:nvPr>
        </p:nvSpPr>
        <p:spPr/>
        <p:txBody>
          <a:bodyPr/>
          <a:lstStyle/>
          <a:p>
            <a:r>
              <a:rPr lang="en-US" smtClean="0"/>
              <a:t> </a:t>
            </a:r>
            <a:endParaRPr lang="en-US"/>
          </a:p>
        </p:txBody>
      </p:sp>
      <p:sp>
        <p:nvSpPr>
          <p:cNvPr id="9" name="Footer Placeholder 8"/>
          <p:cNvSpPr>
            <a:spLocks noGrp="1"/>
          </p:cNvSpPr>
          <p:nvPr>
            <p:ph type="ftr" sz="quarter" idx="4"/>
          </p:nvPr>
        </p:nvSpPr>
        <p:spPr/>
        <p:txBody>
          <a:bodyPr/>
          <a:lstStyle/>
          <a:p>
            <a:r>
              <a:rPr lang="en-US" smtClean="0"/>
              <a:t> </a:t>
            </a:r>
            <a:endParaRPr lang="en-US"/>
          </a:p>
        </p:txBody>
      </p:sp>
    </p:spTree>
    <p:extLst>
      <p:ext uri="{BB962C8B-B14F-4D97-AF65-F5344CB8AC3E}">
        <p14:creationId xmlns:p14="http://schemas.microsoft.com/office/powerpoint/2010/main" val="118468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21459B42-271B-43A2-8406-290BD3B3B3A5}" type="slidenum">
              <a:rPr lang="en-US" smtClean="0"/>
              <a:t>4</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05108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879FA359-F606-4E41-96EE-4EB5FF30187F}" type="slidenum">
              <a:rPr lang="en-US" smtClean="0"/>
              <a:t>5</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307307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ECD24CCB-C206-4DB5-814D-2E701904B088}" type="slidenum">
              <a:rPr lang="en-US" smtClean="0"/>
              <a:t>6</a:t>
            </a:fld>
            <a:endParaRPr lang="en-US" dirty="0"/>
          </a:p>
        </p:txBody>
      </p:sp>
      <p:sp>
        <p:nvSpPr>
          <p:cNvPr id="8" name="Header Placeholder 7"/>
          <p:cNvSpPr>
            <a:spLocks noGrp="1"/>
          </p:cNvSpPr>
          <p:nvPr>
            <p:ph type="hdr" sz="quarter"/>
          </p:nvPr>
        </p:nvSpPr>
        <p:spPr/>
        <p:txBody>
          <a:bodyPr/>
          <a:lstStyle/>
          <a:p>
            <a:r>
              <a:rPr lang="en-US" smtClean="0"/>
              <a:t> </a:t>
            </a:r>
            <a:endParaRPr lang="en-US"/>
          </a:p>
        </p:txBody>
      </p:sp>
      <p:sp>
        <p:nvSpPr>
          <p:cNvPr id="9" name="Footer Placeholder 8"/>
          <p:cNvSpPr>
            <a:spLocks noGrp="1"/>
          </p:cNvSpPr>
          <p:nvPr>
            <p:ph type="ftr" sz="quarter" idx="4"/>
          </p:nvPr>
        </p:nvSpPr>
        <p:spPr/>
        <p:txBody>
          <a:bodyPr/>
          <a:lstStyle/>
          <a:p>
            <a:r>
              <a:rPr lang="en-US" smtClean="0"/>
              <a:t> </a:t>
            </a:r>
            <a:endParaRPr lang="en-US"/>
          </a:p>
        </p:txBody>
      </p:sp>
    </p:spTree>
    <p:extLst>
      <p:ext uri="{BB962C8B-B14F-4D97-AF65-F5344CB8AC3E}">
        <p14:creationId xmlns:p14="http://schemas.microsoft.com/office/powerpoint/2010/main" val="400805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2016-02-21 </a:t>
            </a:r>
            <a:endParaRPr lang="en-US" dirty="0"/>
          </a:p>
        </p:txBody>
      </p:sp>
      <p:sp>
        <p:nvSpPr>
          <p:cNvPr id="5" name="Slide Number Placeholder 4"/>
          <p:cNvSpPr>
            <a:spLocks noGrp="1"/>
          </p:cNvSpPr>
          <p:nvPr>
            <p:ph type="sldNum" sz="quarter" idx="11"/>
          </p:nvPr>
        </p:nvSpPr>
        <p:spPr/>
        <p:txBody>
          <a:bodyPr/>
          <a:lstStyle/>
          <a:p>
            <a:fld id="{83DB7D7F-E7F5-4D38-8367-9BA5A90D0702}" type="slidenum">
              <a:rPr lang="en-US" smtClean="0"/>
              <a:t>7</a:t>
            </a:fld>
            <a:endParaRPr lang="en-US" dirty="0"/>
          </a:p>
        </p:txBody>
      </p:sp>
      <p:sp>
        <p:nvSpPr>
          <p:cNvPr id="6" name="Header Placeholder 5"/>
          <p:cNvSpPr>
            <a:spLocks noGrp="1"/>
          </p:cNvSpPr>
          <p:nvPr>
            <p:ph type="hdr" sz="quarter" idx="12"/>
          </p:nvPr>
        </p:nvSpPr>
        <p:spPr/>
        <p:txBody>
          <a:bodyPr/>
          <a:lstStyle/>
          <a:p>
            <a:r>
              <a:rPr lang="en-US" smtClean="0"/>
              <a:t>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186870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implicit assumption here:</a:t>
            </a:r>
            <a:r>
              <a:rPr lang="en-US" baseline="0" dirty="0" smtClean="0"/>
              <a:t> </a:t>
            </a:r>
            <a:r>
              <a:rPr lang="en-US" dirty="0" smtClean="0"/>
              <a:t>destination</a:t>
            </a:r>
            <a:r>
              <a:rPr lang="en-US" baseline="0" dirty="0" smtClean="0"/>
              <a:t> based forwarding</a:t>
            </a:r>
            <a:endParaRPr lang="en-US" dirty="0"/>
          </a:p>
        </p:txBody>
      </p:sp>
      <p:sp>
        <p:nvSpPr>
          <p:cNvPr id="4" name="Slide Number Placeholder 3"/>
          <p:cNvSpPr>
            <a:spLocks noGrp="1"/>
          </p:cNvSpPr>
          <p:nvPr>
            <p:ph type="sldNum" sz="quarter" idx="10"/>
          </p:nvPr>
        </p:nvSpPr>
        <p:spPr/>
        <p:txBody>
          <a:bodyPr/>
          <a:lstStyle/>
          <a:p>
            <a:pPr>
              <a:defRPr/>
            </a:pPr>
            <a:fld id="{231296B1-910C-4044-A082-0309C11C1AF1}" type="slidenum">
              <a:rPr lang="en-US" smtClean="0"/>
              <a:pPr>
                <a:defRPr/>
              </a:pPr>
              <a:t>8</a:t>
            </a:fld>
            <a:endParaRPr lang="en-US"/>
          </a:p>
        </p:txBody>
      </p:sp>
    </p:spTree>
    <p:extLst>
      <p:ext uri="{BB962C8B-B14F-4D97-AF65-F5344CB8AC3E}">
        <p14:creationId xmlns:p14="http://schemas.microsoft.com/office/powerpoint/2010/main" val="201745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implicit assumption here:</a:t>
            </a:r>
            <a:r>
              <a:rPr lang="en-US" baseline="0" dirty="0" smtClean="0"/>
              <a:t> </a:t>
            </a:r>
            <a:r>
              <a:rPr lang="en-US" dirty="0" smtClean="0"/>
              <a:t>destination</a:t>
            </a:r>
            <a:r>
              <a:rPr lang="en-US" baseline="0" dirty="0" smtClean="0"/>
              <a:t> based forwarding</a:t>
            </a:r>
            <a:endParaRPr lang="en-US" dirty="0"/>
          </a:p>
        </p:txBody>
      </p:sp>
      <p:sp>
        <p:nvSpPr>
          <p:cNvPr id="4" name="Slide Number Placeholder 3"/>
          <p:cNvSpPr>
            <a:spLocks noGrp="1"/>
          </p:cNvSpPr>
          <p:nvPr>
            <p:ph type="sldNum" sz="quarter" idx="10"/>
          </p:nvPr>
        </p:nvSpPr>
        <p:spPr/>
        <p:txBody>
          <a:bodyPr/>
          <a:lstStyle/>
          <a:p>
            <a:pPr>
              <a:defRPr/>
            </a:pPr>
            <a:fld id="{231296B1-910C-4044-A082-0309C11C1AF1}" type="slidenum">
              <a:rPr lang="en-US" smtClean="0"/>
              <a:pPr>
                <a:defRPr/>
              </a:pPr>
              <a:t>9</a:t>
            </a:fld>
            <a:endParaRPr lang="en-US"/>
          </a:p>
        </p:txBody>
      </p:sp>
    </p:spTree>
    <p:extLst>
      <p:ext uri="{BB962C8B-B14F-4D97-AF65-F5344CB8AC3E}">
        <p14:creationId xmlns:p14="http://schemas.microsoft.com/office/powerpoint/2010/main" val="2017459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sp>
        <p:nvSpPr>
          <p:cNvPr id="22532" name="LeftInfo"/>
          <p:cNvSpPr txBox="1">
            <a:spLocks noChangeArrowheads="1"/>
          </p:cNvSpPr>
          <p:nvPr/>
        </p:nvSpPr>
        <p:spPr bwMode="auto">
          <a:xfrm>
            <a:off x="-1514475" y="2828876"/>
            <a:ext cx="1476375" cy="3416320"/>
          </a:xfrm>
          <a:prstGeom prst="rect">
            <a:avLst/>
          </a:prstGeom>
          <a:noFill/>
          <a:ln w="9525">
            <a:noFill/>
            <a:miter lim="800000"/>
            <a:headEnd/>
            <a:tailEnd/>
          </a:ln>
          <a:effectLst/>
        </p:spPr>
        <p:txBody>
          <a:bodyPr>
            <a:spAutoFit/>
          </a:bodyPr>
          <a:lstStyle/>
          <a:p>
            <a:pPr algn="r">
              <a:spcBef>
                <a:spcPct val="0"/>
              </a:spcBef>
            </a:pPr>
            <a:r>
              <a:rPr lang="en-US" sz="1200" dirty="0">
                <a:solidFill>
                  <a:srgbClr val="FFFFFF"/>
                </a:solidFill>
              </a:rPr>
              <a:t>Slide title</a:t>
            </a:r>
          </a:p>
          <a:p>
            <a:pPr algn="r">
              <a:spcBef>
                <a:spcPct val="0"/>
              </a:spcBef>
            </a:pPr>
            <a:r>
              <a:rPr lang="en-US" sz="1200" dirty="0" smtClean="0">
                <a:solidFill>
                  <a:srgbClr val="FFFFFF"/>
                </a:solidFill>
              </a:rPr>
              <a:t>70 pt</a:t>
            </a: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a:solidFill>
                <a:srgbClr val="FFFFFF"/>
              </a:solidFill>
            </a:endParaRPr>
          </a:p>
          <a:p>
            <a:pPr algn="r">
              <a:spcBef>
                <a:spcPct val="0"/>
              </a:spcBef>
            </a:pPr>
            <a:r>
              <a:rPr lang="en-US" sz="1200" dirty="0" smtClean="0">
                <a:solidFill>
                  <a:srgbClr val="9FB7D3"/>
                </a:solidFill>
              </a:rPr>
              <a:t>CAPITALS</a:t>
            </a:r>
            <a:endParaRPr lang="en-US" sz="1200" dirty="0">
              <a:solidFill>
                <a:srgbClr val="9FB7D3"/>
              </a:solidFill>
            </a:endParaRPr>
          </a:p>
          <a:p>
            <a:pPr algn="r">
              <a:spcBef>
                <a:spcPct val="0"/>
              </a:spcBef>
            </a:pPr>
            <a:endParaRPr lang="en-US" sz="1200" dirty="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smtClean="0">
                <a:solidFill>
                  <a:srgbClr val="FFFFFF"/>
                </a:solidFill>
              </a:rPr>
              <a:t>Slide </a:t>
            </a:r>
            <a:r>
              <a:rPr lang="en-US" sz="1200" dirty="0">
                <a:solidFill>
                  <a:srgbClr val="FFFFFF"/>
                </a:solidFill>
              </a:rPr>
              <a:t>subtitle </a:t>
            </a:r>
          </a:p>
          <a:p>
            <a:pPr algn="r">
              <a:spcBef>
                <a:spcPct val="0"/>
              </a:spcBef>
            </a:pPr>
            <a:r>
              <a:rPr lang="en-US" sz="1200" dirty="0">
                <a:solidFill>
                  <a:srgbClr val="FFFFFF"/>
                </a:solidFill>
              </a:rPr>
              <a:t>minimum 30 pt</a:t>
            </a:r>
          </a:p>
          <a:p>
            <a:pPr algn="r">
              <a:spcBef>
                <a:spcPct val="0"/>
              </a:spcBef>
            </a:pPr>
            <a:endParaRPr lang="en-GB" sz="1200" dirty="0">
              <a:solidFill>
                <a:schemeClr val="bg1"/>
              </a:solidFill>
            </a:endParaRPr>
          </a:p>
        </p:txBody>
      </p:sp>
      <p:pic>
        <p:nvPicPr>
          <p:cNvPr id="6" name="Logo2011" descr="ERI_UF_rgb"/>
          <p:cNvPicPr>
            <a:picLocks noChangeAspect="1" noChangeArrowheads="1"/>
          </p:cNvPicPr>
          <p:nvPr/>
        </p:nvPicPr>
        <p:blipFill>
          <a:blip r:embed="rId2" cstate="print"/>
          <a:srcRect/>
          <a:stretch>
            <a:fillRect/>
          </a:stretch>
        </p:blipFill>
        <p:spPr bwMode="auto">
          <a:xfrm>
            <a:off x="7722000" y="432000"/>
            <a:ext cx="1027112" cy="900113"/>
          </a:xfrm>
          <a:prstGeom prst="rect">
            <a:avLst/>
          </a:prstGeom>
          <a:noFill/>
        </p:spPr>
      </p:pic>
      <p:sp>
        <p:nvSpPr>
          <p:cNvPr id="22530" name="SubTitle_TM"/>
          <p:cNvSpPr>
            <a:spLocks noGrp="1" noChangeArrowheads="1"/>
          </p:cNvSpPr>
          <p:nvPr>
            <p:ph type="subTitle" idx="1" hasCustomPrompt="1"/>
          </p:nvPr>
        </p:nvSpPr>
        <p:spPr>
          <a:xfrm>
            <a:off x="393699" y="5137200"/>
            <a:ext cx="8355014" cy="1386001"/>
          </a:xfrm>
        </p:spPr>
        <p:txBody>
          <a:bodyPr anchor="b" anchorCtr="0"/>
          <a:lstStyle>
            <a:lvl1pPr marL="0" indent="0">
              <a:lnSpc>
                <a:spcPct val="75000"/>
              </a:lnSpc>
              <a:spcBef>
                <a:spcPts val="0"/>
              </a:spcBef>
              <a:buFont typeface="Arial" charset="0"/>
              <a:buNone/>
              <a:defRPr sz="3000" baseline="0">
                <a:latin typeface="Arial"/>
              </a:defRPr>
            </a:lvl1pPr>
          </a:lstStyle>
          <a:p>
            <a:r>
              <a:rPr lang="en-US" dirty="0"/>
              <a:t>Click to </a:t>
            </a:r>
            <a:r>
              <a:rPr lang="en-US" dirty="0" smtClean="0"/>
              <a:t>Add subtitle</a:t>
            </a:r>
          </a:p>
        </p:txBody>
      </p:sp>
      <p:sp>
        <p:nvSpPr>
          <p:cNvPr id="22531" name="Title_TM"/>
          <p:cNvSpPr>
            <a:spLocks noGrp="1" noChangeArrowheads="1"/>
          </p:cNvSpPr>
          <p:nvPr>
            <p:ph type="ctrTitle" hasCustomPrompt="1"/>
          </p:nvPr>
        </p:nvSpPr>
        <p:spPr>
          <a:xfrm>
            <a:off x="393700" y="1808709"/>
            <a:ext cx="8351839" cy="2839491"/>
          </a:xfrm>
        </p:spPr>
        <p:txBody>
          <a:bodyPr anchor="ctr">
            <a:normAutofit/>
          </a:bodyPr>
          <a:lstStyle>
            <a:lvl1pPr>
              <a:lnSpc>
                <a:spcPct val="75000"/>
              </a:lnSpc>
              <a:defRPr sz="7000">
                <a:latin typeface="Arial"/>
              </a:defRPr>
            </a:lvl1pPr>
          </a:lstStyle>
          <a:p>
            <a:r>
              <a:rPr lang="en-US" dirty="0"/>
              <a:t>Click to </a:t>
            </a:r>
            <a:r>
              <a:rPr lang="en-US" dirty="0" smtClean="0"/>
              <a:t>add title</a:t>
            </a:r>
            <a:endParaRPr lang="en-US" dirty="0"/>
          </a:p>
        </p:txBody>
      </p:sp>
    </p:spTree>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393700" y="4010025"/>
            <a:ext cx="8355013"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ontent Placeholder 1"/>
          <p:cNvSpPr>
            <a:spLocks noGrp="1"/>
          </p:cNvSpPr>
          <p:nvPr>
            <p:ph sz="quarter" idx="10" hasCustomPrompt="1"/>
          </p:nvPr>
        </p:nvSpPr>
        <p:spPr>
          <a:xfrm>
            <a:off x="393701" y="1795463"/>
            <a:ext cx="8355012"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2"/>
          <p:cNvSpPr>
            <a:spLocks noGrp="1"/>
          </p:cNvSpPr>
          <p:nvPr>
            <p:ph type="title" hasCustomPrompt="1"/>
          </p:nvPr>
        </p:nvSpPr>
        <p:spPr>
          <a:xfrm>
            <a:off x="393701" y="239713"/>
            <a:ext cx="7494588" cy="1085371"/>
          </a:xfrm>
        </p:spPr>
        <p:txBody>
          <a:bodyPr/>
          <a:lstStyle/>
          <a:p>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4645025" y="4010025"/>
            <a:ext cx="4103688"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Content Placeholder 2"/>
          <p:cNvSpPr>
            <a:spLocks noGrp="1"/>
          </p:cNvSpPr>
          <p:nvPr>
            <p:ph sz="quarter" idx="12" hasCustomPrompt="1"/>
          </p:nvPr>
        </p:nvSpPr>
        <p:spPr>
          <a:xfrm>
            <a:off x="393700" y="4010025"/>
            <a:ext cx="4105275"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Content Placeholder 1"/>
          <p:cNvSpPr>
            <a:spLocks noGrp="1"/>
          </p:cNvSpPr>
          <p:nvPr>
            <p:ph idx="1" hasCustomPrompt="1"/>
          </p:nvPr>
        </p:nvSpPr>
        <p:spPr>
          <a:xfrm>
            <a:off x="396875" y="1795463"/>
            <a:ext cx="8351838"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1"/>
          <p:cNvSpPr>
            <a:spLocks noGrp="1"/>
          </p:cNvSpPr>
          <p:nvPr>
            <p:ph type="title" hasCustomPrompt="1"/>
          </p:nvPr>
        </p:nvSpPr>
        <p:spPr>
          <a:xfrm>
            <a:off x="393701" y="239713"/>
            <a:ext cx="7494588" cy="1085371"/>
          </a:xfrm>
        </p:spPr>
        <p:txBody>
          <a:bodyPr/>
          <a:lstStyle/>
          <a:p>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393700" y="4010025"/>
            <a:ext cx="8355013"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ontent Placeholder 2"/>
          <p:cNvSpPr>
            <a:spLocks noGrp="1"/>
          </p:cNvSpPr>
          <p:nvPr>
            <p:ph sz="quarter" idx="10" hasCustomPrompt="1"/>
          </p:nvPr>
        </p:nvSpPr>
        <p:spPr>
          <a:xfrm>
            <a:off x="4645025" y="1795463"/>
            <a:ext cx="4103688"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Content Placeholder 1"/>
          <p:cNvSpPr>
            <a:spLocks noGrp="1"/>
          </p:cNvSpPr>
          <p:nvPr>
            <p:ph idx="1" hasCustomPrompt="1"/>
          </p:nvPr>
        </p:nvSpPr>
        <p:spPr>
          <a:xfrm>
            <a:off x="396875" y="1795463"/>
            <a:ext cx="4102100"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1"/>
          <p:cNvSpPr>
            <a:spLocks noGrp="1"/>
          </p:cNvSpPr>
          <p:nvPr>
            <p:ph type="title" hasCustomPrompt="1"/>
          </p:nvPr>
        </p:nvSpPr>
        <p:spPr>
          <a:xfrm>
            <a:off x="393701" y="239713"/>
            <a:ext cx="7494588" cy="1085371"/>
          </a:xfrm>
        </p:spPr>
        <p:txBody>
          <a:bodyPr/>
          <a:lstStyle/>
          <a:p>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4013200"/>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5025" y="1795463"/>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254234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4648200" y="1795463"/>
            <a:ext cx="4100513"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396875" y="4013200"/>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795463"/>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4267271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4648200" y="4022725"/>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3"/>
          </p:nvPr>
        </p:nvSpPr>
        <p:spPr>
          <a:xfrm>
            <a:off x="396875" y="4022725"/>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8200" y="1804988"/>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804988"/>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sz="quarter"/>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16881117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303356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0375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Rectangle 7"/>
          <p:cNvSpPr>
            <a:spLocks noGrp="1" noChangeArrowheads="1"/>
          </p:cNvSpPr>
          <p:nvPr>
            <p:ph type="ftr" sz="quarter" idx="11"/>
          </p:nvPr>
        </p:nvSpPr>
        <p:spPr>
          <a:xfrm>
            <a:off x="5532438" y="6467475"/>
            <a:ext cx="2895600" cy="287338"/>
          </a:xfrm>
          <a:prstGeom prst="rect">
            <a:avLst/>
          </a:prstGeom>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7" name="Rectangle 8"/>
          <p:cNvSpPr>
            <a:spLocks noGrp="1" noChangeArrowheads="1"/>
          </p:cNvSpPr>
          <p:nvPr>
            <p:ph type="sldNum" sz="quarter" idx="12"/>
          </p:nvPr>
        </p:nvSpPr>
        <p:spPr>
          <a:xfrm>
            <a:off x="8324850" y="6481763"/>
            <a:ext cx="676275" cy="276225"/>
          </a:xfrm>
          <a:prstGeom prst="rect">
            <a:avLst/>
          </a:prstGeom>
        </p:spPr>
        <p:txBody>
          <a:bodyPr/>
          <a:lstStyle>
            <a:lvl1pPr>
              <a:defRPr/>
            </a:lvl1pPr>
          </a:lstStyle>
          <a:p>
            <a:r>
              <a:rPr lang="en-US" altLang="en-US"/>
              <a:t>4-</a:t>
            </a:r>
            <a:fld id="{AB00B811-78AD-48F7-ACA7-5B2BBF2E4872}" type="slidenum">
              <a:rPr lang="en-US" altLang="en-US"/>
              <a:pPr/>
              <a:t>‹#›</a:t>
            </a:fld>
            <a:endParaRPr lang="en-US" altLang="en-US"/>
          </a:p>
        </p:txBody>
      </p:sp>
    </p:spTree>
    <p:extLst>
      <p:ext uri="{BB962C8B-B14F-4D97-AF65-F5344CB8AC3E}">
        <p14:creationId xmlns:p14="http://schemas.microsoft.com/office/powerpoint/2010/main" val="250091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5532438" y="6467475"/>
            <a:ext cx="2895600" cy="287338"/>
          </a:xfrm>
          <a:prstGeom prst="rect">
            <a:avLst/>
          </a:prstGeom>
          <a:ln/>
        </p:spPr>
        <p:txBody>
          <a:bodyPr/>
          <a:lstStyle>
            <a:lvl1pPr>
              <a:defRPr/>
            </a:lvl1pPr>
          </a:lstStyle>
          <a:p>
            <a:pPr>
              <a:defRPr/>
            </a:pPr>
            <a:r>
              <a:rPr lang="en-US"/>
              <a:t>Network Layer</a:t>
            </a:r>
          </a:p>
        </p:txBody>
      </p:sp>
      <p:sp>
        <p:nvSpPr>
          <p:cNvPr id="6" name="Rectangle 8"/>
          <p:cNvSpPr>
            <a:spLocks noGrp="1" noChangeArrowheads="1"/>
          </p:cNvSpPr>
          <p:nvPr>
            <p:ph type="sldNum" sz="quarter" idx="12"/>
          </p:nvPr>
        </p:nvSpPr>
        <p:spPr>
          <a:xfrm>
            <a:off x="8324850" y="6462713"/>
            <a:ext cx="676275" cy="276225"/>
          </a:xfrm>
          <a:prstGeom prst="rect">
            <a:avLst/>
          </a:prstGeom>
          <a:ln/>
        </p:spPr>
        <p:txBody>
          <a:bodyPr/>
          <a:lstStyle>
            <a:lvl1pPr>
              <a:defRPr/>
            </a:lvl1pPr>
          </a:lstStyle>
          <a:p>
            <a:pPr>
              <a:defRPr/>
            </a:pPr>
            <a:r>
              <a:rPr lang="en-US"/>
              <a:t>4-</a:t>
            </a:r>
            <a:fld id="{D498B073-F070-8F40-A264-45FE158B6770}" type="slidenum">
              <a:rPr lang="en-US"/>
              <a:pPr>
                <a:defRPr/>
              </a:pPr>
              <a:t>‹#›</a:t>
            </a:fld>
            <a:endParaRPr lang="en-US"/>
          </a:p>
        </p:txBody>
      </p:sp>
    </p:spTree>
    <p:extLst>
      <p:ext uri="{BB962C8B-B14F-4D97-AF65-F5344CB8AC3E}">
        <p14:creationId xmlns:p14="http://schemas.microsoft.com/office/powerpoint/2010/main" val="248166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343229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1795464"/>
            <a:ext cx="4100513" cy="42846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36747264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061075" y="1800225"/>
            <a:ext cx="2687638" cy="4724399"/>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ontent Placeholder 2"/>
          <p:cNvSpPr>
            <a:spLocks noGrp="1"/>
          </p:cNvSpPr>
          <p:nvPr>
            <p:ph sz="quarter" idx="11" hasCustomPrompt="1"/>
          </p:nvPr>
        </p:nvSpPr>
        <p:spPr>
          <a:xfrm>
            <a:off x="3228975" y="1800225"/>
            <a:ext cx="2687638" cy="4724399"/>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1"/>
          <p:cNvSpPr>
            <a:spLocks noGrp="1"/>
          </p:cNvSpPr>
          <p:nvPr>
            <p:ph sz="quarter" idx="10" hasCustomPrompt="1"/>
          </p:nvPr>
        </p:nvSpPr>
        <p:spPr>
          <a:xfrm>
            <a:off x="393700" y="1800225"/>
            <a:ext cx="2687638" cy="4724399"/>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393700" y="1800225"/>
            <a:ext cx="4105275" cy="47244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393701" y="239713"/>
            <a:ext cx="7494587" cy="1085371"/>
          </a:xfr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393701" y="1800225"/>
            <a:ext cx="3854450" cy="47244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393701" y="239713"/>
            <a:ext cx="3854449"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22835488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643438" y="1800225"/>
            <a:ext cx="4105275" cy="47244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9739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643438" y="1800225"/>
            <a:ext cx="4105275" cy="47244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4645025" y="239713"/>
            <a:ext cx="3243263"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25909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643438" y="3545840"/>
            <a:ext cx="4105275" cy="2978785"/>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4643438" y="1797524"/>
            <a:ext cx="4105275"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71865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LeftInfo"/>
          <p:cNvSpPr txBox="1">
            <a:spLocks noChangeArrowheads="1"/>
          </p:cNvSpPr>
          <p:nvPr/>
        </p:nvSpPr>
        <p:spPr bwMode="auto">
          <a:xfrm>
            <a:off x="-1886857" y="438151"/>
            <a:ext cx="1764294" cy="6278642"/>
          </a:xfrm>
          <a:prstGeom prst="rect">
            <a:avLst/>
          </a:prstGeom>
          <a:noFill/>
          <a:ln w="9525">
            <a:noFill/>
            <a:miter lim="800000"/>
            <a:headEnd/>
            <a:tailEnd/>
          </a:ln>
          <a:effectLst/>
        </p:spPr>
        <p:txBody>
          <a:bodyPr wrap="square">
            <a:spAutoFit/>
          </a:bodyPr>
          <a:lstStyle/>
          <a:p>
            <a:pPr algn="r">
              <a:spcBef>
                <a:spcPct val="0"/>
              </a:spcBef>
            </a:pPr>
            <a:r>
              <a:rPr lang="en-US" sz="1200" noProof="0" dirty="0" smtClean="0">
                <a:solidFill>
                  <a:srgbClr val="FFFFFF"/>
                </a:solidFill>
              </a:rPr>
              <a:t>Slide title </a:t>
            </a:r>
          </a:p>
          <a:p>
            <a:pPr algn="r">
              <a:spcBef>
                <a:spcPct val="0"/>
              </a:spcBef>
            </a:pPr>
            <a:r>
              <a:rPr lang="en-US" sz="1200" noProof="0" dirty="0" smtClean="0">
                <a:solidFill>
                  <a:srgbClr val="FFFFFF"/>
                </a:solidFill>
              </a:rPr>
              <a:t>44 pt</a:t>
            </a:r>
          </a:p>
          <a:p>
            <a:pPr algn="r">
              <a:spcBef>
                <a:spcPct val="0"/>
              </a:spcBef>
            </a:pPr>
            <a:endParaRPr lang="en-US" sz="1200" noProof="0" dirty="0" smtClean="0">
              <a:solidFill>
                <a:srgbClr val="FFFFFF"/>
              </a:solidFill>
            </a:endParaRPr>
          </a:p>
          <a:p>
            <a:pPr algn="r">
              <a:spcBef>
                <a:spcPct val="0"/>
              </a:spcBef>
            </a:pPr>
            <a:endParaRPr lang="en-US" sz="1200" noProof="0" dirty="0" smtClean="0">
              <a:solidFill>
                <a:srgbClr val="FFFFFF"/>
              </a:solidFill>
            </a:endParaRPr>
          </a:p>
          <a:p>
            <a:pPr algn="r">
              <a:spcBef>
                <a:spcPct val="0"/>
              </a:spcBef>
            </a:pPr>
            <a:endParaRPr lang="en-US" sz="1200" noProof="0" dirty="0" smtClean="0">
              <a:solidFill>
                <a:srgbClr val="FFFFFF"/>
              </a:solidFill>
            </a:endParaRPr>
          </a:p>
          <a:p>
            <a:pPr algn="r">
              <a:spcBef>
                <a:spcPct val="0"/>
              </a:spcBef>
            </a:pPr>
            <a:endParaRPr lang="en-US" sz="1200" noProof="0" dirty="0" smtClean="0">
              <a:solidFill>
                <a:srgbClr val="FFFFFF"/>
              </a:solidFill>
            </a:endParaRPr>
          </a:p>
          <a:p>
            <a:pPr algn="r">
              <a:spcBef>
                <a:spcPct val="0"/>
              </a:spcBef>
            </a:pPr>
            <a:endParaRPr lang="en-US" sz="1200" noProof="0" dirty="0" smtClean="0">
              <a:solidFill>
                <a:srgbClr val="FFFFFF"/>
              </a:solidFill>
            </a:endParaRPr>
          </a:p>
          <a:p>
            <a:pPr algn="r">
              <a:spcBef>
                <a:spcPct val="0"/>
              </a:spcBef>
            </a:pPr>
            <a:endParaRPr lang="en-US" sz="1200" noProof="0" dirty="0" smtClean="0">
              <a:solidFill>
                <a:srgbClr val="FFFFFF"/>
              </a:solidFill>
            </a:endParaRPr>
          </a:p>
          <a:p>
            <a:pPr algn="r">
              <a:spcBef>
                <a:spcPct val="0"/>
              </a:spcBef>
            </a:pPr>
            <a:r>
              <a:rPr lang="en-US" sz="1200" noProof="0" dirty="0" smtClean="0">
                <a:solidFill>
                  <a:srgbClr val="FFFFFF"/>
                </a:solidFill>
              </a:rPr>
              <a:t>Text and bullet level 1</a:t>
            </a:r>
          </a:p>
          <a:p>
            <a:pPr algn="r">
              <a:spcBef>
                <a:spcPct val="0"/>
              </a:spcBef>
            </a:pPr>
            <a:r>
              <a:rPr lang="en-US" sz="1200" noProof="0" dirty="0" smtClean="0">
                <a:solidFill>
                  <a:srgbClr val="FFFFFF"/>
                </a:solidFill>
              </a:rPr>
              <a:t> minimum 24 pt</a:t>
            </a:r>
          </a:p>
          <a:p>
            <a:pPr algn="r">
              <a:spcBef>
                <a:spcPct val="0"/>
              </a:spcBef>
            </a:pPr>
            <a:endParaRPr lang="en-US" sz="1200" noProof="0" dirty="0" smtClean="0">
              <a:solidFill>
                <a:srgbClr val="FFFFFF"/>
              </a:solidFill>
            </a:endParaRPr>
          </a:p>
          <a:p>
            <a:pPr algn="r">
              <a:spcBef>
                <a:spcPct val="0"/>
              </a:spcBef>
            </a:pPr>
            <a:r>
              <a:rPr lang="en-US" sz="1200" noProof="0" dirty="0" smtClean="0">
                <a:solidFill>
                  <a:srgbClr val="FFFFFF"/>
                </a:solidFill>
              </a:rPr>
              <a:t>Bullets level 2-5</a:t>
            </a:r>
          </a:p>
          <a:p>
            <a:pPr algn="r">
              <a:spcBef>
                <a:spcPct val="0"/>
              </a:spcBef>
            </a:pPr>
            <a:r>
              <a:rPr lang="en-US" sz="1200" noProof="0" dirty="0" smtClean="0">
                <a:solidFill>
                  <a:srgbClr val="FFFFFF"/>
                </a:solidFill>
              </a:rPr>
              <a:t>minimum 20 pt</a:t>
            </a:r>
          </a:p>
          <a:p>
            <a:pPr algn="r">
              <a:spcBef>
                <a:spcPct val="0"/>
              </a:spcBef>
            </a:pPr>
            <a:endParaRPr lang="en-US" sz="1200" noProof="0" dirty="0" smtClean="0">
              <a:solidFill>
                <a:srgbClr val="FFFFFF"/>
              </a:solidFill>
            </a:endParaRPr>
          </a:p>
          <a:p>
            <a:pPr algn="r"/>
            <a:endParaRPr lang="en-US" sz="800" noProof="0" dirty="0" smtClean="0">
              <a:solidFill>
                <a:schemeClr val="bg1"/>
              </a:solidFill>
            </a:endParaRPr>
          </a:p>
          <a:p>
            <a:pPr algn="r"/>
            <a:endParaRPr lang="en-US" sz="800" noProof="0" dirty="0" smtClean="0">
              <a:solidFill>
                <a:schemeClr val="bg1"/>
              </a:solidFill>
            </a:endParaRPr>
          </a:p>
          <a:p>
            <a:pPr algn="r"/>
            <a:endParaRPr lang="en-US" sz="800" noProof="0" dirty="0" smtClean="0">
              <a:solidFill>
                <a:schemeClr val="bg1"/>
              </a:solidFill>
            </a:endParaRPr>
          </a:p>
          <a:p>
            <a:r>
              <a:rPr lang="en-US" sz="500" noProof="0" dirty="0" smtClean="0">
                <a:solidFill>
                  <a:srgbClr val="9FB7D3"/>
                </a:solidFill>
                <a:latin typeface="+mn-lt"/>
              </a:rPr>
              <a:t>Characters for Embedded font:</a:t>
            </a:r>
            <a:br>
              <a:rPr lang="en-US" sz="500" noProof="0" dirty="0" smtClean="0">
                <a:solidFill>
                  <a:srgbClr val="9FB7D3"/>
                </a:solidFill>
                <a:latin typeface="+mn-lt"/>
              </a:rPr>
            </a:br>
            <a:r>
              <a:rPr lang="en-US" sz="500" noProof="0" dirty="0" smtClean="0">
                <a:solidFill>
                  <a:srgbClr val="9FB7D3"/>
                </a:solidFill>
                <a:latin typeface="Ericsson Capital TT" pitchFamily="2" charset="0"/>
              </a:rPr>
              <a:t>!"#$%&amp;'()*+,-./0123456789:;&lt;=&gt;?@ABCDEFGHIJKLMNOPQRSTUVWXYZ[\]^_`abcdefghijklmnopqrstuvwxyz{|}~¡¢£¤¥¦§¨©ª«¬®¯°±²³´¶·¸¹º»¼½ÀÁÂÃÄÅÆÇÈËÌÍÎÏÐÑÒÓÔÕÖ×ØÙÚÛÜÝÞßàáâãäåæçèéêëìíîïðñòóôõö÷øùúûüýþÿĀāĂăąĆćĊċČ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a:t>
            </a:r>
            <a:endParaRPr lang="en-US" sz="500" i="1" noProof="0" dirty="0" smtClean="0">
              <a:solidFill>
                <a:srgbClr val="9FB7D3"/>
              </a:solidFill>
              <a:latin typeface="Ericsson Capital TT" pitchFamily="2" charset="0"/>
            </a:endParaRPr>
          </a:p>
          <a:p>
            <a:endParaRPr lang="en-US" sz="500" i="1" noProof="0" dirty="0" smtClean="0">
              <a:solidFill>
                <a:srgbClr val="9FB7D3"/>
              </a:solidFill>
              <a:latin typeface="Ericsson Capital TT" pitchFamily="2" charset="0"/>
            </a:endParaRPr>
          </a:p>
          <a:p>
            <a:r>
              <a:rPr lang="en-US" sz="500" noProof="0" dirty="0" smtClean="0">
                <a:solidFill>
                  <a:srgbClr val="9FB7D3"/>
                </a:solidFill>
                <a:latin typeface="Ericsson Capital TT" pitchFamily="2" charset="0"/>
              </a:rPr>
              <a:t>ΆΈΉΊΌΎΏΐΑΒΓΕΖΗΘΙΚΛΜΝΞΟΠΡΣΤΥΦΧΨΪΫΆΈΉΊΰαβγδεζηθικλνξορςΣΤΥΦΧΨΩΪΫΌΎΏ</a:t>
            </a:r>
            <a:endParaRPr lang="en-US" sz="500" i="1" noProof="0" dirty="0" smtClean="0">
              <a:solidFill>
                <a:srgbClr val="9FB7D3"/>
              </a:solidFill>
              <a:latin typeface="Ericsson Capital TT" pitchFamily="2" charset="0"/>
            </a:endParaRPr>
          </a:p>
          <a:p>
            <a:r>
              <a:rPr lang="en-US" sz="500" noProof="0" dirty="0" smtClean="0">
                <a:solidFill>
                  <a:srgbClr val="9FB7D3"/>
                </a:solidFill>
                <a:latin typeface="Ericsson Capital TT" pitchFamily="2" charset="0"/>
              </a:rPr>
              <a:t>ЁЂЃЄЅІЇЈЉЊЋЌЎЏАБВГДЕЖЗИЙКЛМНОПРСТУФХЦЧШЩЪЫЬЭЮЯАБВГДЕЖЗИЙКЛМНОПРСТУФХЦЧШЩЪЫЬЭЮЯЁЂЃЄЅІЇЈЉЊЋЌЎЏѢѢѲѲѴѴҐҐәǽẀẁẂẃẄẅỲỳ№</a:t>
            </a:r>
          </a:p>
          <a:p>
            <a:pPr>
              <a:lnSpc>
                <a:spcPct val="80000"/>
              </a:lnSpc>
              <a:spcBef>
                <a:spcPct val="20000"/>
              </a:spcBef>
            </a:pPr>
            <a:endParaRPr lang="en-US" sz="500" noProof="0" dirty="0" smtClean="0">
              <a:solidFill>
                <a:srgbClr val="9FB7D3"/>
              </a:solidFill>
              <a:latin typeface="Ericsson Capital TT" pitchFamily="2" charset="0"/>
            </a:endParaRPr>
          </a:p>
          <a:p>
            <a:pPr algn="r">
              <a:spcBef>
                <a:spcPct val="0"/>
              </a:spcBef>
            </a:pPr>
            <a:endParaRPr lang="en-US" sz="500" noProof="0" dirty="0" smtClean="0">
              <a:solidFill>
                <a:schemeClr val="bg1"/>
              </a:solidFill>
              <a:latin typeface="Ericsson Capital TT" pitchFamily="2" charset="0"/>
            </a:endParaRPr>
          </a:p>
          <a:p>
            <a:pPr algn="r">
              <a:spcBef>
                <a:spcPct val="0"/>
              </a:spcBef>
            </a:pPr>
            <a:endParaRPr lang="en-US" sz="800" noProof="0" dirty="0" smtClean="0">
              <a:solidFill>
                <a:schemeClr val="bg1"/>
              </a:solidFill>
              <a:latin typeface="Ericsson Capital TT" pitchFamily="2" charset="0"/>
            </a:endParaRPr>
          </a:p>
          <a:p>
            <a:pPr algn="r">
              <a:spcBef>
                <a:spcPct val="0"/>
              </a:spcBef>
            </a:pPr>
            <a:endParaRPr lang="en-US" sz="800" noProof="0" dirty="0" smtClean="0">
              <a:solidFill>
                <a:schemeClr val="bg1"/>
              </a:solidFill>
              <a:latin typeface="Ericsson Capital TT" pitchFamily="2" charset="0"/>
            </a:endParaRPr>
          </a:p>
          <a:p>
            <a:pPr algn="r">
              <a:spcBef>
                <a:spcPct val="0"/>
              </a:spcBef>
            </a:pPr>
            <a:endParaRPr lang="en-US" sz="800" noProof="0" dirty="0" smtClean="0">
              <a:solidFill>
                <a:schemeClr val="bg1"/>
              </a:solidFill>
              <a:latin typeface="Ericsson Capital TT" pitchFamily="2" charset="0"/>
            </a:endParaRPr>
          </a:p>
          <a:p>
            <a:pPr algn="r">
              <a:spcBef>
                <a:spcPct val="0"/>
              </a:spcBef>
            </a:pPr>
            <a:endParaRPr lang="en-US" sz="800" noProof="0" dirty="0" smtClean="0">
              <a:solidFill>
                <a:schemeClr val="bg1"/>
              </a:solidFill>
              <a:latin typeface="Ericsson Capital TT" pitchFamily="2" charset="0"/>
            </a:endParaRPr>
          </a:p>
          <a:p>
            <a:pPr algn="r">
              <a:spcBef>
                <a:spcPct val="0"/>
              </a:spcBef>
            </a:pPr>
            <a:endParaRPr lang="en-US" sz="800" noProof="0" dirty="0" smtClean="0">
              <a:solidFill>
                <a:schemeClr val="bg1"/>
              </a:solidFill>
              <a:latin typeface="Ericsson Capital TT" pitchFamily="2" charset="0"/>
            </a:endParaRPr>
          </a:p>
          <a:p>
            <a:pPr algn="r">
              <a:spcBef>
                <a:spcPct val="0"/>
              </a:spcBef>
            </a:pPr>
            <a:endParaRPr lang="en-US" sz="1400" noProof="0" dirty="0" smtClean="0">
              <a:solidFill>
                <a:schemeClr val="bg1"/>
              </a:solidFill>
            </a:endParaRPr>
          </a:p>
          <a:p>
            <a:pPr algn="r">
              <a:spcBef>
                <a:spcPct val="0"/>
              </a:spcBef>
            </a:pPr>
            <a:r>
              <a:rPr lang="en-US" sz="1200" noProof="0" dirty="0" smtClean="0">
                <a:solidFill>
                  <a:schemeClr val="bg1"/>
                </a:solidFill>
              </a:rPr>
              <a:t>Do not add objects or text in the footer area</a:t>
            </a:r>
            <a:endParaRPr lang="en-US" sz="1200" noProof="0" dirty="0">
              <a:solidFill>
                <a:schemeClr val="bg1"/>
              </a:solidFill>
            </a:endParaRPr>
          </a:p>
        </p:txBody>
      </p:sp>
      <p:pic>
        <p:nvPicPr>
          <p:cNvPr id="9" name="Econ2011" descr="ECON_RGB"/>
          <p:cNvPicPr>
            <a:picLocks noChangeAspect="1" noChangeArrowheads="1"/>
          </p:cNvPicPr>
          <p:nvPr/>
        </p:nvPicPr>
        <p:blipFill>
          <a:blip r:embed="rId21" cstate="print"/>
          <a:srcRect/>
          <a:stretch>
            <a:fillRect/>
          </a:stretch>
        </p:blipFill>
        <p:spPr bwMode="auto">
          <a:xfrm>
            <a:off x="8316001" y="360000"/>
            <a:ext cx="444500" cy="588962"/>
          </a:xfrm>
          <a:prstGeom prst="rect">
            <a:avLst/>
          </a:prstGeom>
          <a:noFill/>
        </p:spPr>
      </p:pic>
      <p:sp>
        <p:nvSpPr>
          <p:cNvPr id="21523" name="txtfooterCopy"/>
          <p:cNvSpPr txBox="1">
            <a:spLocks noChangeArrowheads="1"/>
          </p:cNvSpPr>
          <p:nvPr/>
        </p:nvSpPr>
        <p:spPr bwMode="auto">
          <a:xfrm>
            <a:off x="395288" y="6524625"/>
            <a:ext cx="7399338" cy="215900"/>
          </a:xfrm>
          <a:prstGeom prst="rect">
            <a:avLst/>
          </a:prstGeom>
          <a:noFill/>
          <a:ln w="12700" algn="ctr">
            <a:noFill/>
            <a:miter lim="800000"/>
            <a:headEnd/>
            <a:tailEnd/>
          </a:ln>
          <a:effectLst/>
        </p:spPr>
        <p:txBody>
          <a:bodyPr lIns="72000" rIns="72000"/>
          <a:lstStyle/>
          <a:p>
            <a:pPr algn="l"/>
            <a:r>
              <a:rPr lang="fr-FR" sz="800" b="0" i="0" u="none" smtClean="0">
                <a:solidFill>
                  <a:srgbClr val="87888A"/>
                </a:solidFill>
              </a:rPr>
              <a:t>Data communication EDA344  |  2016-02-21  |  Page </a:t>
            </a:r>
            <a:fld id="{55A96F91-37FC-4BAE-87E1-B818E21B9909}" type="slidenum">
              <a:rPr lang="fr-FR" sz="800" b="0" i="0" u="none" smtClean="0">
                <a:solidFill>
                  <a:srgbClr val="87888A"/>
                </a:solidFill>
              </a:rPr>
              <a:t>‹#›</a:t>
            </a:fld>
            <a:endParaRPr lang="en-US" sz="800" b="0" i="0" u="none" dirty="0">
              <a:solidFill>
                <a:srgbClr val="87888A"/>
              </a:solidFill>
            </a:endParaRPr>
          </a:p>
        </p:txBody>
      </p:sp>
      <p:sp>
        <p:nvSpPr>
          <p:cNvPr id="21507" name="Content_SM"/>
          <p:cNvSpPr>
            <a:spLocks noGrp="1" noChangeArrowheads="1"/>
          </p:cNvSpPr>
          <p:nvPr>
            <p:ph type="body" idx="1"/>
          </p:nvPr>
        </p:nvSpPr>
        <p:spPr bwMode="auto">
          <a:xfrm>
            <a:off x="396875" y="1800000"/>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506" name="Title_SM"/>
          <p:cNvSpPr>
            <a:spLocks noGrp="1" noChangeArrowheads="1"/>
          </p:cNvSpPr>
          <p:nvPr>
            <p:ph type="title"/>
          </p:nvPr>
        </p:nvSpPr>
        <p:spPr bwMode="auto">
          <a:xfrm>
            <a:off x="393701" y="239713"/>
            <a:ext cx="7494588" cy="1085371"/>
          </a:xfrm>
          <a:prstGeom prst="rect">
            <a:avLst/>
          </a:prstGeom>
          <a:noFill/>
          <a:ln w="9525">
            <a:noFill/>
            <a:miter lim="800000"/>
            <a:headEnd/>
            <a:tailEnd/>
          </a:ln>
        </p:spPr>
        <p:txBody>
          <a:bodyPr vert="horz" wrap="square" lIns="72000" tIns="0" rIns="72000" bIns="0" numCol="1" anchor="ctr" anchorCtr="0" compatLnSpc="1">
            <a:prstTxWarp prst="textNoShape">
              <a:avLst/>
            </a:prstTxWarp>
            <a:normAutofit/>
          </a:bodyPr>
          <a:lstStyle/>
          <a:p>
            <a:pPr lvl="0"/>
            <a:r>
              <a:rPr lang="en-US" dirty="0" smtClean="0"/>
              <a:t>Click to Add Header</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1" r:id="rId4"/>
    <p:sldLayoutId id="2147483680" r:id="rId5"/>
    <p:sldLayoutId id="2147483699" r:id="rId6"/>
    <p:sldLayoutId id="2147483696" r:id="rId7"/>
    <p:sldLayoutId id="2147483698" r:id="rId8"/>
    <p:sldLayoutId id="2147483697" r:id="rId9"/>
    <p:sldLayoutId id="2147483685" r:id="rId10"/>
    <p:sldLayoutId id="2147483686" r:id="rId11"/>
    <p:sldLayoutId id="2147483687" r:id="rId12"/>
    <p:sldLayoutId id="2147483682" r:id="rId13"/>
    <p:sldLayoutId id="2147483683" r:id="rId14"/>
    <p:sldLayoutId id="2147483684" r:id="rId15"/>
    <p:sldLayoutId id="2147483688" r:id="rId16"/>
    <p:sldLayoutId id="2147483695" r:id="rId17"/>
    <p:sldLayoutId id="2147483701" r:id="rId18"/>
    <p:sldLayoutId id="2147483702" r:id="rId19"/>
  </p:sldLayoutIdLst>
  <p:timing>
    <p:tnLst>
      <p:par>
        <p:cTn id="1" dur="indefinite" restart="never" nodeType="tmRoot"/>
      </p:par>
    </p:tnLst>
  </p:timing>
  <p:hf sldNum="0" hdr="0" ftr="0" dt="0"/>
  <p:txStyles>
    <p:titleStyle>
      <a:lvl1pPr algn="l" rtl="0" eaLnBrk="1" fontAlgn="base" hangingPunct="1">
        <a:lnSpc>
          <a:spcPct val="75000"/>
        </a:lnSpc>
        <a:spcBef>
          <a:spcPct val="0"/>
        </a:spcBef>
        <a:spcAft>
          <a:spcPct val="0"/>
        </a:spcAft>
        <a:defRPr sz="4400">
          <a:solidFill>
            <a:schemeClr val="tx1"/>
          </a:solidFill>
          <a:latin typeface="Arial"/>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wmf"/><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queue.acm.org/detail.cfm?ref=rss&amp;id=2560327" TargetMode="External"/><Relationship Id="rId7" Type="http://schemas.openxmlformats.org/officeDocument/2006/relationships/hyperlink" Target="http://www.noxrepo.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ininet.org" TargetMode="External"/><Relationship Id="rId5" Type="http://schemas.openxmlformats.org/officeDocument/2006/relationships/hyperlink" Target="https://www.opennetworking.org/images/stories/downloads/sdn-resources/onf-specifications/openflow/openflow-spec-v1.0.0.pdf" TargetMode="External"/><Relationship Id="rId4" Type="http://schemas.openxmlformats.org/officeDocument/2006/relationships/hyperlink" Target="https://www.opennetworking.org/images/stories/downloads/sdn-resources/technical-reports/TR_SDN_ARCH_1.0_06062014.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3700" y="1572489"/>
            <a:ext cx="8351839" cy="2839491"/>
          </a:xfrm>
        </p:spPr>
        <p:txBody>
          <a:bodyPr>
            <a:normAutofit/>
          </a:bodyPr>
          <a:lstStyle/>
          <a:p>
            <a:r>
              <a:rPr lang="en-US" sz="4000" dirty="0" smtClean="0"/>
              <a:t>An Introduction to Software-Defined Networking (SDN)</a:t>
            </a:r>
            <a:endParaRPr lang="en-US" sz="4000" dirty="0"/>
          </a:p>
        </p:txBody>
      </p:sp>
      <p:sp>
        <p:nvSpPr>
          <p:cNvPr id="5" name="Subtitle 4"/>
          <p:cNvSpPr>
            <a:spLocks noGrp="1"/>
          </p:cNvSpPr>
          <p:nvPr>
            <p:ph type="subTitle" idx="1"/>
          </p:nvPr>
        </p:nvSpPr>
        <p:spPr>
          <a:xfrm>
            <a:off x="390525" y="4426392"/>
            <a:ext cx="8355014" cy="594841"/>
          </a:xfrm>
        </p:spPr>
        <p:txBody>
          <a:bodyPr/>
          <a:lstStyle/>
          <a:p>
            <a:pPr algn="ctr"/>
            <a:r>
              <a:rPr lang="en-US" dirty="0" smtClean="0"/>
              <a:t>Zhang Fu</a:t>
            </a:r>
          </a:p>
          <a:p>
            <a:pPr algn="ctr"/>
            <a:r>
              <a:rPr lang="en-US" dirty="0" smtClean="0"/>
              <a:t>  </a:t>
            </a:r>
          </a:p>
          <a:p>
            <a:pPr algn="ctr"/>
            <a:r>
              <a:rPr lang="en-US" sz="2000" dirty="0" smtClean="0"/>
              <a:t>Ericsson Research</a:t>
            </a:r>
          </a:p>
          <a:p>
            <a:pPr algn="ctr"/>
            <a:endParaRPr lang="en-US" sz="20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7815" y="1325084"/>
            <a:ext cx="8351839" cy="5029996"/>
          </a:xfrm>
        </p:spPr>
        <p:txBody>
          <a:bodyPr/>
          <a:lstStyle/>
          <a:p>
            <a:r>
              <a:rPr lang="en-US" dirty="0" smtClean="0">
                <a:solidFill>
                  <a:schemeClr val="bg2"/>
                </a:solidFill>
              </a:rPr>
              <a:t>Reviewing traditional networking</a:t>
            </a:r>
          </a:p>
          <a:p>
            <a:r>
              <a:rPr lang="en-US" dirty="0" smtClean="0">
                <a:solidFill>
                  <a:schemeClr val="bg2"/>
                </a:solidFill>
              </a:rPr>
              <a:t>Examples for motivating SDN</a:t>
            </a:r>
          </a:p>
          <a:p>
            <a:r>
              <a:rPr lang="en-US" dirty="0" smtClean="0"/>
              <a:t>Enabling networking as developing </a:t>
            </a:r>
            <a:r>
              <a:rPr lang="en-US" dirty="0" err="1" smtClean="0"/>
              <a:t>softwares</a:t>
            </a:r>
            <a:endParaRPr lang="en-US" dirty="0" smtClean="0"/>
          </a:p>
          <a:p>
            <a:r>
              <a:rPr lang="en-US" dirty="0" smtClean="0">
                <a:solidFill>
                  <a:schemeClr val="bg2"/>
                </a:solidFill>
              </a:rPr>
              <a:t>SDN architecture</a:t>
            </a:r>
          </a:p>
          <a:p>
            <a:r>
              <a:rPr lang="en-US" dirty="0" smtClean="0">
                <a:solidFill>
                  <a:schemeClr val="bg2"/>
                </a:solidFill>
              </a:rPr>
              <a:t>Use cases</a:t>
            </a:r>
          </a:p>
          <a:p>
            <a:r>
              <a:rPr lang="en-US" dirty="0" smtClean="0">
                <a:solidFill>
                  <a:schemeClr val="bg2"/>
                </a:solidFill>
              </a:rPr>
              <a:t>Challenges and research problems</a:t>
            </a:r>
          </a:p>
          <a:p>
            <a:r>
              <a:rPr lang="en-US" dirty="0" smtClean="0">
                <a:solidFill>
                  <a:schemeClr val="bg2"/>
                </a:solidFill>
              </a:rPr>
              <a:t>Little touch on </a:t>
            </a:r>
            <a:r>
              <a:rPr lang="en-US" dirty="0" err="1" smtClean="0">
                <a:solidFill>
                  <a:schemeClr val="bg2"/>
                </a:solidFill>
              </a:rPr>
              <a:t>Openflow</a:t>
            </a:r>
            <a:endParaRPr lang="en-US" dirty="0" smtClean="0">
              <a:solidFill>
                <a:schemeClr val="bg2"/>
              </a:solidFill>
            </a:endParaRPr>
          </a:p>
          <a:p>
            <a:pPr marL="0" indent="0">
              <a:buNone/>
            </a:pPr>
            <a:endParaRPr lang="en-US" dirty="0"/>
          </a:p>
        </p:txBody>
      </p:sp>
      <p:sp>
        <p:nvSpPr>
          <p:cNvPr id="4" name="Title 3"/>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968123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383178"/>
            <a:ext cx="7494588" cy="715484"/>
          </a:xfrm>
        </p:spPr>
        <p:txBody>
          <a:bodyPr>
            <a:noAutofit/>
          </a:bodyPr>
          <a:lstStyle/>
          <a:p>
            <a:r>
              <a:rPr lang="en-US" sz="3600" dirty="0" smtClean="0"/>
              <a:t>Software development VS Network diagnosing</a:t>
            </a:r>
            <a:endParaRPr lang="en-US" sz="3600" dirty="0"/>
          </a:p>
        </p:txBody>
      </p:sp>
      <p:grpSp>
        <p:nvGrpSpPr>
          <p:cNvPr id="18" name="Group 17"/>
          <p:cNvGrpSpPr/>
          <p:nvPr/>
        </p:nvGrpSpPr>
        <p:grpSpPr>
          <a:xfrm>
            <a:off x="190171" y="1504062"/>
            <a:ext cx="4100197" cy="3471527"/>
            <a:chOff x="190171" y="1504062"/>
            <a:chExt cx="5018824" cy="3471527"/>
          </a:xfrm>
        </p:grpSpPr>
        <p:sp>
          <p:nvSpPr>
            <p:cNvPr id="8" name="Rounded Rectangle 7"/>
            <p:cNvSpPr/>
            <p:nvPr/>
          </p:nvSpPr>
          <p:spPr>
            <a:xfrm>
              <a:off x="190171" y="3725966"/>
              <a:ext cx="5018824" cy="12496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130622" tIns="65311" rIns="130622" bIns="65311" anchor="ctr"/>
            <a:lstStyle/>
            <a:p>
              <a:pPr algn="ctr">
                <a:defRPr/>
              </a:pPr>
              <a:r>
                <a:rPr lang="en-US" sz="1600" dirty="0" smtClean="0"/>
                <a:t>Various tools for code analysis, verification, debugging</a:t>
              </a:r>
              <a:endParaRPr lang="en-US" sz="1600" dirty="0"/>
            </a:p>
          </p:txBody>
        </p:sp>
        <p:grpSp>
          <p:nvGrpSpPr>
            <p:cNvPr id="16" name="Group 15"/>
            <p:cNvGrpSpPr/>
            <p:nvPr/>
          </p:nvGrpSpPr>
          <p:grpSpPr>
            <a:xfrm>
              <a:off x="206285" y="1504062"/>
              <a:ext cx="5002710" cy="1451578"/>
              <a:chOff x="1389381" y="1912314"/>
              <a:chExt cx="5748019" cy="1722426"/>
            </a:xfrm>
          </p:grpSpPr>
          <p:sp>
            <p:nvSpPr>
              <p:cNvPr id="9" name="Rounded Rectangle 8"/>
              <p:cNvSpPr/>
              <p:nvPr/>
            </p:nvSpPr>
            <p:spPr>
              <a:xfrm>
                <a:off x="2656840" y="1912314"/>
                <a:ext cx="3252782" cy="659437"/>
              </a:xfrm>
              <a:prstGeom prst="round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a:defRPr/>
                </a:pPr>
                <a:r>
                  <a:rPr lang="en-US" dirty="0" smtClean="0">
                    <a:solidFill>
                      <a:schemeClr val="tx1"/>
                    </a:solidFill>
                  </a:rPr>
                  <a:t>Software Specification</a:t>
                </a:r>
                <a:endParaRPr lang="en-US" dirty="0">
                  <a:solidFill>
                    <a:schemeClr val="tx1"/>
                  </a:solidFill>
                </a:endParaRPr>
              </a:p>
            </p:txBody>
          </p:sp>
          <p:sp>
            <p:nvSpPr>
              <p:cNvPr id="10" name="Rounded Rectangle 9"/>
              <p:cNvSpPr/>
              <p:nvPr/>
            </p:nvSpPr>
            <p:spPr>
              <a:xfrm>
                <a:off x="4617720" y="3068956"/>
                <a:ext cx="2519680" cy="56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2000" dirty="0" smtClean="0">
                    <a:solidFill>
                      <a:schemeClr val="tx1"/>
                    </a:solidFill>
                  </a:rPr>
                  <a:t>Testing</a:t>
                </a:r>
                <a:endParaRPr lang="en-US" sz="2000" dirty="0">
                  <a:solidFill>
                    <a:schemeClr val="tx1"/>
                  </a:solidFill>
                </a:endParaRPr>
              </a:p>
            </p:txBody>
          </p:sp>
          <p:sp>
            <p:nvSpPr>
              <p:cNvPr id="11" name="Rounded Rectangle 10"/>
              <p:cNvSpPr/>
              <p:nvPr/>
            </p:nvSpPr>
            <p:spPr>
              <a:xfrm>
                <a:off x="1389381" y="3068956"/>
                <a:ext cx="2519680" cy="56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dirty="0" smtClean="0">
                    <a:solidFill>
                      <a:schemeClr val="tx1"/>
                    </a:solidFill>
                  </a:rPr>
                  <a:t>C</a:t>
                </a:r>
                <a:r>
                  <a:rPr lang="en-US" sz="2000" dirty="0" smtClean="0">
                    <a:solidFill>
                      <a:schemeClr val="tx1"/>
                    </a:solidFill>
                  </a:rPr>
                  <a:t>oding</a:t>
                </a:r>
                <a:endParaRPr lang="en-US" sz="2000" dirty="0"/>
              </a:p>
            </p:txBody>
          </p:sp>
          <p:cxnSp>
            <p:nvCxnSpPr>
              <p:cNvPr id="12" name="Straight Connector 11"/>
              <p:cNvCxnSpPr/>
              <p:nvPr/>
            </p:nvCxnSpPr>
            <p:spPr>
              <a:xfrm>
                <a:off x="2649222" y="2825116"/>
                <a:ext cx="32334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877561" y="2828926"/>
                <a:ext cx="5080" cy="2400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649221" y="2828926"/>
                <a:ext cx="7619" cy="2400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368801" y="2586990"/>
                <a:ext cx="5080" cy="241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20" name="Straight Connector 19"/>
          <p:cNvCxnSpPr/>
          <p:nvPr/>
        </p:nvCxnSpPr>
        <p:spPr bwMode="auto">
          <a:xfrm flipH="1">
            <a:off x="4528457" y="1504062"/>
            <a:ext cx="26126" cy="363729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23" name="Group 22"/>
          <p:cNvGrpSpPr/>
          <p:nvPr/>
        </p:nvGrpSpPr>
        <p:grpSpPr>
          <a:xfrm>
            <a:off x="4734725" y="1504062"/>
            <a:ext cx="4100197" cy="3471527"/>
            <a:chOff x="190171" y="1504062"/>
            <a:chExt cx="5018824" cy="3471527"/>
          </a:xfrm>
        </p:grpSpPr>
        <p:sp>
          <p:nvSpPr>
            <p:cNvPr id="24" name="Rounded Rectangle 23"/>
            <p:cNvSpPr/>
            <p:nvPr/>
          </p:nvSpPr>
          <p:spPr>
            <a:xfrm>
              <a:off x="190171" y="3725966"/>
              <a:ext cx="5018824" cy="12496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130622" tIns="65311" rIns="130622" bIns="65311" anchor="ctr"/>
            <a:lstStyle/>
            <a:p>
              <a:pPr algn="ctr">
                <a:defRPr/>
              </a:pPr>
              <a:r>
                <a:rPr lang="en-US" sz="1600" dirty="0" smtClean="0"/>
                <a:t>Diagnosing tools?   Ping, </a:t>
              </a:r>
              <a:r>
                <a:rPr lang="en-US" sz="1600" dirty="0" err="1" smtClean="0"/>
                <a:t>traceroute</a:t>
              </a:r>
              <a:r>
                <a:rPr lang="en-US" sz="1600" dirty="0" smtClean="0"/>
                <a:t>, SNMP</a:t>
              </a:r>
              <a:endParaRPr lang="en-US" sz="1600" dirty="0"/>
            </a:p>
          </p:txBody>
        </p:sp>
        <p:grpSp>
          <p:nvGrpSpPr>
            <p:cNvPr id="25" name="Group 24"/>
            <p:cNvGrpSpPr/>
            <p:nvPr/>
          </p:nvGrpSpPr>
          <p:grpSpPr>
            <a:xfrm>
              <a:off x="206285" y="1504062"/>
              <a:ext cx="5002710" cy="1451577"/>
              <a:chOff x="1389381" y="1912315"/>
              <a:chExt cx="5748019" cy="1722425"/>
            </a:xfrm>
          </p:grpSpPr>
          <p:sp>
            <p:nvSpPr>
              <p:cNvPr id="26" name="Rounded Rectangle 25"/>
              <p:cNvSpPr/>
              <p:nvPr/>
            </p:nvSpPr>
            <p:spPr>
              <a:xfrm>
                <a:off x="2656839" y="1912315"/>
                <a:ext cx="3252782" cy="659437"/>
              </a:xfrm>
              <a:prstGeom prst="round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a:defRPr/>
                </a:pPr>
                <a:r>
                  <a:rPr lang="en-US" dirty="0" smtClean="0">
                    <a:solidFill>
                      <a:schemeClr val="tx1"/>
                    </a:solidFill>
                  </a:rPr>
                  <a:t>Networking Specification</a:t>
                </a:r>
                <a:endParaRPr lang="en-US" dirty="0">
                  <a:solidFill>
                    <a:schemeClr val="tx1"/>
                  </a:solidFill>
                </a:endParaRPr>
              </a:p>
            </p:txBody>
          </p:sp>
          <p:sp>
            <p:nvSpPr>
              <p:cNvPr id="27" name="Rounded Rectangle 26"/>
              <p:cNvSpPr/>
              <p:nvPr/>
            </p:nvSpPr>
            <p:spPr>
              <a:xfrm>
                <a:off x="4617720" y="3068956"/>
                <a:ext cx="2519680" cy="56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sz="2000" dirty="0" smtClean="0">
                    <a:solidFill>
                      <a:schemeClr val="tx1"/>
                    </a:solidFill>
                  </a:rPr>
                  <a:t>Testing ?</a:t>
                </a:r>
                <a:endParaRPr lang="en-US" sz="2000" dirty="0">
                  <a:solidFill>
                    <a:schemeClr val="tx1"/>
                  </a:solidFill>
                </a:endParaRPr>
              </a:p>
            </p:txBody>
          </p:sp>
          <p:sp>
            <p:nvSpPr>
              <p:cNvPr id="28" name="Rounded Rectangle 27"/>
              <p:cNvSpPr/>
              <p:nvPr/>
            </p:nvSpPr>
            <p:spPr>
              <a:xfrm>
                <a:off x="1389381" y="3068956"/>
                <a:ext cx="2519680" cy="56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defRPr/>
                </a:pPr>
                <a:r>
                  <a:rPr lang="en-US" dirty="0" smtClean="0">
                    <a:solidFill>
                      <a:schemeClr val="tx1"/>
                    </a:solidFill>
                  </a:rPr>
                  <a:t>C</a:t>
                </a:r>
                <a:r>
                  <a:rPr lang="en-US" sz="2000" dirty="0" smtClean="0">
                    <a:solidFill>
                      <a:schemeClr val="tx1"/>
                    </a:solidFill>
                  </a:rPr>
                  <a:t>oding ?</a:t>
                </a:r>
                <a:endParaRPr lang="en-US" sz="2000" dirty="0"/>
              </a:p>
            </p:txBody>
          </p:sp>
          <p:cxnSp>
            <p:nvCxnSpPr>
              <p:cNvPr id="29" name="Straight Connector 28"/>
              <p:cNvCxnSpPr/>
              <p:nvPr/>
            </p:nvCxnSpPr>
            <p:spPr>
              <a:xfrm>
                <a:off x="2649222" y="2825116"/>
                <a:ext cx="32334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5877561" y="2828926"/>
                <a:ext cx="5080" cy="2400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2649221" y="2828926"/>
                <a:ext cx="7619" cy="2400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4368801" y="2586990"/>
                <a:ext cx="5080" cy="241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19" name="TextBox 18"/>
          <p:cNvSpPr txBox="1"/>
          <p:nvPr/>
        </p:nvSpPr>
        <p:spPr>
          <a:xfrm>
            <a:off x="203336" y="5315484"/>
            <a:ext cx="8701382" cy="86177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The life cycle for network protocols is much longer than that for software</a:t>
            </a:r>
          </a:p>
          <a:p>
            <a:pPr marL="342900" indent="-342900">
              <a:buFont typeface="Arial" panose="020B0604020202020204" pitchFamily="34" charset="0"/>
              <a:buChar char="•"/>
            </a:pPr>
            <a:r>
              <a:rPr lang="en-US" dirty="0" smtClean="0"/>
              <a:t>Timely research does not find its way into practice</a:t>
            </a:r>
            <a:endParaRPr lang="en-US" dirty="0"/>
          </a:p>
        </p:txBody>
      </p:sp>
    </p:spTree>
    <p:extLst>
      <p:ext uri="{BB962C8B-B14F-4D97-AF65-F5344CB8AC3E}">
        <p14:creationId xmlns:p14="http://schemas.microsoft.com/office/powerpoint/2010/main" val="1324536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1417" y="1347073"/>
            <a:ext cx="8351839" cy="1601226"/>
          </a:xfrm>
        </p:spPr>
        <p:txBody>
          <a:bodyPr/>
          <a:lstStyle/>
          <a:p>
            <a:r>
              <a:rPr lang="en-US" dirty="0" smtClean="0"/>
              <a:t>We want to mimic the success in software industry</a:t>
            </a:r>
          </a:p>
          <a:p>
            <a:pPr lvl="1"/>
            <a:r>
              <a:rPr lang="en-US" dirty="0" smtClean="0"/>
              <a:t>Has simple common substrate</a:t>
            </a:r>
          </a:p>
          <a:p>
            <a:pPr lvl="1"/>
            <a:r>
              <a:rPr lang="en-US" dirty="0" smtClean="0"/>
              <a:t>Building OS on top the hardware, which enables easy deployment of networking applications</a:t>
            </a:r>
            <a:endParaRPr lang="en-US" dirty="0"/>
          </a:p>
        </p:txBody>
      </p:sp>
      <p:sp>
        <p:nvSpPr>
          <p:cNvPr id="3" name="Title 2"/>
          <p:cNvSpPr>
            <a:spLocks noGrp="1"/>
          </p:cNvSpPr>
          <p:nvPr>
            <p:ph type="title"/>
          </p:nvPr>
        </p:nvSpPr>
        <p:spPr>
          <a:xfrm>
            <a:off x="396875" y="374469"/>
            <a:ext cx="7494588" cy="872238"/>
          </a:xfrm>
        </p:spPr>
        <p:txBody>
          <a:bodyPr/>
          <a:lstStyle/>
          <a:p>
            <a:r>
              <a:rPr lang="en-US" dirty="0" smtClean="0"/>
              <a:t>Network substrate</a:t>
            </a:r>
            <a:endParaRPr lang="en-US" dirty="0"/>
          </a:p>
        </p:txBody>
      </p:sp>
      <p:sp>
        <p:nvSpPr>
          <p:cNvPr id="4" name="TextBox 3"/>
          <p:cNvSpPr txBox="1"/>
          <p:nvPr/>
        </p:nvSpPr>
        <p:spPr>
          <a:xfrm>
            <a:off x="247827" y="2956845"/>
            <a:ext cx="8682527" cy="3539430"/>
          </a:xfrm>
          <a:prstGeom prst="rect">
            <a:avLst/>
          </a:prstGeom>
          <a:noFill/>
        </p:spPr>
        <p:txBody>
          <a:bodyPr wrap="square" rtlCol="0">
            <a:spAutoFit/>
          </a:bodyPr>
          <a:lstStyle/>
          <a:p>
            <a:r>
              <a:rPr lang="en-US" sz="3200" i="1" dirty="0" smtClean="0">
                <a:solidFill>
                  <a:srgbClr val="FF0000"/>
                </a:solidFill>
              </a:rPr>
              <a:t>SDN </a:t>
            </a:r>
          </a:p>
          <a:p>
            <a:pPr marL="342900" indent="-342900">
              <a:buFont typeface="Arial" panose="020B0604020202020204" pitchFamily="34" charset="0"/>
              <a:buChar char="•"/>
            </a:pPr>
            <a:r>
              <a:rPr lang="en-US" sz="2400" dirty="0" smtClean="0"/>
              <a:t>A </a:t>
            </a:r>
            <a:r>
              <a:rPr lang="en-US" sz="2400" dirty="0"/>
              <a:t>network in which the control plane is </a:t>
            </a:r>
            <a:r>
              <a:rPr lang="en-US" sz="2400" dirty="0" smtClean="0"/>
              <a:t>physically </a:t>
            </a:r>
            <a:r>
              <a:rPr lang="en-US" sz="2400" dirty="0"/>
              <a:t>separate from the </a:t>
            </a:r>
            <a:r>
              <a:rPr lang="en-US" sz="2400" dirty="0" smtClean="0"/>
              <a:t>data </a:t>
            </a:r>
            <a:r>
              <a:rPr lang="en-US" sz="2400" dirty="0"/>
              <a:t>plane</a:t>
            </a:r>
            <a:r>
              <a:rPr lang="en-US" sz="2400" dirty="0" smtClean="0"/>
              <a:t>.</a:t>
            </a:r>
            <a:endParaRPr lang="en-US" sz="2400" dirty="0"/>
          </a:p>
          <a:p>
            <a:pPr marL="342900" indent="-342900">
              <a:buFont typeface="Arial" panose="020B0604020202020204" pitchFamily="34" charset="0"/>
              <a:buChar char="•"/>
            </a:pPr>
            <a:r>
              <a:rPr lang="en-US" sz="2400" dirty="0"/>
              <a:t>A single control plane controls </a:t>
            </a:r>
            <a:r>
              <a:rPr lang="en-US" sz="2400" dirty="0" smtClean="0"/>
              <a:t>several </a:t>
            </a:r>
            <a:r>
              <a:rPr lang="en-US" sz="2400" dirty="0"/>
              <a:t>forwarding devices.</a:t>
            </a:r>
          </a:p>
          <a:p>
            <a:endParaRPr lang="en-US" sz="3200" i="1" dirty="0" smtClean="0">
              <a:solidFill>
                <a:srgbClr val="FF0000"/>
              </a:solidFill>
            </a:endParaRPr>
          </a:p>
          <a:p>
            <a:endParaRPr lang="en-US" sz="3200" dirty="0"/>
          </a:p>
        </p:txBody>
      </p:sp>
    </p:spTree>
    <p:extLst>
      <p:ext uri="{BB962C8B-B14F-4D97-AF65-F5344CB8AC3E}">
        <p14:creationId xmlns:p14="http://schemas.microsoft.com/office/powerpoint/2010/main" val="38327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325084"/>
            <a:ext cx="8351839" cy="4326916"/>
          </a:xfrm>
        </p:spPr>
        <p:txBody>
          <a:bodyPr/>
          <a:lstStyle/>
          <a:p>
            <a:r>
              <a:rPr lang="en-US" dirty="0" smtClean="0"/>
              <a:t>Router Example</a:t>
            </a:r>
          </a:p>
          <a:p>
            <a:endParaRPr lang="en-US" dirty="0"/>
          </a:p>
          <a:p>
            <a:endParaRPr lang="en-US" dirty="0" smtClean="0"/>
          </a:p>
          <a:p>
            <a:endParaRPr lang="en-US" dirty="0"/>
          </a:p>
          <a:p>
            <a:endParaRPr lang="en-US" dirty="0" smtClean="0"/>
          </a:p>
          <a:p>
            <a:pPr lvl="1"/>
            <a:r>
              <a:rPr lang="en-US" dirty="0" smtClean="0"/>
              <a:t>Basic job of the router: </a:t>
            </a:r>
            <a:r>
              <a:rPr lang="en-US" i="1" dirty="0" smtClean="0"/>
              <a:t>receiving packets, checking the routing table, forwarding the packets out</a:t>
            </a:r>
          </a:p>
          <a:p>
            <a:pPr lvl="1"/>
            <a:r>
              <a:rPr lang="en-US" dirty="0" smtClean="0"/>
              <a:t>In order to build the routing table, the router has to understand BGP, OSPF, RIP, etc.</a:t>
            </a:r>
          </a:p>
          <a:p>
            <a:pPr lvl="1"/>
            <a:r>
              <a:rPr lang="en-US" dirty="0" smtClean="0"/>
              <a:t>What about getting the routing table </a:t>
            </a:r>
            <a:r>
              <a:rPr lang="en-US" smtClean="0"/>
              <a:t>from somewhere else?</a:t>
            </a:r>
            <a:endParaRPr lang="en-US" dirty="0"/>
          </a:p>
        </p:txBody>
      </p:sp>
      <p:sp>
        <p:nvSpPr>
          <p:cNvPr id="3" name="Title 2"/>
          <p:cNvSpPr>
            <a:spLocks noGrp="1"/>
          </p:cNvSpPr>
          <p:nvPr>
            <p:ph type="title"/>
          </p:nvPr>
        </p:nvSpPr>
        <p:spPr/>
        <p:txBody>
          <a:bodyPr/>
          <a:lstStyle/>
          <a:p>
            <a:r>
              <a:rPr lang="en-US" dirty="0"/>
              <a:t>Network substrate</a:t>
            </a:r>
          </a:p>
        </p:txBody>
      </p:sp>
      <p:sp>
        <p:nvSpPr>
          <p:cNvPr id="5" name="Can 4"/>
          <p:cNvSpPr/>
          <p:nvPr/>
        </p:nvSpPr>
        <p:spPr bwMode="auto">
          <a:xfrm>
            <a:off x="3819970" y="2298818"/>
            <a:ext cx="1145138" cy="752030"/>
          </a:xfrm>
          <a:prstGeom prst="can">
            <a:avLst>
              <a:gd name="adj" fmla="val 50000"/>
            </a:avLst>
          </a:prstGeom>
          <a:solidFill>
            <a:schemeClr val="tx2">
              <a:lumMod val="10000"/>
              <a:lumOff val="9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a:off x="3144852" y="2102265"/>
            <a:ext cx="675118" cy="37601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flipV="1">
            <a:off x="3008120" y="2888479"/>
            <a:ext cx="811850" cy="16949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flipV="1">
            <a:off x="4965108" y="2187723"/>
            <a:ext cx="700754" cy="29055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4965108" y="2888479"/>
            <a:ext cx="675118" cy="37601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3144852" y="1751888"/>
            <a:ext cx="675118" cy="435835"/>
            <a:chOff x="3144852" y="1751888"/>
            <a:chExt cx="675118" cy="435835"/>
          </a:xfrm>
        </p:grpSpPr>
        <p:sp>
          <p:nvSpPr>
            <p:cNvPr id="17" name="Rectangle 16"/>
            <p:cNvSpPr/>
            <p:nvPr/>
          </p:nvSpPr>
          <p:spPr bwMode="auto">
            <a:xfrm>
              <a:off x="3144852" y="1751888"/>
              <a:ext cx="260647" cy="25637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19" name="Straight Arrow Connector 18"/>
            <p:cNvCxnSpPr/>
            <p:nvPr/>
          </p:nvCxnSpPr>
          <p:spPr bwMode="auto">
            <a:xfrm>
              <a:off x="3482411" y="2008262"/>
              <a:ext cx="337559" cy="179461"/>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cxnSp>
        <p:nvCxnSpPr>
          <p:cNvPr id="20" name="Straight Arrow Connector 19"/>
          <p:cNvCxnSpPr/>
          <p:nvPr/>
        </p:nvCxnSpPr>
        <p:spPr bwMode="auto">
          <a:xfrm flipH="1">
            <a:off x="3275175" y="2770970"/>
            <a:ext cx="304800" cy="89731"/>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bwMode="auto">
          <a:xfrm flipV="1">
            <a:off x="5058399" y="2138585"/>
            <a:ext cx="346818" cy="121065"/>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bwMode="auto">
          <a:xfrm>
            <a:off x="5058399" y="2815835"/>
            <a:ext cx="337559" cy="179461"/>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1026" name="Picture 2" descr="C:\Users\EZHGFUU\AppData\Local\Microsoft\Windows\Temporary Internet Files\Content.IE5\SBGC6LF5\question 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667" y="2259650"/>
            <a:ext cx="657225" cy="70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48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7234" y="374469"/>
            <a:ext cx="7494588" cy="872238"/>
          </a:xfrm>
        </p:spPr>
        <p:txBody>
          <a:bodyPr>
            <a:normAutofit fontScale="90000"/>
          </a:bodyPr>
          <a:lstStyle/>
          <a:p>
            <a:r>
              <a:rPr lang="en-US" dirty="0" smtClean="0"/>
              <a:t>Separate data and control plane</a:t>
            </a:r>
            <a:endParaRPr lang="en-US" dirty="0"/>
          </a:p>
        </p:txBody>
      </p:sp>
      <p:grpSp>
        <p:nvGrpSpPr>
          <p:cNvPr id="7" name="Group 6"/>
          <p:cNvGrpSpPr/>
          <p:nvPr/>
        </p:nvGrpSpPr>
        <p:grpSpPr>
          <a:xfrm>
            <a:off x="1828798" y="2559467"/>
            <a:ext cx="1256234" cy="1163652"/>
            <a:chOff x="1572424" y="2878509"/>
            <a:chExt cx="1256234" cy="1163652"/>
          </a:xfrm>
        </p:grpSpPr>
        <p:sp>
          <p:nvSpPr>
            <p:cNvPr id="5" name="Can 4"/>
            <p:cNvSpPr/>
            <p:nvPr/>
          </p:nvSpPr>
          <p:spPr bwMode="auto">
            <a:xfrm>
              <a:off x="1572425" y="3384135"/>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sp>
          <p:nvSpPr>
            <p:cNvPr id="6" name="Can 5"/>
            <p:cNvSpPr/>
            <p:nvPr/>
          </p:nvSpPr>
          <p:spPr bwMode="auto">
            <a:xfrm>
              <a:off x="1572424" y="2878509"/>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t>software</a:t>
              </a:r>
              <a:endParaRPr kumimoji="0" lang="en-US" sz="2000" b="0" i="0" u="none" strike="noStrike" cap="none" normalizeH="0" baseline="0" dirty="0" smtClean="0">
                <a:ln>
                  <a:noFill/>
                </a:ln>
                <a:solidFill>
                  <a:schemeClr val="tx1"/>
                </a:solidFill>
                <a:effectLst/>
                <a:latin typeface="Arial" charset="0"/>
              </a:endParaRPr>
            </a:p>
          </p:txBody>
        </p:sp>
      </p:grpSp>
      <p:grpSp>
        <p:nvGrpSpPr>
          <p:cNvPr id="11" name="Group 10"/>
          <p:cNvGrpSpPr/>
          <p:nvPr/>
        </p:nvGrpSpPr>
        <p:grpSpPr>
          <a:xfrm>
            <a:off x="1806007" y="4247974"/>
            <a:ext cx="1256234" cy="1163652"/>
            <a:chOff x="1572424" y="2878509"/>
            <a:chExt cx="1256234" cy="1163652"/>
          </a:xfrm>
        </p:grpSpPr>
        <p:sp>
          <p:nvSpPr>
            <p:cNvPr id="12" name="Can 11"/>
            <p:cNvSpPr/>
            <p:nvPr/>
          </p:nvSpPr>
          <p:spPr bwMode="auto">
            <a:xfrm>
              <a:off x="1572425" y="3384135"/>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sp>
          <p:nvSpPr>
            <p:cNvPr id="13" name="Can 12"/>
            <p:cNvSpPr/>
            <p:nvPr/>
          </p:nvSpPr>
          <p:spPr bwMode="auto">
            <a:xfrm>
              <a:off x="1572424" y="2878509"/>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t>software</a:t>
              </a:r>
              <a:endParaRPr kumimoji="0" lang="en-US" sz="2000" b="0" i="0" u="none" strike="noStrike" cap="none" normalizeH="0" baseline="0" dirty="0" smtClean="0">
                <a:ln>
                  <a:noFill/>
                </a:ln>
                <a:solidFill>
                  <a:schemeClr val="tx1"/>
                </a:solidFill>
                <a:effectLst/>
                <a:latin typeface="Arial" charset="0"/>
              </a:endParaRPr>
            </a:p>
          </p:txBody>
        </p:sp>
      </p:grpSp>
      <p:grpSp>
        <p:nvGrpSpPr>
          <p:cNvPr id="14" name="Group 13"/>
          <p:cNvGrpSpPr/>
          <p:nvPr/>
        </p:nvGrpSpPr>
        <p:grpSpPr>
          <a:xfrm>
            <a:off x="5848168" y="4324174"/>
            <a:ext cx="1256234" cy="1163652"/>
            <a:chOff x="1572424" y="2878509"/>
            <a:chExt cx="1256234" cy="1163652"/>
          </a:xfrm>
        </p:grpSpPr>
        <p:sp>
          <p:nvSpPr>
            <p:cNvPr id="15" name="Can 14"/>
            <p:cNvSpPr/>
            <p:nvPr/>
          </p:nvSpPr>
          <p:spPr bwMode="auto">
            <a:xfrm>
              <a:off x="1572425" y="3384135"/>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sp>
          <p:nvSpPr>
            <p:cNvPr id="16" name="Can 15"/>
            <p:cNvSpPr/>
            <p:nvPr/>
          </p:nvSpPr>
          <p:spPr bwMode="auto">
            <a:xfrm>
              <a:off x="1572424" y="2878509"/>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t>software</a:t>
              </a:r>
              <a:endParaRPr kumimoji="0" lang="en-US" sz="2000" b="0" i="0" u="none" strike="noStrike" cap="none" normalizeH="0" baseline="0" dirty="0" smtClean="0">
                <a:ln>
                  <a:noFill/>
                </a:ln>
                <a:solidFill>
                  <a:schemeClr val="tx1"/>
                </a:solidFill>
                <a:effectLst/>
                <a:latin typeface="Arial" charset="0"/>
              </a:endParaRPr>
            </a:p>
          </p:txBody>
        </p:sp>
      </p:grpSp>
      <p:grpSp>
        <p:nvGrpSpPr>
          <p:cNvPr id="17" name="Group 16"/>
          <p:cNvGrpSpPr/>
          <p:nvPr/>
        </p:nvGrpSpPr>
        <p:grpSpPr>
          <a:xfrm>
            <a:off x="5848169" y="2553058"/>
            <a:ext cx="1256234" cy="1163652"/>
            <a:chOff x="1572424" y="2878509"/>
            <a:chExt cx="1256234" cy="1163652"/>
          </a:xfrm>
        </p:grpSpPr>
        <p:sp>
          <p:nvSpPr>
            <p:cNvPr id="18" name="Can 17"/>
            <p:cNvSpPr/>
            <p:nvPr/>
          </p:nvSpPr>
          <p:spPr bwMode="auto">
            <a:xfrm>
              <a:off x="1572425" y="3384135"/>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sp>
          <p:nvSpPr>
            <p:cNvPr id="19" name="Can 18"/>
            <p:cNvSpPr/>
            <p:nvPr/>
          </p:nvSpPr>
          <p:spPr bwMode="auto">
            <a:xfrm>
              <a:off x="1572424" y="2878509"/>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t>software</a:t>
              </a:r>
              <a:endParaRPr kumimoji="0" lang="en-US" sz="2000" b="0" i="0" u="none" strike="noStrike" cap="none" normalizeH="0" baseline="0" dirty="0" smtClean="0">
                <a:ln>
                  <a:noFill/>
                </a:ln>
                <a:solidFill>
                  <a:schemeClr val="tx1"/>
                </a:solidFill>
                <a:effectLst/>
                <a:latin typeface="Arial" charset="0"/>
              </a:endParaRPr>
            </a:p>
          </p:txBody>
        </p:sp>
      </p:grpSp>
      <p:cxnSp>
        <p:nvCxnSpPr>
          <p:cNvPr id="21" name="Straight Connector 20"/>
          <p:cNvCxnSpPr>
            <a:stCxn id="5" idx="4"/>
            <a:endCxn id="18" idx="2"/>
          </p:cNvCxnSpPr>
          <p:nvPr/>
        </p:nvCxnSpPr>
        <p:spPr bwMode="auto">
          <a:xfrm flipV="1">
            <a:off x="3085032" y="3387697"/>
            <a:ext cx="2763138" cy="640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Straight Connector 21"/>
          <p:cNvCxnSpPr>
            <a:endCxn id="18" idx="2"/>
          </p:cNvCxnSpPr>
          <p:nvPr/>
        </p:nvCxnSpPr>
        <p:spPr bwMode="auto">
          <a:xfrm flipV="1">
            <a:off x="3062240" y="3387697"/>
            <a:ext cx="2785930" cy="170132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a:stCxn id="5" idx="4"/>
            <a:endCxn id="15" idx="2"/>
          </p:cNvCxnSpPr>
          <p:nvPr/>
        </p:nvCxnSpPr>
        <p:spPr bwMode="auto">
          <a:xfrm>
            <a:off x="3085032" y="3394106"/>
            <a:ext cx="2763137" cy="176470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Straight Connector 24"/>
          <p:cNvCxnSpPr>
            <a:endCxn id="15" idx="2"/>
          </p:cNvCxnSpPr>
          <p:nvPr/>
        </p:nvCxnSpPr>
        <p:spPr bwMode="auto">
          <a:xfrm>
            <a:off x="3039452" y="5096146"/>
            <a:ext cx="2808717" cy="6266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1" name="Freeform 30"/>
          <p:cNvSpPr/>
          <p:nvPr/>
        </p:nvSpPr>
        <p:spPr bwMode="auto">
          <a:xfrm>
            <a:off x="965674" y="3353869"/>
            <a:ext cx="863125" cy="1768982"/>
          </a:xfrm>
          <a:custGeom>
            <a:avLst/>
            <a:gdLst>
              <a:gd name="connsiteX0" fmla="*/ 854581 w 922058"/>
              <a:gd name="connsiteY0" fmla="*/ 0 h 1807883"/>
              <a:gd name="connsiteX1" fmla="*/ 2 w 922058"/>
              <a:gd name="connsiteY1" fmla="*/ 1016950 h 1807883"/>
              <a:gd name="connsiteX2" fmla="*/ 846035 w 922058"/>
              <a:gd name="connsiteY2" fmla="*/ 1743342 h 1807883"/>
              <a:gd name="connsiteX3" fmla="*/ 828944 w 922058"/>
              <a:gd name="connsiteY3" fmla="*/ 1726251 h 1807883"/>
            </a:gdLst>
            <a:ahLst/>
            <a:cxnLst>
              <a:cxn ang="0">
                <a:pos x="connsiteX0" y="connsiteY0"/>
              </a:cxn>
              <a:cxn ang="0">
                <a:pos x="connsiteX1" y="connsiteY1"/>
              </a:cxn>
              <a:cxn ang="0">
                <a:pos x="connsiteX2" y="connsiteY2"/>
              </a:cxn>
              <a:cxn ang="0">
                <a:pos x="connsiteX3" y="connsiteY3"/>
              </a:cxn>
            </a:cxnLst>
            <a:rect l="l" t="t" r="r" b="b"/>
            <a:pathLst>
              <a:path w="922058" h="1807883">
                <a:moveTo>
                  <a:pt x="854581" y="0"/>
                </a:moveTo>
                <a:cubicBezTo>
                  <a:pt x="428003" y="363196"/>
                  <a:pt x="1426" y="726393"/>
                  <a:pt x="2" y="1016950"/>
                </a:cubicBezTo>
                <a:cubicBezTo>
                  <a:pt x="-1422" y="1307507"/>
                  <a:pt x="707878" y="1625125"/>
                  <a:pt x="846035" y="1743342"/>
                </a:cubicBezTo>
                <a:cubicBezTo>
                  <a:pt x="984192" y="1861559"/>
                  <a:pt x="906568" y="1793905"/>
                  <a:pt x="828944" y="1726251"/>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3" name="Freeform 32"/>
          <p:cNvSpPr/>
          <p:nvPr/>
        </p:nvSpPr>
        <p:spPr bwMode="auto">
          <a:xfrm>
            <a:off x="7110101" y="3401226"/>
            <a:ext cx="734938" cy="1760434"/>
          </a:xfrm>
          <a:custGeom>
            <a:avLst/>
            <a:gdLst>
              <a:gd name="connsiteX0" fmla="*/ 0 w 734938"/>
              <a:gd name="connsiteY0" fmla="*/ 0 h 1760434"/>
              <a:gd name="connsiteX1" fmla="*/ 734938 w 734938"/>
              <a:gd name="connsiteY1" fmla="*/ 931492 h 1760434"/>
              <a:gd name="connsiteX2" fmla="*/ 0 w 734938"/>
              <a:gd name="connsiteY2" fmla="*/ 1760434 h 1760434"/>
            </a:gdLst>
            <a:ahLst/>
            <a:cxnLst>
              <a:cxn ang="0">
                <a:pos x="connsiteX0" y="connsiteY0"/>
              </a:cxn>
              <a:cxn ang="0">
                <a:pos x="connsiteX1" y="connsiteY1"/>
              </a:cxn>
              <a:cxn ang="0">
                <a:pos x="connsiteX2" y="connsiteY2"/>
              </a:cxn>
            </a:cxnLst>
            <a:rect l="l" t="t" r="r" b="b"/>
            <a:pathLst>
              <a:path w="734938" h="1760434">
                <a:moveTo>
                  <a:pt x="0" y="0"/>
                </a:moveTo>
                <a:cubicBezTo>
                  <a:pt x="367469" y="319043"/>
                  <a:pt x="734938" y="638086"/>
                  <a:pt x="734938" y="931492"/>
                </a:cubicBezTo>
                <a:cubicBezTo>
                  <a:pt x="734938" y="1224898"/>
                  <a:pt x="367469" y="1492666"/>
                  <a:pt x="0" y="1760434"/>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63252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7234" y="374469"/>
            <a:ext cx="7494588" cy="872238"/>
          </a:xfrm>
        </p:spPr>
        <p:txBody>
          <a:bodyPr>
            <a:normAutofit fontScale="90000"/>
          </a:bodyPr>
          <a:lstStyle/>
          <a:p>
            <a:r>
              <a:rPr lang="en-US" dirty="0" smtClean="0"/>
              <a:t>Separate data and control plane</a:t>
            </a:r>
            <a:endParaRPr lang="en-US" dirty="0"/>
          </a:p>
        </p:txBody>
      </p:sp>
      <p:sp>
        <p:nvSpPr>
          <p:cNvPr id="5" name="Can 4"/>
          <p:cNvSpPr/>
          <p:nvPr/>
        </p:nvSpPr>
        <p:spPr bwMode="auto">
          <a:xfrm>
            <a:off x="1828799" y="3065093"/>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sp>
        <p:nvSpPr>
          <p:cNvPr id="12" name="Can 11"/>
          <p:cNvSpPr/>
          <p:nvPr/>
        </p:nvSpPr>
        <p:spPr bwMode="auto">
          <a:xfrm>
            <a:off x="1806008" y="4753600"/>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sp>
        <p:nvSpPr>
          <p:cNvPr id="15" name="Can 14"/>
          <p:cNvSpPr/>
          <p:nvPr/>
        </p:nvSpPr>
        <p:spPr bwMode="auto">
          <a:xfrm>
            <a:off x="5848169" y="4829800"/>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sp>
        <p:nvSpPr>
          <p:cNvPr id="18" name="Can 17"/>
          <p:cNvSpPr/>
          <p:nvPr/>
        </p:nvSpPr>
        <p:spPr bwMode="auto">
          <a:xfrm>
            <a:off x="5848170" y="3058684"/>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grpSp>
        <p:nvGrpSpPr>
          <p:cNvPr id="2" name="Group 1"/>
          <p:cNvGrpSpPr/>
          <p:nvPr/>
        </p:nvGrpSpPr>
        <p:grpSpPr>
          <a:xfrm>
            <a:off x="1794611" y="2289563"/>
            <a:ext cx="5298395" cy="2429142"/>
            <a:chOff x="1806007" y="2553058"/>
            <a:chExt cx="5298395" cy="2429142"/>
          </a:xfrm>
        </p:grpSpPr>
        <p:sp>
          <p:nvSpPr>
            <p:cNvPr id="6" name="Can 5"/>
            <p:cNvSpPr/>
            <p:nvPr/>
          </p:nvSpPr>
          <p:spPr bwMode="auto">
            <a:xfrm>
              <a:off x="1828798" y="2559467"/>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t>software</a:t>
              </a:r>
              <a:endParaRPr kumimoji="0" lang="en-US" sz="2000" b="0" i="0" u="none" strike="noStrike" cap="none" normalizeH="0" baseline="0" dirty="0" smtClean="0">
                <a:ln>
                  <a:noFill/>
                </a:ln>
                <a:solidFill>
                  <a:schemeClr val="tx1"/>
                </a:solidFill>
                <a:effectLst/>
                <a:latin typeface="Arial" charset="0"/>
              </a:endParaRPr>
            </a:p>
          </p:txBody>
        </p:sp>
        <p:sp>
          <p:nvSpPr>
            <p:cNvPr id="13" name="Can 12"/>
            <p:cNvSpPr/>
            <p:nvPr/>
          </p:nvSpPr>
          <p:spPr bwMode="auto">
            <a:xfrm>
              <a:off x="1806007" y="4247974"/>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t>software</a:t>
              </a:r>
              <a:endParaRPr kumimoji="0" lang="en-US" sz="2000" b="0" i="0" u="none" strike="noStrike" cap="none" normalizeH="0" baseline="0" dirty="0" smtClean="0">
                <a:ln>
                  <a:noFill/>
                </a:ln>
                <a:solidFill>
                  <a:schemeClr val="tx1"/>
                </a:solidFill>
                <a:effectLst/>
                <a:latin typeface="Arial" charset="0"/>
              </a:endParaRPr>
            </a:p>
          </p:txBody>
        </p:sp>
        <p:sp>
          <p:nvSpPr>
            <p:cNvPr id="16" name="Can 15"/>
            <p:cNvSpPr/>
            <p:nvPr/>
          </p:nvSpPr>
          <p:spPr bwMode="auto">
            <a:xfrm>
              <a:off x="5848168" y="4324174"/>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t>software</a:t>
              </a:r>
              <a:endParaRPr kumimoji="0" lang="en-US" sz="2000" b="0" i="0" u="none" strike="noStrike" cap="none" normalizeH="0" baseline="0" dirty="0" smtClean="0">
                <a:ln>
                  <a:noFill/>
                </a:ln>
                <a:solidFill>
                  <a:schemeClr val="tx1"/>
                </a:solidFill>
                <a:effectLst/>
                <a:latin typeface="Arial" charset="0"/>
              </a:endParaRPr>
            </a:p>
          </p:txBody>
        </p:sp>
        <p:sp>
          <p:nvSpPr>
            <p:cNvPr id="19" name="Can 18"/>
            <p:cNvSpPr/>
            <p:nvPr/>
          </p:nvSpPr>
          <p:spPr bwMode="auto">
            <a:xfrm>
              <a:off x="5848169" y="2553058"/>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t>software</a:t>
              </a:r>
              <a:endParaRPr kumimoji="0" lang="en-US" sz="2000" b="0" i="0" u="none" strike="noStrike" cap="none" normalizeH="0" baseline="0" dirty="0" smtClean="0">
                <a:ln>
                  <a:noFill/>
                </a:ln>
                <a:solidFill>
                  <a:schemeClr val="tx1"/>
                </a:solidFill>
                <a:effectLst/>
                <a:latin typeface="Arial" charset="0"/>
              </a:endParaRPr>
            </a:p>
          </p:txBody>
        </p:sp>
      </p:grpSp>
      <p:cxnSp>
        <p:nvCxnSpPr>
          <p:cNvPr id="21" name="Straight Connector 20"/>
          <p:cNvCxnSpPr>
            <a:stCxn id="5" idx="4"/>
            <a:endCxn id="18" idx="2"/>
          </p:cNvCxnSpPr>
          <p:nvPr/>
        </p:nvCxnSpPr>
        <p:spPr bwMode="auto">
          <a:xfrm flipV="1">
            <a:off x="3085032" y="3387697"/>
            <a:ext cx="2763138" cy="640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Straight Connector 21"/>
          <p:cNvCxnSpPr>
            <a:endCxn id="18" idx="2"/>
          </p:cNvCxnSpPr>
          <p:nvPr/>
        </p:nvCxnSpPr>
        <p:spPr bwMode="auto">
          <a:xfrm flipV="1">
            <a:off x="3062240" y="3387697"/>
            <a:ext cx="2785930" cy="170132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a:stCxn id="5" idx="4"/>
            <a:endCxn id="15" idx="2"/>
          </p:cNvCxnSpPr>
          <p:nvPr/>
        </p:nvCxnSpPr>
        <p:spPr bwMode="auto">
          <a:xfrm>
            <a:off x="3085032" y="3394106"/>
            <a:ext cx="2763137" cy="176470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Straight Connector 24"/>
          <p:cNvCxnSpPr>
            <a:endCxn id="15" idx="2"/>
          </p:cNvCxnSpPr>
          <p:nvPr/>
        </p:nvCxnSpPr>
        <p:spPr bwMode="auto">
          <a:xfrm>
            <a:off x="3039452" y="5096146"/>
            <a:ext cx="2808717" cy="6266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1" name="Freeform 30"/>
          <p:cNvSpPr/>
          <p:nvPr/>
        </p:nvSpPr>
        <p:spPr bwMode="auto">
          <a:xfrm>
            <a:off x="965674" y="3353869"/>
            <a:ext cx="863125" cy="1768982"/>
          </a:xfrm>
          <a:custGeom>
            <a:avLst/>
            <a:gdLst>
              <a:gd name="connsiteX0" fmla="*/ 854581 w 922058"/>
              <a:gd name="connsiteY0" fmla="*/ 0 h 1807883"/>
              <a:gd name="connsiteX1" fmla="*/ 2 w 922058"/>
              <a:gd name="connsiteY1" fmla="*/ 1016950 h 1807883"/>
              <a:gd name="connsiteX2" fmla="*/ 846035 w 922058"/>
              <a:gd name="connsiteY2" fmla="*/ 1743342 h 1807883"/>
              <a:gd name="connsiteX3" fmla="*/ 828944 w 922058"/>
              <a:gd name="connsiteY3" fmla="*/ 1726251 h 1807883"/>
            </a:gdLst>
            <a:ahLst/>
            <a:cxnLst>
              <a:cxn ang="0">
                <a:pos x="connsiteX0" y="connsiteY0"/>
              </a:cxn>
              <a:cxn ang="0">
                <a:pos x="connsiteX1" y="connsiteY1"/>
              </a:cxn>
              <a:cxn ang="0">
                <a:pos x="connsiteX2" y="connsiteY2"/>
              </a:cxn>
              <a:cxn ang="0">
                <a:pos x="connsiteX3" y="connsiteY3"/>
              </a:cxn>
            </a:cxnLst>
            <a:rect l="l" t="t" r="r" b="b"/>
            <a:pathLst>
              <a:path w="922058" h="1807883">
                <a:moveTo>
                  <a:pt x="854581" y="0"/>
                </a:moveTo>
                <a:cubicBezTo>
                  <a:pt x="428003" y="363196"/>
                  <a:pt x="1426" y="726393"/>
                  <a:pt x="2" y="1016950"/>
                </a:cubicBezTo>
                <a:cubicBezTo>
                  <a:pt x="-1422" y="1307507"/>
                  <a:pt x="707878" y="1625125"/>
                  <a:pt x="846035" y="1743342"/>
                </a:cubicBezTo>
                <a:cubicBezTo>
                  <a:pt x="984192" y="1861559"/>
                  <a:pt x="906568" y="1793905"/>
                  <a:pt x="828944" y="1726251"/>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3" name="Freeform 32"/>
          <p:cNvSpPr/>
          <p:nvPr/>
        </p:nvSpPr>
        <p:spPr bwMode="auto">
          <a:xfrm>
            <a:off x="7110101" y="3401226"/>
            <a:ext cx="734938" cy="1760434"/>
          </a:xfrm>
          <a:custGeom>
            <a:avLst/>
            <a:gdLst>
              <a:gd name="connsiteX0" fmla="*/ 0 w 734938"/>
              <a:gd name="connsiteY0" fmla="*/ 0 h 1760434"/>
              <a:gd name="connsiteX1" fmla="*/ 734938 w 734938"/>
              <a:gd name="connsiteY1" fmla="*/ 931492 h 1760434"/>
              <a:gd name="connsiteX2" fmla="*/ 0 w 734938"/>
              <a:gd name="connsiteY2" fmla="*/ 1760434 h 1760434"/>
            </a:gdLst>
            <a:ahLst/>
            <a:cxnLst>
              <a:cxn ang="0">
                <a:pos x="connsiteX0" y="connsiteY0"/>
              </a:cxn>
              <a:cxn ang="0">
                <a:pos x="connsiteX1" y="connsiteY1"/>
              </a:cxn>
              <a:cxn ang="0">
                <a:pos x="connsiteX2" y="connsiteY2"/>
              </a:cxn>
            </a:cxnLst>
            <a:rect l="l" t="t" r="r" b="b"/>
            <a:pathLst>
              <a:path w="734938" h="1760434">
                <a:moveTo>
                  <a:pt x="0" y="0"/>
                </a:moveTo>
                <a:cubicBezTo>
                  <a:pt x="367469" y="319043"/>
                  <a:pt x="734938" y="638086"/>
                  <a:pt x="734938" y="931492"/>
                </a:cubicBezTo>
                <a:cubicBezTo>
                  <a:pt x="734938" y="1224898"/>
                  <a:pt x="367469" y="1492666"/>
                  <a:pt x="0" y="1760434"/>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Rounded Rectangle 2"/>
          <p:cNvSpPr/>
          <p:nvPr/>
        </p:nvSpPr>
        <p:spPr bwMode="auto">
          <a:xfrm>
            <a:off x="3221764" y="1401510"/>
            <a:ext cx="2281728" cy="521294"/>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Control plane</a:t>
            </a:r>
          </a:p>
        </p:txBody>
      </p:sp>
      <p:cxnSp>
        <p:nvCxnSpPr>
          <p:cNvPr id="9" name="Straight Arrow Connector 8"/>
          <p:cNvCxnSpPr>
            <a:stCxn id="6" idx="1"/>
          </p:cNvCxnSpPr>
          <p:nvPr/>
        </p:nvCxnSpPr>
        <p:spPr bwMode="auto">
          <a:xfrm flipV="1">
            <a:off x="2445519" y="1922804"/>
            <a:ext cx="1733374" cy="373168"/>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19" idx="1"/>
          </p:cNvCxnSpPr>
          <p:nvPr/>
        </p:nvCxnSpPr>
        <p:spPr bwMode="auto">
          <a:xfrm flipH="1" flipV="1">
            <a:off x="4606183" y="1922804"/>
            <a:ext cx="1858707" cy="366759"/>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a:stCxn id="13" idx="1"/>
            <a:endCxn id="3" idx="2"/>
          </p:cNvCxnSpPr>
          <p:nvPr/>
        </p:nvCxnSpPr>
        <p:spPr bwMode="auto">
          <a:xfrm flipV="1">
            <a:off x="2422728" y="1922804"/>
            <a:ext cx="1939900" cy="2061675"/>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a:stCxn id="16" idx="1"/>
          </p:cNvCxnSpPr>
          <p:nvPr/>
        </p:nvCxnSpPr>
        <p:spPr bwMode="auto">
          <a:xfrm flipH="1" flipV="1">
            <a:off x="4466601" y="1922804"/>
            <a:ext cx="1998288" cy="2137875"/>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8489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7234" y="374469"/>
            <a:ext cx="7494588" cy="872238"/>
          </a:xfrm>
        </p:spPr>
        <p:txBody>
          <a:bodyPr>
            <a:normAutofit fontScale="90000"/>
          </a:bodyPr>
          <a:lstStyle/>
          <a:p>
            <a:r>
              <a:rPr lang="en-US" dirty="0" smtClean="0"/>
              <a:t>Separate data and control plane</a:t>
            </a:r>
            <a:endParaRPr lang="en-US" dirty="0"/>
          </a:p>
        </p:txBody>
      </p:sp>
      <p:sp>
        <p:nvSpPr>
          <p:cNvPr id="5" name="Can 4"/>
          <p:cNvSpPr/>
          <p:nvPr/>
        </p:nvSpPr>
        <p:spPr bwMode="auto">
          <a:xfrm>
            <a:off x="1828799" y="3065093"/>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sp>
        <p:nvSpPr>
          <p:cNvPr id="12" name="Can 11"/>
          <p:cNvSpPr/>
          <p:nvPr/>
        </p:nvSpPr>
        <p:spPr bwMode="auto">
          <a:xfrm>
            <a:off x="1806008" y="4753600"/>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sp>
        <p:nvSpPr>
          <p:cNvPr id="15" name="Can 14"/>
          <p:cNvSpPr/>
          <p:nvPr/>
        </p:nvSpPr>
        <p:spPr bwMode="auto">
          <a:xfrm>
            <a:off x="5848169" y="4829800"/>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sp>
        <p:nvSpPr>
          <p:cNvPr id="18" name="Can 17"/>
          <p:cNvSpPr/>
          <p:nvPr/>
        </p:nvSpPr>
        <p:spPr bwMode="auto">
          <a:xfrm>
            <a:off x="5848170" y="3058684"/>
            <a:ext cx="1256233" cy="658026"/>
          </a:xfrm>
          <a:prstGeom prst="can">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p:txBody>
      </p:sp>
      <p:cxnSp>
        <p:nvCxnSpPr>
          <p:cNvPr id="21" name="Straight Connector 20"/>
          <p:cNvCxnSpPr>
            <a:stCxn id="5" idx="4"/>
            <a:endCxn id="18" idx="2"/>
          </p:cNvCxnSpPr>
          <p:nvPr/>
        </p:nvCxnSpPr>
        <p:spPr bwMode="auto">
          <a:xfrm flipV="1">
            <a:off x="3085032" y="3387697"/>
            <a:ext cx="2763138" cy="640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Straight Connector 21"/>
          <p:cNvCxnSpPr>
            <a:endCxn id="18" idx="2"/>
          </p:cNvCxnSpPr>
          <p:nvPr/>
        </p:nvCxnSpPr>
        <p:spPr bwMode="auto">
          <a:xfrm flipV="1">
            <a:off x="3062240" y="3387697"/>
            <a:ext cx="2785930" cy="170132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a:stCxn id="5" idx="4"/>
            <a:endCxn id="15" idx="2"/>
          </p:cNvCxnSpPr>
          <p:nvPr/>
        </p:nvCxnSpPr>
        <p:spPr bwMode="auto">
          <a:xfrm>
            <a:off x="3085032" y="3394106"/>
            <a:ext cx="2763137" cy="176470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Straight Connector 24"/>
          <p:cNvCxnSpPr>
            <a:endCxn id="15" idx="2"/>
          </p:cNvCxnSpPr>
          <p:nvPr/>
        </p:nvCxnSpPr>
        <p:spPr bwMode="auto">
          <a:xfrm>
            <a:off x="3039452" y="5096146"/>
            <a:ext cx="2808717" cy="6266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1" name="Freeform 30"/>
          <p:cNvSpPr/>
          <p:nvPr/>
        </p:nvSpPr>
        <p:spPr bwMode="auto">
          <a:xfrm>
            <a:off x="965674" y="3353869"/>
            <a:ext cx="863125" cy="1768982"/>
          </a:xfrm>
          <a:custGeom>
            <a:avLst/>
            <a:gdLst>
              <a:gd name="connsiteX0" fmla="*/ 854581 w 922058"/>
              <a:gd name="connsiteY0" fmla="*/ 0 h 1807883"/>
              <a:gd name="connsiteX1" fmla="*/ 2 w 922058"/>
              <a:gd name="connsiteY1" fmla="*/ 1016950 h 1807883"/>
              <a:gd name="connsiteX2" fmla="*/ 846035 w 922058"/>
              <a:gd name="connsiteY2" fmla="*/ 1743342 h 1807883"/>
              <a:gd name="connsiteX3" fmla="*/ 828944 w 922058"/>
              <a:gd name="connsiteY3" fmla="*/ 1726251 h 1807883"/>
            </a:gdLst>
            <a:ahLst/>
            <a:cxnLst>
              <a:cxn ang="0">
                <a:pos x="connsiteX0" y="connsiteY0"/>
              </a:cxn>
              <a:cxn ang="0">
                <a:pos x="connsiteX1" y="connsiteY1"/>
              </a:cxn>
              <a:cxn ang="0">
                <a:pos x="connsiteX2" y="connsiteY2"/>
              </a:cxn>
              <a:cxn ang="0">
                <a:pos x="connsiteX3" y="connsiteY3"/>
              </a:cxn>
            </a:cxnLst>
            <a:rect l="l" t="t" r="r" b="b"/>
            <a:pathLst>
              <a:path w="922058" h="1807883">
                <a:moveTo>
                  <a:pt x="854581" y="0"/>
                </a:moveTo>
                <a:cubicBezTo>
                  <a:pt x="428003" y="363196"/>
                  <a:pt x="1426" y="726393"/>
                  <a:pt x="2" y="1016950"/>
                </a:cubicBezTo>
                <a:cubicBezTo>
                  <a:pt x="-1422" y="1307507"/>
                  <a:pt x="707878" y="1625125"/>
                  <a:pt x="846035" y="1743342"/>
                </a:cubicBezTo>
                <a:cubicBezTo>
                  <a:pt x="984192" y="1861559"/>
                  <a:pt x="906568" y="1793905"/>
                  <a:pt x="828944" y="1726251"/>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3" name="Freeform 32"/>
          <p:cNvSpPr/>
          <p:nvPr/>
        </p:nvSpPr>
        <p:spPr bwMode="auto">
          <a:xfrm>
            <a:off x="7110101" y="3401226"/>
            <a:ext cx="734938" cy="1760434"/>
          </a:xfrm>
          <a:custGeom>
            <a:avLst/>
            <a:gdLst>
              <a:gd name="connsiteX0" fmla="*/ 0 w 734938"/>
              <a:gd name="connsiteY0" fmla="*/ 0 h 1760434"/>
              <a:gd name="connsiteX1" fmla="*/ 734938 w 734938"/>
              <a:gd name="connsiteY1" fmla="*/ 931492 h 1760434"/>
              <a:gd name="connsiteX2" fmla="*/ 0 w 734938"/>
              <a:gd name="connsiteY2" fmla="*/ 1760434 h 1760434"/>
            </a:gdLst>
            <a:ahLst/>
            <a:cxnLst>
              <a:cxn ang="0">
                <a:pos x="connsiteX0" y="connsiteY0"/>
              </a:cxn>
              <a:cxn ang="0">
                <a:pos x="connsiteX1" y="connsiteY1"/>
              </a:cxn>
              <a:cxn ang="0">
                <a:pos x="connsiteX2" y="connsiteY2"/>
              </a:cxn>
            </a:cxnLst>
            <a:rect l="l" t="t" r="r" b="b"/>
            <a:pathLst>
              <a:path w="734938" h="1760434">
                <a:moveTo>
                  <a:pt x="0" y="0"/>
                </a:moveTo>
                <a:cubicBezTo>
                  <a:pt x="367469" y="319043"/>
                  <a:pt x="734938" y="638086"/>
                  <a:pt x="734938" y="931492"/>
                </a:cubicBezTo>
                <a:cubicBezTo>
                  <a:pt x="734938" y="1224898"/>
                  <a:pt x="367469" y="1492666"/>
                  <a:pt x="0" y="1760434"/>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Rounded Rectangle 2"/>
          <p:cNvSpPr/>
          <p:nvPr/>
        </p:nvSpPr>
        <p:spPr bwMode="auto">
          <a:xfrm>
            <a:off x="3221764" y="1401510"/>
            <a:ext cx="2281728" cy="521294"/>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Control plane</a:t>
            </a:r>
          </a:p>
        </p:txBody>
      </p:sp>
      <p:cxnSp>
        <p:nvCxnSpPr>
          <p:cNvPr id="10" name="Straight Arrow Connector 9"/>
          <p:cNvCxnSpPr>
            <a:stCxn id="3" idx="2"/>
          </p:cNvCxnSpPr>
          <p:nvPr/>
        </p:nvCxnSpPr>
        <p:spPr bwMode="auto">
          <a:xfrm flipH="1">
            <a:off x="2456915" y="1922804"/>
            <a:ext cx="1905713" cy="1135880"/>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cxnSp>
        <p:nvCxnSpPr>
          <p:cNvPr id="27" name="Straight Arrow Connector 26"/>
          <p:cNvCxnSpPr>
            <a:stCxn id="3" idx="2"/>
            <a:endCxn id="18" idx="1"/>
          </p:cNvCxnSpPr>
          <p:nvPr/>
        </p:nvCxnSpPr>
        <p:spPr bwMode="auto">
          <a:xfrm>
            <a:off x="4362628" y="1922804"/>
            <a:ext cx="2113659" cy="1135880"/>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cxnSp>
        <p:nvCxnSpPr>
          <p:cNvPr id="29" name="Straight Arrow Connector 28"/>
          <p:cNvCxnSpPr>
            <a:endCxn id="12" idx="1"/>
          </p:cNvCxnSpPr>
          <p:nvPr/>
        </p:nvCxnSpPr>
        <p:spPr bwMode="auto">
          <a:xfrm flipH="1">
            <a:off x="2434125" y="1922804"/>
            <a:ext cx="1928503" cy="2830796"/>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cxnSp>
        <p:nvCxnSpPr>
          <p:cNvPr id="30" name="Straight Arrow Connector 29"/>
          <p:cNvCxnSpPr>
            <a:endCxn id="15" idx="1"/>
          </p:cNvCxnSpPr>
          <p:nvPr/>
        </p:nvCxnSpPr>
        <p:spPr bwMode="auto">
          <a:xfrm>
            <a:off x="4362628" y="1991170"/>
            <a:ext cx="2113658" cy="2838630"/>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spTree>
    <p:extLst>
      <p:ext uri="{BB962C8B-B14F-4D97-AF65-F5344CB8AC3E}">
        <p14:creationId xmlns:p14="http://schemas.microsoft.com/office/powerpoint/2010/main" val="1501982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7815" y="1325084"/>
            <a:ext cx="8351839" cy="5029996"/>
          </a:xfrm>
        </p:spPr>
        <p:txBody>
          <a:bodyPr/>
          <a:lstStyle/>
          <a:p>
            <a:r>
              <a:rPr lang="en-US" dirty="0" smtClean="0">
                <a:solidFill>
                  <a:schemeClr val="bg2"/>
                </a:solidFill>
              </a:rPr>
              <a:t>Reviewing traditional networking</a:t>
            </a:r>
          </a:p>
          <a:p>
            <a:r>
              <a:rPr lang="en-US" dirty="0" smtClean="0">
                <a:solidFill>
                  <a:schemeClr val="bg2"/>
                </a:solidFill>
              </a:rPr>
              <a:t>Examples for motivating SDN</a:t>
            </a:r>
          </a:p>
          <a:p>
            <a:r>
              <a:rPr lang="en-US" dirty="0" smtClean="0">
                <a:solidFill>
                  <a:schemeClr val="bg2"/>
                </a:solidFill>
              </a:rPr>
              <a:t>Enabling networking as developing </a:t>
            </a:r>
            <a:r>
              <a:rPr lang="en-US" dirty="0" err="1" smtClean="0">
                <a:solidFill>
                  <a:schemeClr val="bg2"/>
                </a:solidFill>
              </a:rPr>
              <a:t>softwares</a:t>
            </a:r>
            <a:endParaRPr lang="en-US" dirty="0" smtClean="0">
              <a:solidFill>
                <a:schemeClr val="bg2"/>
              </a:solidFill>
            </a:endParaRPr>
          </a:p>
          <a:p>
            <a:r>
              <a:rPr lang="en-US" dirty="0" smtClean="0"/>
              <a:t>SDN architecture</a:t>
            </a:r>
          </a:p>
          <a:p>
            <a:r>
              <a:rPr lang="en-US" dirty="0" smtClean="0">
                <a:solidFill>
                  <a:schemeClr val="bg2"/>
                </a:solidFill>
              </a:rPr>
              <a:t>Use cases</a:t>
            </a:r>
          </a:p>
          <a:p>
            <a:r>
              <a:rPr lang="en-US" dirty="0" smtClean="0">
                <a:solidFill>
                  <a:schemeClr val="bg2"/>
                </a:solidFill>
              </a:rPr>
              <a:t>Challenges and research problems</a:t>
            </a:r>
          </a:p>
          <a:p>
            <a:r>
              <a:rPr lang="en-US" dirty="0" smtClean="0">
                <a:solidFill>
                  <a:schemeClr val="bg2"/>
                </a:solidFill>
              </a:rPr>
              <a:t>Little touch on </a:t>
            </a:r>
            <a:r>
              <a:rPr lang="en-US" dirty="0" err="1" smtClean="0">
                <a:solidFill>
                  <a:schemeClr val="bg2"/>
                </a:solidFill>
              </a:rPr>
              <a:t>Openflow</a:t>
            </a:r>
            <a:endParaRPr lang="en-US" dirty="0" smtClean="0">
              <a:solidFill>
                <a:schemeClr val="bg2"/>
              </a:solidFill>
            </a:endParaRPr>
          </a:p>
          <a:p>
            <a:endParaRPr lang="en-US" dirty="0"/>
          </a:p>
        </p:txBody>
      </p:sp>
      <p:sp>
        <p:nvSpPr>
          <p:cNvPr id="4" name="Title 3"/>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3118755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SDN architecture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887" y="1850234"/>
            <a:ext cx="573405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066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701" y="2153877"/>
            <a:ext cx="8351839" cy="3852000"/>
          </a:xfrm>
        </p:spPr>
        <p:txBody>
          <a:bodyPr/>
          <a:lstStyle/>
          <a:p>
            <a:r>
              <a:rPr lang="en-US" sz="2000" dirty="0" smtClean="0"/>
              <a:t>The data plane consists of network elements, which expose their capabilities to the control plane via southbound interface</a:t>
            </a:r>
          </a:p>
          <a:p>
            <a:r>
              <a:rPr lang="en-US" sz="2000" dirty="0" smtClean="0"/>
              <a:t>The SDN applications are in the application plane and communicate their network requirements toward the control plane via northbound interface</a:t>
            </a:r>
          </a:p>
          <a:p>
            <a:r>
              <a:rPr lang="en-US" sz="2000" dirty="0" smtClean="0"/>
              <a:t>The control plane sits in the middle</a:t>
            </a:r>
          </a:p>
          <a:p>
            <a:pPr lvl="1"/>
            <a:r>
              <a:rPr lang="en-US" sz="1600" dirty="0" smtClean="0"/>
              <a:t> translate the applications’ requirements and exerts low-level control over the network elements</a:t>
            </a:r>
          </a:p>
          <a:p>
            <a:pPr lvl="1"/>
            <a:r>
              <a:rPr lang="en-US" sz="1600" dirty="0" smtClean="0"/>
              <a:t>Provide network information to the applications</a:t>
            </a:r>
          </a:p>
          <a:p>
            <a:pPr lvl="1"/>
            <a:r>
              <a:rPr lang="en-US" sz="1600" dirty="0" smtClean="0"/>
              <a:t>Orchestrate different applications</a:t>
            </a:r>
            <a:endParaRPr lang="en-US" sz="1600" dirty="0"/>
          </a:p>
        </p:txBody>
      </p:sp>
      <p:sp>
        <p:nvSpPr>
          <p:cNvPr id="3" name="Title 2"/>
          <p:cNvSpPr>
            <a:spLocks noGrp="1"/>
          </p:cNvSpPr>
          <p:nvPr>
            <p:ph type="title"/>
          </p:nvPr>
        </p:nvSpPr>
        <p:spPr/>
        <p:txBody>
          <a:bodyPr>
            <a:normAutofit/>
          </a:bodyPr>
          <a:lstStyle/>
          <a:p>
            <a:r>
              <a:rPr lang="en-US" sz="3600" dirty="0" smtClean="0"/>
              <a:t>SDN architecture</a:t>
            </a: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915" y="111096"/>
            <a:ext cx="3564505" cy="2042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622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7815" y="1325084"/>
            <a:ext cx="8351839" cy="5029996"/>
          </a:xfrm>
        </p:spPr>
        <p:txBody>
          <a:bodyPr/>
          <a:lstStyle/>
          <a:p>
            <a:r>
              <a:rPr lang="en-US" dirty="0" smtClean="0"/>
              <a:t>Reviewing traditional networking</a:t>
            </a:r>
          </a:p>
          <a:p>
            <a:r>
              <a:rPr lang="en-US" dirty="0" smtClean="0"/>
              <a:t>Examples for motivating SDN</a:t>
            </a:r>
          </a:p>
          <a:p>
            <a:r>
              <a:rPr lang="en-US" dirty="0" smtClean="0"/>
              <a:t>Enabling networking as developing </a:t>
            </a:r>
            <a:r>
              <a:rPr lang="en-US" dirty="0" err="1" smtClean="0"/>
              <a:t>softwares</a:t>
            </a:r>
            <a:endParaRPr lang="en-US" dirty="0" smtClean="0"/>
          </a:p>
          <a:p>
            <a:r>
              <a:rPr lang="en-US" dirty="0" smtClean="0"/>
              <a:t>SDN architecture</a:t>
            </a:r>
          </a:p>
          <a:p>
            <a:r>
              <a:rPr lang="en-US" dirty="0" smtClean="0"/>
              <a:t>Use cases</a:t>
            </a:r>
          </a:p>
          <a:p>
            <a:r>
              <a:rPr lang="en-US" dirty="0" smtClean="0"/>
              <a:t>Challenges and research problems</a:t>
            </a:r>
          </a:p>
          <a:p>
            <a:r>
              <a:rPr lang="en-US" dirty="0" smtClean="0"/>
              <a:t>Little touch on </a:t>
            </a:r>
            <a:r>
              <a:rPr lang="en-US" dirty="0" err="1" smtClean="0"/>
              <a:t>Openflow</a:t>
            </a:r>
            <a:endParaRPr lang="en-US" dirty="0" smtClean="0"/>
          </a:p>
          <a:p>
            <a:endParaRPr lang="en-US" dirty="0"/>
          </a:p>
        </p:txBody>
      </p:sp>
      <p:sp>
        <p:nvSpPr>
          <p:cNvPr id="4" name="Title 3"/>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3756845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617" y="933945"/>
            <a:ext cx="8351839" cy="2743311"/>
          </a:xfrm>
        </p:spPr>
        <p:txBody>
          <a:bodyPr>
            <a:normAutofit fontScale="92500"/>
          </a:bodyPr>
          <a:lstStyle/>
          <a:p>
            <a:r>
              <a:rPr lang="en-US" dirty="0" smtClean="0"/>
              <a:t>Data sources and sinks</a:t>
            </a:r>
          </a:p>
          <a:p>
            <a:r>
              <a:rPr lang="en-US" dirty="0" smtClean="0"/>
              <a:t>Traffic forwarding/processing engine</a:t>
            </a:r>
          </a:p>
          <a:p>
            <a:pPr lvl="1"/>
            <a:r>
              <a:rPr lang="en-US" dirty="0" smtClean="0"/>
              <a:t>May have the ability to handle some types of protocol, e.g. ARP, LLDP.</a:t>
            </a:r>
          </a:p>
          <a:p>
            <a:r>
              <a:rPr lang="en-US" dirty="0" smtClean="0"/>
              <a:t>Provide interfaces communicating to the control plane</a:t>
            </a:r>
          </a:p>
          <a:p>
            <a:pPr lvl="1"/>
            <a:r>
              <a:rPr lang="en-US" dirty="0" smtClean="0"/>
              <a:t>Programmatic control of all functions offered by the network element</a:t>
            </a:r>
          </a:p>
          <a:p>
            <a:pPr lvl="1"/>
            <a:r>
              <a:rPr lang="en-US" dirty="0" smtClean="0"/>
              <a:t>Capability advertisement</a:t>
            </a:r>
          </a:p>
          <a:p>
            <a:pPr lvl="1"/>
            <a:r>
              <a:rPr lang="en-US" dirty="0" smtClean="0"/>
              <a:t>Event notification</a:t>
            </a:r>
          </a:p>
          <a:p>
            <a:endParaRPr lang="en-US" dirty="0"/>
          </a:p>
        </p:txBody>
      </p:sp>
      <p:sp>
        <p:nvSpPr>
          <p:cNvPr id="3" name="Title 2"/>
          <p:cNvSpPr>
            <a:spLocks noGrp="1"/>
          </p:cNvSpPr>
          <p:nvPr>
            <p:ph type="title"/>
          </p:nvPr>
        </p:nvSpPr>
        <p:spPr>
          <a:xfrm>
            <a:off x="214617" y="64453"/>
            <a:ext cx="7494588" cy="1085371"/>
          </a:xfrm>
        </p:spPr>
        <p:txBody>
          <a:bodyPr>
            <a:normAutofit/>
          </a:bodyPr>
          <a:lstStyle/>
          <a:p>
            <a:r>
              <a:rPr lang="en-US" sz="3600" dirty="0" smtClean="0"/>
              <a:t>Data-plane</a:t>
            </a: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335" y="3677256"/>
            <a:ext cx="4967245" cy="284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188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9" name="Text Box 167"/>
          <p:cNvSpPr txBox="1">
            <a:spLocks noChangeArrowheads="1"/>
          </p:cNvSpPr>
          <p:nvPr/>
        </p:nvSpPr>
        <p:spPr bwMode="auto">
          <a:xfrm>
            <a:off x="542925" y="236538"/>
            <a:ext cx="7162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smtClean="0">
                <a:solidFill>
                  <a:srgbClr val="000099"/>
                </a:solidFill>
                <a:latin typeface="Gill Sans MT" charset="0"/>
              </a:rPr>
              <a:t>SDN perspective: data plane switches</a:t>
            </a:r>
            <a:endParaRPr lang="en-US" sz="3600" dirty="0">
              <a:solidFill>
                <a:srgbClr val="000099"/>
              </a:solidFill>
              <a:latin typeface="Gill Sans MT" charset="0"/>
            </a:endParaRPr>
          </a:p>
        </p:txBody>
      </p:sp>
      <p:sp>
        <p:nvSpPr>
          <p:cNvPr id="7" name="Content Placeholder 6"/>
          <p:cNvSpPr>
            <a:spLocks noGrp="1"/>
          </p:cNvSpPr>
          <p:nvPr>
            <p:ph idx="1"/>
          </p:nvPr>
        </p:nvSpPr>
        <p:spPr>
          <a:xfrm>
            <a:off x="294684" y="1256540"/>
            <a:ext cx="4571424" cy="5010892"/>
          </a:xfrm>
        </p:spPr>
        <p:txBody>
          <a:bodyPr/>
          <a:lstStyle/>
          <a:p>
            <a:pPr marL="0" indent="0">
              <a:buNone/>
            </a:pPr>
            <a:r>
              <a:rPr lang="en-US" sz="2000" i="1" dirty="0" smtClean="0">
                <a:solidFill>
                  <a:srgbClr val="CC0000"/>
                </a:solidFill>
              </a:rPr>
              <a:t>Data plane switches</a:t>
            </a:r>
          </a:p>
          <a:p>
            <a:r>
              <a:rPr lang="en-US" sz="2000" dirty="0" smtClean="0"/>
              <a:t>fast, simple, commodity switches implementing generalized data-plane forwarding in hardware</a:t>
            </a:r>
          </a:p>
          <a:p>
            <a:r>
              <a:rPr lang="en-US" sz="2000" dirty="0" smtClean="0"/>
              <a:t>switch flow table computed, installed by controller</a:t>
            </a:r>
          </a:p>
          <a:p>
            <a:r>
              <a:rPr lang="en-US" sz="2000" dirty="0" smtClean="0"/>
              <a:t>API for table-based switch control (e.g., OpenFlow)</a:t>
            </a:r>
          </a:p>
          <a:p>
            <a:pPr lvl="1"/>
            <a:r>
              <a:rPr lang="en-US" sz="1800" dirty="0" smtClean="0"/>
              <a:t>defines what is controllable and what is not</a:t>
            </a:r>
          </a:p>
          <a:p>
            <a:r>
              <a:rPr lang="en-US" sz="2000" dirty="0" smtClean="0"/>
              <a:t>protocol for communicating with controller (e.g., OpenFlow)</a:t>
            </a:r>
          </a:p>
          <a:p>
            <a:endParaRPr lang="en-US" sz="2000" dirty="0"/>
          </a:p>
        </p:txBody>
      </p:sp>
      <p:grpSp>
        <p:nvGrpSpPr>
          <p:cNvPr id="1053" name="Group 1052"/>
          <p:cNvGrpSpPr/>
          <p:nvPr/>
        </p:nvGrpSpPr>
        <p:grpSpPr>
          <a:xfrm>
            <a:off x="4990227" y="1414364"/>
            <a:ext cx="3846765" cy="5169840"/>
            <a:chOff x="4990227" y="910464"/>
            <a:chExt cx="3846765" cy="5169840"/>
          </a:xfrm>
        </p:grpSpPr>
        <p:sp>
          <p:nvSpPr>
            <p:cNvPr id="1054" name="TextBox 399"/>
            <p:cNvSpPr txBox="1">
              <a:spLocks noChangeArrowheads="1"/>
            </p:cNvSpPr>
            <p:nvPr/>
          </p:nvSpPr>
          <p:spPr bwMode="auto">
            <a:xfrm>
              <a:off x="8518490" y="4936685"/>
              <a:ext cx="28693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dirty="0"/>
                <a:t>data</a:t>
              </a:r>
            </a:p>
            <a:p>
              <a:pPr algn="ctr">
                <a:lnSpc>
                  <a:spcPts val="1463"/>
                </a:lnSpc>
              </a:pPr>
              <a:r>
                <a:rPr lang="en-US" sz="1400" dirty="0"/>
                <a:t>plane</a:t>
              </a:r>
            </a:p>
          </p:txBody>
        </p:sp>
        <p:sp>
          <p:nvSpPr>
            <p:cNvPr id="1055" name="TextBox 400"/>
            <p:cNvSpPr txBox="1">
              <a:spLocks noChangeArrowheads="1"/>
            </p:cNvSpPr>
            <p:nvPr/>
          </p:nvSpPr>
          <p:spPr bwMode="auto">
            <a:xfrm>
              <a:off x="8494972" y="2474327"/>
              <a:ext cx="34202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dirty="0"/>
                <a:t>control</a:t>
              </a:r>
            </a:p>
            <a:p>
              <a:pPr algn="ctr">
                <a:lnSpc>
                  <a:spcPts val="1463"/>
                </a:lnSpc>
              </a:pPr>
              <a:r>
                <a:rPr lang="en-US" sz="1400" dirty="0"/>
                <a:t>plane</a:t>
              </a:r>
            </a:p>
          </p:txBody>
        </p:sp>
        <p:cxnSp>
          <p:nvCxnSpPr>
            <p:cNvPr id="1056" name="Straight Connector 1055"/>
            <p:cNvCxnSpPr/>
            <p:nvPr/>
          </p:nvCxnSpPr>
          <p:spPr bwMode="auto">
            <a:xfrm flipV="1">
              <a:off x="5272718" y="4529666"/>
              <a:ext cx="2791783" cy="14329"/>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57" name="Straight Connector 1056"/>
            <p:cNvCxnSpPr/>
            <p:nvPr/>
          </p:nvCxnSpPr>
          <p:spPr bwMode="auto">
            <a:xfrm flipV="1">
              <a:off x="5192283" y="2709335"/>
              <a:ext cx="3041550" cy="18563"/>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058" name="Group 1057"/>
            <p:cNvGrpSpPr/>
            <p:nvPr/>
          </p:nvGrpSpPr>
          <p:grpSpPr>
            <a:xfrm>
              <a:off x="5164667" y="4826000"/>
              <a:ext cx="2979208" cy="973667"/>
              <a:chOff x="2592388" y="5601756"/>
              <a:chExt cx="4027487" cy="939800"/>
            </a:xfrm>
          </p:grpSpPr>
          <p:sp>
            <p:nvSpPr>
              <p:cNvPr id="1114"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1115" name="Straight Connector 1114"/>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6" name="Straight Connector 1115"/>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7" name="Straight Connector 1116"/>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8" name="Straight Connector 1117"/>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9" name="Straight Connector 1118"/>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0" name="Straight Connector 1119"/>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1" name="Straight Connector 1120"/>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2" name="Straight Connector 1121"/>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23" name="Group 347"/>
              <p:cNvGrpSpPr>
                <a:grpSpLocks/>
              </p:cNvGrpSpPr>
              <p:nvPr/>
            </p:nvGrpSpPr>
            <p:grpSpPr bwMode="auto">
              <a:xfrm>
                <a:off x="5856401" y="5796097"/>
                <a:ext cx="588970" cy="242608"/>
                <a:chOff x="1871277" y="1576300"/>
                <a:chExt cx="1128371" cy="437861"/>
              </a:xfrm>
            </p:grpSpPr>
            <p:sp>
              <p:nvSpPr>
                <p:cNvPr id="1164" name="Oval 1163"/>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65" name="Rectangle 1164"/>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6" name="Oval 1165"/>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67" name="Freeform 1166"/>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8" name="Freeform 1167"/>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9" name="Freeform 1168"/>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70" name="Freeform 1169"/>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71" name="Straight Connector 1170"/>
                <p:cNvCxnSpPr>
                  <a:endCxn id="1166"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72" name="Straight Connector 1171"/>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124" name="Group 347"/>
              <p:cNvGrpSpPr>
                <a:grpSpLocks/>
              </p:cNvGrpSpPr>
              <p:nvPr/>
            </p:nvGrpSpPr>
            <p:grpSpPr bwMode="auto">
              <a:xfrm>
                <a:off x="4375328" y="5654000"/>
                <a:ext cx="588970" cy="242608"/>
                <a:chOff x="1871277" y="1576300"/>
                <a:chExt cx="1128371" cy="437861"/>
              </a:xfrm>
            </p:grpSpPr>
            <p:sp>
              <p:nvSpPr>
                <p:cNvPr id="1155" name="Oval 1154"/>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56" name="Rectangle 1155"/>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7" name="Oval 1156"/>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58" name="Freeform 1157"/>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9" name="Freeform 1158"/>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0" name="Freeform 1159"/>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1" name="Freeform 1160"/>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62" name="Straight Connector 1161"/>
                <p:cNvCxnSpPr>
                  <a:endCxn id="1157"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63" name="Straight Connector 1162"/>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125" name="Group 347"/>
              <p:cNvGrpSpPr>
                <a:grpSpLocks/>
              </p:cNvGrpSpPr>
              <p:nvPr/>
            </p:nvGrpSpPr>
            <p:grpSpPr bwMode="auto">
              <a:xfrm>
                <a:off x="2848241" y="5847813"/>
                <a:ext cx="588970" cy="242608"/>
                <a:chOff x="1871277" y="1576300"/>
                <a:chExt cx="1128371" cy="437861"/>
              </a:xfrm>
            </p:grpSpPr>
            <p:sp>
              <p:nvSpPr>
                <p:cNvPr id="1146" name="Oval 1145"/>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47" name="Rectangle 1146"/>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8" name="Oval 1147"/>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49" name="Freeform 1148"/>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0" name="Freeform 1149"/>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1" name="Freeform 1150"/>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2" name="Freeform 1151"/>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53" name="Straight Connector 1152"/>
                <p:cNvCxnSpPr>
                  <a:endCxn id="1148"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54" name="Straight Connector 1153"/>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126" name="Group 347"/>
              <p:cNvGrpSpPr>
                <a:grpSpLocks/>
              </p:cNvGrpSpPr>
              <p:nvPr/>
            </p:nvGrpSpPr>
            <p:grpSpPr bwMode="auto">
              <a:xfrm>
                <a:off x="5166757" y="6114152"/>
                <a:ext cx="588970" cy="242608"/>
                <a:chOff x="1871277" y="1576300"/>
                <a:chExt cx="1128371" cy="437861"/>
              </a:xfrm>
            </p:grpSpPr>
            <p:sp>
              <p:nvSpPr>
                <p:cNvPr id="1137" name="Oval 1136"/>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38" name="Rectangle 1137"/>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9" name="Oval 1138"/>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40" name="Freeform 1139"/>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1" name="Freeform 1140"/>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2" name="Freeform 1141"/>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3" name="Freeform 1142"/>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44" name="Straight Connector 1143"/>
                <p:cNvCxnSpPr>
                  <a:endCxn id="1139"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45" name="Straight Connector 1144"/>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127" name="Group 347"/>
              <p:cNvGrpSpPr>
                <a:grpSpLocks/>
              </p:cNvGrpSpPr>
              <p:nvPr/>
            </p:nvGrpSpPr>
            <p:grpSpPr bwMode="auto">
              <a:xfrm>
                <a:off x="3704088" y="6206732"/>
                <a:ext cx="588970" cy="242608"/>
                <a:chOff x="1871277" y="1576300"/>
                <a:chExt cx="1128371" cy="437861"/>
              </a:xfrm>
            </p:grpSpPr>
            <p:sp>
              <p:nvSpPr>
                <p:cNvPr id="1128" name="Oval 1127"/>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29" name="Rectangle 1128"/>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0" name="Oval 1129"/>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31" name="Freeform 1130"/>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2" name="Freeform 1131"/>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3" name="Freeform 1132"/>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4" name="Freeform 1133"/>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35" name="Straight Connector 1134"/>
                <p:cNvCxnSpPr>
                  <a:endCxn id="1130"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36" name="Straight Connector 1135"/>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059" name="Group 1058"/>
            <p:cNvGrpSpPr/>
            <p:nvPr/>
          </p:nvGrpSpPr>
          <p:grpSpPr>
            <a:xfrm>
              <a:off x="4990227" y="3046752"/>
              <a:ext cx="3116606" cy="1053561"/>
              <a:chOff x="4990227" y="2877416"/>
              <a:chExt cx="3116606" cy="1053561"/>
            </a:xfrm>
          </p:grpSpPr>
          <p:sp>
            <p:nvSpPr>
              <p:cNvPr id="1078" name="Rectangle 1077"/>
              <p:cNvSpPr/>
              <p:nvPr/>
            </p:nvSpPr>
            <p:spPr bwMode="auto">
              <a:xfrm>
                <a:off x="5418665" y="2913389"/>
                <a:ext cx="2688168" cy="1017588"/>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79" name="Freeform 1078"/>
              <p:cNvSpPr/>
              <p:nvPr/>
            </p:nvSpPr>
            <p:spPr bwMode="auto">
              <a:xfrm>
                <a:off x="5218221" y="2877416"/>
                <a:ext cx="213773" cy="1028160"/>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20385 w 220240"/>
                  <a:gd name="connsiteY0" fmla="*/ 745656 h 1058154"/>
                  <a:gd name="connsiteX1" fmla="*/ 214305 w 220240"/>
                  <a:gd name="connsiteY1" fmla="*/ 0 h 1058154"/>
                  <a:gd name="connsiteX2" fmla="*/ 220240 w 220240"/>
                  <a:gd name="connsiteY2" fmla="*/ 1027869 h 1058154"/>
                  <a:gd name="connsiteX3" fmla="*/ 68 w 220240"/>
                  <a:gd name="connsiteY3" fmla="*/ 986902 h 1058154"/>
                  <a:gd name="connsiteX4" fmla="*/ 20385 w 220240"/>
                  <a:gd name="connsiteY4" fmla="*/ 745656 h 1058154"/>
                  <a:gd name="connsiteX0" fmla="*/ 20385 w 220240"/>
                  <a:gd name="connsiteY0" fmla="*/ 745656 h 1068836"/>
                  <a:gd name="connsiteX1" fmla="*/ 214305 w 220240"/>
                  <a:gd name="connsiteY1" fmla="*/ 0 h 1068836"/>
                  <a:gd name="connsiteX2" fmla="*/ 220240 w 220240"/>
                  <a:gd name="connsiteY2" fmla="*/ 1027869 h 1068836"/>
                  <a:gd name="connsiteX3" fmla="*/ 68 w 220240"/>
                  <a:gd name="connsiteY3" fmla="*/ 986902 h 1068836"/>
                  <a:gd name="connsiteX4" fmla="*/ 20385 w 220240"/>
                  <a:gd name="connsiteY4" fmla="*/ 745656 h 1068836"/>
                  <a:gd name="connsiteX0" fmla="*/ 15446 w 215301"/>
                  <a:gd name="connsiteY0" fmla="*/ 745656 h 1057581"/>
                  <a:gd name="connsiteX1" fmla="*/ 209366 w 215301"/>
                  <a:gd name="connsiteY1" fmla="*/ 0 h 1057581"/>
                  <a:gd name="connsiteX2" fmla="*/ 215301 w 215301"/>
                  <a:gd name="connsiteY2" fmla="*/ 1027869 h 1057581"/>
                  <a:gd name="connsiteX3" fmla="*/ 87 w 215301"/>
                  <a:gd name="connsiteY3" fmla="*/ 888484 h 1057581"/>
                  <a:gd name="connsiteX4" fmla="*/ 15446 w 215301"/>
                  <a:gd name="connsiteY4" fmla="*/ 745656 h 1057581"/>
                  <a:gd name="connsiteX0" fmla="*/ 15446 w 215301"/>
                  <a:gd name="connsiteY0" fmla="*/ 745656 h 1063397"/>
                  <a:gd name="connsiteX1" fmla="*/ 209366 w 215301"/>
                  <a:gd name="connsiteY1" fmla="*/ 0 h 1063397"/>
                  <a:gd name="connsiteX2" fmla="*/ 215301 w 215301"/>
                  <a:gd name="connsiteY2" fmla="*/ 1027869 h 1063397"/>
                  <a:gd name="connsiteX3" fmla="*/ 87 w 215301"/>
                  <a:gd name="connsiteY3" fmla="*/ 888484 h 1063397"/>
                  <a:gd name="connsiteX4" fmla="*/ 15446 w 215301"/>
                  <a:gd name="connsiteY4" fmla="*/ 745656 h 1063397"/>
                  <a:gd name="connsiteX0" fmla="*/ 15446 w 215301"/>
                  <a:gd name="connsiteY0" fmla="*/ 745656 h 1027869"/>
                  <a:gd name="connsiteX1" fmla="*/ 209366 w 215301"/>
                  <a:gd name="connsiteY1" fmla="*/ 0 h 1027869"/>
                  <a:gd name="connsiteX2" fmla="*/ 215301 w 215301"/>
                  <a:gd name="connsiteY2" fmla="*/ 1027869 h 1027869"/>
                  <a:gd name="connsiteX3" fmla="*/ 87 w 215301"/>
                  <a:gd name="connsiteY3" fmla="*/ 888484 h 1027869"/>
                  <a:gd name="connsiteX4" fmla="*/ 15446 w 215301"/>
                  <a:gd name="connsiteY4" fmla="*/ 745656 h 102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1" h="1027869">
                    <a:moveTo>
                      <a:pt x="15446" y="745656"/>
                    </a:moveTo>
                    <a:lnTo>
                      <a:pt x="209366" y="0"/>
                    </a:lnTo>
                    <a:cubicBezTo>
                      <a:pt x="211344" y="342623"/>
                      <a:pt x="213323" y="685246"/>
                      <a:pt x="215301" y="1027869"/>
                    </a:cubicBezTo>
                    <a:cubicBezTo>
                      <a:pt x="115469" y="960083"/>
                      <a:pt x="99918" y="931665"/>
                      <a:pt x="87" y="888484"/>
                    </a:cubicBezTo>
                    <a:cubicBezTo>
                      <a:pt x="-1403" y="675204"/>
                      <a:pt x="16936" y="958936"/>
                      <a:pt x="15446" y="745656"/>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080" name="Group 950"/>
              <p:cNvGrpSpPr>
                <a:grpSpLocks/>
              </p:cNvGrpSpPr>
              <p:nvPr/>
            </p:nvGrpSpPr>
            <p:grpSpPr bwMode="auto">
              <a:xfrm>
                <a:off x="4990227" y="3351862"/>
                <a:ext cx="251561" cy="564103"/>
                <a:chOff x="4140" y="429"/>
                <a:chExt cx="1425" cy="2396"/>
              </a:xfrm>
            </p:grpSpPr>
            <p:sp>
              <p:nvSpPr>
                <p:cNvPr id="1082"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3"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4"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6"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087" name="Group 956"/>
                <p:cNvGrpSpPr>
                  <a:grpSpLocks/>
                </p:cNvGrpSpPr>
                <p:nvPr/>
              </p:nvGrpSpPr>
              <p:grpSpPr bwMode="auto">
                <a:xfrm>
                  <a:off x="4749" y="668"/>
                  <a:ext cx="581" cy="145"/>
                  <a:chOff x="614" y="2568"/>
                  <a:chExt cx="725" cy="139"/>
                </a:xfrm>
              </p:grpSpPr>
              <p:sp>
                <p:nvSpPr>
                  <p:cNvPr id="1112"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3"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88"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089" name="Group 960"/>
                <p:cNvGrpSpPr>
                  <a:grpSpLocks/>
                </p:cNvGrpSpPr>
                <p:nvPr/>
              </p:nvGrpSpPr>
              <p:grpSpPr bwMode="auto">
                <a:xfrm>
                  <a:off x="4747" y="994"/>
                  <a:ext cx="581" cy="134"/>
                  <a:chOff x="614" y="2568"/>
                  <a:chExt cx="725" cy="139"/>
                </a:xfrm>
              </p:grpSpPr>
              <p:sp>
                <p:nvSpPr>
                  <p:cNvPr id="1110"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1"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90"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91"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092" name="Group 965"/>
                <p:cNvGrpSpPr>
                  <a:grpSpLocks/>
                </p:cNvGrpSpPr>
                <p:nvPr/>
              </p:nvGrpSpPr>
              <p:grpSpPr bwMode="auto">
                <a:xfrm>
                  <a:off x="4735" y="1627"/>
                  <a:ext cx="582" cy="151"/>
                  <a:chOff x="614" y="2568"/>
                  <a:chExt cx="725" cy="139"/>
                </a:xfrm>
              </p:grpSpPr>
              <p:sp>
                <p:nvSpPr>
                  <p:cNvPr id="1108"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9"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93"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94" name="Group 969"/>
                <p:cNvGrpSpPr>
                  <a:grpSpLocks/>
                </p:cNvGrpSpPr>
                <p:nvPr/>
              </p:nvGrpSpPr>
              <p:grpSpPr bwMode="auto">
                <a:xfrm>
                  <a:off x="4739" y="1327"/>
                  <a:ext cx="582" cy="139"/>
                  <a:chOff x="614" y="2568"/>
                  <a:chExt cx="725" cy="139"/>
                </a:xfrm>
              </p:grpSpPr>
              <p:sp>
                <p:nvSpPr>
                  <p:cNvPr id="1106"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7"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95"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1096"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7"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0"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1101"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1102"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1104"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5"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sp>
            <p:nvSpPr>
              <p:cNvPr id="1081" name="TextBox 1080"/>
              <p:cNvSpPr txBox="1"/>
              <p:nvPr/>
            </p:nvSpPr>
            <p:spPr>
              <a:xfrm>
                <a:off x="5377031" y="3090332"/>
                <a:ext cx="2659202" cy="615553"/>
              </a:xfrm>
              <a:prstGeom prst="rect">
                <a:avLst/>
              </a:prstGeom>
              <a:noFill/>
            </p:spPr>
            <p:txBody>
              <a:bodyPr wrap="none" rtlCol="0">
                <a:spAutoFit/>
              </a:bodyPr>
              <a:lstStyle/>
              <a:p>
                <a:pPr algn="ctr"/>
                <a:r>
                  <a:rPr lang="en-US" dirty="0" smtClean="0"/>
                  <a:t>SDN Controller</a:t>
                </a:r>
              </a:p>
              <a:p>
                <a:pPr algn="ctr"/>
                <a:r>
                  <a:rPr lang="en-US" sz="1600" dirty="0" smtClean="0"/>
                  <a:t>(network operating system)</a:t>
                </a:r>
                <a:endParaRPr lang="en-US" sz="1600" dirty="0"/>
              </a:p>
            </p:txBody>
          </p:sp>
        </p:grpSp>
        <p:sp>
          <p:nvSpPr>
            <p:cNvPr id="1060" name="TextBox 1059"/>
            <p:cNvSpPr txBox="1"/>
            <p:nvPr/>
          </p:nvSpPr>
          <p:spPr>
            <a:xfrm>
              <a:off x="6837708" y="1058305"/>
              <a:ext cx="595035" cy="584776"/>
            </a:xfrm>
            <a:prstGeom prst="rect">
              <a:avLst/>
            </a:prstGeom>
            <a:noFill/>
          </p:spPr>
          <p:txBody>
            <a:bodyPr wrap="none" rtlCol="0">
              <a:spAutoFit/>
            </a:bodyPr>
            <a:lstStyle/>
            <a:p>
              <a:r>
                <a:rPr lang="en-US" sz="3200" dirty="0" smtClean="0">
                  <a:solidFill>
                    <a:srgbClr val="008000"/>
                  </a:solidFill>
                </a:rPr>
                <a:t>…</a:t>
              </a:r>
              <a:endParaRPr lang="en-US" sz="3200" dirty="0">
                <a:solidFill>
                  <a:srgbClr val="008000"/>
                </a:solidFill>
              </a:endParaRPr>
            </a:p>
          </p:txBody>
        </p:sp>
        <p:grpSp>
          <p:nvGrpSpPr>
            <p:cNvPr id="1061" name="Group 1060"/>
            <p:cNvGrpSpPr/>
            <p:nvPr/>
          </p:nvGrpSpPr>
          <p:grpSpPr>
            <a:xfrm>
              <a:off x="5165914" y="1277466"/>
              <a:ext cx="1023471" cy="590176"/>
              <a:chOff x="4721412" y="1277470"/>
              <a:chExt cx="1023471" cy="590176"/>
            </a:xfrm>
          </p:grpSpPr>
          <p:sp>
            <p:nvSpPr>
              <p:cNvPr id="1076" name="Oval 1075"/>
              <p:cNvSpPr/>
              <p:nvPr/>
            </p:nvSpPr>
            <p:spPr bwMode="auto">
              <a:xfrm>
                <a:off x="4721412" y="1277470"/>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7" name="TextBox 1076"/>
              <p:cNvSpPr txBox="1"/>
              <p:nvPr/>
            </p:nvSpPr>
            <p:spPr>
              <a:xfrm>
                <a:off x="4792385" y="1374585"/>
                <a:ext cx="890463" cy="369332"/>
              </a:xfrm>
              <a:prstGeom prst="rect">
                <a:avLst/>
              </a:prstGeom>
              <a:noFill/>
            </p:spPr>
            <p:txBody>
              <a:bodyPr wrap="none" rtlCol="0">
                <a:spAutoFit/>
              </a:bodyPr>
              <a:lstStyle/>
              <a:p>
                <a:pPr algn="ctr"/>
                <a:r>
                  <a:rPr lang="en-US" dirty="0" smtClean="0"/>
                  <a:t>routing</a:t>
                </a:r>
                <a:endParaRPr lang="en-US" dirty="0"/>
              </a:p>
            </p:txBody>
          </p:sp>
        </p:grpSp>
        <p:grpSp>
          <p:nvGrpSpPr>
            <p:cNvPr id="1062" name="Group 1061"/>
            <p:cNvGrpSpPr/>
            <p:nvPr/>
          </p:nvGrpSpPr>
          <p:grpSpPr>
            <a:xfrm>
              <a:off x="6000628" y="1798416"/>
              <a:ext cx="1023471" cy="590176"/>
              <a:chOff x="6106459" y="1967753"/>
              <a:chExt cx="1023471" cy="590176"/>
            </a:xfrm>
          </p:grpSpPr>
          <p:sp>
            <p:nvSpPr>
              <p:cNvPr id="1074" name="Oval 1073"/>
              <p:cNvSpPr/>
              <p:nvPr/>
            </p:nvSpPr>
            <p:spPr bwMode="auto">
              <a:xfrm>
                <a:off x="6106459" y="19677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5" name="TextBox 1074"/>
              <p:cNvSpPr txBox="1"/>
              <p:nvPr/>
            </p:nvSpPr>
            <p:spPr>
              <a:xfrm>
                <a:off x="6177429" y="1997637"/>
                <a:ext cx="903087" cy="544765"/>
              </a:xfrm>
              <a:prstGeom prst="rect">
                <a:avLst/>
              </a:prstGeom>
              <a:noFill/>
            </p:spPr>
            <p:txBody>
              <a:bodyPr wrap="none" rtlCol="0">
                <a:spAutoFit/>
              </a:bodyPr>
              <a:lstStyle/>
              <a:p>
                <a:pPr algn="ctr">
                  <a:lnSpc>
                    <a:spcPct val="80000"/>
                  </a:lnSpc>
                </a:pPr>
                <a:r>
                  <a:rPr lang="en-US" dirty="0" smtClean="0"/>
                  <a:t>access </a:t>
                </a:r>
              </a:p>
              <a:p>
                <a:pPr algn="ctr">
                  <a:lnSpc>
                    <a:spcPct val="80000"/>
                  </a:lnSpc>
                </a:pPr>
                <a:r>
                  <a:rPr lang="en-US" dirty="0" smtClean="0"/>
                  <a:t>control</a:t>
                </a:r>
                <a:endParaRPr lang="en-US" dirty="0"/>
              </a:p>
            </p:txBody>
          </p:sp>
        </p:grpSp>
        <p:grpSp>
          <p:nvGrpSpPr>
            <p:cNvPr id="1063" name="Group 1062"/>
            <p:cNvGrpSpPr/>
            <p:nvPr/>
          </p:nvGrpSpPr>
          <p:grpSpPr>
            <a:xfrm>
              <a:off x="7230837" y="1756871"/>
              <a:ext cx="1023471" cy="590176"/>
              <a:chOff x="6938682" y="977153"/>
              <a:chExt cx="1023471" cy="590176"/>
            </a:xfrm>
          </p:grpSpPr>
          <p:sp>
            <p:nvSpPr>
              <p:cNvPr id="1072" name="Oval 1071"/>
              <p:cNvSpPr/>
              <p:nvPr/>
            </p:nvSpPr>
            <p:spPr bwMode="auto">
              <a:xfrm>
                <a:off x="6938682" y="9771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3" name="TextBox 1072"/>
              <p:cNvSpPr txBox="1"/>
              <p:nvPr/>
            </p:nvSpPr>
            <p:spPr>
              <a:xfrm>
                <a:off x="6964568" y="1007037"/>
                <a:ext cx="993256" cy="544765"/>
              </a:xfrm>
              <a:prstGeom prst="rect">
                <a:avLst/>
              </a:prstGeom>
              <a:noFill/>
            </p:spPr>
            <p:txBody>
              <a:bodyPr wrap="none" rtlCol="0">
                <a:spAutoFit/>
              </a:bodyPr>
              <a:lstStyle/>
              <a:p>
                <a:pPr algn="ctr">
                  <a:lnSpc>
                    <a:spcPct val="80000"/>
                  </a:lnSpc>
                </a:pPr>
                <a:r>
                  <a:rPr lang="en-US" dirty="0" smtClean="0"/>
                  <a:t>load</a:t>
                </a:r>
              </a:p>
              <a:p>
                <a:pPr algn="ctr">
                  <a:lnSpc>
                    <a:spcPct val="80000"/>
                  </a:lnSpc>
                </a:pPr>
                <a:r>
                  <a:rPr lang="en-US" dirty="0" smtClean="0"/>
                  <a:t>balance</a:t>
                </a:r>
                <a:endParaRPr lang="en-US" dirty="0"/>
              </a:p>
            </p:txBody>
          </p:sp>
        </p:grpSp>
        <p:cxnSp>
          <p:nvCxnSpPr>
            <p:cNvPr id="1064" name="Straight Arrow Connector 1063"/>
            <p:cNvCxnSpPr/>
            <p:nvPr/>
          </p:nvCxnSpPr>
          <p:spPr bwMode="auto">
            <a:xfrm flipV="1">
              <a:off x="8627245" y="1217948"/>
              <a:ext cx="0" cy="12488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 name="Straight Arrow Connector 1064"/>
            <p:cNvCxnSpPr/>
            <p:nvPr/>
          </p:nvCxnSpPr>
          <p:spPr bwMode="auto">
            <a:xfrm>
              <a:off x="8652645" y="2966181"/>
              <a:ext cx="0" cy="15244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6" name="Straight Arrow Connector 1065"/>
            <p:cNvCxnSpPr/>
            <p:nvPr/>
          </p:nvCxnSpPr>
          <p:spPr bwMode="auto">
            <a:xfrm>
              <a:off x="8661016" y="5381629"/>
              <a:ext cx="0" cy="414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7" name="Straight Arrow Connector 1066"/>
            <p:cNvCxnSpPr/>
            <p:nvPr/>
          </p:nvCxnSpPr>
          <p:spPr bwMode="auto">
            <a:xfrm flipV="1">
              <a:off x="8653320" y="4546025"/>
              <a:ext cx="0" cy="414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8" name="TextBox 399"/>
            <p:cNvSpPr txBox="1">
              <a:spLocks noChangeArrowheads="1"/>
            </p:cNvSpPr>
            <p:nvPr/>
          </p:nvSpPr>
          <p:spPr bwMode="auto">
            <a:xfrm>
              <a:off x="6650715" y="4235599"/>
              <a:ext cx="163588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smtClean="0"/>
                <a:t>southbound API</a:t>
              </a:r>
              <a:endParaRPr lang="en-US" sz="1400" i="1" dirty="0"/>
            </a:p>
          </p:txBody>
        </p:sp>
        <p:sp>
          <p:nvSpPr>
            <p:cNvPr id="1069" name="TextBox 399"/>
            <p:cNvSpPr txBox="1">
              <a:spLocks noChangeArrowheads="1"/>
            </p:cNvSpPr>
            <p:nvPr/>
          </p:nvSpPr>
          <p:spPr bwMode="auto">
            <a:xfrm>
              <a:off x="6646778" y="2717781"/>
              <a:ext cx="163588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smtClean="0"/>
                <a:t>northbound API</a:t>
              </a:r>
              <a:endParaRPr lang="en-US" sz="1400" i="1" dirty="0"/>
            </a:p>
          </p:txBody>
        </p:sp>
        <p:sp>
          <p:nvSpPr>
            <p:cNvPr id="1070" name="TextBox 399"/>
            <p:cNvSpPr txBox="1">
              <a:spLocks noChangeArrowheads="1"/>
            </p:cNvSpPr>
            <p:nvPr/>
          </p:nvSpPr>
          <p:spPr bwMode="auto">
            <a:xfrm>
              <a:off x="5507651" y="5795718"/>
              <a:ext cx="2302688"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smtClean="0"/>
                <a:t>SDN-controlled switches</a:t>
              </a:r>
              <a:endParaRPr lang="en-US" sz="1400" i="1" dirty="0"/>
            </a:p>
          </p:txBody>
        </p:sp>
        <p:sp>
          <p:nvSpPr>
            <p:cNvPr id="1071" name="TextBox 399"/>
            <p:cNvSpPr txBox="1">
              <a:spLocks noChangeArrowheads="1"/>
            </p:cNvSpPr>
            <p:nvPr/>
          </p:nvSpPr>
          <p:spPr bwMode="auto">
            <a:xfrm>
              <a:off x="5707907" y="910464"/>
              <a:ext cx="238165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smtClean="0"/>
                <a:t>network-control applications</a:t>
              </a:r>
              <a:endParaRPr lang="en-US" sz="1400" i="1" dirty="0"/>
            </a:p>
          </p:txBody>
        </p:sp>
      </p:grpSp>
      <p:sp>
        <p:nvSpPr>
          <p:cNvPr id="2" name="Rectangle 1"/>
          <p:cNvSpPr/>
          <p:nvPr/>
        </p:nvSpPr>
        <p:spPr bwMode="auto">
          <a:xfrm>
            <a:off x="4785895" y="1147462"/>
            <a:ext cx="4134334" cy="3947271"/>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Slide Number Placeholder 5"/>
          <p:cNvSpPr>
            <a:spLocks noGrp="1"/>
          </p:cNvSpPr>
          <p:nvPr>
            <p:ph type="sldNum" sz="quarter" idx="12"/>
          </p:nvPr>
        </p:nvSpPr>
        <p:spPr>
          <a:xfrm>
            <a:off x="2226470"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21</a:t>
            </a:fld>
            <a:endParaRPr lang="en-US" sz="1200" dirty="0">
              <a:latin typeface="Tahoma" charset="0"/>
            </a:endParaRPr>
          </a:p>
        </p:txBody>
      </p:sp>
      <p:sp>
        <p:nvSpPr>
          <p:cNvPr id="128" name="Footer Placeholder 2"/>
          <p:cNvSpPr>
            <a:spLocks noGrp="1"/>
          </p:cNvSpPr>
          <p:nvPr>
            <p:ph type="ftr" sz="quarter" idx="11"/>
          </p:nvPr>
        </p:nvSpPr>
        <p:spPr>
          <a:xfrm>
            <a:off x="145812" y="6475081"/>
            <a:ext cx="2177473"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spTree>
    <p:extLst>
      <p:ext uri="{BB962C8B-B14F-4D97-AF65-F5344CB8AC3E}">
        <p14:creationId xmlns:p14="http://schemas.microsoft.com/office/powerpoint/2010/main" val="671363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9881" y="952471"/>
            <a:ext cx="8351839" cy="2724785"/>
          </a:xfrm>
        </p:spPr>
        <p:txBody>
          <a:bodyPr>
            <a:normAutofit fontScale="92500" lnSpcReduction="10000"/>
          </a:bodyPr>
          <a:lstStyle/>
          <a:p>
            <a:r>
              <a:rPr lang="en-US" dirty="0" smtClean="0"/>
              <a:t>Logically centralized</a:t>
            </a:r>
          </a:p>
          <a:p>
            <a:r>
              <a:rPr lang="en-US" dirty="0" smtClean="0"/>
              <a:t>Core functionality</a:t>
            </a:r>
          </a:p>
          <a:p>
            <a:pPr lvl="1"/>
            <a:r>
              <a:rPr lang="en-US" dirty="0" smtClean="0"/>
              <a:t>Topology and network state information</a:t>
            </a:r>
          </a:p>
          <a:p>
            <a:pPr lvl="1"/>
            <a:r>
              <a:rPr lang="en-US" dirty="0" smtClean="0"/>
              <a:t>Device discovery</a:t>
            </a:r>
          </a:p>
          <a:p>
            <a:pPr lvl="1"/>
            <a:r>
              <a:rPr lang="en-US" dirty="0" smtClean="0"/>
              <a:t>Path computation</a:t>
            </a:r>
          </a:p>
          <a:p>
            <a:pPr lvl="1"/>
            <a:r>
              <a:rPr lang="en-US" dirty="0" smtClean="0"/>
              <a:t>Security mechanism</a:t>
            </a:r>
          </a:p>
          <a:p>
            <a:r>
              <a:rPr lang="en-US" dirty="0" smtClean="0"/>
              <a:t>Coordination among different controllers</a:t>
            </a:r>
          </a:p>
          <a:p>
            <a:r>
              <a:rPr lang="en-US" dirty="0" smtClean="0"/>
              <a:t>Interfaces to the application plane</a:t>
            </a:r>
            <a:endParaRPr lang="en-US" dirty="0"/>
          </a:p>
        </p:txBody>
      </p:sp>
      <p:sp>
        <p:nvSpPr>
          <p:cNvPr id="3" name="Title 2"/>
          <p:cNvSpPr>
            <a:spLocks noGrp="1"/>
          </p:cNvSpPr>
          <p:nvPr>
            <p:ph type="title"/>
          </p:nvPr>
        </p:nvSpPr>
        <p:spPr>
          <a:xfrm>
            <a:off x="309881" y="140653"/>
            <a:ext cx="7494588" cy="1085371"/>
          </a:xfrm>
        </p:spPr>
        <p:txBody>
          <a:bodyPr>
            <a:normAutofit/>
          </a:bodyPr>
          <a:lstStyle/>
          <a:p>
            <a:r>
              <a:rPr lang="en-US" sz="3600" dirty="0" smtClean="0"/>
              <a:t>Control-plane</a:t>
            </a:r>
            <a:endParaRPr lang="en-US" sz="3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335" y="3677256"/>
            <a:ext cx="4967245" cy="284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783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ctangle 221"/>
          <p:cNvSpPr/>
          <p:nvPr/>
        </p:nvSpPr>
        <p:spPr bwMode="auto">
          <a:xfrm>
            <a:off x="2341231" y="2082088"/>
            <a:ext cx="5228030" cy="3568673"/>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38" name="Straight Connector 437"/>
          <p:cNvCxnSpPr>
            <a:endCxn id="217" idx="4"/>
          </p:cNvCxnSpPr>
          <p:nvPr/>
        </p:nvCxnSpPr>
        <p:spPr bwMode="auto">
          <a:xfrm flipH="1" flipV="1">
            <a:off x="5777281" y="1910774"/>
            <a:ext cx="605" cy="407737"/>
          </a:xfrm>
          <a:prstGeom prst="line">
            <a:avLst/>
          </a:prstGeom>
          <a:solidFill>
            <a:schemeClr val="accent1"/>
          </a:solidFill>
          <a:ln w="9525" cap="flat" cmpd="sng" algn="ctr">
            <a:solidFill>
              <a:schemeClr val="bg2">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5" name="Rounded Rectangle 374"/>
          <p:cNvSpPr/>
          <p:nvPr/>
        </p:nvSpPr>
        <p:spPr>
          <a:xfrm>
            <a:off x="2479739" y="3165861"/>
            <a:ext cx="4945030" cy="1553784"/>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0" name="Rounded Rectangle 379"/>
          <p:cNvSpPr/>
          <p:nvPr/>
        </p:nvSpPr>
        <p:spPr>
          <a:xfrm>
            <a:off x="2479739" y="4779178"/>
            <a:ext cx="4959028" cy="737977"/>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86" name="Straight Connector 385"/>
          <p:cNvCxnSpPr/>
          <p:nvPr/>
        </p:nvCxnSpPr>
        <p:spPr bwMode="auto">
          <a:xfrm>
            <a:off x="2564746" y="5687428"/>
            <a:ext cx="4860022"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 name="TextBox 388"/>
          <p:cNvSpPr txBox="1"/>
          <p:nvPr/>
        </p:nvSpPr>
        <p:spPr>
          <a:xfrm>
            <a:off x="2496429" y="3773215"/>
            <a:ext cx="5089063" cy="325730"/>
          </a:xfrm>
          <a:prstGeom prst="rect">
            <a:avLst/>
          </a:prstGeom>
          <a:noFill/>
        </p:spPr>
        <p:txBody>
          <a:bodyPr wrap="square" rtlCol="0">
            <a:spAutoFit/>
          </a:bodyPr>
          <a:lstStyle/>
          <a:p>
            <a:pPr>
              <a:lnSpc>
                <a:spcPts val="1800"/>
              </a:lnSpc>
            </a:pPr>
            <a:r>
              <a:rPr lang="en-US" sz="1600" dirty="0" smtClean="0">
                <a:latin typeface="Arial"/>
                <a:cs typeface="Arial"/>
              </a:rPr>
              <a:t>Network-wide distributed, robust  state management</a:t>
            </a:r>
          </a:p>
        </p:txBody>
      </p:sp>
      <p:sp>
        <p:nvSpPr>
          <p:cNvPr id="390" name="TextBox 389"/>
          <p:cNvSpPr txBox="1"/>
          <p:nvPr/>
        </p:nvSpPr>
        <p:spPr>
          <a:xfrm>
            <a:off x="2884907" y="5171961"/>
            <a:ext cx="4033912" cy="325730"/>
          </a:xfrm>
          <a:prstGeom prst="rect">
            <a:avLst/>
          </a:prstGeom>
          <a:noFill/>
        </p:spPr>
        <p:txBody>
          <a:bodyPr wrap="square" rtlCol="0">
            <a:spAutoFit/>
          </a:bodyPr>
          <a:lstStyle/>
          <a:p>
            <a:pPr>
              <a:lnSpc>
                <a:spcPts val="1800"/>
              </a:lnSpc>
            </a:pPr>
            <a:r>
              <a:rPr lang="en-US" sz="1600" dirty="0" smtClean="0">
                <a:latin typeface="Arial"/>
                <a:cs typeface="Arial"/>
              </a:rPr>
              <a:t>Communication to/from controlled devices</a:t>
            </a:r>
          </a:p>
        </p:txBody>
      </p:sp>
      <p:grpSp>
        <p:nvGrpSpPr>
          <p:cNvPr id="401" name="Group 400"/>
          <p:cNvGrpSpPr/>
          <p:nvPr/>
        </p:nvGrpSpPr>
        <p:grpSpPr>
          <a:xfrm>
            <a:off x="2798837" y="4140643"/>
            <a:ext cx="1244650" cy="459826"/>
            <a:chOff x="3128876" y="457817"/>
            <a:chExt cx="1432326" cy="459826"/>
          </a:xfrm>
        </p:grpSpPr>
        <p:sp>
          <p:nvSpPr>
            <p:cNvPr id="402" name="Rounded Rectangle 40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3" name="TextBox 402"/>
            <p:cNvSpPr txBox="1"/>
            <p:nvPr/>
          </p:nvSpPr>
          <p:spPr>
            <a:xfrm>
              <a:off x="3198388" y="541671"/>
              <a:ext cx="1302385" cy="299227"/>
            </a:xfrm>
            <a:prstGeom prst="rect">
              <a:avLst/>
            </a:prstGeom>
            <a:noFill/>
          </p:spPr>
          <p:txBody>
            <a:bodyPr wrap="none" rtlCol="0">
              <a:spAutoFit/>
            </a:bodyPr>
            <a:lstStyle/>
            <a:p>
              <a:pPr algn="ctr">
                <a:lnSpc>
                  <a:spcPts val="1600"/>
                </a:lnSpc>
              </a:pPr>
              <a:r>
                <a:rPr lang="en-US" sz="1400" dirty="0" smtClean="0">
                  <a:latin typeface="Arial"/>
                  <a:cs typeface="Arial"/>
                </a:rPr>
                <a:t>Link-state info</a:t>
              </a:r>
              <a:endParaRPr lang="en-US" sz="1400" dirty="0">
                <a:latin typeface="Arial"/>
                <a:cs typeface="Arial"/>
              </a:endParaRPr>
            </a:p>
          </p:txBody>
        </p:sp>
      </p:grpSp>
      <p:grpSp>
        <p:nvGrpSpPr>
          <p:cNvPr id="404" name="Group 403"/>
          <p:cNvGrpSpPr/>
          <p:nvPr/>
        </p:nvGrpSpPr>
        <p:grpSpPr>
          <a:xfrm>
            <a:off x="5882441" y="4140643"/>
            <a:ext cx="1022824" cy="459826"/>
            <a:chOff x="3086839" y="457817"/>
            <a:chExt cx="1525489" cy="459826"/>
          </a:xfrm>
        </p:grpSpPr>
        <p:sp>
          <p:nvSpPr>
            <p:cNvPr id="405" name="Rounded Rectangle 404"/>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6" name="TextBox 405"/>
            <p:cNvSpPr txBox="1"/>
            <p:nvPr/>
          </p:nvSpPr>
          <p:spPr>
            <a:xfrm>
              <a:off x="3086839" y="541671"/>
              <a:ext cx="1525489" cy="299227"/>
            </a:xfrm>
            <a:prstGeom prst="rect">
              <a:avLst/>
            </a:prstGeom>
            <a:noFill/>
          </p:spPr>
          <p:txBody>
            <a:bodyPr wrap="none" rtlCol="0">
              <a:spAutoFit/>
            </a:bodyPr>
            <a:lstStyle/>
            <a:p>
              <a:pPr algn="ctr">
                <a:lnSpc>
                  <a:spcPts val="1600"/>
                </a:lnSpc>
              </a:pPr>
              <a:r>
                <a:rPr lang="en-US" sz="1400" dirty="0" smtClean="0">
                  <a:latin typeface="Arial"/>
                  <a:cs typeface="Arial"/>
                </a:rPr>
                <a:t>switch info</a:t>
              </a:r>
              <a:endParaRPr lang="en-US" sz="1400" dirty="0">
                <a:latin typeface="Arial"/>
                <a:cs typeface="Arial"/>
              </a:endParaRPr>
            </a:p>
          </p:txBody>
        </p:sp>
      </p:grpSp>
      <p:grpSp>
        <p:nvGrpSpPr>
          <p:cNvPr id="407" name="Group 406"/>
          <p:cNvGrpSpPr/>
          <p:nvPr/>
        </p:nvGrpSpPr>
        <p:grpSpPr>
          <a:xfrm>
            <a:off x="4190969" y="4140643"/>
            <a:ext cx="960359" cy="459826"/>
            <a:chOff x="3128876" y="457817"/>
            <a:chExt cx="1432326" cy="459826"/>
          </a:xfrm>
        </p:grpSpPr>
        <p:sp>
          <p:nvSpPr>
            <p:cNvPr id="408" name="Rounded Rectangle 407"/>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9" name="TextBox 408"/>
            <p:cNvSpPr txBox="1"/>
            <p:nvPr/>
          </p:nvSpPr>
          <p:spPr>
            <a:xfrm>
              <a:off x="3205754" y="541671"/>
              <a:ext cx="1287660" cy="299227"/>
            </a:xfrm>
            <a:prstGeom prst="rect">
              <a:avLst/>
            </a:prstGeom>
            <a:noFill/>
          </p:spPr>
          <p:txBody>
            <a:bodyPr wrap="none" rtlCol="0">
              <a:spAutoFit/>
            </a:bodyPr>
            <a:lstStyle/>
            <a:p>
              <a:pPr algn="ctr">
                <a:lnSpc>
                  <a:spcPts val="1600"/>
                </a:lnSpc>
              </a:pPr>
              <a:r>
                <a:rPr lang="en-US" sz="1400" dirty="0" smtClean="0">
                  <a:latin typeface="Arial"/>
                  <a:cs typeface="Arial"/>
                </a:rPr>
                <a:t>host info</a:t>
              </a:r>
              <a:endParaRPr lang="en-US" sz="1400" dirty="0">
                <a:latin typeface="Arial"/>
                <a:cs typeface="Arial"/>
              </a:endParaRPr>
            </a:p>
          </p:txBody>
        </p:sp>
      </p:grpSp>
      <p:grpSp>
        <p:nvGrpSpPr>
          <p:cNvPr id="410" name="Group 409"/>
          <p:cNvGrpSpPr/>
          <p:nvPr/>
        </p:nvGrpSpPr>
        <p:grpSpPr>
          <a:xfrm>
            <a:off x="3647075" y="3277496"/>
            <a:ext cx="889706" cy="459826"/>
            <a:chOff x="3128876" y="457817"/>
            <a:chExt cx="1432326" cy="459826"/>
          </a:xfrm>
        </p:grpSpPr>
        <p:sp>
          <p:nvSpPr>
            <p:cNvPr id="411" name="Rounded Rectangle 410"/>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2" name="TextBox 411"/>
            <p:cNvSpPr txBox="1"/>
            <p:nvPr/>
          </p:nvSpPr>
          <p:spPr>
            <a:xfrm>
              <a:off x="3198565" y="541671"/>
              <a:ext cx="1302042" cy="299227"/>
            </a:xfrm>
            <a:prstGeom prst="rect">
              <a:avLst/>
            </a:prstGeom>
            <a:noFill/>
          </p:spPr>
          <p:txBody>
            <a:bodyPr wrap="none" rtlCol="0">
              <a:spAutoFit/>
            </a:bodyPr>
            <a:lstStyle/>
            <a:p>
              <a:pPr algn="ctr">
                <a:lnSpc>
                  <a:spcPts val="1600"/>
                </a:lnSpc>
              </a:pPr>
              <a:r>
                <a:rPr lang="en-US" sz="1400" dirty="0" smtClean="0">
                  <a:latin typeface="Arial"/>
                  <a:cs typeface="Arial"/>
                </a:rPr>
                <a:t>statistics</a:t>
              </a:r>
              <a:endParaRPr lang="en-US" sz="1400" dirty="0">
                <a:latin typeface="Arial"/>
                <a:cs typeface="Arial"/>
              </a:endParaRPr>
            </a:p>
          </p:txBody>
        </p:sp>
      </p:grpSp>
      <p:grpSp>
        <p:nvGrpSpPr>
          <p:cNvPr id="413" name="Group 412"/>
          <p:cNvGrpSpPr/>
          <p:nvPr/>
        </p:nvGrpSpPr>
        <p:grpSpPr>
          <a:xfrm>
            <a:off x="5445049" y="3289355"/>
            <a:ext cx="1032905" cy="459826"/>
            <a:chOff x="3079326" y="457817"/>
            <a:chExt cx="1540525" cy="459826"/>
          </a:xfrm>
        </p:grpSpPr>
        <p:sp>
          <p:nvSpPr>
            <p:cNvPr id="414" name="Rounded Rectangle 413"/>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5" name="TextBox 414"/>
            <p:cNvSpPr txBox="1"/>
            <p:nvPr/>
          </p:nvSpPr>
          <p:spPr>
            <a:xfrm>
              <a:off x="3079326" y="541671"/>
              <a:ext cx="1540525" cy="299227"/>
            </a:xfrm>
            <a:prstGeom prst="rect">
              <a:avLst/>
            </a:prstGeom>
            <a:noFill/>
          </p:spPr>
          <p:txBody>
            <a:bodyPr wrap="none" rtlCol="0">
              <a:spAutoFit/>
            </a:bodyPr>
            <a:lstStyle/>
            <a:p>
              <a:pPr algn="ctr">
                <a:lnSpc>
                  <a:spcPts val="1600"/>
                </a:lnSpc>
              </a:pPr>
              <a:r>
                <a:rPr lang="en-US" sz="1400" dirty="0" smtClean="0">
                  <a:latin typeface="Arial"/>
                  <a:cs typeface="Arial"/>
                </a:rPr>
                <a:t>flow tables</a:t>
              </a:r>
              <a:endParaRPr lang="en-US" sz="1400" dirty="0">
                <a:latin typeface="Arial"/>
                <a:cs typeface="Arial"/>
              </a:endParaRPr>
            </a:p>
          </p:txBody>
        </p:sp>
      </p:grpSp>
      <p:sp>
        <p:nvSpPr>
          <p:cNvPr id="416" name="TextBox 415"/>
          <p:cNvSpPr txBox="1"/>
          <p:nvPr/>
        </p:nvSpPr>
        <p:spPr>
          <a:xfrm>
            <a:off x="4667424" y="3073206"/>
            <a:ext cx="570238" cy="1077218"/>
          </a:xfrm>
          <a:prstGeom prst="rect">
            <a:avLst/>
          </a:prstGeom>
          <a:noFill/>
        </p:spPr>
        <p:txBody>
          <a:bodyPr wrap="squar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sp>
        <p:nvSpPr>
          <p:cNvPr id="417" name="TextBox 416"/>
          <p:cNvSpPr txBox="1"/>
          <p:nvPr/>
        </p:nvSpPr>
        <p:spPr>
          <a:xfrm>
            <a:off x="5213945" y="3979419"/>
            <a:ext cx="595035" cy="584776"/>
          </a:xfrm>
          <a:prstGeom prst="rect">
            <a:avLst/>
          </a:prstGeom>
          <a:noFill/>
        </p:spPr>
        <p:txBody>
          <a:bodyPr wrap="non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grpSp>
        <p:nvGrpSpPr>
          <p:cNvPr id="418" name="Group 417"/>
          <p:cNvGrpSpPr/>
          <p:nvPr/>
        </p:nvGrpSpPr>
        <p:grpSpPr>
          <a:xfrm>
            <a:off x="3400736" y="4871857"/>
            <a:ext cx="1257452" cy="286824"/>
            <a:chOff x="3128876" y="457775"/>
            <a:chExt cx="1432326" cy="459868"/>
          </a:xfrm>
        </p:grpSpPr>
        <p:sp>
          <p:nvSpPr>
            <p:cNvPr id="419" name="Rounded Rectangle 41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0" name="TextBox 419"/>
            <p:cNvSpPr txBox="1"/>
            <p:nvPr/>
          </p:nvSpPr>
          <p:spPr>
            <a:xfrm>
              <a:off x="3278378" y="457775"/>
              <a:ext cx="1142401" cy="299227"/>
            </a:xfrm>
            <a:prstGeom prst="rect">
              <a:avLst/>
            </a:prstGeom>
            <a:noFill/>
          </p:spPr>
          <p:txBody>
            <a:bodyPr wrap="none" rtlCol="0">
              <a:spAutoFit/>
            </a:bodyPr>
            <a:lstStyle/>
            <a:p>
              <a:pPr algn="ctr">
                <a:lnSpc>
                  <a:spcPts val="1600"/>
                </a:lnSpc>
              </a:pPr>
              <a:r>
                <a:rPr lang="en-US" sz="1400" dirty="0" smtClean="0">
                  <a:latin typeface="Arial"/>
                  <a:cs typeface="Arial"/>
                </a:rPr>
                <a:t>OpenFlow</a:t>
              </a:r>
              <a:endParaRPr lang="en-US" sz="1400" dirty="0">
                <a:latin typeface="Arial"/>
                <a:cs typeface="Arial"/>
              </a:endParaRPr>
            </a:p>
          </p:txBody>
        </p:sp>
      </p:grpSp>
      <p:grpSp>
        <p:nvGrpSpPr>
          <p:cNvPr id="421" name="Group 420"/>
          <p:cNvGrpSpPr/>
          <p:nvPr/>
        </p:nvGrpSpPr>
        <p:grpSpPr>
          <a:xfrm>
            <a:off x="5269968" y="4876640"/>
            <a:ext cx="1244650" cy="307410"/>
            <a:chOff x="3128876" y="457817"/>
            <a:chExt cx="1432326" cy="459826"/>
          </a:xfrm>
        </p:grpSpPr>
        <p:sp>
          <p:nvSpPr>
            <p:cNvPr id="422" name="Rounded Rectangle 42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3" name="TextBox 422"/>
            <p:cNvSpPr txBox="1"/>
            <p:nvPr/>
          </p:nvSpPr>
          <p:spPr>
            <a:xfrm>
              <a:off x="3446730" y="484746"/>
              <a:ext cx="805702" cy="299227"/>
            </a:xfrm>
            <a:prstGeom prst="rect">
              <a:avLst/>
            </a:prstGeom>
            <a:noFill/>
          </p:spPr>
          <p:txBody>
            <a:bodyPr wrap="none" rtlCol="0">
              <a:spAutoFit/>
            </a:bodyPr>
            <a:lstStyle/>
            <a:p>
              <a:pPr algn="ctr">
                <a:lnSpc>
                  <a:spcPts val="1600"/>
                </a:lnSpc>
              </a:pPr>
              <a:r>
                <a:rPr lang="en-US" sz="1400" dirty="0" smtClean="0">
                  <a:latin typeface="Arial"/>
                  <a:cs typeface="Arial"/>
                </a:rPr>
                <a:t>SNMP</a:t>
              </a:r>
              <a:endParaRPr lang="en-US" sz="1400" dirty="0">
                <a:latin typeface="Arial"/>
                <a:cs typeface="Arial"/>
              </a:endParaRPr>
            </a:p>
          </p:txBody>
        </p:sp>
      </p:grpSp>
      <p:sp>
        <p:nvSpPr>
          <p:cNvPr id="424" name="TextBox 423"/>
          <p:cNvSpPr txBox="1"/>
          <p:nvPr/>
        </p:nvSpPr>
        <p:spPr>
          <a:xfrm>
            <a:off x="4652725" y="4585147"/>
            <a:ext cx="595035" cy="584776"/>
          </a:xfrm>
          <a:prstGeom prst="rect">
            <a:avLst/>
          </a:prstGeom>
          <a:noFill/>
        </p:spPr>
        <p:txBody>
          <a:bodyPr wrap="non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cxnSp>
        <p:nvCxnSpPr>
          <p:cNvPr id="436" name="Straight Connector 435"/>
          <p:cNvCxnSpPr>
            <a:endCxn id="211" idx="4"/>
          </p:cNvCxnSpPr>
          <p:nvPr/>
        </p:nvCxnSpPr>
        <p:spPr bwMode="auto">
          <a:xfrm flipV="1">
            <a:off x="3368749" y="1866354"/>
            <a:ext cx="4943" cy="388092"/>
          </a:xfrm>
          <a:prstGeom prst="line">
            <a:avLst/>
          </a:prstGeom>
          <a:solidFill>
            <a:schemeClr val="accent1"/>
          </a:solidFill>
          <a:ln w="9525" cap="flat" cmpd="sng" algn="ctr">
            <a:solidFill>
              <a:schemeClr val="bg2">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7" name="Straight Connector 436"/>
          <p:cNvCxnSpPr>
            <a:endCxn id="215" idx="2"/>
          </p:cNvCxnSpPr>
          <p:nvPr/>
        </p:nvCxnSpPr>
        <p:spPr bwMode="auto">
          <a:xfrm flipH="1" flipV="1">
            <a:off x="4598166" y="1876324"/>
            <a:ext cx="5609" cy="302391"/>
          </a:xfrm>
          <a:prstGeom prst="line">
            <a:avLst/>
          </a:prstGeom>
          <a:solidFill>
            <a:schemeClr val="accent1"/>
          </a:solidFill>
          <a:ln w="9525" cap="flat" cmpd="sng" algn="ctr">
            <a:solidFill>
              <a:schemeClr val="bg2">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p:cNvCxnSpPr/>
          <p:nvPr/>
        </p:nvCxnSpPr>
        <p:spPr bwMode="auto">
          <a:xfrm>
            <a:off x="2606437" y="2342893"/>
            <a:ext cx="4818331"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Rounded Rectangle 145"/>
          <p:cNvSpPr/>
          <p:nvPr/>
        </p:nvSpPr>
        <p:spPr>
          <a:xfrm>
            <a:off x="2479739" y="2182258"/>
            <a:ext cx="4951677" cy="932987"/>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425" name="Group 424"/>
          <p:cNvGrpSpPr/>
          <p:nvPr/>
        </p:nvGrpSpPr>
        <p:grpSpPr>
          <a:xfrm>
            <a:off x="2969133" y="2550631"/>
            <a:ext cx="1033900" cy="504412"/>
            <a:chOff x="3103238" y="432317"/>
            <a:chExt cx="1461287" cy="504412"/>
          </a:xfrm>
        </p:grpSpPr>
        <p:sp>
          <p:nvSpPr>
            <p:cNvPr id="426" name="Rounded Rectangle 425"/>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7" name="TextBox 426"/>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smtClean="0">
                  <a:latin typeface="Arial"/>
                  <a:cs typeface="Arial"/>
                </a:rPr>
                <a:t>network graph</a:t>
              </a:r>
              <a:endParaRPr lang="en-US" sz="1400" dirty="0">
                <a:latin typeface="Arial"/>
                <a:cs typeface="Arial"/>
              </a:endParaRPr>
            </a:p>
          </p:txBody>
        </p:sp>
      </p:grpSp>
      <p:grpSp>
        <p:nvGrpSpPr>
          <p:cNvPr id="428" name="Group 427"/>
          <p:cNvGrpSpPr/>
          <p:nvPr/>
        </p:nvGrpSpPr>
        <p:grpSpPr>
          <a:xfrm>
            <a:off x="5936687" y="2596585"/>
            <a:ext cx="1033900" cy="459826"/>
            <a:chOff x="3103238" y="457817"/>
            <a:chExt cx="1461287" cy="459826"/>
          </a:xfrm>
        </p:grpSpPr>
        <p:sp>
          <p:nvSpPr>
            <p:cNvPr id="429" name="Rounded Rectangle 42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0" name="TextBox 429"/>
            <p:cNvSpPr txBox="1"/>
            <p:nvPr/>
          </p:nvSpPr>
          <p:spPr>
            <a:xfrm>
              <a:off x="3103238" y="553253"/>
              <a:ext cx="1461287" cy="299227"/>
            </a:xfrm>
            <a:prstGeom prst="rect">
              <a:avLst/>
            </a:prstGeom>
            <a:noFill/>
          </p:spPr>
          <p:txBody>
            <a:bodyPr wrap="square" rtlCol="0">
              <a:spAutoFit/>
            </a:bodyPr>
            <a:lstStyle/>
            <a:p>
              <a:pPr algn="ctr">
                <a:lnSpc>
                  <a:spcPts val="1600"/>
                </a:lnSpc>
              </a:pPr>
              <a:r>
                <a:rPr lang="en-US" sz="1400" dirty="0" smtClean="0">
                  <a:latin typeface="Arial"/>
                  <a:cs typeface="Arial"/>
                </a:rPr>
                <a:t>intent</a:t>
              </a:r>
              <a:endParaRPr lang="en-US" sz="1400" dirty="0">
                <a:latin typeface="Arial"/>
                <a:cs typeface="Arial"/>
              </a:endParaRPr>
            </a:p>
          </p:txBody>
        </p:sp>
      </p:grpSp>
      <p:grpSp>
        <p:nvGrpSpPr>
          <p:cNvPr id="431" name="Group 430"/>
          <p:cNvGrpSpPr/>
          <p:nvPr/>
        </p:nvGrpSpPr>
        <p:grpSpPr>
          <a:xfrm>
            <a:off x="4160760" y="2549087"/>
            <a:ext cx="1033900" cy="504412"/>
            <a:chOff x="3103238" y="432317"/>
            <a:chExt cx="1461287" cy="504412"/>
          </a:xfrm>
        </p:grpSpPr>
        <p:sp>
          <p:nvSpPr>
            <p:cNvPr id="432" name="Rounded Rectangle 43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3" name="TextBox 432"/>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err="1" smtClean="0">
                  <a:latin typeface="Arial"/>
                  <a:cs typeface="Arial"/>
                </a:rPr>
                <a:t>RESTful</a:t>
              </a:r>
              <a:endParaRPr lang="en-US" sz="1400" dirty="0" smtClean="0">
                <a:latin typeface="Arial"/>
                <a:cs typeface="Arial"/>
              </a:endParaRPr>
            </a:p>
            <a:p>
              <a:pPr algn="ctr">
                <a:lnSpc>
                  <a:spcPts val="1600"/>
                </a:lnSpc>
              </a:pPr>
              <a:r>
                <a:rPr lang="en-US" sz="1400" dirty="0" smtClean="0">
                  <a:latin typeface="Arial"/>
                  <a:cs typeface="Arial"/>
                </a:rPr>
                <a:t>API</a:t>
              </a:r>
              <a:endParaRPr lang="en-US" sz="1400" dirty="0">
                <a:latin typeface="Arial"/>
                <a:cs typeface="Arial"/>
              </a:endParaRPr>
            </a:p>
          </p:txBody>
        </p:sp>
      </p:grpSp>
      <p:sp>
        <p:nvSpPr>
          <p:cNvPr id="434" name="TextBox 433"/>
          <p:cNvSpPr txBox="1"/>
          <p:nvPr/>
        </p:nvSpPr>
        <p:spPr>
          <a:xfrm>
            <a:off x="5282722" y="2399633"/>
            <a:ext cx="627904" cy="584776"/>
          </a:xfrm>
          <a:prstGeom prst="rect">
            <a:avLst/>
          </a:prstGeom>
          <a:noFill/>
        </p:spPr>
        <p:txBody>
          <a:bodyPr wrap="non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sp>
        <p:nvSpPr>
          <p:cNvPr id="391" name="TextBox 390"/>
          <p:cNvSpPr txBox="1"/>
          <p:nvPr/>
        </p:nvSpPr>
        <p:spPr>
          <a:xfrm>
            <a:off x="2710618" y="2216488"/>
            <a:ext cx="4914815" cy="325730"/>
          </a:xfrm>
          <a:prstGeom prst="rect">
            <a:avLst/>
          </a:prstGeom>
          <a:noFill/>
        </p:spPr>
        <p:txBody>
          <a:bodyPr wrap="square" rtlCol="0">
            <a:spAutoFit/>
          </a:bodyPr>
          <a:lstStyle/>
          <a:p>
            <a:pPr>
              <a:lnSpc>
                <a:spcPts val="1800"/>
              </a:lnSpc>
            </a:pPr>
            <a:r>
              <a:rPr lang="en-US" sz="1600" dirty="0" smtClean="0">
                <a:latin typeface="Arial"/>
                <a:cs typeface="Arial"/>
              </a:rPr>
              <a:t>Interface, abstractions for network control apps</a:t>
            </a:r>
          </a:p>
        </p:txBody>
      </p:sp>
      <p:cxnSp>
        <p:nvCxnSpPr>
          <p:cNvPr id="549" name="Straight Connector 548"/>
          <p:cNvCxnSpPr/>
          <p:nvPr/>
        </p:nvCxnSpPr>
        <p:spPr bwMode="auto">
          <a:xfrm>
            <a:off x="2561183" y="2010842"/>
            <a:ext cx="4753400" cy="19546"/>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7493875" y="3521589"/>
            <a:ext cx="1462270" cy="830997"/>
          </a:xfrm>
          <a:prstGeom prst="rect">
            <a:avLst/>
          </a:prstGeom>
          <a:noFill/>
        </p:spPr>
        <p:txBody>
          <a:bodyPr wrap="square" rtlCol="0">
            <a:spAutoFit/>
          </a:bodyPr>
          <a:lstStyle/>
          <a:p>
            <a:pPr algn="ctr"/>
            <a:r>
              <a:rPr lang="en-US" sz="2400" dirty="0" smtClean="0"/>
              <a:t>SDN</a:t>
            </a:r>
          </a:p>
          <a:p>
            <a:pPr algn="ctr"/>
            <a:r>
              <a:rPr lang="en-US" sz="2400" dirty="0" smtClean="0"/>
              <a:t>controller</a:t>
            </a:r>
            <a:endParaRPr lang="en-US" sz="2400" dirty="0"/>
          </a:p>
        </p:txBody>
      </p:sp>
      <p:grpSp>
        <p:nvGrpSpPr>
          <p:cNvPr id="147" name="Group 146"/>
          <p:cNvGrpSpPr/>
          <p:nvPr/>
        </p:nvGrpSpPr>
        <p:grpSpPr>
          <a:xfrm>
            <a:off x="3471457" y="5780474"/>
            <a:ext cx="2979208" cy="973667"/>
            <a:chOff x="2592388" y="5601756"/>
            <a:chExt cx="4027487" cy="939800"/>
          </a:xfrm>
        </p:grpSpPr>
        <p:sp>
          <p:nvSpPr>
            <p:cNvPr id="149"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150" name="Straight Connector 149"/>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8" name="Group 347"/>
            <p:cNvGrpSpPr>
              <a:grpSpLocks/>
            </p:cNvGrpSpPr>
            <p:nvPr/>
          </p:nvGrpSpPr>
          <p:grpSpPr bwMode="auto">
            <a:xfrm>
              <a:off x="5856401" y="5796097"/>
              <a:ext cx="588970" cy="242608"/>
              <a:chOff x="1871277" y="1576300"/>
              <a:chExt cx="1128371" cy="437861"/>
            </a:xfrm>
          </p:grpSpPr>
          <p:sp>
            <p:nvSpPr>
              <p:cNvPr id="200" name="Oval 199"/>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01" name="Rectangle 200"/>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2" name="Oval 201"/>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03" name="Freeform 202"/>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 name="Freeform 203"/>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 name="Freeform 204"/>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6" name="Freeform 205"/>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07" name="Straight Connector 206"/>
              <p:cNvCxnSpPr>
                <a:endCxn id="202"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59" name="Group 347"/>
            <p:cNvGrpSpPr>
              <a:grpSpLocks/>
            </p:cNvGrpSpPr>
            <p:nvPr/>
          </p:nvGrpSpPr>
          <p:grpSpPr bwMode="auto">
            <a:xfrm>
              <a:off x="4375328" y="5654000"/>
              <a:ext cx="588970" cy="242608"/>
              <a:chOff x="1871277" y="1576300"/>
              <a:chExt cx="1128371" cy="437861"/>
            </a:xfrm>
          </p:grpSpPr>
          <p:sp>
            <p:nvSpPr>
              <p:cNvPr id="191" name="Oval 190"/>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92" name="Rectangle 191"/>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3" name="Oval 192"/>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94" name="Freeform 193"/>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5" name="Freeform 194"/>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6" name="Freeform 195"/>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7" name="Freeform 196"/>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8" name="Straight Connector 197"/>
              <p:cNvCxnSpPr>
                <a:endCxn id="193"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60" name="Group 347"/>
            <p:cNvGrpSpPr>
              <a:grpSpLocks/>
            </p:cNvGrpSpPr>
            <p:nvPr/>
          </p:nvGrpSpPr>
          <p:grpSpPr bwMode="auto">
            <a:xfrm>
              <a:off x="2848241" y="5847813"/>
              <a:ext cx="588970" cy="242608"/>
              <a:chOff x="1871277" y="1576300"/>
              <a:chExt cx="1128371" cy="437861"/>
            </a:xfrm>
          </p:grpSpPr>
          <p:sp>
            <p:nvSpPr>
              <p:cNvPr id="182" name="Oval 18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83" name="Rectangle 18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 name="Oval 18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85" name="Freeform 18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6" name="Freeform 18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7" name="Freeform 18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8" name="Freeform 18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9" name="Straight Connector 188"/>
              <p:cNvCxnSpPr>
                <a:endCxn id="18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61" name="Group 347"/>
            <p:cNvGrpSpPr>
              <a:grpSpLocks/>
            </p:cNvGrpSpPr>
            <p:nvPr/>
          </p:nvGrpSpPr>
          <p:grpSpPr bwMode="auto">
            <a:xfrm>
              <a:off x="5166757" y="6114152"/>
              <a:ext cx="588970" cy="242608"/>
              <a:chOff x="1871277" y="1576300"/>
              <a:chExt cx="1128371" cy="437861"/>
            </a:xfrm>
          </p:grpSpPr>
          <p:sp>
            <p:nvSpPr>
              <p:cNvPr id="172" name="Oval 17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73" name="Rectangle 17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 name="Oval 17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75" name="Freeform 17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7" name="Freeform 17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8" name="Freeform 17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9" name="Freeform 17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0" name="Straight Connector 179"/>
              <p:cNvCxnSpPr>
                <a:endCxn id="17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62" name="Group 347"/>
            <p:cNvGrpSpPr>
              <a:grpSpLocks/>
            </p:cNvGrpSpPr>
            <p:nvPr/>
          </p:nvGrpSpPr>
          <p:grpSpPr bwMode="auto">
            <a:xfrm>
              <a:off x="3704088" y="6206732"/>
              <a:ext cx="588970" cy="242608"/>
              <a:chOff x="1871277" y="1576300"/>
              <a:chExt cx="1128371" cy="437861"/>
            </a:xfrm>
          </p:grpSpPr>
          <p:sp>
            <p:nvSpPr>
              <p:cNvPr id="163" name="Oval 16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64" name="Rectangle 16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5" name="Oval 16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66" name="Freeform 16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7" name="Freeform 16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8" name="Freeform 16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9" name="Freeform 16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0" name="Straight Connector 169"/>
              <p:cNvCxnSpPr>
                <a:endCxn id="16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sp>
        <p:nvSpPr>
          <p:cNvPr id="631" name="Rectangle 630"/>
          <p:cNvSpPr/>
          <p:nvPr/>
        </p:nvSpPr>
        <p:spPr>
          <a:xfrm>
            <a:off x="2606860" y="5724971"/>
            <a:ext cx="5334198" cy="1133029"/>
          </a:xfrm>
          <a:prstGeom prst="rect">
            <a:avLst/>
          </a:prstGeom>
          <a:solidFill>
            <a:schemeClr val="bg1">
              <a:alpha val="80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10" name="Group 209"/>
          <p:cNvGrpSpPr/>
          <p:nvPr/>
        </p:nvGrpSpPr>
        <p:grpSpPr>
          <a:xfrm>
            <a:off x="2861956" y="1276178"/>
            <a:ext cx="1023471" cy="590176"/>
            <a:chOff x="4721412" y="1277470"/>
            <a:chExt cx="1023471" cy="590176"/>
          </a:xfrm>
        </p:grpSpPr>
        <p:sp>
          <p:nvSpPr>
            <p:cNvPr id="211" name="Oval 210"/>
            <p:cNvSpPr/>
            <p:nvPr/>
          </p:nvSpPr>
          <p:spPr bwMode="auto">
            <a:xfrm>
              <a:off x="4721412" y="1277470"/>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2" name="TextBox 211"/>
            <p:cNvSpPr txBox="1"/>
            <p:nvPr/>
          </p:nvSpPr>
          <p:spPr>
            <a:xfrm>
              <a:off x="4792385" y="1374585"/>
              <a:ext cx="890463" cy="369332"/>
            </a:xfrm>
            <a:prstGeom prst="rect">
              <a:avLst/>
            </a:prstGeom>
            <a:noFill/>
          </p:spPr>
          <p:txBody>
            <a:bodyPr wrap="none" rtlCol="0">
              <a:spAutoFit/>
            </a:bodyPr>
            <a:lstStyle/>
            <a:p>
              <a:pPr algn="ctr"/>
              <a:r>
                <a:rPr lang="en-US" dirty="0" smtClean="0"/>
                <a:t>routing</a:t>
              </a:r>
              <a:endParaRPr lang="en-US" dirty="0"/>
            </a:p>
          </p:txBody>
        </p:sp>
      </p:grpSp>
      <p:grpSp>
        <p:nvGrpSpPr>
          <p:cNvPr id="213" name="Group 212"/>
          <p:cNvGrpSpPr/>
          <p:nvPr/>
        </p:nvGrpSpPr>
        <p:grpSpPr>
          <a:xfrm>
            <a:off x="4075652" y="1301675"/>
            <a:ext cx="1023471" cy="590176"/>
            <a:chOff x="6106459" y="1967753"/>
            <a:chExt cx="1023471" cy="590176"/>
          </a:xfrm>
        </p:grpSpPr>
        <p:sp>
          <p:nvSpPr>
            <p:cNvPr id="214" name="Oval 213"/>
            <p:cNvSpPr/>
            <p:nvPr/>
          </p:nvSpPr>
          <p:spPr bwMode="auto">
            <a:xfrm>
              <a:off x="6106459" y="19677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TextBox 214"/>
            <p:cNvSpPr txBox="1"/>
            <p:nvPr/>
          </p:nvSpPr>
          <p:spPr>
            <a:xfrm>
              <a:off x="6177429" y="1997637"/>
              <a:ext cx="903087" cy="544765"/>
            </a:xfrm>
            <a:prstGeom prst="rect">
              <a:avLst/>
            </a:prstGeom>
            <a:noFill/>
          </p:spPr>
          <p:txBody>
            <a:bodyPr wrap="none" rtlCol="0">
              <a:spAutoFit/>
            </a:bodyPr>
            <a:lstStyle/>
            <a:p>
              <a:pPr algn="ctr">
                <a:lnSpc>
                  <a:spcPct val="80000"/>
                </a:lnSpc>
              </a:pPr>
              <a:r>
                <a:rPr lang="en-US" dirty="0" smtClean="0"/>
                <a:t>access </a:t>
              </a:r>
            </a:p>
            <a:p>
              <a:pPr algn="ctr">
                <a:lnSpc>
                  <a:spcPct val="80000"/>
                </a:lnSpc>
              </a:pPr>
              <a:r>
                <a:rPr lang="en-US" dirty="0" smtClean="0"/>
                <a:t>control</a:t>
              </a:r>
              <a:endParaRPr lang="en-US" dirty="0"/>
            </a:p>
          </p:txBody>
        </p:sp>
      </p:grpSp>
      <p:grpSp>
        <p:nvGrpSpPr>
          <p:cNvPr id="216" name="Group 215"/>
          <p:cNvGrpSpPr/>
          <p:nvPr/>
        </p:nvGrpSpPr>
        <p:grpSpPr>
          <a:xfrm>
            <a:off x="5265545" y="1320598"/>
            <a:ext cx="1023471" cy="590176"/>
            <a:chOff x="6938682" y="977153"/>
            <a:chExt cx="1023471" cy="590176"/>
          </a:xfrm>
        </p:grpSpPr>
        <p:sp>
          <p:nvSpPr>
            <p:cNvPr id="217" name="Oval 216"/>
            <p:cNvSpPr/>
            <p:nvPr/>
          </p:nvSpPr>
          <p:spPr bwMode="auto">
            <a:xfrm>
              <a:off x="6938682" y="9771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TextBox 217"/>
            <p:cNvSpPr txBox="1"/>
            <p:nvPr/>
          </p:nvSpPr>
          <p:spPr>
            <a:xfrm>
              <a:off x="6964568" y="1007037"/>
              <a:ext cx="993256" cy="544765"/>
            </a:xfrm>
            <a:prstGeom prst="rect">
              <a:avLst/>
            </a:prstGeom>
            <a:noFill/>
          </p:spPr>
          <p:txBody>
            <a:bodyPr wrap="none" rtlCol="0">
              <a:spAutoFit/>
            </a:bodyPr>
            <a:lstStyle/>
            <a:p>
              <a:pPr algn="ctr">
                <a:lnSpc>
                  <a:spcPct val="80000"/>
                </a:lnSpc>
              </a:pPr>
              <a:r>
                <a:rPr lang="en-US" dirty="0" smtClean="0"/>
                <a:t>load</a:t>
              </a:r>
            </a:p>
            <a:p>
              <a:pPr algn="ctr">
                <a:lnSpc>
                  <a:spcPct val="80000"/>
                </a:lnSpc>
              </a:pPr>
              <a:r>
                <a:rPr lang="en-US" dirty="0" smtClean="0"/>
                <a:t>balance</a:t>
              </a:r>
              <a:endParaRPr lang="en-US" dirty="0"/>
            </a:p>
          </p:txBody>
        </p:sp>
      </p:grpSp>
      <p:sp>
        <p:nvSpPr>
          <p:cNvPr id="15" name="Rectangle 14"/>
          <p:cNvSpPr/>
          <p:nvPr/>
        </p:nvSpPr>
        <p:spPr>
          <a:xfrm>
            <a:off x="2243683" y="1143000"/>
            <a:ext cx="4965002" cy="783590"/>
          </a:xfrm>
          <a:prstGeom prst="rect">
            <a:avLst/>
          </a:prstGeom>
          <a:solidFill>
            <a:schemeClr val="bg1">
              <a:alpha val="80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3" name="Freeform 222"/>
          <p:cNvSpPr/>
          <p:nvPr/>
        </p:nvSpPr>
        <p:spPr bwMode="auto">
          <a:xfrm rot="10800000">
            <a:off x="7562568" y="4626242"/>
            <a:ext cx="222179" cy="1166655"/>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20385 w 220240"/>
              <a:gd name="connsiteY0" fmla="*/ 745656 h 1058154"/>
              <a:gd name="connsiteX1" fmla="*/ 214305 w 220240"/>
              <a:gd name="connsiteY1" fmla="*/ 0 h 1058154"/>
              <a:gd name="connsiteX2" fmla="*/ 220240 w 220240"/>
              <a:gd name="connsiteY2" fmla="*/ 1027869 h 1058154"/>
              <a:gd name="connsiteX3" fmla="*/ 68 w 220240"/>
              <a:gd name="connsiteY3" fmla="*/ 986902 h 1058154"/>
              <a:gd name="connsiteX4" fmla="*/ 20385 w 220240"/>
              <a:gd name="connsiteY4" fmla="*/ 745656 h 1058154"/>
              <a:gd name="connsiteX0" fmla="*/ 20385 w 220240"/>
              <a:gd name="connsiteY0" fmla="*/ 745656 h 1068836"/>
              <a:gd name="connsiteX1" fmla="*/ 214305 w 220240"/>
              <a:gd name="connsiteY1" fmla="*/ 0 h 1068836"/>
              <a:gd name="connsiteX2" fmla="*/ 220240 w 220240"/>
              <a:gd name="connsiteY2" fmla="*/ 1027869 h 1068836"/>
              <a:gd name="connsiteX3" fmla="*/ 68 w 220240"/>
              <a:gd name="connsiteY3" fmla="*/ 986902 h 1068836"/>
              <a:gd name="connsiteX4" fmla="*/ 20385 w 220240"/>
              <a:gd name="connsiteY4" fmla="*/ 745656 h 1068836"/>
              <a:gd name="connsiteX0" fmla="*/ 15446 w 215301"/>
              <a:gd name="connsiteY0" fmla="*/ 745656 h 1057581"/>
              <a:gd name="connsiteX1" fmla="*/ 209366 w 215301"/>
              <a:gd name="connsiteY1" fmla="*/ 0 h 1057581"/>
              <a:gd name="connsiteX2" fmla="*/ 215301 w 215301"/>
              <a:gd name="connsiteY2" fmla="*/ 1027869 h 1057581"/>
              <a:gd name="connsiteX3" fmla="*/ 87 w 215301"/>
              <a:gd name="connsiteY3" fmla="*/ 888484 h 1057581"/>
              <a:gd name="connsiteX4" fmla="*/ 15446 w 215301"/>
              <a:gd name="connsiteY4" fmla="*/ 745656 h 1057581"/>
              <a:gd name="connsiteX0" fmla="*/ 15446 w 215301"/>
              <a:gd name="connsiteY0" fmla="*/ 745656 h 1063397"/>
              <a:gd name="connsiteX1" fmla="*/ 209366 w 215301"/>
              <a:gd name="connsiteY1" fmla="*/ 0 h 1063397"/>
              <a:gd name="connsiteX2" fmla="*/ 215301 w 215301"/>
              <a:gd name="connsiteY2" fmla="*/ 1027869 h 1063397"/>
              <a:gd name="connsiteX3" fmla="*/ 87 w 215301"/>
              <a:gd name="connsiteY3" fmla="*/ 888484 h 1063397"/>
              <a:gd name="connsiteX4" fmla="*/ 15446 w 215301"/>
              <a:gd name="connsiteY4" fmla="*/ 745656 h 1063397"/>
              <a:gd name="connsiteX0" fmla="*/ 15446 w 215301"/>
              <a:gd name="connsiteY0" fmla="*/ 745656 h 1027869"/>
              <a:gd name="connsiteX1" fmla="*/ 209366 w 215301"/>
              <a:gd name="connsiteY1" fmla="*/ 0 h 1027869"/>
              <a:gd name="connsiteX2" fmla="*/ 215301 w 215301"/>
              <a:gd name="connsiteY2" fmla="*/ 1027869 h 1027869"/>
              <a:gd name="connsiteX3" fmla="*/ 87 w 215301"/>
              <a:gd name="connsiteY3" fmla="*/ 888484 h 1027869"/>
              <a:gd name="connsiteX4" fmla="*/ 15446 w 215301"/>
              <a:gd name="connsiteY4" fmla="*/ 745656 h 1027869"/>
              <a:gd name="connsiteX0" fmla="*/ 2945 w 215465"/>
              <a:gd name="connsiteY0" fmla="*/ 0 h 1166325"/>
              <a:gd name="connsiteX1" fmla="*/ 209530 w 215465"/>
              <a:gd name="connsiteY1" fmla="*/ 138456 h 1166325"/>
              <a:gd name="connsiteX2" fmla="*/ 215465 w 215465"/>
              <a:gd name="connsiteY2" fmla="*/ 1166325 h 1166325"/>
              <a:gd name="connsiteX3" fmla="*/ 251 w 215465"/>
              <a:gd name="connsiteY3" fmla="*/ 1026940 h 1166325"/>
              <a:gd name="connsiteX4" fmla="*/ 2945 w 215465"/>
              <a:gd name="connsiteY4" fmla="*/ 0 h 1166325"/>
              <a:gd name="connsiteX0" fmla="*/ 11247 w 223767"/>
              <a:gd name="connsiteY0" fmla="*/ 0 h 1166325"/>
              <a:gd name="connsiteX1" fmla="*/ 217832 w 223767"/>
              <a:gd name="connsiteY1" fmla="*/ 138456 h 1166325"/>
              <a:gd name="connsiteX2" fmla="*/ 223767 w 223767"/>
              <a:gd name="connsiteY2" fmla="*/ 1166325 h 1166325"/>
              <a:gd name="connsiteX3" fmla="*/ 110 w 223767"/>
              <a:gd name="connsiteY3" fmla="*/ 226631 h 1166325"/>
              <a:gd name="connsiteX4" fmla="*/ 11247 w 223767"/>
              <a:gd name="connsiteY4" fmla="*/ 0 h 1166325"/>
              <a:gd name="connsiteX0" fmla="*/ 11247 w 223767"/>
              <a:gd name="connsiteY0" fmla="*/ 0 h 1166325"/>
              <a:gd name="connsiteX1" fmla="*/ 217832 w 223767"/>
              <a:gd name="connsiteY1" fmla="*/ 138456 h 1166325"/>
              <a:gd name="connsiteX2" fmla="*/ 223767 w 223767"/>
              <a:gd name="connsiteY2" fmla="*/ 1166325 h 1166325"/>
              <a:gd name="connsiteX3" fmla="*/ 110 w 223767"/>
              <a:gd name="connsiteY3" fmla="*/ 226631 h 1166325"/>
              <a:gd name="connsiteX4" fmla="*/ 11247 w 223767"/>
              <a:gd name="connsiteY4" fmla="*/ 0 h 1166325"/>
              <a:gd name="connsiteX0" fmla="*/ 11247 w 223767"/>
              <a:gd name="connsiteY0" fmla="*/ 0 h 1166325"/>
              <a:gd name="connsiteX1" fmla="*/ 217832 w 223767"/>
              <a:gd name="connsiteY1" fmla="*/ 138456 h 1166325"/>
              <a:gd name="connsiteX2" fmla="*/ 223767 w 223767"/>
              <a:gd name="connsiteY2" fmla="*/ 1166325 h 1166325"/>
              <a:gd name="connsiteX3" fmla="*/ 110 w 223767"/>
              <a:gd name="connsiteY3" fmla="*/ 226631 h 1166325"/>
              <a:gd name="connsiteX4" fmla="*/ 11247 w 223767"/>
              <a:gd name="connsiteY4" fmla="*/ 0 h 116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67" h="1166325">
                <a:moveTo>
                  <a:pt x="11247" y="0"/>
                </a:moveTo>
                <a:lnTo>
                  <a:pt x="217832" y="138456"/>
                </a:lnTo>
                <a:cubicBezTo>
                  <a:pt x="219810" y="481079"/>
                  <a:pt x="221789" y="823702"/>
                  <a:pt x="223767" y="1166325"/>
                </a:cubicBezTo>
                <a:cubicBezTo>
                  <a:pt x="98607" y="641817"/>
                  <a:pt x="99941" y="672062"/>
                  <a:pt x="110" y="226631"/>
                </a:cubicBezTo>
                <a:cubicBezTo>
                  <a:pt x="-1380" y="13351"/>
                  <a:pt x="12737" y="213280"/>
                  <a:pt x="11247" y="0"/>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224" name="Group 950"/>
          <p:cNvGrpSpPr>
            <a:grpSpLocks/>
          </p:cNvGrpSpPr>
          <p:nvPr/>
        </p:nvGrpSpPr>
        <p:grpSpPr bwMode="auto">
          <a:xfrm>
            <a:off x="7763077" y="5170004"/>
            <a:ext cx="251561" cy="564103"/>
            <a:chOff x="4140" y="429"/>
            <a:chExt cx="1425" cy="2396"/>
          </a:xfrm>
        </p:grpSpPr>
        <p:sp>
          <p:nvSpPr>
            <p:cNvPr id="226"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8"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31" name="Group 956"/>
            <p:cNvGrpSpPr>
              <a:grpSpLocks/>
            </p:cNvGrpSpPr>
            <p:nvPr/>
          </p:nvGrpSpPr>
          <p:grpSpPr bwMode="auto">
            <a:xfrm>
              <a:off x="4749" y="668"/>
              <a:ext cx="581" cy="145"/>
              <a:chOff x="614" y="2568"/>
              <a:chExt cx="725" cy="139"/>
            </a:xfrm>
          </p:grpSpPr>
          <p:sp>
            <p:nvSpPr>
              <p:cNvPr id="256"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7"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2"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33" name="Group 960"/>
            <p:cNvGrpSpPr>
              <a:grpSpLocks/>
            </p:cNvGrpSpPr>
            <p:nvPr/>
          </p:nvGrpSpPr>
          <p:grpSpPr bwMode="auto">
            <a:xfrm>
              <a:off x="4747" y="994"/>
              <a:ext cx="581" cy="134"/>
              <a:chOff x="614" y="2568"/>
              <a:chExt cx="725" cy="139"/>
            </a:xfrm>
          </p:grpSpPr>
          <p:sp>
            <p:nvSpPr>
              <p:cNvPr id="254"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5"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4"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35"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36" name="Group 965"/>
            <p:cNvGrpSpPr>
              <a:grpSpLocks/>
            </p:cNvGrpSpPr>
            <p:nvPr/>
          </p:nvGrpSpPr>
          <p:grpSpPr bwMode="auto">
            <a:xfrm>
              <a:off x="4735" y="1627"/>
              <a:ext cx="582" cy="151"/>
              <a:chOff x="614" y="2568"/>
              <a:chExt cx="725" cy="139"/>
            </a:xfrm>
          </p:grpSpPr>
          <p:sp>
            <p:nvSpPr>
              <p:cNvPr id="252"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3"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7"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8" name="Group 969"/>
            <p:cNvGrpSpPr>
              <a:grpSpLocks/>
            </p:cNvGrpSpPr>
            <p:nvPr/>
          </p:nvGrpSpPr>
          <p:grpSpPr bwMode="auto">
            <a:xfrm>
              <a:off x="4739" y="1327"/>
              <a:ext cx="582" cy="139"/>
              <a:chOff x="614" y="2568"/>
              <a:chExt cx="725" cy="139"/>
            </a:xfrm>
          </p:grpSpPr>
          <p:sp>
            <p:nvSpPr>
              <p:cNvPr id="250"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1"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9"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240"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3"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245"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246"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7"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248"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9"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sp>
        <p:nvSpPr>
          <p:cNvPr id="176" name="Text Box 167"/>
          <p:cNvSpPr txBox="1">
            <a:spLocks noChangeArrowheads="1"/>
          </p:cNvSpPr>
          <p:nvPr/>
        </p:nvSpPr>
        <p:spPr bwMode="auto">
          <a:xfrm>
            <a:off x="542925" y="236538"/>
            <a:ext cx="61689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smtClean="0">
                <a:solidFill>
                  <a:srgbClr val="000099"/>
                </a:solidFill>
                <a:latin typeface="Gill Sans MT" charset="0"/>
              </a:rPr>
              <a:t>Components of SDN controller</a:t>
            </a:r>
            <a:endParaRPr lang="en-US" sz="3600" dirty="0">
              <a:solidFill>
                <a:srgbClr val="000099"/>
              </a:solidFill>
              <a:latin typeface="Gill Sans MT" charset="0"/>
            </a:endParaRPr>
          </a:p>
        </p:txBody>
      </p:sp>
      <p:sp>
        <p:nvSpPr>
          <p:cNvPr id="2" name="TextBox 1"/>
          <p:cNvSpPr txBox="1"/>
          <p:nvPr/>
        </p:nvSpPr>
        <p:spPr>
          <a:xfrm>
            <a:off x="213602" y="4711096"/>
            <a:ext cx="1989074" cy="1837426"/>
          </a:xfrm>
          <a:prstGeom prst="rect">
            <a:avLst/>
          </a:prstGeom>
          <a:noFill/>
        </p:spPr>
        <p:txBody>
          <a:bodyPr wrap="square" rtlCol="0">
            <a:spAutoFit/>
          </a:bodyPr>
          <a:lstStyle/>
          <a:p>
            <a:pPr>
              <a:lnSpc>
                <a:spcPct val="90000"/>
              </a:lnSpc>
            </a:pPr>
            <a:r>
              <a:rPr lang="en-US" sz="1800" i="1" dirty="0" smtClean="0">
                <a:solidFill>
                  <a:srgbClr val="CC0000"/>
                </a:solidFill>
                <a:latin typeface="+mn-lt"/>
              </a:rPr>
              <a:t>communication layer</a:t>
            </a:r>
            <a:r>
              <a:rPr lang="en-US" sz="1800" dirty="0" smtClean="0">
                <a:latin typeface="+mn-lt"/>
              </a:rPr>
              <a:t>: communicate between SDN controller and controlled switches</a:t>
            </a:r>
            <a:endParaRPr lang="en-US" sz="1800" dirty="0">
              <a:latin typeface="+mn-lt"/>
            </a:endParaRPr>
          </a:p>
        </p:txBody>
      </p:sp>
      <p:sp>
        <p:nvSpPr>
          <p:cNvPr id="219" name="TextBox 218"/>
          <p:cNvSpPr txBox="1"/>
          <p:nvPr/>
        </p:nvSpPr>
        <p:spPr>
          <a:xfrm>
            <a:off x="213602" y="2889940"/>
            <a:ext cx="2127384" cy="1837426"/>
          </a:xfrm>
          <a:prstGeom prst="rect">
            <a:avLst/>
          </a:prstGeom>
          <a:noFill/>
        </p:spPr>
        <p:txBody>
          <a:bodyPr wrap="square" rtlCol="0">
            <a:spAutoFit/>
          </a:bodyPr>
          <a:lstStyle/>
          <a:p>
            <a:pPr>
              <a:lnSpc>
                <a:spcPct val="90000"/>
              </a:lnSpc>
            </a:pPr>
            <a:r>
              <a:rPr lang="en-US" sz="1800" dirty="0">
                <a:solidFill>
                  <a:srgbClr val="CC0000"/>
                </a:solidFill>
                <a:latin typeface="+mn-lt"/>
              </a:rPr>
              <a:t>N</a:t>
            </a:r>
            <a:r>
              <a:rPr lang="en-US" sz="1800" dirty="0" smtClean="0">
                <a:solidFill>
                  <a:srgbClr val="CC0000"/>
                </a:solidFill>
                <a:latin typeface="+mn-lt"/>
              </a:rPr>
              <a:t>etwork-wide state management layer</a:t>
            </a:r>
            <a:r>
              <a:rPr lang="en-US" sz="1800" dirty="0" smtClean="0">
                <a:latin typeface="+mn-lt"/>
              </a:rPr>
              <a:t>: state of networks links, switches, services: a </a:t>
            </a:r>
            <a:r>
              <a:rPr lang="en-US" sz="1800" i="1" dirty="0" smtClean="0">
                <a:solidFill>
                  <a:srgbClr val="000099"/>
                </a:solidFill>
                <a:latin typeface="+mn-lt"/>
              </a:rPr>
              <a:t>distributed database</a:t>
            </a:r>
            <a:endParaRPr lang="en-US" sz="1800" i="1" dirty="0">
              <a:solidFill>
                <a:srgbClr val="000099"/>
              </a:solidFill>
              <a:latin typeface="+mn-lt"/>
            </a:endParaRPr>
          </a:p>
        </p:txBody>
      </p:sp>
      <p:sp>
        <p:nvSpPr>
          <p:cNvPr id="220" name="TextBox 219"/>
          <p:cNvSpPr txBox="1"/>
          <p:nvPr/>
        </p:nvSpPr>
        <p:spPr>
          <a:xfrm>
            <a:off x="267459" y="1700945"/>
            <a:ext cx="2127384" cy="1094146"/>
          </a:xfrm>
          <a:prstGeom prst="rect">
            <a:avLst/>
          </a:prstGeom>
          <a:noFill/>
        </p:spPr>
        <p:txBody>
          <a:bodyPr wrap="square" rtlCol="0">
            <a:spAutoFit/>
          </a:bodyPr>
          <a:lstStyle/>
          <a:p>
            <a:pPr>
              <a:lnSpc>
                <a:spcPct val="90000"/>
              </a:lnSpc>
            </a:pPr>
            <a:r>
              <a:rPr lang="en-US" sz="1800" dirty="0" smtClean="0">
                <a:solidFill>
                  <a:srgbClr val="CC0000"/>
                </a:solidFill>
                <a:latin typeface="+mn-lt"/>
              </a:rPr>
              <a:t>Interface layer to network control apps:  </a:t>
            </a:r>
            <a:r>
              <a:rPr lang="en-US" sz="1800" dirty="0" smtClean="0">
                <a:latin typeface="+mn-lt"/>
              </a:rPr>
              <a:t>abstractions API</a:t>
            </a:r>
            <a:endParaRPr lang="en-US" sz="1800" i="1" dirty="0">
              <a:latin typeface="+mn-lt"/>
            </a:endParaRPr>
          </a:p>
        </p:txBody>
      </p:sp>
      <p:sp>
        <p:nvSpPr>
          <p:cNvPr id="221" name="Slide Number Placeholder 5"/>
          <p:cNvSpPr>
            <a:spLocks noGrp="1"/>
          </p:cNvSpPr>
          <p:nvPr>
            <p:ph type="sldNum" sz="quarter" idx="4294967295"/>
          </p:nvPr>
        </p:nvSpPr>
        <p:spPr>
          <a:xfrm>
            <a:off x="8456154" y="6475895"/>
            <a:ext cx="548655" cy="2723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23</a:t>
            </a:fld>
            <a:endParaRPr lang="en-US" sz="1200" dirty="0">
              <a:latin typeface="Tahoma" charset="0"/>
            </a:endParaRPr>
          </a:p>
        </p:txBody>
      </p:sp>
      <p:sp>
        <p:nvSpPr>
          <p:cNvPr id="225" name="Footer Placeholder 2"/>
          <p:cNvSpPr>
            <a:spLocks noGrp="1"/>
          </p:cNvSpPr>
          <p:nvPr>
            <p:ph type="ftr" sz="quarter" idx="4294967295"/>
          </p:nvPr>
        </p:nvSpPr>
        <p:spPr>
          <a:xfrm>
            <a:off x="6375496" y="6475081"/>
            <a:ext cx="2177473" cy="2415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spTree>
    <p:extLst>
      <p:ext uri="{BB962C8B-B14F-4D97-AF65-F5344CB8AC3E}">
        <p14:creationId xmlns:p14="http://schemas.microsoft.com/office/powerpoint/2010/main" val="6905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dissolve">
                                      <p:cBhvr>
                                        <p:cTn id="12" dur="5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dissolve">
                                      <p:cBhvr>
                                        <p:cTn id="1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9" grpId="0"/>
      <p:bldP spid="2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3681" y="888520"/>
            <a:ext cx="8351839" cy="3852000"/>
          </a:xfrm>
        </p:spPr>
        <p:txBody>
          <a:bodyPr/>
          <a:lstStyle/>
          <a:p>
            <a:r>
              <a:rPr lang="en-US" dirty="0" smtClean="0"/>
              <a:t>Applications specify the resources and behaviors required from the network, with the context of business and policy agreement</a:t>
            </a:r>
          </a:p>
          <a:p>
            <a:r>
              <a:rPr lang="en-US" dirty="0" smtClean="0"/>
              <a:t>It may need to orchestrate multiple-controllers to achieve the objectives, (</a:t>
            </a:r>
            <a:r>
              <a:rPr lang="en-US" dirty="0" err="1" smtClean="0"/>
              <a:t>Cloudify</a:t>
            </a:r>
            <a:r>
              <a:rPr lang="en-US" dirty="0" smtClean="0"/>
              <a:t>, Unify)</a:t>
            </a:r>
          </a:p>
          <a:p>
            <a:r>
              <a:rPr lang="en-US" dirty="0"/>
              <a:t>P</a:t>
            </a:r>
            <a:r>
              <a:rPr lang="en-US" dirty="0" smtClean="0"/>
              <a:t>rogramming languages help developing applications.</a:t>
            </a:r>
          </a:p>
        </p:txBody>
      </p:sp>
      <p:sp>
        <p:nvSpPr>
          <p:cNvPr id="3" name="Title 2"/>
          <p:cNvSpPr>
            <a:spLocks noGrp="1"/>
          </p:cNvSpPr>
          <p:nvPr>
            <p:ph type="title"/>
          </p:nvPr>
        </p:nvSpPr>
        <p:spPr>
          <a:xfrm>
            <a:off x="233681" y="87313"/>
            <a:ext cx="7494588" cy="1085371"/>
          </a:xfrm>
        </p:spPr>
        <p:txBody>
          <a:bodyPr>
            <a:normAutofit/>
          </a:bodyPr>
          <a:lstStyle/>
          <a:p>
            <a:r>
              <a:rPr lang="en-US" sz="3600" dirty="0" smtClean="0"/>
              <a:t>Application-plane</a:t>
            </a: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335" y="3403791"/>
            <a:ext cx="4967245" cy="284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057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9" name="Text Box 167"/>
          <p:cNvSpPr txBox="1">
            <a:spLocks noChangeArrowheads="1"/>
          </p:cNvSpPr>
          <p:nvPr/>
        </p:nvSpPr>
        <p:spPr bwMode="auto">
          <a:xfrm>
            <a:off x="542925" y="236538"/>
            <a:ext cx="7220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smtClean="0">
                <a:solidFill>
                  <a:srgbClr val="000099"/>
                </a:solidFill>
                <a:latin typeface="Gill Sans MT" charset="0"/>
              </a:rPr>
              <a:t>SDN perspective: control applications</a:t>
            </a:r>
            <a:endParaRPr lang="en-US" sz="3600" dirty="0">
              <a:solidFill>
                <a:srgbClr val="000099"/>
              </a:solidFill>
              <a:latin typeface="Gill Sans MT" charset="0"/>
            </a:endParaRPr>
          </a:p>
        </p:txBody>
      </p:sp>
      <p:sp>
        <p:nvSpPr>
          <p:cNvPr id="466" name="Content Placeholder 6"/>
          <p:cNvSpPr txBox="1">
            <a:spLocks/>
          </p:cNvSpPr>
          <p:nvPr/>
        </p:nvSpPr>
        <p:spPr bwMode="auto">
          <a:xfrm>
            <a:off x="524550" y="1248707"/>
            <a:ext cx="4333436" cy="501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0" indent="0">
              <a:buNone/>
            </a:pPr>
            <a:r>
              <a:rPr lang="en-US" i="1" dirty="0" smtClean="0">
                <a:solidFill>
                  <a:srgbClr val="CC0000"/>
                </a:solidFill>
              </a:rPr>
              <a:t>network-control apps:</a:t>
            </a:r>
          </a:p>
          <a:p>
            <a:r>
              <a:rPr lang="en-US" sz="2400" dirty="0" smtClean="0"/>
              <a:t>“brains” of control:  implement control functions using lower-level services, API provided by SND controller</a:t>
            </a:r>
          </a:p>
          <a:p>
            <a:r>
              <a:rPr lang="en-US" sz="2400" i="1" dirty="0" smtClean="0">
                <a:solidFill>
                  <a:srgbClr val="000000"/>
                </a:solidFill>
              </a:rPr>
              <a:t>unbundled: </a:t>
            </a:r>
            <a:r>
              <a:rPr lang="en-US" sz="2400" dirty="0" smtClean="0"/>
              <a:t>can be provided by 3</a:t>
            </a:r>
            <a:r>
              <a:rPr lang="en-US" sz="2400" baseline="30000" dirty="0" smtClean="0"/>
              <a:t>rd</a:t>
            </a:r>
            <a:r>
              <a:rPr lang="en-US" sz="2400" dirty="0" smtClean="0"/>
              <a:t> party: distinct from routing vendor, or SDN controller</a:t>
            </a:r>
          </a:p>
          <a:p>
            <a:endParaRPr lang="en-US" dirty="0" smtClean="0"/>
          </a:p>
        </p:txBody>
      </p:sp>
      <p:sp>
        <p:nvSpPr>
          <p:cNvPr id="9" name="TextBox 399"/>
          <p:cNvSpPr txBox="1">
            <a:spLocks noChangeArrowheads="1"/>
          </p:cNvSpPr>
          <p:nvPr/>
        </p:nvSpPr>
        <p:spPr bwMode="auto">
          <a:xfrm>
            <a:off x="8518490" y="5440585"/>
            <a:ext cx="28693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dirty="0"/>
              <a:t>data</a:t>
            </a:r>
          </a:p>
          <a:p>
            <a:pPr algn="ctr">
              <a:lnSpc>
                <a:spcPts val="1463"/>
              </a:lnSpc>
            </a:pPr>
            <a:r>
              <a:rPr lang="en-US" sz="1400" dirty="0"/>
              <a:t>plane</a:t>
            </a:r>
          </a:p>
        </p:txBody>
      </p:sp>
      <p:sp>
        <p:nvSpPr>
          <p:cNvPr id="10" name="TextBox 400"/>
          <p:cNvSpPr txBox="1">
            <a:spLocks noChangeArrowheads="1"/>
          </p:cNvSpPr>
          <p:nvPr/>
        </p:nvSpPr>
        <p:spPr bwMode="auto">
          <a:xfrm>
            <a:off x="8494972" y="2978227"/>
            <a:ext cx="34202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dirty="0"/>
              <a:t>control</a:t>
            </a:r>
          </a:p>
          <a:p>
            <a:pPr algn="ctr">
              <a:lnSpc>
                <a:spcPts val="1463"/>
              </a:lnSpc>
            </a:pPr>
            <a:r>
              <a:rPr lang="en-US" sz="1400" dirty="0"/>
              <a:t>plane</a:t>
            </a:r>
          </a:p>
        </p:txBody>
      </p:sp>
      <p:cxnSp>
        <p:nvCxnSpPr>
          <p:cNvPr id="11" name="Straight Connector 10"/>
          <p:cNvCxnSpPr/>
          <p:nvPr/>
        </p:nvCxnSpPr>
        <p:spPr bwMode="auto">
          <a:xfrm flipV="1">
            <a:off x="5272718" y="5033566"/>
            <a:ext cx="2791783" cy="14329"/>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bwMode="auto">
          <a:xfrm flipV="1">
            <a:off x="5192283" y="3213235"/>
            <a:ext cx="3041550" cy="18563"/>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5164667" y="5329900"/>
            <a:ext cx="2979208" cy="973667"/>
            <a:chOff x="2592388" y="5601756"/>
            <a:chExt cx="4027487" cy="939800"/>
          </a:xfrm>
        </p:grpSpPr>
        <p:sp>
          <p:nvSpPr>
            <p:cNvPr id="69"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70" name="Straight Connector 69"/>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8" name="Group 347"/>
            <p:cNvGrpSpPr>
              <a:grpSpLocks/>
            </p:cNvGrpSpPr>
            <p:nvPr/>
          </p:nvGrpSpPr>
          <p:grpSpPr bwMode="auto">
            <a:xfrm>
              <a:off x="5856401" y="5796097"/>
              <a:ext cx="588970" cy="242608"/>
              <a:chOff x="1871277" y="1576300"/>
              <a:chExt cx="1128371" cy="437861"/>
            </a:xfrm>
          </p:grpSpPr>
          <p:sp>
            <p:nvSpPr>
              <p:cNvPr id="119" name="Oval 118"/>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20" name="Rectangle 11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1" name="Oval 120"/>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22" name="Freeform 121"/>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 name="Freeform 122"/>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4" name="Freeform 123"/>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5" name="Freeform 124"/>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6" name="Straight Connector 125"/>
              <p:cNvCxnSpPr>
                <a:endCxn id="121"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79" name="Group 347"/>
            <p:cNvGrpSpPr>
              <a:grpSpLocks/>
            </p:cNvGrpSpPr>
            <p:nvPr/>
          </p:nvGrpSpPr>
          <p:grpSpPr bwMode="auto">
            <a:xfrm>
              <a:off x="4375328" y="5654000"/>
              <a:ext cx="588970" cy="242608"/>
              <a:chOff x="1871277" y="1576300"/>
              <a:chExt cx="1128371" cy="437861"/>
            </a:xfrm>
          </p:grpSpPr>
          <p:sp>
            <p:nvSpPr>
              <p:cNvPr id="110" name="Oval 109"/>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1" name="Rectangle 110"/>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 name="Oval 111"/>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3" name="Freeform 112"/>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 name="Freeform 113"/>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 name="Freeform 114"/>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 name="Freeform 115"/>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7" name="Straight Connector 116"/>
              <p:cNvCxnSpPr>
                <a:endCxn id="112"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0" name="Group 347"/>
            <p:cNvGrpSpPr>
              <a:grpSpLocks/>
            </p:cNvGrpSpPr>
            <p:nvPr/>
          </p:nvGrpSpPr>
          <p:grpSpPr bwMode="auto">
            <a:xfrm>
              <a:off x="2848241" y="5847813"/>
              <a:ext cx="588970" cy="242608"/>
              <a:chOff x="1871277" y="1576300"/>
              <a:chExt cx="1128371" cy="437861"/>
            </a:xfrm>
          </p:grpSpPr>
          <p:sp>
            <p:nvSpPr>
              <p:cNvPr id="101" name="Oval 100"/>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2" name="Rectangle 101"/>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 name="Oval 102"/>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4" name="Freeform 103"/>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5" name="Freeform 104"/>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Freeform 105"/>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7" name="Freeform 106"/>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8" name="Straight Connector 107"/>
              <p:cNvCxnSpPr>
                <a:endCxn id="103"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1" name="Group 347"/>
            <p:cNvGrpSpPr>
              <a:grpSpLocks/>
            </p:cNvGrpSpPr>
            <p:nvPr/>
          </p:nvGrpSpPr>
          <p:grpSpPr bwMode="auto">
            <a:xfrm>
              <a:off x="5166757" y="6114152"/>
              <a:ext cx="588970" cy="242608"/>
              <a:chOff x="1871277" y="1576300"/>
              <a:chExt cx="1128371" cy="437861"/>
            </a:xfrm>
          </p:grpSpPr>
          <p:sp>
            <p:nvSpPr>
              <p:cNvPr id="92" name="Oval 9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3" name="Rectangle 9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Oval 9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5" name="Freeform 9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6" name="Freeform 9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Freeform 9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Freeform 9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9" name="Straight Connector 98"/>
              <p:cNvCxnSpPr>
                <a:endCxn id="9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 name="Group 347"/>
            <p:cNvGrpSpPr>
              <a:grpSpLocks/>
            </p:cNvGrpSpPr>
            <p:nvPr/>
          </p:nvGrpSpPr>
          <p:grpSpPr bwMode="auto">
            <a:xfrm>
              <a:off x="3704088" y="6206732"/>
              <a:ext cx="588970" cy="242608"/>
              <a:chOff x="1871277" y="1576300"/>
              <a:chExt cx="1128371" cy="437861"/>
            </a:xfrm>
          </p:grpSpPr>
          <p:sp>
            <p:nvSpPr>
              <p:cNvPr id="83" name="Oval 8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4" name="Rectangle 8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Oval 8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6" name="Freeform 8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 name="Freeform 8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Freeform 8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Freeform 8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Connector 89"/>
              <p:cNvCxnSpPr>
                <a:endCxn id="8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4" name="Group 13"/>
          <p:cNvGrpSpPr/>
          <p:nvPr/>
        </p:nvGrpSpPr>
        <p:grpSpPr>
          <a:xfrm>
            <a:off x="4990227" y="3550652"/>
            <a:ext cx="3116606" cy="1053561"/>
            <a:chOff x="4990227" y="2877416"/>
            <a:chExt cx="3116606" cy="1053561"/>
          </a:xfrm>
        </p:grpSpPr>
        <p:sp>
          <p:nvSpPr>
            <p:cNvPr id="33" name="Rectangle 32"/>
            <p:cNvSpPr/>
            <p:nvPr/>
          </p:nvSpPr>
          <p:spPr bwMode="auto">
            <a:xfrm>
              <a:off x="5418665" y="2913389"/>
              <a:ext cx="2688168" cy="1017588"/>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 name="Freeform 33"/>
            <p:cNvSpPr/>
            <p:nvPr/>
          </p:nvSpPr>
          <p:spPr bwMode="auto">
            <a:xfrm>
              <a:off x="5218221" y="2877416"/>
              <a:ext cx="213773" cy="1028160"/>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20385 w 220240"/>
                <a:gd name="connsiteY0" fmla="*/ 745656 h 1058154"/>
                <a:gd name="connsiteX1" fmla="*/ 214305 w 220240"/>
                <a:gd name="connsiteY1" fmla="*/ 0 h 1058154"/>
                <a:gd name="connsiteX2" fmla="*/ 220240 w 220240"/>
                <a:gd name="connsiteY2" fmla="*/ 1027869 h 1058154"/>
                <a:gd name="connsiteX3" fmla="*/ 68 w 220240"/>
                <a:gd name="connsiteY3" fmla="*/ 986902 h 1058154"/>
                <a:gd name="connsiteX4" fmla="*/ 20385 w 220240"/>
                <a:gd name="connsiteY4" fmla="*/ 745656 h 1058154"/>
                <a:gd name="connsiteX0" fmla="*/ 20385 w 220240"/>
                <a:gd name="connsiteY0" fmla="*/ 745656 h 1068836"/>
                <a:gd name="connsiteX1" fmla="*/ 214305 w 220240"/>
                <a:gd name="connsiteY1" fmla="*/ 0 h 1068836"/>
                <a:gd name="connsiteX2" fmla="*/ 220240 w 220240"/>
                <a:gd name="connsiteY2" fmla="*/ 1027869 h 1068836"/>
                <a:gd name="connsiteX3" fmla="*/ 68 w 220240"/>
                <a:gd name="connsiteY3" fmla="*/ 986902 h 1068836"/>
                <a:gd name="connsiteX4" fmla="*/ 20385 w 220240"/>
                <a:gd name="connsiteY4" fmla="*/ 745656 h 1068836"/>
                <a:gd name="connsiteX0" fmla="*/ 15446 w 215301"/>
                <a:gd name="connsiteY0" fmla="*/ 745656 h 1057581"/>
                <a:gd name="connsiteX1" fmla="*/ 209366 w 215301"/>
                <a:gd name="connsiteY1" fmla="*/ 0 h 1057581"/>
                <a:gd name="connsiteX2" fmla="*/ 215301 w 215301"/>
                <a:gd name="connsiteY2" fmla="*/ 1027869 h 1057581"/>
                <a:gd name="connsiteX3" fmla="*/ 87 w 215301"/>
                <a:gd name="connsiteY3" fmla="*/ 888484 h 1057581"/>
                <a:gd name="connsiteX4" fmla="*/ 15446 w 215301"/>
                <a:gd name="connsiteY4" fmla="*/ 745656 h 1057581"/>
                <a:gd name="connsiteX0" fmla="*/ 15446 w 215301"/>
                <a:gd name="connsiteY0" fmla="*/ 745656 h 1063397"/>
                <a:gd name="connsiteX1" fmla="*/ 209366 w 215301"/>
                <a:gd name="connsiteY1" fmla="*/ 0 h 1063397"/>
                <a:gd name="connsiteX2" fmla="*/ 215301 w 215301"/>
                <a:gd name="connsiteY2" fmla="*/ 1027869 h 1063397"/>
                <a:gd name="connsiteX3" fmla="*/ 87 w 215301"/>
                <a:gd name="connsiteY3" fmla="*/ 888484 h 1063397"/>
                <a:gd name="connsiteX4" fmla="*/ 15446 w 215301"/>
                <a:gd name="connsiteY4" fmla="*/ 745656 h 1063397"/>
                <a:gd name="connsiteX0" fmla="*/ 15446 w 215301"/>
                <a:gd name="connsiteY0" fmla="*/ 745656 h 1027869"/>
                <a:gd name="connsiteX1" fmla="*/ 209366 w 215301"/>
                <a:gd name="connsiteY1" fmla="*/ 0 h 1027869"/>
                <a:gd name="connsiteX2" fmla="*/ 215301 w 215301"/>
                <a:gd name="connsiteY2" fmla="*/ 1027869 h 1027869"/>
                <a:gd name="connsiteX3" fmla="*/ 87 w 215301"/>
                <a:gd name="connsiteY3" fmla="*/ 888484 h 1027869"/>
                <a:gd name="connsiteX4" fmla="*/ 15446 w 215301"/>
                <a:gd name="connsiteY4" fmla="*/ 745656 h 102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1" h="1027869">
                  <a:moveTo>
                    <a:pt x="15446" y="745656"/>
                  </a:moveTo>
                  <a:lnTo>
                    <a:pt x="209366" y="0"/>
                  </a:lnTo>
                  <a:cubicBezTo>
                    <a:pt x="211344" y="342623"/>
                    <a:pt x="213323" y="685246"/>
                    <a:pt x="215301" y="1027869"/>
                  </a:cubicBezTo>
                  <a:cubicBezTo>
                    <a:pt x="115469" y="960083"/>
                    <a:pt x="99918" y="931665"/>
                    <a:pt x="87" y="888484"/>
                  </a:cubicBezTo>
                  <a:cubicBezTo>
                    <a:pt x="-1403" y="675204"/>
                    <a:pt x="16936" y="958936"/>
                    <a:pt x="15446" y="745656"/>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35" name="Group 950"/>
            <p:cNvGrpSpPr>
              <a:grpSpLocks/>
            </p:cNvGrpSpPr>
            <p:nvPr/>
          </p:nvGrpSpPr>
          <p:grpSpPr bwMode="auto">
            <a:xfrm>
              <a:off x="4990227" y="3351862"/>
              <a:ext cx="251561" cy="564103"/>
              <a:chOff x="4140" y="429"/>
              <a:chExt cx="1425" cy="2396"/>
            </a:xfrm>
          </p:grpSpPr>
          <p:sp>
            <p:nvSpPr>
              <p:cNvPr id="37"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2" name="Group 956"/>
              <p:cNvGrpSpPr>
                <a:grpSpLocks/>
              </p:cNvGrpSpPr>
              <p:nvPr/>
            </p:nvGrpSpPr>
            <p:grpSpPr bwMode="auto">
              <a:xfrm>
                <a:off x="4749" y="668"/>
                <a:ext cx="581" cy="145"/>
                <a:chOff x="614" y="2568"/>
                <a:chExt cx="725" cy="139"/>
              </a:xfrm>
            </p:grpSpPr>
            <p:sp>
              <p:nvSpPr>
                <p:cNvPr id="67"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3"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4" name="Group 960"/>
              <p:cNvGrpSpPr>
                <a:grpSpLocks/>
              </p:cNvGrpSpPr>
              <p:nvPr/>
            </p:nvGrpSpPr>
            <p:grpSpPr bwMode="auto">
              <a:xfrm>
                <a:off x="4747" y="994"/>
                <a:ext cx="581" cy="134"/>
                <a:chOff x="614" y="2568"/>
                <a:chExt cx="725" cy="139"/>
              </a:xfrm>
            </p:grpSpPr>
            <p:sp>
              <p:nvSpPr>
                <p:cNvPr id="65"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5"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6"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7" name="Group 965"/>
              <p:cNvGrpSpPr>
                <a:grpSpLocks/>
              </p:cNvGrpSpPr>
              <p:nvPr/>
            </p:nvGrpSpPr>
            <p:grpSpPr bwMode="auto">
              <a:xfrm>
                <a:off x="4735" y="1627"/>
                <a:ext cx="582" cy="151"/>
                <a:chOff x="614" y="2568"/>
                <a:chExt cx="725" cy="139"/>
              </a:xfrm>
            </p:grpSpPr>
            <p:sp>
              <p:nvSpPr>
                <p:cNvPr id="63"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 name="Group 969"/>
              <p:cNvGrpSpPr>
                <a:grpSpLocks/>
              </p:cNvGrpSpPr>
              <p:nvPr/>
            </p:nvGrpSpPr>
            <p:grpSpPr bwMode="auto">
              <a:xfrm>
                <a:off x="4739" y="1327"/>
                <a:ext cx="582" cy="139"/>
                <a:chOff x="614" y="2568"/>
                <a:chExt cx="725" cy="139"/>
              </a:xfrm>
            </p:grpSpPr>
            <p:sp>
              <p:nvSpPr>
                <p:cNvPr id="61"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0"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51"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56"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57"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59"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sp>
          <p:nvSpPr>
            <p:cNvPr id="36" name="TextBox 35"/>
            <p:cNvSpPr txBox="1"/>
            <p:nvPr/>
          </p:nvSpPr>
          <p:spPr>
            <a:xfrm>
              <a:off x="5377031" y="3090332"/>
              <a:ext cx="2659202" cy="615553"/>
            </a:xfrm>
            <a:prstGeom prst="rect">
              <a:avLst/>
            </a:prstGeom>
            <a:noFill/>
          </p:spPr>
          <p:txBody>
            <a:bodyPr wrap="none" rtlCol="0">
              <a:spAutoFit/>
            </a:bodyPr>
            <a:lstStyle/>
            <a:p>
              <a:pPr algn="ctr"/>
              <a:r>
                <a:rPr lang="en-US" dirty="0" smtClean="0"/>
                <a:t>SDN Controller</a:t>
              </a:r>
            </a:p>
            <a:p>
              <a:pPr algn="ctr"/>
              <a:r>
                <a:rPr lang="en-US" sz="1600" dirty="0" smtClean="0"/>
                <a:t>(network operating system)</a:t>
              </a:r>
              <a:endParaRPr lang="en-US" sz="1600" dirty="0"/>
            </a:p>
          </p:txBody>
        </p:sp>
      </p:grpSp>
      <p:sp>
        <p:nvSpPr>
          <p:cNvPr id="15" name="TextBox 14"/>
          <p:cNvSpPr txBox="1"/>
          <p:nvPr/>
        </p:nvSpPr>
        <p:spPr>
          <a:xfrm>
            <a:off x="6837708" y="1562205"/>
            <a:ext cx="595035" cy="584776"/>
          </a:xfrm>
          <a:prstGeom prst="rect">
            <a:avLst/>
          </a:prstGeom>
          <a:noFill/>
        </p:spPr>
        <p:txBody>
          <a:bodyPr wrap="none" rtlCol="0">
            <a:spAutoFit/>
          </a:bodyPr>
          <a:lstStyle/>
          <a:p>
            <a:r>
              <a:rPr lang="en-US" sz="3200" dirty="0" smtClean="0">
                <a:solidFill>
                  <a:srgbClr val="008000"/>
                </a:solidFill>
              </a:rPr>
              <a:t>…</a:t>
            </a:r>
            <a:endParaRPr lang="en-US" sz="3200" dirty="0">
              <a:solidFill>
                <a:srgbClr val="008000"/>
              </a:solidFill>
            </a:endParaRPr>
          </a:p>
        </p:txBody>
      </p:sp>
      <p:grpSp>
        <p:nvGrpSpPr>
          <p:cNvPr id="16" name="Group 15"/>
          <p:cNvGrpSpPr/>
          <p:nvPr/>
        </p:nvGrpSpPr>
        <p:grpSpPr>
          <a:xfrm>
            <a:off x="5165914" y="1781366"/>
            <a:ext cx="1023471" cy="590176"/>
            <a:chOff x="4721412" y="1277470"/>
            <a:chExt cx="1023471" cy="590176"/>
          </a:xfrm>
        </p:grpSpPr>
        <p:sp>
          <p:nvSpPr>
            <p:cNvPr id="31" name="Oval 30"/>
            <p:cNvSpPr/>
            <p:nvPr/>
          </p:nvSpPr>
          <p:spPr bwMode="auto">
            <a:xfrm>
              <a:off x="4721412" y="1277470"/>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4792385" y="1374585"/>
              <a:ext cx="890463" cy="369332"/>
            </a:xfrm>
            <a:prstGeom prst="rect">
              <a:avLst/>
            </a:prstGeom>
            <a:noFill/>
          </p:spPr>
          <p:txBody>
            <a:bodyPr wrap="none" rtlCol="0">
              <a:spAutoFit/>
            </a:bodyPr>
            <a:lstStyle/>
            <a:p>
              <a:pPr algn="ctr"/>
              <a:r>
                <a:rPr lang="en-US" dirty="0" smtClean="0"/>
                <a:t>routing</a:t>
              </a:r>
              <a:endParaRPr lang="en-US" dirty="0"/>
            </a:p>
          </p:txBody>
        </p:sp>
      </p:grpSp>
      <p:grpSp>
        <p:nvGrpSpPr>
          <p:cNvPr id="17" name="Group 16"/>
          <p:cNvGrpSpPr/>
          <p:nvPr/>
        </p:nvGrpSpPr>
        <p:grpSpPr>
          <a:xfrm>
            <a:off x="6000628" y="2302316"/>
            <a:ext cx="1023471" cy="639282"/>
            <a:chOff x="6106459" y="1967753"/>
            <a:chExt cx="1023471" cy="639282"/>
          </a:xfrm>
        </p:grpSpPr>
        <p:sp>
          <p:nvSpPr>
            <p:cNvPr id="29" name="Oval 28"/>
            <p:cNvSpPr/>
            <p:nvPr/>
          </p:nvSpPr>
          <p:spPr bwMode="auto">
            <a:xfrm>
              <a:off x="6106459" y="19677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0" name="TextBox 29"/>
            <p:cNvSpPr txBox="1"/>
            <p:nvPr/>
          </p:nvSpPr>
          <p:spPr>
            <a:xfrm>
              <a:off x="6188788" y="1997637"/>
              <a:ext cx="880369" cy="609398"/>
            </a:xfrm>
            <a:prstGeom prst="rect">
              <a:avLst/>
            </a:prstGeom>
            <a:noFill/>
          </p:spPr>
          <p:txBody>
            <a:bodyPr wrap="none" rtlCol="0">
              <a:spAutoFit/>
            </a:bodyPr>
            <a:lstStyle/>
            <a:p>
              <a:pPr algn="ctr">
                <a:lnSpc>
                  <a:spcPct val="80000"/>
                </a:lnSpc>
              </a:pPr>
              <a:r>
                <a:rPr lang="en-US" sz="1600" dirty="0" smtClean="0"/>
                <a:t>access </a:t>
              </a:r>
            </a:p>
            <a:p>
              <a:pPr algn="ctr">
                <a:lnSpc>
                  <a:spcPct val="80000"/>
                </a:lnSpc>
              </a:pPr>
              <a:r>
                <a:rPr lang="en-US" sz="1600" dirty="0" smtClean="0"/>
                <a:t>control</a:t>
              </a:r>
              <a:endParaRPr lang="en-US" sz="1600" dirty="0"/>
            </a:p>
          </p:txBody>
        </p:sp>
      </p:grpSp>
      <p:grpSp>
        <p:nvGrpSpPr>
          <p:cNvPr id="18" name="Group 17"/>
          <p:cNvGrpSpPr/>
          <p:nvPr/>
        </p:nvGrpSpPr>
        <p:grpSpPr>
          <a:xfrm>
            <a:off x="7230837" y="2260771"/>
            <a:ext cx="1023471" cy="639282"/>
            <a:chOff x="6938682" y="977153"/>
            <a:chExt cx="1023471" cy="639282"/>
          </a:xfrm>
        </p:grpSpPr>
        <p:sp>
          <p:nvSpPr>
            <p:cNvPr id="27" name="Oval 26"/>
            <p:cNvSpPr/>
            <p:nvPr/>
          </p:nvSpPr>
          <p:spPr bwMode="auto">
            <a:xfrm>
              <a:off x="6938682" y="9771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8" name="TextBox 27"/>
            <p:cNvSpPr txBox="1"/>
            <p:nvPr/>
          </p:nvSpPr>
          <p:spPr>
            <a:xfrm>
              <a:off x="7010592" y="1007037"/>
              <a:ext cx="901208" cy="609398"/>
            </a:xfrm>
            <a:prstGeom prst="rect">
              <a:avLst/>
            </a:prstGeom>
            <a:noFill/>
          </p:spPr>
          <p:txBody>
            <a:bodyPr wrap="none" rtlCol="0">
              <a:spAutoFit/>
            </a:bodyPr>
            <a:lstStyle/>
            <a:p>
              <a:pPr algn="ctr">
                <a:lnSpc>
                  <a:spcPct val="80000"/>
                </a:lnSpc>
              </a:pPr>
              <a:r>
                <a:rPr lang="en-US" sz="1600" dirty="0" smtClean="0"/>
                <a:t>load</a:t>
              </a:r>
            </a:p>
            <a:p>
              <a:pPr algn="ctr">
                <a:lnSpc>
                  <a:spcPct val="80000"/>
                </a:lnSpc>
              </a:pPr>
              <a:r>
                <a:rPr lang="en-US" sz="1600" dirty="0" smtClean="0"/>
                <a:t>balance</a:t>
              </a:r>
              <a:endParaRPr lang="en-US" sz="1600" dirty="0"/>
            </a:p>
          </p:txBody>
        </p:sp>
      </p:grpSp>
      <p:cxnSp>
        <p:nvCxnSpPr>
          <p:cNvPr id="19" name="Straight Arrow Connector 18"/>
          <p:cNvCxnSpPr/>
          <p:nvPr/>
        </p:nvCxnSpPr>
        <p:spPr bwMode="auto">
          <a:xfrm flipV="1">
            <a:off x="8627245" y="1721848"/>
            <a:ext cx="0" cy="12488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8652645" y="3470081"/>
            <a:ext cx="0" cy="15244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8661016" y="5885529"/>
            <a:ext cx="0" cy="414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8653320" y="5049925"/>
            <a:ext cx="0" cy="414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399"/>
          <p:cNvSpPr txBox="1">
            <a:spLocks noChangeArrowheads="1"/>
          </p:cNvSpPr>
          <p:nvPr/>
        </p:nvSpPr>
        <p:spPr bwMode="auto">
          <a:xfrm>
            <a:off x="6650715" y="4739499"/>
            <a:ext cx="163588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smtClean="0"/>
              <a:t>southbound API</a:t>
            </a:r>
            <a:endParaRPr lang="en-US" sz="1400" i="1" dirty="0"/>
          </a:p>
        </p:txBody>
      </p:sp>
      <p:sp>
        <p:nvSpPr>
          <p:cNvPr id="24" name="TextBox 399"/>
          <p:cNvSpPr txBox="1">
            <a:spLocks noChangeArrowheads="1"/>
          </p:cNvSpPr>
          <p:nvPr/>
        </p:nvSpPr>
        <p:spPr bwMode="auto">
          <a:xfrm>
            <a:off x="6646778" y="3221681"/>
            <a:ext cx="163588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smtClean="0"/>
              <a:t>northbound API</a:t>
            </a:r>
            <a:endParaRPr lang="en-US" sz="1400" i="1" dirty="0"/>
          </a:p>
        </p:txBody>
      </p:sp>
      <p:sp>
        <p:nvSpPr>
          <p:cNvPr id="25" name="TextBox 399"/>
          <p:cNvSpPr txBox="1">
            <a:spLocks noChangeArrowheads="1"/>
          </p:cNvSpPr>
          <p:nvPr/>
        </p:nvSpPr>
        <p:spPr bwMode="auto">
          <a:xfrm>
            <a:off x="5507651" y="6299618"/>
            <a:ext cx="2302688"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smtClean="0"/>
              <a:t>SDN-controlled switches</a:t>
            </a:r>
            <a:endParaRPr lang="en-US" sz="1400" i="1" dirty="0"/>
          </a:p>
        </p:txBody>
      </p:sp>
      <p:sp>
        <p:nvSpPr>
          <p:cNvPr id="26" name="TextBox 399"/>
          <p:cNvSpPr txBox="1">
            <a:spLocks noChangeArrowheads="1"/>
          </p:cNvSpPr>
          <p:nvPr/>
        </p:nvSpPr>
        <p:spPr bwMode="auto">
          <a:xfrm>
            <a:off x="5707907" y="1414364"/>
            <a:ext cx="238165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smtClean="0"/>
              <a:t>network-control applications</a:t>
            </a:r>
            <a:endParaRPr lang="en-US" sz="1400" i="1" dirty="0"/>
          </a:p>
        </p:txBody>
      </p:sp>
      <p:sp>
        <p:nvSpPr>
          <p:cNvPr id="128" name="Rectangle 127"/>
          <p:cNvSpPr/>
          <p:nvPr/>
        </p:nvSpPr>
        <p:spPr bwMode="auto">
          <a:xfrm>
            <a:off x="4697273" y="3090498"/>
            <a:ext cx="3549731" cy="3442387"/>
          </a:xfrm>
          <a:prstGeom prst="rect">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Slide Number Placeholder 5"/>
          <p:cNvSpPr>
            <a:spLocks noGrp="1"/>
          </p:cNvSpPr>
          <p:nvPr>
            <p:ph type="sldNum" sz="quarter" idx="12"/>
          </p:nvPr>
        </p:nvSpPr>
        <p:spPr>
          <a:xfrm>
            <a:off x="2226470"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25</a:t>
            </a:fld>
            <a:endParaRPr lang="en-US" sz="1200" dirty="0">
              <a:latin typeface="Tahoma" charset="0"/>
            </a:endParaRPr>
          </a:p>
        </p:txBody>
      </p:sp>
      <p:sp>
        <p:nvSpPr>
          <p:cNvPr id="130" name="Footer Placeholder 2"/>
          <p:cNvSpPr>
            <a:spLocks noGrp="1"/>
          </p:cNvSpPr>
          <p:nvPr>
            <p:ph type="ftr" sz="quarter" idx="11"/>
          </p:nvPr>
        </p:nvSpPr>
        <p:spPr>
          <a:xfrm>
            <a:off x="145812" y="6475081"/>
            <a:ext cx="2177473"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spTree>
    <p:extLst>
      <p:ext uri="{BB962C8B-B14F-4D97-AF65-F5344CB8AC3E}">
        <p14:creationId xmlns:p14="http://schemas.microsoft.com/office/powerpoint/2010/main" val="3549151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7815" y="1325084"/>
            <a:ext cx="8351839" cy="5029996"/>
          </a:xfrm>
        </p:spPr>
        <p:txBody>
          <a:bodyPr/>
          <a:lstStyle/>
          <a:p>
            <a:r>
              <a:rPr lang="en-US" dirty="0" smtClean="0">
                <a:solidFill>
                  <a:schemeClr val="bg2"/>
                </a:solidFill>
              </a:rPr>
              <a:t>Reviewing traditional networking</a:t>
            </a:r>
          </a:p>
          <a:p>
            <a:r>
              <a:rPr lang="en-US" dirty="0" smtClean="0">
                <a:solidFill>
                  <a:schemeClr val="bg2"/>
                </a:solidFill>
              </a:rPr>
              <a:t>Examples for motivating SDN</a:t>
            </a:r>
          </a:p>
          <a:p>
            <a:r>
              <a:rPr lang="en-US" dirty="0" smtClean="0">
                <a:solidFill>
                  <a:schemeClr val="bg2"/>
                </a:solidFill>
              </a:rPr>
              <a:t>Enabling networking as developing </a:t>
            </a:r>
            <a:r>
              <a:rPr lang="en-US" dirty="0" err="1" smtClean="0">
                <a:solidFill>
                  <a:schemeClr val="bg2"/>
                </a:solidFill>
              </a:rPr>
              <a:t>softwares</a:t>
            </a:r>
            <a:endParaRPr lang="en-US" dirty="0" smtClean="0">
              <a:solidFill>
                <a:schemeClr val="bg2"/>
              </a:solidFill>
            </a:endParaRPr>
          </a:p>
          <a:p>
            <a:r>
              <a:rPr lang="en-US" dirty="0" smtClean="0">
                <a:solidFill>
                  <a:schemeClr val="bg2"/>
                </a:solidFill>
              </a:rPr>
              <a:t>SDN architecture</a:t>
            </a:r>
          </a:p>
          <a:p>
            <a:r>
              <a:rPr lang="en-US" dirty="0" smtClean="0"/>
              <a:t>Use cases</a:t>
            </a:r>
          </a:p>
          <a:p>
            <a:r>
              <a:rPr lang="en-US" dirty="0" smtClean="0">
                <a:solidFill>
                  <a:schemeClr val="bg2"/>
                </a:solidFill>
              </a:rPr>
              <a:t>Challenges and research problems</a:t>
            </a:r>
          </a:p>
          <a:p>
            <a:r>
              <a:rPr lang="en-US" dirty="0" smtClean="0">
                <a:solidFill>
                  <a:schemeClr val="bg2"/>
                </a:solidFill>
              </a:rPr>
              <a:t>Little touch on </a:t>
            </a:r>
            <a:r>
              <a:rPr lang="en-US" dirty="0" err="1" smtClean="0">
                <a:solidFill>
                  <a:schemeClr val="bg2"/>
                </a:solidFill>
              </a:rPr>
              <a:t>Openflow</a:t>
            </a:r>
            <a:endParaRPr lang="en-US" dirty="0" smtClean="0">
              <a:solidFill>
                <a:schemeClr val="bg2"/>
              </a:solidFill>
            </a:endParaRPr>
          </a:p>
          <a:p>
            <a:endParaRPr lang="en-US" dirty="0"/>
          </a:p>
        </p:txBody>
      </p:sp>
      <p:sp>
        <p:nvSpPr>
          <p:cNvPr id="4" name="Title 3"/>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2332480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509" y="1253068"/>
            <a:ext cx="8351839" cy="4318789"/>
          </a:xfrm>
        </p:spPr>
        <p:txBody>
          <a:bodyPr/>
          <a:lstStyle/>
          <a:p>
            <a:r>
              <a:rPr lang="en-US" dirty="0" smtClean="0"/>
              <a:t>Traffic engineering</a:t>
            </a:r>
          </a:p>
          <a:p>
            <a:pPr lvl="1"/>
            <a:r>
              <a:rPr lang="en-US" dirty="0" smtClean="0"/>
              <a:t>Avoid congestion</a:t>
            </a:r>
          </a:p>
          <a:p>
            <a:pPr lvl="1"/>
            <a:r>
              <a:rPr lang="en-US" dirty="0" smtClean="0"/>
              <a:t>Adaptive to different policies, </a:t>
            </a:r>
            <a:r>
              <a:rPr lang="en-US" dirty="0" err="1" smtClean="0"/>
              <a:t>QoS</a:t>
            </a:r>
            <a:endParaRPr lang="en-US" dirty="0" smtClean="0"/>
          </a:p>
          <a:p>
            <a:r>
              <a:rPr lang="en-US" dirty="0" smtClean="0"/>
              <a:t>Mobility and wireless</a:t>
            </a:r>
          </a:p>
          <a:p>
            <a:pPr lvl="1"/>
            <a:r>
              <a:rPr lang="en-US" dirty="0" smtClean="0"/>
              <a:t>Seamless mobility</a:t>
            </a:r>
          </a:p>
          <a:p>
            <a:pPr lvl="1"/>
            <a:r>
              <a:rPr lang="en-US" dirty="0" smtClean="0"/>
              <a:t>SDN based Core network </a:t>
            </a:r>
          </a:p>
          <a:p>
            <a:r>
              <a:rPr lang="en-US" dirty="0" smtClean="0"/>
              <a:t>Security</a:t>
            </a:r>
          </a:p>
          <a:p>
            <a:pPr lvl="1"/>
            <a:r>
              <a:rPr lang="en-US" dirty="0" smtClean="0"/>
              <a:t>Packets going through a set checking boxes</a:t>
            </a:r>
          </a:p>
          <a:p>
            <a:r>
              <a:rPr lang="en-US" dirty="0" smtClean="0"/>
              <a:t>Data center networking</a:t>
            </a:r>
          </a:p>
          <a:p>
            <a:pPr lvl="1"/>
            <a:r>
              <a:rPr lang="en-US" dirty="0" smtClean="0"/>
              <a:t>Enhancing link utilization</a:t>
            </a:r>
          </a:p>
          <a:p>
            <a:pPr lvl="1"/>
            <a:r>
              <a:rPr lang="en-US" dirty="0" smtClean="0"/>
              <a:t>Saving energy</a:t>
            </a:r>
          </a:p>
          <a:p>
            <a:pPr marL="355600" lvl="1" indent="0">
              <a:buNone/>
            </a:pPr>
            <a:endParaRPr lang="en-US" dirty="0"/>
          </a:p>
        </p:txBody>
      </p:sp>
      <p:sp>
        <p:nvSpPr>
          <p:cNvPr id="3" name="Title 2"/>
          <p:cNvSpPr>
            <a:spLocks noGrp="1"/>
          </p:cNvSpPr>
          <p:nvPr>
            <p:ph type="title"/>
          </p:nvPr>
        </p:nvSpPr>
        <p:spPr/>
        <p:txBody>
          <a:bodyPr/>
          <a:lstStyle/>
          <a:p>
            <a:r>
              <a:rPr lang="en-US" dirty="0" smtClean="0"/>
              <a:t>Use cases</a:t>
            </a:r>
            <a:endParaRPr lang="en-US" dirty="0"/>
          </a:p>
        </p:txBody>
      </p:sp>
    </p:spTree>
    <p:extLst>
      <p:ext uri="{BB962C8B-B14F-4D97-AF65-F5344CB8AC3E}">
        <p14:creationId xmlns:p14="http://schemas.microsoft.com/office/powerpoint/2010/main" val="2100886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80" y="1330467"/>
            <a:ext cx="8351839" cy="720524"/>
          </a:xfrm>
        </p:spPr>
        <p:txBody>
          <a:bodyPr/>
          <a:lstStyle/>
          <a:p>
            <a:r>
              <a:rPr lang="en-US" dirty="0" smtClean="0"/>
              <a:t>Checking the validity of packets by middle boxes</a:t>
            </a:r>
            <a:endParaRPr lang="en-US" dirty="0"/>
          </a:p>
        </p:txBody>
      </p:sp>
      <p:sp>
        <p:nvSpPr>
          <p:cNvPr id="3" name="Title 2"/>
          <p:cNvSpPr>
            <a:spLocks noGrp="1"/>
          </p:cNvSpPr>
          <p:nvPr>
            <p:ph type="title"/>
          </p:nvPr>
        </p:nvSpPr>
        <p:spPr/>
        <p:txBody>
          <a:bodyPr/>
          <a:lstStyle/>
          <a:p>
            <a:r>
              <a:rPr lang="en-US" dirty="0" smtClean="0"/>
              <a:t>Example: mitigating attacks</a:t>
            </a:r>
            <a:endParaRPr lang="en-US" dirty="0"/>
          </a:p>
        </p:txBody>
      </p:sp>
      <p:sp>
        <p:nvSpPr>
          <p:cNvPr id="4" name="Cloud 3"/>
          <p:cNvSpPr/>
          <p:nvPr/>
        </p:nvSpPr>
        <p:spPr bwMode="auto">
          <a:xfrm>
            <a:off x="2238998" y="2136449"/>
            <a:ext cx="4255806" cy="2931207"/>
          </a:xfrm>
          <a:prstGeom prst="cloud">
            <a:avLst/>
          </a:prstGeom>
          <a:solidFill>
            <a:schemeClr val="tx2">
              <a:lumMod val="25000"/>
              <a:lumOff val="75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Internet</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149" b="89968" l="5950" r="95800"/>
                    </a14:imgEffect>
                  </a14:imgLayer>
                </a14:imgProps>
              </a:ext>
            </a:extLst>
          </a:blip>
          <a:stretch>
            <a:fillRect/>
          </a:stretch>
        </p:blipFill>
        <p:spPr>
          <a:xfrm flipH="1">
            <a:off x="6876980" y="3161942"/>
            <a:ext cx="1494226" cy="838719"/>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6149" b="89968" l="5950" r="95800"/>
                    </a14:imgEffect>
                  </a14:imgLayer>
                </a14:imgProps>
              </a:ext>
            </a:extLst>
          </a:blip>
          <a:stretch>
            <a:fillRect/>
          </a:stretch>
        </p:blipFill>
        <p:spPr>
          <a:xfrm flipH="1">
            <a:off x="393701" y="2475623"/>
            <a:ext cx="1494226" cy="838719"/>
          </a:xfrm>
          <a:prstGeom prst="rect">
            <a:avLst/>
          </a:prstGeom>
        </p:spPr>
      </p:pic>
      <p:pic>
        <p:nvPicPr>
          <p:cNvPr id="7" name="Picture 55"/>
          <p:cNvPicPr>
            <a:picLocks noChangeAspect="1" noChangeArrowheads="1"/>
          </p:cNvPicPr>
          <p:nvPr/>
        </p:nvPicPr>
        <p:blipFill>
          <a:blip r:embed="rId5" cstate="print"/>
          <a:srcRect/>
          <a:stretch>
            <a:fillRect/>
          </a:stretch>
        </p:blipFill>
        <p:spPr bwMode="auto">
          <a:xfrm>
            <a:off x="893681" y="4255806"/>
            <a:ext cx="662339" cy="622197"/>
          </a:xfrm>
          <a:prstGeom prst="rect">
            <a:avLst/>
          </a:prstGeom>
          <a:noFill/>
          <a:ln w="31750">
            <a:noFill/>
            <a:miter lim="800000"/>
            <a:headEnd/>
            <a:tailEnd/>
          </a:ln>
        </p:spPr>
      </p:pic>
      <p:cxnSp>
        <p:nvCxnSpPr>
          <p:cNvPr id="9" name="Straight Arrow Connector 8"/>
          <p:cNvCxnSpPr>
            <a:stCxn id="6" idx="1"/>
          </p:cNvCxnSpPr>
          <p:nvPr/>
        </p:nvCxnSpPr>
        <p:spPr bwMode="auto">
          <a:xfrm>
            <a:off x="1887927" y="2894983"/>
            <a:ext cx="564716" cy="266959"/>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bwMode="auto">
          <a:xfrm flipV="1">
            <a:off x="1715240" y="4392538"/>
            <a:ext cx="669037" cy="174366"/>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bwMode="auto">
          <a:xfrm>
            <a:off x="6494804" y="3452501"/>
            <a:ext cx="914400" cy="34183"/>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2916607" y="3078303"/>
            <a:ext cx="3260994" cy="780939"/>
            <a:chOff x="2916607" y="3078303"/>
            <a:chExt cx="3260994" cy="780939"/>
          </a:xfrm>
        </p:grpSpPr>
        <p:pic>
          <p:nvPicPr>
            <p:cNvPr id="1026" name="Picture 2" descr="C:\Users\EZHGFUU\AppData\Local\Microsoft\Windows\Temporary Internet Files\Content.IE5\4P93XK3K\magnifying-glass[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16607" y="3324110"/>
              <a:ext cx="486947" cy="5143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EZHGFUU\AppData\Local\Microsoft\Windows\Temporary Internet Files\Content.IE5\4P93XK3K\magnifying-glass[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79954" y="3344861"/>
              <a:ext cx="486947" cy="5143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EZHGFUU\AppData\Local\Microsoft\Windows\Temporary Internet Files\Content.IE5\4P93XK3K\magnifying-glass[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90654" y="3314342"/>
              <a:ext cx="486947" cy="5143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EZHGFUU\AppData\Local\Microsoft\Windows\Temporary Internet Files\Content.IE5\4P93XK3K\magnifying-glass[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41053" y="3078303"/>
              <a:ext cx="486947" cy="514381"/>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1224850" y="5381897"/>
            <a:ext cx="7146356" cy="400110"/>
          </a:xfrm>
          <a:prstGeom prst="rect">
            <a:avLst/>
          </a:prstGeom>
          <a:solidFill>
            <a:schemeClr val="accent2"/>
          </a:solidFill>
        </p:spPr>
        <p:txBody>
          <a:bodyPr wrap="square" rtlCol="0">
            <a:spAutoFit/>
          </a:bodyPr>
          <a:lstStyle/>
          <a:p>
            <a:r>
              <a:rPr lang="en-US" dirty="0" smtClean="0">
                <a:solidFill>
                  <a:schemeClr val="bg1"/>
                </a:solidFill>
              </a:rPr>
              <a:t>How to route the packets through a series of middle boxes?</a:t>
            </a:r>
            <a:endParaRPr lang="en-US" dirty="0">
              <a:solidFill>
                <a:schemeClr val="bg1"/>
              </a:solidFill>
            </a:endParaRPr>
          </a:p>
        </p:txBody>
      </p:sp>
    </p:spTree>
    <p:extLst>
      <p:ext uri="{BB962C8B-B14F-4D97-AF65-F5344CB8AC3E}">
        <p14:creationId xmlns:p14="http://schemas.microsoft.com/office/powerpoint/2010/main" val="32330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994" y="162801"/>
            <a:ext cx="7494588" cy="1085371"/>
          </a:xfrm>
        </p:spPr>
        <p:txBody>
          <a:bodyPr>
            <a:normAutofit/>
          </a:bodyPr>
          <a:lstStyle/>
          <a:p>
            <a:r>
              <a:rPr lang="en-US" sz="4000" dirty="0" smtClean="0"/>
              <a:t>Example: service chaining</a:t>
            </a:r>
            <a:endParaRPr lang="en-US" sz="4000" dirty="0"/>
          </a:p>
        </p:txBody>
      </p:sp>
      <p:sp>
        <p:nvSpPr>
          <p:cNvPr id="4" name="Rectangle 3"/>
          <p:cNvSpPr/>
          <p:nvPr/>
        </p:nvSpPr>
        <p:spPr bwMode="auto">
          <a:xfrm>
            <a:off x="2409914" y="1298956"/>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DPI</a:t>
            </a:r>
          </a:p>
        </p:txBody>
      </p:sp>
      <p:sp>
        <p:nvSpPr>
          <p:cNvPr id="5" name="Rectangle 4"/>
          <p:cNvSpPr/>
          <p:nvPr/>
        </p:nvSpPr>
        <p:spPr bwMode="auto">
          <a:xfrm>
            <a:off x="4331294" y="1298956"/>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FW</a:t>
            </a:r>
          </a:p>
        </p:txBody>
      </p:sp>
      <p:sp>
        <p:nvSpPr>
          <p:cNvPr id="6" name="Rectangle 5"/>
          <p:cNvSpPr/>
          <p:nvPr/>
        </p:nvSpPr>
        <p:spPr bwMode="auto">
          <a:xfrm>
            <a:off x="3338557" y="1404354"/>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NAT</a:t>
            </a:r>
          </a:p>
        </p:txBody>
      </p:sp>
      <p:sp>
        <p:nvSpPr>
          <p:cNvPr id="7" name="Rectangle 6"/>
          <p:cNvSpPr/>
          <p:nvPr/>
        </p:nvSpPr>
        <p:spPr bwMode="auto">
          <a:xfrm>
            <a:off x="2409914" y="2549490"/>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Cache</a:t>
            </a:r>
          </a:p>
        </p:txBody>
      </p:sp>
      <p:sp>
        <p:nvSpPr>
          <p:cNvPr id="8" name="Rectangle 7"/>
          <p:cNvSpPr/>
          <p:nvPr/>
        </p:nvSpPr>
        <p:spPr bwMode="auto">
          <a:xfrm>
            <a:off x="3338556" y="2137868"/>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Proxy</a:t>
            </a:r>
          </a:p>
        </p:txBody>
      </p:sp>
      <p:sp>
        <p:nvSpPr>
          <p:cNvPr id="9" name="Rectangle 8"/>
          <p:cNvSpPr/>
          <p:nvPr/>
        </p:nvSpPr>
        <p:spPr bwMode="auto">
          <a:xfrm>
            <a:off x="4389690" y="2412758"/>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IDS</a:t>
            </a: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6149" b="89968" l="5950" r="95800"/>
                    </a14:imgEffect>
                  </a14:imgLayer>
                </a14:imgProps>
              </a:ext>
            </a:extLst>
          </a:blip>
          <a:stretch>
            <a:fillRect/>
          </a:stretch>
        </p:blipFill>
        <p:spPr>
          <a:xfrm flipH="1">
            <a:off x="410793" y="1826659"/>
            <a:ext cx="1200223" cy="673693"/>
          </a:xfrm>
          <a:prstGeom prst="rect">
            <a:avLst/>
          </a:prstGeom>
        </p:spPr>
      </p:pic>
      <p:sp>
        <p:nvSpPr>
          <p:cNvPr id="11" name="Cloud 10"/>
          <p:cNvSpPr/>
          <p:nvPr/>
        </p:nvSpPr>
        <p:spPr bwMode="auto">
          <a:xfrm>
            <a:off x="5648770" y="1494088"/>
            <a:ext cx="2110812" cy="1486969"/>
          </a:xfrm>
          <a:prstGeom prst="cloud">
            <a:avLst/>
          </a:prstGeom>
          <a:solidFill>
            <a:schemeClr val="tx2">
              <a:lumMod val="25000"/>
              <a:lumOff val="75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Internet</a:t>
            </a:r>
          </a:p>
        </p:txBody>
      </p:sp>
      <p:sp>
        <p:nvSpPr>
          <p:cNvPr id="12" name="Cloud 11"/>
          <p:cNvSpPr/>
          <p:nvPr/>
        </p:nvSpPr>
        <p:spPr bwMode="auto">
          <a:xfrm>
            <a:off x="2113658" y="943593"/>
            <a:ext cx="3278737" cy="2439826"/>
          </a:xfrm>
          <a:prstGeom prst="cloud">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2824384" y="3273158"/>
            <a:ext cx="2143571" cy="338554"/>
          </a:xfrm>
          <a:prstGeom prst="rect">
            <a:avLst/>
          </a:prstGeom>
          <a:noFill/>
        </p:spPr>
        <p:txBody>
          <a:bodyPr wrap="square" rtlCol="0">
            <a:spAutoFit/>
          </a:bodyPr>
          <a:lstStyle/>
          <a:p>
            <a:r>
              <a:rPr lang="en-US" sz="1600" dirty="0" smtClean="0"/>
              <a:t>Operator network</a:t>
            </a:r>
            <a:endParaRPr lang="en-US" sz="1600" dirty="0"/>
          </a:p>
        </p:txBody>
      </p:sp>
      <p:sp>
        <p:nvSpPr>
          <p:cNvPr id="15" name="Rectangle 14"/>
          <p:cNvSpPr/>
          <p:nvPr/>
        </p:nvSpPr>
        <p:spPr bwMode="auto">
          <a:xfrm>
            <a:off x="2187723" y="4049340"/>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DPI</a:t>
            </a:r>
          </a:p>
        </p:txBody>
      </p:sp>
      <p:sp>
        <p:nvSpPr>
          <p:cNvPr id="16" name="Rectangle 15"/>
          <p:cNvSpPr/>
          <p:nvPr/>
        </p:nvSpPr>
        <p:spPr bwMode="auto">
          <a:xfrm>
            <a:off x="5392395" y="4153371"/>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FW</a:t>
            </a:r>
          </a:p>
        </p:txBody>
      </p:sp>
      <p:sp>
        <p:nvSpPr>
          <p:cNvPr id="17" name="Rectangle 16"/>
          <p:cNvSpPr/>
          <p:nvPr/>
        </p:nvSpPr>
        <p:spPr bwMode="auto">
          <a:xfrm>
            <a:off x="3765847" y="4163399"/>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NAT</a:t>
            </a:r>
          </a:p>
        </p:txBody>
      </p:sp>
      <p:sp>
        <p:nvSpPr>
          <p:cNvPr id="18" name="Rectangle 17"/>
          <p:cNvSpPr/>
          <p:nvPr/>
        </p:nvSpPr>
        <p:spPr bwMode="auto">
          <a:xfrm>
            <a:off x="2562314" y="5299874"/>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Cache</a:t>
            </a:r>
          </a:p>
        </p:txBody>
      </p:sp>
      <p:sp>
        <p:nvSpPr>
          <p:cNvPr id="19" name="Rectangle 18"/>
          <p:cNvSpPr/>
          <p:nvPr/>
        </p:nvSpPr>
        <p:spPr bwMode="auto">
          <a:xfrm>
            <a:off x="3650478" y="5039285"/>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Proxy</a:t>
            </a:r>
          </a:p>
        </p:txBody>
      </p:sp>
      <p:sp>
        <p:nvSpPr>
          <p:cNvPr id="20" name="Rectangle 19"/>
          <p:cNvSpPr/>
          <p:nvPr/>
        </p:nvSpPr>
        <p:spPr bwMode="auto">
          <a:xfrm>
            <a:off x="5202965" y="5543487"/>
            <a:ext cx="623843" cy="50420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IDS</a:t>
            </a:r>
          </a:p>
        </p:txBody>
      </p:sp>
      <p:sp>
        <p:nvSpPr>
          <p:cNvPr id="21" name="TextBox 20"/>
          <p:cNvSpPr txBox="1"/>
          <p:nvPr/>
        </p:nvSpPr>
        <p:spPr>
          <a:xfrm>
            <a:off x="2963966" y="6108165"/>
            <a:ext cx="2143571" cy="338554"/>
          </a:xfrm>
          <a:prstGeom prst="rect">
            <a:avLst/>
          </a:prstGeom>
          <a:noFill/>
        </p:spPr>
        <p:txBody>
          <a:bodyPr wrap="square" rtlCol="0">
            <a:spAutoFit/>
          </a:bodyPr>
          <a:lstStyle/>
          <a:p>
            <a:r>
              <a:rPr lang="en-US" sz="1600" dirty="0" smtClean="0"/>
              <a:t>Operator network</a:t>
            </a:r>
            <a:endParaRPr lang="en-US" sz="1600" dirty="0"/>
          </a:p>
        </p:txBody>
      </p:sp>
      <p:sp>
        <p:nvSpPr>
          <p:cNvPr id="22" name="Oval 21"/>
          <p:cNvSpPr/>
          <p:nvPr/>
        </p:nvSpPr>
        <p:spPr bwMode="auto">
          <a:xfrm>
            <a:off x="2703319" y="4802735"/>
            <a:ext cx="330437" cy="316196"/>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200" dirty="0"/>
              <a:t>S</a:t>
            </a:r>
            <a:r>
              <a:rPr kumimoji="0" lang="en-US" sz="1200" b="0" i="0" u="none" strike="noStrike" cap="none" normalizeH="0" baseline="0" dirty="0" smtClean="0">
                <a:ln>
                  <a:noFill/>
                </a:ln>
                <a:solidFill>
                  <a:schemeClr val="tx1"/>
                </a:solidFill>
                <a:effectLst/>
              </a:rPr>
              <a:t>FF</a:t>
            </a:r>
          </a:p>
        </p:txBody>
      </p:sp>
      <p:sp>
        <p:nvSpPr>
          <p:cNvPr id="23" name="Oval 22"/>
          <p:cNvSpPr/>
          <p:nvPr/>
        </p:nvSpPr>
        <p:spPr bwMode="auto">
          <a:xfrm>
            <a:off x="4701611" y="4962371"/>
            <a:ext cx="330437" cy="316196"/>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200" dirty="0"/>
              <a:t>S</a:t>
            </a:r>
            <a:r>
              <a:rPr kumimoji="0" lang="en-US" sz="1200" b="0" i="0" u="none" strike="noStrike" cap="none" normalizeH="0" baseline="0" dirty="0" smtClean="0">
                <a:ln>
                  <a:noFill/>
                </a:ln>
                <a:solidFill>
                  <a:schemeClr val="tx1"/>
                </a:solidFill>
                <a:effectLst/>
              </a:rPr>
              <a:t>FF</a:t>
            </a:r>
          </a:p>
        </p:txBody>
      </p:sp>
      <p:pic>
        <p:nvPicPr>
          <p:cNvPr id="24" name="Picture 23"/>
          <p:cNvPicPr>
            <a:picLocks noChangeAspect="1"/>
          </p:cNvPicPr>
          <p:nvPr/>
        </p:nvPicPr>
        <p:blipFill>
          <a:blip r:embed="rId2">
            <a:extLst>
              <a:ext uri="{BEBA8EAE-BF5A-486C-A8C5-ECC9F3942E4B}">
                <a14:imgProps xmlns:a14="http://schemas.microsoft.com/office/drawing/2010/main">
                  <a14:imgLayer r:embed="rId3">
                    <a14:imgEffect>
                      <a14:backgroundRemoval t="6149" b="89968" l="5950" r="95800"/>
                    </a14:imgEffect>
                  </a14:imgLayer>
                </a14:imgProps>
              </a:ext>
            </a:extLst>
          </a:blip>
          <a:stretch>
            <a:fillRect/>
          </a:stretch>
        </p:blipFill>
        <p:spPr>
          <a:xfrm flipH="1">
            <a:off x="410791" y="5206640"/>
            <a:ext cx="1200223" cy="673693"/>
          </a:xfrm>
          <a:prstGeom prst="rect">
            <a:avLst/>
          </a:prstGeom>
        </p:spPr>
      </p:pic>
      <p:pic>
        <p:nvPicPr>
          <p:cNvPr id="25" name="Picture 24"/>
          <p:cNvPicPr>
            <a:picLocks noChangeAspect="1"/>
          </p:cNvPicPr>
          <p:nvPr/>
        </p:nvPicPr>
        <p:blipFill>
          <a:blip r:embed="rId2">
            <a:extLst>
              <a:ext uri="{BEBA8EAE-BF5A-486C-A8C5-ECC9F3942E4B}">
                <a14:imgProps xmlns:a14="http://schemas.microsoft.com/office/drawing/2010/main">
                  <a14:imgLayer r:embed="rId3">
                    <a14:imgEffect>
                      <a14:backgroundRemoval t="6149" b="89968" l="5950" r="95800"/>
                    </a14:imgEffect>
                  </a14:imgLayer>
                </a14:imgProps>
              </a:ext>
            </a:extLst>
          </a:blip>
          <a:stretch>
            <a:fillRect/>
          </a:stretch>
        </p:blipFill>
        <p:spPr>
          <a:xfrm flipH="1">
            <a:off x="410792" y="4194729"/>
            <a:ext cx="1200223" cy="673693"/>
          </a:xfrm>
          <a:prstGeom prst="rect">
            <a:avLst/>
          </a:prstGeom>
        </p:spPr>
      </p:pic>
      <p:sp>
        <p:nvSpPr>
          <p:cNvPr id="26" name="Freeform 25"/>
          <p:cNvSpPr/>
          <p:nvPr/>
        </p:nvSpPr>
        <p:spPr bwMode="auto">
          <a:xfrm>
            <a:off x="1444239" y="4486515"/>
            <a:ext cx="5640225" cy="1367354"/>
          </a:xfrm>
          <a:custGeom>
            <a:avLst/>
            <a:gdLst>
              <a:gd name="connsiteX0" fmla="*/ 0 w 5640225"/>
              <a:gd name="connsiteY0" fmla="*/ 51302 h 1367354"/>
              <a:gd name="connsiteX1" fmla="*/ 42729 w 5640225"/>
              <a:gd name="connsiteY1" fmla="*/ 68393 h 1367354"/>
              <a:gd name="connsiteX2" fmla="*/ 85458 w 5640225"/>
              <a:gd name="connsiteY2" fmla="*/ 94031 h 1367354"/>
              <a:gd name="connsiteX3" fmla="*/ 119641 w 5640225"/>
              <a:gd name="connsiteY3" fmla="*/ 102577 h 1367354"/>
              <a:gd name="connsiteX4" fmla="*/ 153825 w 5640225"/>
              <a:gd name="connsiteY4" fmla="*/ 119668 h 1367354"/>
              <a:gd name="connsiteX5" fmla="*/ 188008 w 5640225"/>
              <a:gd name="connsiteY5" fmla="*/ 128214 h 1367354"/>
              <a:gd name="connsiteX6" fmla="*/ 213645 w 5640225"/>
              <a:gd name="connsiteY6" fmla="*/ 136760 h 1367354"/>
              <a:gd name="connsiteX7" fmla="*/ 256374 w 5640225"/>
              <a:gd name="connsiteY7" fmla="*/ 145306 h 1367354"/>
              <a:gd name="connsiteX8" fmla="*/ 376015 w 5640225"/>
              <a:gd name="connsiteY8" fmla="*/ 179489 h 1367354"/>
              <a:gd name="connsiteX9" fmla="*/ 589660 w 5640225"/>
              <a:gd name="connsiteY9" fmla="*/ 196580 h 1367354"/>
              <a:gd name="connsiteX10" fmla="*/ 615297 w 5640225"/>
              <a:gd name="connsiteY10" fmla="*/ 205126 h 1367354"/>
              <a:gd name="connsiteX11" fmla="*/ 675118 w 5640225"/>
              <a:gd name="connsiteY11" fmla="*/ 222218 h 1367354"/>
              <a:gd name="connsiteX12" fmla="*/ 709301 w 5640225"/>
              <a:gd name="connsiteY12" fmla="*/ 239309 h 1367354"/>
              <a:gd name="connsiteX13" fmla="*/ 828942 w 5640225"/>
              <a:gd name="connsiteY13" fmla="*/ 256401 h 1367354"/>
              <a:gd name="connsiteX14" fmla="*/ 880217 w 5640225"/>
              <a:gd name="connsiteY14" fmla="*/ 273492 h 1367354"/>
              <a:gd name="connsiteX15" fmla="*/ 905854 w 5640225"/>
              <a:gd name="connsiteY15" fmla="*/ 282038 h 1367354"/>
              <a:gd name="connsiteX16" fmla="*/ 957129 w 5640225"/>
              <a:gd name="connsiteY16" fmla="*/ 290584 h 1367354"/>
              <a:gd name="connsiteX17" fmla="*/ 1008404 w 5640225"/>
              <a:gd name="connsiteY17" fmla="*/ 307676 h 1367354"/>
              <a:gd name="connsiteX18" fmla="*/ 1034041 w 5640225"/>
              <a:gd name="connsiteY18" fmla="*/ 316221 h 1367354"/>
              <a:gd name="connsiteX19" fmla="*/ 1059679 w 5640225"/>
              <a:gd name="connsiteY19" fmla="*/ 324767 h 1367354"/>
              <a:gd name="connsiteX20" fmla="*/ 1093862 w 5640225"/>
              <a:gd name="connsiteY20" fmla="*/ 333313 h 1367354"/>
              <a:gd name="connsiteX21" fmla="*/ 1128045 w 5640225"/>
              <a:gd name="connsiteY21" fmla="*/ 350405 h 1367354"/>
              <a:gd name="connsiteX22" fmla="*/ 1281869 w 5640225"/>
              <a:gd name="connsiteY22" fmla="*/ 376042 h 1367354"/>
              <a:gd name="connsiteX23" fmla="*/ 1384419 w 5640225"/>
              <a:gd name="connsiteY23" fmla="*/ 410225 h 1367354"/>
              <a:gd name="connsiteX24" fmla="*/ 1427148 w 5640225"/>
              <a:gd name="connsiteY24" fmla="*/ 418771 h 1367354"/>
              <a:gd name="connsiteX25" fmla="*/ 1478423 w 5640225"/>
              <a:gd name="connsiteY25" fmla="*/ 435863 h 1367354"/>
              <a:gd name="connsiteX26" fmla="*/ 1504060 w 5640225"/>
              <a:gd name="connsiteY26" fmla="*/ 444408 h 1367354"/>
              <a:gd name="connsiteX27" fmla="*/ 1572426 w 5640225"/>
              <a:gd name="connsiteY27" fmla="*/ 452954 h 1367354"/>
              <a:gd name="connsiteX28" fmla="*/ 1700613 w 5640225"/>
              <a:gd name="connsiteY28" fmla="*/ 461500 h 1367354"/>
              <a:gd name="connsiteX29" fmla="*/ 1760434 w 5640225"/>
              <a:gd name="connsiteY29" fmla="*/ 478592 h 1367354"/>
              <a:gd name="connsiteX30" fmla="*/ 1786071 w 5640225"/>
              <a:gd name="connsiteY30" fmla="*/ 487137 h 1367354"/>
              <a:gd name="connsiteX31" fmla="*/ 1811709 w 5640225"/>
              <a:gd name="connsiteY31" fmla="*/ 512775 h 1367354"/>
              <a:gd name="connsiteX32" fmla="*/ 1931350 w 5640225"/>
              <a:gd name="connsiteY32" fmla="*/ 546958 h 1367354"/>
              <a:gd name="connsiteX33" fmla="*/ 2025354 w 5640225"/>
              <a:gd name="connsiteY33" fmla="*/ 598233 h 1367354"/>
              <a:gd name="connsiteX34" fmla="*/ 2068082 w 5640225"/>
              <a:gd name="connsiteY34" fmla="*/ 606778 h 1367354"/>
              <a:gd name="connsiteX35" fmla="*/ 2102266 w 5640225"/>
              <a:gd name="connsiteY35" fmla="*/ 623870 h 1367354"/>
              <a:gd name="connsiteX36" fmla="*/ 2153540 w 5640225"/>
              <a:gd name="connsiteY36" fmla="*/ 658053 h 1367354"/>
              <a:gd name="connsiteX37" fmla="*/ 2204815 w 5640225"/>
              <a:gd name="connsiteY37" fmla="*/ 692236 h 1367354"/>
              <a:gd name="connsiteX38" fmla="*/ 2256090 w 5640225"/>
              <a:gd name="connsiteY38" fmla="*/ 726420 h 1367354"/>
              <a:gd name="connsiteX39" fmla="*/ 2273182 w 5640225"/>
              <a:gd name="connsiteY39" fmla="*/ 752057 h 1367354"/>
              <a:gd name="connsiteX40" fmla="*/ 2298819 w 5640225"/>
              <a:gd name="connsiteY40" fmla="*/ 760603 h 1367354"/>
              <a:gd name="connsiteX41" fmla="*/ 2290273 w 5640225"/>
              <a:gd name="connsiteY41" fmla="*/ 871698 h 1367354"/>
              <a:gd name="connsiteX42" fmla="*/ 2281727 w 5640225"/>
              <a:gd name="connsiteY42" fmla="*/ 897335 h 1367354"/>
              <a:gd name="connsiteX43" fmla="*/ 2221907 w 5640225"/>
              <a:gd name="connsiteY43" fmla="*/ 914427 h 1367354"/>
              <a:gd name="connsiteX44" fmla="*/ 2110811 w 5640225"/>
              <a:gd name="connsiteY44" fmla="*/ 905881 h 1367354"/>
              <a:gd name="connsiteX45" fmla="*/ 2085174 w 5640225"/>
              <a:gd name="connsiteY45" fmla="*/ 888790 h 1367354"/>
              <a:gd name="connsiteX46" fmla="*/ 2059537 w 5640225"/>
              <a:gd name="connsiteY46" fmla="*/ 880244 h 1367354"/>
              <a:gd name="connsiteX47" fmla="*/ 1982625 w 5640225"/>
              <a:gd name="connsiteY47" fmla="*/ 828969 h 1367354"/>
              <a:gd name="connsiteX48" fmla="*/ 1956987 w 5640225"/>
              <a:gd name="connsiteY48" fmla="*/ 803332 h 1367354"/>
              <a:gd name="connsiteX49" fmla="*/ 1888621 w 5640225"/>
              <a:gd name="connsiteY49" fmla="*/ 786240 h 1367354"/>
              <a:gd name="connsiteX50" fmla="*/ 1837346 w 5640225"/>
              <a:gd name="connsiteY50" fmla="*/ 760603 h 1367354"/>
              <a:gd name="connsiteX51" fmla="*/ 1786071 w 5640225"/>
              <a:gd name="connsiteY51" fmla="*/ 743511 h 1367354"/>
              <a:gd name="connsiteX52" fmla="*/ 1760434 w 5640225"/>
              <a:gd name="connsiteY52" fmla="*/ 734965 h 1367354"/>
              <a:gd name="connsiteX53" fmla="*/ 1734797 w 5640225"/>
              <a:gd name="connsiteY53" fmla="*/ 717874 h 1367354"/>
              <a:gd name="connsiteX54" fmla="*/ 1683522 w 5640225"/>
              <a:gd name="connsiteY54" fmla="*/ 709328 h 1367354"/>
              <a:gd name="connsiteX55" fmla="*/ 1615155 w 5640225"/>
              <a:gd name="connsiteY55" fmla="*/ 692236 h 1367354"/>
              <a:gd name="connsiteX56" fmla="*/ 1589518 w 5640225"/>
              <a:gd name="connsiteY56" fmla="*/ 675145 h 1367354"/>
              <a:gd name="connsiteX57" fmla="*/ 1555335 w 5640225"/>
              <a:gd name="connsiteY57" fmla="*/ 623870 h 1367354"/>
              <a:gd name="connsiteX58" fmla="*/ 1538243 w 5640225"/>
              <a:gd name="connsiteY58" fmla="*/ 598233 h 1367354"/>
              <a:gd name="connsiteX59" fmla="*/ 1478423 w 5640225"/>
              <a:gd name="connsiteY59" fmla="*/ 572595 h 1367354"/>
              <a:gd name="connsiteX60" fmla="*/ 1392965 w 5640225"/>
              <a:gd name="connsiteY60" fmla="*/ 581141 h 1367354"/>
              <a:gd name="connsiteX61" fmla="*/ 1401511 w 5640225"/>
              <a:gd name="connsiteY61" fmla="*/ 752057 h 1367354"/>
              <a:gd name="connsiteX62" fmla="*/ 1418602 w 5640225"/>
              <a:gd name="connsiteY62" fmla="*/ 794786 h 1367354"/>
              <a:gd name="connsiteX63" fmla="*/ 1444240 w 5640225"/>
              <a:gd name="connsiteY63" fmla="*/ 871698 h 1367354"/>
              <a:gd name="connsiteX64" fmla="*/ 1478423 w 5640225"/>
              <a:gd name="connsiteY64" fmla="*/ 922973 h 1367354"/>
              <a:gd name="connsiteX65" fmla="*/ 1529697 w 5640225"/>
              <a:gd name="connsiteY65" fmla="*/ 1016977 h 1367354"/>
              <a:gd name="connsiteX66" fmla="*/ 1555335 w 5640225"/>
              <a:gd name="connsiteY66" fmla="*/ 1025522 h 1367354"/>
              <a:gd name="connsiteX67" fmla="*/ 1572426 w 5640225"/>
              <a:gd name="connsiteY67" fmla="*/ 1051160 h 1367354"/>
              <a:gd name="connsiteX68" fmla="*/ 1623701 w 5640225"/>
              <a:gd name="connsiteY68" fmla="*/ 1085343 h 1367354"/>
              <a:gd name="connsiteX69" fmla="*/ 1640793 w 5640225"/>
              <a:gd name="connsiteY69" fmla="*/ 1110980 h 1367354"/>
              <a:gd name="connsiteX70" fmla="*/ 1700613 w 5640225"/>
              <a:gd name="connsiteY70" fmla="*/ 1145164 h 1367354"/>
              <a:gd name="connsiteX71" fmla="*/ 1726251 w 5640225"/>
              <a:gd name="connsiteY71" fmla="*/ 1162255 h 1367354"/>
              <a:gd name="connsiteX72" fmla="*/ 1751888 w 5640225"/>
              <a:gd name="connsiteY72" fmla="*/ 1170801 h 1367354"/>
              <a:gd name="connsiteX73" fmla="*/ 1803163 w 5640225"/>
              <a:gd name="connsiteY73" fmla="*/ 1196438 h 1367354"/>
              <a:gd name="connsiteX74" fmla="*/ 1854438 w 5640225"/>
              <a:gd name="connsiteY74" fmla="*/ 1230621 h 1367354"/>
              <a:gd name="connsiteX75" fmla="*/ 1956987 w 5640225"/>
              <a:gd name="connsiteY75" fmla="*/ 1256259 h 1367354"/>
              <a:gd name="connsiteX76" fmla="*/ 2050991 w 5640225"/>
              <a:gd name="connsiteY76" fmla="*/ 1281896 h 1367354"/>
              <a:gd name="connsiteX77" fmla="*/ 2110811 w 5640225"/>
              <a:gd name="connsiteY77" fmla="*/ 1307534 h 1367354"/>
              <a:gd name="connsiteX78" fmla="*/ 2162086 w 5640225"/>
              <a:gd name="connsiteY78" fmla="*/ 1324625 h 1367354"/>
              <a:gd name="connsiteX79" fmla="*/ 2204815 w 5640225"/>
              <a:gd name="connsiteY79" fmla="*/ 1341717 h 1367354"/>
              <a:gd name="connsiteX80" fmla="*/ 2256090 w 5640225"/>
              <a:gd name="connsiteY80" fmla="*/ 1350263 h 1367354"/>
              <a:gd name="connsiteX81" fmla="*/ 2341548 w 5640225"/>
              <a:gd name="connsiteY81" fmla="*/ 1367354 h 1367354"/>
              <a:gd name="connsiteX82" fmla="*/ 2589376 w 5640225"/>
              <a:gd name="connsiteY82" fmla="*/ 1358808 h 1367354"/>
              <a:gd name="connsiteX83" fmla="*/ 2649197 w 5640225"/>
              <a:gd name="connsiteY83" fmla="*/ 1324625 h 1367354"/>
              <a:gd name="connsiteX84" fmla="*/ 2691925 w 5640225"/>
              <a:gd name="connsiteY84" fmla="*/ 1307534 h 1367354"/>
              <a:gd name="connsiteX85" fmla="*/ 2760292 w 5640225"/>
              <a:gd name="connsiteY85" fmla="*/ 1281896 h 1367354"/>
              <a:gd name="connsiteX86" fmla="*/ 2785929 w 5640225"/>
              <a:gd name="connsiteY86" fmla="*/ 1264805 h 1367354"/>
              <a:gd name="connsiteX87" fmla="*/ 2820112 w 5640225"/>
              <a:gd name="connsiteY87" fmla="*/ 1256259 h 1367354"/>
              <a:gd name="connsiteX88" fmla="*/ 2828658 w 5640225"/>
              <a:gd name="connsiteY88" fmla="*/ 1230621 h 1367354"/>
              <a:gd name="connsiteX89" fmla="*/ 2854296 w 5640225"/>
              <a:gd name="connsiteY89" fmla="*/ 1222076 h 1367354"/>
              <a:gd name="connsiteX90" fmla="*/ 2897025 w 5640225"/>
              <a:gd name="connsiteY90" fmla="*/ 1187892 h 1367354"/>
              <a:gd name="connsiteX91" fmla="*/ 2922662 w 5640225"/>
              <a:gd name="connsiteY91" fmla="*/ 1153709 h 1367354"/>
              <a:gd name="connsiteX92" fmla="*/ 2948299 w 5640225"/>
              <a:gd name="connsiteY92" fmla="*/ 1128072 h 1367354"/>
              <a:gd name="connsiteX93" fmla="*/ 2991028 w 5640225"/>
              <a:gd name="connsiteY93" fmla="*/ 1085343 h 1367354"/>
              <a:gd name="connsiteX94" fmla="*/ 3008120 w 5640225"/>
              <a:gd name="connsiteY94" fmla="*/ 1059706 h 1367354"/>
              <a:gd name="connsiteX95" fmla="*/ 3033757 w 5640225"/>
              <a:gd name="connsiteY95" fmla="*/ 1051160 h 1367354"/>
              <a:gd name="connsiteX96" fmla="*/ 3042303 w 5640225"/>
              <a:gd name="connsiteY96" fmla="*/ 1025522 h 1367354"/>
              <a:gd name="connsiteX97" fmla="*/ 3093578 w 5640225"/>
              <a:gd name="connsiteY97" fmla="*/ 991339 h 1367354"/>
              <a:gd name="connsiteX98" fmla="*/ 3110669 w 5640225"/>
              <a:gd name="connsiteY98" fmla="*/ 957156 h 1367354"/>
              <a:gd name="connsiteX99" fmla="*/ 3144853 w 5640225"/>
              <a:gd name="connsiteY99" fmla="*/ 905881 h 1367354"/>
              <a:gd name="connsiteX100" fmla="*/ 3170490 w 5640225"/>
              <a:gd name="connsiteY100" fmla="*/ 854606 h 1367354"/>
              <a:gd name="connsiteX101" fmla="*/ 3196127 w 5640225"/>
              <a:gd name="connsiteY101" fmla="*/ 777694 h 1367354"/>
              <a:gd name="connsiteX102" fmla="*/ 3230311 w 5640225"/>
              <a:gd name="connsiteY102" fmla="*/ 726420 h 1367354"/>
              <a:gd name="connsiteX103" fmla="*/ 3255948 w 5640225"/>
              <a:gd name="connsiteY103" fmla="*/ 666599 h 1367354"/>
              <a:gd name="connsiteX104" fmla="*/ 3273040 w 5640225"/>
              <a:gd name="connsiteY104" fmla="*/ 615324 h 1367354"/>
              <a:gd name="connsiteX105" fmla="*/ 3307223 w 5640225"/>
              <a:gd name="connsiteY105" fmla="*/ 564049 h 1367354"/>
              <a:gd name="connsiteX106" fmla="*/ 3281585 w 5640225"/>
              <a:gd name="connsiteY106" fmla="*/ 418771 h 1367354"/>
              <a:gd name="connsiteX107" fmla="*/ 3255948 w 5640225"/>
              <a:gd name="connsiteY107" fmla="*/ 401679 h 1367354"/>
              <a:gd name="connsiteX108" fmla="*/ 3230311 w 5640225"/>
              <a:gd name="connsiteY108" fmla="*/ 358950 h 1367354"/>
              <a:gd name="connsiteX109" fmla="*/ 3204673 w 5640225"/>
              <a:gd name="connsiteY109" fmla="*/ 341859 h 1367354"/>
              <a:gd name="connsiteX110" fmla="*/ 3110669 w 5640225"/>
              <a:gd name="connsiteY110" fmla="*/ 264947 h 1367354"/>
              <a:gd name="connsiteX111" fmla="*/ 3050849 w 5640225"/>
              <a:gd name="connsiteY111" fmla="*/ 230764 h 1367354"/>
              <a:gd name="connsiteX112" fmla="*/ 2982482 w 5640225"/>
              <a:gd name="connsiteY112" fmla="*/ 162397 h 1367354"/>
              <a:gd name="connsiteX113" fmla="*/ 2931208 w 5640225"/>
              <a:gd name="connsiteY113" fmla="*/ 145306 h 1367354"/>
              <a:gd name="connsiteX114" fmla="*/ 2888479 w 5640225"/>
              <a:gd name="connsiteY114" fmla="*/ 94031 h 1367354"/>
              <a:gd name="connsiteX115" fmla="*/ 2871387 w 5640225"/>
              <a:gd name="connsiteY115" fmla="*/ 68393 h 1367354"/>
              <a:gd name="connsiteX116" fmla="*/ 2879933 w 5640225"/>
              <a:gd name="connsiteY116" fmla="*/ 17119 h 1367354"/>
              <a:gd name="connsiteX117" fmla="*/ 2939754 w 5640225"/>
              <a:gd name="connsiteY117" fmla="*/ 8573 h 1367354"/>
              <a:gd name="connsiteX118" fmla="*/ 3042303 w 5640225"/>
              <a:gd name="connsiteY118" fmla="*/ 68393 h 1367354"/>
              <a:gd name="connsiteX119" fmla="*/ 3067940 w 5640225"/>
              <a:gd name="connsiteY119" fmla="*/ 94031 h 1367354"/>
              <a:gd name="connsiteX120" fmla="*/ 3093578 w 5640225"/>
              <a:gd name="connsiteY120" fmla="*/ 128214 h 1367354"/>
              <a:gd name="connsiteX121" fmla="*/ 3110669 w 5640225"/>
              <a:gd name="connsiteY121" fmla="*/ 153851 h 1367354"/>
              <a:gd name="connsiteX122" fmla="*/ 3136307 w 5640225"/>
              <a:gd name="connsiteY122" fmla="*/ 170943 h 1367354"/>
              <a:gd name="connsiteX123" fmla="*/ 3144853 w 5640225"/>
              <a:gd name="connsiteY123" fmla="*/ 196580 h 1367354"/>
              <a:gd name="connsiteX124" fmla="*/ 3230311 w 5640225"/>
              <a:gd name="connsiteY124" fmla="*/ 299130 h 1367354"/>
              <a:gd name="connsiteX125" fmla="*/ 3290131 w 5640225"/>
              <a:gd name="connsiteY125" fmla="*/ 350405 h 1367354"/>
              <a:gd name="connsiteX126" fmla="*/ 3315768 w 5640225"/>
              <a:gd name="connsiteY126" fmla="*/ 376042 h 1367354"/>
              <a:gd name="connsiteX127" fmla="*/ 3349952 w 5640225"/>
              <a:gd name="connsiteY127" fmla="*/ 401679 h 1367354"/>
              <a:gd name="connsiteX128" fmla="*/ 3401226 w 5640225"/>
              <a:gd name="connsiteY128" fmla="*/ 461500 h 1367354"/>
              <a:gd name="connsiteX129" fmla="*/ 3426864 w 5640225"/>
              <a:gd name="connsiteY129" fmla="*/ 478592 h 1367354"/>
              <a:gd name="connsiteX130" fmla="*/ 3503776 w 5640225"/>
              <a:gd name="connsiteY130" fmla="*/ 546958 h 1367354"/>
              <a:gd name="connsiteX131" fmla="*/ 3555051 w 5640225"/>
              <a:gd name="connsiteY131" fmla="*/ 564049 h 1367354"/>
              <a:gd name="connsiteX132" fmla="*/ 3589234 w 5640225"/>
              <a:gd name="connsiteY132" fmla="*/ 589687 h 1367354"/>
              <a:gd name="connsiteX133" fmla="*/ 3631963 w 5640225"/>
              <a:gd name="connsiteY133" fmla="*/ 606778 h 1367354"/>
              <a:gd name="connsiteX134" fmla="*/ 3708875 w 5640225"/>
              <a:gd name="connsiteY134" fmla="*/ 632416 h 1367354"/>
              <a:gd name="connsiteX135" fmla="*/ 3743058 w 5640225"/>
              <a:gd name="connsiteY135" fmla="*/ 649507 h 1367354"/>
              <a:gd name="connsiteX136" fmla="*/ 3896882 w 5640225"/>
              <a:gd name="connsiteY136" fmla="*/ 658053 h 1367354"/>
              <a:gd name="connsiteX137" fmla="*/ 3999432 w 5640225"/>
              <a:gd name="connsiteY137" fmla="*/ 666599 h 1367354"/>
              <a:gd name="connsiteX138" fmla="*/ 4298535 w 5640225"/>
              <a:gd name="connsiteY138" fmla="*/ 683691 h 1367354"/>
              <a:gd name="connsiteX139" fmla="*/ 4691641 w 5640225"/>
              <a:gd name="connsiteY139" fmla="*/ 675145 h 1367354"/>
              <a:gd name="connsiteX140" fmla="*/ 4930924 w 5640225"/>
              <a:gd name="connsiteY140" fmla="*/ 666599 h 1367354"/>
              <a:gd name="connsiteX141" fmla="*/ 5127477 w 5640225"/>
              <a:gd name="connsiteY141" fmla="*/ 675145 h 1367354"/>
              <a:gd name="connsiteX142" fmla="*/ 5204389 w 5640225"/>
              <a:gd name="connsiteY142" fmla="*/ 649507 h 1367354"/>
              <a:gd name="connsiteX143" fmla="*/ 5238572 w 5640225"/>
              <a:gd name="connsiteY143" fmla="*/ 632416 h 1367354"/>
              <a:gd name="connsiteX144" fmla="*/ 5306939 w 5640225"/>
              <a:gd name="connsiteY144" fmla="*/ 623870 h 1367354"/>
              <a:gd name="connsiteX145" fmla="*/ 5358213 w 5640225"/>
              <a:gd name="connsiteY145" fmla="*/ 606778 h 1367354"/>
              <a:gd name="connsiteX146" fmla="*/ 5571858 w 5640225"/>
              <a:gd name="connsiteY146" fmla="*/ 589687 h 1367354"/>
              <a:gd name="connsiteX147" fmla="*/ 5640225 w 5640225"/>
              <a:gd name="connsiteY147" fmla="*/ 572595 h 13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640225" h="1367354">
                <a:moveTo>
                  <a:pt x="0" y="51302"/>
                </a:moveTo>
                <a:cubicBezTo>
                  <a:pt x="14243" y="56999"/>
                  <a:pt x="29008" y="61533"/>
                  <a:pt x="42729" y="68393"/>
                </a:cubicBezTo>
                <a:cubicBezTo>
                  <a:pt x="57586" y="75821"/>
                  <a:pt x="70280" y="87285"/>
                  <a:pt x="85458" y="94031"/>
                </a:cubicBezTo>
                <a:cubicBezTo>
                  <a:pt x="96191" y="98801"/>
                  <a:pt x="108644" y="98453"/>
                  <a:pt x="119641" y="102577"/>
                </a:cubicBezTo>
                <a:cubicBezTo>
                  <a:pt x="131569" y="107050"/>
                  <a:pt x="141897" y="115195"/>
                  <a:pt x="153825" y="119668"/>
                </a:cubicBezTo>
                <a:cubicBezTo>
                  <a:pt x="164822" y="123792"/>
                  <a:pt x="176715" y="124987"/>
                  <a:pt x="188008" y="128214"/>
                </a:cubicBezTo>
                <a:cubicBezTo>
                  <a:pt x="196669" y="130689"/>
                  <a:pt x="204906" y="134575"/>
                  <a:pt x="213645" y="136760"/>
                </a:cubicBezTo>
                <a:cubicBezTo>
                  <a:pt x="227736" y="140283"/>
                  <a:pt x="242408" y="141316"/>
                  <a:pt x="256374" y="145306"/>
                </a:cubicBezTo>
                <a:cubicBezTo>
                  <a:pt x="300960" y="158045"/>
                  <a:pt x="331568" y="175044"/>
                  <a:pt x="376015" y="179489"/>
                </a:cubicBezTo>
                <a:cubicBezTo>
                  <a:pt x="447103" y="186598"/>
                  <a:pt x="518445" y="190883"/>
                  <a:pt x="589660" y="196580"/>
                </a:cubicBezTo>
                <a:cubicBezTo>
                  <a:pt x="598206" y="199429"/>
                  <a:pt x="606636" y="202651"/>
                  <a:pt x="615297" y="205126"/>
                </a:cubicBezTo>
                <a:cubicBezTo>
                  <a:pt x="636985" y="211323"/>
                  <a:pt x="654624" y="213435"/>
                  <a:pt x="675118" y="222218"/>
                </a:cubicBezTo>
                <a:cubicBezTo>
                  <a:pt x="686827" y="227236"/>
                  <a:pt x="696865" y="236545"/>
                  <a:pt x="709301" y="239309"/>
                </a:cubicBezTo>
                <a:cubicBezTo>
                  <a:pt x="748627" y="248048"/>
                  <a:pt x="789062" y="250704"/>
                  <a:pt x="828942" y="256401"/>
                </a:cubicBezTo>
                <a:lnTo>
                  <a:pt x="880217" y="273492"/>
                </a:lnTo>
                <a:cubicBezTo>
                  <a:pt x="888763" y="276341"/>
                  <a:pt x="896969" y="280557"/>
                  <a:pt x="905854" y="282038"/>
                </a:cubicBezTo>
                <a:cubicBezTo>
                  <a:pt x="922946" y="284887"/>
                  <a:pt x="940319" y="286381"/>
                  <a:pt x="957129" y="290584"/>
                </a:cubicBezTo>
                <a:cubicBezTo>
                  <a:pt x="974607" y="294954"/>
                  <a:pt x="991312" y="301979"/>
                  <a:pt x="1008404" y="307676"/>
                </a:cubicBezTo>
                <a:lnTo>
                  <a:pt x="1034041" y="316221"/>
                </a:lnTo>
                <a:cubicBezTo>
                  <a:pt x="1042587" y="319070"/>
                  <a:pt x="1050940" y="322582"/>
                  <a:pt x="1059679" y="324767"/>
                </a:cubicBezTo>
                <a:lnTo>
                  <a:pt x="1093862" y="333313"/>
                </a:lnTo>
                <a:cubicBezTo>
                  <a:pt x="1105256" y="339010"/>
                  <a:pt x="1116217" y="345674"/>
                  <a:pt x="1128045" y="350405"/>
                </a:cubicBezTo>
                <a:cubicBezTo>
                  <a:pt x="1194213" y="376872"/>
                  <a:pt x="1194968" y="368800"/>
                  <a:pt x="1281869" y="376042"/>
                </a:cubicBezTo>
                <a:lnTo>
                  <a:pt x="1384419" y="410225"/>
                </a:lnTo>
                <a:cubicBezTo>
                  <a:pt x="1398199" y="414818"/>
                  <a:pt x="1413135" y="414949"/>
                  <a:pt x="1427148" y="418771"/>
                </a:cubicBezTo>
                <a:cubicBezTo>
                  <a:pt x="1444529" y="423511"/>
                  <a:pt x="1461331" y="430166"/>
                  <a:pt x="1478423" y="435863"/>
                </a:cubicBezTo>
                <a:lnTo>
                  <a:pt x="1504060" y="444408"/>
                </a:lnTo>
                <a:cubicBezTo>
                  <a:pt x="1525848" y="451670"/>
                  <a:pt x="1549546" y="450964"/>
                  <a:pt x="1572426" y="452954"/>
                </a:cubicBezTo>
                <a:cubicBezTo>
                  <a:pt x="1615089" y="456664"/>
                  <a:pt x="1657884" y="458651"/>
                  <a:pt x="1700613" y="461500"/>
                </a:cubicBezTo>
                <a:lnTo>
                  <a:pt x="1760434" y="478592"/>
                </a:lnTo>
                <a:cubicBezTo>
                  <a:pt x="1769062" y="481180"/>
                  <a:pt x="1778576" y="482140"/>
                  <a:pt x="1786071" y="487137"/>
                </a:cubicBezTo>
                <a:cubicBezTo>
                  <a:pt x="1796127" y="493841"/>
                  <a:pt x="1800899" y="507370"/>
                  <a:pt x="1811709" y="512775"/>
                </a:cubicBezTo>
                <a:cubicBezTo>
                  <a:pt x="1852014" y="532928"/>
                  <a:pt x="1889204" y="538529"/>
                  <a:pt x="1931350" y="546958"/>
                </a:cubicBezTo>
                <a:cubicBezTo>
                  <a:pt x="1958089" y="564783"/>
                  <a:pt x="1997660" y="592695"/>
                  <a:pt x="2025354" y="598233"/>
                </a:cubicBezTo>
                <a:lnTo>
                  <a:pt x="2068082" y="606778"/>
                </a:lnTo>
                <a:cubicBezTo>
                  <a:pt x="2079477" y="612475"/>
                  <a:pt x="2091342" y="617315"/>
                  <a:pt x="2102266" y="623870"/>
                </a:cubicBezTo>
                <a:cubicBezTo>
                  <a:pt x="2119880" y="634438"/>
                  <a:pt x="2136449" y="646659"/>
                  <a:pt x="2153540" y="658053"/>
                </a:cubicBezTo>
                <a:lnTo>
                  <a:pt x="2204815" y="692236"/>
                </a:lnTo>
                <a:cubicBezTo>
                  <a:pt x="2268834" y="734914"/>
                  <a:pt x="2195128" y="706099"/>
                  <a:pt x="2256090" y="726420"/>
                </a:cubicBezTo>
                <a:cubicBezTo>
                  <a:pt x="2261787" y="734966"/>
                  <a:pt x="2265162" y="745641"/>
                  <a:pt x="2273182" y="752057"/>
                </a:cubicBezTo>
                <a:cubicBezTo>
                  <a:pt x="2280216" y="757684"/>
                  <a:pt x="2297545" y="751686"/>
                  <a:pt x="2298819" y="760603"/>
                </a:cubicBezTo>
                <a:cubicBezTo>
                  <a:pt x="2304071" y="797371"/>
                  <a:pt x="2294880" y="834844"/>
                  <a:pt x="2290273" y="871698"/>
                </a:cubicBezTo>
                <a:cubicBezTo>
                  <a:pt x="2289156" y="880636"/>
                  <a:pt x="2288097" y="890965"/>
                  <a:pt x="2281727" y="897335"/>
                </a:cubicBezTo>
                <a:cubicBezTo>
                  <a:pt x="2277640" y="901422"/>
                  <a:pt x="2222203" y="914353"/>
                  <a:pt x="2221907" y="914427"/>
                </a:cubicBezTo>
                <a:cubicBezTo>
                  <a:pt x="2184875" y="911578"/>
                  <a:pt x="2147316" y="912726"/>
                  <a:pt x="2110811" y="905881"/>
                </a:cubicBezTo>
                <a:cubicBezTo>
                  <a:pt x="2100716" y="903988"/>
                  <a:pt x="2094360" y="893383"/>
                  <a:pt x="2085174" y="888790"/>
                </a:cubicBezTo>
                <a:cubicBezTo>
                  <a:pt x="2077117" y="884762"/>
                  <a:pt x="2067411" y="884619"/>
                  <a:pt x="2059537" y="880244"/>
                </a:cubicBezTo>
                <a:cubicBezTo>
                  <a:pt x="2059520" y="880234"/>
                  <a:pt x="1995452" y="837521"/>
                  <a:pt x="1982625" y="828969"/>
                </a:cubicBezTo>
                <a:cubicBezTo>
                  <a:pt x="1972569" y="822265"/>
                  <a:pt x="1967989" y="808333"/>
                  <a:pt x="1956987" y="803332"/>
                </a:cubicBezTo>
                <a:cubicBezTo>
                  <a:pt x="1935602" y="793612"/>
                  <a:pt x="1911410" y="791937"/>
                  <a:pt x="1888621" y="786240"/>
                </a:cubicBezTo>
                <a:cubicBezTo>
                  <a:pt x="1835191" y="772882"/>
                  <a:pt x="1891056" y="784474"/>
                  <a:pt x="1837346" y="760603"/>
                </a:cubicBezTo>
                <a:cubicBezTo>
                  <a:pt x="1820883" y="753286"/>
                  <a:pt x="1803163" y="749208"/>
                  <a:pt x="1786071" y="743511"/>
                </a:cubicBezTo>
                <a:cubicBezTo>
                  <a:pt x="1777525" y="740662"/>
                  <a:pt x="1767929" y="739962"/>
                  <a:pt x="1760434" y="734965"/>
                </a:cubicBezTo>
                <a:cubicBezTo>
                  <a:pt x="1751888" y="729268"/>
                  <a:pt x="1744541" y="721122"/>
                  <a:pt x="1734797" y="717874"/>
                </a:cubicBezTo>
                <a:cubicBezTo>
                  <a:pt x="1718359" y="712395"/>
                  <a:pt x="1700465" y="712959"/>
                  <a:pt x="1683522" y="709328"/>
                </a:cubicBezTo>
                <a:cubicBezTo>
                  <a:pt x="1660553" y="704406"/>
                  <a:pt x="1615155" y="692236"/>
                  <a:pt x="1615155" y="692236"/>
                </a:cubicBezTo>
                <a:cubicBezTo>
                  <a:pt x="1606609" y="686539"/>
                  <a:pt x="1596281" y="682874"/>
                  <a:pt x="1589518" y="675145"/>
                </a:cubicBezTo>
                <a:cubicBezTo>
                  <a:pt x="1575991" y="659686"/>
                  <a:pt x="1566729" y="640962"/>
                  <a:pt x="1555335" y="623870"/>
                </a:cubicBezTo>
                <a:lnTo>
                  <a:pt x="1538243" y="598233"/>
                </a:lnTo>
                <a:cubicBezTo>
                  <a:pt x="1526439" y="580527"/>
                  <a:pt x="1495577" y="576884"/>
                  <a:pt x="1478423" y="572595"/>
                </a:cubicBezTo>
                <a:cubicBezTo>
                  <a:pt x="1449937" y="575444"/>
                  <a:pt x="1404242" y="554828"/>
                  <a:pt x="1392965" y="581141"/>
                </a:cubicBezTo>
                <a:cubicBezTo>
                  <a:pt x="1370495" y="633572"/>
                  <a:pt x="1394715" y="695420"/>
                  <a:pt x="1401511" y="752057"/>
                </a:cubicBezTo>
                <a:cubicBezTo>
                  <a:pt x="1403339" y="767288"/>
                  <a:pt x="1413443" y="780340"/>
                  <a:pt x="1418602" y="794786"/>
                </a:cubicBezTo>
                <a:cubicBezTo>
                  <a:pt x="1427691" y="820236"/>
                  <a:pt x="1429250" y="849212"/>
                  <a:pt x="1444240" y="871698"/>
                </a:cubicBezTo>
                <a:cubicBezTo>
                  <a:pt x="1455634" y="888790"/>
                  <a:pt x="1470794" y="903901"/>
                  <a:pt x="1478423" y="922973"/>
                </a:cubicBezTo>
                <a:cubicBezTo>
                  <a:pt x="1503143" y="984774"/>
                  <a:pt x="1487005" y="952938"/>
                  <a:pt x="1529697" y="1016977"/>
                </a:cubicBezTo>
                <a:cubicBezTo>
                  <a:pt x="1534694" y="1024472"/>
                  <a:pt x="1546789" y="1022674"/>
                  <a:pt x="1555335" y="1025522"/>
                </a:cubicBezTo>
                <a:cubicBezTo>
                  <a:pt x="1561032" y="1034068"/>
                  <a:pt x="1564696" y="1044397"/>
                  <a:pt x="1572426" y="1051160"/>
                </a:cubicBezTo>
                <a:cubicBezTo>
                  <a:pt x="1587885" y="1064687"/>
                  <a:pt x="1623701" y="1085343"/>
                  <a:pt x="1623701" y="1085343"/>
                </a:cubicBezTo>
                <a:cubicBezTo>
                  <a:pt x="1629398" y="1093889"/>
                  <a:pt x="1633530" y="1103717"/>
                  <a:pt x="1640793" y="1110980"/>
                </a:cubicBezTo>
                <a:cubicBezTo>
                  <a:pt x="1654674" y="1124861"/>
                  <a:pt x="1684973" y="1136227"/>
                  <a:pt x="1700613" y="1145164"/>
                </a:cubicBezTo>
                <a:cubicBezTo>
                  <a:pt x="1709531" y="1150260"/>
                  <a:pt x="1717064" y="1157662"/>
                  <a:pt x="1726251" y="1162255"/>
                </a:cubicBezTo>
                <a:cubicBezTo>
                  <a:pt x="1734308" y="1166283"/>
                  <a:pt x="1743831" y="1166773"/>
                  <a:pt x="1751888" y="1170801"/>
                </a:cubicBezTo>
                <a:cubicBezTo>
                  <a:pt x="1818150" y="1203932"/>
                  <a:pt x="1738723" y="1174958"/>
                  <a:pt x="1803163" y="1196438"/>
                </a:cubicBezTo>
                <a:cubicBezTo>
                  <a:pt x="1820255" y="1207832"/>
                  <a:pt x="1834510" y="1225639"/>
                  <a:pt x="1854438" y="1230621"/>
                </a:cubicBezTo>
                <a:cubicBezTo>
                  <a:pt x="1888621" y="1239167"/>
                  <a:pt x="1923560" y="1245117"/>
                  <a:pt x="1956987" y="1256259"/>
                </a:cubicBezTo>
                <a:cubicBezTo>
                  <a:pt x="2022042" y="1277943"/>
                  <a:pt x="1990596" y="1269817"/>
                  <a:pt x="2050991" y="1281896"/>
                </a:cubicBezTo>
                <a:cubicBezTo>
                  <a:pt x="2091663" y="1309012"/>
                  <a:pt x="2060646" y="1292485"/>
                  <a:pt x="2110811" y="1307534"/>
                </a:cubicBezTo>
                <a:cubicBezTo>
                  <a:pt x="2128067" y="1312711"/>
                  <a:pt x="2144994" y="1318928"/>
                  <a:pt x="2162086" y="1324625"/>
                </a:cubicBezTo>
                <a:cubicBezTo>
                  <a:pt x="2176639" y="1329476"/>
                  <a:pt x="2190015" y="1337681"/>
                  <a:pt x="2204815" y="1341717"/>
                </a:cubicBezTo>
                <a:cubicBezTo>
                  <a:pt x="2221532" y="1346276"/>
                  <a:pt x="2239059" y="1347070"/>
                  <a:pt x="2256090" y="1350263"/>
                </a:cubicBezTo>
                <a:cubicBezTo>
                  <a:pt x="2284643" y="1355617"/>
                  <a:pt x="2341548" y="1367354"/>
                  <a:pt x="2341548" y="1367354"/>
                </a:cubicBezTo>
                <a:cubicBezTo>
                  <a:pt x="2424157" y="1364505"/>
                  <a:pt x="2506869" y="1363808"/>
                  <a:pt x="2589376" y="1358808"/>
                </a:cubicBezTo>
                <a:cubicBezTo>
                  <a:pt x="2641797" y="1355631"/>
                  <a:pt x="2608553" y="1350028"/>
                  <a:pt x="2649197" y="1324625"/>
                </a:cubicBezTo>
                <a:cubicBezTo>
                  <a:pt x="2662205" y="1316495"/>
                  <a:pt x="2677907" y="1313764"/>
                  <a:pt x="2691925" y="1307534"/>
                </a:cubicBezTo>
                <a:cubicBezTo>
                  <a:pt x="2749383" y="1281997"/>
                  <a:pt x="2701977" y="1296475"/>
                  <a:pt x="2760292" y="1281896"/>
                </a:cubicBezTo>
                <a:cubicBezTo>
                  <a:pt x="2768838" y="1276199"/>
                  <a:pt x="2776489" y="1268851"/>
                  <a:pt x="2785929" y="1264805"/>
                </a:cubicBezTo>
                <a:cubicBezTo>
                  <a:pt x="2796724" y="1260178"/>
                  <a:pt x="2810941" y="1263596"/>
                  <a:pt x="2820112" y="1256259"/>
                </a:cubicBezTo>
                <a:cubicBezTo>
                  <a:pt x="2827146" y="1250631"/>
                  <a:pt x="2822288" y="1236991"/>
                  <a:pt x="2828658" y="1230621"/>
                </a:cubicBezTo>
                <a:cubicBezTo>
                  <a:pt x="2835028" y="1224251"/>
                  <a:pt x="2845750" y="1224924"/>
                  <a:pt x="2854296" y="1222076"/>
                </a:cubicBezTo>
                <a:cubicBezTo>
                  <a:pt x="2906635" y="1143563"/>
                  <a:pt x="2835111" y="1239487"/>
                  <a:pt x="2897025" y="1187892"/>
                </a:cubicBezTo>
                <a:cubicBezTo>
                  <a:pt x="2907967" y="1178774"/>
                  <a:pt x="2913393" y="1164523"/>
                  <a:pt x="2922662" y="1153709"/>
                </a:cubicBezTo>
                <a:cubicBezTo>
                  <a:pt x="2930527" y="1144533"/>
                  <a:pt x="2940562" y="1137356"/>
                  <a:pt x="2948299" y="1128072"/>
                </a:cubicBezTo>
                <a:cubicBezTo>
                  <a:pt x="2983907" y="1085343"/>
                  <a:pt x="2944027" y="1116678"/>
                  <a:pt x="2991028" y="1085343"/>
                </a:cubicBezTo>
                <a:cubicBezTo>
                  <a:pt x="2996725" y="1076797"/>
                  <a:pt x="3000100" y="1066122"/>
                  <a:pt x="3008120" y="1059706"/>
                </a:cubicBezTo>
                <a:cubicBezTo>
                  <a:pt x="3015154" y="1054079"/>
                  <a:pt x="3027388" y="1057530"/>
                  <a:pt x="3033757" y="1051160"/>
                </a:cubicBezTo>
                <a:cubicBezTo>
                  <a:pt x="3040127" y="1044790"/>
                  <a:pt x="3035933" y="1031892"/>
                  <a:pt x="3042303" y="1025522"/>
                </a:cubicBezTo>
                <a:cubicBezTo>
                  <a:pt x="3056828" y="1010997"/>
                  <a:pt x="3093578" y="991339"/>
                  <a:pt x="3093578" y="991339"/>
                </a:cubicBezTo>
                <a:cubicBezTo>
                  <a:pt x="3099275" y="979945"/>
                  <a:pt x="3104115" y="968080"/>
                  <a:pt x="3110669" y="957156"/>
                </a:cubicBezTo>
                <a:cubicBezTo>
                  <a:pt x="3121238" y="939542"/>
                  <a:pt x="3144853" y="905881"/>
                  <a:pt x="3144853" y="905881"/>
                </a:cubicBezTo>
                <a:cubicBezTo>
                  <a:pt x="3176009" y="812406"/>
                  <a:pt x="3126323" y="953979"/>
                  <a:pt x="3170490" y="854606"/>
                </a:cubicBezTo>
                <a:cubicBezTo>
                  <a:pt x="3170502" y="854578"/>
                  <a:pt x="3191850" y="790527"/>
                  <a:pt x="3196127" y="777694"/>
                </a:cubicBezTo>
                <a:cubicBezTo>
                  <a:pt x="3202622" y="758206"/>
                  <a:pt x="3230311" y="726420"/>
                  <a:pt x="3230311" y="726420"/>
                </a:cubicBezTo>
                <a:cubicBezTo>
                  <a:pt x="3257807" y="643923"/>
                  <a:pt x="3213724" y="772157"/>
                  <a:pt x="3255948" y="666599"/>
                </a:cubicBezTo>
                <a:cubicBezTo>
                  <a:pt x="3262639" y="649871"/>
                  <a:pt x="3267343" y="632416"/>
                  <a:pt x="3273040" y="615324"/>
                </a:cubicBezTo>
                <a:cubicBezTo>
                  <a:pt x="3279536" y="595837"/>
                  <a:pt x="3307223" y="564049"/>
                  <a:pt x="3307223" y="564049"/>
                </a:cubicBezTo>
                <a:cubicBezTo>
                  <a:pt x="3297046" y="452104"/>
                  <a:pt x="3308627" y="499895"/>
                  <a:pt x="3281585" y="418771"/>
                </a:cubicBezTo>
                <a:cubicBezTo>
                  <a:pt x="3278337" y="409027"/>
                  <a:pt x="3264494" y="407376"/>
                  <a:pt x="3255948" y="401679"/>
                </a:cubicBezTo>
                <a:cubicBezTo>
                  <a:pt x="3247402" y="387436"/>
                  <a:pt x="3241121" y="371561"/>
                  <a:pt x="3230311" y="358950"/>
                </a:cubicBezTo>
                <a:cubicBezTo>
                  <a:pt x="3223627" y="351152"/>
                  <a:pt x="3212749" y="348204"/>
                  <a:pt x="3204673" y="341859"/>
                </a:cubicBezTo>
                <a:cubicBezTo>
                  <a:pt x="3172838" y="316846"/>
                  <a:pt x="3139297" y="293576"/>
                  <a:pt x="3110669" y="264947"/>
                </a:cubicBezTo>
                <a:cubicBezTo>
                  <a:pt x="3076727" y="231004"/>
                  <a:pt x="3096757" y="242240"/>
                  <a:pt x="3050849" y="230764"/>
                </a:cubicBezTo>
                <a:cubicBezTo>
                  <a:pt x="3032245" y="193557"/>
                  <a:pt x="3031982" y="178897"/>
                  <a:pt x="2982482" y="162397"/>
                </a:cubicBezTo>
                <a:lnTo>
                  <a:pt x="2931208" y="145306"/>
                </a:lnTo>
                <a:cubicBezTo>
                  <a:pt x="2888771" y="81651"/>
                  <a:pt x="2943313" y="159832"/>
                  <a:pt x="2888479" y="94031"/>
                </a:cubicBezTo>
                <a:cubicBezTo>
                  <a:pt x="2881904" y="86141"/>
                  <a:pt x="2877084" y="76939"/>
                  <a:pt x="2871387" y="68393"/>
                </a:cubicBezTo>
                <a:cubicBezTo>
                  <a:pt x="2874236" y="51302"/>
                  <a:pt x="2872184" y="32617"/>
                  <a:pt x="2879933" y="17119"/>
                </a:cubicBezTo>
                <a:cubicBezTo>
                  <a:pt x="2893144" y="-9303"/>
                  <a:pt x="2920991" y="755"/>
                  <a:pt x="2939754" y="8573"/>
                </a:cubicBezTo>
                <a:cubicBezTo>
                  <a:pt x="2981768" y="26079"/>
                  <a:pt x="3009589" y="40352"/>
                  <a:pt x="3042303" y="68393"/>
                </a:cubicBezTo>
                <a:cubicBezTo>
                  <a:pt x="3051479" y="76258"/>
                  <a:pt x="3060075" y="84855"/>
                  <a:pt x="3067940" y="94031"/>
                </a:cubicBezTo>
                <a:cubicBezTo>
                  <a:pt x="3077209" y="104845"/>
                  <a:pt x="3085299" y="116624"/>
                  <a:pt x="3093578" y="128214"/>
                </a:cubicBezTo>
                <a:cubicBezTo>
                  <a:pt x="3099548" y="136571"/>
                  <a:pt x="3103407" y="146589"/>
                  <a:pt x="3110669" y="153851"/>
                </a:cubicBezTo>
                <a:cubicBezTo>
                  <a:pt x="3117932" y="161114"/>
                  <a:pt x="3127761" y="165246"/>
                  <a:pt x="3136307" y="170943"/>
                </a:cubicBezTo>
                <a:cubicBezTo>
                  <a:pt x="3139156" y="179489"/>
                  <a:pt x="3140478" y="188706"/>
                  <a:pt x="3144853" y="196580"/>
                </a:cubicBezTo>
                <a:cubicBezTo>
                  <a:pt x="3174598" y="250121"/>
                  <a:pt x="3185510" y="254329"/>
                  <a:pt x="3230311" y="299130"/>
                </a:cubicBezTo>
                <a:cubicBezTo>
                  <a:pt x="3293925" y="362744"/>
                  <a:pt x="3213392" y="284628"/>
                  <a:pt x="3290131" y="350405"/>
                </a:cubicBezTo>
                <a:cubicBezTo>
                  <a:pt x="3299307" y="358270"/>
                  <a:pt x="3306592" y="368177"/>
                  <a:pt x="3315768" y="376042"/>
                </a:cubicBezTo>
                <a:cubicBezTo>
                  <a:pt x="3326582" y="385311"/>
                  <a:pt x="3339138" y="392410"/>
                  <a:pt x="3349952" y="401679"/>
                </a:cubicBezTo>
                <a:cubicBezTo>
                  <a:pt x="3415060" y="457486"/>
                  <a:pt x="3333690" y="393964"/>
                  <a:pt x="3401226" y="461500"/>
                </a:cubicBezTo>
                <a:cubicBezTo>
                  <a:pt x="3408489" y="468763"/>
                  <a:pt x="3419187" y="471768"/>
                  <a:pt x="3426864" y="478592"/>
                </a:cubicBezTo>
                <a:cubicBezTo>
                  <a:pt x="3446196" y="495776"/>
                  <a:pt x="3474687" y="534030"/>
                  <a:pt x="3503776" y="546958"/>
                </a:cubicBezTo>
                <a:cubicBezTo>
                  <a:pt x="3520239" y="554275"/>
                  <a:pt x="3555051" y="564049"/>
                  <a:pt x="3555051" y="564049"/>
                </a:cubicBezTo>
                <a:cubicBezTo>
                  <a:pt x="3566445" y="572595"/>
                  <a:pt x="3576783" y="582770"/>
                  <a:pt x="3589234" y="589687"/>
                </a:cubicBezTo>
                <a:cubicBezTo>
                  <a:pt x="3602644" y="597137"/>
                  <a:pt x="3617546" y="601536"/>
                  <a:pt x="3631963" y="606778"/>
                </a:cubicBezTo>
                <a:cubicBezTo>
                  <a:pt x="3657360" y="616013"/>
                  <a:pt x="3683238" y="623870"/>
                  <a:pt x="3708875" y="632416"/>
                </a:cubicBezTo>
                <a:cubicBezTo>
                  <a:pt x="3720960" y="636445"/>
                  <a:pt x="3730436" y="647786"/>
                  <a:pt x="3743058" y="649507"/>
                </a:cubicBezTo>
                <a:cubicBezTo>
                  <a:pt x="3793941" y="656445"/>
                  <a:pt x="3845642" y="654637"/>
                  <a:pt x="3896882" y="658053"/>
                </a:cubicBezTo>
                <a:cubicBezTo>
                  <a:pt x="3931108" y="660335"/>
                  <a:pt x="3965186" y="664642"/>
                  <a:pt x="3999432" y="666599"/>
                </a:cubicBezTo>
                <a:cubicBezTo>
                  <a:pt x="4350684" y="686671"/>
                  <a:pt x="4067640" y="664449"/>
                  <a:pt x="4298535" y="683691"/>
                </a:cubicBezTo>
                <a:lnTo>
                  <a:pt x="4691641" y="675145"/>
                </a:lnTo>
                <a:cubicBezTo>
                  <a:pt x="4771424" y="672989"/>
                  <a:pt x="4851112" y="666599"/>
                  <a:pt x="4930924" y="666599"/>
                </a:cubicBezTo>
                <a:cubicBezTo>
                  <a:pt x="4996504" y="666599"/>
                  <a:pt x="5061959" y="672296"/>
                  <a:pt x="5127477" y="675145"/>
                </a:cubicBezTo>
                <a:cubicBezTo>
                  <a:pt x="5180765" y="639618"/>
                  <a:pt x="5120657" y="674626"/>
                  <a:pt x="5204389" y="649507"/>
                </a:cubicBezTo>
                <a:cubicBezTo>
                  <a:pt x="5216591" y="645846"/>
                  <a:pt x="5226213" y="635506"/>
                  <a:pt x="5238572" y="632416"/>
                </a:cubicBezTo>
                <a:cubicBezTo>
                  <a:pt x="5260853" y="626846"/>
                  <a:pt x="5284150" y="626719"/>
                  <a:pt x="5306939" y="623870"/>
                </a:cubicBezTo>
                <a:lnTo>
                  <a:pt x="5358213" y="606778"/>
                </a:lnTo>
                <a:cubicBezTo>
                  <a:pt x="5443356" y="578397"/>
                  <a:pt x="5374924" y="598639"/>
                  <a:pt x="5571858" y="589687"/>
                </a:cubicBezTo>
                <a:cubicBezTo>
                  <a:pt x="5629416" y="580094"/>
                  <a:pt x="5607635" y="588890"/>
                  <a:pt x="5640225" y="572595"/>
                </a:cubicBezTo>
              </a:path>
            </a:pathLst>
          </a:custGeom>
          <a:noFill/>
          <a:ln w="28575" cap="flat" cmpd="sng" algn="ctr">
            <a:solidFill>
              <a:srgbClr val="FF00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1" name="Freeform 30"/>
          <p:cNvSpPr/>
          <p:nvPr/>
        </p:nvSpPr>
        <p:spPr bwMode="auto">
          <a:xfrm>
            <a:off x="1478422" y="4409630"/>
            <a:ext cx="5076202" cy="1478422"/>
          </a:xfrm>
          <a:custGeom>
            <a:avLst/>
            <a:gdLst>
              <a:gd name="connsiteX0" fmla="*/ 0 w 5076202"/>
              <a:gd name="connsiteY0" fmla="*/ 1102407 h 1478422"/>
              <a:gd name="connsiteX1" fmla="*/ 102550 w 5076202"/>
              <a:gd name="connsiteY1" fmla="*/ 1059678 h 1478422"/>
              <a:gd name="connsiteX2" fmla="*/ 256374 w 5076202"/>
              <a:gd name="connsiteY2" fmla="*/ 1034041 h 1478422"/>
              <a:gd name="connsiteX3" fmla="*/ 393107 w 5076202"/>
              <a:gd name="connsiteY3" fmla="*/ 991312 h 1478422"/>
              <a:gd name="connsiteX4" fmla="*/ 478565 w 5076202"/>
              <a:gd name="connsiteY4" fmla="*/ 965675 h 1478422"/>
              <a:gd name="connsiteX5" fmla="*/ 529840 w 5076202"/>
              <a:gd name="connsiteY5" fmla="*/ 940037 h 1478422"/>
              <a:gd name="connsiteX6" fmla="*/ 598206 w 5076202"/>
              <a:gd name="connsiteY6" fmla="*/ 914400 h 1478422"/>
              <a:gd name="connsiteX7" fmla="*/ 640935 w 5076202"/>
              <a:gd name="connsiteY7" fmla="*/ 897308 h 1478422"/>
              <a:gd name="connsiteX8" fmla="*/ 692210 w 5076202"/>
              <a:gd name="connsiteY8" fmla="*/ 888763 h 1478422"/>
              <a:gd name="connsiteX9" fmla="*/ 777668 w 5076202"/>
              <a:gd name="connsiteY9" fmla="*/ 863125 h 1478422"/>
              <a:gd name="connsiteX10" fmla="*/ 794759 w 5076202"/>
              <a:gd name="connsiteY10" fmla="*/ 837488 h 1478422"/>
              <a:gd name="connsiteX11" fmla="*/ 820397 w 5076202"/>
              <a:gd name="connsiteY11" fmla="*/ 828942 h 1478422"/>
              <a:gd name="connsiteX12" fmla="*/ 880217 w 5076202"/>
              <a:gd name="connsiteY12" fmla="*/ 811850 h 1478422"/>
              <a:gd name="connsiteX13" fmla="*/ 931492 w 5076202"/>
              <a:gd name="connsiteY13" fmla="*/ 786213 h 1478422"/>
              <a:gd name="connsiteX14" fmla="*/ 957129 w 5076202"/>
              <a:gd name="connsiteY14" fmla="*/ 769121 h 1478422"/>
              <a:gd name="connsiteX15" fmla="*/ 1016950 w 5076202"/>
              <a:gd name="connsiteY15" fmla="*/ 752030 h 1478422"/>
              <a:gd name="connsiteX16" fmla="*/ 1042587 w 5076202"/>
              <a:gd name="connsiteY16" fmla="*/ 743484 h 1478422"/>
              <a:gd name="connsiteX17" fmla="*/ 1136591 w 5076202"/>
              <a:gd name="connsiteY17" fmla="*/ 717847 h 1478422"/>
              <a:gd name="connsiteX18" fmla="*/ 1204957 w 5076202"/>
              <a:gd name="connsiteY18" fmla="*/ 658026 h 1478422"/>
              <a:gd name="connsiteX19" fmla="*/ 1256232 w 5076202"/>
              <a:gd name="connsiteY19" fmla="*/ 606751 h 1478422"/>
              <a:gd name="connsiteX20" fmla="*/ 1247686 w 5076202"/>
              <a:gd name="connsiteY20" fmla="*/ 521293 h 1478422"/>
              <a:gd name="connsiteX21" fmla="*/ 1230595 w 5076202"/>
              <a:gd name="connsiteY21" fmla="*/ 452927 h 1478422"/>
              <a:gd name="connsiteX22" fmla="*/ 1204957 w 5076202"/>
              <a:gd name="connsiteY22" fmla="*/ 358923 h 1478422"/>
              <a:gd name="connsiteX23" fmla="*/ 1170774 w 5076202"/>
              <a:gd name="connsiteY23" fmla="*/ 290557 h 1478422"/>
              <a:gd name="connsiteX24" fmla="*/ 1162228 w 5076202"/>
              <a:gd name="connsiteY24" fmla="*/ 264920 h 1478422"/>
              <a:gd name="connsiteX25" fmla="*/ 1153683 w 5076202"/>
              <a:gd name="connsiteY25" fmla="*/ 230736 h 1478422"/>
              <a:gd name="connsiteX26" fmla="*/ 1128045 w 5076202"/>
              <a:gd name="connsiteY26" fmla="*/ 188007 h 1478422"/>
              <a:gd name="connsiteX27" fmla="*/ 1119499 w 5076202"/>
              <a:gd name="connsiteY27" fmla="*/ 128187 h 1478422"/>
              <a:gd name="connsiteX28" fmla="*/ 1110954 w 5076202"/>
              <a:gd name="connsiteY28" fmla="*/ 85458 h 1478422"/>
              <a:gd name="connsiteX29" fmla="*/ 1119499 w 5076202"/>
              <a:gd name="connsiteY29" fmla="*/ 34183 h 1478422"/>
              <a:gd name="connsiteX30" fmla="*/ 1213503 w 5076202"/>
              <a:gd name="connsiteY30" fmla="*/ 42729 h 1478422"/>
              <a:gd name="connsiteX31" fmla="*/ 1256232 w 5076202"/>
              <a:gd name="connsiteY31" fmla="*/ 119641 h 1478422"/>
              <a:gd name="connsiteX32" fmla="*/ 1264778 w 5076202"/>
              <a:gd name="connsiteY32" fmla="*/ 153824 h 1478422"/>
              <a:gd name="connsiteX33" fmla="*/ 1298961 w 5076202"/>
              <a:gd name="connsiteY33" fmla="*/ 239282 h 1478422"/>
              <a:gd name="connsiteX34" fmla="*/ 1316053 w 5076202"/>
              <a:gd name="connsiteY34" fmla="*/ 264920 h 1478422"/>
              <a:gd name="connsiteX35" fmla="*/ 1350236 w 5076202"/>
              <a:gd name="connsiteY35" fmla="*/ 324740 h 1478422"/>
              <a:gd name="connsiteX36" fmla="*/ 1375873 w 5076202"/>
              <a:gd name="connsiteY36" fmla="*/ 376015 h 1478422"/>
              <a:gd name="connsiteX37" fmla="*/ 1384419 w 5076202"/>
              <a:gd name="connsiteY37" fmla="*/ 401652 h 1478422"/>
              <a:gd name="connsiteX38" fmla="*/ 1410057 w 5076202"/>
              <a:gd name="connsiteY38" fmla="*/ 427290 h 1478422"/>
              <a:gd name="connsiteX39" fmla="*/ 1469877 w 5076202"/>
              <a:gd name="connsiteY39" fmla="*/ 452927 h 1478422"/>
              <a:gd name="connsiteX40" fmla="*/ 1606610 w 5076202"/>
              <a:gd name="connsiteY40" fmla="*/ 461473 h 1478422"/>
              <a:gd name="connsiteX41" fmla="*/ 1854438 w 5076202"/>
              <a:gd name="connsiteY41" fmla="*/ 478564 h 1478422"/>
              <a:gd name="connsiteX42" fmla="*/ 1888621 w 5076202"/>
              <a:gd name="connsiteY42" fmla="*/ 487110 h 1478422"/>
              <a:gd name="connsiteX43" fmla="*/ 2119357 w 5076202"/>
              <a:gd name="connsiteY43" fmla="*/ 495656 h 1478422"/>
              <a:gd name="connsiteX44" fmla="*/ 2674834 w 5076202"/>
              <a:gd name="connsiteY44" fmla="*/ 529839 h 1478422"/>
              <a:gd name="connsiteX45" fmla="*/ 2785929 w 5076202"/>
              <a:gd name="connsiteY45" fmla="*/ 555477 h 1478422"/>
              <a:gd name="connsiteX46" fmla="*/ 2845750 w 5076202"/>
              <a:gd name="connsiteY46" fmla="*/ 589660 h 1478422"/>
              <a:gd name="connsiteX47" fmla="*/ 2905571 w 5076202"/>
              <a:gd name="connsiteY47" fmla="*/ 623843 h 1478422"/>
              <a:gd name="connsiteX48" fmla="*/ 2939754 w 5076202"/>
              <a:gd name="connsiteY48" fmla="*/ 632389 h 1478422"/>
              <a:gd name="connsiteX49" fmla="*/ 2999574 w 5076202"/>
              <a:gd name="connsiteY49" fmla="*/ 658026 h 1478422"/>
              <a:gd name="connsiteX50" fmla="*/ 3067941 w 5076202"/>
              <a:gd name="connsiteY50" fmla="*/ 692209 h 1478422"/>
              <a:gd name="connsiteX51" fmla="*/ 3093578 w 5076202"/>
              <a:gd name="connsiteY51" fmla="*/ 700755 h 1478422"/>
              <a:gd name="connsiteX52" fmla="*/ 3144853 w 5076202"/>
              <a:gd name="connsiteY52" fmla="*/ 734938 h 1478422"/>
              <a:gd name="connsiteX53" fmla="*/ 3170490 w 5076202"/>
              <a:gd name="connsiteY53" fmla="*/ 752030 h 1478422"/>
              <a:gd name="connsiteX54" fmla="*/ 3238857 w 5076202"/>
              <a:gd name="connsiteY54" fmla="*/ 769121 h 1478422"/>
              <a:gd name="connsiteX55" fmla="*/ 3255948 w 5076202"/>
              <a:gd name="connsiteY55" fmla="*/ 794759 h 1478422"/>
              <a:gd name="connsiteX56" fmla="*/ 3281585 w 5076202"/>
              <a:gd name="connsiteY56" fmla="*/ 811850 h 1478422"/>
              <a:gd name="connsiteX57" fmla="*/ 3290131 w 5076202"/>
              <a:gd name="connsiteY57" fmla="*/ 837488 h 1478422"/>
              <a:gd name="connsiteX58" fmla="*/ 3341406 w 5076202"/>
              <a:gd name="connsiteY58" fmla="*/ 871671 h 1478422"/>
              <a:gd name="connsiteX59" fmla="*/ 3358498 w 5076202"/>
              <a:gd name="connsiteY59" fmla="*/ 905854 h 1478422"/>
              <a:gd name="connsiteX60" fmla="*/ 3384135 w 5076202"/>
              <a:gd name="connsiteY60" fmla="*/ 922946 h 1478422"/>
              <a:gd name="connsiteX61" fmla="*/ 3409772 w 5076202"/>
              <a:gd name="connsiteY61" fmla="*/ 948583 h 1478422"/>
              <a:gd name="connsiteX62" fmla="*/ 3478139 w 5076202"/>
              <a:gd name="connsiteY62" fmla="*/ 1051133 h 1478422"/>
              <a:gd name="connsiteX63" fmla="*/ 3495230 w 5076202"/>
              <a:gd name="connsiteY63" fmla="*/ 1076770 h 1478422"/>
              <a:gd name="connsiteX64" fmla="*/ 3529414 w 5076202"/>
              <a:gd name="connsiteY64" fmla="*/ 1110953 h 1478422"/>
              <a:gd name="connsiteX65" fmla="*/ 3555051 w 5076202"/>
              <a:gd name="connsiteY65" fmla="*/ 1153682 h 1478422"/>
              <a:gd name="connsiteX66" fmla="*/ 3589234 w 5076202"/>
              <a:gd name="connsiteY66" fmla="*/ 1222049 h 1478422"/>
              <a:gd name="connsiteX67" fmla="*/ 3674692 w 5076202"/>
              <a:gd name="connsiteY67" fmla="*/ 1298961 h 1478422"/>
              <a:gd name="connsiteX68" fmla="*/ 3717421 w 5076202"/>
              <a:gd name="connsiteY68" fmla="*/ 1375873 h 1478422"/>
              <a:gd name="connsiteX69" fmla="*/ 3725967 w 5076202"/>
              <a:gd name="connsiteY69" fmla="*/ 1401510 h 1478422"/>
              <a:gd name="connsiteX70" fmla="*/ 3760150 w 5076202"/>
              <a:gd name="connsiteY70" fmla="*/ 1418602 h 1478422"/>
              <a:gd name="connsiteX71" fmla="*/ 3785787 w 5076202"/>
              <a:gd name="connsiteY71" fmla="*/ 1452785 h 1478422"/>
              <a:gd name="connsiteX72" fmla="*/ 3811425 w 5076202"/>
              <a:gd name="connsiteY72" fmla="*/ 1461331 h 1478422"/>
              <a:gd name="connsiteX73" fmla="*/ 3837062 w 5076202"/>
              <a:gd name="connsiteY73" fmla="*/ 1478422 h 1478422"/>
              <a:gd name="connsiteX74" fmla="*/ 3854154 w 5076202"/>
              <a:gd name="connsiteY74" fmla="*/ 1452785 h 1478422"/>
              <a:gd name="connsiteX75" fmla="*/ 3862699 w 5076202"/>
              <a:gd name="connsiteY75" fmla="*/ 1418602 h 1478422"/>
              <a:gd name="connsiteX76" fmla="*/ 3871245 w 5076202"/>
              <a:gd name="connsiteY76" fmla="*/ 1392964 h 1478422"/>
              <a:gd name="connsiteX77" fmla="*/ 3854154 w 5076202"/>
              <a:gd name="connsiteY77" fmla="*/ 1307506 h 1478422"/>
              <a:gd name="connsiteX78" fmla="*/ 3837062 w 5076202"/>
              <a:gd name="connsiteY78" fmla="*/ 1281869 h 1478422"/>
              <a:gd name="connsiteX79" fmla="*/ 3811425 w 5076202"/>
              <a:gd name="connsiteY79" fmla="*/ 1256232 h 1478422"/>
              <a:gd name="connsiteX80" fmla="*/ 3794333 w 5076202"/>
              <a:gd name="connsiteY80" fmla="*/ 1222049 h 1478422"/>
              <a:gd name="connsiteX81" fmla="*/ 3743058 w 5076202"/>
              <a:gd name="connsiteY81" fmla="*/ 1179320 h 1478422"/>
              <a:gd name="connsiteX82" fmla="*/ 3700329 w 5076202"/>
              <a:gd name="connsiteY82" fmla="*/ 1145136 h 1478422"/>
              <a:gd name="connsiteX83" fmla="*/ 3649055 w 5076202"/>
              <a:gd name="connsiteY83" fmla="*/ 1110953 h 1478422"/>
              <a:gd name="connsiteX84" fmla="*/ 3631963 w 5076202"/>
              <a:gd name="connsiteY84" fmla="*/ 1085316 h 1478422"/>
              <a:gd name="connsiteX85" fmla="*/ 3623417 w 5076202"/>
              <a:gd name="connsiteY85" fmla="*/ 1059678 h 1478422"/>
              <a:gd name="connsiteX86" fmla="*/ 3597780 w 5076202"/>
              <a:gd name="connsiteY86" fmla="*/ 1034041 h 1478422"/>
              <a:gd name="connsiteX87" fmla="*/ 3563597 w 5076202"/>
              <a:gd name="connsiteY87" fmla="*/ 991312 h 1478422"/>
              <a:gd name="connsiteX88" fmla="*/ 3520868 w 5076202"/>
              <a:gd name="connsiteY88" fmla="*/ 957129 h 1478422"/>
              <a:gd name="connsiteX89" fmla="*/ 3469593 w 5076202"/>
              <a:gd name="connsiteY89" fmla="*/ 914400 h 1478422"/>
              <a:gd name="connsiteX90" fmla="*/ 3443956 w 5076202"/>
              <a:gd name="connsiteY90" fmla="*/ 888763 h 1478422"/>
              <a:gd name="connsiteX91" fmla="*/ 3426864 w 5076202"/>
              <a:gd name="connsiteY91" fmla="*/ 863125 h 1478422"/>
              <a:gd name="connsiteX92" fmla="*/ 3401227 w 5076202"/>
              <a:gd name="connsiteY92" fmla="*/ 854579 h 1478422"/>
              <a:gd name="connsiteX93" fmla="*/ 3375589 w 5076202"/>
              <a:gd name="connsiteY93" fmla="*/ 803305 h 1478422"/>
              <a:gd name="connsiteX94" fmla="*/ 3349952 w 5076202"/>
              <a:gd name="connsiteY94" fmla="*/ 786213 h 1478422"/>
              <a:gd name="connsiteX95" fmla="*/ 3341406 w 5076202"/>
              <a:gd name="connsiteY95" fmla="*/ 760576 h 1478422"/>
              <a:gd name="connsiteX96" fmla="*/ 3324314 w 5076202"/>
              <a:gd name="connsiteY96" fmla="*/ 666572 h 1478422"/>
              <a:gd name="connsiteX97" fmla="*/ 3332860 w 5076202"/>
              <a:gd name="connsiteY97" fmla="*/ 581114 h 1478422"/>
              <a:gd name="connsiteX98" fmla="*/ 3384135 w 5076202"/>
              <a:gd name="connsiteY98" fmla="*/ 521293 h 1478422"/>
              <a:gd name="connsiteX99" fmla="*/ 3469593 w 5076202"/>
              <a:gd name="connsiteY99" fmla="*/ 427290 h 1478422"/>
              <a:gd name="connsiteX100" fmla="*/ 3546505 w 5076202"/>
              <a:gd name="connsiteY100" fmla="*/ 358923 h 1478422"/>
              <a:gd name="connsiteX101" fmla="*/ 3606326 w 5076202"/>
              <a:gd name="connsiteY101" fmla="*/ 333286 h 1478422"/>
              <a:gd name="connsiteX102" fmla="*/ 3657600 w 5076202"/>
              <a:gd name="connsiteY102" fmla="*/ 307649 h 1478422"/>
              <a:gd name="connsiteX103" fmla="*/ 3751604 w 5076202"/>
              <a:gd name="connsiteY103" fmla="*/ 256374 h 1478422"/>
              <a:gd name="connsiteX104" fmla="*/ 3802879 w 5076202"/>
              <a:gd name="connsiteY104" fmla="*/ 205099 h 1478422"/>
              <a:gd name="connsiteX105" fmla="*/ 3837062 w 5076202"/>
              <a:gd name="connsiteY105" fmla="*/ 145278 h 1478422"/>
              <a:gd name="connsiteX106" fmla="*/ 3879791 w 5076202"/>
              <a:gd name="connsiteY106" fmla="*/ 111095 h 1478422"/>
              <a:gd name="connsiteX107" fmla="*/ 3896883 w 5076202"/>
              <a:gd name="connsiteY107" fmla="*/ 85458 h 1478422"/>
              <a:gd name="connsiteX108" fmla="*/ 3948157 w 5076202"/>
              <a:gd name="connsiteY108" fmla="*/ 68366 h 1478422"/>
              <a:gd name="connsiteX109" fmla="*/ 3956703 w 5076202"/>
              <a:gd name="connsiteY109" fmla="*/ 34183 h 1478422"/>
              <a:gd name="connsiteX110" fmla="*/ 4007978 w 5076202"/>
              <a:gd name="connsiteY110" fmla="*/ 17091 h 1478422"/>
              <a:gd name="connsiteX111" fmla="*/ 4067799 w 5076202"/>
              <a:gd name="connsiteY111" fmla="*/ 0 h 1478422"/>
              <a:gd name="connsiteX112" fmla="*/ 4136165 w 5076202"/>
              <a:gd name="connsiteY112" fmla="*/ 25637 h 1478422"/>
              <a:gd name="connsiteX113" fmla="*/ 4144711 w 5076202"/>
              <a:gd name="connsiteY113" fmla="*/ 51275 h 1478422"/>
              <a:gd name="connsiteX114" fmla="*/ 4119073 w 5076202"/>
              <a:gd name="connsiteY114" fmla="*/ 179462 h 1478422"/>
              <a:gd name="connsiteX115" fmla="*/ 4093436 w 5076202"/>
              <a:gd name="connsiteY115" fmla="*/ 196553 h 1478422"/>
              <a:gd name="connsiteX116" fmla="*/ 4067799 w 5076202"/>
              <a:gd name="connsiteY116" fmla="*/ 205099 h 1478422"/>
              <a:gd name="connsiteX117" fmla="*/ 4025070 w 5076202"/>
              <a:gd name="connsiteY117" fmla="*/ 256374 h 1478422"/>
              <a:gd name="connsiteX118" fmla="*/ 3999432 w 5076202"/>
              <a:gd name="connsiteY118" fmla="*/ 273465 h 1478422"/>
              <a:gd name="connsiteX119" fmla="*/ 3973795 w 5076202"/>
              <a:gd name="connsiteY119" fmla="*/ 299103 h 1478422"/>
              <a:gd name="connsiteX120" fmla="*/ 3939612 w 5076202"/>
              <a:gd name="connsiteY120" fmla="*/ 307649 h 1478422"/>
              <a:gd name="connsiteX121" fmla="*/ 3913974 w 5076202"/>
              <a:gd name="connsiteY121" fmla="*/ 333286 h 1478422"/>
              <a:gd name="connsiteX122" fmla="*/ 3879791 w 5076202"/>
              <a:gd name="connsiteY122" fmla="*/ 384561 h 1478422"/>
              <a:gd name="connsiteX123" fmla="*/ 3854154 w 5076202"/>
              <a:gd name="connsiteY123" fmla="*/ 393106 h 1478422"/>
              <a:gd name="connsiteX124" fmla="*/ 3819971 w 5076202"/>
              <a:gd name="connsiteY124" fmla="*/ 418744 h 1478422"/>
              <a:gd name="connsiteX125" fmla="*/ 3768696 w 5076202"/>
              <a:gd name="connsiteY125" fmla="*/ 452927 h 1478422"/>
              <a:gd name="connsiteX126" fmla="*/ 3725967 w 5076202"/>
              <a:gd name="connsiteY126" fmla="*/ 487110 h 1478422"/>
              <a:gd name="connsiteX127" fmla="*/ 3700329 w 5076202"/>
              <a:gd name="connsiteY127" fmla="*/ 512748 h 1478422"/>
              <a:gd name="connsiteX128" fmla="*/ 3623417 w 5076202"/>
              <a:gd name="connsiteY128" fmla="*/ 555477 h 1478422"/>
              <a:gd name="connsiteX129" fmla="*/ 3580688 w 5076202"/>
              <a:gd name="connsiteY129" fmla="*/ 598206 h 1478422"/>
              <a:gd name="connsiteX130" fmla="*/ 3537959 w 5076202"/>
              <a:gd name="connsiteY130" fmla="*/ 640934 h 1478422"/>
              <a:gd name="connsiteX131" fmla="*/ 3512322 w 5076202"/>
              <a:gd name="connsiteY131" fmla="*/ 760576 h 1478422"/>
              <a:gd name="connsiteX132" fmla="*/ 3520868 w 5076202"/>
              <a:gd name="connsiteY132" fmla="*/ 803305 h 1478422"/>
              <a:gd name="connsiteX133" fmla="*/ 3572142 w 5076202"/>
              <a:gd name="connsiteY133" fmla="*/ 811850 h 1478422"/>
              <a:gd name="connsiteX134" fmla="*/ 3828516 w 5076202"/>
              <a:gd name="connsiteY134" fmla="*/ 820396 h 1478422"/>
              <a:gd name="connsiteX135" fmla="*/ 3922520 w 5076202"/>
              <a:gd name="connsiteY135" fmla="*/ 846034 h 1478422"/>
              <a:gd name="connsiteX136" fmla="*/ 3990886 w 5076202"/>
              <a:gd name="connsiteY136" fmla="*/ 854579 h 1478422"/>
              <a:gd name="connsiteX137" fmla="*/ 4469451 w 5076202"/>
              <a:gd name="connsiteY137" fmla="*/ 846034 h 1478422"/>
              <a:gd name="connsiteX138" fmla="*/ 4580546 w 5076202"/>
              <a:gd name="connsiteY138" fmla="*/ 837488 h 1478422"/>
              <a:gd name="connsiteX139" fmla="*/ 5076202 w 5076202"/>
              <a:gd name="connsiteY139" fmla="*/ 846034 h 147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076202" h="1478422">
                <a:moveTo>
                  <a:pt x="0" y="1102407"/>
                </a:moveTo>
                <a:cubicBezTo>
                  <a:pt x="147044" y="1073001"/>
                  <a:pt x="-99212" y="1126932"/>
                  <a:pt x="102550" y="1059678"/>
                </a:cubicBezTo>
                <a:cubicBezTo>
                  <a:pt x="125825" y="1051920"/>
                  <a:pt x="222292" y="1038910"/>
                  <a:pt x="256374" y="1034041"/>
                </a:cubicBezTo>
                <a:cubicBezTo>
                  <a:pt x="376351" y="982623"/>
                  <a:pt x="251416" y="1031796"/>
                  <a:pt x="393107" y="991312"/>
                </a:cubicBezTo>
                <a:cubicBezTo>
                  <a:pt x="524254" y="953840"/>
                  <a:pt x="349843" y="991417"/>
                  <a:pt x="478565" y="965675"/>
                </a:cubicBezTo>
                <a:cubicBezTo>
                  <a:pt x="495657" y="957129"/>
                  <a:pt x="512444" y="947944"/>
                  <a:pt x="529840" y="940037"/>
                </a:cubicBezTo>
                <a:cubicBezTo>
                  <a:pt x="581738" y="916447"/>
                  <a:pt x="557543" y="929649"/>
                  <a:pt x="598206" y="914400"/>
                </a:cubicBezTo>
                <a:cubicBezTo>
                  <a:pt x="612569" y="909014"/>
                  <a:pt x="626135" y="901344"/>
                  <a:pt x="640935" y="897308"/>
                </a:cubicBezTo>
                <a:cubicBezTo>
                  <a:pt x="657652" y="892749"/>
                  <a:pt x="675326" y="892659"/>
                  <a:pt x="692210" y="888763"/>
                </a:cubicBezTo>
                <a:cubicBezTo>
                  <a:pt x="723998" y="881427"/>
                  <a:pt x="748296" y="872916"/>
                  <a:pt x="777668" y="863125"/>
                </a:cubicBezTo>
                <a:cubicBezTo>
                  <a:pt x="783365" y="854579"/>
                  <a:pt x="786739" y="843904"/>
                  <a:pt x="794759" y="837488"/>
                </a:cubicBezTo>
                <a:cubicBezTo>
                  <a:pt x="801793" y="831861"/>
                  <a:pt x="811735" y="831417"/>
                  <a:pt x="820397" y="828942"/>
                </a:cubicBezTo>
                <a:cubicBezTo>
                  <a:pt x="833177" y="825290"/>
                  <a:pt x="866555" y="818681"/>
                  <a:pt x="880217" y="811850"/>
                </a:cubicBezTo>
                <a:cubicBezTo>
                  <a:pt x="946482" y="778718"/>
                  <a:pt x="867053" y="807693"/>
                  <a:pt x="931492" y="786213"/>
                </a:cubicBezTo>
                <a:cubicBezTo>
                  <a:pt x="940038" y="780516"/>
                  <a:pt x="947943" y="773714"/>
                  <a:pt x="957129" y="769121"/>
                </a:cubicBezTo>
                <a:cubicBezTo>
                  <a:pt x="970782" y="762294"/>
                  <a:pt x="1004181" y="755678"/>
                  <a:pt x="1016950" y="752030"/>
                </a:cubicBezTo>
                <a:cubicBezTo>
                  <a:pt x="1025611" y="749555"/>
                  <a:pt x="1033896" y="745854"/>
                  <a:pt x="1042587" y="743484"/>
                </a:cubicBezTo>
                <a:cubicBezTo>
                  <a:pt x="1148626" y="714564"/>
                  <a:pt x="1077574" y="737518"/>
                  <a:pt x="1136591" y="717847"/>
                </a:cubicBezTo>
                <a:cubicBezTo>
                  <a:pt x="1243030" y="646887"/>
                  <a:pt x="1153163" y="716294"/>
                  <a:pt x="1204957" y="658026"/>
                </a:cubicBezTo>
                <a:cubicBezTo>
                  <a:pt x="1221015" y="639960"/>
                  <a:pt x="1256232" y="606751"/>
                  <a:pt x="1256232" y="606751"/>
                </a:cubicBezTo>
                <a:cubicBezTo>
                  <a:pt x="1253383" y="578265"/>
                  <a:pt x="1252392" y="549532"/>
                  <a:pt x="1247686" y="521293"/>
                </a:cubicBezTo>
                <a:cubicBezTo>
                  <a:pt x="1243824" y="498123"/>
                  <a:pt x="1235202" y="475961"/>
                  <a:pt x="1230595" y="452927"/>
                </a:cubicBezTo>
                <a:cubicBezTo>
                  <a:pt x="1218516" y="392532"/>
                  <a:pt x="1226642" y="423978"/>
                  <a:pt x="1204957" y="358923"/>
                </a:cubicBezTo>
                <a:cubicBezTo>
                  <a:pt x="1196900" y="334752"/>
                  <a:pt x="1178831" y="314728"/>
                  <a:pt x="1170774" y="290557"/>
                </a:cubicBezTo>
                <a:cubicBezTo>
                  <a:pt x="1167925" y="282011"/>
                  <a:pt x="1164703" y="273581"/>
                  <a:pt x="1162228" y="264920"/>
                </a:cubicBezTo>
                <a:cubicBezTo>
                  <a:pt x="1159001" y="253627"/>
                  <a:pt x="1158453" y="241469"/>
                  <a:pt x="1153683" y="230736"/>
                </a:cubicBezTo>
                <a:cubicBezTo>
                  <a:pt x="1146937" y="215557"/>
                  <a:pt x="1136591" y="202250"/>
                  <a:pt x="1128045" y="188007"/>
                </a:cubicBezTo>
                <a:cubicBezTo>
                  <a:pt x="1125196" y="168067"/>
                  <a:pt x="1122810" y="148055"/>
                  <a:pt x="1119499" y="128187"/>
                </a:cubicBezTo>
                <a:cubicBezTo>
                  <a:pt x="1117111" y="113860"/>
                  <a:pt x="1110954" y="99983"/>
                  <a:pt x="1110954" y="85458"/>
                </a:cubicBezTo>
                <a:cubicBezTo>
                  <a:pt x="1110954" y="68131"/>
                  <a:pt x="1116651" y="51275"/>
                  <a:pt x="1119499" y="34183"/>
                </a:cubicBezTo>
                <a:cubicBezTo>
                  <a:pt x="1150834" y="37032"/>
                  <a:pt x="1184991" y="29423"/>
                  <a:pt x="1213503" y="42729"/>
                </a:cubicBezTo>
                <a:cubicBezTo>
                  <a:pt x="1233681" y="52145"/>
                  <a:pt x="1249523" y="96159"/>
                  <a:pt x="1256232" y="119641"/>
                </a:cubicBezTo>
                <a:cubicBezTo>
                  <a:pt x="1259459" y="130934"/>
                  <a:pt x="1261403" y="142574"/>
                  <a:pt x="1264778" y="153824"/>
                </a:cubicBezTo>
                <a:cubicBezTo>
                  <a:pt x="1275835" y="190681"/>
                  <a:pt x="1280929" y="207725"/>
                  <a:pt x="1298961" y="239282"/>
                </a:cubicBezTo>
                <a:cubicBezTo>
                  <a:pt x="1304057" y="248200"/>
                  <a:pt x="1311460" y="255733"/>
                  <a:pt x="1316053" y="264920"/>
                </a:cubicBezTo>
                <a:cubicBezTo>
                  <a:pt x="1348678" y="330169"/>
                  <a:pt x="1288243" y="242082"/>
                  <a:pt x="1350236" y="324740"/>
                </a:cubicBezTo>
                <a:cubicBezTo>
                  <a:pt x="1371716" y="389179"/>
                  <a:pt x="1342741" y="309750"/>
                  <a:pt x="1375873" y="376015"/>
                </a:cubicBezTo>
                <a:cubicBezTo>
                  <a:pt x="1379901" y="384072"/>
                  <a:pt x="1379422" y="394157"/>
                  <a:pt x="1384419" y="401652"/>
                </a:cubicBezTo>
                <a:cubicBezTo>
                  <a:pt x="1391123" y="411708"/>
                  <a:pt x="1400772" y="419553"/>
                  <a:pt x="1410057" y="427290"/>
                </a:cubicBezTo>
                <a:cubicBezTo>
                  <a:pt x="1429522" y="443510"/>
                  <a:pt x="1443964" y="450336"/>
                  <a:pt x="1469877" y="452927"/>
                </a:cubicBezTo>
                <a:cubicBezTo>
                  <a:pt x="1515317" y="457471"/>
                  <a:pt x="1561032" y="458624"/>
                  <a:pt x="1606610" y="461473"/>
                </a:cubicBezTo>
                <a:cubicBezTo>
                  <a:pt x="1790248" y="484428"/>
                  <a:pt x="1506405" y="450722"/>
                  <a:pt x="1854438" y="478564"/>
                </a:cubicBezTo>
                <a:cubicBezTo>
                  <a:pt x="1866146" y="479501"/>
                  <a:pt x="1876900" y="486354"/>
                  <a:pt x="1888621" y="487110"/>
                </a:cubicBezTo>
                <a:cubicBezTo>
                  <a:pt x="1965426" y="492065"/>
                  <a:pt x="2042445" y="492807"/>
                  <a:pt x="2119357" y="495656"/>
                </a:cubicBezTo>
                <a:cubicBezTo>
                  <a:pt x="2330166" y="565927"/>
                  <a:pt x="2152626" y="512138"/>
                  <a:pt x="2674834" y="529839"/>
                </a:cubicBezTo>
                <a:cubicBezTo>
                  <a:pt x="2721288" y="537581"/>
                  <a:pt x="2739701" y="538667"/>
                  <a:pt x="2785929" y="555477"/>
                </a:cubicBezTo>
                <a:cubicBezTo>
                  <a:pt x="2816965" y="566763"/>
                  <a:pt x="2819458" y="573884"/>
                  <a:pt x="2845750" y="589660"/>
                </a:cubicBezTo>
                <a:cubicBezTo>
                  <a:pt x="2865443" y="601476"/>
                  <a:pt x="2884663" y="614340"/>
                  <a:pt x="2905571" y="623843"/>
                </a:cubicBezTo>
                <a:cubicBezTo>
                  <a:pt x="2916263" y="628703"/>
                  <a:pt x="2928360" y="629540"/>
                  <a:pt x="2939754" y="632389"/>
                </a:cubicBezTo>
                <a:cubicBezTo>
                  <a:pt x="3000900" y="673152"/>
                  <a:pt x="2925996" y="627369"/>
                  <a:pt x="2999574" y="658026"/>
                </a:cubicBezTo>
                <a:cubicBezTo>
                  <a:pt x="3023093" y="667826"/>
                  <a:pt x="3043770" y="684152"/>
                  <a:pt x="3067941" y="692209"/>
                </a:cubicBezTo>
                <a:lnTo>
                  <a:pt x="3093578" y="700755"/>
                </a:lnTo>
                <a:lnTo>
                  <a:pt x="3144853" y="734938"/>
                </a:lnTo>
                <a:cubicBezTo>
                  <a:pt x="3153399" y="740635"/>
                  <a:pt x="3160419" y="750016"/>
                  <a:pt x="3170490" y="752030"/>
                </a:cubicBezTo>
                <a:cubicBezTo>
                  <a:pt x="3222052" y="762343"/>
                  <a:pt x="3199439" y="755983"/>
                  <a:pt x="3238857" y="769121"/>
                </a:cubicBezTo>
                <a:cubicBezTo>
                  <a:pt x="3244554" y="777667"/>
                  <a:pt x="3248686" y="787496"/>
                  <a:pt x="3255948" y="794759"/>
                </a:cubicBezTo>
                <a:cubicBezTo>
                  <a:pt x="3263210" y="802021"/>
                  <a:pt x="3275169" y="803830"/>
                  <a:pt x="3281585" y="811850"/>
                </a:cubicBezTo>
                <a:cubicBezTo>
                  <a:pt x="3287212" y="818884"/>
                  <a:pt x="3283761" y="831118"/>
                  <a:pt x="3290131" y="837488"/>
                </a:cubicBezTo>
                <a:cubicBezTo>
                  <a:pt x="3304656" y="852013"/>
                  <a:pt x="3341406" y="871671"/>
                  <a:pt x="3341406" y="871671"/>
                </a:cubicBezTo>
                <a:cubicBezTo>
                  <a:pt x="3347103" y="883065"/>
                  <a:pt x="3350343" y="896067"/>
                  <a:pt x="3358498" y="905854"/>
                </a:cubicBezTo>
                <a:cubicBezTo>
                  <a:pt x="3365073" y="913744"/>
                  <a:pt x="3376245" y="916371"/>
                  <a:pt x="3384135" y="922946"/>
                </a:cubicBezTo>
                <a:cubicBezTo>
                  <a:pt x="3393419" y="930683"/>
                  <a:pt x="3402352" y="939043"/>
                  <a:pt x="3409772" y="948583"/>
                </a:cubicBezTo>
                <a:cubicBezTo>
                  <a:pt x="3409781" y="948595"/>
                  <a:pt x="3478130" y="1051120"/>
                  <a:pt x="3478139" y="1051133"/>
                </a:cubicBezTo>
                <a:cubicBezTo>
                  <a:pt x="3483836" y="1059679"/>
                  <a:pt x="3487968" y="1069508"/>
                  <a:pt x="3495230" y="1076770"/>
                </a:cubicBezTo>
                <a:cubicBezTo>
                  <a:pt x="3506625" y="1088164"/>
                  <a:pt x="3519521" y="1098233"/>
                  <a:pt x="3529414" y="1110953"/>
                </a:cubicBezTo>
                <a:cubicBezTo>
                  <a:pt x="3539612" y="1124064"/>
                  <a:pt x="3547623" y="1138826"/>
                  <a:pt x="3555051" y="1153682"/>
                </a:cubicBezTo>
                <a:cubicBezTo>
                  <a:pt x="3567292" y="1178165"/>
                  <a:pt x="3569434" y="1202249"/>
                  <a:pt x="3589234" y="1222049"/>
                </a:cubicBezTo>
                <a:cubicBezTo>
                  <a:pt x="3646746" y="1279561"/>
                  <a:pt x="3606572" y="1208133"/>
                  <a:pt x="3674692" y="1298961"/>
                </a:cubicBezTo>
                <a:cubicBezTo>
                  <a:pt x="3706936" y="1341953"/>
                  <a:pt x="3697837" y="1323650"/>
                  <a:pt x="3717421" y="1375873"/>
                </a:cubicBezTo>
                <a:cubicBezTo>
                  <a:pt x="3720584" y="1384307"/>
                  <a:pt x="3719597" y="1395140"/>
                  <a:pt x="3725967" y="1401510"/>
                </a:cubicBezTo>
                <a:cubicBezTo>
                  <a:pt x="3734975" y="1410518"/>
                  <a:pt x="3748756" y="1412905"/>
                  <a:pt x="3760150" y="1418602"/>
                </a:cubicBezTo>
                <a:cubicBezTo>
                  <a:pt x="3768696" y="1429996"/>
                  <a:pt x="3774845" y="1443667"/>
                  <a:pt x="3785787" y="1452785"/>
                </a:cubicBezTo>
                <a:cubicBezTo>
                  <a:pt x="3792707" y="1458552"/>
                  <a:pt x="3803368" y="1457302"/>
                  <a:pt x="3811425" y="1461331"/>
                </a:cubicBezTo>
                <a:cubicBezTo>
                  <a:pt x="3820611" y="1465924"/>
                  <a:pt x="3828516" y="1472725"/>
                  <a:pt x="3837062" y="1478422"/>
                </a:cubicBezTo>
                <a:cubicBezTo>
                  <a:pt x="3842759" y="1469876"/>
                  <a:pt x="3850108" y="1462225"/>
                  <a:pt x="3854154" y="1452785"/>
                </a:cubicBezTo>
                <a:cubicBezTo>
                  <a:pt x="3858781" y="1441990"/>
                  <a:pt x="3859473" y="1429895"/>
                  <a:pt x="3862699" y="1418602"/>
                </a:cubicBezTo>
                <a:cubicBezTo>
                  <a:pt x="3865174" y="1409940"/>
                  <a:pt x="3868396" y="1401510"/>
                  <a:pt x="3871245" y="1392964"/>
                </a:cubicBezTo>
                <a:cubicBezTo>
                  <a:pt x="3868097" y="1370929"/>
                  <a:pt x="3866084" y="1331367"/>
                  <a:pt x="3854154" y="1307506"/>
                </a:cubicBezTo>
                <a:cubicBezTo>
                  <a:pt x="3849561" y="1298320"/>
                  <a:pt x="3843637" y="1289759"/>
                  <a:pt x="3837062" y="1281869"/>
                </a:cubicBezTo>
                <a:cubicBezTo>
                  <a:pt x="3829325" y="1272585"/>
                  <a:pt x="3818450" y="1266066"/>
                  <a:pt x="3811425" y="1256232"/>
                </a:cubicBezTo>
                <a:cubicBezTo>
                  <a:pt x="3804020" y="1245866"/>
                  <a:pt x="3801738" y="1232415"/>
                  <a:pt x="3794333" y="1222049"/>
                </a:cubicBezTo>
                <a:cubicBezTo>
                  <a:pt x="3779376" y="1201109"/>
                  <a:pt x="3763504" y="1192950"/>
                  <a:pt x="3743058" y="1179320"/>
                </a:cubicBezTo>
                <a:cubicBezTo>
                  <a:pt x="3711479" y="1131949"/>
                  <a:pt x="3744035" y="1169417"/>
                  <a:pt x="3700329" y="1145136"/>
                </a:cubicBezTo>
                <a:cubicBezTo>
                  <a:pt x="3682373" y="1135160"/>
                  <a:pt x="3649055" y="1110953"/>
                  <a:pt x="3649055" y="1110953"/>
                </a:cubicBezTo>
                <a:cubicBezTo>
                  <a:pt x="3643358" y="1102407"/>
                  <a:pt x="3636556" y="1094502"/>
                  <a:pt x="3631963" y="1085316"/>
                </a:cubicBezTo>
                <a:cubicBezTo>
                  <a:pt x="3627934" y="1077259"/>
                  <a:pt x="3628414" y="1067173"/>
                  <a:pt x="3623417" y="1059678"/>
                </a:cubicBezTo>
                <a:cubicBezTo>
                  <a:pt x="3616713" y="1049622"/>
                  <a:pt x="3606326" y="1042587"/>
                  <a:pt x="3597780" y="1034041"/>
                </a:cubicBezTo>
                <a:cubicBezTo>
                  <a:pt x="3581143" y="984132"/>
                  <a:pt x="3602251" y="1029966"/>
                  <a:pt x="3563597" y="991312"/>
                </a:cubicBezTo>
                <a:cubicBezTo>
                  <a:pt x="3524943" y="952658"/>
                  <a:pt x="3570777" y="973766"/>
                  <a:pt x="3520868" y="957129"/>
                </a:cubicBezTo>
                <a:cubicBezTo>
                  <a:pt x="3445966" y="882227"/>
                  <a:pt x="3540979" y="973888"/>
                  <a:pt x="3469593" y="914400"/>
                </a:cubicBezTo>
                <a:cubicBezTo>
                  <a:pt x="3460309" y="906663"/>
                  <a:pt x="3451693" y="898047"/>
                  <a:pt x="3443956" y="888763"/>
                </a:cubicBezTo>
                <a:cubicBezTo>
                  <a:pt x="3437381" y="880873"/>
                  <a:pt x="3434884" y="869541"/>
                  <a:pt x="3426864" y="863125"/>
                </a:cubicBezTo>
                <a:cubicBezTo>
                  <a:pt x="3419830" y="857498"/>
                  <a:pt x="3409773" y="857428"/>
                  <a:pt x="3401227" y="854579"/>
                </a:cubicBezTo>
                <a:cubicBezTo>
                  <a:pt x="3394276" y="833727"/>
                  <a:pt x="3392156" y="819872"/>
                  <a:pt x="3375589" y="803305"/>
                </a:cubicBezTo>
                <a:cubicBezTo>
                  <a:pt x="3368326" y="796042"/>
                  <a:pt x="3358498" y="791910"/>
                  <a:pt x="3349952" y="786213"/>
                </a:cubicBezTo>
                <a:cubicBezTo>
                  <a:pt x="3347103" y="777667"/>
                  <a:pt x="3343017" y="769439"/>
                  <a:pt x="3341406" y="760576"/>
                </a:cubicBezTo>
                <a:cubicBezTo>
                  <a:pt x="3322079" y="654282"/>
                  <a:pt x="3343913" y="725367"/>
                  <a:pt x="3324314" y="666572"/>
                </a:cubicBezTo>
                <a:cubicBezTo>
                  <a:pt x="3327163" y="638086"/>
                  <a:pt x="3321960" y="607586"/>
                  <a:pt x="3332860" y="581114"/>
                </a:cubicBezTo>
                <a:cubicBezTo>
                  <a:pt x="3342860" y="556829"/>
                  <a:pt x="3367729" y="541801"/>
                  <a:pt x="3384135" y="521293"/>
                </a:cubicBezTo>
                <a:cubicBezTo>
                  <a:pt x="3487727" y="391803"/>
                  <a:pt x="3390736" y="494883"/>
                  <a:pt x="3469593" y="427290"/>
                </a:cubicBezTo>
                <a:cubicBezTo>
                  <a:pt x="3505754" y="396294"/>
                  <a:pt x="3495532" y="390291"/>
                  <a:pt x="3546505" y="358923"/>
                </a:cubicBezTo>
                <a:cubicBezTo>
                  <a:pt x="3564981" y="347553"/>
                  <a:pt x="3586628" y="342377"/>
                  <a:pt x="3606326" y="333286"/>
                </a:cubicBezTo>
                <a:cubicBezTo>
                  <a:pt x="3623676" y="325278"/>
                  <a:pt x="3641094" y="317277"/>
                  <a:pt x="3657600" y="307649"/>
                </a:cubicBezTo>
                <a:cubicBezTo>
                  <a:pt x="3750746" y="253313"/>
                  <a:pt x="3668066" y="289788"/>
                  <a:pt x="3751604" y="256374"/>
                </a:cubicBezTo>
                <a:cubicBezTo>
                  <a:pt x="3768696" y="239282"/>
                  <a:pt x="3790887" y="226086"/>
                  <a:pt x="3802879" y="205099"/>
                </a:cubicBezTo>
                <a:cubicBezTo>
                  <a:pt x="3814273" y="185159"/>
                  <a:pt x="3822519" y="163053"/>
                  <a:pt x="3837062" y="145278"/>
                </a:cubicBezTo>
                <a:cubicBezTo>
                  <a:pt x="3848612" y="131161"/>
                  <a:pt x="3866893" y="123992"/>
                  <a:pt x="3879791" y="111095"/>
                </a:cubicBezTo>
                <a:cubicBezTo>
                  <a:pt x="3887054" y="103833"/>
                  <a:pt x="3888173" y="90902"/>
                  <a:pt x="3896883" y="85458"/>
                </a:cubicBezTo>
                <a:cubicBezTo>
                  <a:pt x="3912160" y="75910"/>
                  <a:pt x="3948157" y="68366"/>
                  <a:pt x="3948157" y="68366"/>
                </a:cubicBezTo>
                <a:cubicBezTo>
                  <a:pt x="3951006" y="56972"/>
                  <a:pt x="3947785" y="41827"/>
                  <a:pt x="3956703" y="34183"/>
                </a:cubicBezTo>
                <a:cubicBezTo>
                  <a:pt x="3970382" y="22458"/>
                  <a:pt x="3990886" y="22788"/>
                  <a:pt x="4007978" y="17091"/>
                </a:cubicBezTo>
                <a:cubicBezTo>
                  <a:pt x="4044748" y="4834"/>
                  <a:pt x="4024889" y="10728"/>
                  <a:pt x="4067799" y="0"/>
                </a:cubicBezTo>
                <a:cubicBezTo>
                  <a:pt x="4090960" y="4632"/>
                  <a:pt x="4119400" y="4681"/>
                  <a:pt x="4136165" y="25637"/>
                </a:cubicBezTo>
                <a:cubicBezTo>
                  <a:pt x="4141792" y="32671"/>
                  <a:pt x="4141862" y="42729"/>
                  <a:pt x="4144711" y="51275"/>
                </a:cubicBezTo>
                <a:cubicBezTo>
                  <a:pt x="4140795" y="98264"/>
                  <a:pt x="4153550" y="144985"/>
                  <a:pt x="4119073" y="179462"/>
                </a:cubicBezTo>
                <a:cubicBezTo>
                  <a:pt x="4111811" y="186724"/>
                  <a:pt x="4102622" y="191960"/>
                  <a:pt x="4093436" y="196553"/>
                </a:cubicBezTo>
                <a:cubicBezTo>
                  <a:pt x="4085379" y="200581"/>
                  <a:pt x="4076345" y="202250"/>
                  <a:pt x="4067799" y="205099"/>
                </a:cubicBezTo>
                <a:cubicBezTo>
                  <a:pt x="4050995" y="230304"/>
                  <a:pt x="4049742" y="235814"/>
                  <a:pt x="4025070" y="256374"/>
                </a:cubicBezTo>
                <a:cubicBezTo>
                  <a:pt x="4017180" y="262949"/>
                  <a:pt x="4007322" y="266890"/>
                  <a:pt x="3999432" y="273465"/>
                </a:cubicBezTo>
                <a:cubicBezTo>
                  <a:pt x="3990148" y="281202"/>
                  <a:pt x="3984288" y="293107"/>
                  <a:pt x="3973795" y="299103"/>
                </a:cubicBezTo>
                <a:cubicBezTo>
                  <a:pt x="3963598" y="304930"/>
                  <a:pt x="3951006" y="304800"/>
                  <a:pt x="3939612" y="307649"/>
                </a:cubicBezTo>
                <a:cubicBezTo>
                  <a:pt x="3931066" y="316195"/>
                  <a:pt x="3921394" y="323746"/>
                  <a:pt x="3913974" y="333286"/>
                </a:cubicBezTo>
                <a:cubicBezTo>
                  <a:pt x="3901363" y="349500"/>
                  <a:pt x="3899279" y="378066"/>
                  <a:pt x="3879791" y="384561"/>
                </a:cubicBezTo>
                <a:lnTo>
                  <a:pt x="3854154" y="393106"/>
                </a:lnTo>
                <a:cubicBezTo>
                  <a:pt x="3842760" y="401652"/>
                  <a:pt x="3831639" y="410576"/>
                  <a:pt x="3819971" y="418744"/>
                </a:cubicBezTo>
                <a:cubicBezTo>
                  <a:pt x="3803143" y="430524"/>
                  <a:pt x="3768696" y="452927"/>
                  <a:pt x="3768696" y="452927"/>
                </a:cubicBezTo>
                <a:cubicBezTo>
                  <a:pt x="3730470" y="510264"/>
                  <a:pt x="3775501" y="454087"/>
                  <a:pt x="3725967" y="487110"/>
                </a:cubicBezTo>
                <a:cubicBezTo>
                  <a:pt x="3715911" y="493814"/>
                  <a:pt x="3709869" y="505328"/>
                  <a:pt x="3700329" y="512748"/>
                </a:cubicBezTo>
                <a:cubicBezTo>
                  <a:pt x="3656252" y="547031"/>
                  <a:pt x="3662099" y="542583"/>
                  <a:pt x="3623417" y="555477"/>
                </a:cubicBezTo>
                <a:cubicBezTo>
                  <a:pt x="3577842" y="623841"/>
                  <a:pt x="3637659" y="541235"/>
                  <a:pt x="3580688" y="598206"/>
                </a:cubicBezTo>
                <a:cubicBezTo>
                  <a:pt x="3523720" y="655174"/>
                  <a:pt x="3606324" y="595360"/>
                  <a:pt x="3537959" y="640934"/>
                </a:cubicBezTo>
                <a:cubicBezTo>
                  <a:pt x="3513606" y="713997"/>
                  <a:pt x="3523103" y="674332"/>
                  <a:pt x="3512322" y="760576"/>
                </a:cubicBezTo>
                <a:cubicBezTo>
                  <a:pt x="3515171" y="774819"/>
                  <a:pt x="3509840" y="793852"/>
                  <a:pt x="3520868" y="803305"/>
                </a:cubicBezTo>
                <a:cubicBezTo>
                  <a:pt x="3534024" y="814581"/>
                  <a:pt x="3554842" y="810889"/>
                  <a:pt x="3572142" y="811850"/>
                </a:cubicBezTo>
                <a:cubicBezTo>
                  <a:pt x="3657516" y="816593"/>
                  <a:pt x="3743058" y="817547"/>
                  <a:pt x="3828516" y="820396"/>
                </a:cubicBezTo>
                <a:cubicBezTo>
                  <a:pt x="3876439" y="836370"/>
                  <a:pt x="3845415" y="826757"/>
                  <a:pt x="3922520" y="846034"/>
                </a:cubicBezTo>
                <a:cubicBezTo>
                  <a:pt x="3944800" y="851604"/>
                  <a:pt x="3968097" y="851731"/>
                  <a:pt x="3990886" y="854579"/>
                </a:cubicBezTo>
                <a:lnTo>
                  <a:pt x="4469451" y="846034"/>
                </a:lnTo>
                <a:cubicBezTo>
                  <a:pt x="4506576" y="844958"/>
                  <a:pt x="4543405" y="837488"/>
                  <a:pt x="4580546" y="837488"/>
                </a:cubicBezTo>
                <a:cubicBezTo>
                  <a:pt x="4745789" y="837488"/>
                  <a:pt x="4910959" y="846034"/>
                  <a:pt x="5076202" y="846034"/>
                </a:cubicBezTo>
              </a:path>
            </a:pathLst>
          </a:custGeom>
          <a:noFill/>
          <a:ln w="28575" cap="flat" cmpd="sng" algn="ctr">
            <a:solidFill>
              <a:srgbClr val="FABB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7" name="Cloud 26"/>
          <p:cNvSpPr/>
          <p:nvPr/>
        </p:nvSpPr>
        <p:spPr bwMode="auto">
          <a:xfrm>
            <a:off x="6348101" y="4393364"/>
            <a:ext cx="2110812" cy="1486969"/>
          </a:xfrm>
          <a:prstGeom prst="cloud">
            <a:avLst/>
          </a:prstGeom>
          <a:solidFill>
            <a:schemeClr val="tx2">
              <a:lumMod val="25000"/>
              <a:lumOff val="75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Internet</a:t>
            </a:r>
          </a:p>
        </p:txBody>
      </p:sp>
    </p:spTree>
    <p:extLst>
      <p:ext uri="{BB962C8B-B14F-4D97-AF65-F5344CB8AC3E}">
        <p14:creationId xmlns:p14="http://schemas.microsoft.com/office/powerpoint/2010/main" val="214302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325084"/>
            <a:ext cx="8351839" cy="366556"/>
          </a:xfrm>
        </p:spPr>
        <p:txBody>
          <a:bodyPr/>
          <a:lstStyle/>
          <a:p>
            <a:r>
              <a:rPr lang="en-US" dirty="0" smtClean="0"/>
              <a:t>Network layers</a:t>
            </a:r>
            <a:endParaRPr lang="en-US" dirty="0"/>
          </a:p>
        </p:txBody>
      </p:sp>
      <p:sp>
        <p:nvSpPr>
          <p:cNvPr id="3" name="Title 2"/>
          <p:cNvSpPr>
            <a:spLocks noGrp="1"/>
          </p:cNvSpPr>
          <p:nvPr>
            <p:ph type="title"/>
          </p:nvPr>
        </p:nvSpPr>
        <p:spPr/>
        <p:txBody>
          <a:bodyPr>
            <a:normAutofit/>
          </a:bodyPr>
          <a:lstStyle/>
          <a:p>
            <a:r>
              <a:rPr lang="en-US" sz="3600" dirty="0"/>
              <a:t>Reviewing traditional networking</a:t>
            </a:r>
          </a:p>
        </p:txBody>
      </p:sp>
      <p:grpSp>
        <p:nvGrpSpPr>
          <p:cNvPr id="9" name="Group 8"/>
          <p:cNvGrpSpPr/>
          <p:nvPr/>
        </p:nvGrpSpPr>
        <p:grpSpPr>
          <a:xfrm>
            <a:off x="1205865" y="2194560"/>
            <a:ext cx="2095500" cy="1569720"/>
            <a:chOff x="1310640" y="2339340"/>
            <a:chExt cx="2095500" cy="1569720"/>
          </a:xfrm>
        </p:grpSpPr>
        <p:sp>
          <p:nvSpPr>
            <p:cNvPr id="4" name="Rectangle 3"/>
            <p:cNvSpPr/>
            <p:nvPr/>
          </p:nvSpPr>
          <p:spPr bwMode="auto">
            <a:xfrm>
              <a:off x="1310640" y="2339340"/>
              <a:ext cx="2095500" cy="32004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Application layer</a:t>
              </a:r>
            </a:p>
          </p:txBody>
        </p:sp>
        <p:sp>
          <p:nvSpPr>
            <p:cNvPr id="5" name="Rectangle 4"/>
            <p:cNvSpPr/>
            <p:nvPr/>
          </p:nvSpPr>
          <p:spPr bwMode="auto">
            <a:xfrm>
              <a:off x="1310640" y="2659380"/>
              <a:ext cx="2095500" cy="32004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dirty="0" smtClean="0"/>
                <a:t>transport</a:t>
              </a:r>
              <a:r>
                <a:rPr kumimoji="0" lang="en-US" sz="2000" b="0" i="0" u="none" strike="noStrike" cap="none" normalizeH="0" baseline="0" dirty="0" smtClean="0">
                  <a:ln>
                    <a:noFill/>
                  </a:ln>
                  <a:solidFill>
                    <a:schemeClr val="tx1"/>
                  </a:solidFill>
                  <a:effectLst/>
                  <a:latin typeface="Arial" charset="0"/>
                </a:rPr>
                <a:t> layer</a:t>
              </a:r>
            </a:p>
          </p:txBody>
        </p:sp>
        <p:sp>
          <p:nvSpPr>
            <p:cNvPr id="6" name="Rectangle 5"/>
            <p:cNvSpPr/>
            <p:nvPr/>
          </p:nvSpPr>
          <p:spPr bwMode="auto">
            <a:xfrm>
              <a:off x="1310640" y="2948940"/>
              <a:ext cx="2095500" cy="32004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dirty="0" smtClean="0"/>
                <a:t>network</a:t>
              </a:r>
              <a:r>
                <a:rPr kumimoji="0" lang="en-US" sz="2000" b="0" i="0" u="none" strike="noStrike" cap="none" normalizeH="0" baseline="0" dirty="0" smtClean="0">
                  <a:ln>
                    <a:noFill/>
                  </a:ln>
                  <a:solidFill>
                    <a:schemeClr val="tx1"/>
                  </a:solidFill>
                  <a:effectLst/>
                  <a:latin typeface="Arial" charset="0"/>
                </a:rPr>
                <a:t> layer</a:t>
              </a:r>
            </a:p>
          </p:txBody>
        </p:sp>
        <p:sp>
          <p:nvSpPr>
            <p:cNvPr id="7" name="Rectangle 6"/>
            <p:cNvSpPr/>
            <p:nvPr/>
          </p:nvSpPr>
          <p:spPr bwMode="auto">
            <a:xfrm>
              <a:off x="1310640" y="3268980"/>
              <a:ext cx="2095500" cy="32004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dirty="0" smtClean="0"/>
                <a:t>Data-link</a:t>
              </a:r>
              <a:r>
                <a:rPr kumimoji="0" lang="en-US" sz="2000" b="0" i="0" u="none" strike="noStrike" cap="none" normalizeH="0" baseline="0" dirty="0" smtClean="0">
                  <a:ln>
                    <a:noFill/>
                  </a:ln>
                  <a:solidFill>
                    <a:schemeClr val="tx1"/>
                  </a:solidFill>
                  <a:effectLst/>
                  <a:latin typeface="Arial" charset="0"/>
                </a:rPr>
                <a:t> layer</a:t>
              </a:r>
            </a:p>
          </p:txBody>
        </p:sp>
        <p:sp>
          <p:nvSpPr>
            <p:cNvPr id="8" name="Rectangle 7"/>
            <p:cNvSpPr/>
            <p:nvPr/>
          </p:nvSpPr>
          <p:spPr bwMode="auto">
            <a:xfrm>
              <a:off x="1310640" y="3589020"/>
              <a:ext cx="2095500" cy="32004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dirty="0" smtClean="0"/>
                <a:t>physical</a:t>
              </a:r>
              <a:r>
                <a:rPr kumimoji="0" lang="en-US" sz="2000" b="0" i="0" u="none" strike="noStrike" cap="none" normalizeH="0" baseline="0" dirty="0" smtClean="0">
                  <a:ln>
                    <a:noFill/>
                  </a:ln>
                  <a:solidFill>
                    <a:schemeClr val="tx1"/>
                  </a:solidFill>
                  <a:effectLst/>
                  <a:latin typeface="Arial" charset="0"/>
                </a:rPr>
                <a:t> layer</a:t>
              </a:r>
            </a:p>
          </p:txBody>
        </p:sp>
      </p:grpSp>
      <p:grpSp>
        <p:nvGrpSpPr>
          <p:cNvPr id="10" name="Group 9"/>
          <p:cNvGrpSpPr/>
          <p:nvPr/>
        </p:nvGrpSpPr>
        <p:grpSpPr>
          <a:xfrm>
            <a:off x="4922520" y="2194560"/>
            <a:ext cx="2095500" cy="1569720"/>
            <a:chOff x="1310640" y="2339340"/>
            <a:chExt cx="2095500" cy="1569720"/>
          </a:xfrm>
        </p:grpSpPr>
        <p:sp>
          <p:nvSpPr>
            <p:cNvPr id="11" name="Rectangle 10"/>
            <p:cNvSpPr/>
            <p:nvPr/>
          </p:nvSpPr>
          <p:spPr bwMode="auto">
            <a:xfrm>
              <a:off x="1310640" y="2339340"/>
              <a:ext cx="2095500" cy="32004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Application layer</a:t>
              </a:r>
            </a:p>
          </p:txBody>
        </p:sp>
        <p:sp>
          <p:nvSpPr>
            <p:cNvPr id="12" name="Rectangle 11"/>
            <p:cNvSpPr/>
            <p:nvPr/>
          </p:nvSpPr>
          <p:spPr bwMode="auto">
            <a:xfrm>
              <a:off x="1310640" y="2659380"/>
              <a:ext cx="2095500" cy="32004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dirty="0" smtClean="0"/>
                <a:t>transport</a:t>
              </a:r>
              <a:r>
                <a:rPr kumimoji="0" lang="en-US" sz="2000" b="0" i="0" u="none" strike="noStrike" cap="none" normalizeH="0" baseline="0" dirty="0" smtClean="0">
                  <a:ln>
                    <a:noFill/>
                  </a:ln>
                  <a:solidFill>
                    <a:schemeClr val="tx1"/>
                  </a:solidFill>
                  <a:effectLst/>
                  <a:latin typeface="Arial" charset="0"/>
                </a:rPr>
                <a:t> layer</a:t>
              </a:r>
            </a:p>
          </p:txBody>
        </p:sp>
        <p:sp>
          <p:nvSpPr>
            <p:cNvPr id="13" name="Rectangle 12"/>
            <p:cNvSpPr/>
            <p:nvPr/>
          </p:nvSpPr>
          <p:spPr bwMode="auto">
            <a:xfrm>
              <a:off x="1310640" y="2948940"/>
              <a:ext cx="2095500" cy="32004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dirty="0" smtClean="0"/>
                <a:t>network</a:t>
              </a:r>
              <a:r>
                <a:rPr kumimoji="0" lang="en-US" sz="2000" b="0" i="0" u="none" strike="noStrike" cap="none" normalizeH="0" baseline="0" dirty="0" smtClean="0">
                  <a:ln>
                    <a:noFill/>
                  </a:ln>
                  <a:solidFill>
                    <a:schemeClr val="tx1"/>
                  </a:solidFill>
                  <a:effectLst/>
                  <a:latin typeface="Arial" charset="0"/>
                </a:rPr>
                <a:t> layer</a:t>
              </a:r>
            </a:p>
          </p:txBody>
        </p:sp>
        <p:sp>
          <p:nvSpPr>
            <p:cNvPr id="14" name="Rectangle 13"/>
            <p:cNvSpPr/>
            <p:nvPr/>
          </p:nvSpPr>
          <p:spPr bwMode="auto">
            <a:xfrm>
              <a:off x="1310640" y="3268980"/>
              <a:ext cx="2095500" cy="32004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dirty="0" smtClean="0"/>
                <a:t>Data-link</a:t>
              </a:r>
              <a:r>
                <a:rPr kumimoji="0" lang="en-US" sz="2000" b="0" i="0" u="none" strike="noStrike" cap="none" normalizeH="0" baseline="0" dirty="0" smtClean="0">
                  <a:ln>
                    <a:noFill/>
                  </a:ln>
                  <a:solidFill>
                    <a:schemeClr val="tx1"/>
                  </a:solidFill>
                  <a:effectLst/>
                  <a:latin typeface="Arial" charset="0"/>
                </a:rPr>
                <a:t> layer</a:t>
              </a:r>
            </a:p>
          </p:txBody>
        </p:sp>
        <p:sp>
          <p:nvSpPr>
            <p:cNvPr id="15" name="Rectangle 14"/>
            <p:cNvSpPr/>
            <p:nvPr/>
          </p:nvSpPr>
          <p:spPr bwMode="auto">
            <a:xfrm>
              <a:off x="1310640" y="3589020"/>
              <a:ext cx="2095500" cy="32004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dirty="0" smtClean="0"/>
                <a:t>physical</a:t>
              </a:r>
              <a:r>
                <a:rPr kumimoji="0" lang="en-US" sz="2000" b="0" i="0" u="none" strike="noStrike" cap="none" normalizeH="0" baseline="0" dirty="0" smtClean="0">
                  <a:ln>
                    <a:noFill/>
                  </a:ln>
                  <a:solidFill>
                    <a:schemeClr val="tx1"/>
                  </a:solidFill>
                  <a:effectLst/>
                  <a:latin typeface="Arial" charset="0"/>
                </a:rPr>
                <a:t> layer</a:t>
              </a:r>
            </a:p>
          </p:txBody>
        </p:sp>
      </p:grpSp>
      <p:cxnSp>
        <p:nvCxnSpPr>
          <p:cNvPr id="21" name="Straight Connector 20"/>
          <p:cNvCxnSpPr/>
          <p:nvPr/>
        </p:nvCxnSpPr>
        <p:spPr bwMode="auto">
          <a:xfrm>
            <a:off x="2175510" y="2849880"/>
            <a:ext cx="0" cy="179832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bwMode="auto">
          <a:xfrm>
            <a:off x="2175510" y="4632960"/>
            <a:ext cx="385572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bwMode="auto">
          <a:xfrm>
            <a:off x="6031230" y="2849880"/>
            <a:ext cx="0" cy="1798320"/>
          </a:xfrm>
          <a:prstGeom prst="line">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594360" y="3909060"/>
            <a:ext cx="1402080" cy="400110"/>
          </a:xfrm>
          <a:prstGeom prst="rect">
            <a:avLst/>
          </a:prstGeom>
          <a:noFill/>
        </p:spPr>
        <p:txBody>
          <a:bodyPr wrap="square" rtlCol="0">
            <a:spAutoFit/>
          </a:bodyPr>
          <a:lstStyle/>
          <a:p>
            <a:r>
              <a:rPr lang="en-US" dirty="0" smtClean="0"/>
              <a:t>source</a:t>
            </a:r>
            <a:endParaRPr lang="en-US" dirty="0"/>
          </a:p>
        </p:txBody>
      </p:sp>
      <p:sp>
        <p:nvSpPr>
          <p:cNvPr id="27" name="TextBox 26"/>
          <p:cNvSpPr txBox="1"/>
          <p:nvPr/>
        </p:nvSpPr>
        <p:spPr>
          <a:xfrm>
            <a:off x="6797040" y="3909060"/>
            <a:ext cx="1951674" cy="400110"/>
          </a:xfrm>
          <a:prstGeom prst="rect">
            <a:avLst/>
          </a:prstGeom>
          <a:noFill/>
        </p:spPr>
        <p:txBody>
          <a:bodyPr wrap="square" rtlCol="0">
            <a:spAutoFit/>
          </a:bodyPr>
          <a:lstStyle/>
          <a:p>
            <a:r>
              <a:rPr lang="en-US" dirty="0" smtClean="0"/>
              <a:t>destination</a:t>
            </a:r>
            <a:endParaRPr lang="en-US" dirty="0"/>
          </a:p>
        </p:txBody>
      </p:sp>
      <p:grpSp>
        <p:nvGrpSpPr>
          <p:cNvPr id="35" name="Group 34"/>
          <p:cNvGrpSpPr/>
          <p:nvPr/>
        </p:nvGrpSpPr>
        <p:grpSpPr>
          <a:xfrm>
            <a:off x="3036570" y="4309170"/>
            <a:ext cx="525780" cy="525780"/>
            <a:chOff x="3223260" y="4309170"/>
            <a:chExt cx="525780" cy="525780"/>
          </a:xfrm>
        </p:grpSpPr>
        <p:sp>
          <p:nvSpPr>
            <p:cNvPr id="28" name="Rectangle 27"/>
            <p:cNvSpPr/>
            <p:nvPr/>
          </p:nvSpPr>
          <p:spPr bwMode="auto">
            <a:xfrm>
              <a:off x="3223260" y="4309170"/>
              <a:ext cx="525780" cy="525780"/>
            </a:xfrm>
            <a:prstGeom prst="rect">
              <a:avLst/>
            </a:prstGeom>
            <a:solidFill>
              <a:srgbClr val="00A9D4"/>
            </a:solidFill>
            <a:ln w="12700"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30" name="Straight Connector 29"/>
            <p:cNvCxnSpPr/>
            <p:nvPr/>
          </p:nvCxnSpPr>
          <p:spPr bwMode="auto">
            <a:xfrm>
              <a:off x="3299460" y="4373880"/>
              <a:ext cx="449580" cy="403860"/>
            </a:xfrm>
            <a:prstGeom prst="line">
              <a:avLst/>
            </a:prstGeom>
            <a:ln>
              <a:solidFill>
                <a:srgbClr val="0070C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1" name="Straight Connector 30"/>
            <p:cNvCxnSpPr/>
            <p:nvPr/>
          </p:nvCxnSpPr>
          <p:spPr bwMode="auto">
            <a:xfrm flipH="1">
              <a:off x="3299460" y="4373880"/>
              <a:ext cx="377190" cy="403860"/>
            </a:xfrm>
            <a:prstGeom prst="line">
              <a:avLst/>
            </a:prstGeom>
            <a:ln>
              <a:solidFill>
                <a:srgbClr val="0070C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sp>
        <p:nvSpPr>
          <p:cNvPr id="37" name="Oval 36"/>
          <p:cNvSpPr/>
          <p:nvPr/>
        </p:nvSpPr>
        <p:spPr bwMode="auto">
          <a:xfrm>
            <a:off x="4484370" y="4244340"/>
            <a:ext cx="666750" cy="666750"/>
          </a:xfrm>
          <a:prstGeom prst="ellipse">
            <a:avLst/>
          </a:prstGeom>
          <a:solidFill>
            <a:srgbClr val="00A9D4"/>
          </a:solidFill>
          <a:ln w="12700" cap="flat" cmpd="sng" algn="ctr">
            <a:solidFill>
              <a:schemeClr val="tx1"/>
            </a:solidFill>
            <a:prstDash val="solid"/>
            <a:round/>
            <a:headEnd type="none" w="med" len="med"/>
            <a:tailEnd type="none" w="med" len="med"/>
          </a:ln>
          <a:effectLst/>
          <a:scene3d>
            <a:camera prst="isometricOffAxis1Top"/>
            <a:lightRig rig="threePt" dir="t"/>
          </a:scene3d>
          <a:sp3d>
            <a:bevelT w="139700" h="139700" prst="divot"/>
          </a:sp3d>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594360" y="5367329"/>
            <a:ext cx="7406640" cy="400110"/>
          </a:xfrm>
          <a:prstGeom prst="rect">
            <a:avLst/>
          </a:prstGeom>
          <a:solidFill>
            <a:schemeClr val="accent2"/>
          </a:solidFill>
        </p:spPr>
        <p:txBody>
          <a:bodyPr wrap="square" rtlCol="0">
            <a:spAutoFit/>
          </a:bodyPr>
          <a:lstStyle/>
          <a:p>
            <a:pPr algn="ctr"/>
            <a:r>
              <a:rPr lang="en-US" dirty="0" smtClean="0">
                <a:solidFill>
                  <a:schemeClr val="bg1"/>
                </a:solidFill>
              </a:rPr>
              <a:t>Why layers?  Good abstraction, transparency…</a:t>
            </a:r>
            <a:endParaRPr lang="en-US" dirty="0">
              <a:solidFill>
                <a:schemeClr val="bg1"/>
              </a:solidFill>
            </a:endParaRPr>
          </a:p>
        </p:txBody>
      </p:sp>
      <p:sp>
        <p:nvSpPr>
          <p:cNvPr id="16" name="TextBox 15"/>
          <p:cNvSpPr txBox="1"/>
          <p:nvPr/>
        </p:nvSpPr>
        <p:spPr>
          <a:xfrm>
            <a:off x="2686068" y="4840754"/>
            <a:ext cx="1230594" cy="400110"/>
          </a:xfrm>
          <a:prstGeom prst="rect">
            <a:avLst/>
          </a:prstGeom>
          <a:noFill/>
        </p:spPr>
        <p:txBody>
          <a:bodyPr wrap="square" rtlCol="0">
            <a:spAutoFit/>
          </a:bodyPr>
          <a:lstStyle/>
          <a:p>
            <a:pPr algn="ctr"/>
            <a:r>
              <a:rPr lang="en-US" dirty="0" smtClean="0"/>
              <a:t>switch</a:t>
            </a:r>
            <a:endParaRPr lang="en-US" dirty="0"/>
          </a:p>
        </p:txBody>
      </p:sp>
      <p:sp>
        <p:nvSpPr>
          <p:cNvPr id="29" name="TextBox 28"/>
          <p:cNvSpPr txBox="1"/>
          <p:nvPr/>
        </p:nvSpPr>
        <p:spPr>
          <a:xfrm>
            <a:off x="4202448" y="4834950"/>
            <a:ext cx="1230594" cy="400110"/>
          </a:xfrm>
          <a:prstGeom prst="rect">
            <a:avLst/>
          </a:prstGeom>
          <a:noFill/>
        </p:spPr>
        <p:txBody>
          <a:bodyPr wrap="square" rtlCol="0">
            <a:spAutoFit/>
          </a:bodyPr>
          <a:lstStyle/>
          <a:p>
            <a:pPr algn="ctr"/>
            <a:r>
              <a:rPr lang="en-US" dirty="0" smtClean="0"/>
              <a:t>router</a:t>
            </a:r>
            <a:endParaRPr lang="en-US" dirty="0"/>
          </a:p>
        </p:txBody>
      </p:sp>
    </p:spTree>
    <p:extLst>
      <p:ext uri="{BB962C8B-B14F-4D97-AF65-F5344CB8AC3E}">
        <p14:creationId xmlns:p14="http://schemas.microsoft.com/office/powerpoint/2010/main" val="4071776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7815" y="1325084"/>
            <a:ext cx="8351839" cy="5029996"/>
          </a:xfrm>
        </p:spPr>
        <p:txBody>
          <a:bodyPr/>
          <a:lstStyle/>
          <a:p>
            <a:r>
              <a:rPr lang="en-US" dirty="0" smtClean="0">
                <a:solidFill>
                  <a:schemeClr val="bg2"/>
                </a:solidFill>
              </a:rPr>
              <a:t>Reviewing traditional networking</a:t>
            </a:r>
          </a:p>
          <a:p>
            <a:r>
              <a:rPr lang="en-US" dirty="0" smtClean="0">
                <a:solidFill>
                  <a:schemeClr val="bg2"/>
                </a:solidFill>
              </a:rPr>
              <a:t>Examples for motivating SDN</a:t>
            </a:r>
          </a:p>
          <a:p>
            <a:r>
              <a:rPr lang="en-US" dirty="0" smtClean="0">
                <a:solidFill>
                  <a:schemeClr val="bg2"/>
                </a:solidFill>
              </a:rPr>
              <a:t>Enabling networking as developing </a:t>
            </a:r>
            <a:r>
              <a:rPr lang="en-US" dirty="0" err="1" smtClean="0">
                <a:solidFill>
                  <a:schemeClr val="bg2"/>
                </a:solidFill>
              </a:rPr>
              <a:t>softwares</a:t>
            </a:r>
            <a:endParaRPr lang="en-US" dirty="0" smtClean="0">
              <a:solidFill>
                <a:schemeClr val="bg2"/>
              </a:solidFill>
            </a:endParaRPr>
          </a:p>
          <a:p>
            <a:r>
              <a:rPr lang="en-US" dirty="0" smtClean="0">
                <a:solidFill>
                  <a:schemeClr val="bg2"/>
                </a:solidFill>
              </a:rPr>
              <a:t>SDN architecture</a:t>
            </a:r>
          </a:p>
          <a:p>
            <a:r>
              <a:rPr lang="en-US" dirty="0" smtClean="0">
                <a:solidFill>
                  <a:schemeClr val="bg2"/>
                </a:solidFill>
              </a:rPr>
              <a:t>Use cases</a:t>
            </a:r>
          </a:p>
          <a:p>
            <a:r>
              <a:rPr lang="en-US" dirty="0" smtClean="0"/>
              <a:t>Challenges and research problems</a:t>
            </a:r>
          </a:p>
          <a:p>
            <a:r>
              <a:rPr lang="en-US" dirty="0" smtClean="0">
                <a:solidFill>
                  <a:schemeClr val="bg2"/>
                </a:solidFill>
              </a:rPr>
              <a:t>Little touch on </a:t>
            </a:r>
            <a:r>
              <a:rPr lang="en-US" dirty="0" err="1" smtClean="0">
                <a:solidFill>
                  <a:schemeClr val="bg2"/>
                </a:solidFill>
              </a:rPr>
              <a:t>Openflow</a:t>
            </a:r>
            <a:endParaRPr lang="en-US" dirty="0" smtClean="0">
              <a:solidFill>
                <a:schemeClr val="bg2"/>
              </a:solidFill>
            </a:endParaRPr>
          </a:p>
          <a:p>
            <a:endParaRPr lang="en-US" dirty="0"/>
          </a:p>
        </p:txBody>
      </p:sp>
      <p:sp>
        <p:nvSpPr>
          <p:cNvPr id="4" name="Title 3"/>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2742962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594725"/>
            <a:ext cx="8351839" cy="4583883"/>
          </a:xfrm>
        </p:spPr>
        <p:txBody>
          <a:bodyPr/>
          <a:lstStyle/>
          <a:p>
            <a:r>
              <a:rPr lang="en-US" dirty="0" smtClean="0"/>
              <a:t>Switch design</a:t>
            </a:r>
          </a:p>
          <a:p>
            <a:pPr lvl="1"/>
            <a:r>
              <a:rPr lang="en-US" dirty="0" smtClean="0"/>
              <a:t>Find common abstraction</a:t>
            </a:r>
          </a:p>
          <a:p>
            <a:pPr lvl="1"/>
            <a:r>
              <a:rPr lang="en-US" dirty="0" smtClean="0"/>
              <a:t>Flow table capacity</a:t>
            </a:r>
          </a:p>
          <a:p>
            <a:pPr lvl="1"/>
            <a:r>
              <a:rPr lang="en-US" dirty="0" smtClean="0"/>
              <a:t>Throughput</a:t>
            </a:r>
          </a:p>
          <a:p>
            <a:r>
              <a:rPr lang="en-US" dirty="0" smtClean="0"/>
              <a:t>Controller platform</a:t>
            </a:r>
          </a:p>
          <a:p>
            <a:pPr lvl="1"/>
            <a:r>
              <a:rPr lang="en-US" dirty="0" smtClean="0"/>
              <a:t>Distributed vs centralized</a:t>
            </a:r>
          </a:p>
          <a:p>
            <a:pPr lvl="1"/>
            <a:r>
              <a:rPr lang="en-US" dirty="0" smtClean="0"/>
              <a:t>Flexibility</a:t>
            </a:r>
          </a:p>
          <a:p>
            <a:r>
              <a:rPr lang="en-US" dirty="0" smtClean="0"/>
              <a:t>Dependability and security</a:t>
            </a:r>
          </a:p>
          <a:p>
            <a:pPr lvl="1"/>
            <a:r>
              <a:rPr lang="en-US" dirty="0" smtClean="0"/>
              <a:t>Attack to data plane</a:t>
            </a:r>
          </a:p>
          <a:p>
            <a:pPr lvl="1"/>
            <a:r>
              <a:rPr lang="en-US" dirty="0" smtClean="0"/>
              <a:t>Attack to control plane</a:t>
            </a:r>
          </a:p>
          <a:p>
            <a:pPr lvl="1"/>
            <a:r>
              <a:rPr lang="en-US" dirty="0" smtClean="0"/>
              <a:t>Trust, privacy issues</a:t>
            </a:r>
            <a:endParaRPr lang="en-US" dirty="0"/>
          </a:p>
        </p:txBody>
      </p:sp>
      <p:sp>
        <p:nvSpPr>
          <p:cNvPr id="3" name="Title 2"/>
          <p:cNvSpPr>
            <a:spLocks noGrp="1"/>
          </p:cNvSpPr>
          <p:nvPr>
            <p:ph type="title"/>
          </p:nvPr>
        </p:nvSpPr>
        <p:spPr/>
        <p:txBody>
          <a:bodyPr/>
          <a:lstStyle/>
          <a:p>
            <a:r>
              <a:rPr lang="en-US" dirty="0" smtClean="0"/>
              <a:t>Challenges and research problems</a:t>
            </a:r>
            <a:endParaRPr lang="en-US" dirty="0"/>
          </a:p>
        </p:txBody>
      </p:sp>
    </p:spTree>
    <p:extLst>
      <p:ext uri="{BB962C8B-B14F-4D97-AF65-F5344CB8AC3E}">
        <p14:creationId xmlns:p14="http://schemas.microsoft.com/office/powerpoint/2010/main" val="1565583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7815" y="1325084"/>
            <a:ext cx="8351839" cy="5029996"/>
          </a:xfrm>
        </p:spPr>
        <p:txBody>
          <a:bodyPr/>
          <a:lstStyle/>
          <a:p>
            <a:r>
              <a:rPr lang="en-US" dirty="0" smtClean="0">
                <a:solidFill>
                  <a:schemeClr val="bg2"/>
                </a:solidFill>
              </a:rPr>
              <a:t>Reviewing traditional networking</a:t>
            </a:r>
          </a:p>
          <a:p>
            <a:r>
              <a:rPr lang="en-US" dirty="0" smtClean="0">
                <a:solidFill>
                  <a:schemeClr val="bg2"/>
                </a:solidFill>
              </a:rPr>
              <a:t>Examples for motivating SDN</a:t>
            </a:r>
          </a:p>
          <a:p>
            <a:r>
              <a:rPr lang="en-US" dirty="0" smtClean="0">
                <a:solidFill>
                  <a:schemeClr val="bg2"/>
                </a:solidFill>
              </a:rPr>
              <a:t>Enabling networking as developing </a:t>
            </a:r>
            <a:r>
              <a:rPr lang="en-US" dirty="0" err="1" smtClean="0">
                <a:solidFill>
                  <a:schemeClr val="bg2"/>
                </a:solidFill>
              </a:rPr>
              <a:t>softwares</a:t>
            </a:r>
            <a:endParaRPr lang="en-US" dirty="0" smtClean="0">
              <a:solidFill>
                <a:schemeClr val="bg2"/>
              </a:solidFill>
            </a:endParaRPr>
          </a:p>
          <a:p>
            <a:r>
              <a:rPr lang="en-US" dirty="0" smtClean="0">
                <a:solidFill>
                  <a:schemeClr val="bg2"/>
                </a:solidFill>
              </a:rPr>
              <a:t>SDN architecture</a:t>
            </a:r>
          </a:p>
          <a:p>
            <a:r>
              <a:rPr lang="en-US" dirty="0" smtClean="0">
                <a:solidFill>
                  <a:schemeClr val="bg2"/>
                </a:solidFill>
              </a:rPr>
              <a:t>Use cases</a:t>
            </a:r>
          </a:p>
          <a:p>
            <a:r>
              <a:rPr lang="en-US" dirty="0" smtClean="0">
                <a:solidFill>
                  <a:schemeClr val="bg2"/>
                </a:solidFill>
              </a:rPr>
              <a:t>Challenges and research problems</a:t>
            </a:r>
          </a:p>
          <a:p>
            <a:r>
              <a:rPr lang="en-US" dirty="0" smtClean="0"/>
              <a:t>Little touch on </a:t>
            </a:r>
            <a:r>
              <a:rPr lang="en-US" dirty="0" err="1" smtClean="0"/>
              <a:t>Openflow</a:t>
            </a:r>
            <a:endParaRPr lang="en-US" dirty="0" smtClean="0"/>
          </a:p>
          <a:p>
            <a:endParaRPr lang="en-US" dirty="0"/>
          </a:p>
        </p:txBody>
      </p:sp>
      <p:sp>
        <p:nvSpPr>
          <p:cNvPr id="4" name="Title 3"/>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3950700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Openflow</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63001"/>
            <a:ext cx="82296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2784" y="1145622"/>
            <a:ext cx="8827212" cy="2031325"/>
          </a:xfrm>
          <a:prstGeom prst="rect">
            <a:avLst/>
          </a:prstGeom>
          <a:noFill/>
        </p:spPr>
        <p:txBody>
          <a:bodyPr wrap="square" rtlCol="0">
            <a:spAutoFit/>
          </a:bodyPr>
          <a:lstStyle/>
          <a:p>
            <a:r>
              <a:rPr lang="en-US" sz="1800" dirty="0" smtClean="0"/>
              <a:t>An southbound standard:</a:t>
            </a:r>
          </a:p>
          <a:p>
            <a:pPr marL="342900" indent="-342900">
              <a:buFont typeface="Arial" panose="020B0604020202020204" pitchFamily="34" charset="0"/>
              <a:buChar char="•"/>
            </a:pPr>
            <a:r>
              <a:rPr lang="en-US" sz="1800" dirty="0" smtClean="0"/>
              <a:t>Provide specification to implement </a:t>
            </a:r>
            <a:r>
              <a:rPr lang="en-US" sz="1800" dirty="0" err="1" smtClean="0"/>
              <a:t>Openflow</a:t>
            </a:r>
            <a:r>
              <a:rPr lang="en-US" sz="1800" dirty="0" smtClean="0"/>
              <a:t>-enabled forwarding devices</a:t>
            </a:r>
          </a:p>
          <a:p>
            <a:pPr marL="342900" indent="-342900">
              <a:buFont typeface="Arial" panose="020B0604020202020204" pitchFamily="34" charset="0"/>
              <a:buChar char="•"/>
            </a:pPr>
            <a:r>
              <a:rPr lang="en-US" sz="1800" dirty="0" smtClean="0"/>
              <a:t>Communication channel between data and control plane</a:t>
            </a:r>
          </a:p>
          <a:p>
            <a:pPr marL="800100" lvl="1" indent="-342900">
              <a:buFont typeface="Arial" panose="020B0604020202020204" pitchFamily="34" charset="0"/>
              <a:buChar char="•"/>
            </a:pPr>
            <a:r>
              <a:rPr lang="en-US" sz="1600" dirty="0"/>
              <a:t>TCP used to exchange </a:t>
            </a:r>
            <a:r>
              <a:rPr lang="en-US" sz="1600" dirty="0" smtClean="0"/>
              <a:t>messages</a:t>
            </a:r>
          </a:p>
          <a:p>
            <a:pPr marL="342900" indent="-342900">
              <a:buFont typeface="Arial" panose="020B0604020202020204" pitchFamily="34" charset="0"/>
              <a:buChar char="•"/>
            </a:pPr>
            <a:r>
              <a:rPr lang="en-US" sz="1800" dirty="0" smtClean="0"/>
              <a:t>New versions are keeping released</a:t>
            </a:r>
            <a:endParaRPr lang="en-US" sz="1800" dirty="0"/>
          </a:p>
        </p:txBody>
      </p:sp>
    </p:spTree>
    <p:extLst>
      <p:ext uri="{BB962C8B-B14F-4D97-AF65-F5344CB8AC3E}">
        <p14:creationId xmlns:p14="http://schemas.microsoft.com/office/powerpoint/2010/main" val="2137812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a:grpSpLocks/>
          </p:cNvGrpSpPr>
          <p:nvPr/>
        </p:nvGrpSpPr>
        <p:grpSpPr bwMode="auto">
          <a:xfrm>
            <a:off x="638175" y="1263650"/>
            <a:ext cx="2997200" cy="1262063"/>
            <a:chOff x="637575" y="1263648"/>
            <a:chExt cx="2998252" cy="1261939"/>
          </a:xfrm>
        </p:grpSpPr>
        <p:sp>
          <p:nvSpPr>
            <p:cNvPr id="197" name="Freeform 196"/>
            <p:cNvSpPr/>
            <p:nvPr/>
          </p:nvSpPr>
          <p:spPr>
            <a:xfrm flipV="1">
              <a:off x="678864" y="2160498"/>
              <a:ext cx="2956963" cy="365089"/>
            </a:xfrm>
            <a:custGeom>
              <a:avLst/>
              <a:gdLst>
                <a:gd name="connsiteX0" fmla="*/ 0 w 3026833"/>
                <a:gd name="connsiteY0" fmla="*/ 846667 h 846667"/>
                <a:gd name="connsiteX1" fmla="*/ 2222500 w 3026833"/>
                <a:gd name="connsiteY1" fmla="*/ 613833 h 846667"/>
                <a:gd name="connsiteX2" fmla="*/ 3026833 w 3026833"/>
                <a:gd name="connsiteY2" fmla="*/ 0 h 846667"/>
                <a:gd name="connsiteX3" fmla="*/ 2751667 w 3026833"/>
                <a:gd name="connsiteY3" fmla="*/ 423333 h 846667"/>
                <a:gd name="connsiteX4" fmla="*/ 2730500 w 3026833"/>
                <a:gd name="connsiteY4" fmla="*/ 825500 h 846667"/>
                <a:gd name="connsiteX5" fmla="*/ 0 w 3026833"/>
                <a:gd name="connsiteY5" fmla="*/ 846667 h 846667"/>
                <a:gd name="connsiteX0" fmla="*/ 0 w 3026833"/>
                <a:gd name="connsiteY0" fmla="*/ 846667 h 846667"/>
                <a:gd name="connsiteX1" fmla="*/ 2222500 w 3026833"/>
                <a:gd name="connsiteY1" fmla="*/ 613833 h 846667"/>
                <a:gd name="connsiteX2" fmla="*/ 3026833 w 3026833"/>
                <a:gd name="connsiteY2" fmla="*/ 0 h 846667"/>
                <a:gd name="connsiteX3" fmla="*/ 2751667 w 3026833"/>
                <a:gd name="connsiteY3" fmla="*/ 423333 h 846667"/>
                <a:gd name="connsiteX4" fmla="*/ 2744304 w 3026833"/>
                <a:gd name="connsiteY4" fmla="*/ 839304 h 846667"/>
                <a:gd name="connsiteX5" fmla="*/ 0 w 3026833"/>
                <a:gd name="connsiteY5" fmla="*/ 846667 h 846667"/>
                <a:gd name="connsiteX0" fmla="*/ 0 w 3042275"/>
                <a:gd name="connsiteY0" fmla="*/ 848898 h 848898"/>
                <a:gd name="connsiteX1" fmla="*/ 2222500 w 3042275"/>
                <a:gd name="connsiteY1" fmla="*/ 616064 h 848898"/>
                <a:gd name="connsiteX2" fmla="*/ 3026833 w 3042275"/>
                <a:gd name="connsiteY2" fmla="*/ 2231 h 848898"/>
                <a:gd name="connsiteX3" fmla="*/ 2751667 w 3042275"/>
                <a:gd name="connsiteY3" fmla="*/ 425564 h 848898"/>
                <a:gd name="connsiteX4" fmla="*/ 2744304 w 3042275"/>
                <a:gd name="connsiteY4" fmla="*/ 841535 h 848898"/>
                <a:gd name="connsiteX5" fmla="*/ 0 w 3042275"/>
                <a:gd name="connsiteY5" fmla="*/ 848898 h 848898"/>
                <a:gd name="connsiteX0" fmla="*/ 0 w 3042275"/>
                <a:gd name="connsiteY0" fmla="*/ 848898 h 848898"/>
                <a:gd name="connsiteX1" fmla="*/ 2222500 w 3042275"/>
                <a:gd name="connsiteY1" fmla="*/ 616064 h 848898"/>
                <a:gd name="connsiteX2" fmla="*/ 3026833 w 3042275"/>
                <a:gd name="connsiteY2" fmla="*/ 2231 h 848898"/>
                <a:gd name="connsiteX3" fmla="*/ 2751667 w 3042275"/>
                <a:gd name="connsiteY3" fmla="*/ 425564 h 848898"/>
                <a:gd name="connsiteX4" fmla="*/ 2744304 w 3042275"/>
                <a:gd name="connsiteY4" fmla="*/ 841535 h 848898"/>
                <a:gd name="connsiteX5" fmla="*/ 0 w 3042275"/>
                <a:gd name="connsiteY5" fmla="*/ 848898 h 848898"/>
                <a:gd name="connsiteX0" fmla="*/ 3038 w 3045313"/>
                <a:gd name="connsiteY0" fmla="*/ 848898 h 848898"/>
                <a:gd name="connsiteX1" fmla="*/ 2225538 w 3045313"/>
                <a:gd name="connsiteY1" fmla="*/ 616064 h 848898"/>
                <a:gd name="connsiteX2" fmla="*/ 3029871 w 3045313"/>
                <a:gd name="connsiteY2" fmla="*/ 2231 h 848898"/>
                <a:gd name="connsiteX3" fmla="*/ 2754705 w 3045313"/>
                <a:gd name="connsiteY3" fmla="*/ 425564 h 848898"/>
                <a:gd name="connsiteX4" fmla="*/ 2747342 w 3045313"/>
                <a:gd name="connsiteY4" fmla="*/ 841535 h 848898"/>
                <a:gd name="connsiteX5" fmla="*/ 3038 w 3045313"/>
                <a:gd name="connsiteY5" fmla="*/ 848898 h 848898"/>
                <a:gd name="connsiteX0" fmla="*/ 2799 w 3045074"/>
                <a:gd name="connsiteY0" fmla="*/ 848898 h 848898"/>
                <a:gd name="connsiteX1" fmla="*/ 2225299 w 3045074"/>
                <a:gd name="connsiteY1" fmla="*/ 616064 h 848898"/>
                <a:gd name="connsiteX2" fmla="*/ 3029632 w 3045074"/>
                <a:gd name="connsiteY2" fmla="*/ 2231 h 848898"/>
                <a:gd name="connsiteX3" fmla="*/ 2754466 w 3045074"/>
                <a:gd name="connsiteY3" fmla="*/ 425564 h 848898"/>
                <a:gd name="connsiteX4" fmla="*/ 2747103 w 3045074"/>
                <a:gd name="connsiteY4" fmla="*/ 841535 h 848898"/>
                <a:gd name="connsiteX5" fmla="*/ 2799 w 3045074"/>
                <a:gd name="connsiteY5" fmla="*/ 848898 h 848898"/>
                <a:gd name="connsiteX0" fmla="*/ 2799 w 3045074"/>
                <a:gd name="connsiteY0" fmla="*/ 848898 h 848898"/>
                <a:gd name="connsiteX1" fmla="*/ 2225299 w 3045074"/>
                <a:gd name="connsiteY1" fmla="*/ 616064 h 848898"/>
                <a:gd name="connsiteX2" fmla="*/ 3029632 w 3045074"/>
                <a:gd name="connsiteY2" fmla="*/ 2231 h 848898"/>
                <a:gd name="connsiteX3" fmla="*/ 2754466 w 3045074"/>
                <a:gd name="connsiteY3" fmla="*/ 425564 h 848898"/>
                <a:gd name="connsiteX4" fmla="*/ 2747103 w 3045074"/>
                <a:gd name="connsiteY4" fmla="*/ 841535 h 848898"/>
                <a:gd name="connsiteX5" fmla="*/ 2799 w 3045074"/>
                <a:gd name="connsiteY5" fmla="*/ 848898 h 848898"/>
                <a:gd name="connsiteX0" fmla="*/ 3018 w 2975668"/>
                <a:gd name="connsiteY0" fmla="*/ 443744 h 443744"/>
                <a:gd name="connsiteX1" fmla="*/ 2225518 w 2975668"/>
                <a:gd name="connsiteY1" fmla="*/ 210910 h 443744"/>
                <a:gd name="connsiteX2" fmla="*/ 2957279 w 2975668"/>
                <a:gd name="connsiteY2" fmla="*/ 79158 h 443744"/>
                <a:gd name="connsiteX3" fmla="*/ 2754685 w 2975668"/>
                <a:gd name="connsiteY3" fmla="*/ 20410 h 443744"/>
                <a:gd name="connsiteX4" fmla="*/ 2747322 w 2975668"/>
                <a:gd name="connsiteY4" fmla="*/ 436381 h 443744"/>
                <a:gd name="connsiteX5" fmla="*/ 3018 w 2975668"/>
                <a:gd name="connsiteY5" fmla="*/ 443744 h 443744"/>
                <a:gd name="connsiteX0" fmla="*/ 3018 w 2957279"/>
                <a:gd name="connsiteY0" fmla="*/ 454405 h 454405"/>
                <a:gd name="connsiteX1" fmla="*/ 2225518 w 2957279"/>
                <a:gd name="connsiteY1" fmla="*/ 221571 h 454405"/>
                <a:gd name="connsiteX2" fmla="*/ 2957279 w 2957279"/>
                <a:gd name="connsiteY2" fmla="*/ 89819 h 454405"/>
                <a:gd name="connsiteX3" fmla="*/ 2754685 w 2957279"/>
                <a:gd name="connsiteY3" fmla="*/ 31071 h 454405"/>
                <a:gd name="connsiteX4" fmla="*/ 2747322 w 2957279"/>
                <a:gd name="connsiteY4" fmla="*/ 447042 h 454405"/>
                <a:gd name="connsiteX5" fmla="*/ 3018 w 2957279"/>
                <a:gd name="connsiteY5" fmla="*/ 454405 h 454405"/>
                <a:gd name="connsiteX0" fmla="*/ 3018 w 2957279"/>
                <a:gd name="connsiteY0" fmla="*/ 496161 h 496161"/>
                <a:gd name="connsiteX1" fmla="*/ 2225518 w 2957279"/>
                <a:gd name="connsiteY1" fmla="*/ 263327 h 496161"/>
                <a:gd name="connsiteX2" fmla="*/ 2957279 w 2957279"/>
                <a:gd name="connsiteY2" fmla="*/ 131575 h 496161"/>
                <a:gd name="connsiteX3" fmla="*/ 2754685 w 2957279"/>
                <a:gd name="connsiteY3" fmla="*/ 72827 h 496161"/>
                <a:gd name="connsiteX4" fmla="*/ 2747322 w 2957279"/>
                <a:gd name="connsiteY4" fmla="*/ 488798 h 496161"/>
                <a:gd name="connsiteX5" fmla="*/ 3018 w 2957279"/>
                <a:gd name="connsiteY5" fmla="*/ 496161 h 496161"/>
                <a:gd name="connsiteX0" fmla="*/ 3018 w 2957279"/>
                <a:gd name="connsiteY0" fmla="*/ 496161 h 496161"/>
                <a:gd name="connsiteX1" fmla="*/ 2225518 w 2957279"/>
                <a:gd name="connsiteY1" fmla="*/ 263327 h 496161"/>
                <a:gd name="connsiteX2" fmla="*/ 2957279 w 2957279"/>
                <a:gd name="connsiteY2" fmla="*/ 131575 h 496161"/>
                <a:gd name="connsiteX3" fmla="*/ 2780603 w 2957279"/>
                <a:gd name="connsiteY3" fmla="*/ 269807 h 496161"/>
                <a:gd name="connsiteX4" fmla="*/ 2747322 w 2957279"/>
                <a:gd name="connsiteY4" fmla="*/ 488798 h 496161"/>
                <a:gd name="connsiteX5" fmla="*/ 3018 w 2957279"/>
                <a:gd name="connsiteY5" fmla="*/ 496161 h 496161"/>
                <a:gd name="connsiteX0" fmla="*/ 3018 w 2957279"/>
                <a:gd name="connsiteY0" fmla="*/ 496161 h 496161"/>
                <a:gd name="connsiteX1" fmla="*/ 2225518 w 2957279"/>
                <a:gd name="connsiteY1" fmla="*/ 263327 h 496161"/>
                <a:gd name="connsiteX2" fmla="*/ 2957279 w 2957279"/>
                <a:gd name="connsiteY2" fmla="*/ 131575 h 496161"/>
                <a:gd name="connsiteX3" fmla="*/ 2780603 w 2957279"/>
                <a:gd name="connsiteY3" fmla="*/ 269807 h 496161"/>
                <a:gd name="connsiteX4" fmla="*/ 2747322 w 2957279"/>
                <a:gd name="connsiteY4" fmla="*/ 488798 h 496161"/>
                <a:gd name="connsiteX5" fmla="*/ 3018 w 2957279"/>
                <a:gd name="connsiteY5" fmla="*/ 496161 h 496161"/>
                <a:gd name="connsiteX0" fmla="*/ 3018 w 2957279"/>
                <a:gd name="connsiteY0" fmla="*/ 364586 h 364586"/>
                <a:gd name="connsiteX1" fmla="*/ 2225518 w 2957279"/>
                <a:gd name="connsiteY1" fmla="*/ 131752 h 364586"/>
                <a:gd name="connsiteX2" fmla="*/ 2957279 w 2957279"/>
                <a:gd name="connsiteY2" fmla="*/ 0 h 364586"/>
                <a:gd name="connsiteX3" fmla="*/ 2780603 w 2957279"/>
                <a:gd name="connsiteY3" fmla="*/ 138232 h 364586"/>
                <a:gd name="connsiteX4" fmla="*/ 2747322 w 2957279"/>
                <a:gd name="connsiteY4" fmla="*/ 357223 h 364586"/>
                <a:gd name="connsiteX5" fmla="*/ 3018 w 2957279"/>
                <a:gd name="connsiteY5" fmla="*/ 364586 h 36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279" h="364586">
                  <a:moveTo>
                    <a:pt x="3018" y="364586"/>
                  </a:moveTo>
                  <a:cubicBezTo>
                    <a:pt x="-83949" y="327008"/>
                    <a:pt x="1733141" y="192516"/>
                    <a:pt x="2225518" y="131752"/>
                  </a:cubicBezTo>
                  <a:cubicBezTo>
                    <a:pt x="2717895" y="70988"/>
                    <a:pt x="2402554" y="114689"/>
                    <a:pt x="2957279" y="0"/>
                  </a:cubicBezTo>
                  <a:cubicBezTo>
                    <a:pt x="2832942" y="71922"/>
                    <a:pt x="2815596" y="78695"/>
                    <a:pt x="2780603" y="138232"/>
                  </a:cubicBezTo>
                  <a:cubicBezTo>
                    <a:pt x="2745610" y="197769"/>
                    <a:pt x="2727394" y="213043"/>
                    <a:pt x="2747322" y="357223"/>
                  </a:cubicBezTo>
                  <a:lnTo>
                    <a:pt x="3018" y="364586"/>
                  </a:lnTo>
                  <a:close/>
                </a:path>
              </a:pathLst>
            </a:custGeom>
            <a:gradFill flip="none" rotWithShape="1">
              <a:gsLst>
                <a:gs pos="0">
                  <a:schemeClr val="bg1"/>
                </a:gs>
                <a:gs pos="100000">
                  <a:schemeClr val="bg1">
                    <a:lumMod val="75000"/>
                  </a:schemeClr>
                </a:gs>
              </a:gsLst>
              <a:lin ang="5400000" scaled="0"/>
              <a:tileRect/>
            </a:gradFill>
          </p:spPr>
          <p:txBody>
            <a:bodyPr wrap="none"/>
            <a:lstStyle/>
            <a:p>
              <a:pPr>
                <a:defRPr/>
              </a:pPr>
              <a:endParaRPr lang="en-US" sz="1800" dirty="0">
                <a:latin typeface="Arial" charset="0"/>
                <a:ea typeface="ＭＳ Ｐゴシック" charset="0"/>
                <a:cs typeface="ＭＳ Ｐゴシック" charset="0"/>
              </a:endParaRPr>
            </a:p>
          </p:txBody>
        </p:sp>
        <p:grpSp>
          <p:nvGrpSpPr>
            <p:cNvPr id="125075" name="Group 188"/>
            <p:cNvGrpSpPr>
              <a:grpSpLocks/>
            </p:cNvGrpSpPr>
            <p:nvPr/>
          </p:nvGrpSpPr>
          <p:grpSpPr bwMode="auto">
            <a:xfrm>
              <a:off x="637575" y="1263648"/>
              <a:ext cx="2794000" cy="948384"/>
              <a:chOff x="-994833" y="4042832"/>
              <a:chExt cx="2794000" cy="948384"/>
            </a:xfrm>
          </p:grpSpPr>
          <p:sp>
            <p:nvSpPr>
              <p:cNvPr id="190" name="Rectangle 189"/>
              <p:cNvSpPr/>
              <p:nvPr/>
            </p:nvSpPr>
            <p:spPr bwMode="auto">
              <a:xfrm>
                <a:off x="-977364" y="4042832"/>
                <a:ext cx="2775924" cy="915898"/>
              </a:xfrm>
              <a:prstGeom prst="rect">
                <a:avLst/>
              </a:prstGeom>
              <a:solidFill>
                <a:schemeClr val="bg1">
                  <a:lumMod val="75000"/>
                </a:schemeClr>
              </a:solidFill>
              <a:ln w="9525" cap="flat" cmpd="sng" algn="ctr">
                <a:solidFill>
                  <a:schemeClr val="accent6"/>
                </a:solidFill>
                <a:prstDash val="solid"/>
                <a:round/>
                <a:headEnd type="none" w="med" len="med"/>
                <a:tailEnd type="none" w="med" len="med"/>
              </a:ln>
              <a:effectLst/>
              <a:extLst/>
            </p:spPr>
            <p:txBody>
              <a:bodyPr wrap="none"/>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600"/>
              </a:p>
            </p:txBody>
          </p:sp>
          <p:sp>
            <p:nvSpPr>
              <p:cNvPr id="125077" name="TextBox 190"/>
              <p:cNvSpPr txBox="1">
                <a:spLocks noChangeArrowheads="1"/>
              </p:cNvSpPr>
              <p:nvPr/>
            </p:nvSpPr>
            <p:spPr bwMode="auto">
              <a:xfrm>
                <a:off x="-931177" y="4360336"/>
                <a:ext cx="1462708" cy="63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400"/>
                  <a:t>IP Src = 10.3.*.*</a:t>
                </a:r>
              </a:p>
              <a:p>
                <a:r>
                  <a:rPr lang="en-US" altLang="en-US" sz="1400"/>
                  <a:t>IP Dst = 10.2.*.*</a:t>
                </a:r>
              </a:p>
            </p:txBody>
          </p:sp>
          <p:sp>
            <p:nvSpPr>
              <p:cNvPr id="125078" name="TextBox 191"/>
              <p:cNvSpPr txBox="1">
                <a:spLocks noChangeArrowheads="1"/>
              </p:cNvSpPr>
              <p:nvPr/>
            </p:nvSpPr>
            <p:spPr bwMode="auto">
              <a:xfrm>
                <a:off x="718763" y="4491568"/>
                <a:ext cx="999342" cy="3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400"/>
                  <a:t>forward(3)</a:t>
                </a:r>
              </a:p>
            </p:txBody>
          </p:sp>
          <p:cxnSp>
            <p:nvCxnSpPr>
              <p:cNvPr id="125079" name="Straight Connector 192"/>
              <p:cNvCxnSpPr>
                <a:cxnSpLocks noChangeShapeType="1"/>
              </p:cNvCxnSpPr>
              <p:nvPr/>
            </p:nvCxnSpPr>
            <p:spPr bwMode="auto">
              <a:xfrm>
                <a:off x="-994833" y="4402666"/>
                <a:ext cx="279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080" name="TextBox 193"/>
              <p:cNvSpPr txBox="1">
                <a:spLocks noChangeArrowheads="1"/>
              </p:cNvSpPr>
              <p:nvPr/>
            </p:nvSpPr>
            <p:spPr bwMode="auto">
              <a:xfrm>
                <a:off x="-674004" y="4051301"/>
                <a:ext cx="672215" cy="3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400"/>
                  <a:t>match</a:t>
                </a:r>
              </a:p>
            </p:txBody>
          </p:sp>
          <p:sp>
            <p:nvSpPr>
              <p:cNvPr id="125081" name="TextBox 194"/>
              <p:cNvSpPr txBox="1">
                <a:spLocks noChangeArrowheads="1"/>
              </p:cNvSpPr>
              <p:nvPr/>
            </p:nvSpPr>
            <p:spPr bwMode="auto">
              <a:xfrm>
                <a:off x="875396" y="4055535"/>
                <a:ext cx="662593" cy="3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400"/>
                  <a:t>action</a:t>
                </a:r>
              </a:p>
            </p:txBody>
          </p:sp>
          <p:cxnSp>
            <p:nvCxnSpPr>
              <p:cNvPr id="125082" name="Straight Connector 195"/>
              <p:cNvCxnSpPr>
                <a:cxnSpLocks noChangeShapeType="1"/>
              </p:cNvCxnSpPr>
              <p:nvPr/>
            </p:nvCxnSpPr>
            <p:spPr bwMode="auto">
              <a:xfrm>
                <a:off x="738264" y="4049182"/>
                <a:ext cx="1" cy="904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7" name="Group 76"/>
          <p:cNvGrpSpPr>
            <a:grpSpLocks/>
          </p:cNvGrpSpPr>
          <p:nvPr/>
        </p:nvGrpSpPr>
        <p:grpSpPr bwMode="auto">
          <a:xfrm>
            <a:off x="5956300" y="4510087"/>
            <a:ext cx="2894013" cy="2053068"/>
            <a:chOff x="5956617" y="4509743"/>
            <a:chExt cx="2893901" cy="2052715"/>
          </a:xfrm>
        </p:grpSpPr>
        <p:sp>
          <p:nvSpPr>
            <p:cNvPr id="208" name="Freeform 207"/>
            <p:cNvSpPr/>
            <p:nvPr/>
          </p:nvSpPr>
          <p:spPr>
            <a:xfrm flipH="1">
              <a:off x="5956617" y="4509743"/>
              <a:ext cx="2838340" cy="630129"/>
            </a:xfrm>
            <a:custGeom>
              <a:avLst/>
              <a:gdLst>
                <a:gd name="connsiteX0" fmla="*/ 0 w 3026833"/>
                <a:gd name="connsiteY0" fmla="*/ 846667 h 846667"/>
                <a:gd name="connsiteX1" fmla="*/ 2222500 w 3026833"/>
                <a:gd name="connsiteY1" fmla="*/ 613833 h 846667"/>
                <a:gd name="connsiteX2" fmla="*/ 3026833 w 3026833"/>
                <a:gd name="connsiteY2" fmla="*/ 0 h 846667"/>
                <a:gd name="connsiteX3" fmla="*/ 2751667 w 3026833"/>
                <a:gd name="connsiteY3" fmla="*/ 423333 h 846667"/>
                <a:gd name="connsiteX4" fmla="*/ 2730500 w 3026833"/>
                <a:gd name="connsiteY4" fmla="*/ 825500 h 846667"/>
                <a:gd name="connsiteX5" fmla="*/ 0 w 3026833"/>
                <a:gd name="connsiteY5" fmla="*/ 846667 h 846667"/>
                <a:gd name="connsiteX0" fmla="*/ 0 w 3026833"/>
                <a:gd name="connsiteY0" fmla="*/ 846667 h 846667"/>
                <a:gd name="connsiteX1" fmla="*/ 2222500 w 3026833"/>
                <a:gd name="connsiteY1" fmla="*/ 613833 h 846667"/>
                <a:gd name="connsiteX2" fmla="*/ 3026833 w 3026833"/>
                <a:gd name="connsiteY2" fmla="*/ 0 h 846667"/>
                <a:gd name="connsiteX3" fmla="*/ 2751667 w 3026833"/>
                <a:gd name="connsiteY3" fmla="*/ 423333 h 846667"/>
                <a:gd name="connsiteX4" fmla="*/ 2744304 w 3026833"/>
                <a:gd name="connsiteY4" fmla="*/ 839304 h 846667"/>
                <a:gd name="connsiteX5" fmla="*/ 0 w 3026833"/>
                <a:gd name="connsiteY5" fmla="*/ 846667 h 846667"/>
                <a:gd name="connsiteX0" fmla="*/ 0 w 3042275"/>
                <a:gd name="connsiteY0" fmla="*/ 848898 h 848898"/>
                <a:gd name="connsiteX1" fmla="*/ 2222500 w 3042275"/>
                <a:gd name="connsiteY1" fmla="*/ 616064 h 848898"/>
                <a:gd name="connsiteX2" fmla="*/ 3026833 w 3042275"/>
                <a:gd name="connsiteY2" fmla="*/ 2231 h 848898"/>
                <a:gd name="connsiteX3" fmla="*/ 2751667 w 3042275"/>
                <a:gd name="connsiteY3" fmla="*/ 425564 h 848898"/>
                <a:gd name="connsiteX4" fmla="*/ 2744304 w 3042275"/>
                <a:gd name="connsiteY4" fmla="*/ 841535 h 848898"/>
                <a:gd name="connsiteX5" fmla="*/ 0 w 3042275"/>
                <a:gd name="connsiteY5" fmla="*/ 848898 h 848898"/>
                <a:gd name="connsiteX0" fmla="*/ 0 w 3042275"/>
                <a:gd name="connsiteY0" fmla="*/ 848898 h 848898"/>
                <a:gd name="connsiteX1" fmla="*/ 2222500 w 3042275"/>
                <a:gd name="connsiteY1" fmla="*/ 616064 h 848898"/>
                <a:gd name="connsiteX2" fmla="*/ 3026833 w 3042275"/>
                <a:gd name="connsiteY2" fmla="*/ 2231 h 848898"/>
                <a:gd name="connsiteX3" fmla="*/ 2751667 w 3042275"/>
                <a:gd name="connsiteY3" fmla="*/ 425564 h 848898"/>
                <a:gd name="connsiteX4" fmla="*/ 2744304 w 3042275"/>
                <a:gd name="connsiteY4" fmla="*/ 841535 h 848898"/>
                <a:gd name="connsiteX5" fmla="*/ 0 w 3042275"/>
                <a:gd name="connsiteY5" fmla="*/ 848898 h 848898"/>
                <a:gd name="connsiteX0" fmla="*/ 3038 w 3045313"/>
                <a:gd name="connsiteY0" fmla="*/ 848898 h 848898"/>
                <a:gd name="connsiteX1" fmla="*/ 2225538 w 3045313"/>
                <a:gd name="connsiteY1" fmla="*/ 616064 h 848898"/>
                <a:gd name="connsiteX2" fmla="*/ 3029871 w 3045313"/>
                <a:gd name="connsiteY2" fmla="*/ 2231 h 848898"/>
                <a:gd name="connsiteX3" fmla="*/ 2754705 w 3045313"/>
                <a:gd name="connsiteY3" fmla="*/ 425564 h 848898"/>
                <a:gd name="connsiteX4" fmla="*/ 2747342 w 3045313"/>
                <a:gd name="connsiteY4" fmla="*/ 841535 h 848898"/>
                <a:gd name="connsiteX5" fmla="*/ 3038 w 3045313"/>
                <a:gd name="connsiteY5" fmla="*/ 848898 h 848898"/>
                <a:gd name="connsiteX0" fmla="*/ 2799 w 3045074"/>
                <a:gd name="connsiteY0" fmla="*/ 848898 h 848898"/>
                <a:gd name="connsiteX1" fmla="*/ 2225299 w 3045074"/>
                <a:gd name="connsiteY1" fmla="*/ 616064 h 848898"/>
                <a:gd name="connsiteX2" fmla="*/ 3029632 w 3045074"/>
                <a:gd name="connsiteY2" fmla="*/ 2231 h 848898"/>
                <a:gd name="connsiteX3" fmla="*/ 2754466 w 3045074"/>
                <a:gd name="connsiteY3" fmla="*/ 425564 h 848898"/>
                <a:gd name="connsiteX4" fmla="*/ 2747103 w 3045074"/>
                <a:gd name="connsiteY4" fmla="*/ 841535 h 848898"/>
                <a:gd name="connsiteX5" fmla="*/ 2799 w 3045074"/>
                <a:gd name="connsiteY5" fmla="*/ 848898 h 848898"/>
                <a:gd name="connsiteX0" fmla="*/ 2799 w 3045074"/>
                <a:gd name="connsiteY0" fmla="*/ 848898 h 848898"/>
                <a:gd name="connsiteX1" fmla="*/ 2225299 w 3045074"/>
                <a:gd name="connsiteY1" fmla="*/ 616064 h 848898"/>
                <a:gd name="connsiteX2" fmla="*/ 3029632 w 3045074"/>
                <a:gd name="connsiteY2" fmla="*/ 2231 h 848898"/>
                <a:gd name="connsiteX3" fmla="*/ 2754466 w 3045074"/>
                <a:gd name="connsiteY3" fmla="*/ 425564 h 848898"/>
                <a:gd name="connsiteX4" fmla="*/ 2747103 w 3045074"/>
                <a:gd name="connsiteY4" fmla="*/ 841535 h 848898"/>
                <a:gd name="connsiteX5" fmla="*/ 2799 w 3045074"/>
                <a:gd name="connsiteY5" fmla="*/ 848898 h 848898"/>
                <a:gd name="connsiteX0" fmla="*/ 2979 w 2839117"/>
                <a:gd name="connsiteY0" fmla="*/ 630630 h 630630"/>
                <a:gd name="connsiteX1" fmla="*/ 2225479 w 2839117"/>
                <a:gd name="connsiteY1" fmla="*/ 397796 h 630630"/>
                <a:gd name="connsiteX2" fmla="*/ 2808948 w 2839117"/>
                <a:gd name="connsiteY2" fmla="*/ 4836 h 630630"/>
                <a:gd name="connsiteX3" fmla="*/ 2754646 w 2839117"/>
                <a:gd name="connsiteY3" fmla="*/ 207296 h 630630"/>
                <a:gd name="connsiteX4" fmla="*/ 2747283 w 2839117"/>
                <a:gd name="connsiteY4" fmla="*/ 623267 h 630630"/>
                <a:gd name="connsiteX5" fmla="*/ 2979 w 2839117"/>
                <a:gd name="connsiteY5" fmla="*/ 630630 h 63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9117" h="630630">
                  <a:moveTo>
                    <a:pt x="2979" y="630630"/>
                  </a:moveTo>
                  <a:cubicBezTo>
                    <a:pt x="-83988" y="593052"/>
                    <a:pt x="1757818" y="502095"/>
                    <a:pt x="2225479" y="397796"/>
                  </a:cubicBezTo>
                  <a:cubicBezTo>
                    <a:pt x="2693140" y="293497"/>
                    <a:pt x="2720754" y="36586"/>
                    <a:pt x="2808948" y="4836"/>
                  </a:cubicBezTo>
                  <a:cubicBezTo>
                    <a:pt x="2897142" y="-26914"/>
                    <a:pt x="2764923" y="104224"/>
                    <a:pt x="2754646" y="207296"/>
                  </a:cubicBezTo>
                  <a:cubicBezTo>
                    <a:pt x="2744369" y="310368"/>
                    <a:pt x="2727355" y="479087"/>
                    <a:pt x="2747283" y="623267"/>
                  </a:cubicBezTo>
                  <a:lnTo>
                    <a:pt x="2979" y="630630"/>
                  </a:lnTo>
                  <a:close/>
                </a:path>
              </a:pathLst>
            </a:custGeom>
            <a:gradFill flip="none" rotWithShape="1">
              <a:gsLst>
                <a:gs pos="0">
                  <a:schemeClr val="bg1"/>
                </a:gs>
                <a:gs pos="100000">
                  <a:schemeClr val="bg1">
                    <a:lumMod val="75000"/>
                  </a:schemeClr>
                </a:gs>
              </a:gsLst>
              <a:lin ang="5400000" scaled="0"/>
              <a:tileRect/>
            </a:gradFill>
          </p:spPr>
          <p:txBody>
            <a:bodyPr wrap="none"/>
            <a:lstStyle/>
            <a:p>
              <a:pPr>
                <a:defRPr/>
              </a:pPr>
              <a:endParaRPr lang="en-US" sz="1600">
                <a:latin typeface="Arial" charset="0"/>
                <a:ea typeface="ＭＳ Ｐゴシック" charset="0"/>
                <a:cs typeface="ＭＳ Ｐゴシック" charset="0"/>
              </a:endParaRPr>
            </a:p>
          </p:txBody>
        </p:sp>
        <p:grpSp>
          <p:nvGrpSpPr>
            <p:cNvPr id="125064" name="Group 197"/>
            <p:cNvGrpSpPr>
              <a:grpSpLocks/>
            </p:cNvGrpSpPr>
            <p:nvPr/>
          </p:nvGrpSpPr>
          <p:grpSpPr bwMode="auto">
            <a:xfrm>
              <a:off x="6031592" y="5136697"/>
              <a:ext cx="2818926" cy="1425761"/>
              <a:chOff x="-999973" y="4042381"/>
              <a:chExt cx="2818926" cy="1425761"/>
            </a:xfrm>
          </p:grpSpPr>
          <p:sp>
            <p:nvSpPr>
              <p:cNvPr id="199" name="Rectangle 198"/>
              <p:cNvSpPr/>
              <p:nvPr/>
            </p:nvSpPr>
            <p:spPr bwMode="auto">
              <a:xfrm>
                <a:off x="-978114" y="4042381"/>
                <a:ext cx="2778018" cy="1344382"/>
              </a:xfrm>
              <a:prstGeom prst="rect">
                <a:avLst/>
              </a:prstGeom>
              <a:solidFill>
                <a:schemeClr val="bg1">
                  <a:lumMod val="75000"/>
                </a:schemeClr>
              </a:solidFill>
              <a:ln w="9525" cap="flat" cmpd="sng" algn="ctr">
                <a:solidFill>
                  <a:schemeClr val="accent6"/>
                </a:solidFill>
                <a:prstDash val="solid"/>
                <a:round/>
                <a:headEnd type="none" w="med" len="med"/>
                <a:tailEnd type="none" w="med" len="med"/>
              </a:ln>
              <a:effectLst/>
              <a:extLst/>
            </p:spPr>
            <p:txBody>
              <a:bodyPr wrap="none"/>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400"/>
              </a:p>
            </p:txBody>
          </p:sp>
          <p:sp>
            <p:nvSpPr>
              <p:cNvPr id="125066" name="TextBox 199"/>
              <p:cNvSpPr txBox="1">
                <a:spLocks noChangeArrowheads="1"/>
              </p:cNvSpPr>
              <p:nvPr/>
            </p:nvSpPr>
            <p:spPr bwMode="auto">
              <a:xfrm>
                <a:off x="-999973" y="4360336"/>
                <a:ext cx="1332813" cy="110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ingress port = 2</a:t>
                </a:r>
              </a:p>
              <a:p>
                <a:r>
                  <a:rPr lang="en-US" altLang="en-US" sz="1200"/>
                  <a:t>IP Dst = 10.2.0.3</a:t>
                </a:r>
              </a:p>
              <a:p>
                <a:r>
                  <a:rPr lang="en-US" altLang="en-US" sz="1200"/>
                  <a:t>ingress port = 2</a:t>
                </a:r>
              </a:p>
              <a:p>
                <a:r>
                  <a:rPr lang="en-US" altLang="en-US" sz="1200"/>
                  <a:t>IP Dst = 10.2.0.4</a:t>
                </a:r>
              </a:p>
            </p:txBody>
          </p:sp>
          <p:sp>
            <p:nvSpPr>
              <p:cNvPr id="125067" name="TextBox 200"/>
              <p:cNvSpPr txBox="1">
                <a:spLocks noChangeArrowheads="1"/>
              </p:cNvSpPr>
              <p:nvPr/>
            </p:nvSpPr>
            <p:spPr bwMode="auto">
              <a:xfrm>
                <a:off x="671327" y="4474229"/>
                <a:ext cx="883541" cy="2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forward(3)</a:t>
                </a:r>
              </a:p>
            </p:txBody>
          </p:sp>
          <p:cxnSp>
            <p:nvCxnSpPr>
              <p:cNvPr id="125068" name="Straight Connector 201"/>
              <p:cNvCxnSpPr>
                <a:cxnSpLocks noChangeShapeType="1"/>
              </p:cNvCxnSpPr>
              <p:nvPr/>
            </p:nvCxnSpPr>
            <p:spPr bwMode="auto">
              <a:xfrm>
                <a:off x="-994833" y="4402666"/>
                <a:ext cx="279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069" name="TextBox 202"/>
              <p:cNvSpPr txBox="1">
                <a:spLocks noChangeArrowheads="1"/>
              </p:cNvSpPr>
              <p:nvPr/>
            </p:nvSpPr>
            <p:spPr bwMode="auto">
              <a:xfrm>
                <a:off x="-674004" y="4051301"/>
                <a:ext cx="603027" cy="2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match</a:t>
                </a:r>
              </a:p>
            </p:txBody>
          </p:sp>
          <p:sp>
            <p:nvSpPr>
              <p:cNvPr id="125070" name="TextBox 203"/>
              <p:cNvSpPr txBox="1">
                <a:spLocks noChangeArrowheads="1"/>
              </p:cNvSpPr>
              <p:nvPr/>
            </p:nvSpPr>
            <p:spPr bwMode="auto">
              <a:xfrm>
                <a:off x="875396" y="4055535"/>
                <a:ext cx="593409" cy="2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action</a:t>
                </a:r>
              </a:p>
            </p:txBody>
          </p:sp>
          <p:cxnSp>
            <p:nvCxnSpPr>
              <p:cNvPr id="125071" name="Straight Connector 204"/>
              <p:cNvCxnSpPr>
                <a:cxnSpLocks noChangeShapeType="1"/>
              </p:cNvCxnSpPr>
              <p:nvPr/>
            </p:nvCxnSpPr>
            <p:spPr bwMode="auto">
              <a:xfrm>
                <a:off x="660503" y="4042833"/>
                <a:ext cx="4690" cy="13494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072" name="Straight Connector 205"/>
              <p:cNvCxnSpPr>
                <a:cxnSpLocks noChangeShapeType="1"/>
              </p:cNvCxnSpPr>
              <p:nvPr/>
            </p:nvCxnSpPr>
            <p:spPr bwMode="auto">
              <a:xfrm>
                <a:off x="-975047" y="4896787"/>
                <a:ext cx="279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073" name="TextBox 206"/>
              <p:cNvSpPr txBox="1">
                <a:spLocks noChangeArrowheads="1"/>
              </p:cNvSpPr>
              <p:nvPr/>
            </p:nvSpPr>
            <p:spPr bwMode="auto">
              <a:xfrm>
                <a:off x="670712" y="4973448"/>
                <a:ext cx="883541" cy="2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forward(4)</a:t>
                </a:r>
              </a:p>
            </p:txBody>
          </p:sp>
        </p:grpSp>
      </p:grpSp>
      <p:grpSp>
        <p:nvGrpSpPr>
          <p:cNvPr id="68" name="Group 67"/>
          <p:cNvGrpSpPr>
            <a:grpSpLocks/>
          </p:cNvGrpSpPr>
          <p:nvPr/>
        </p:nvGrpSpPr>
        <p:grpSpPr bwMode="auto">
          <a:xfrm>
            <a:off x="587375" y="4570413"/>
            <a:ext cx="3089275" cy="2001837"/>
            <a:chOff x="587526" y="4569769"/>
            <a:chExt cx="3089750" cy="2002482"/>
          </a:xfrm>
        </p:grpSpPr>
        <p:sp>
          <p:nvSpPr>
            <p:cNvPr id="52" name="Freeform 51"/>
            <p:cNvSpPr/>
            <p:nvPr/>
          </p:nvSpPr>
          <p:spPr>
            <a:xfrm>
              <a:off x="631983" y="4569769"/>
              <a:ext cx="3045293" cy="849586"/>
            </a:xfrm>
            <a:custGeom>
              <a:avLst/>
              <a:gdLst>
                <a:gd name="connsiteX0" fmla="*/ 0 w 3026833"/>
                <a:gd name="connsiteY0" fmla="*/ 846667 h 846667"/>
                <a:gd name="connsiteX1" fmla="*/ 2222500 w 3026833"/>
                <a:gd name="connsiteY1" fmla="*/ 613833 h 846667"/>
                <a:gd name="connsiteX2" fmla="*/ 3026833 w 3026833"/>
                <a:gd name="connsiteY2" fmla="*/ 0 h 846667"/>
                <a:gd name="connsiteX3" fmla="*/ 2751667 w 3026833"/>
                <a:gd name="connsiteY3" fmla="*/ 423333 h 846667"/>
                <a:gd name="connsiteX4" fmla="*/ 2730500 w 3026833"/>
                <a:gd name="connsiteY4" fmla="*/ 825500 h 846667"/>
                <a:gd name="connsiteX5" fmla="*/ 0 w 3026833"/>
                <a:gd name="connsiteY5" fmla="*/ 846667 h 846667"/>
                <a:gd name="connsiteX0" fmla="*/ 0 w 3026833"/>
                <a:gd name="connsiteY0" fmla="*/ 846667 h 846667"/>
                <a:gd name="connsiteX1" fmla="*/ 2222500 w 3026833"/>
                <a:gd name="connsiteY1" fmla="*/ 613833 h 846667"/>
                <a:gd name="connsiteX2" fmla="*/ 3026833 w 3026833"/>
                <a:gd name="connsiteY2" fmla="*/ 0 h 846667"/>
                <a:gd name="connsiteX3" fmla="*/ 2751667 w 3026833"/>
                <a:gd name="connsiteY3" fmla="*/ 423333 h 846667"/>
                <a:gd name="connsiteX4" fmla="*/ 2744304 w 3026833"/>
                <a:gd name="connsiteY4" fmla="*/ 839304 h 846667"/>
                <a:gd name="connsiteX5" fmla="*/ 0 w 3026833"/>
                <a:gd name="connsiteY5" fmla="*/ 846667 h 846667"/>
                <a:gd name="connsiteX0" fmla="*/ 0 w 3042275"/>
                <a:gd name="connsiteY0" fmla="*/ 848898 h 848898"/>
                <a:gd name="connsiteX1" fmla="*/ 2222500 w 3042275"/>
                <a:gd name="connsiteY1" fmla="*/ 616064 h 848898"/>
                <a:gd name="connsiteX2" fmla="*/ 3026833 w 3042275"/>
                <a:gd name="connsiteY2" fmla="*/ 2231 h 848898"/>
                <a:gd name="connsiteX3" fmla="*/ 2751667 w 3042275"/>
                <a:gd name="connsiteY3" fmla="*/ 425564 h 848898"/>
                <a:gd name="connsiteX4" fmla="*/ 2744304 w 3042275"/>
                <a:gd name="connsiteY4" fmla="*/ 841535 h 848898"/>
                <a:gd name="connsiteX5" fmla="*/ 0 w 3042275"/>
                <a:gd name="connsiteY5" fmla="*/ 848898 h 848898"/>
                <a:gd name="connsiteX0" fmla="*/ 0 w 3042275"/>
                <a:gd name="connsiteY0" fmla="*/ 848898 h 848898"/>
                <a:gd name="connsiteX1" fmla="*/ 2222500 w 3042275"/>
                <a:gd name="connsiteY1" fmla="*/ 616064 h 848898"/>
                <a:gd name="connsiteX2" fmla="*/ 3026833 w 3042275"/>
                <a:gd name="connsiteY2" fmla="*/ 2231 h 848898"/>
                <a:gd name="connsiteX3" fmla="*/ 2751667 w 3042275"/>
                <a:gd name="connsiteY3" fmla="*/ 425564 h 848898"/>
                <a:gd name="connsiteX4" fmla="*/ 2744304 w 3042275"/>
                <a:gd name="connsiteY4" fmla="*/ 841535 h 848898"/>
                <a:gd name="connsiteX5" fmla="*/ 0 w 3042275"/>
                <a:gd name="connsiteY5" fmla="*/ 848898 h 848898"/>
                <a:gd name="connsiteX0" fmla="*/ 3038 w 3045313"/>
                <a:gd name="connsiteY0" fmla="*/ 848898 h 848898"/>
                <a:gd name="connsiteX1" fmla="*/ 2225538 w 3045313"/>
                <a:gd name="connsiteY1" fmla="*/ 616064 h 848898"/>
                <a:gd name="connsiteX2" fmla="*/ 3029871 w 3045313"/>
                <a:gd name="connsiteY2" fmla="*/ 2231 h 848898"/>
                <a:gd name="connsiteX3" fmla="*/ 2754705 w 3045313"/>
                <a:gd name="connsiteY3" fmla="*/ 425564 h 848898"/>
                <a:gd name="connsiteX4" fmla="*/ 2747342 w 3045313"/>
                <a:gd name="connsiteY4" fmla="*/ 841535 h 848898"/>
                <a:gd name="connsiteX5" fmla="*/ 3038 w 3045313"/>
                <a:gd name="connsiteY5" fmla="*/ 848898 h 848898"/>
                <a:gd name="connsiteX0" fmla="*/ 2799 w 3045074"/>
                <a:gd name="connsiteY0" fmla="*/ 848898 h 848898"/>
                <a:gd name="connsiteX1" fmla="*/ 2225299 w 3045074"/>
                <a:gd name="connsiteY1" fmla="*/ 616064 h 848898"/>
                <a:gd name="connsiteX2" fmla="*/ 3029632 w 3045074"/>
                <a:gd name="connsiteY2" fmla="*/ 2231 h 848898"/>
                <a:gd name="connsiteX3" fmla="*/ 2754466 w 3045074"/>
                <a:gd name="connsiteY3" fmla="*/ 425564 h 848898"/>
                <a:gd name="connsiteX4" fmla="*/ 2747103 w 3045074"/>
                <a:gd name="connsiteY4" fmla="*/ 841535 h 848898"/>
                <a:gd name="connsiteX5" fmla="*/ 2799 w 3045074"/>
                <a:gd name="connsiteY5" fmla="*/ 848898 h 848898"/>
                <a:gd name="connsiteX0" fmla="*/ 2799 w 3045074"/>
                <a:gd name="connsiteY0" fmla="*/ 848898 h 848898"/>
                <a:gd name="connsiteX1" fmla="*/ 2225299 w 3045074"/>
                <a:gd name="connsiteY1" fmla="*/ 616064 h 848898"/>
                <a:gd name="connsiteX2" fmla="*/ 3029632 w 3045074"/>
                <a:gd name="connsiteY2" fmla="*/ 2231 h 848898"/>
                <a:gd name="connsiteX3" fmla="*/ 2754466 w 3045074"/>
                <a:gd name="connsiteY3" fmla="*/ 425564 h 848898"/>
                <a:gd name="connsiteX4" fmla="*/ 2747103 w 3045074"/>
                <a:gd name="connsiteY4" fmla="*/ 841535 h 848898"/>
                <a:gd name="connsiteX5" fmla="*/ 2799 w 3045074"/>
                <a:gd name="connsiteY5" fmla="*/ 848898 h 84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074" h="848898">
                  <a:moveTo>
                    <a:pt x="2799" y="848898"/>
                  </a:moveTo>
                  <a:cubicBezTo>
                    <a:pt x="-84168" y="811320"/>
                    <a:pt x="1881874" y="743370"/>
                    <a:pt x="2225299" y="616064"/>
                  </a:cubicBezTo>
                  <a:cubicBezTo>
                    <a:pt x="2568724" y="488758"/>
                    <a:pt x="2941438" y="33981"/>
                    <a:pt x="3029632" y="2231"/>
                  </a:cubicBezTo>
                  <a:cubicBezTo>
                    <a:pt x="3117826" y="-29519"/>
                    <a:pt x="2801554" y="285680"/>
                    <a:pt x="2754466" y="425564"/>
                  </a:cubicBezTo>
                  <a:cubicBezTo>
                    <a:pt x="2707378" y="565448"/>
                    <a:pt x="2727175" y="697355"/>
                    <a:pt x="2747103" y="841535"/>
                  </a:cubicBezTo>
                  <a:lnTo>
                    <a:pt x="2799" y="848898"/>
                  </a:lnTo>
                  <a:close/>
                </a:path>
              </a:pathLst>
            </a:custGeom>
            <a:gradFill flip="none" rotWithShape="1">
              <a:gsLst>
                <a:gs pos="0">
                  <a:schemeClr val="bg1"/>
                </a:gs>
                <a:gs pos="100000">
                  <a:schemeClr val="bg1">
                    <a:lumMod val="75000"/>
                  </a:schemeClr>
                </a:gs>
              </a:gsLst>
              <a:lin ang="5400000" scaled="0"/>
              <a:tileRect/>
            </a:gradFill>
          </p:spPr>
          <p:txBody>
            <a:bodyPr wrap="none"/>
            <a:lstStyle/>
            <a:p>
              <a:pPr>
                <a:defRPr/>
              </a:pPr>
              <a:endParaRPr lang="en-US" sz="1600">
                <a:latin typeface="Arial" charset="0"/>
                <a:ea typeface="ＭＳ Ｐゴシック" charset="0"/>
                <a:cs typeface="ＭＳ Ｐゴシック" charset="0"/>
              </a:endParaRPr>
            </a:p>
          </p:txBody>
        </p:sp>
        <p:grpSp>
          <p:nvGrpSpPr>
            <p:cNvPr id="125055" name="Group 50"/>
            <p:cNvGrpSpPr>
              <a:grpSpLocks/>
            </p:cNvGrpSpPr>
            <p:nvPr/>
          </p:nvGrpSpPr>
          <p:grpSpPr bwMode="auto">
            <a:xfrm>
              <a:off x="587526" y="5408084"/>
              <a:ext cx="2799193" cy="1164167"/>
              <a:chOff x="-999973" y="4042833"/>
              <a:chExt cx="2799193" cy="1164167"/>
            </a:xfrm>
          </p:grpSpPr>
          <p:sp>
            <p:nvSpPr>
              <p:cNvPr id="11" name="Rectangle 10"/>
              <p:cNvSpPr/>
              <p:nvPr/>
            </p:nvSpPr>
            <p:spPr bwMode="auto">
              <a:xfrm>
                <a:off x="-977745" y="4042988"/>
                <a:ext cx="2776965" cy="1164012"/>
              </a:xfrm>
              <a:prstGeom prst="rect">
                <a:avLst/>
              </a:prstGeom>
              <a:solidFill>
                <a:schemeClr val="bg1">
                  <a:lumMod val="75000"/>
                </a:schemeClr>
              </a:solidFill>
              <a:ln w="9525" cap="flat" cmpd="sng" algn="ctr">
                <a:solidFill>
                  <a:schemeClr val="accent6"/>
                </a:solidFill>
                <a:prstDash val="solid"/>
                <a:round/>
                <a:headEnd type="none" w="med" len="med"/>
                <a:tailEnd type="none" w="med" len="med"/>
              </a:ln>
              <a:effectLst/>
              <a:extLst/>
            </p:spPr>
            <p:txBody>
              <a:bodyPr wrap="none"/>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400"/>
              </a:p>
            </p:txBody>
          </p:sp>
          <p:sp>
            <p:nvSpPr>
              <p:cNvPr id="125057" name="TextBox 8"/>
              <p:cNvSpPr txBox="1">
                <a:spLocks noChangeArrowheads="1"/>
              </p:cNvSpPr>
              <p:nvPr/>
            </p:nvSpPr>
            <p:spPr bwMode="auto">
              <a:xfrm>
                <a:off x="-999973" y="4360336"/>
                <a:ext cx="1281766" cy="83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ingress port = 1</a:t>
                </a:r>
              </a:p>
              <a:p>
                <a:r>
                  <a:rPr lang="en-US" altLang="en-US" sz="1200"/>
                  <a:t>IP Src = 10.3.*.*</a:t>
                </a:r>
              </a:p>
              <a:p>
                <a:r>
                  <a:rPr lang="en-US" altLang="en-US" sz="1200"/>
                  <a:t>IP Dst = 10.2.*.*</a:t>
                </a:r>
              </a:p>
            </p:txBody>
          </p:sp>
          <p:sp>
            <p:nvSpPr>
              <p:cNvPr id="125058" name="TextBox 183"/>
              <p:cNvSpPr txBox="1">
                <a:spLocks noChangeArrowheads="1"/>
              </p:cNvSpPr>
              <p:nvPr/>
            </p:nvSpPr>
            <p:spPr bwMode="auto">
              <a:xfrm>
                <a:off x="676427" y="4576235"/>
                <a:ext cx="883711" cy="2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forward(4)</a:t>
                </a:r>
              </a:p>
            </p:txBody>
          </p:sp>
          <p:cxnSp>
            <p:nvCxnSpPr>
              <p:cNvPr id="125059" name="Straight Connector 14"/>
              <p:cNvCxnSpPr>
                <a:cxnSpLocks noChangeShapeType="1"/>
              </p:cNvCxnSpPr>
              <p:nvPr/>
            </p:nvCxnSpPr>
            <p:spPr bwMode="auto">
              <a:xfrm>
                <a:off x="-994833" y="4402666"/>
                <a:ext cx="279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060" name="TextBox 185"/>
              <p:cNvSpPr txBox="1">
                <a:spLocks noChangeArrowheads="1"/>
              </p:cNvSpPr>
              <p:nvPr/>
            </p:nvSpPr>
            <p:spPr bwMode="auto">
              <a:xfrm>
                <a:off x="-674004" y="4051301"/>
                <a:ext cx="603143" cy="2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match</a:t>
                </a:r>
              </a:p>
            </p:txBody>
          </p:sp>
          <p:sp>
            <p:nvSpPr>
              <p:cNvPr id="125061" name="TextBox 186"/>
              <p:cNvSpPr txBox="1">
                <a:spLocks noChangeArrowheads="1"/>
              </p:cNvSpPr>
              <p:nvPr/>
            </p:nvSpPr>
            <p:spPr bwMode="auto">
              <a:xfrm>
                <a:off x="875396" y="4055535"/>
                <a:ext cx="593523" cy="2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action</a:t>
                </a:r>
              </a:p>
            </p:txBody>
          </p:sp>
          <p:cxnSp>
            <p:nvCxnSpPr>
              <p:cNvPr id="125062" name="Straight Connector 187"/>
              <p:cNvCxnSpPr>
                <a:cxnSpLocks noChangeShapeType="1"/>
              </p:cNvCxnSpPr>
              <p:nvPr/>
            </p:nvCxnSpPr>
            <p:spPr bwMode="auto">
              <a:xfrm>
                <a:off x="634998" y="4042833"/>
                <a:ext cx="0" cy="11641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24933" name="Title 1"/>
          <p:cNvSpPr>
            <a:spLocks noGrp="1"/>
          </p:cNvSpPr>
          <p:nvPr>
            <p:ph type="title"/>
          </p:nvPr>
        </p:nvSpPr>
        <p:spPr>
          <a:xfrm>
            <a:off x="533400" y="-1588"/>
            <a:ext cx="7772400" cy="1143001"/>
          </a:xfrm>
        </p:spPr>
        <p:txBody>
          <a:bodyPr/>
          <a:lstStyle/>
          <a:p>
            <a:r>
              <a:rPr lang="en-US" altLang="en-US" smtClean="0">
                <a:latin typeface="Calibri" pitchFamily="34" charset="0"/>
              </a:rPr>
              <a:t>OpenFlow example</a:t>
            </a:r>
          </a:p>
        </p:txBody>
      </p:sp>
      <p:cxnSp>
        <p:nvCxnSpPr>
          <p:cNvPr id="124934" name="Straight Connector 13"/>
          <p:cNvCxnSpPr>
            <a:cxnSpLocks noChangeShapeType="1"/>
          </p:cNvCxnSpPr>
          <p:nvPr/>
        </p:nvCxnSpPr>
        <p:spPr bwMode="auto">
          <a:xfrm>
            <a:off x="3760788" y="2562225"/>
            <a:ext cx="2157412" cy="184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35" name="Straight Connector 11"/>
          <p:cNvCxnSpPr>
            <a:cxnSpLocks noChangeShapeType="1"/>
          </p:cNvCxnSpPr>
          <p:nvPr/>
        </p:nvCxnSpPr>
        <p:spPr bwMode="auto">
          <a:xfrm>
            <a:off x="4040188" y="4497388"/>
            <a:ext cx="2046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36" name="Straight Connector 6"/>
          <p:cNvCxnSpPr>
            <a:cxnSpLocks noChangeShapeType="1"/>
          </p:cNvCxnSpPr>
          <p:nvPr/>
        </p:nvCxnSpPr>
        <p:spPr bwMode="auto">
          <a:xfrm>
            <a:off x="3841750" y="2690813"/>
            <a:ext cx="0" cy="157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37" name="Straight Connector 64"/>
          <p:cNvCxnSpPr>
            <a:cxnSpLocks noChangeShapeType="1"/>
          </p:cNvCxnSpPr>
          <p:nvPr/>
        </p:nvCxnSpPr>
        <p:spPr bwMode="auto">
          <a:xfrm flipH="1">
            <a:off x="3962400" y="3154363"/>
            <a:ext cx="1477963" cy="1311275"/>
          </a:xfrm>
          <a:prstGeom prst="line">
            <a:avLst/>
          </a:prstGeom>
          <a:noFill/>
          <a:ln w="12700">
            <a:solidFill>
              <a:srgbClr val="CC0000">
                <a:alpha val="50195"/>
              </a:srgb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a:xfrm flipH="1" flipV="1">
            <a:off x="3910013" y="4567238"/>
            <a:ext cx="6350" cy="6572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954338" y="4524375"/>
            <a:ext cx="5318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4940" name="Group 44"/>
          <p:cNvGrpSpPr>
            <a:grpSpLocks/>
          </p:cNvGrpSpPr>
          <p:nvPr/>
        </p:nvGrpSpPr>
        <p:grpSpPr bwMode="auto">
          <a:xfrm>
            <a:off x="2355850" y="4043363"/>
            <a:ext cx="757238" cy="628650"/>
            <a:chOff x="-44" y="1473"/>
            <a:chExt cx="981" cy="1105"/>
          </a:xfrm>
        </p:grpSpPr>
        <p:pic>
          <p:nvPicPr>
            <p:cNvPr id="125052"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053" name="Freeform 46"/>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4941" name="Group 44"/>
          <p:cNvGrpSpPr>
            <a:grpSpLocks/>
          </p:cNvGrpSpPr>
          <p:nvPr/>
        </p:nvGrpSpPr>
        <p:grpSpPr bwMode="auto">
          <a:xfrm>
            <a:off x="3419475" y="4892675"/>
            <a:ext cx="757238" cy="628650"/>
            <a:chOff x="188" y="1473"/>
            <a:chExt cx="981" cy="1105"/>
          </a:xfrm>
        </p:grpSpPr>
        <p:pic>
          <p:nvPicPr>
            <p:cNvPr id="125050"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8"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051" name="Freeform 46"/>
            <p:cNvSpPr>
              <a:spLocks/>
            </p:cNvSpPr>
            <p:nvPr/>
          </p:nvSpPr>
          <p:spPr bwMode="auto">
            <a:xfrm flipH="1">
              <a:off x="598" y="1587"/>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24942" name="TextBox 9"/>
          <p:cNvSpPr txBox="1">
            <a:spLocks noChangeArrowheads="1"/>
          </p:cNvSpPr>
          <p:nvPr/>
        </p:nvSpPr>
        <p:spPr bwMode="auto">
          <a:xfrm>
            <a:off x="2500313" y="4548188"/>
            <a:ext cx="8334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en-US" sz="1400">
                <a:cs typeface="Arial" pitchFamily="34" charset="0"/>
              </a:rPr>
              <a:t>Host h1</a:t>
            </a:r>
          </a:p>
          <a:p>
            <a:pPr algn="ctr"/>
            <a:r>
              <a:rPr lang="en-US" altLang="en-US" sz="1400">
                <a:cs typeface="Arial" pitchFamily="34" charset="0"/>
              </a:rPr>
              <a:t>10.1.0.1</a:t>
            </a:r>
          </a:p>
          <a:p>
            <a:pPr algn="ctr"/>
            <a:endParaRPr lang="en-US" altLang="en-US" sz="1400">
              <a:cs typeface="Arial" pitchFamily="34" charset="0"/>
            </a:endParaRPr>
          </a:p>
        </p:txBody>
      </p:sp>
      <p:sp>
        <p:nvSpPr>
          <p:cNvPr id="124943" name="TextBox 58"/>
          <p:cNvSpPr txBox="1">
            <a:spLocks noChangeArrowheads="1"/>
          </p:cNvSpPr>
          <p:nvPr/>
        </p:nvSpPr>
        <p:spPr bwMode="auto">
          <a:xfrm>
            <a:off x="4102100" y="4949825"/>
            <a:ext cx="8334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400">
                <a:cs typeface="Arial" pitchFamily="34" charset="0"/>
              </a:rPr>
              <a:t>Host h2</a:t>
            </a:r>
          </a:p>
          <a:p>
            <a:r>
              <a:rPr lang="en-US" altLang="en-US" sz="1400">
                <a:cs typeface="Arial" pitchFamily="34" charset="0"/>
              </a:rPr>
              <a:t>10.1.0.2</a:t>
            </a:r>
          </a:p>
          <a:p>
            <a:endParaRPr lang="en-US" altLang="en-US" sz="1800">
              <a:cs typeface="Arial" pitchFamily="34" charset="0"/>
            </a:endParaRPr>
          </a:p>
        </p:txBody>
      </p:sp>
      <p:cxnSp>
        <p:nvCxnSpPr>
          <p:cNvPr id="66" name="Straight Connector 65"/>
          <p:cNvCxnSpPr/>
          <p:nvPr/>
        </p:nvCxnSpPr>
        <p:spPr>
          <a:xfrm flipV="1">
            <a:off x="5608638" y="4568825"/>
            <a:ext cx="306387" cy="4905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362700" y="4448175"/>
            <a:ext cx="5318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4946" name="Group 44"/>
          <p:cNvGrpSpPr>
            <a:grpSpLocks/>
          </p:cNvGrpSpPr>
          <p:nvPr/>
        </p:nvGrpSpPr>
        <p:grpSpPr bwMode="auto">
          <a:xfrm>
            <a:off x="6569075" y="4221163"/>
            <a:ext cx="757238" cy="628650"/>
            <a:chOff x="-44" y="1473"/>
            <a:chExt cx="981" cy="1105"/>
          </a:xfrm>
        </p:grpSpPr>
        <p:pic>
          <p:nvPicPr>
            <p:cNvPr id="125048"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049" name="Freeform 46"/>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4947" name="Group 44"/>
          <p:cNvGrpSpPr>
            <a:grpSpLocks/>
          </p:cNvGrpSpPr>
          <p:nvPr/>
        </p:nvGrpSpPr>
        <p:grpSpPr bwMode="auto">
          <a:xfrm>
            <a:off x="5091113" y="4835525"/>
            <a:ext cx="757237" cy="628650"/>
            <a:chOff x="-44" y="1473"/>
            <a:chExt cx="981" cy="1105"/>
          </a:xfrm>
        </p:grpSpPr>
        <p:pic>
          <p:nvPicPr>
            <p:cNvPr id="125046"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047" name="Freeform 46"/>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24948" name="TextBox 70"/>
          <p:cNvSpPr txBox="1">
            <a:spLocks noChangeArrowheads="1"/>
          </p:cNvSpPr>
          <p:nvPr/>
        </p:nvSpPr>
        <p:spPr bwMode="auto">
          <a:xfrm>
            <a:off x="7327900" y="4249738"/>
            <a:ext cx="8334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400">
                <a:cs typeface="Arial" pitchFamily="34" charset="0"/>
              </a:rPr>
              <a:t>Host h4</a:t>
            </a:r>
          </a:p>
          <a:p>
            <a:r>
              <a:rPr lang="en-US" altLang="en-US" sz="1400">
                <a:cs typeface="Arial" pitchFamily="34" charset="0"/>
              </a:rPr>
              <a:t>10.2.0.4</a:t>
            </a:r>
          </a:p>
          <a:p>
            <a:endParaRPr lang="en-US" altLang="en-US" sz="1800">
              <a:cs typeface="Arial" pitchFamily="34" charset="0"/>
            </a:endParaRPr>
          </a:p>
        </p:txBody>
      </p:sp>
      <p:sp>
        <p:nvSpPr>
          <p:cNvPr id="124949" name="TextBox 71"/>
          <p:cNvSpPr txBox="1">
            <a:spLocks noChangeArrowheads="1"/>
          </p:cNvSpPr>
          <p:nvPr/>
        </p:nvSpPr>
        <p:spPr bwMode="auto">
          <a:xfrm>
            <a:off x="4981575" y="5389563"/>
            <a:ext cx="8334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400">
                <a:cs typeface="Arial" pitchFamily="34" charset="0"/>
              </a:rPr>
              <a:t>Host h3</a:t>
            </a:r>
          </a:p>
          <a:p>
            <a:r>
              <a:rPr lang="en-US" altLang="en-US" sz="1400">
                <a:cs typeface="Arial" pitchFamily="34" charset="0"/>
              </a:rPr>
              <a:t>10.2.0.3</a:t>
            </a:r>
          </a:p>
          <a:p>
            <a:endParaRPr lang="en-US" altLang="en-US" sz="1800">
              <a:cs typeface="Arial" pitchFamily="34" charset="0"/>
            </a:endParaRPr>
          </a:p>
        </p:txBody>
      </p:sp>
      <p:cxnSp>
        <p:nvCxnSpPr>
          <p:cNvPr id="78" name="Straight Connector 77"/>
          <p:cNvCxnSpPr/>
          <p:nvPr/>
        </p:nvCxnSpPr>
        <p:spPr>
          <a:xfrm>
            <a:off x="2965450" y="2681288"/>
            <a:ext cx="7064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943350" y="2014538"/>
            <a:ext cx="0" cy="4746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4952" name="Group 44"/>
          <p:cNvGrpSpPr>
            <a:grpSpLocks/>
          </p:cNvGrpSpPr>
          <p:nvPr/>
        </p:nvGrpSpPr>
        <p:grpSpPr bwMode="auto">
          <a:xfrm>
            <a:off x="3462338" y="1622425"/>
            <a:ext cx="757237" cy="628650"/>
            <a:chOff x="-44" y="1473"/>
            <a:chExt cx="981" cy="1105"/>
          </a:xfrm>
        </p:grpSpPr>
        <p:pic>
          <p:nvPicPr>
            <p:cNvPr id="125044"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045" name="Freeform 46"/>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4953" name="Group 44"/>
          <p:cNvGrpSpPr>
            <a:grpSpLocks/>
          </p:cNvGrpSpPr>
          <p:nvPr/>
        </p:nvGrpSpPr>
        <p:grpSpPr bwMode="auto">
          <a:xfrm>
            <a:off x="2408238" y="2455863"/>
            <a:ext cx="757237" cy="628650"/>
            <a:chOff x="-44" y="1473"/>
            <a:chExt cx="981" cy="1105"/>
          </a:xfrm>
        </p:grpSpPr>
        <p:pic>
          <p:nvPicPr>
            <p:cNvPr id="125042"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043" name="Freeform 46"/>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24954" name="TextBox 83"/>
          <p:cNvSpPr txBox="1">
            <a:spLocks noChangeArrowheads="1"/>
          </p:cNvSpPr>
          <p:nvPr/>
        </p:nvSpPr>
        <p:spPr bwMode="auto">
          <a:xfrm>
            <a:off x="2497138" y="2959100"/>
            <a:ext cx="833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en-US" sz="1400">
                <a:cs typeface="Arial" pitchFamily="34" charset="0"/>
              </a:rPr>
              <a:t>Host h5</a:t>
            </a:r>
          </a:p>
          <a:p>
            <a:pPr algn="ctr"/>
            <a:r>
              <a:rPr lang="en-US" altLang="en-US" sz="1400">
                <a:cs typeface="Arial" pitchFamily="34" charset="0"/>
              </a:rPr>
              <a:t>10.3.0.5</a:t>
            </a:r>
          </a:p>
        </p:txBody>
      </p:sp>
      <p:sp>
        <p:nvSpPr>
          <p:cNvPr id="124955" name="TextBox 92"/>
          <p:cNvSpPr txBox="1">
            <a:spLocks noChangeArrowheads="1"/>
          </p:cNvSpPr>
          <p:nvPr/>
        </p:nvSpPr>
        <p:spPr bwMode="auto">
          <a:xfrm>
            <a:off x="3905250" y="39497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800">
                <a:cs typeface="Arial" pitchFamily="34" charset="0"/>
              </a:rPr>
              <a:t>s1</a:t>
            </a:r>
          </a:p>
        </p:txBody>
      </p:sp>
      <p:sp>
        <p:nvSpPr>
          <p:cNvPr id="124956" name="TextBox 93"/>
          <p:cNvSpPr txBox="1">
            <a:spLocks noChangeArrowheads="1"/>
          </p:cNvSpPr>
          <p:nvPr/>
        </p:nvSpPr>
        <p:spPr bwMode="auto">
          <a:xfrm>
            <a:off x="6065838" y="3976688"/>
            <a:ext cx="42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800">
                <a:cs typeface="Arial" pitchFamily="34" charset="0"/>
              </a:rPr>
              <a:t>s2</a:t>
            </a:r>
          </a:p>
        </p:txBody>
      </p:sp>
      <p:sp>
        <p:nvSpPr>
          <p:cNvPr id="124957" name="TextBox 94"/>
          <p:cNvSpPr txBox="1">
            <a:spLocks noChangeArrowheads="1"/>
          </p:cNvSpPr>
          <p:nvPr/>
        </p:nvSpPr>
        <p:spPr bwMode="auto">
          <a:xfrm>
            <a:off x="4122738" y="216852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800">
                <a:cs typeface="Arial" pitchFamily="34" charset="0"/>
              </a:rPr>
              <a:t>s3</a:t>
            </a:r>
          </a:p>
        </p:txBody>
      </p:sp>
      <p:cxnSp>
        <p:nvCxnSpPr>
          <p:cNvPr id="124958" name="Straight Connector 99"/>
          <p:cNvCxnSpPr>
            <a:cxnSpLocks noChangeShapeType="1"/>
          </p:cNvCxnSpPr>
          <p:nvPr/>
        </p:nvCxnSpPr>
        <p:spPr bwMode="auto">
          <a:xfrm>
            <a:off x="3962400" y="2871788"/>
            <a:ext cx="1392238" cy="219075"/>
          </a:xfrm>
          <a:prstGeom prst="line">
            <a:avLst/>
          </a:prstGeom>
          <a:noFill/>
          <a:ln w="12700">
            <a:solidFill>
              <a:srgbClr val="CC0000">
                <a:alpha val="50195"/>
              </a:srgb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59" name="Straight Connector 102"/>
          <p:cNvCxnSpPr>
            <a:cxnSpLocks noChangeShapeType="1"/>
          </p:cNvCxnSpPr>
          <p:nvPr/>
        </p:nvCxnSpPr>
        <p:spPr bwMode="auto">
          <a:xfrm>
            <a:off x="5440363" y="3154363"/>
            <a:ext cx="533400" cy="976312"/>
          </a:xfrm>
          <a:prstGeom prst="line">
            <a:avLst/>
          </a:prstGeom>
          <a:noFill/>
          <a:ln w="12700">
            <a:solidFill>
              <a:srgbClr val="CC0000">
                <a:alpha val="50195"/>
              </a:srgb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60" name="TextBox 108"/>
          <p:cNvSpPr txBox="1">
            <a:spLocks noChangeArrowheads="1"/>
          </p:cNvSpPr>
          <p:nvPr/>
        </p:nvSpPr>
        <p:spPr bwMode="auto">
          <a:xfrm>
            <a:off x="3733800" y="2173288"/>
            <a:ext cx="27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1</a:t>
            </a:r>
          </a:p>
        </p:txBody>
      </p:sp>
      <p:sp>
        <p:nvSpPr>
          <p:cNvPr id="124961" name="TextBox 109"/>
          <p:cNvSpPr txBox="1">
            <a:spLocks noChangeArrowheads="1"/>
          </p:cNvSpPr>
          <p:nvPr/>
        </p:nvSpPr>
        <p:spPr bwMode="auto">
          <a:xfrm>
            <a:off x="3265488" y="2419350"/>
            <a:ext cx="273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2</a:t>
            </a:r>
          </a:p>
        </p:txBody>
      </p:sp>
      <p:sp>
        <p:nvSpPr>
          <p:cNvPr id="124962" name="TextBox 110"/>
          <p:cNvSpPr txBox="1">
            <a:spLocks noChangeArrowheads="1"/>
          </p:cNvSpPr>
          <p:nvPr/>
        </p:nvSpPr>
        <p:spPr bwMode="auto">
          <a:xfrm>
            <a:off x="3633788" y="2751138"/>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3</a:t>
            </a:r>
          </a:p>
        </p:txBody>
      </p:sp>
      <p:sp>
        <p:nvSpPr>
          <p:cNvPr id="124963" name="TextBox 111"/>
          <p:cNvSpPr txBox="1">
            <a:spLocks noChangeArrowheads="1"/>
          </p:cNvSpPr>
          <p:nvPr/>
        </p:nvSpPr>
        <p:spPr bwMode="auto">
          <a:xfrm>
            <a:off x="4111625" y="2687638"/>
            <a:ext cx="274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4</a:t>
            </a:r>
          </a:p>
        </p:txBody>
      </p:sp>
      <p:sp>
        <p:nvSpPr>
          <p:cNvPr id="124964" name="TextBox 112"/>
          <p:cNvSpPr txBox="1">
            <a:spLocks noChangeArrowheads="1"/>
          </p:cNvSpPr>
          <p:nvPr/>
        </p:nvSpPr>
        <p:spPr bwMode="auto">
          <a:xfrm>
            <a:off x="3636963" y="400685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1</a:t>
            </a:r>
          </a:p>
        </p:txBody>
      </p:sp>
      <p:sp>
        <p:nvSpPr>
          <p:cNvPr id="124965" name="TextBox 113"/>
          <p:cNvSpPr txBox="1">
            <a:spLocks noChangeArrowheads="1"/>
          </p:cNvSpPr>
          <p:nvPr/>
        </p:nvSpPr>
        <p:spPr bwMode="auto">
          <a:xfrm>
            <a:off x="3279775" y="4276725"/>
            <a:ext cx="274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2</a:t>
            </a:r>
          </a:p>
        </p:txBody>
      </p:sp>
      <p:sp>
        <p:nvSpPr>
          <p:cNvPr id="124966" name="TextBox 114"/>
          <p:cNvSpPr txBox="1">
            <a:spLocks noChangeArrowheads="1"/>
          </p:cNvSpPr>
          <p:nvPr/>
        </p:nvSpPr>
        <p:spPr bwMode="auto">
          <a:xfrm>
            <a:off x="3662363" y="462438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3</a:t>
            </a:r>
          </a:p>
        </p:txBody>
      </p:sp>
      <p:sp>
        <p:nvSpPr>
          <p:cNvPr id="124967" name="TextBox 115"/>
          <p:cNvSpPr txBox="1">
            <a:spLocks noChangeArrowheads="1"/>
          </p:cNvSpPr>
          <p:nvPr/>
        </p:nvSpPr>
        <p:spPr bwMode="auto">
          <a:xfrm>
            <a:off x="4170363" y="4437063"/>
            <a:ext cx="273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4</a:t>
            </a:r>
          </a:p>
        </p:txBody>
      </p:sp>
      <p:sp>
        <p:nvSpPr>
          <p:cNvPr id="124968" name="TextBox 117"/>
          <p:cNvSpPr txBox="1">
            <a:spLocks noChangeArrowheads="1"/>
          </p:cNvSpPr>
          <p:nvPr/>
        </p:nvSpPr>
        <p:spPr bwMode="auto">
          <a:xfrm>
            <a:off x="5427663" y="4089400"/>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1</a:t>
            </a:r>
          </a:p>
        </p:txBody>
      </p:sp>
      <p:sp>
        <p:nvSpPr>
          <p:cNvPr id="124969" name="TextBox 118"/>
          <p:cNvSpPr txBox="1">
            <a:spLocks noChangeArrowheads="1"/>
          </p:cNvSpPr>
          <p:nvPr/>
        </p:nvSpPr>
        <p:spPr bwMode="auto">
          <a:xfrm>
            <a:off x="5399088" y="4437063"/>
            <a:ext cx="274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2</a:t>
            </a:r>
          </a:p>
        </p:txBody>
      </p:sp>
      <p:sp>
        <p:nvSpPr>
          <p:cNvPr id="124970" name="TextBox 119"/>
          <p:cNvSpPr txBox="1">
            <a:spLocks noChangeArrowheads="1"/>
          </p:cNvSpPr>
          <p:nvPr/>
        </p:nvSpPr>
        <p:spPr bwMode="auto">
          <a:xfrm>
            <a:off x="5765800" y="4641850"/>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3</a:t>
            </a:r>
          </a:p>
        </p:txBody>
      </p:sp>
      <p:sp>
        <p:nvSpPr>
          <p:cNvPr id="124971" name="TextBox 120"/>
          <p:cNvSpPr txBox="1">
            <a:spLocks noChangeArrowheads="1"/>
          </p:cNvSpPr>
          <p:nvPr/>
        </p:nvSpPr>
        <p:spPr bwMode="auto">
          <a:xfrm>
            <a:off x="6324600" y="4394200"/>
            <a:ext cx="274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cs typeface="Arial" pitchFamily="34" charset="0"/>
              </a:rPr>
              <a:t>4</a:t>
            </a:r>
          </a:p>
        </p:txBody>
      </p:sp>
      <p:sp>
        <p:nvSpPr>
          <p:cNvPr id="124972" name="TextBox 150"/>
          <p:cNvSpPr txBox="1">
            <a:spLocks noChangeArrowheads="1"/>
          </p:cNvSpPr>
          <p:nvPr/>
        </p:nvSpPr>
        <p:spPr bwMode="auto">
          <a:xfrm>
            <a:off x="4191000" y="1639888"/>
            <a:ext cx="835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en-US" sz="1400">
                <a:cs typeface="Arial" pitchFamily="34" charset="0"/>
              </a:rPr>
              <a:t>Host h6</a:t>
            </a:r>
          </a:p>
          <a:p>
            <a:pPr algn="ctr"/>
            <a:r>
              <a:rPr lang="en-US" altLang="en-US" sz="1400">
                <a:cs typeface="Arial" pitchFamily="34" charset="0"/>
              </a:rPr>
              <a:t>10.3.0.6</a:t>
            </a:r>
          </a:p>
        </p:txBody>
      </p:sp>
      <p:grpSp>
        <p:nvGrpSpPr>
          <p:cNvPr id="124973" name="Group 7"/>
          <p:cNvGrpSpPr>
            <a:grpSpLocks/>
          </p:cNvGrpSpPr>
          <p:nvPr/>
        </p:nvGrpSpPr>
        <p:grpSpPr bwMode="auto">
          <a:xfrm>
            <a:off x="3511550" y="4257675"/>
            <a:ext cx="700088" cy="398463"/>
            <a:chOff x="1871277" y="1576300"/>
            <a:chExt cx="1128371" cy="437861"/>
          </a:xfrm>
        </p:grpSpPr>
        <p:sp>
          <p:nvSpPr>
            <p:cNvPr id="155" name="Oval 154"/>
            <p:cNvSpPr>
              <a:spLocks noChangeArrowheads="1"/>
            </p:cNvSpPr>
            <p:nvPr/>
          </p:nvSpPr>
          <p:spPr bwMode="auto">
            <a:xfrm flipV="1">
              <a:off x="1873836" y="1694924"/>
              <a:ext cx="1125812" cy="319237"/>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1800">
                <a:solidFill>
                  <a:srgbClr val="FFFFFF"/>
                </a:solidFill>
                <a:latin typeface="Gill Sans MT" pitchFamily="34" charset="0"/>
              </a:endParaRPr>
            </a:p>
          </p:txBody>
        </p:sp>
        <p:sp>
          <p:nvSpPr>
            <p:cNvPr id="156" name="Rectangle 155"/>
            <p:cNvSpPr/>
            <p:nvPr/>
          </p:nvSpPr>
          <p:spPr bwMode="auto">
            <a:xfrm>
              <a:off x="1871277" y="1740280"/>
              <a:ext cx="1128371" cy="11513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1800">
                <a:solidFill>
                  <a:srgbClr val="FFFFFF"/>
                </a:solidFill>
                <a:latin typeface="Gill Sans MT" pitchFamily="34" charset="0"/>
              </a:endParaRPr>
            </a:p>
          </p:txBody>
        </p:sp>
        <p:sp>
          <p:nvSpPr>
            <p:cNvPr id="157" name="Oval 156"/>
            <p:cNvSpPr>
              <a:spLocks noChangeArrowheads="1"/>
            </p:cNvSpPr>
            <p:nvPr/>
          </p:nvSpPr>
          <p:spPr bwMode="auto">
            <a:xfrm flipV="1">
              <a:off x="1871277" y="1576300"/>
              <a:ext cx="1125812" cy="319237"/>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1800">
                <a:solidFill>
                  <a:srgbClr val="FFFFFF"/>
                </a:solidFill>
                <a:latin typeface="Gill Sans MT" pitchFamily="34" charset="0"/>
              </a:endParaRPr>
            </a:p>
          </p:txBody>
        </p:sp>
        <p:sp>
          <p:nvSpPr>
            <p:cNvPr id="158" name="Freeform 157"/>
            <p:cNvSpPr/>
            <p:nvPr/>
          </p:nvSpPr>
          <p:spPr bwMode="auto">
            <a:xfrm>
              <a:off x="2160407" y="1673990"/>
              <a:ext cx="547554" cy="16049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9" name="Freeform 158"/>
            <p:cNvSpPr>
              <a:spLocks/>
            </p:cNvSpPr>
            <p:nvPr/>
          </p:nvSpPr>
          <p:spPr bwMode="auto">
            <a:xfrm>
              <a:off x="2104116" y="1633868"/>
              <a:ext cx="660135" cy="109901"/>
            </a:xfrm>
            <a:custGeom>
              <a:avLst/>
              <a:gdLst>
                <a:gd name="T0" fmla="*/ 0 w 3723451"/>
                <a:gd name="T1" fmla="*/ 26887 h 932950"/>
                <a:gd name="T2" fmla="*/ 116156 w 3723451"/>
                <a:gd name="T3" fmla="*/ 317 h 932950"/>
                <a:gd name="T4" fmla="*/ 329013 w 3723451"/>
                <a:gd name="T5" fmla="*/ 61322 h 932950"/>
                <a:gd name="T6" fmla="*/ 532082 w 3723451"/>
                <a:gd name="T7" fmla="*/ 0 h 932950"/>
                <a:gd name="T8" fmla="*/ 660135 w 3723451"/>
                <a:gd name="T9" fmla="*/ 24402 h 932950"/>
                <a:gd name="T10" fmla="*/ 564864 w 3723451"/>
                <a:gd name="T11" fmla="*/ 54409 h 932950"/>
                <a:gd name="T12" fmla="*/ 534190 w 3723451"/>
                <a:gd name="T13" fmla="*/ 46319 h 932950"/>
                <a:gd name="T14" fmla="*/ 332753 w 3723451"/>
                <a:gd name="T15" fmla="*/ 109901 h 932950"/>
                <a:gd name="T16" fmla="*/ 126163 w 3723451"/>
                <a:gd name="T17" fmla="*/ 48658 h 932950"/>
                <a:gd name="T18" fmla="*/ 92761 w 3723451"/>
                <a:gd name="T19" fmla="*/ 55267 h 932950"/>
                <a:gd name="T20" fmla="*/ 0 w 3723451"/>
                <a:gd name="T21" fmla="*/ 2688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160" name="Freeform 159"/>
            <p:cNvSpPr>
              <a:spLocks/>
            </p:cNvSpPr>
            <p:nvPr/>
          </p:nvSpPr>
          <p:spPr bwMode="auto">
            <a:xfrm>
              <a:off x="2539089" y="1728069"/>
              <a:ext cx="240514" cy="95945"/>
            </a:xfrm>
            <a:custGeom>
              <a:avLst/>
              <a:gdLst>
                <a:gd name="T0" fmla="*/ 0 w 1366596"/>
                <a:gd name="T1" fmla="*/ 0 h 809868"/>
                <a:gd name="T2" fmla="*/ 240514 w 1366596"/>
                <a:gd name="T3" fmla="*/ 74139 h 809868"/>
                <a:gd name="T4" fmla="*/ 152244 w 1366596"/>
                <a:gd name="T5" fmla="*/ 95945 h 809868"/>
                <a:gd name="T6" fmla="*/ 810 w 1366596"/>
                <a:gd name="T7" fmla="*/ 50698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161" name="Freeform 160"/>
            <p:cNvSpPr>
              <a:spLocks/>
            </p:cNvSpPr>
            <p:nvPr/>
          </p:nvSpPr>
          <p:spPr bwMode="auto">
            <a:xfrm>
              <a:off x="2091322" y="1729813"/>
              <a:ext cx="237956" cy="97690"/>
            </a:xfrm>
            <a:custGeom>
              <a:avLst/>
              <a:gdLst>
                <a:gd name="T0" fmla="*/ 234708 w 1348191"/>
                <a:gd name="T1" fmla="*/ 0 h 791462"/>
                <a:gd name="T2" fmla="*/ 237956 w 1348191"/>
                <a:gd name="T3" fmla="*/ 47141 h 791462"/>
                <a:gd name="T4" fmla="*/ 86087 w 1348191"/>
                <a:gd name="T5" fmla="*/ 97690 h 791462"/>
                <a:gd name="T6" fmla="*/ 0 w 1348191"/>
                <a:gd name="T7" fmla="*/ 75539 h 791462"/>
                <a:gd name="T8" fmla="*/ 234708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162" name="Straight Connector 161"/>
            <p:cNvCxnSpPr>
              <a:cxnSpLocks noChangeShapeType="1"/>
              <a:endCxn id="157" idx="2"/>
            </p:cNvCxnSpPr>
            <p:nvPr/>
          </p:nvCxnSpPr>
          <p:spPr bwMode="auto">
            <a:xfrm flipH="1" flipV="1">
              <a:off x="1871277" y="1736791"/>
              <a:ext cx="2559" cy="123857"/>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63" name="Straight Connector 162"/>
            <p:cNvCxnSpPr>
              <a:cxnSpLocks noChangeShapeType="1"/>
            </p:cNvCxnSpPr>
            <p:nvPr/>
          </p:nvCxnSpPr>
          <p:spPr bwMode="auto">
            <a:xfrm flipH="1" flipV="1">
              <a:off x="2997089" y="1735047"/>
              <a:ext cx="2559" cy="122112"/>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24974" name="Group 7"/>
          <p:cNvGrpSpPr>
            <a:grpSpLocks/>
          </p:cNvGrpSpPr>
          <p:nvPr/>
        </p:nvGrpSpPr>
        <p:grpSpPr bwMode="auto">
          <a:xfrm>
            <a:off x="5611813" y="4262438"/>
            <a:ext cx="700087" cy="398462"/>
            <a:chOff x="1871277" y="1576300"/>
            <a:chExt cx="1128371" cy="437861"/>
          </a:xfrm>
        </p:grpSpPr>
        <p:sp>
          <p:nvSpPr>
            <p:cNvPr id="165" name="Oval 164"/>
            <p:cNvSpPr>
              <a:spLocks noChangeArrowheads="1"/>
            </p:cNvSpPr>
            <p:nvPr/>
          </p:nvSpPr>
          <p:spPr bwMode="auto">
            <a:xfrm flipV="1">
              <a:off x="1873835" y="1694924"/>
              <a:ext cx="1125813" cy="319237"/>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1800">
                <a:solidFill>
                  <a:srgbClr val="FFFFFF"/>
                </a:solidFill>
                <a:latin typeface="Gill Sans MT" pitchFamily="34" charset="0"/>
              </a:endParaRPr>
            </a:p>
          </p:txBody>
        </p:sp>
        <p:sp>
          <p:nvSpPr>
            <p:cNvPr id="166" name="Rectangle 165"/>
            <p:cNvSpPr/>
            <p:nvPr/>
          </p:nvSpPr>
          <p:spPr bwMode="auto">
            <a:xfrm>
              <a:off x="1871277" y="1740280"/>
              <a:ext cx="1128371" cy="11513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1800">
                <a:solidFill>
                  <a:srgbClr val="FFFFFF"/>
                </a:solidFill>
                <a:latin typeface="Gill Sans MT" pitchFamily="34" charset="0"/>
              </a:endParaRPr>
            </a:p>
          </p:txBody>
        </p:sp>
        <p:sp>
          <p:nvSpPr>
            <p:cNvPr id="167" name="Oval 166"/>
            <p:cNvSpPr>
              <a:spLocks noChangeArrowheads="1"/>
            </p:cNvSpPr>
            <p:nvPr/>
          </p:nvSpPr>
          <p:spPr bwMode="auto">
            <a:xfrm flipV="1">
              <a:off x="1871277" y="1576300"/>
              <a:ext cx="1125813" cy="319237"/>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1800">
                <a:solidFill>
                  <a:srgbClr val="FFFFFF"/>
                </a:solidFill>
                <a:latin typeface="Gill Sans MT" pitchFamily="34" charset="0"/>
              </a:endParaRPr>
            </a:p>
          </p:txBody>
        </p:sp>
        <p:sp>
          <p:nvSpPr>
            <p:cNvPr id="168" name="Freeform 167"/>
            <p:cNvSpPr/>
            <p:nvPr/>
          </p:nvSpPr>
          <p:spPr bwMode="auto">
            <a:xfrm>
              <a:off x="2160405" y="1673990"/>
              <a:ext cx="547555" cy="16049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9" name="Freeform 168"/>
            <p:cNvSpPr>
              <a:spLocks/>
            </p:cNvSpPr>
            <p:nvPr/>
          </p:nvSpPr>
          <p:spPr bwMode="auto">
            <a:xfrm>
              <a:off x="2104115" y="1633867"/>
              <a:ext cx="660136" cy="109902"/>
            </a:xfrm>
            <a:custGeom>
              <a:avLst/>
              <a:gdLst>
                <a:gd name="T0" fmla="*/ 0 w 3723451"/>
                <a:gd name="T1" fmla="*/ 26887 h 932950"/>
                <a:gd name="T2" fmla="*/ 116156 w 3723451"/>
                <a:gd name="T3" fmla="*/ 317 h 932950"/>
                <a:gd name="T4" fmla="*/ 329014 w 3723451"/>
                <a:gd name="T5" fmla="*/ 61322 h 932950"/>
                <a:gd name="T6" fmla="*/ 532082 w 3723451"/>
                <a:gd name="T7" fmla="*/ 0 h 932950"/>
                <a:gd name="T8" fmla="*/ 660136 w 3723451"/>
                <a:gd name="T9" fmla="*/ 24402 h 932950"/>
                <a:gd name="T10" fmla="*/ 564865 w 3723451"/>
                <a:gd name="T11" fmla="*/ 54409 h 932950"/>
                <a:gd name="T12" fmla="*/ 534191 w 3723451"/>
                <a:gd name="T13" fmla="*/ 46319 h 932950"/>
                <a:gd name="T14" fmla="*/ 332754 w 3723451"/>
                <a:gd name="T15" fmla="*/ 109902 h 932950"/>
                <a:gd name="T16" fmla="*/ 126163 w 3723451"/>
                <a:gd name="T17" fmla="*/ 48658 h 932950"/>
                <a:gd name="T18" fmla="*/ 92761 w 3723451"/>
                <a:gd name="T19" fmla="*/ 55268 h 932950"/>
                <a:gd name="T20" fmla="*/ 0 w 3723451"/>
                <a:gd name="T21" fmla="*/ 2688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170" name="Freeform 169"/>
            <p:cNvSpPr>
              <a:spLocks/>
            </p:cNvSpPr>
            <p:nvPr/>
          </p:nvSpPr>
          <p:spPr bwMode="auto">
            <a:xfrm>
              <a:off x="2539088" y="1728068"/>
              <a:ext cx="240515" cy="95946"/>
            </a:xfrm>
            <a:custGeom>
              <a:avLst/>
              <a:gdLst>
                <a:gd name="T0" fmla="*/ 0 w 1366596"/>
                <a:gd name="T1" fmla="*/ 0 h 809868"/>
                <a:gd name="T2" fmla="*/ 240515 w 1366596"/>
                <a:gd name="T3" fmla="*/ 74140 h 809868"/>
                <a:gd name="T4" fmla="*/ 152245 w 1366596"/>
                <a:gd name="T5" fmla="*/ 95946 h 809868"/>
                <a:gd name="T6" fmla="*/ 810 w 1366596"/>
                <a:gd name="T7" fmla="*/ 5069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171" name="Freeform 170"/>
            <p:cNvSpPr>
              <a:spLocks/>
            </p:cNvSpPr>
            <p:nvPr/>
          </p:nvSpPr>
          <p:spPr bwMode="auto">
            <a:xfrm>
              <a:off x="2091322" y="1729813"/>
              <a:ext cx="237955" cy="97690"/>
            </a:xfrm>
            <a:custGeom>
              <a:avLst/>
              <a:gdLst>
                <a:gd name="T0" fmla="*/ 234707 w 1348191"/>
                <a:gd name="T1" fmla="*/ 0 h 791462"/>
                <a:gd name="T2" fmla="*/ 237955 w 1348191"/>
                <a:gd name="T3" fmla="*/ 47141 h 791462"/>
                <a:gd name="T4" fmla="*/ 86086 w 1348191"/>
                <a:gd name="T5" fmla="*/ 97690 h 791462"/>
                <a:gd name="T6" fmla="*/ 0 w 1348191"/>
                <a:gd name="T7" fmla="*/ 75539 h 791462"/>
                <a:gd name="T8" fmla="*/ 234707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172" name="Straight Connector 171"/>
            <p:cNvCxnSpPr>
              <a:cxnSpLocks noChangeShapeType="1"/>
              <a:endCxn id="167" idx="2"/>
            </p:cNvCxnSpPr>
            <p:nvPr/>
          </p:nvCxnSpPr>
          <p:spPr bwMode="auto">
            <a:xfrm flipH="1" flipV="1">
              <a:off x="1871277" y="1736791"/>
              <a:ext cx="2558" cy="123857"/>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73" name="Straight Connector 172"/>
            <p:cNvCxnSpPr>
              <a:cxnSpLocks noChangeShapeType="1"/>
            </p:cNvCxnSpPr>
            <p:nvPr/>
          </p:nvCxnSpPr>
          <p:spPr bwMode="auto">
            <a:xfrm flipH="1" flipV="1">
              <a:off x="2997090" y="1735046"/>
              <a:ext cx="2558" cy="122113"/>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24975" name="Group 7"/>
          <p:cNvGrpSpPr>
            <a:grpSpLocks/>
          </p:cNvGrpSpPr>
          <p:nvPr/>
        </p:nvGrpSpPr>
        <p:grpSpPr bwMode="auto">
          <a:xfrm>
            <a:off x="3562350" y="2403475"/>
            <a:ext cx="700088" cy="398463"/>
            <a:chOff x="1871277" y="1576300"/>
            <a:chExt cx="1128371" cy="437861"/>
          </a:xfrm>
        </p:grpSpPr>
        <p:sp>
          <p:nvSpPr>
            <p:cNvPr id="175" name="Oval 174"/>
            <p:cNvSpPr>
              <a:spLocks noChangeArrowheads="1"/>
            </p:cNvSpPr>
            <p:nvPr/>
          </p:nvSpPr>
          <p:spPr bwMode="auto">
            <a:xfrm flipV="1">
              <a:off x="1873836" y="1694924"/>
              <a:ext cx="1125812" cy="319237"/>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1800">
                <a:solidFill>
                  <a:srgbClr val="FFFFFF"/>
                </a:solidFill>
                <a:latin typeface="Gill Sans MT" pitchFamily="34" charset="0"/>
              </a:endParaRPr>
            </a:p>
          </p:txBody>
        </p:sp>
        <p:sp>
          <p:nvSpPr>
            <p:cNvPr id="176" name="Rectangle 175"/>
            <p:cNvSpPr/>
            <p:nvPr/>
          </p:nvSpPr>
          <p:spPr bwMode="auto">
            <a:xfrm>
              <a:off x="1871277" y="1740280"/>
              <a:ext cx="1128371" cy="11513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1800">
                <a:solidFill>
                  <a:srgbClr val="FFFFFF"/>
                </a:solidFill>
                <a:latin typeface="Gill Sans MT" pitchFamily="34" charset="0"/>
              </a:endParaRPr>
            </a:p>
          </p:txBody>
        </p:sp>
        <p:sp>
          <p:nvSpPr>
            <p:cNvPr id="177" name="Oval 176"/>
            <p:cNvSpPr>
              <a:spLocks noChangeArrowheads="1"/>
            </p:cNvSpPr>
            <p:nvPr/>
          </p:nvSpPr>
          <p:spPr bwMode="auto">
            <a:xfrm flipV="1">
              <a:off x="1871277" y="1576300"/>
              <a:ext cx="1125812" cy="319237"/>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1800">
                <a:solidFill>
                  <a:srgbClr val="FFFFFF"/>
                </a:solidFill>
                <a:latin typeface="Gill Sans MT" pitchFamily="34" charset="0"/>
              </a:endParaRPr>
            </a:p>
          </p:txBody>
        </p:sp>
        <p:sp>
          <p:nvSpPr>
            <p:cNvPr id="178" name="Freeform 177"/>
            <p:cNvSpPr/>
            <p:nvPr/>
          </p:nvSpPr>
          <p:spPr bwMode="auto">
            <a:xfrm>
              <a:off x="2160407" y="1673990"/>
              <a:ext cx="547554" cy="16049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9" name="Freeform 178"/>
            <p:cNvSpPr>
              <a:spLocks/>
            </p:cNvSpPr>
            <p:nvPr/>
          </p:nvSpPr>
          <p:spPr bwMode="auto">
            <a:xfrm>
              <a:off x="2104116" y="1633868"/>
              <a:ext cx="660135" cy="109901"/>
            </a:xfrm>
            <a:custGeom>
              <a:avLst/>
              <a:gdLst>
                <a:gd name="T0" fmla="*/ 0 w 3723451"/>
                <a:gd name="T1" fmla="*/ 26887 h 932950"/>
                <a:gd name="T2" fmla="*/ 116156 w 3723451"/>
                <a:gd name="T3" fmla="*/ 317 h 932950"/>
                <a:gd name="T4" fmla="*/ 329013 w 3723451"/>
                <a:gd name="T5" fmla="*/ 61322 h 932950"/>
                <a:gd name="T6" fmla="*/ 532082 w 3723451"/>
                <a:gd name="T7" fmla="*/ 0 h 932950"/>
                <a:gd name="T8" fmla="*/ 660135 w 3723451"/>
                <a:gd name="T9" fmla="*/ 24402 h 932950"/>
                <a:gd name="T10" fmla="*/ 564864 w 3723451"/>
                <a:gd name="T11" fmla="*/ 54409 h 932950"/>
                <a:gd name="T12" fmla="*/ 534190 w 3723451"/>
                <a:gd name="T13" fmla="*/ 46319 h 932950"/>
                <a:gd name="T14" fmla="*/ 332753 w 3723451"/>
                <a:gd name="T15" fmla="*/ 109901 h 932950"/>
                <a:gd name="T16" fmla="*/ 126163 w 3723451"/>
                <a:gd name="T17" fmla="*/ 48658 h 932950"/>
                <a:gd name="T18" fmla="*/ 92761 w 3723451"/>
                <a:gd name="T19" fmla="*/ 55267 h 932950"/>
                <a:gd name="T20" fmla="*/ 0 w 3723451"/>
                <a:gd name="T21" fmla="*/ 2688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180" name="Freeform 179"/>
            <p:cNvSpPr>
              <a:spLocks/>
            </p:cNvSpPr>
            <p:nvPr/>
          </p:nvSpPr>
          <p:spPr bwMode="auto">
            <a:xfrm>
              <a:off x="2539089" y="1728069"/>
              <a:ext cx="240514" cy="95945"/>
            </a:xfrm>
            <a:custGeom>
              <a:avLst/>
              <a:gdLst>
                <a:gd name="T0" fmla="*/ 0 w 1366596"/>
                <a:gd name="T1" fmla="*/ 0 h 809868"/>
                <a:gd name="T2" fmla="*/ 240514 w 1366596"/>
                <a:gd name="T3" fmla="*/ 74139 h 809868"/>
                <a:gd name="T4" fmla="*/ 152244 w 1366596"/>
                <a:gd name="T5" fmla="*/ 95945 h 809868"/>
                <a:gd name="T6" fmla="*/ 810 w 1366596"/>
                <a:gd name="T7" fmla="*/ 50698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181" name="Freeform 180"/>
            <p:cNvSpPr>
              <a:spLocks/>
            </p:cNvSpPr>
            <p:nvPr/>
          </p:nvSpPr>
          <p:spPr bwMode="auto">
            <a:xfrm>
              <a:off x="2091322" y="1729813"/>
              <a:ext cx="237956" cy="97690"/>
            </a:xfrm>
            <a:custGeom>
              <a:avLst/>
              <a:gdLst>
                <a:gd name="T0" fmla="*/ 234708 w 1348191"/>
                <a:gd name="T1" fmla="*/ 0 h 791462"/>
                <a:gd name="T2" fmla="*/ 237956 w 1348191"/>
                <a:gd name="T3" fmla="*/ 47141 h 791462"/>
                <a:gd name="T4" fmla="*/ 86087 w 1348191"/>
                <a:gd name="T5" fmla="*/ 97690 h 791462"/>
                <a:gd name="T6" fmla="*/ 0 w 1348191"/>
                <a:gd name="T7" fmla="*/ 75539 h 791462"/>
                <a:gd name="T8" fmla="*/ 234708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182" name="Straight Connector 181"/>
            <p:cNvCxnSpPr>
              <a:cxnSpLocks noChangeShapeType="1"/>
              <a:endCxn id="177" idx="2"/>
            </p:cNvCxnSpPr>
            <p:nvPr/>
          </p:nvCxnSpPr>
          <p:spPr bwMode="auto">
            <a:xfrm flipH="1" flipV="1">
              <a:off x="1871277" y="1736791"/>
              <a:ext cx="2559" cy="123857"/>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83" name="Straight Connector 182"/>
            <p:cNvCxnSpPr>
              <a:cxnSpLocks noChangeShapeType="1"/>
            </p:cNvCxnSpPr>
            <p:nvPr/>
          </p:nvCxnSpPr>
          <p:spPr bwMode="auto">
            <a:xfrm flipH="1" flipV="1">
              <a:off x="2997089" y="1735047"/>
              <a:ext cx="2559" cy="122112"/>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24976" name="Group 88"/>
          <p:cNvGrpSpPr>
            <a:grpSpLocks/>
          </p:cNvGrpSpPr>
          <p:nvPr/>
        </p:nvGrpSpPr>
        <p:grpSpPr bwMode="auto">
          <a:xfrm>
            <a:off x="5016500" y="1862138"/>
            <a:ext cx="1270000" cy="1482725"/>
            <a:chOff x="5418667" y="1587500"/>
            <a:chExt cx="1270000" cy="1481667"/>
          </a:xfrm>
        </p:grpSpPr>
        <p:grpSp>
          <p:nvGrpSpPr>
            <p:cNvPr id="124978" name="Group 79"/>
            <p:cNvGrpSpPr>
              <a:grpSpLocks/>
            </p:cNvGrpSpPr>
            <p:nvPr/>
          </p:nvGrpSpPr>
          <p:grpSpPr bwMode="auto">
            <a:xfrm>
              <a:off x="5440087" y="1742411"/>
              <a:ext cx="1047344" cy="1163369"/>
              <a:chOff x="5440087" y="1742411"/>
              <a:chExt cx="1047344" cy="1163369"/>
            </a:xfrm>
          </p:grpSpPr>
          <p:grpSp>
            <p:nvGrpSpPr>
              <p:cNvPr id="124980" name="Group 950"/>
              <p:cNvGrpSpPr>
                <a:grpSpLocks/>
              </p:cNvGrpSpPr>
              <p:nvPr/>
            </p:nvGrpSpPr>
            <p:grpSpPr bwMode="auto">
              <a:xfrm>
                <a:off x="5838397" y="2273382"/>
                <a:ext cx="350328" cy="632398"/>
                <a:chOff x="4140" y="429"/>
                <a:chExt cx="1425" cy="2396"/>
              </a:xfrm>
            </p:grpSpPr>
            <p:sp>
              <p:nvSpPr>
                <p:cNvPr id="124983" name="Freeform 951"/>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84"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4985" name="Freeform 953"/>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86" name="Freeform 954"/>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87"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grpSp>
              <p:nvGrpSpPr>
                <p:cNvPr id="124988" name="Group 956"/>
                <p:cNvGrpSpPr>
                  <a:grpSpLocks/>
                </p:cNvGrpSpPr>
                <p:nvPr/>
              </p:nvGrpSpPr>
              <p:grpSpPr bwMode="auto">
                <a:xfrm>
                  <a:off x="4749" y="668"/>
                  <a:ext cx="581" cy="145"/>
                  <a:chOff x="614" y="2568"/>
                  <a:chExt cx="725" cy="139"/>
                </a:xfrm>
              </p:grpSpPr>
              <p:sp>
                <p:nvSpPr>
                  <p:cNvPr id="125013"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5014"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grpSp>
            <p:sp>
              <p:nvSpPr>
                <p:cNvPr id="124989"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grpSp>
              <p:nvGrpSpPr>
                <p:cNvPr id="124990" name="Group 960"/>
                <p:cNvGrpSpPr>
                  <a:grpSpLocks/>
                </p:cNvGrpSpPr>
                <p:nvPr/>
              </p:nvGrpSpPr>
              <p:grpSpPr bwMode="auto">
                <a:xfrm>
                  <a:off x="4747" y="994"/>
                  <a:ext cx="581" cy="134"/>
                  <a:chOff x="614" y="2568"/>
                  <a:chExt cx="725" cy="139"/>
                </a:xfrm>
              </p:grpSpPr>
              <p:sp>
                <p:nvSpPr>
                  <p:cNvPr id="125011"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5012"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grpSp>
            <p:sp>
              <p:nvSpPr>
                <p:cNvPr id="124991"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4992"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grpSp>
              <p:nvGrpSpPr>
                <p:cNvPr id="124993" name="Group 965"/>
                <p:cNvGrpSpPr>
                  <a:grpSpLocks/>
                </p:cNvGrpSpPr>
                <p:nvPr/>
              </p:nvGrpSpPr>
              <p:grpSpPr bwMode="auto">
                <a:xfrm>
                  <a:off x="4735" y="1627"/>
                  <a:ext cx="582" cy="151"/>
                  <a:chOff x="614" y="2568"/>
                  <a:chExt cx="725" cy="139"/>
                </a:xfrm>
              </p:grpSpPr>
              <p:sp>
                <p:nvSpPr>
                  <p:cNvPr id="125009"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5010"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grpSp>
            <p:sp>
              <p:nvSpPr>
                <p:cNvPr id="124994" name="Freeform 968"/>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4995" name="Group 969"/>
                <p:cNvGrpSpPr>
                  <a:grpSpLocks/>
                </p:cNvGrpSpPr>
                <p:nvPr/>
              </p:nvGrpSpPr>
              <p:grpSpPr bwMode="auto">
                <a:xfrm>
                  <a:off x="4739" y="1327"/>
                  <a:ext cx="582" cy="139"/>
                  <a:chOff x="614" y="2568"/>
                  <a:chExt cx="725" cy="139"/>
                </a:xfrm>
              </p:grpSpPr>
              <p:sp>
                <p:nvSpPr>
                  <p:cNvPr id="125007"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5008"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grpSp>
            <p:sp>
              <p:nvSpPr>
                <p:cNvPr id="124996"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4997" name="Freeform 973"/>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98" name="Freeform 974"/>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99"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5000" name="Freeform 976"/>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001"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5002"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5003"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5004"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endParaRPr lang="en-US" altLang="en-US" sz="1800">
                    <a:solidFill>
                      <a:srgbClr val="FF0000"/>
                    </a:solidFill>
                    <a:cs typeface="Arial" pitchFamily="34" charset="0"/>
                  </a:endParaRPr>
                </a:p>
              </p:txBody>
            </p:sp>
            <p:sp>
              <p:nvSpPr>
                <p:cNvPr id="125005"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sp>
              <p:nvSpPr>
                <p:cNvPr id="125006"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cs typeface="Arial" pitchFamily="34" charset="0"/>
                  </a:endParaRPr>
                </a:p>
              </p:txBody>
            </p:sp>
          </p:grpSp>
          <p:pic>
            <p:nvPicPr>
              <p:cNvPr id="12498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0087" y="1742411"/>
                <a:ext cx="1039824" cy="30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82" name="TextBox 149"/>
              <p:cNvSpPr txBox="1">
                <a:spLocks noChangeArrowheads="1"/>
              </p:cNvSpPr>
              <p:nvPr/>
            </p:nvSpPr>
            <p:spPr bwMode="auto">
              <a:xfrm>
                <a:off x="5558972" y="1947149"/>
                <a:ext cx="92845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400">
                    <a:cs typeface="Arial" pitchFamily="34" charset="0"/>
                  </a:rPr>
                  <a:t>controller</a:t>
                </a:r>
              </a:p>
              <a:p>
                <a:endParaRPr lang="en-US" altLang="en-US" sz="1800">
                  <a:cs typeface="Arial" pitchFamily="34" charset="0"/>
                </a:endParaRPr>
              </a:p>
            </p:txBody>
          </p:sp>
        </p:grpSp>
        <p:sp>
          <p:nvSpPr>
            <p:cNvPr id="124979" name="Rectangle 82"/>
            <p:cNvSpPr>
              <a:spLocks noChangeArrowheads="1"/>
            </p:cNvSpPr>
            <p:nvPr/>
          </p:nvSpPr>
          <p:spPr bwMode="auto">
            <a:xfrm>
              <a:off x="5418667" y="1587500"/>
              <a:ext cx="1270000" cy="1481667"/>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sz="1800"/>
            </a:p>
          </p:txBody>
        </p:sp>
      </p:grpSp>
      <p:sp>
        <p:nvSpPr>
          <p:cNvPr id="124977" name="TextBox 211"/>
          <p:cNvSpPr txBox="1">
            <a:spLocks noChangeArrowheads="1"/>
          </p:cNvSpPr>
          <p:nvPr/>
        </p:nvSpPr>
        <p:spPr bwMode="auto">
          <a:xfrm>
            <a:off x="5172075" y="794771"/>
            <a:ext cx="3133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600" i="1" dirty="0">
                <a:solidFill>
                  <a:srgbClr val="CC0000"/>
                </a:solidFill>
              </a:rPr>
              <a:t>Example: </a:t>
            </a:r>
            <a:r>
              <a:rPr lang="en-US" altLang="en-US" sz="1600" dirty="0"/>
              <a:t>datagrams from hosts h5 and h6 should be sent to h3 or h4, via s1 and from there to s2</a:t>
            </a:r>
          </a:p>
        </p:txBody>
      </p:sp>
    </p:spTree>
    <p:extLst>
      <p:ext uri="{BB962C8B-B14F-4D97-AF65-F5344CB8AC3E}">
        <p14:creationId xmlns:p14="http://schemas.microsoft.com/office/powerpoint/2010/main" val="4137101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dissolve">
                                      <p:cBhvr>
                                        <p:cTn id="7" dur="500"/>
                                        <p:tgtEl>
                                          <p:spTgt spid="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dissolve">
                                      <p:cBhvr>
                                        <p:cTn id="12" dur="500"/>
                                        <p:tgtEl>
                                          <p:spTgt spid="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72" y="16916"/>
            <a:ext cx="8220982" cy="1143000"/>
          </a:xfrm>
        </p:spPr>
        <p:txBody>
          <a:bodyPr/>
          <a:lstStyle/>
          <a:p>
            <a:r>
              <a:rPr lang="en-US" sz="4000" dirty="0" smtClean="0"/>
              <a:t>OpenFlow: </a:t>
            </a:r>
            <a:r>
              <a:rPr lang="en-US" sz="3600" dirty="0" smtClean="0"/>
              <a:t>controller-to-switch messages</a:t>
            </a:r>
            <a:endParaRPr lang="en-US" sz="3600" dirty="0"/>
          </a:p>
        </p:txBody>
      </p:sp>
      <p:sp>
        <p:nvSpPr>
          <p:cNvPr id="4" name="Content Placeholder 3"/>
          <p:cNvSpPr>
            <a:spLocks noGrp="1"/>
          </p:cNvSpPr>
          <p:nvPr>
            <p:ph sz="half" idx="2"/>
          </p:nvPr>
        </p:nvSpPr>
        <p:spPr>
          <a:xfrm>
            <a:off x="396929" y="1527156"/>
            <a:ext cx="5124230" cy="4648200"/>
          </a:xfrm>
        </p:spPr>
        <p:txBody>
          <a:bodyPr/>
          <a:lstStyle/>
          <a:p>
            <a:pPr marL="0" indent="0">
              <a:buNone/>
            </a:pPr>
            <a:r>
              <a:rPr lang="en-US" sz="2400" i="1" dirty="0" smtClean="0">
                <a:solidFill>
                  <a:srgbClr val="000090"/>
                </a:solidFill>
              </a:rPr>
              <a:t>Key controller-to-switch messages</a:t>
            </a:r>
          </a:p>
          <a:p>
            <a:r>
              <a:rPr lang="en-US" sz="2400" i="1" dirty="0" smtClean="0">
                <a:solidFill>
                  <a:srgbClr val="CC0000"/>
                </a:solidFill>
              </a:rPr>
              <a:t>features: </a:t>
            </a:r>
            <a:r>
              <a:rPr lang="en-US" sz="2400" dirty="0" smtClean="0"/>
              <a:t>controller queries switch features, switch replies</a:t>
            </a:r>
          </a:p>
          <a:p>
            <a:r>
              <a:rPr lang="en-US" sz="2400" i="1" dirty="0" smtClean="0">
                <a:solidFill>
                  <a:srgbClr val="CC0000"/>
                </a:solidFill>
              </a:rPr>
              <a:t>configure: </a:t>
            </a:r>
            <a:r>
              <a:rPr lang="en-US" sz="2400" dirty="0"/>
              <a:t>controller </a:t>
            </a:r>
            <a:r>
              <a:rPr lang="en-US" sz="2400" dirty="0" smtClean="0"/>
              <a:t>queries/sets </a:t>
            </a:r>
            <a:r>
              <a:rPr lang="en-US" sz="2400" dirty="0"/>
              <a:t>switch </a:t>
            </a:r>
            <a:r>
              <a:rPr lang="en-US" sz="2400" dirty="0" smtClean="0"/>
              <a:t>configuration parameters</a:t>
            </a:r>
          </a:p>
          <a:p>
            <a:r>
              <a:rPr lang="en-US" sz="2400" i="1" dirty="0" smtClean="0">
                <a:solidFill>
                  <a:srgbClr val="CC0000"/>
                </a:solidFill>
              </a:rPr>
              <a:t>modify-state: </a:t>
            </a:r>
            <a:r>
              <a:rPr lang="en-US" sz="2400" dirty="0"/>
              <a:t>add, </a:t>
            </a:r>
            <a:r>
              <a:rPr lang="en-US" sz="2400" dirty="0" smtClean="0"/>
              <a:t>delete, modify flow entries </a:t>
            </a:r>
            <a:r>
              <a:rPr lang="en-US" sz="2400" dirty="0"/>
              <a:t>in the </a:t>
            </a:r>
            <a:r>
              <a:rPr lang="en-US" sz="2400" dirty="0" smtClean="0"/>
              <a:t>OpenFlow tables</a:t>
            </a:r>
          </a:p>
          <a:p>
            <a:r>
              <a:rPr lang="en-US" sz="2400" i="1" dirty="0" smtClean="0">
                <a:solidFill>
                  <a:srgbClr val="CC0000"/>
                </a:solidFill>
              </a:rPr>
              <a:t>packet-out: </a:t>
            </a:r>
            <a:r>
              <a:rPr lang="en-US" sz="2400" dirty="0" smtClean="0"/>
              <a:t>controller can send this packet out of specific switch port</a:t>
            </a:r>
          </a:p>
          <a:p>
            <a:endParaRPr lang="en-US" sz="2400" dirty="0"/>
          </a:p>
        </p:txBody>
      </p:sp>
      <p:grpSp>
        <p:nvGrpSpPr>
          <p:cNvPr id="3" name="Group 2"/>
          <p:cNvGrpSpPr/>
          <p:nvPr/>
        </p:nvGrpSpPr>
        <p:grpSpPr>
          <a:xfrm>
            <a:off x="5841999" y="1871579"/>
            <a:ext cx="2822601" cy="3194648"/>
            <a:chOff x="5841999" y="1871579"/>
            <a:chExt cx="2822601" cy="3194648"/>
          </a:xfrm>
        </p:grpSpPr>
        <p:sp>
          <p:nvSpPr>
            <p:cNvPr id="56" name="Oval 55"/>
            <p:cNvSpPr/>
            <p:nvPr/>
          </p:nvSpPr>
          <p:spPr>
            <a:xfrm flipH="1">
              <a:off x="6510423" y="2429821"/>
              <a:ext cx="1078571" cy="751277"/>
            </a:xfrm>
            <a:prstGeom prst="ellipse">
              <a:avLst/>
            </a:prstGeom>
            <a:ln w="22225">
              <a:solidFill>
                <a:srgbClr val="CC0000"/>
              </a:solidFill>
              <a:prstDash val="dash"/>
            </a:ln>
          </p:spPr>
          <p:txBody>
            <a:bodyPr rtlCol="0" anchor="ctr"/>
            <a:lstStyle/>
            <a:p>
              <a:pPr algn="ctr"/>
              <a:endParaRPr lang="en-US" dirty="0"/>
            </a:p>
          </p:txBody>
        </p:sp>
        <p:grpSp>
          <p:nvGrpSpPr>
            <p:cNvPr id="72" name="Group 71"/>
            <p:cNvGrpSpPr/>
            <p:nvPr/>
          </p:nvGrpSpPr>
          <p:grpSpPr>
            <a:xfrm>
              <a:off x="5841999" y="1871579"/>
              <a:ext cx="2822601" cy="3194648"/>
              <a:chOff x="460628" y="1850015"/>
              <a:chExt cx="3899341" cy="4512949"/>
            </a:xfrm>
          </p:grpSpPr>
          <p:sp>
            <p:nvSpPr>
              <p:cNvPr id="73" name="Cloud 72"/>
              <p:cNvSpPr/>
              <p:nvPr/>
            </p:nvSpPr>
            <p:spPr>
              <a:xfrm>
                <a:off x="460628" y="4246149"/>
                <a:ext cx="3899341" cy="2116815"/>
              </a:xfrm>
              <a:prstGeom prst="cloud">
                <a:avLst/>
              </a:prstGeom>
              <a:noFill/>
              <a:ln>
                <a:solidFill>
                  <a:srgbClr val="000090"/>
                </a:solidFill>
              </a:ln>
              <a:effectLst>
                <a:outerShdw blurRad="40000" dist="23000" dir="5400000" rotWithShape="0">
                  <a:schemeClr val="accent6">
                    <a:lumMod val="40000"/>
                    <a:lumOff val="60000"/>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4" name="Straight Connector 73"/>
              <p:cNvCxnSpPr/>
              <p:nvPr/>
            </p:nvCxnSpPr>
            <p:spPr>
              <a:xfrm flipV="1">
                <a:off x="1124345" y="4538650"/>
                <a:ext cx="1203228" cy="8190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124345" y="5357675"/>
                <a:ext cx="1203228" cy="6423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133750" y="4795599"/>
                <a:ext cx="319671" cy="10277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2404480" y="4715303"/>
                <a:ext cx="1307416" cy="3372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2596747" y="5245260"/>
                <a:ext cx="1115149" cy="7547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9" name="Group 950"/>
              <p:cNvGrpSpPr>
                <a:grpSpLocks/>
              </p:cNvGrpSpPr>
              <p:nvPr/>
            </p:nvGrpSpPr>
            <p:grpSpPr bwMode="auto">
              <a:xfrm>
                <a:off x="1839080" y="2785594"/>
                <a:ext cx="549038" cy="880838"/>
                <a:chOff x="4140" y="429"/>
                <a:chExt cx="1425" cy="2396"/>
              </a:xfrm>
            </p:grpSpPr>
            <p:sp>
              <p:nvSpPr>
                <p:cNvPr id="127" name="Freeform 951"/>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9" name="Freeform 953"/>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954"/>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32" name="Group 956"/>
                <p:cNvGrpSpPr>
                  <a:grpSpLocks/>
                </p:cNvGrpSpPr>
                <p:nvPr/>
              </p:nvGrpSpPr>
              <p:grpSpPr bwMode="auto">
                <a:xfrm>
                  <a:off x="4749" y="668"/>
                  <a:ext cx="581" cy="145"/>
                  <a:chOff x="614" y="2568"/>
                  <a:chExt cx="725" cy="139"/>
                </a:xfrm>
              </p:grpSpPr>
              <p:sp>
                <p:nvSpPr>
                  <p:cNvPr id="157"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3"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34" name="Group 960"/>
                <p:cNvGrpSpPr>
                  <a:grpSpLocks/>
                </p:cNvGrpSpPr>
                <p:nvPr/>
              </p:nvGrpSpPr>
              <p:grpSpPr bwMode="auto">
                <a:xfrm>
                  <a:off x="4747" y="994"/>
                  <a:ext cx="581" cy="134"/>
                  <a:chOff x="614" y="2568"/>
                  <a:chExt cx="725" cy="139"/>
                </a:xfrm>
              </p:grpSpPr>
              <p:sp>
                <p:nvSpPr>
                  <p:cNvPr id="155"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5"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6"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37" name="Group 965"/>
                <p:cNvGrpSpPr>
                  <a:grpSpLocks/>
                </p:cNvGrpSpPr>
                <p:nvPr/>
              </p:nvGrpSpPr>
              <p:grpSpPr bwMode="auto">
                <a:xfrm>
                  <a:off x="4735" y="1627"/>
                  <a:ext cx="582" cy="151"/>
                  <a:chOff x="614" y="2568"/>
                  <a:chExt cx="725" cy="139"/>
                </a:xfrm>
              </p:grpSpPr>
              <p:sp>
                <p:nvSpPr>
                  <p:cNvPr id="153"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8" name="Freeform 968"/>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9" name="Group 969"/>
                <p:cNvGrpSpPr>
                  <a:grpSpLocks/>
                </p:cNvGrpSpPr>
                <p:nvPr/>
              </p:nvGrpSpPr>
              <p:grpSpPr bwMode="auto">
                <a:xfrm>
                  <a:off x="4739" y="1327"/>
                  <a:ext cx="582" cy="139"/>
                  <a:chOff x="614" y="2568"/>
                  <a:chExt cx="725" cy="139"/>
                </a:xfrm>
              </p:grpSpPr>
              <p:sp>
                <p:nvSpPr>
                  <p:cNvPr id="151"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2"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40"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141" name="Freeform 973"/>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974"/>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 name="Freeform 976"/>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146"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147"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800">
                    <a:solidFill>
                      <a:srgbClr val="FF0000"/>
                    </a:solidFill>
                  </a:endParaRPr>
                </a:p>
              </p:txBody>
            </p:sp>
            <p:sp>
              <p:nvSpPr>
                <p:cNvPr id="149"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0"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pic>
            <p:nvPicPr>
              <p:cNvPr id="80"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04880" y="2227106"/>
                <a:ext cx="1629624" cy="4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p:cNvSpPr txBox="1"/>
              <p:nvPr/>
            </p:nvSpPr>
            <p:spPr>
              <a:xfrm>
                <a:off x="994856" y="1850015"/>
                <a:ext cx="2456797" cy="400110"/>
              </a:xfrm>
              <a:prstGeom prst="rect">
                <a:avLst/>
              </a:prstGeom>
              <a:noFill/>
            </p:spPr>
            <p:txBody>
              <a:bodyPr wrap="none" rtlCol="0">
                <a:spAutoFit/>
              </a:bodyPr>
              <a:lstStyle/>
              <a:p>
                <a:r>
                  <a:rPr lang="en-US" sz="2000" dirty="0" smtClean="0">
                    <a:solidFill>
                      <a:srgbClr val="CC0000"/>
                    </a:solidFill>
                  </a:rPr>
                  <a:t>OpenFlow Controller</a:t>
                </a:r>
                <a:endParaRPr lang="en-US" sz="2000" dirty="0">
                  <a:solidFill>
                    <a:srgbClr val="CC0000"/>
                  </a:solidFill>
                </a:endParaRPr>
              </a:p>
            </p:txBody>
          </p:sp>
          <p:grpSp>
            <p:nvGrpSpPr>
              <p:cNvPr id="82" name="Group 327"/>
              <p:cNvGrpSpPr>
                <a:grpSpLocks/>
              </p:cNvGrpSpPr>
              <p:nvPr/>
            </p:nvGrpSpPr>
            <p:grpSpPr bwMode="auto">
              <a:xfrm>
                <a:off x="2112211" y="5801894"/>
                <a:ext cx="736172" cy="452961"/>
                <a:chOff x="1871277" y="1576300"/>
                <a:chExt cx="1128371" cy="437861"/>
              </a:xfrm>
            </p:grpSpPr>
            <p:sp>
              <p:nvSpPr>
                <p:cNvPr id="118" name="Oval 11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9" name="Rectangle 11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 name="Oval 11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21" name="Freeform 12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 name="Freeform 12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 name="Freeform 12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4" name="Freeform 123"/>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5" name="Straight Connector 124"/>
                <p:cNvCxnSpPr>
                  <a:endCxn id="12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 name="Group 327"/>
              <p:cNvGrpSpPr>
                <a:grpSpLocks/>
              </p:cNvGrpSpPr>
              <p:nvPr/>
            </p:nvGrpSpPr>
            <p:grpSpPr bwMode="auto">
              <a:xfrm>
                <a:off x="3547978" y="4938294"/>
                <a:ext cx="736172" cy="452961"/>
                <a:chOff x="1871277" y="1576300"/>
                <a:chExt cx="1128371" cy="437861"/>
              </a:xfrm>
            </p:grpSpPr>
            <p:sp>
              <p:nvSpPr>
                <p:cNvPr id="109" name="Oval 108"/>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0" name="Rectangle 109"/>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1" name="Oval 110"/>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2" name="Freeform 111"/>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Freeform 112"/>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 name="Freeform 113"/>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 name="Freeform 114"/>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6" name="Straight Connector 115"/>
                <p:cNvCxnSpPr>
                  <a:endCxn id="111"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4" name="Group 327"/>
              <p:cNvGrpSpPr>
                <a:grpSpLocks/>
              </p:cNvGrpSpPr>
              <p:nvPr/>
            </p:nvGrpSpPr>
            <p:grpSpPr bwMode="auto">
              <a:xfrm>
                <a:off x="665747" y="5144167"/>
                <a:ext cx="736172" cy="452961"/>
                <a:chOff x="1871277" y="1576300"/>
                <a:chExt cx="1128371" cy="437861"/>
              </a:xfrm>
            </p:grpSpPr>
            <p:sp>
              <p:nvSpPr>
                <p:cNvPr id="100" name="Oval 99"/>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1" name="Rectangle 100"/>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 name="Oval 101"/>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3" name="Freeform 102"/>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 name="Freeform 103"/>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5" name="Freeform 104"/>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Freeform 105"/>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7" name="Straight Connector 106"/>
                <p:cNvCxnSpPr>
                  <a:endCxn id="102"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5" name="Group 327"/>
              <p:cNvGrpSpPr>
                <a:grpSpLocks/>
              </p:cNvGrpSpPr>
              <p:nvPr/>
            </p:nvGrpSpPr>
            <p:grpSpPr bwMode="auto">
              <a:xfrm>
                <a:off x="1753937" y="4440989"/>
                <a:ext cx="736172" cy="452961"/>
                <a:chOff x="1871277" y="1576300"/>
                <a:chExt cx="1128371" cy="437861"/>
              </a:xfrm>
            </p:grpSpPr>
            <p:sp>
              <p:nvSpPr>
                <p:cNvPr id="90" name="Oval 89"/>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1" name="Rectangle 90"/>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 name="Oval 91"/>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3" name="Freeform 92"/>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Freeform 94"/>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6" name="Freeform 95"/>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Freeform 96"/>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8" name="Straight Connector 97"/>
                <p:cNvCxnSpPr>
                  <a:endCxn id="92"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86" name="Up-Down Arrow 85"/>
              <p:cNvSpPr/>
              <p:nvPr/>
            </p:nvSpPr>
            <p:spPr>
              <a:xfrm rot="21141209">
                <a:off x="2269785" y="3718179"/>
                <a:ext cx="191874" cy="2107535"/>
              </a:xfrm>
              <a:prstGeom prst="upDownArrow">
                <a:avLst/>
              </a:prstGeom>
              <a:solidFill>
                <a:srgbClr val="CC0000">
                  <a:alpha val="78000"/>
                </a:srgbClr>
              </a:solidFill>
              <a:ln>
                <a:noFill/>
              </a:ln>
            </p:spPr>
            <p:txBody>
              <a:bodyPr rtlCol="0" anchor="ctr"/>
              <a:lstStyle/>
              <a:p>
                <a:pPr algn="ctr"/>
                <a:endParaRPr lang="en-US" dirty="0"/>
              </a:p>
            </p:txBody>
          </p:sp>
          <p:sp>
            <p:nvSpPr>
              <p:cNvPr id="87" name="Up-Down Arrow 86"/>
              <p:cNvSpPr/>
              <p:nvPr/>
            </p:nvSpPr>
            <p:spPr>
              <a:xfrm>
                <a:off x="1974262" y="3714785"/>
                <a:ext cx="191874" cy="823865"/>
              </a:xfrm>
              <a:prstGeom prst="upDownArrow">
                <a:avLst/>
              </a:prstGeom>
              <a:solidFill>
                <a:srgbClr val="CC0000">
                  <a:alpha val="78000"/>
                </a:srgbClr>
              </a:solidFill>
              <a:ln>
                <a:noFill/>
              </a:ln>
            </p:spPr>
            <p:txBody>
              <a:bodyPr rtlCol="0" anchor="ctr"/>
              <a:lstStyle/>
              <a:p>
                <a:pPr algn="ctr"/>
                <a:endParaRPr lang="en-US" dirty="0"/>
              </a:p>
            </p:txBody>
          </p:sp>
          <p:sp>
            <p:nvSpPr>
              <p:cNvPr id="88" name="Up-Down Arrow 87"/>
              <p:cNvSpPr/>
              <p:nvPr/>
            </p:nvSpPr>
            <p:spPr>
              <a:xfrm rot="19054398">
                <a:off x="2872397" y="3460483"/>
                <a:ext cx="196901" cy="1849334"/>
              </a:xfrm>
              <a:prstGeom prst="upDownArrow">
                <a:avLst/>
              </a:prstGeom>
              <a:solidFill>
                <a:srgbClr val="CC0000">
                  <a:alpha val="78000"/>
                </a:srgbClr>
              </a:solidFill>
              <a:ln>
                <a:noFill/>
              </a:ln>
            </p:spPr>
            <p:txBody>
              <a:bodyPr rtlCol="0" anchor="ctr"/>
              <a:lstStyle/>
              <a:p>
                <a:pPr algn="ctr"/>
                <a:endParaRPr lang="en-US" dirty="0"/>
              </a:p>
            </p:txBody>
          </p:sp>
          <p:sp>
            <p:nvSpPr>
              <p:cNvPr id="89" name="Up-Down Arrow 88"/>
              <p:cNvSpPr/>
              <p:nvPr/>
            </p:nvSpPr>
            <p:spPr>
              <a:xfrm rot="1537304" flipH="1">
                <a:off x="1441528" y="3583584"/>
                <a:ext cx="196901" cy="1720974"/>
              </a:xfrm>
              <a:prstGeom prst="upDownArrow">
                <a:avLst/>
              </a:prstGeom>
              <a:solidFill>
                <a:srgbClr val="CC0000">
                  <a:alpha val="78000"/>
                </a:srgbClr>
              </a:solidFill>
              <a:ln>
                <a:noFill/>
              </a:ln>
            </p:spPr>
            <p:txBody>
              <a:bodyPr rtlCol="0" anchor="ctr"/>
              <a:lstStyle/>
              <a:p>
                <a:pPr algn="ctr"/>
                <a:endParaRPr lang="en-US" dirty="0"/>
              </a:p>
            </p:txBody>
          </p:sp>
        </p:grpSp>
      </p:grpSp>
      <p:sp>
        <p:nvSpPr>
          <p:cNvPr id="159"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35</a:t>
            </a:fld>
            <a:endParaRPr lang="en-US" sz="1200" dirty="0">
              <a:latin typeface="Tahoma" charset="0"/>
            </a:endParaRPr>
          </a:p>
        </p:txBody>
      </p:sp>
      <p:sp>
        <p:nvSpPr>
          <p:cNvPr id="160" name="Footer Placeholder 2"/>
          <p:cNvSpPr>
            <a:spLocks noGrp="1"/>
          </p:cNvSpPr>
          <p:nvPr>
            <p:ph type="ftr" sz="quarter" idx="11"/>
          </p:nvPr>
        </p:nvSpPr>
        <p:spPr>
          <a:xfrm>
            <a:off x="6375496" y="6475081"/>
            <a:ext cx="2177473"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spTree>
    <p:extLst>
      <p:ext uri="{BB962C8B-B14F-4D97-AF65-F5344CB8AC3E}">
        <p14:creationId xmlns:p14="http://schemas.microsoft.com/office/powerpoint/2010/main" val="406656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46" y="16916"/>
            <a:ext cx="8220982" cy="1143000"/>
          </a:xfrm>
        </p:spPr>
        <p:txBody>
          <a:bodyPr/>
          <a:lstStyle/>
          <a:p>
            <a:r>
              <a:rPr lang="en-US" sz="4000" dirty="0" smtClean="0"/>
              <a:t>OpenFlow: </a:t>
            </a:r>
            <a:r>
              <a:rPr lang="en-US" sz="3600" dirty="0" smtClean="0"/>
              <a:t>switch-to-controller messages</a:t>
            </a:r>
            <a:endParaRPr lang="en-US" sz="3600" dirty="0"/>
          </a:p>
        </p:txBody>
      </p:sp>
      <p:sp>
        <p:nvSpPr>
          <p:cNvPr id="4" name="Content Placeholder 3"/>
          <p:cNvSpPr>
            <a:spLocks noGrp="1"/>
          </p:cNvSpPr>
          <p:nvPr>
            <p:ph sz="half" idx="2"/>
          </p:nvPr>
        </p:nvSpPr>
        <p:spPr>
          <a:xfrm>
            <a:off x="396928" y="1299900"/>
            <a:ext cx="5732959" cy="4648200"/>
          </a:xfrm>
        </p:spPr>
        <p:txBody>
          <a:bodyPr/>
          <a:lstStyle/>
          <a:p>
            <a:pPr marL="0" indent="0">
              <a:buNone/>
            </a:pPr>
            <a:r>
              <a:rPr lang="en-US" sz="2400" i="1" dirty="0" smtClean="0">
                <a:solidFill>
                  <a:srgbClr val="000090"/>
                </a:solidFill>
              </a:rPr>
              <a:t>Key switch-to-controller messages</a:t>
            </a:r>
          </a:p>
          <a:p>
            <a:r>
              <a:rPr lang="en-US" sz="2400" i="1" dirty="0" smtClean="0">
                <a:solidFill>
                  <a:srgbClr val="CC0000"/>
                </a:solidFill>
              </a:rPr>
              <a:t>packet-in: </a:t>
            </a:r>
            <a:r>
              <a:rPr lang="en-US" sz="2400" dirty="0" smtClean="0"/>
              <a:t>transfer packet (and its control) to controller.  See packet-out message from controller</a:t>
            </a:r>
          </a:p>
          <a:p>
            <a:r>
              <a:rPr lang="en-US" sz="2400" i="1" dirty="0" smtClean="0">
                <a:solidFill>
                  <a:srgbClr val="CC0000"/>
                </a:solidFill>
              </a:rPr>
              <a:t>flow-removed: </a:t>
            </a:r>
            <a:r>
              <a:rPr lang="en-US" sz="2400" dirty="0" smtClean="0"/>
              <a:t>flow table entry deleted at switch</a:t>
            </a:r>
          </a:p>
          <a:p>
            <a:r>
              <a:rPr lang="en-US" sz="2400" i="1" dirty="0" smtClean="0">
                <a:solidFill>
                  <a:srgbClr val="CC0000"/>
                </a:solidFill>
              </a:rPr>
              <a:t>port status: </a:t>
            </a:r>
            <a:r>
              <a:rPr lang="en-US" sz="2400" dirty="0" smtClean="0"/>
              <a:t>inform controller of a change on a port.</a:t>
            </a:r>
            <a:endParaRPr lang="en-US" sz="2400" dirty="0"/>
          </a:p>
        </p:txBody>
      </p:sp>
      <p:grpSp>
        <p:nvGrpSpPr>
          <p:cNvPr id="58" name="Group 57"/>
          <p:cNvGrpSpPr/>
          <p:nvPr/>
        </p:nvGrpSpPr>
        <p:grpSpPr>
          <a:xfrm>
            <a:off x="5841999" y="1644323"/>
            <a:ext cx="2822601" cy="3194648"/>
            <a:chOff x="5841999" y="1871579"/>
            <a:chExt cx="2822601" cy="3194648"/>
          </a:xfrm>
        </p:grpSpPr>
        <p:sp>
          <p:nvSpPr>
            <p:cNvPr id="59" name="Oval 58"/>
            <p:cNvSpPr/>
            <p:nvPr/>
          </p:nvSpPr>
          <p:spPr>
            <a:xfrm flipH="1">
              <a:off x="6510423" y="2429821"/>
              <a:ext cx="1078571" cy="751277"/>
            </a:xfrm>
            <a:prstGeom prst="ellipse">
              <a:avLst/>
            </a:prstGeom>
            <a:ln w="22225">
              <a:solidFill>
                <a:srgbClr val="CC0000"/>
              </a:solidFill>
              <a:prstDash val="dash"/>
            </a:ln>
          </p:spPr>
          <p:txBody>
            <a:bodyPr rtlCol="0" anchor="ctr"/>
            <a:lstStyle/>
            <a:p>
              <a:pPr algn="ctr"/>
              <a:endParaRPr lang="en-US" dirty="0"/>
            </a:p>
          </p:txBody>
        </p:sp>
        <p:grpSp>
          <p:nvGrpSpPr>
            <p:cNvPr id="61" name="Group 60"/>
            <p:cNvGrpSpPr/>
            <p:nvPr/>
          </p:nvGrpSpPr>
          <p:grpSpPr>
            <a:xfrm>
              <a:off x="5841999" y="1871579"/>
              <a:ext cx="2822601" cy="3194648"/>
              <a:chOff x="460628" y="1850015"/>
              <a:chExt cx="3899341" cy="4512949"/>
            </a:xfrm>
          </p:grpSpPr>
          <p:sp>
            <p:nvSpPr>
              <p:cNvPr id="62" name="Cloud 61"/>
              <p:cNvSpPr/>
              <p:nvPr/>
            </p:nvSpPr>
            <p:spPr>
              <a:xfrm>
                <a:off x="460628" y="4246149"/>
                <a:ext cx="3899341" cy="2116815"/>
              </a:xfrm>
              <a:prstGeom prst="cloud">
                <a:avLst/>
              </a:prstGeom>
              <a:noFill/>
              <a:ln>
                <a:solidFill>
                  <a:srgbClr val="000090"/>
                </a:solidFill>
              </a:ln>
              <a:effectLst>
                <a:outerShdw blurRad="40000" dist="23000" dir="5400000" rotWithShape="0">
                  <a:schemeClr val="accent6">
                    <a:lumMod val="40000"/>
                    <a:lumOff val="60000"/>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Straight Connector 62"/>
              <p:cNvCxnSpPr/>
              <p:nvPr/>
            </p:nvCxnSpPr>
            <p:spPr>
              <a:xfrm flipV="1">
                <a:off x="1124345" y="4538650"/>
                <a:ext cx="1203228" cy="8190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124345" y="5357675"/>
                <a:ext cx="1203228" cy="6423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133750" y="4795599"/>
                <a:ext cx="319671" cy="10277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404480" y="4715303"/>
                <a:ext cx="1307416" cy="3372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596747" y="5245260"/>
                <a:ext cx="1115149" cy="7547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8" name="Group 950"/>
              <p:cNvGrpSpPr>
                <a:grpSpLocks/>
              </p:cNvGrpSpPr>
              <p:nvPr/>
            </p:nvGrpSpPr>
            <p:grpSpPr bwMode="auto">
              <a:xfrm>
                <a:off x="1839080" y="2785594"/>
                <a:ext cx="549038" cy="880838"/>
                <a:chOff x="4140" y="429"/>
                <a:chExt cx="1425" cy="2396"/>
              </a:xfrm>
            </p:grpSpPr>
            <p:sp>
              <p:nvSpPr>
                <p:cNvPr id="116" name="Freeform 951"/>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 name="Freeform 953"/>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954"/>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1" name="Group 956"/>
                <p:cNvGrpSpPr>
                  <a:grpSpLocks/>
                </p:cNvGrpSpPr>
                <p:nvPr/>
              </p:nvGrpSpPr>
              <p:grpSpPr bwMode="auto">
                <a:xfrm>
                  <a:off x="4749" y="668"/>
                  <a:ext cx="581" cy="145"/>
                  <a:chOff x="614" y="2568"/>
                  <a:chExt cx="725" cy="139"/>
                </a:xfrm>
              </p:grpSpPr>
              <p:sp>
                <p:nvSpPr>
                  <p:cNvPr id="146"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2"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3" name="Group 960"/>
                <p:cNvGrpSpPr>
                  <a:grpSpLocks/>
                </p:cNvGrpSpPr>
                <p:nvPr/>
              </p:nvGrpSpPr>
              <p:grpSpPr bwMode="auto">
                <a:xfrm>
                  <a:off x="4747" y="994"/>
                  <a:ext cx="581" cy="134"/>
                  <a:chOff x="614" y="2568"/>
                  <a:chExt cx="725" cy="139"/>
                </a:xfrm>
              </p:grpSpPr>
              <p:sp>
                <p:nvSpPr>
                  <p:cNvPr id="144"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4"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5"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6" name="Group 965"/>
                <p:cNvGrpSpPr>
                  <a:grpSpLocks/>
                </p:cNvGrpSpPr>
                <p:nvPr/>
              </p:nvGrpSpPr>
              <p:grpSpPr bwMode="auto">
                <a:xfrm>
                  <a:off x="4735" y="1627"/>
                  <a:ext cx="582" cy="151"/>
                  <a:chOff x="614" y="2568"/>
                  <a:chExt cx="725" cy="139"/>
                </a:xfrm>
              </p:grpSpPr>
              <p:sp>
                <p:nvSpPr>
                  <p:cNvPr id="142"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7" name="Freeform 968"/>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8" name="Group 969"/>
                <p:cNvGrpSpPr>
                  <a:grpSpLocks/>
                </p:cNvGrpSpPr>
                <p:nvPr/>
              </p:nvGrpSpPr>
              <p:grpSpPr bwMode="auto">
                <a:xfrm>
                  <a:off x="4739" y="1327"/>
                  <a:ext cx="582" cy="139"/>
                  <a:chOff x="614" y="2568"/>
                  <a:chExt cx="725" cy="139"/>
                </a:xfrm>
              </p:grpSpPr>
              <p:sp>
                <p:nvSpPr>
                  <p:cNvPr id="140"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1"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9"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130" name="Freeform 973"/>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974"/>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 name="Freeform 976"/>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135"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136"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7"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800">
                    <a:solidFill>
                      <a:srgbClr val="FF0000"/>
                    </a:solidFill>
                  </a:endParaRPr>
                </a:p>
              </p:txBody>
            </p:sp>
            <p:sp>
              <p:nvSpPr>
                <p:cNvPr id="138"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9"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pic>
            <p:nvPicPr>
              <p:cNvPr id="69"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04880" y="2227106"/>
                <a:ext cx="1629624" cy="4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69"/>
              <p:cNvSpPr txBox="1"/>
              <p:nvPr/>
            </p:nvSpPr>
            <p:spPr>
              <a:xfrm>
                <a:off x="994856" y="1850015"/>
                <a:ext cx="2456797" cy="400110"/>
              </a:xfrm>
              <a:prstGeom prst="rect">
                <a:avLst/>
              </a:prstGeom>
              <a:noFill/>
            </p:spPr>
            <p:txBody>
              <a:bodyPr wrap="none" rtlCol="0">
                <a:spAutoFit/>
              </a:bodyPr>
              <a:lstStyle/>
              <a:p>
                <a:r>
                  <a:rPr lang="en-US" sz="2000" dirty="0" smtClean="0">
                    <a:solidFill>
                      <a:srgbClr val="CC0000"/>
                    </a:solidFill>
                  </a:rPr>
                  <a:t>OpenFlow Controller</a:t>
                </a:r>
                <a:endParaRPr lang="en-US" sz="2000" dirty="0">
                  <a:solidFill>
                    <a:srgbClr val="CC0000"/>
                  </a:solidFill>
                </a:endParaRPr>
              </a:p>
            </p:txBody>
          </p:sp>
          <p:grpSp>
            <p:nvGrpSpPr>
              <p:cNvPr id="71" name="Group 327"/>
              <p:cNvGrpSpPr>
                <a:grpSpLocks/>
              </p:cNvGrpSpPr>
              <p:nvPr/>
            </p:nvGrpSpPr>
            <p:grpSpPr bwMode="auto">
              <a:xfrm>
                <a:off x="2112211" y="5801894"/>
                <a:ext cx="736172" cy="452961"/>
                <a:chOff x="1871277" y="1576300"/>
                <a:chExt cx="1128371" cy="437861"/>
              </a:xfrm>
            </p:grpSpPr>
            <p:sp>
              <p:nvSpPr>
                <p:cNvPr id="107" name="Oval 106"/>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8" name="Rectangle 107"/>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9" name="Oval 108"/>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0" name="Freeform 109"/>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1" name="Freeform 110"/>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 name="Freeform 111"/>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Freeform 112"/>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4" name="Straight Connector 113"/>
                <p:cNvCxnSpPr>
                  <a:endCxn id="109"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72" name="Group 327"/>
              <p:cNvGrpSpPr>
                <a:grpSpLocks/>
              </p:cNvGrpSpPr>
              <p:nvPr/>
            </p:nvGrpSpPr>
            <p:grpSpPr bwMode="auto">
              <a:xfrm>
                <a:off x="3547978" y="4938294"/>
                <a:ext cx="736172" cy="452961"/>
                <a:chOff x="1871277" y="1576300"/>
                <a:chExt cx="1128371" cy="437861"/>
              </a:xfrm>
            </p:grpSpPr>
            <p:sp>
              <p:nvSpPr>
                <p:cNvPr id="98" name="Oval 9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9" name="Rectangle 9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 name="Oval 9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1" name="Freeform 10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 name="Freeform 10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 name="Freeform 10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 name="Freeform 103"/>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5" name="Straight Connector 104"/>
                <p:cNvCxnSpPr>
                  <a:endCxn id="10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73" name="Group 327"/>
              <p:cNvGrpSpPr>
                <a:grpSpLocks/>
              </p:cNvGrpSpPr>
              <p:nvPr/>
            </p:nvGrpSpPr>
            <p:grpSpPr bwMode="auto">
              <a:xfrm>
                <a:off x="665747" y="5144167"/>
                <a:ext cx="736172" cy="452961"/>
                <a:chOff x="1871277" y="1576300"/>
                <a:chExt cx="1128371" cy="437861"/>
              </a:xfrm>
            </p:grpSpPr>
            <p:sp>
              <p:nvSpPr>
                <p:cNvPr id="88" name="Oval 8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9" name="Rectangle 8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0" name="Oval 8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1" name="Freeform 9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 name="Freeform 9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3" name="Freeform 9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Freeform 94"/>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6" name="Straight Connector 95"/>
                <p:cNvCxnSpPr>
                  <a:endCxn id="9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74" name="Group 327"/>
              <p:cNvGrpSpPr>
                <a:grpSpLocks/>
              </p:cNvGrpSpPr>
              <p:nvPr/>
            </p:nvGrpSpPr>
            <p:grpSpPr bwMode="auto">
              <a:xfrm>
                <a:off x="1753937" y="4440989"/>
                <a:ext cx="736172" cy="452961"/>
                <a:chOff x="1871277" y="1576300"/>
                <a:chExt cx="1128371" cy="437861"/>
              </a:xfrm>
            </p:grpSpPr>
            <p:sp>
              <p:nvSpPr>
                <p:cNvPr id="79" name="Oval 78"/>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0" name="Rectangle 79"/>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 name="Oval 80"/>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2" name="Freeform 81"/>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 name="Freeform 82"/>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4" name="Freeform 83"/>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Freeform 84"/>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6" name="Straight Connector 85"/>
                <p:cNvCxnSpPr>
                  <a:endCxn id="81"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75" name="Up-Down Arrow 74"/>
              <p:cNvSpPr/>
              <p:nvPr/>
            </p:nvSpPr>
            <p:spPr>
              <a:xfrm rot="21141209">
                <a:off x="2269785" y="3718179"/>
                <a:ext cx="191874" cy="2107535"/>
              </a:xfrm>
              <a:prstGeom prst="upDownArrow">
                <a:avLst/>
              </a:prstGeom>
              <a:solidFill>
                <a:srgbClr val="CC0000">
                  <a:alpha val="78000"/>
                </a:srgbClr>
              </a:solidFill>
              <a:ln>
                <a:noFill/>
              </a:ln>
            </p:spPr>
            <p:txBody>
              <a:bodyPr rtlCol="0" anchor="ctr"/>
              <a:lstStyle/>
              <a:p>
                <a:pPr algn="ctr"/>
                <a:endParaRPr lang="en-US" dirty="0"/>
              </a:p>
            </p:txBody>
          </p:sp>
          <p:sp>
            <p:nvSpPr>
              <p:cNvPr id="76" name="Up-Down Arrow 75"/>
              <p:cNvSpPr/>
              <p:nvPr/>
            </p:nvSpPr>
            <p:spPr>
              <a:xfrm>
                <a:off x="1974262" y="3714785"/>
                <a:ext cx="191874" cy="823865"/>
              </a:xfrm>
              <a:prstGeom prst="upDownArrow">
                <a:avLst/>
              </a:prstGeom>
              <a:solidFill>
                <a:srgbClr val="CC0000">
                  <a:alpha val="78000"/>
                </a:srgbClr>
              </a:solidFill>
              <a:ln>
                <a:noFill/>
              </a:ln>
            </p:spPr>
            <p:txBody>
              <a:bodyPr rtlCol="0" anchor="ctr"/>
              <a:lstStyle/>
              <a:p>
                <a:pPr algn="ctr"/>
                <a:endParaRPr lang="en-US" dirty="0"/>
              </a:p>
            </p:txBody>
          </p:sp>
          <p:sp>
            <p:nvSpPr>
              <p:cNvPr id="77" name="Up-Down Arrow 76"/>
              <p:cNvSpPr/>
              <p:nvPr/>
            </p:nvSpPr>
            <p:spPr>
              <a:xfrm rot="19054398">
                <a:off x="2872397" y="3460483"/>
                <a:ext cx="196901" cy="1849334"/>
              </a:xfrm>
              <a:prstGeom prst="upDownArrow">
                <a:avLst/>
              </a:prstGeom>
              <a:solidFill>
                <a:srgbClr val="CC0000">
                  <a:alpha val="78000"/>
                </a:srgbClr>
              </a:solidFill>
              <a:ln>
                <a:noFill/>
              </a:ln>
            </p:spPr>
            <p:txBody>
              <a:bodyPr rtlCol="0" anchor="ctr"/>
              <a:lstStyle/>
              <a:p>
                <a:pPr algn="ctr"/>
                <a:endParaRPr lang="en-US" dirty="0"/>
              </a:p>
            </p:txBody>
          </p:sp>
          <p:sp>
            <p:nvSpPr>
              <p:cNvPr id="78" name="Up-Down Arrow 77"/>
              <p:cNvSpPr/>
              <p:nvPr/>
            </p:nvSpPr>
            <p:spPr>
              <a:xfrm rot="1537304" flipH="1">
                <a:off x="1441528" y="3583584"/>
                <a:ext cx="196901" cy="1720974"/>
              </a:xfrm>
              <a:prstGeom prst="upDownArrow">
                <a:avLst/>
              </a:prstGeom>
              <a:solidFill>
                <a:srgbClr val="CC0000">
                  <a:alpha val="78000"/>
                </a:srgbClr>
              </a:solidFill>
              <a:ln>
                <a:noFill/>
              </a:ln>
            </p:spPr>
            <p:txBody>
              <a:bodyPr rtlCol="0" anchor="ctr"/>
              <a:lstStyle/>
              <a:p>
                <a:pPr algn="ctr"/>
                <a:endParaRPr lang="en-US" dirty="0"/>
              </a:p>
            </p:txBody>
          </p:sp>
        </p:grpSp>
      </p:grpSp>
      <p:sp>
        <p:nvSpPr>
          <p:cNvPr id="148"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36</a:t>
            </a:fld>
            <a:endParaRPr lang="en-US" sz="1200" dirty="0">
              <a:latin typeface="Tahoma" charset="0"/>
            </a:endParaRPr>
          </a:p>
        </p:txBody>
      </p:sp>
      <p:sp>
        <p:nvSpPr>
          <p:cNvPr id="149" name="Footer Placeholder 2"/>
          <p:cNvSpPr>
            <a:spLocks noGrp="1"/>
          </p:cNvSpPr>
          <p:nvPr>
            <p:ph type="ftr" sz="quarter" idx="11"/>
          </p:nvPr>
        </p:nvSpPr>
        <p:spPr>
          <a:xfrm>
            <a:off x="6375496" y="6475081"/>
            <a:ext cx="2177473" cy="241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spTree>
    <p:extLst>
      <p:ext uri="{BB962C8B-B14F-4D97-AF65-F5344CB8AC3E}">
        <p14:creationId xmlns:p14="http://schemas.microsoft.com/office/powerpoint/2010/main" val="1567842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3055" y="1049573"/>
            <a:ext cx="8351839" cy="2272747"/>
          </a:xfrm>
        </p:spPr>
        <p:txBody>
          <a:bodyPr/>
          <a:lstStyle/>
          <a:p>
            <a:r>
              <a:rPr lang="en-US" dirty="0"/>
              <a:t>How to setup the communication channels between the </a:t>
            </a:r>
            <a:r>
              <a:rPr lang="en-US" dirty="0" smtClean="0"/>
              <a:t>SWs </a:t>
            </a:r>
            <a:r>
              <a:rPr lang="en-US" dirty="0"/>
              <a:t>and the controller</a:t>
            </a:r>
            <a:r>
              <a:rPr lang="en-US" dirty="0" smtClean="0"/>
              <a:t>?</a:t>
            </a:r>
          </a:p>
          <a:p>
            <a:pPr lvl="1"/>
            <a:r>
              <a:rPr lang="en-US" sz="1600" b="1" i="1" dirty="0" smtClean="0"/>
              <a:t>Out-band control: </a:t>
            </a:r>
            <a:r>
              <a:rPr lang="en-US" sz="1600" dirty="0" smtClean="0"/>
              <a:t>building </a:t>
            </a:r>
            <a:r>
              <a:rPr lang="en-US" sz="1600" dirty="0"/>
              <a:t>a separate network connecting management ports of </a:t>
            </a:r>
            <a:r>
              <a:rPr lang="en-US" sz="1600" dirty="0" smtClean="0"/>
              <a:t>SDN </a:t>
            </a:r>
            <a:r>
              <a:rPr lang="en-US" sz="1600" dirty="0"/>
              <a:t>switches with </a:t>
            </a:r>
            <a:r>
              <a:rPr lang="en-US" sz="1600" dirty="0" smtClean="0"/>
              <a:t>the </a:t>
            </a:r>
            <a:r>
              <a:rPr lang="en-US" sz="1600" dirty="0"/>
              <a:t>controller</a:t>
            </a:r>
            <a:r>
              <a:rPr lang="en-US" sz="1600" dirty="0" smtClean="0"/>
              <a:t>. This network is out of the control by the SDN switches. It has to implement traditional L2/L3 routing protocols.</a:t>
            </a:r>
          </a:p>
          <a:p>
            <a:pPr lvl="1"/>
            <a:r>
              <a:rPr lang="en-US" sz="1600" b="1" i="1" dirty="0" smtClean="0"/>
              <a:t>In-band control: </a:t>
            </a:r>
            <a:r>
              <a:rPr lang="en-US" sz="1600" dirty="0" smtClean="0"/>
              <a:t>the control network has overlap with the data network, in other words, the control traffic may share same network with the data traffic</a:t>
            </a:r>
            <a:endParaRPr lang="en-US" sz="1600" b="1" i="1" dirty="0" smtClean="0"/>
          </a:p>
          <a:p>
            <a:endParaRPr lang="en-US" dirty="0"/>
          </a:p>
        </p:txBody>
      </p:sp>
      <p:sp>
        <p:nvSpPr>
          <p:cNvPr id="3" name="Title 2"/>
          <p:cNvSpPr>
            <a:spLocks noGrp="1"/>
          </p:cNvSpPr>
          <p:nvPr>
            <p:ph type="title"/>
          </p:nvPr>
        </p:nvSpPr>
        <p:spPr/>
        <p:txBody>
          <a:bodyPr/>
          <a:lstStyle/>
          <a:p>
            <a:r>
              <a:rPr lang="en-US" dirty="0" smtClean="0"/>
              <a:t>In-band VS out-band Control</a:t>
            </a:r>
            <a:endParaRPr lang="en-US" dirty="0"/>
          </a:p>
        </p:txBody>
      </p:sp>
      <p:grpSp>
        <p:nvGrpSpPr>
          <p:cNvPr id="35" name="Group 34"/>
          <p:cNvGrpSpPr/>
          <p:nvPr/>
        </p:nvGrpSpPr>
        <p:grpSpPr>
          <a:xfrm>
            <a:off x="1506828" y="4632507"/>
            <a:ext cx="2522220" cy="1394460"/>
            <a:chOff x="603638" y="4821490"/>
            <a:chExt cx="2522220" cy="1394460"/>
          </a:xfrm>
        </p:grpSpPr>
        <p:pic>
          <p:nvPicPr>
            <p:cNvPr id="25" name="Picture 4" descr="C:\Users\uabpkss\AppData\Local\Microsoft\Windows\Temporary Internet Files\Content.IE5\2707BFP8\220px-Route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7749" y="5010474"/>
              <a:ext cx="481498" cy="3261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uabpkss\AppData\Local\Microsoft\Windows\Temporary Internet Files\Content.IE5\2707BFP8\220px-Route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0249" y="5010474"/>
              <a:ext cx="481498" cy="32610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uabpkss\AppData\Local\Microsoft\Windows\Temporary Internet Files\Content.IE5\2707BFP8\220px-Route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878" y="5700861"/>
              <a:ext cx="481498" cy="3261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uabpkss\AppData\Local\Microsoft\Windows\Temporary Internet Files\Content.IE5\2707BFP8\220px-Route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0249" y="5700861"/>
              <a:ext cx="481498" cy="32610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a:stCxn id="25" idx="3"/>
              <a:endCxn id="26" idx="1"/>
            </p:cNvCxnSpPr>
            <p:nvPr/>
          </p:nvCxnSpPr>
          <p:spPr bwMode="auto">
            <a:xfrm>
              <a:off x="1629247" y="5173527"/>
              <a:ext cx="471002"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1626376" y="5863914"/>
              <a:ext cx="471002"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1" name="Straight Connector 30"/>
            <p:cNvCxnSpPr>
              <a:stCxn id="25" idx="2"/>
              <a:endCxn id="27" idx="0"/>
            </p:cNvCxnSpPr>
            <p:nvPr/>
          </p:nvCxnSpPr>
          <p:spPr bwMode="auto">
            <a:xfrm flipH="1">
              <a:off x="1385627" y="5336580"/>
              <a:ext cx="2871" cy="36428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 name="Straight Connector 31"/>
            <p:cNvCxnSpPr>
              <a:stCxn id="26" idx="2"/>
              <a:endCxn id="28" idx="0"/>
            </p:cNvCxnSpPr>
            <p:nvPr/>
          </p:nvCxnSpPr>
          <p:spPr bwMode="auto">
            <a:xfrm>
              <a:off x="2340998" y="5336580"/>
              <a:ext cx="0" cy="36428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3" name="Cloud 32"/>
            <p:cNvSpPr/>
            <p:nvPr/>
          </p:nvSpPr>
          <p:spPr bwMode="auto">
            <a:xfrm>
              <a:off x="603638" y="4821490"/>
              <a:ext cx="2522220" cy="1394460"/>
            </a:xfrm>
            <a:prstGeom prst="cloud">
              <a:avLst/>
            </a:prstGeom>
            <a:noFill/>
            <a:ln w="12700" cap="flat" cmpd="sng" algn="ctr">
              <a:solidFill>
                <a:srgbClr val="007B78"/>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36" name="TextBox 35"/>
          <p:cNvSpPr txBox="1"/>
          <p:nvPr/>
        </p:nvSpPr>
        <p:spPr>
          <a:xfrm>
            <a:off x="62561" y="5219247"/>
            <a:ext cx="1576705" cy="369332"/>
          </a:xfrm>
          <a:prstGeom prst="rect">
            <a:avLst/>
          </a:prstGeom>
          <a:noFill/>
        </p:spPr>
        <p:txBody>
          <a:bodyPr wrap="square" rtlCol="0">
            <a:spAutoFit/>
          </a:bodyPr>
          <a:lstStyle/>
          <a:p>
            <a:pPr algn="ctr"/>
            <a:r>
              <a:rPr lang="en-US" sz="1800" dirty="0" smtClean="0"/>
              <a:t>Data network</a:t>
            </a:r>
            <a:endParaRPr lang="en-US" sz="1800" dirty="0"/>
          </a:p>
        </p:txBody>
      </p:sp>
      <p:sp>
        <p:nvSpPr>
          <p:cNvPr id="37" name="Cloud 36"/>
          <p:cNvSpPr/>
          <p:nvPr/>
        </p:nvSpPr>
        <p:spPr bwMode="auto">
          <a:xfrm>
            <a:off x="1707846" y="3901440"/>
            <a:ext cx="2268828" cy="556260"/>
          </a:xfrm>
          <a:prstGeom prst="cloud">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38" name="Picture 4" descr="C:\Users\uabpkss\AppData\Local\Microsoft\Windows\Temporary Internet Files\Content.IE5\2707BFP8\220px-Router.svg[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03065" y="4016517"/>
            <a:ext cx="481498" cy="3261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uabpkss\AppData\Local\Microsoft\Windows\Temporary Internet Files\Content.IE5\2707BFP8\220px-Router.svg[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00568" y="4005864"/>
            <a:ext cx="481498" cy="326106"/>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a:stCxn id="38" idx="2"/>
            <a:endCxn id="25" idx="0"/>
          </p:cNvCxnSpPr>
          <p:nvPr/>
        </p:nvCxnSpPr>
        <p:spPr bwMode="auto">
          <a:xfrm flipH="1">
            <a:off x="2291688" y="4342623"/>
            <a:ext cx="152126" cy="47886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 name="Straight Connector 42"/>
          <p:cNvCxnSpPr>
            <a:stCxn id="40" idx="2"/>
            <a:endCxn id="26" idx="0"/>
          </p:cNvCxnSpPr>
          <p:nvPr/>
        </p:nvCxnSpPr>
        <p:spPr bwMode="auto">
          <a:xfrm>
            <a:off x="3241317" y="4331970"/>
            <a:ext cx="2871" cy="48952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6" name="Rounded Rectangle 45"/>
          <p:cNvSpPr/>
          <p:nvPr/>
        </p:nvSpPr>
        <p:spPr bwMode="auto">
          <a:xfrm>
            <a:off x="2414630" y="3429000"/>
            <a:ext cx="873566" cy="335280"/>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controller</a:t>
            </a:r>
          </a:p>
        </p:txBody>
      </p:sp>
      <p:cxnSp>
        <p:nvCxnSpPr>
          <p:cNvPr id="48" name="Straight Connector 47"/>
          <p:cNvCxnSpPr>
            <a:stCxn id="37" idx="3"/>
          </p:cNvCxnSpPr>
          <p:nvPr/>
        </p:nvCxnSpPr>
        <p:spPr bwMode="auto">
          <a:xfrm flipV="1">
            <a:off x="2842260" y="3764280"/>
            <a:ext cx="0" cy="16896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TextBox 48"/>
          <p:cNvSpPr txBox="1"/>
          <p:nvPr/>
        </p:nvSpPr>
        <p:spPr>
          <a:xfrm>
            <a:off x="-38971" y="4032405"/>
            <a:ext cx="1916927" cy="369332"/>
          </a:xfrm>
          <a:prstGeom prst="rect">
            <a:avLst/>
          </a:prstGeom>
          <a:noFill/>
        </p:spPr>
        <p:txBody>
          <a:bodyPr wrap="square" rtlCol="0">
            <a:spAutoFit/>
          </a:bodyPr>
          <a:lstStyle/>
          <a:p>
            <a:pPr algn="ctr"/>
            <a:r>
              <a:rPr lang="en-US" sz="1800" dirty="0" smtClean="0"/>
              <a:t>Control network</a:t>
            </a:r>
            <a:endParaRPr lang="en-US" sz="1800" dirty="0"/>
          </a:p>
        </p:txBody>
      </p:sp>
      <p:sp>
        <p:nvSpPr>
          <p:cNvPr id="50" name="TextBox 49"/>
          <p:cNvSpPr txBox="1"/>
          <p:nvPr/>
        </p:nvSpPr>
        <p:spPr>
          <a:xfrm>
            <a:off x="766869" y="6026967"/>
            <a:ext cx="3835388" cy="400110"/>
          </a:xfrm>
          <a:prstGeom prst="rect">
            <a:avLst/>
          </a:prstGeom>
          <a:noFill/>
        </p:spPr>
        <p:txBody>
          <a:bodyPr wrap="square" rtlCol="0">
            <a:spAutoFit/>
          </a:bodyPr>
          <a:lstStyle/>
          <a:p>
            <a:pPr algn="ctr"/>
            <a:r>
              <a:rPr lang="en-US" dirty="0"/>
              <a:t>o</a:t>
            </a:r>
            <a:r>
              <a:rPr lang="en-US" dirty="0" smtClean="0"/>
              <a:t>ut-band control</a:t>
            </a:r>
            <a:endParaRPr lang="en-US" dirty="0"/>
          </a:p>
        </p:txBody>
      </p:sp>
      <p:sp>
        <p:nvSpPr>
          <p:cNvPr id="53" name="Freeform 52"/>
          <p:cNvSpPr/>
          <p:nvPr/>
        </p:nvSpPr>
        <p:spPr bwMode="auto">
          <a:xfrm>
            <a:off x="1813153" y="4328160"/>
            <a:ext cx="526187" cy="1280160"/>
          </a:xfrm>
          <a:custGeom>
            <a:avLst/>
            <a:gdLst>
              <a:gd name="connsiteX0" fmla="*/ 526187 w 526187"/>
              <a:gd name="connsiteY0" fmla="*/ 0 h 1280160"/>
              <a:gd name="connsiteX1" fmla="*/ 8027 w 526187"/>
              <a:gd name="connsiteY1" fmla="*/ 685800 h 1280160"/>
              <a:gd name="connsiteX2" fmla="*/ 259487 w 526187"/>
              <a:gd name="connsiteY2" fmla="*/ 1280160 h 1280160"/>
            </a:gdLst>
            <a:ahLst/>
            <a:cxnLst>
              <a:cxn ang="0">
                <a:pos x="connsiteX0" y="connsiteY0"/>
              </a:cxn>
              <a:cxn ang="0">
                <a:pos x="connsiteX1" y="connsiteY1"/>
              </a:cxn>
              <a:cxn ang="0">
                <a:pos x="connsiteX2" y="connsiteY2"/>
              </a:cxn>
            </a:cxnLst>
            <a:rect l="l" t="t" r="r" b="b"/>
            <a:pathLst>
              <a:path w="526187" h="1280160">
                <a:moveTo>
                  <a:pt x="526187" y="0"/>
                </a:moveTo>
                <a:cubicBezTo>
                  <a:pt x="289332" y="236220"/>
                  <a:pt x="52477" y="472440"/>
                  <a:pt x="8027" y="685800"/>
                </a:cubicBezTo>
                <a:cubicBezTo>
                  <a:pt x="-36423" y="899160"/>
                  <a:pt x="111532" y="1089660"/>
                  <a:pt x="259487" y="1280160"/>
                </a:cubicBezTo>
              </a:path>
            </a:pathLst>
          </a:cu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55" name="Freeform 54"/>
          <p:cNvSpPr/>
          <p:nvPr/>
        </p:nvSpPr>
        <p:spPr bwMode="auto">
          <a:xfrm>
            <a:off x="3329940" y="4351020"/>
            <a:ext cx="427820" cy="1196340"/>
          </a:xfrm>
          <a:custGeom>
            <a:avLst/>
            <a:gdLst>
              <a:gd name="connsiteX0" fmla="*/ 0 w 427820"/>
              <a:gd name="connsiteY0" fmla="*/ 0 h 1196340"/>
              <a:gd name="connsiteX1" fmla="*/ 426720 w 427820"/>
              <a:gd name="connsiteY1" fmla="*/ 640080 h 1196340"/>
              <a:gd name="connsiteX2" fmla="*/ 99060 w 427820"/>
              <a:gd name="connsiteY2" fmla="*/ 1196340 h 1196340"/>
            </a:gdLst>
            <a:ahLst/>
            <a:cxnLst>
              <a:cxn ang="0">
                <a:pos x="connsiteX0" y="connsiteY0"/>
              </a:cxn>
              <a:cxn ang="0">
                <a:pos x="connsiteX1" y="connsiteY1"/>
              </a:cxn>
              <a:cxn ang="0">
                <a:pos x="connsiteX2" y="connsiteY2"/>
              </a:cxn>
            </a:cxnLst>
            <a:rect l="l" t="t" r="r" b="b"/>
            <a:pathLst>
              <a:path w="427820" h="1196340">
                <a:moveTo>
                  <a:pt x="0" y="0"/>
                </a:moveTo>
                <a:cubicBezTo>
                  <a:pt x="205105" y="220345"/>
                  <a:pt x="410210" y="440690"/>
                  <a:pt x="426720" y="640080"/>
                </a:cubicBezTo>
                <a:cubicBezTo>
                  <a:pt x="443230" y="839470"/>
                  <a:pt x="271145" y="1017905"/>
                  <a:pt x="99060" y="1196340"/>
                </a:cubicBezTo>
              </a:path>
            </a:pathLst>
          </a:cu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nvGrpSpPr>
          <p:cNvPr id="56" name="Group 55"/>
          <p:cNvGrpSpPr/>
          <p:nvPr/>
        </p:nvGrpSpPr>
        <p:grpSpPr>
          <a:xfrm>
            <a:off x="5774028" y="4287314"/>
            <a:ext cx="2522220" cy="1394460"/>
            <a:chOff x="603638" y="4821490"/>
            <a:chExt cx="2522220" cy="1394460"/>
          </a:xfrm>
        </p:grpSpPr>
        <p:pic>
          <p:nvPicPr>
            <p:cNvPr id="57" name="Picture 4" descr="C:\Users\uabpkss\AppData\Local\Microsoft\Windows\Temporary Internet Files\Content.IE5\2707BFP8\220px-Route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7749" y="5010474"/>
              <a:ext cx="481498" cy="32610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Users\uabpkss\AppData\Local\Microsoft\Windows\Temporary Internet Files\Content.IE5\2707BFP8\220px-Route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0249" y="5010474"/>
              <a:ext cx="481498" cy="32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Users\uabpkss\AppData\Local\Microsoft\Windows\Temporary Internet Files\Content.IE5\2707BFP8\220px-Route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878" y="5700861"/>
              <a:ext cx="481498" cy="3261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C:\Users\uabpkss\AppData\Local\Microsoft\Windows\Temporary Internet Files\Content.IE5\2707BFP8\220px-Route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0249" y="5700861"/>
              <a:ext cx="481498" cy="326106"/>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a:stCxn id="57" idx="3"/>
              <a:endCxn id="58" idx="1"/>
            </p:cNvCxnSpPr>
            <p:nvPr/>
          </p:nvCxnSpPr>
          <p:spPr bwMode="auto">
            <a:xfrm>
              <a:off x="1629247" y="5173527"/>
              <a:ext cx="471002"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1626376" y="5863914"/>
              <a:ext cx="471002"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3" name="Straight Connector 62"/>
            <p:cNvCxnSpPr>
              <a:stCxn id="57" idx="2"/>
              <a:endCxn id="59" idx="0"/>
            </p:cNvCxnSpPr>
            <p:nvPr/>
          </p:nvCxnSpPr>
          <p:spPr bwMode="auto">
            <a:xfrm flipH="1">
              <a:off x="1385627" y="5336580"/>
              <a:ext cx="2871" cy="36428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 name="Straight Connector 63"/>
            <p:cNvCxnSpPr>
              <a:stCxn id="58" idx="2"/>
              <a:endCxn id="60" idx="0"/>
            </p:cNvCxnSpPr>
            <p:nvPr/>
          </p:nvCxnSpPr>
          <p:spPr bwMode="auto">
            <a:xfrm>
              <a:off x="2340998" y="5336580"/>
              <a:ext cx="0" cy="36428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5" name="Cloud 64"/>
            <p:cNvSpPr/>
            <p:nvPr/>
          </p:nvSpPr>
          <p:spPr bwMode="auto">
            <a:xfrm>
              <a:off x="603638" y="4821490"/>
              <a:ext cx="2522220" cy="1394460"/>
            </a:xfrm>
            <a:prstGeom prst="cloud">
              <a:avLst/>
            </a:prstGeom>
            <a:noFill/>
            <a:ln w="12700" cap="flat" cmpd="sng" algn="ctr">
              <a:solidFill>
                <a:srgbClr val="007B78"/>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66" name="Rounded Rectangle 65"/>
          <p:cNvSpPr/>
          <p:nvPr/>
        </p:nvSpPr>
        <p:spPr bwMode="auto">
          <a:xfrm>
            <a:off x="6637822" y="3833637"/>
            <a:ext cx="873566" cy="335280"/>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controller</a:t>
            </a:r>
          </a:p>
        </p:txBody>
      </p:sp>
      <p:cxnSp>
        <p:nvCxnSpPr>
          <p:cNvPr id="67" name="Straight Connector 66"/>
          <p:cNvCxnSpPr>
            <a:stCxn id="65" idx="3"/>
            <a:endCxn id="66" idx="2"/>
          </p:cNvCxnSpPr>
          <p:nvPr/>
        </p:nvCxnSpPr>
        <p:spPr bwMode="auto">
          <a:xfrm flipV="1">
            <a:off x="7035138" y="4168917"/>
            <a:ext cx="39467" cy="19812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TextBox 69"/>
          <p:cNvSpPr txBox="1"/>
          <p:nvPr/>
        </p:nvSpPr>
        <p:spPr>
          <a:xfrm>
            <a:off x="4248136" y="4860224"/>
            <a:ext cx="1576705" cy="369332"/>
          </a:xfrm>
          <a:prstGeom prst="rect">
            <a:avLst/>
          </a:prstGeom>
          <a:noFill/>
        </p:spPr>
        <p:txBody>
          <a:bodyPr wrap="square" rtlCol="0">
            <a:spAutoFit/>
          </a:bodyPr>
          <a:lstStyle/>
          <a:p>
            <a:pPr algn="ctr"/>
            <a:r>
              <a:rPr lang="en-US" sz="1800" dirty="0" smtClean="0"/>
              <a:t>Data network</a:t>
            </a:r>
            <a:endParaRPr lang="en-US" sz="1800" dirty="0"/>
          </a:p>
        </p:txBody>
      </p:sp>
      <p:sp>
        <p:nvSpPr>
          <p:cNvPr id="71" name="TextBox 70"/>
          <p:cNvSpPr txBox="1"/>
          <p:nvPr/>
        </p:nvSpPr>
        <p:spPr>
          <a:xfrm>
            <a:off x="5114573" y="5996034"/>
            <a:ext cx="3835388" cy="400110"/>
          </a:xfrm>
          <a:prstGeom prst="rect">
            <a:avLst/>
          </a:prstGeom>
          <a:noFill/>
        </p:spPr>
        <p:txBody>
          <a:bodyPr wrap="square" rtlCol="0">
            <a:spAutoFit/>
          </a:bodyPr>
          <a:lstStyle/>
          <a:p>
            <a:pPr algn="ctr"/>
            <a:r>
              <a:rPr lang="en-US" dirty="0" smtClean="0"/>
              <a:t>in-band control</a:t>
            </a:r>
            <a:endParaRPr lang="en-US" dirty="0"/>
          </a:p>
        </p:txBody>
      </p:sp>
    </p:spTree>
    <p:extLst>
      <p:ext uri="{BB962C8B-B14F-4D97-AF65-F5344CB8AC3E}">
        <p14:creationId xmlns:p14="http://schemas.microsoft.com/office/powerpoint/2010/main" val="4239648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64920"/>
            <a:ext cx="8351839" cy="4387080"/>
          </a:xfrm>
        </p:spPr>
        <p:txBody>
          <a:bodyPr/>
          <a:lstStyle/>
          <a:p>
            <a:r>
              <a:rPr lang="en-US" sz="1800" b="1" dirty="0"/>
              <a:t>O</a:t>
            </a:r>
            <a:r>
              <a:rPr lang="en-US" sz="1800" b="1" dirty="0" smtClean="0"/>
              <a:t>ut-band control</a:t>
            </a:r>
            <a:r>
              <a:rPr lang="en-US" sz="1800" dirty="0" smtClean="0"/>
              <a:t>, the SWs just initiate the TCP connection through the dedicated port connecting to the control network. The address of the controller is preconfigured in a file or can be retrieved through e.g. DHCP [2]  </a:t>
            </a:r>
          </a:p>
          <a:p>
            <a:r>
              <a:rPr lang="en-US" sz="1800" b="1" dirty="0"/>
              <a:t>I</a:t>
            </a:r>
            <a:r>
              <a:rPr lang="en-US" sz="1800" b="1" dirty="0" smtClean="0"/>
              <a:t>n-band control</a:t>
            </a:r>
          </a:p>
          <a:p>
            <a:pPr lvl="1"/>
            <a:r>
              <a:rPr lang="en-US" sz="1400" dirty="0"/>
              <a:t>I</a:t>
            </a:r>
            <a:r>
              <a:rPr lang="en-US" sz="1400" dirty="0" smtClean="0"/>
              <a:t>f the data network is a complete SDN network, then some rules have to be preinstalled into the switch for bootstrapping. For instance, allowing ARP traffic for the MAC of the controller or gateway, allowing for DHCP packets and TCP traffic from/to the controller. These rules have highest priority then the rules from the controller </a:t>
            </a:r>
          </a:p>
          <a:p>
            <a:pPr lvl="1"/>
            <a:r>
              <a:rPr lang="en-US" sz="1400" dirty="0" smtClean="0"/>
              <a:t>If the data network is a hybrid SDN network, then initially the connection can be setup like the out-band scenario. Later, the controller may setup rules for the control traffic in order to make the connection more reliable.</a:t>
            </a:r>
          </a:p>
          <a:p>
            <a:pPr lvl="1"/>
            <a:endParaRPr lang="en-US" sz="1400" dirty="0" smtClean="0"/>
          </a:p>
          <a:p>
            <a:r>
              <a:rPr lang="en-US" sz="1800" dirty="0" smtClean="0"/>
              <a:t>Some examples of out-band control: google B4; in-band control: OVS</a:t>
            </a:r>
            <a:endParaRPr lang="en-US" sz="1800" dirty="0"/>
          </a:p>
        </p:txBody>
      </p:sp>
      <p:sp>
        <p:nvSpPr>
          <p:cNvPr id="3" name="Title 2"/>
          <p:cNvSpPr>
            <a:spLocks noGrp="1"/>
          </p:cNvSpPr>
          <p:nvPr>
            <p:ph type="title"/>
          </p:nvPr>
        </p:nvSpPr>
        <p:spPr/>
        <p:txBody>
          <a:bodyPr>
            <a:normAutofit/>
          </a:bodyPr>
          <a:lstStyle/>
          <a:p>
            <a:r>
              <a:rPr lang="en-US" sz="2400" dirty="0" smtClean="0"/>
              <a:t>Setup the </a:t>
            </a:r>
            <a:r>
              <a:rPr lang="en-US" sz="2400" dirty="0"/>
              <a:t>communication channels between the </a:t>
            </a:r>
            <a:r>
              <a:rPr lang="en-US" sz="2400" dirty="0" smtClean="0"/>
              <a:t>SWs </a:t>
            </a:r>
            <a:r>
              <a:rPr lang="en-US" sz="2400" dirty="0"/>
              <a:t>and the controller</a:t>
            </a:r>
          </a:p>
        </p:txBody>
      </p:sp>
    </p:spTree>
    <p:extLst>
      <p:ext uri="{BB962C8B-B14F-4D97-AF65-F5344CB8AC3E}">
        <p14:creationId xmlns:p14="http://schemas.microsoft.com/office/powerpoint/2010/main" val="3897722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325084"/>
            <a:ext cx="8351839" cy="4326916"/>
          </a:xfrm>
        </p:spPr>
        <p:txBody>
          <a:bodyPr/>
          <a:lstStyle/>
          <a:p>
            <a:r>
              <a:rPr lang="en-US" dirty="0"/>
              <a:t>How does the controller discover the network topology</a:t>
            </a:r>
            <a:r>
              <a:rPr lang="en-US" dirty="0" smtClean="0"/>
              <a:t>?</a:t>
            </a:r>
          </a:p>
          <a:p>
            <a:pPr lvl="1"/>
            <a:r>
              <a:rPr lang="en-US" dirty="0" smtClean="0"/>
              <a:t>In the literature, LLDP was proposed to discover the links among switches, however that cannot help with host discovery</a:t>
            </a:r>
          </a:p>
          <a:p>
            <a:pPr lvl="1"/>
            <a:r>
              <a:rPr lang="en-US" dirty="0" smtClean="0"/>
              <a:t>For the host discovery, SDN relies on that the hosts send packets, then the switches forward the first packet to the controller, therefore, the controller knows which switch connects which host via which port.</a:t>
            </a:r>
          </a:p>
          <a:p>
            <a:pPr lvl="1"/>
            <a:r>
              <a:rPr lang="en-US" dirty="0" smtClean="0"/>
              <a:t>To get the information of which host connects to which SW, we may let the hosts to send some packets (e.g. LLDP, ICMP) to the switch, then the switch can report this to the controller</a:t>
            </a:r>
            <a:r>
              <a:rPr lang="en-US" smtClean="0"/>
              <a:t>. </a:t>
            </a:r>
            <a:endParaRPr lang="en-US" dirty="0"/>
          </a:p>
        </p:txBody>
      </p:sp>
      <p:sp>
        <p:nvSpPr>
          <p:cNvPr id="3" name="Title 2"/>
          <p:cNvSpPr>
            <a:spLocks noGrp="1"/>
          </p:cNvSpPr>
          <p:nvPr>
            <p:ph type="title"/>
          </p:nvPr>
        </p:nvSpPr>
        <p:spPr/>
        <p:txBody>
          <a:bodyPr/>
          <a:lstStyle/>
          <a:p>
            <a:r>
              <a:rPr lang="en-US" dirty="0" smtClean="0"/>
              <a:t>Topology discovery</a:t>
            </a:r>
            <a:endParaRPr lang="en-US" dirty="0"/>
          </a:p>
        </p:txBody>
      </p:sp>
    </p:spTree>
    <p:extLst>
      <p:ext uri="{BB962C8B-B14F-4D97-AF65-F5344CB8AC3E}">
        <p14:creationId xmlns:p14="http://schemas.microsoft.com/office/powerpoint/2010/main" val="29365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575" y="1325084"/>
            <a:ext cx="8351839" cy="2134396"/>
          </a:xfrm>
        </p:spPr>
        <p:txBody>
          <a:bodyPr/>
          <a:lstStyle/>
          <a:p>
            <a:r>
              <a:rPr lang="en-US" dirty="0" smtClean="0"/>
              <a:t>Design principles of Internet</a:t>
            </a:r>
          </a:p>
          <a:p>
            <a:pPr lvl="1"/>
            <a:r>
              <a:rPr lang="en-US" dirty="0" smtClean="0"/>
              <a:t>Simple </a:t>
            </a:r>
          </a:p>
          <a:p>
            <a:pPr lvl="1"/>
            <a:r>
              <a:rPr lang="en-US" dirty="0" smtClean="0"/>
              <a:t>Intelligent end-points</a:t>
            </a:r>
          </a:p>
          <a:p>
            <a:pPr lvl="1"/>
            <a:r>
              <a:rPr lang="en-US" dirty="0" smtClean="0"/>
              <a:t>Distributed control</a:t>
            </a:r>
          </a:p>
          <a:p>
            <a:r>
              <a:rPr lang="en-US" dirty="0" smtClean="0"/>
              <a:t>Resulting in huge complex network and hard to manage </a:t>
            </a:r>
            <a:endParaRPr lang="en-US" dirty="0"/>
          </a:p>
        </p:txBody>
      </p:sp>
      <p:sp>
        <p:nvSpPr>
          <p:cNvPr id="3" name="Title 2"/>
          <p:cNvSpPr>
            <a:spLocks noGrp="1"/>
          </p:cNvSpPr>
          <p:nvPr>
            <p:ph type="title"/>
          </p:nvPr>
        </p:nvSpPr>
        <p:spPr/>
        <p:txBody>
          <a:bodyPr>
            <a:normAutofit/>
          </a:bodyPr>
          <a:lstStyle/>
          <a:p>
            <a:r>
              <a:rPr lang="en-US" sz="3600" dirty="0"/>
              <a:t>Reviewing traditional networking</a:t>
            </a:r>
          </a:p>
        </p:txBody>
      </p:sp>
      <p:pic>
        <p:nvPicPr>
          <p:cNvPr id="1026" name="Picture 2" descr="home-page-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460" y="3384226"/>
            <a:ext cx="2958466" cy="29806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 y="3384226"/>
            <a:ext cx="3832860" cy="1631216"/>
          </a:xfrm>
          <a:prstGeom prst="rect">
            <a:avLst/>
          </a:prstGeom>
          <a:noFill/>
        </p:spPr>
        <p:txBody>
          <a:bodyPr wrap="square" rtlCol="0">
            <a:spAutoFit/>
          </a:bodyPr>
          <a:lstStyle/>
          <a:p>
            <a:pPr marL="342900" indent="-342900">
              <a:buFont typeface="Arial" panose="020B0604020202020204" pitchFamily="34" charset="0"/>
              <a:buChar char="•"/>
            </a:pPr>
            <a:r>
              <a:rPr lang="en-US" dirty="0" smtClean="0"/>
              <a:t>Billions of computers</a:t>
            </a:r>
          </a:p>
          <a:p>
            <a:pPr marL="342900" indent="-342900">
              <a:buFont typeface="Arial" panose="020B0604020202020204" pitchFamily="34" charset="0"/>
              <a:buChar char="•"/>
            </a:pPr>
            <a:r>
              <a:rPr lang="en-US" dirty="0" smtClean="0"/>
              <a:t>Tens of thousands of </a:t>
            </a:r>
            <a:r>
              <a:rPr lang="en-US" dirty="0" err="1" smtClean="0"/>
              <a:t>ASes</a:t>
            </a:r>
            <a:endParaRPr lang="en-US" dirty="0" smtClean="0"/>
          </a:p>
          <a:p>
            <a:pPr marL="342900" indent="-342900">
              <a:buFont typeface="Arial" panose="020B0604020202020204" pitchFamily="34" charset="0"/>
              <a:buChar char="•"/>
            </a:pPr>
            <a:r>
              <a:rPr lang="en-US" dirty="0" smtClean="0"/>
              <a:t>Great business for selling routers </a:t>
            </a:r>
            <a:endParaRPr lang="en-US" dirty="0"/>
          </a:p>
        </p:txBody>
      </p:sp>
    </p:spTree>
    <p:extLst>
      <p:ext uri="{BB962C8B-B14F-4D97-AF65-F5344CB8AC3E}">
        <p14:creationId xmlns:p14="http://schemas.microsoft.com/office/powerpoint/2010/main" val="1683623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ounded Rectangle 374"/>
          <p:cNvSpPr/>
          <p:nvPr/>
        </p:nvSpPr>
        <p:spPr>
          <a:xfrm>
            <a:off x="441168" y="2793983"/>
            <a:ext cx="4211052" cy="1062452"/>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0" name="Rounded Rectangle 379"/>
          <p:cNvSpPr/>
          <p:nvPr/>
        </p:nvSpPr>
        <p:spPr>
          <a:xfrm>
            <a:off x="467904" y="3990524"/>
            <a:ext cx="4184316" cy="545543"/>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86" name="Straight Connector 385"/>
          <p:cNvCxnSpPr/>
          <p:nvPr/>
        </p:nvCxnSpPr>
        <p:spPr bwMode="auto">
          <a:xfrm>
            <a:off x="508006" y="4638847"/>
            <a:ext cx="4104106"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1" name="Group 400"/>
          <p:cNvGrpSpPr/>
          <p:nvPr/>
        </p:nvGrpSpPr>
        <p:grpSpPr>
          <a:xfrm>
            <a:off x="590136" y="3368823"/>
            <a:ext cx="1244650" cy="411995"/>
            <a:chOff x="3128876" y="457817"/>
            <a:chExt cx="1432326" cy="459826"/>
          </a:xfrm>
        </p:grpSpPr>
        <p:sp>
          <p:nvSpPr>
            <p:cNvPr id="402" name="Rounded Rectangle 40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3" name="TextBox 402"/>
            <p:cNvSpPr txBox="1"/>
            <p:nvPr/>
          </p:nvSpPr>
          <p:spPr>
            <a:xfrm>
              <a:off x="3178769" y="541671"/>
              <a:ext cx="1302385" cy="299227"/>
            </a:xfrm>
            <a:prstGeom prst="rect">
              <a:avLst/>
            </a:prstGeom>
            <a:noFill/>
          </p:spPr>
          <p:txBody>
            <a:bodyPr wrap="none" rtlCol="0">
              <a:spAutoFit/>
            </a:bodyPr>
            <a:lstStyle/>
            <a:p>
              <a:pPr algn="ctr">
                <a:lnSpc>
                  <a:spcPts val="1600"/>
                </a:lnSpc>
              </a:pPr>
              <a:r>
                <a:rPr lang="en-US" sz="1400" dirty="0" smtClean="0">
                  <a:latin typeface="Arial"/>
                  <a:cs typeface="Arial"/>
                </a:rPr>
                <a:t>Link-state info</a:t>
              </a:r>
              <a:endParaRPr lang="en-US" sz="1400" dirty="0">
                <a:latin typeface="Arial"/>
                <a:cs typeface="Arial"/>
              </a:endParaRPr>
            </a:p>
          </p:txBody>
        </p:sp>
      </p:grpSp>
      <p:grpSp>
        <p:nvGrpSpPr>
          <p:cNvPr id="404" name="Group 403"/>
          <p:cNvGrpSpPr/>
          <p:nvPr/>
        </p:nvGrpSpPr>
        <p:grpSpPr>
          <a:xfrm>
            <a:off x="3459852" y="3382192"/>
            <a:ext cx="1165638" cy="398626"/>
            <a:chOff x="3034354" y="534843"/>
            <a:chExt cx="1525489" cy="382800"/>
          </a:xfrm>
        </p:grpSpPr>
        <p:sp>
          <p:nvSpPr>
            <p:cNvPr id="405" name="Rounded Rectangle 404"/>
            <p:cNvSpPr/>
            <p:nvPr/>
          </p:nvSpPr>
          <p:spPr>
            <a:xfrm>
              <a:off x="3128876" y="534843"/>
              <a:ext cx="1325987" cy="382800"/>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6" name="TextBox 405"/>
            <p:cNvSpPr txBox="1"/>
            <p:nvPr/>
          </p:nvSpPr>
          <p:spPr>
            <a:xfrm>
              <a:off x="3034354" y="593020"/>
              <a:ext cx="1525489" cy="299227"/>
            </a:xfrm>
            <a:prstGeom prst="rect">
              <a:avLst/>
            </a:prstGeom>
            <a:noFill/>
          </p:spPr>
          <p:txBody>
            <a:bodyPr wrap="none" rtlCol="0">
              <a:spAutoFit/>
            </a:bodyPr>
            <a:lstStyle/>
            <a:p>
              <a:pPr algn="ctr">
                <a:lnSpc>
                  <a:spcPts val="1600"/>
                </a:lnSpc>
              </a:pPr>
              <a:r>
                <a:rPr lang="en-US" sz="1400" dirty="0" smtClean="0">
                  <a:latin typeface="Arial"/>
                  <a:cs typeface="Arial"/>
                </a:rPr>
                <a:t>switch info</a:t>
              </a:r>
              <a:endParaRPr lang="en-US" sz="1400" dirty="0">
                <a:latin typeface="Arial"/>
                <a:cs typeface="Arial"/>
              </a:endParaRPr>
            </a:p>
          </p:txBody>
        </p:sp>
      </p:grpSp>
      <p:grpSp>
        <p:nvGrpSpPr>
          <p:cNvPr id="407" name="Group 406"/>
          <p:cNvGrpSpPr/>
          <p:nvPr/>
        </p:nvGrpSpPr>
        <p:grpSpPr>
          <a:xfrm>
            <a:off x="1982268" y="3368823"/>
            <a:ext cx="960359" cy="411995"/>
            <a:chOff x="3128876" y="457817"/>
            <a:chExt cx="1432326" cy="459826"/>
          </a:xfrm>
        </p:grpSpPr>
        <p:sp>
          <p:nvSpPr>
            <p:cNvPr id="408" name="Rounded Rectangle 407"/>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9" name="TextBox 408"/>
            <p:cNvSpPr txBox="1"/>
            <p:nvPr/>
          </p:nvSpPr>
          <p:spPr>
            <a:xfrm>
              <a:off x="3205754" y="541671"/>
              <a:ext cx="1287660" cy="299227"/>
            </a:xfrm>
            <a:prstGeom prst="rect">
              <a:avLst/>
            </a:prstGeom>
            <a:noFill/>
          </p:spPr>
          <p:txBody>
            <a:bodyPr wrap="none" rtlCol="0">
              <a:spAutoFit/>
            </a:bodyPr>
            <a:lstStyle/>
            <a:p>
              <a:pPr algn="ctr">
                <a:lnSpc>
                  <a:spcPts val="1600"/>
                </a:lnSpc>
              </a:pPr>
              <a:r>
                <a:rPr lang="en-US" sz="1400" dirty="0" smtClean="0">
                  <a:latin typeface="Arial"/>
                  <a:cs typeface="Arial"/>
                </a:rPr>
                <a:t>host info</a:t>
              </a:r>
              <a:endParaRPr lang="en-US" sz="1400" dirty="0">
                <a:latin typeface="Arial"/>
                <a:cs typeface="Arial"/>
              </a:endParaRPr>
            </a:p>
          </p:txBody>
        </p:sp>
      </p:grpSp>
      <p:grpSp>
        <p:nvGrpSpPr>
          <p:cNvPr id="410" name="Group 409"/>
          <p:cNvGrpSpPr/>
          <p:nvPr/>
        </p:nvGrpSpPr>
        <p:grpSpPr>
          <a:xfrm>
            <a:off x="521932" y="2874191"/>
            <a:ext cx="889706" cy="382826"/>
            <a:chOff x="3128876" y="457817"/>
            <a:chExt cx="1432326" cy="459826"/>
          </a:xfrm>
        </p:grpSpPr>
        <p:sp>
          <p:nvSpPr>
            <p:cNvPr id="411" name="Rounded Rectangle 410"/>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2" name="TextBox 411"/>
            <p:cNvSpPr txBox="1"/>
            <p:nvPr/>
          </p:nvSpPr>
          <p:spPr>
            <a:xfrm>
              <a:off x="3198565" y="509557"/>
              <a:ext cx="1302043" cy="299227"/>
            </a:xfrm>
            <a:prstGeom prst="rect">
              <a:avLst/>
            </a:prstGeom>
            <a:noFill/>
          </p:spPr>
          <p:txBody>
            <a:bodyPr wrap="none" rtlCol="0">
              <a:spAutoFit/>
            </a:bodyPr>
            <a:lstStyle/>
            <a:p>
              <a:pPr algn="ctr">
                <a:lnSpc>
                  <a:spcPts val="1600"/>
                </a:lnSpc>
              </a:pPr>
              <a:r>
                <a:rPr lang="en-US" sz="1400" dirty="0" smtClean="0">
                  <a:latin typeface="Arial"/>
                  <a:cs typeface="Arial"/>
                </a:rPr>
                <a:t>statistics</a:t>
              </a:r>
              <a:endParaRPr lang="en-US" sz="1400" dirty="0">
                <a:latin typeface="Arial"/>
                <a:cs typeface="Arial"/>
              </a:endParaRPr>
            </a:p>
          </p:txBody>
        </p:sp>
      </p:grpSp>
      <p:grpSp>
        <p:nvGrpSpPr>
          <p:cNvPr id="413" name="Group 412"/>
          <p:cNvGrpSpPr/>
          <p:nvPr/>
        </p:nvGrpSpPr>
        <p:grpSpPr>
          <a:xfrm>
            <a:off x="3249716" y="2860821"/>
            <a:ext cx="1032905" cy="404965"/>
            <a:chOff x="3099264" y="457817"/>
            <a:chExt cx="1540525" cy="459826"/>
          </a:xfrm>
        </p:grpSpPr>
        <p:sp>
          <p:nvSpPr>
            <p:cNvPr id="414" name="Rounded Rectangle 413"/>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5" name="TextBox 414"/>
            <p:cNvSpPr txBox="1"/>
            <p:nvPr/>
          </p:nvSpPr>
          <p:spPr>
            <a:xfrm>
              <a:off x="3099264" y="526493"/>
              <a:ext cx="1540525" cy="299227"/>
            </a:xfrm>
            <a:prstGeom prst="rect">
              <a:avLst/>
            </a:prstGeom>
            <a:noFill/>
          </p:spPr>
          <p:txBody>
            <a:bodyPr wrap="none" rtlCol="0">
              <a:spAutoFit/>
            </a:bodyPr>
            <a:lstStyle/>
            <a:p>
              <a:pPr algn="ctr">
                <a:lnSpc>
                  <a:spcPts val="1600"/>
                </a:lnSpc>
              </a:pPr>
              <a:r>
                <a:rPr lang="en-US" sz="1400" dirty="0" smtClean="0">
                  <a:latin typeface="Arial"/>
                  <a:cs typeface="Arial"/>
                </a:rPr>
                <a:t>flow tables</a:t>
              </a:r>
              <a:endParaRPr lang="en-US" sz="1400" dirty="0">
                <a:latin typeface="Arial"/>
                <a:cs typeface="Arial"/>
              </a:endParaRPr>
            </a:p>
          </p:txBody>
        </p:sp>
      </p:grpSp>
      <p:sp>
        <p:nvSpPr>
          <p:cNvPr id="416" name="TextBox 415"/>
          <p:cNvSpPr txBox="1"/>
          <p:nvPr/>
        </p:nvSpPr>
        <p:spPr>
          <a:xfrm>
            <a:off x="2458723" y="2496236"/>
            <a:ext cx="570238" cy="1077218"/>
          </a:xfrm>
          <a:prstGeom prst="rect">
            <a:avLst/>
          </a:prstGeom>
          <a:noFill/>
        </p:spPr>
        <p:txBody>
          <a:bodyPr wrap="squar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sp>
        <p:nvSpPr>
          <p:cNvPr id="417" name="TextBox 416"/>
          <p:cNvSpPr txBox="1"/>
          <p:nvPr/>
        </p:nvSpPr>
        <p:spPr>
          <a:xfrm>
            <a:off x="3005244" y="3133033"/>
            <a:ext cx="595035" cy="584776"/>
          </a:xfrm>
          <a:prstGeom prst="rect">
            <a:avLst/>
          </a:prstGeom>
          <a:noFill/>
        </p:spPr>
        <p:txBody>
          <a:bodyPr wrap="non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grpSp>
        <p:nvGrpSpPr>
          <p:cNvPr id="418" name="Group 417"/>
          <p:cNvGrpSpPr/>
          <p:nvPr/>
        </p:nvGrpSpPr>
        <p:grpSpPr>
          <a:xfrm>
            <a:off x="1076595" y="4121691"/>
            <a:ext cx="1257452" cy="286824"/>
            <a:chOff x="3128876" y="457775"/>
            <a:chExt cx="1432326" cy="459868"/>
          </a:xfrm>
        </p:grpSpPr>
        <p:sp>
          <p:nvSpPr>
            <p:cNvPr id="419" name="Rounded Rectangle 41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0" name="TextBox 419"/>
            <p:cNvSpPr txBox="1"/>
            <p:nvPr/>
          </p:nvSpPr>
          <p:spPr>
            <a:xfrm>
              <a:off x="3278378" y="457775"/>
              <a:ext cx="1142401" cy="299227"/>
            </a:xfrm>
            <a:prstGeom prst="rect">
              <a:avLst/>
            </a:prstGeom>
            <a:noFill/>
          </p:spPr>
          <p:txBody>
            <a:bodyPr wrap="none" rtlCol="0">
              <a:spAutoFit/>
            </a:bodyPr>
            <a:lstStyle/>
            <a:p>
              <a:pPr algn="ctr">
                <a:lnSpc>
                  <a:spcPts val="1600"/>
                </a:lnSpc>
              </a:pPr>
              <a:r>
                <a:rPr lang="en-US" sz="1400" dirty="0" smtClean="0">
                  <a:latin typeface="Arial"/>
                  <a:cs typeface="Arial"/>
                </a:rPr>
                <a:t>OpenFlow</a:t>
              </a:r>
              <a:endParaRPr lang="en-US" sz="1400" dirty="0">
                <a:latin typeface="Arial"/>
                <a:cs typeface="Arial"/>
              </a:endParaRPr>
            </a:p>
          </p:txBody>
        </p:sp>
      </p:grpSp>
      <p:grpSp>
        <p:nvGrpSpPr>
          <p:cNvPr id="421" name="Group 420"/>
          <p:cNvGrpSpPr/>
          <p:nvPr/>
        </p:nvGrpSpPr>
        <p:grpSpPr>
          <a:xfrm>
            <a:off x="2945827" y="4126474"/>
            <a:ext cx="1244650" cy="307410"/>
            <a:chOff x="3128876" y="457817"/>
            <a:chExt cx="1432326" cy="459826"/>
          </a:xfrm>
        </p:grpSpPr>
        <p:sp>
          <p:nvSpPr>
            <p:cNvPr id="422" name="Rounded Rectangle 42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3" name="TextBox 422"/>
            <p:cNvSpPr txBox="1"/>
            <p:nvPr/>
          </p:nvSpPr>
          <p:spPr>
            <a:xfrm>
              <a:off x="3446730" y="484746"/>
              <a:ext cx="805702" cy="299227"/>
            </a:xfrm>
            <a:prstGeom prst="rect">
              <a:avLst/>
            </a:prstGeom>
            <a:noFill/>
          </p:spPr>
          <p:txBody>
            <a:bodyPr wrap="none" rtlCol="0">
              <a:spAutoFit/>
            </a:bodyPr>
            <a:lstStyle/>
            <a:p>
              <a:pPr algn="ctr">
                <a:lnSpc>
                  <a:spcPts val="1600"/>
                </a:lnSpc>
              </a:pPr>
              <a:r>
                <a:rPr lang="en-US" sz="1400" dirty="0" smtClean="0">
                  <a:latin typeface="Arial"/>
                  <a:cs typeface="Arial"/>
                </a:rPr>
                <a:t>SNMP</a:t>
              </a:r>
              <a:endParaRPr lang="en-US" sz="1400" dirty="0">
                <a:latin typeface="Arial"/>
                <a:cs typeface="Arial"/>
              </a:endParaRPr>
            </a:p>
          </p:txBody>
        </p:sp>
      </p:grpSp>
      <p:sp>
        <p:nvSpPr>
          <p:cNvPr id="424" name="TextBox 423"/>
          <p:cNvSpPr txBox="1"/>
          <p:nvPr/>
        </p:nvSpPr>
        <p:spPr>
          <a:xfrm>
            <a:off x="2328584" y="3796493"/>
            <a:ext cx="595035" cy="584776"/>
          </a:xfrm>
          <a:prstGeom prst="rect">
            <a:avLst/>
          </a:prstGeom>
          <a:noFill/>
        </p:spPr>
        <p:txBody>
          <a:bodyPr wrap="non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sp>
        <p:nvSpPr>
          <p:cNvPr id="146" name="Rounded Rectangle 145"/>
          <p:cNvSpPr/>
          <p:nvPr/>
        </p:nvSpPr>
        <p:spPr>
          <a:xfrm>
            <a:off x="441167" y="2098823"/>
            <a:ext cx="4211053" cy="574748"/>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425" name="Group 424"/>
          <p:cNvGrpSpPr/>
          <p:nvPr/>
        </p:nvGrpSpPr>
        <p:grpSpPr>
          <a:xfrm>
            <a:off x="535393" y="2131433"/>
            <a:ext cx="1033900" cy="504412"/>
            <a:chOff x="3103238" y="432317"/>
            <a:chExt cx="1461287" cy="504412"/>
          </a:xfrm>
        </p:grpSpPr>
        <p:sp>
          <p:nvSpPr>
            <p:cNvPr id="426" name="Rounded Rectangle 425"/>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7" name="TextBox 426"/>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smtClean="0">
                  <a:latin typeface="Arial"/>
                  <a:cs typeface="Arial"/>
                </a:rPr>
                <a:t>network graph</a:t>
              </a:r>
              <a:endParaRPr lang="en-US" sz="1400" dirty="0">
                <a:latin typeface="Arial"/>
                <a:cs typeface="Arial"/>
              </a:endParaRPr>
            </a:p>
          </p:txBody>
        </p:sp>
      </p:grpSp>
      <p:grpSp>
        <p:nvGrpSpPr>
          <p:cNvPr id="428" name="Group 427"/>
          <p:cNvGrpSpPr/>
          <p:nvPr/>
        </p:nvGrpSpPr>
        <p:grpSpPr>
          <a:xfrm>
            <a:off x="3508898" y="2156720"/>
            <a:ext cx="1033900" cy="459826"/>
            <a:chOff x="3103238" y="457817"/>
            <a:chExt cx="1461287" cy="459826"/>
          </a:xfrm>
        </p:grpSpPr>
        <p:sp>
          <p:nvSpPr>
            <p:cNvPr id="429" name="Rounded Rectangle 42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0" name="TextBox 429"/>
            <p:cNvSpPr txBox="1"/>
            <p:nvPr/>
          </p:nvSpPr>
          <p:spPr>
            <a:xfrm>
              <a:off x="3103238" y="553253"/>
              <a:ext cx="1461287" cy="299227"/>
            </a:xfrm>
            <a:prstGeom prst="rect">
              <a:avLst/>
            </a:prstGeom>
            <a:noFill/>
          </p:spPr>
          <p:txBody>
            <a:bodyPr wrap="square" rtlCol="0">
              <a:spAutoFit/>
            </a:bodyPr>
            <a:lstStyle/>
            <a:p>
              <a:pPr algn="ctr">
                <a:lnSpc>
                  <a:spcPts val="1600"/>
                </a:lnSpc>
              </a:pPr>
              <a:r>
                <a:rPr lang="en-US" sz="1400" dirty="0" smtClean="0">
                  <a:latin typeface="Arial"/>
                  <a:cs typeface="Arial"/>
                </a:rPr>
                <a:t>intent</a:t>
              </a:r>
              <a:endParaRPr lang="en-US" sz="1400" dirty="0">
                <a:latin typeface="Arial"/>
                <a:cs typeface="Arial"/>
              </a:endParaRPr>
            </a:p>
          </p:txBody>
        </p:sp>
      </p:grpSp>
      <p:grpSp>
        <p:nvGrpSpPr>
          <p:cNvPr id="431" name="Group 430"/>
          <p:cNvGrpSpPr/>
          <p:nvPr/>
        </p:nvGrpSpPr>
        <p:grpSpPr>
          <a:xfrm>
            <a:off x="1952059" y="2129889"/>
            <a:ext cx="1033900" cy="504412"/>
            <a:chOff x="3103238" y="432317"/>
            <a:chExt cx="1461287" cy="504412"/>
          </a:xfrm>
        </p:grpSpPr>
        <p:sp>
          <p:nvSpPr>
            <p:cNvPr id="432" name="Rounded Rectangle 43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3" name="TextBox 432"/>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err="1" smtClean="0">
                  <a:latin typeface="Arial"/>
                  <a:cs typeface="Arial"/>
                </a:rPr>
                <a:t>RESTful</a:t>
              </a:r>
              <a:endParaRPr lang="en-US" sz="1400" dirty="0" smtClean="0">
                <a:latin typeface="Arial"/>
                <a:cs typeface="Arial"/>
              </a:endParaRPr>
            </a:p>
            <a:p>
              <a:pPr algn="ctr">
                <a:lnSpc>
                  <a:spcPts val="1600"/>
                </a:lnSpc>
              </a:pPr>
              <a:r>
                <a:rPr lang="en-US" sz="1400" dirty="0" smtClean="0">
                  <a:latin typeface="Arial"/>
                  <a:cs typeface="Arial"/>
                </a:rPr>
                <a:t>API</a:t>
              </a:r>
              <a:endParaRPr lang="en-US" sz="1400" dirty="0">
                <a:latin typeface="Arial"/>
                <a:cs typeface="Arial"/>
              </a:endParaRPr>
            </a:p>
          </p:txBody>
        </p:sp>
      </p:grpSp>
      <p:sp>
        <p:nvSpPr>
          <p:cNvPr id="434" name="TextBox 433"/>
          <p:cNvSpPr txBox="1"/>
          <p:nvPr/>
        </p:nvSpPr>
        <p:spPr>
          <a:xfrm>
            <a:off x="3007181" y="1957959"/>
            <a:ext cx="627904" cy="584776"/>
          </a:xfrm>
          <a:prstGeom prst="rect">
            <a:avLst/>
          </a:prstGeom>
          <a:noFill/>
        </p:spPr>
        <p:txBody>
          <a:bodyPr wrap="non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cxnSp>
        <p:nvCxnSpPr>
          <p:cNvPr id="154" name="Straight Connector 153"/>
          <p:cNvCxnSpPr/>
          <p:nvPr/>
        </p:nvCxnSpPr>
        <p:spPr bwMode="auto">
          <a:xfrm flipV="1">
            <a:off x="521378" y="1925056"/>
            <a:ext cx="4117474" cy="1"/>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Freeform 2"/>
          <p:cNvSpPr>
            <a:spLocks/>
          </p:cNvSpPr>
          <p:nvPr/>
        </p:nvSpPr>
        <p:spPr bwMode="auto">
          <a:xfrm>
            <a:off x="509074" y="5069969"/>
            <a:ext cx="4057421" cy="1393030"/>
          </a:xfrm>
          <a:custGeom>
            <a:avLst/>
            <a:gdLst>
              <a:gd name="T0" fmla="*/ 6 w 1794"/>
              <a:gd name="T1" fmla="*/ 483 h 933"/>
              <a:gd name="T2" fmla="*/ 108 w 1794"/>
              <a:gd name="T3" fmla="*/ 125 h 933"/>
              <a:gd name="T4" fmla="*/ 559 w 1794"/>
              <a:gd name="T5" fmla="*/ 100 h 933"/>
              <a:gd name="T6" fmla="*/ 1128 w 1794"/>
              <a:gd name="T7" fmla="*/ 29 h 933"/>
              <a:gd name="T8" fmla="*/ 1716 w 1794"/>
              <a:gd name="T9" fmla="*/ 275 h 933"/>
              <a:gd name="T10" fmla="*/ 1596 w 1794"/>
              <a:gd name="T11" fmla="*/ 827 h 933"/>
              <a:gd name="T12" fmla="*/ 1380 w 1794"/>
              <a:gd name="T13" fmla="*/ 911 h 933"/>
              <a:gd name="T14" fmla="*/ 840 w 1794"/>
              <a:gd name="T15" fmla="*/ 929 h 933"/>
              <a:gd name="T16" fmla="*/ 414 w 1794"/>
              <a:gd name="T17" fmla="*/ 911 h 933"/>
              <a:gd name="T18" fmla="*/ 143 w 1794"/>
              <a:gd name="T19" fmla="*/ 832 h 933"/>
              <a:gd name="T20" fmla="*/ 6 w 1794"/>
              <a:gd name="T21" fmla="*/ 483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cxnSp>
        <p:nvCxnSpPr>
          <p:cNvPr id="166" name="Straight Connector 165"/>
          <p:cNvCxnSpPr/>
          <p:nvPr/>
        </p:nvCxnSpPr>
        <p:spPr bwMode="auto">
          <a:xfrm flipV="1">
            <a:off x="1592143" y="5453530"/>
            <a:ext cx="615520" cy="282224"/>
          </a:xfrm>
          <a:prstGeom prst="line">
            <a:avLst/>
          </a:prstGeom>
          <a:solidFill>
            <a:schemeClr val="accent1"/>
          </a:solidFill>
          <a:ln w="349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166"/>
          <p:cNvCxnSpPr/>
          <p:nvPr/>
        </p:nvCxnSpPr>
        <p:spPr bwMode="auto">
          <a:xfrm>
            <a:off x="1581927" y="5759398"/>
            <a:ext cx="1651340" cy="138604"/>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p:cNvCxnSpPr>
            <a:endCxn id="353" idx="1"/>
          </p:cNvCxnSpPr>
          <p:nvPr/>
        </p:nvCxnSpPr>
        <p:spPr bwMode="auto">
          <a:xfrm>
            <a:off x="1592143" y="5816064"/>
            <a:ext cx="318002" cy="38755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Straight Connector 168"/>
          <p:cNvCxnSpPr>
            <a:stCxn id="339" idx="3"/>
          </p:cNvCxnSpPr>
          <p:nvPr/>
        </p:nvCxnSpPr>
        <p:spPr bwMode="auto">
          <a:xfrm>
            <a:off x="2893995" y="5449380"/>
            <a:ext cx="333142" cy="42130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Straight Connector 169"/>
          <p:cNvCxnSpPr/>
          <p:nvPr/>
        </p:nvCxnSpPr>
        <p:spPr bwMode="auto">
          <a:xfrm flipV="1">
            <a:off x="2371572" y="5956693"/>
            <a:ext cx="861695" cy="27542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 name="Freeform 223"/>
          <p:cNvSpPr/>
          <p:nvPr/>
        </p:nvSpPr>
        <p:spPr>
          <a:xfrm>
            <a:off x="1449442" y="1774754"/>
            <a:ext cx="710887" cy="3730652"/>
          </a:xfrm>
          <a:custGeom>
            <a:avLst/>
            <a:gdLst>
              <a:gd name="connsiteX0" fmla="*/ 3902322 w 3902322"/>
              <a:gd name="connsiteY0" fmla="*/ 0 h 449814"/>
              <a:gd name="connsiteX1" fmla="*/ 3452563 w 3902322"/>
              <a:gd name="connsiteY1" fmla="*/ 449814 h 449814"/>
              <a:gd name="connsiteX2" fmla="*/ 343934 w 3902322"/>
              <a:gd name="connsiteY2" fmla="*/ 423354 h 449814"/>
              <a:gd name="connsiteX3" fmla="*/ 0 w 3902322"/>
              <a:gd name="connsiteY3" fmla="*/ 39690 h 449814"/>
              <a:gd name="connsiteX0" fmla="*/ 3902322 w 3902322"/>
              <a:gd name="connsiteY0" fmla="*/ 0 h 423354"/>
              <a:gd name="connsiteX1" fmla="*/ 3565324 w 3902322"/>
              <a:gd name="connsiteY1" fmla="*/ 402338 h 423354"/>
              <a:gd name="connsiteX2" fmla="*/ 343934 w 3902322"/>
              <a:gd name="connsiteY2" fmla="*/ 423354 h 423354"/>
              <a:gd name="connsiteX3" fmla="*/ 0 w 3902322"/>
              <a:gd name="connsiteY3" fmla="*/ 39690 h 423354"/>
              <a:gd name="connsiteX0" fmla="*/ 3902322 w 3902322"/>
              <a:gd name="connsiteY0" fmla="*/ 0 h 423354"/>
              <a:gd name="connsiteX1" fmla="*/ 3600933 w 3902322"/>
              <a:gd name="connsiteY1" fmla="*/ 384535 h 423354"/>
              <a:gd name="connsiteX2" fmla="*/ 343934 w 3902322"/>
              <a:gd name="connsiteY2" fmla="*/ 423354 h 423354"/>
              <a:gd name="connsiteX3" fmla="*/ 0 w 3902322"/>
              <a:gd name="connsiteY3" fmla="*/ 39690 h 423354"/>
              <a:gd name="connsiteX0" fmla="*/ 3943865 w 3943865"/>
              <a:gd name="connsiteY0" fmla="*/ 1851 h 383664"/>
              <a:gd name="connsiteX1" fmla="*/ 3600933 w 3943865"/>
              <a:gd name="connsiteY1" fmla="*/ 344845 h 383664"/>
              <a:gd name="connsiteX2" fmla="*/ 343934 w 3943865"/>
              <a:gd name="connsiteY2" fmla="*/ 383664 h 383664"/>
              <a:gd name="connsiteX3" fmla="*/ 0 w 3943865"/>
              <a:gd name="connsiteY3" fmla="*/ 0 h 383664"/>
              <a:gd name="connsiteX0" fmla="*/ 4015082 w 4015082"/>
              <a:gd name="connsiteY0" fmla="*/ 29941 h 383664"/>
              <a:gd name="connsiteX1" fmla="*/ 3600933 w 4015082"/>
              <a:gd name="connsiteY1" fmla="*/ 344845 h 383664"/>
              <a:gd name="connsiteX2" fmla="*/ 343934 w 4015082"/>
              <a:gd name="connsiteY2" fmla="*/ 383664 h 383664"/>
              <a:gd name="connsiteX3" fmla="*/ 0 w 4015082"/>
              <a:gd name="connsiteY3" fmla="*/ 0 h 383664"/>
              <a:gd name="connsiteX0" fmla="*/ 4187190 w 4187190"/>
              <a:gd name="connsiteY0" fmla="*/ 15896 h 369619"/>
              <a:gd name="connsiteX1" fmla="*/ 3773041 w 4187190"/>
              <a:gd name="connsiteY1" fmla="*/ 330800 h 369619"/>
              <a:gd name="connsiteX2" fmla="*/ 516042 w 4187190"/>
              <a:gd name="connsiteY2" fmla="*/ 369619 h 369619"/>
              <a:gd name="connsiteX3" fmla="*/ 0 w 4187190"/>
              <a:gd name="connsiteY3" fmla="*/ 0 h 369619"/>
              <a:gd name="connsiteX0" fmla="*/ 4187190 w 4187190"/>
              <a:gd name="connsiteY0" fmla="*/ 15896 h 369619"/>
              <a:gd name="connsiteX1" fmla="*/ 3749302 w 4187190"/>
              <a:gd name="connsiteY1" fmla="*/ 349527 h 369619"/>
              <a:gd name="connsiteX2" fmla="*/ 516042 w 4187190"/>
              <a:gd name="connsiteY2" fmla="*/ 369619 h 369619"/>
              <a:gd name="connsiteX3" fmla="*/ 0 w 4187190"/>
              <a:gd name="connsiteY3" fmla="*/ 0 h 369619"/>
              <a:gd name="connsiteX0" fmla="*/ 0 w 6265284"/>
              <a:gd name="connsiteY0" fmla="*/ 0 h 1092877"/>
              <a:gd name="connsiteX1" fmla="*/ 6265284 w 6265284"/>
              <a:gd name="connsiteY1" fmla="*/ 1072785 h 1092877"/>
              <a:gd name="connsiteX2" fmla="*/ 3032024 w 6265284"/>
              <a:gd name="connsiteY2" fmla="*/ 1092877 h 1092877"/>
              <a:gd name="connsiteX3" fmla="*/ 2515982 w 6265284"/>
              <a:gd name="connsiteY3" fmla="*/ 723258 h 1092877"/>
              <a:gd name="connsiteX0" fmla="*/ 0 w 3032024"/>
              <a:gd name="connsiteY0" fmla="*/ 1193950 h 2286827"/>
              <a:gd name="connsiteX1" fmla="*/ 1581391 w 3032024"/>
              <a:gd name="connsiteY1" fmla="*/ 0 h 2286827"/>
              <a:gd name="connsiteX2" fmla="*/ 3032024 w 3032024"/>
              <a:gd name="connsiteY2" fmla="*/ 2286827 h 2286827"/>
              <a:gd name="connsiteX3" fmla="*/ 2515982 w 3032024"/>
              <a:gd name="connsiteY3" fmla="*/ 1917208 h 2286827"/>
              <a:gd name="connsiteX0" fmla="*/ 0 w 2515982"/>
              <a:gd name="connsiteY0" fmla="*/ 1896586 h 2619844"/>
              <a:gd name="connsiteX1" fmla="*/ 1581391 w 2515982"/>
              <a:gd name="connsiteY1" fmla="*/ 702636 h 2619844"/>
              <a:gd name="connsiteX2" fmla="*/ 1241736 w 2515982"/>
              <a:gd name="connsiteY2" fmla="*/ 0 h 2619844"/>
              <a:gd name="connsiteX3" fmla="*/ 2515982 w 2515982"/>
              <a:gd name="connsiteY3" fmla="*/ 2619844 h 2619844"/>
              <a:gd name="connsiteX0" fmla="*/ 0 w 1581391"/>
              <a:gd name="connsiteY0" fmla="*/ 2890379 h 2890379"/>
              <a:gd name="connsiteX1" fmla="*/ 1581391 w 1581391"/>
              <a:gd name="connsiteY1" fmla="*/ 1696429 h 2890379"/>
              <a:gd name="connsiteX2" fmla="*/ 1241736 w 1581391"/>
              <a:gd name="connsiteY2" fmla="*/ 993793 h 2890379"/>
              <a:gd name="connsiteX3" fmla="*/ 1579203 w 1581391"/>
              <a:gd name="connsiteY3" fmla="*/ 0 h 2890379"/>
              <a:gd name="connsiteX0" fmla="*/ 0 w 1581391"/>
              <a:gd name="connsiteY0" fmla="*/ 2973211 h 2973211"/>
              <a:gd name="connsiteX1" fmla="*/ 1581391 w 1581391"/>
              <a:gd name="connsiteY1" fmla="*/ 1779261 h 2973211"/>
              <a:gd name="connsiteX2" fmla="*/ 1241736 w 1581391"/>
              <a:gd name="connsiteY2" fmla="*/ 1076625 h 2973211"/>
              <a:gd name="connsiteX3" fmla="*/ 1229193 w 1581391"/>
              <a:gd name="connsiteY3" fmla="*/ 0 h 2973211"/>
              <a:gd name="connsiteX0" fmla="*/ 0 w 1581391"/>
              <a:gd name="connsiteY0" fmla="*/ 3276927 h 3276927"/>
              <a:gd name="connsiteX1" fmla="*/ 1581391 w 1581391"/>
              <a:gd name="connsiteY1" fmla="*/ 2082977 h 3276927"/>
              <a:gd name="connsiteX2" fmla="*/ 1241736 w 1581391"/>
              <a:gd name="connsiteY2" fmla="*/ 1380341 h 3276927"/>
              <a:gd name="connsiteX3" fmla="*/ 1249193 w 1581391"/>
              <a:gd name="connsiteY3" fmla="*/ 0 h 3276927"/>
              <a:gd name="connsiteX0" fmla="*/ 0 w 1581391"/>
              <a:gd name="connsiteY0" fmla="*/ 2973211 h 2973211"/>
              <a:gd name="connsiteX1" fmla="*/ 1581391 w 1581391"/>
              <a:gd name="connsiteY1" fmla="*/ 1779261 h 2973211"/>
              <a:gd name="connsiteX2" fmla="*/ 1241736 w 1581391"/>
              <a:gd name="connsiteY2" fmla="*/ 1076625 h 2973211"/>
              <a:gd name="connsiteX3" fmla="*/ 1234193 w 1581391"/>
              <a:gd name="connsiteY3" fmla="*/ 0 h 2973211"/>
              <a:gd name="connsiteX0" fmla="*/ 0 w 1581391"/>
              <a:gd name="connsiteY0" fmla="*/ 3008710 h 3008710"/>
              <a:gd name="connsiteX1" fmla="*/ 1581391 w 1581391"/>
              <a:gd name="connsiteY1" fmla="*/ 1814760 h 3008710"/>
              <a:gd name="connsiteX2" fmla="*/ 1241736 w 1581391"/>
              <a:gd name="connsiteY2" fmla="*/ 1112124 h 3008710"/>
              <a:gd name="connsiteX3" fmla="*/ 1239193 w 1581391"/>
              <a:gd name="connsiteY3" fmla="*/ 0 h 3008710"/>
              <a:gd name="connsiteX0" fmla="*/ 0 w 1581391"/>
              <a:gd name="connsiteY0" fmla="*/ 3008710 h 3008710"/>
              <a:gd name="connsiteX1" fmla="*/ 1581391 w 1581391"/>
              <a:gd name="connsiteY1" fmla="*/ 1814760 h 3008710"/>
              <a:gd name="connsiteX2" fmla="*/ 1320792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814760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747705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66390"/>
              <a:gd name="connsiteY0" fmla="*/ 3008710 h 3008710"/>
              <a:gd name="connsiteX1" fmla="*/ 1566390 w 1566390"/>
              <a:gd name="connsiteY1" fmla="*/ 1747705 h 3008710"/>
              <a:gd name="connsiteX2" fmla="*/ 1565798 w 1566390"/>
              <a:gd name="connsiteY2" fmla="*/ 1270181 h 3008710"/>
              <a:gd name="connsiteX3" fmla="*/ 1241736 w 1566390"/>
              <a:gd name="connsiteY3" fmla="*/ 1112124 h 3008710"/>
              <a:gd name="connsiteX4" fmla="*/ 1239193 w 1566390"/>
              <a:gd name="connsiteY4" fmla="*/ 0 h 3008710"/>
              <a:gd name="connsiteX0" fmla="*/ 0 w 1766395"/>
              <a:gd name="connsiteY0" fmla="*/ 2988988 h 2988988"/>
              <a:gd name="connsiteX1" fmla="*/ 1766395 w 1766395"/>
              <a:gd name="connsiteY1" fmla="*/ 1747705 h 2988988"/>
              <a:gd name="connsiteX2" fmla="*/ 1765803 w 1766395"/>
              <a:gd name="connsiteY2" fmla="*/ 1270181 h 2988988"/>
              <a:gd name="connsiteX3" fmla="*/ 1441741 w 1766395"/>
              <a:gd name="connsiteY3" fmla="*/ 1112124 h 2988988"/>
              <a:gd name="connsiteX4" fmla="*/ 1439198 w 1766395"/>
              <a:gd name="connsiteY4" fmla="*/ 0 h 2988988"/>
              <a:gd name="connsiteX0" fmla="*/ 0 w 725529"/>
              <a:gd name="connsiteY0" fmla="*/ 2874009 h 2874009"/>
              <a:gd name="connsiteX1" fmla="*/ 725529 w 725529"/>
              <a:gd name="connsiteY1" fmla="*/ 1747705 h 2874009"/>
              <a:gd name="connsiteX2" fmla="*/ 724937 w 725529"/>
              <a:gd name="connsiteY2" fmla="*/ 1270181 h 2874009"/>
              <a:gd name="connsiteX3" fmla="*/ 400875 w 725529"/>
              <a:gd name="connsiteY3" fmla="*/ 1112124 h 2874009"/>
              <a:gd name="connsiteX4" fmla="*/ 398332 w 725529"/>
              <a:gd name="connsiteY4" fmla="*/ 0 h 2874009"/>
              <a:gd name="connsiteX0" fmla="*/ 0 w 725529"/>
              <a:gd name="connsiteY0" fmla="*/ 2854234 h 2854234"/>
              <a:gd name="connsiteX1" fmla="*/ 725529 w 725529"/>
              <a:gd name="connsiteY1" fmla="*/ 1727930 h 2854234"/>
              <a:gd name="connsiteX2" fmla="*/ 724937 w 725529"/>
              <a:gd name="connsiteY2" fmla="*/ 1250406 h 2854234"/>
              <a:gd name="connsiteX3" fmla="*/ 400875 w 725529"/>
              <a:gd name="connsiteY3" fmla="*/ 1092349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42121 w 725529"/>
              <a:gd name="connsiteY3" fmla="*/ 1079165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8699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8699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33766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0344 w 725529"/>
              <a:gd name="connsiteY3" fmla="*/ 1118716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175278 w 725529"/>
              <a:gd name="connsiteY3" fmla="*/ 1105533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75543 w 725529"/>
              <a:gd name="connsiteY3" fmla="*/ 1112125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75543 w 725529"/>
              <a:gd name="connsiteY3" fmla="*/ 1112125 h 2854234"/>
              <a:gd name="connsiteX4" fmla="*/ 264644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92254 w 725529"/>
              <a:gd name="connsiteY3" fmla="*/ 1125309 h 2854234"/>
              <a:gd name="connsiteX4" fmla="*/ 264644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2889 w 725529"/>
              <a:gd name="connsiteY3" fmla="*/ 1125309 h 2854234"/>
              <a:gd name="connsiteX4" fmla="*/ 264644 w 725529"/>
              <a:gd name="connsiteY4" fmla="*/ 0 h 2854234"/>
              <a:gd name="connsiteX0" fmla="*/ 43202 w 768731"/>
              <a:gd name="connsiteY0" fmla="*/ 2975683 h 2975683"/>
              <a:gd name="connsiteX1" fmla="*/ 768731 w 768731"/>
              <a:gd name="connsiteY1" fmla="*/ 1849379 h 2975683"/>
              <a:gd name="connsiteX2" fmla="*/ 768139 w 768731"/>
              <a:gd name="connsiteY2" fmla="*/ 1371855 h 2975683"/>
              <a:gd name="connsiteX3" fmla="*/ 66091 w 768731"/>
              <a:gd name="connsiteY3" fmla="*/ 1246758 h 2975683"/>
              <a:gd name="connsiteX4" fmla="*/ 0 w 768731"/>
              <a:gd name="connsiteY4" fmla="*/ 0 h 2975683"/>
              <a:gd name="connsiteX0" fmla="*/ 54072 w 779601"/>
              <a:gd name="connsiteY0" fmla="*/ 2975683 h 2975683"/>
              <a:gd name="connsiteX1" fmla="*/ 779601 w 779601"/>
              <a:gd name="connsiteY1" fmla="*/ 1849379 h 2975683"/>
              <a:gd name="connsiteX2" fmla="*/ 779009 w 779601"/>
              <a:gd name="connsiteY2" fmla="*/ 1371855 h 2975683"/>
              <a:gd name="connsiteX3" fmla="*/ 0 w 779601"/>
              <a:gd name="connsiteY3" fmla="*/ 1277120 h 2975683"/>
              <a:gd name="connsiteX4" fmla="*/ 10870 w 779601"/>
              <a:gd name="connsiteY4" fmla="*/ 0 h 2975683"/>
              <a:gd name="connsiteX0" fmla="*/ 62442 w 787971"/>
              <a:gd name="connsiteY0" fmla="*/ 2763147 h 2763147"/>
              <a:gd name="connsiteX1" fmla="*/ 787971 w 787971"/>
              <a:gd name="connsiteY1" fmla="*/ 1636843 h 2763147"/>
              <a:gd name="connsiteX2" fmla="*/ 787379 w 787971"/>
              <a:gd name="connsiteY2" fmla="*/ 1159319 h 2763147"/>
              <a:gd name="connsiteX3" fmla="*/ 8370 w 787971"/>
              <a:gd name="connsiteY3" fmla="*/ 1064584 h 2763147"/>
              <a:gd name="connsiteX4" fmla="*/ 0 w 787971"/>
              <a:gd name="connsiteY4" fmla="*/ 0 h 2763147"/>
              <a:gd name="connsiteX0" fmla="*/ 54072 w 779601"/>
              <a:gd name="connsiteY0" fmla="*/ 2808691 h 2808691"/>
              <a:gd name="connsiteX1" fmla="*/ 779601 w 779601"/>
              <a:gd name="connsiteY1" fmla="*/ 1682387 h 2808691"/>
              <a:gd name="connsiteX2" fmla="*/ 779009 w 779601"/>
              <a:gd name="connsiteY2" fmla="*/ 1204863 h 2808691"/>
              <a:gd name="connsiteX3" fmla="*/ 0 w 779601"/>
              <a:gd name="connsiteY3" fmla="*/ 1110128 h 2808691"/>
              <a:gd name="connsiteX4" fmla="*/ 30111 w 779601"/>
              <a:gd name="connsiteY4" fmla="*/ 0 h 2808691"/>
              <a:gd name="connsiteX0" fmla="*/ 62830 w 788359"/>
              <a:gd name="connsiteY0" fmla="*/ 2896348 h 2896348"/>
              <a:gd name="connsiteX1" fmla="*/ 788359 w 788359"/>
              <a:gd name="connsiteY1" fmla="*/ 1770044 h 2896348"/>
              <a:gd name="connsiteX2" fmla="*/ 787767 w 788359"/>
              <a:gd name="connsiteY2" fmla="*/ 1292520 h 2896348"/>
              <a:gd name="connsiteX3" fmla="*/ 8758 w 788359"/>
              <a:gd name="connsiteY3" fmla="*/ 1197785 h 2896348"/>
              <a:gd name="connsiteX4" fmla="*/ 38869 w 788359"/>
              <a:gd name="connsiteY4" fmla="*/ 87657 h 2896348"/>
              <a:gd name="connsiteX5" fmla="*/ 0 w 788359"/>
              <a:gd name="connsiteY5" fmla="*/ 69436 h 2896348"/>
              <a:gd name="connsiteX0" fmla="*/ 54072 w 818640"/>
              <a:gd name="connsiteY0" fmla="*/ 3100173 h 3100173"/>
              <a:gd name="connsiteX1" fmla="*/ 779601 w 818640"/>
              <a:gd name="connsiteY1" fmla="*/ 1973869 h 3100173"/>
              <a:gd name="connsiteX2" fmla="*/ 779009 w 818640"/>
              <a:gd name="connsiteY2" fmla="*/ 1496345 h 3100173"/>
              <a:gd name="connsiteX3" fmla="*/ 0 w 818640"/>
              <a:gd name="connsiteY3" fmla="*/ 1401610 h 3100173"/>
              <a:gd name="connsiteX4" fmla="*/ 30111 w 818640"/>
              <a:gd name="connsiteY4" fmla="*/ 291482 h 3100173"/>
              <a:gd name="connsiteX5" fmla="*/ 818579 w 818640"/>
              <a:gd name="connsiteY5" fmla="*/ 0 h 3100173"/>
              <a:gd name="connsiteX0" fmla="*/ 54072 w 818579"/>
              <a:gd name="connsiteY0" fmla="*/ 3100173 h 3100173"/>
              <a:gd name="connsiteX1" fmla="*/ 779601 w 818579"/>
              <a:gd name="connsiteY1" fmla="*/ 1973869 h 3100173"/>
              <a:gd name="connsiteX2" fmla="*/ 779009 w 818579"/>
              <a:gd name="connsiteY2" fmla="*/ 1496345 h 3100173"/>
              <a:gd name="connsiteX3" fmla="*/ 0 w 818579"/>
              <a:gd name="connsiteY3" fmla="*/ 1401610 h 3100173"/>
              <a:gd name="connsiteX4" fmla="*/ 30111 w 818579"/>
              <a:gd name="connsiteY4" fmla="*/ 291482 h 3100173"/>
              <a:gd name="connsiteX5" fmla="*/ 510732 w 818579"/>
              <a:gd name="connsiteY5" fmla="*/ 60725 h 3100173"/>
              <a:gd name="connsiteX6" fmla="*/ 818579 w 818579"/>
              <a:gd name="connsiteY6" fmla="*/ 0 h 3100173"/>
              <a:gd name="connsiteX0" fmla="*/ 54072 w 779601"/>
              <a:gd name="connsiteY0" fmla="*/ 3510065 h 3510065"/>
              <a:gd name="connsiteX1" fmla="*/ 779601 w 779601"/>
              <a:gd name="connsiteY1" fmla="*/ 2383761 h 3510065"/>
              <a:gd name="connsiteX2" fmla="*/ 779009 w 779601"/>
              <a:gd name="connsiteY2" fmla="*/ 1906237 h 3510065"/>
              <a:gd name="connsiteX3" fmla="*/ 0 w 779601"/>
              <a:gd name="connsiteY3" fmla="*/ 1811502 h 3510065"/>
              <a:gd name="connsiteX4" fmla="*/ 30111 w 779601"/>
              <a:gd name="connsiteY4" fmla="*/ 701374 h 3510065"/>
              <a:gd name="connsiteX5" fmla="*/ 510732 w 779601"/>
              <a:gd name="connsiteY5" fmla="*/ 470617 h 3510065"/>
              <a:gd name="connsiteX6" fmla="*/ 760858 w 779601"/>
              <a:gd name="connsiteY6" fmla="*/ 0 h 3510065"/>
              <a:gd name="connsiteX0" fmla="*/ 54072 w 809403"/>
              <a:gd name="connsiteY0" fmla="*/ 3510065 h 3510065"/>
              <a:gd name="connsiteX1" fmla="*/ 779601 w 809403"/>
              <a:gd name="connsiteY1" fmla="*/ 2383761 h 3510065"/>
              <a:gd name="connsiteX2" fmla="*/ 779009 w 809403"/>
              <a:gd name="connsiteY2" fmla="*/ 1906237 h 3510065"/>
              <a:gd name="connsiteX3" fmla="*/ 0 w 809403"/>
              <a:gd name="connsiteY3" fmla="*/ 1811502 h 3510065"/>
              <a:gd name="connsiteX4" fmla="*/ 30111 w 809403"/>
              <a:gd name="connsiteY4" fmla="*/ 701374 h 3510065"/>
              <a:gd name="connsiteX5" fmla="*/ 760857 w 809403"/>
              <a:gd name="connsiteY5" fmla="*/ 440254 h 3510065"/>
              <a:gd name="connsiteX6" fmla="*/ 760858 w 809403"/>
              <a:gd name="connsiteY6" fmla="*/ 0 h 3510065"/>
              <a:gd name="connsiteX0" fmla="*/ 54072 w 809403"/>
              <a:gd name="connsiteY0" fmla="*/ 3510065 h 3510065"/>
              <a:gd name="connsiteX1" fmla="*/ 779601 w 809403"/>
              <a:gd name="connsiteY1" fmla="*/ 2383761 h 3510065"/>
              <a:gd name="connsiteX2" fmla="*/ 779009 w 809403"/>
              <a:gd name="connsiteY2" fmla="*/ 1906237 h 3510065"/>
              <a:gd name="connsiteX3" fmla="*/ 0 w 809403"/>
              <a:gd name="connsiteY3" fmla="*/ 1811502 h 3510065"/>
              <a:gd name="connsiteX4" fmla="*/ 30111 w 809403"/>
              <a:gd name="connsiteY4" fmla="*/ 701374 h 3510065"/>
              <a:gd name="connsiteX5" fmla="*/ 760857 w 809403"/>
              <a:gd name="connsiteY5" fmla="*/ 440254 h 3510065"/>
              <a:gd name="connsiteX6" fmla="*/ 760858 w 809403"/>
              <a:gd name="connsiteY6" fmla="*/ 0 h 3510065"/>
              <a:gd name="connsiteX0" fmla="*/ 54072 w 779601"/>
              <a:gd name="connsiteY0" fmla="*/ 3510065 h 3510065"/>
              <a:gd name="connsiteX1" fmla="*/ 779601 w 779601"/>
              <a:gd name="connsiteY1" fmla="*/ 2383761 h 3510065"/>
              <a:gd name="connsiteX2" fmla="*/ 779009 w 779601"/>
              <a:gd name="connsiteY2" fmla="*/ 1906237 h 3510065"/>
              <a:gd name="connsiteX3" fmla="*/ 0 w 779601"/>
              <a:gd name="connsiteY3" fmla="*/ 1811502 h 3510065"/>
              <a:gd name="connsiteX4" fmla="*/ 30111 w 779601"/>
              <a:gd name="connsiteY4" fmla="*/ 701374 h 3510065"/>
              <a:gd name="connsiteX5" fmla="*/ 760857 w 779601"/>
              <a:gd name="connsiteY5" fmla="*/ 440254 h 3510065"/>
              <a:gd name="connsiteX6" fmla="*/ 760858 w 779601"/>
              <a:gd name="connsiteY6" fmla="*/ 0 h 3510065"/>
              <a:gd name="connsiteX0" fmla="*/ 54072 w 779601"/>
              <a:gd name="connsiteY0" fmla="*/ 3579994 h 3579994"/>
              <a:gd name="connsiteX1" fmla="*/ 779601 w 779601"/>
              <a:gd name="connsiteY1" fmla="*/ 2453690 h 3579994"/>
              <a:gd name="connsiteX2" fmla="*/ 779009 w 779601"/>
              <a:gd name="connsiteY2" fmla="*/ 1976166 h 3579994"/>
              <a:gd name="connsiteX3" fmla="*/ 0 w 779601"/>
              <a:gd name="connsiteY3" fmla="*/ 1881431 h 3579994"/>
              <a:gd name="connsiteX4" fmla="*/ 30111 w 779601"/>
              <a:gd name="connsiteY4" fmla="*/ 771303 h 3579994"/>
              <a:gd name="connsiteX5" fmla="*/ 760857 w 779601"/>
              <a:gd name="connsiteY5" fmla="*/ 510183 h 3579994"/>
              <a:gd name="connsiteX6" fmla="*/ 760858 w 779601"/>
              <a:gd name="connsiteY6" fmla="*/ 69929 h 3579994"/>
              <a:gd name="connsiteX0" fmla="*/ 54072 w 779601"/>
              <a:gd name="connsiteY0" fmla="*/ 3707204 h 3707204"/>
              <a:gd name="connsiteX1" fmla="*/ 779601 w 779601"/>
              <a:gd name="connsiteY1" fmla="*/ 2580900 h 3707204"/>
              <a:gd name="connsiteX2" fmla="*/ 779009 w 779601"/>
              <a:gd name="connsiteY2" fmla="*/ 2103376 h 3707204"/>
              <a:gd name="connsiteX3" fmla="*/ 0 w 779601"/>
              <a:gd name="connsiteY3" fmla="*/ 2008641 h 3707204"/>
              <a:gd name="connsiteX4" fmla="*/ 30111 w 779601"/>
              <a:gd name="connsiteY4" fmla="*/ 898513 h 3707204"/>
              <a:gd name="connsiteX5" fmla="*/ 760857 w 779601"/>
              <a:gd name="connsiteY5" fmla="*/ 637393 h 3707204"/>
              <a:gd name="connsiteX6" fmla="*/ 739550 w 779601"/>
              <a:gd name="connsiteY6" fmla="*/ 59300 h 3707204"/>
              <a:gd name="connsiteX0" fmla="*/ 54072 w 779601"/>
              <a:gd name="connsiteY0" fmla="*/ 3647904 h 3647904"/>
              <a:gd name="connsiteX1" fmla="*/ 779601 w 779601"/>
              <a:gd name="connsiteY1" fmla="*/ 2521600 h 3647904"/>
              <a:gd name="connsiteX2" fmla="*/ 779009 w 779601"/>
              <a:gd name="connsiteY2" fmla="*/ 2044076 h 3647904"/>
              <a:gd name="connsiteX3" fmla="*/ 0 w 779601"/>
              <a:gd name="connsiteY3" fmla="*/ 1949341 h 3647904"/>
              <a:gd name="connsiteX4" fmla="*/ 30111 w 779601"/>
              <a:gd name="connsiteY4" fmla="*/ 839213 h 3647904"/>
              <a:gd name="connsiteX5" fmla="*/ 760857 w 779601"/>
              <a:gd name="connsiteY5" fmla="*/ 578093 h 3647904"/>
              <a:gd name="connsiteX6" fmla="*/ 739550 w 779601"/>
              <a:gd name="connsiteY6" fmla="*/ 0 h 3647904"/>
              <a:gd name="connsiteX0" fmla="*/ 54072 w 779601"/>
              <a:gd name="connsiteY0" fmla="*/ 3557132 h 3557132"/>
              <a:gd name="connsiteX1" fmla="*/ 779601 w 779601"/>
              <a:gd name="connsiteY1" fmla="*/ 2430828 h 3557132"/>
              <a:gd name="connsiteX2" fmla="*/ 779009 w 779601"/>
              <a:gd name="connsiteY2" fmla="*/ 1953304 h 3557132"/>
              <a:gd name="connsiteX3" fmla="*/ 0 w 779601"/>
              <a:gd name="connsiteY3" fmla="*/ 1858569 h 3557132"/>
              <a:gd name="connsiteX4" fmla="*/ 30111 w 779601"/>
              <a:gd name="connsiteY4" fmla="*/ 748441 h 3557132"/>
              <a:gd name="connsiteX5" fmla="*/ 760857 w 779601"/>
              <a:gd name="connsiteY5" fmla="*/ 487321 h 3557132"/>
              <a:gd name="connsiteX6" fmla="*/ 739550 w 779601"/>
              <a:gd name="connsiteY6" fmla="*/ 0 h 3557132"/>
              <a:gd name="connsiteX0" fmla="*/ 54072 w 779601"/>
              <a:gd name="connsiteY0" fmla="*/ 3557132 h 3557132"/>
              <a:gd name="connsiteX1" fmla="*/ 779601 w 779601"/>
              <a:gd name="connsiteY1" fmla="*/ 2430828 h 3557132"/>
              <a:gd name="connsiteX2" fmla="*/ 779009 w 779601"/>
              <a:gd name="connsiteY2" fmla="*/ 1953304 h 3557132"/>
              <a:gd name="connsiteX3" fmla="*/ 0 w 779601"/>
              <a:gd name="connsiteY3" fmla="*/ 1858569 h 3557132"/>
              <a:gd name="connsiteX4" fmla="*/ 30111 w 779601"/>
              <a:gd name="connsiteY4" fmla="*/ 748441 h 3557132"/>
              <a:gd name="connsiteX5" fmla="*/ 760857 w 779601"/>
              <a:gd name="connsiteY5" fmla="*/ 487321 h 3557132"/>
              <a:gd name="connsiteX6" fmla="*/ 739550 w 779601"/>
              <a:gd name="connsiteY6" fmla="*/ 0 h 3557132"/>
              <a:gd name="connsiteX0" fmla="*/ 54072 w 779601"/>
              <a:gd name="connsiteY0" fmla="*/ 3580665 h 3580665"/>
              <a:gd name="connsiteX1" fmla="*/ 779601 w 779601"/>
              <a:gd name="connsiteY1" fmla="*/ 2454361 h 3580665"/>
              <a:gd name="connsiteX2" fmla="*/ 779009 w 779601"/>
              <a:gd name="connsiteY2" fmla="*/ 1976837 h 3580665"/>
              <a:gd name="connsiteX3" fmla="*/ 0 w 779601"/>
              <a:gd name="connsiteY3" fmla="*/ 1882102 h 3580665"/>
              <a:gd name="connsiteX4" fmla="*/ 30111 w 779601"/>
              <a:gd name="connsiteY4" fmla="*/ 771974 h 3580665"/>
              <a:gd name="connsiteX5" fmla="*/ 760857 w 779601"/>
              <a:gd name="connsiteY5" fmla="*/ 510854 h 3580665"/>
              <a:gd name="connsiteX6" fmla="*/ 735288 w 779601"/>
              <a:gd name="connsiteY6" fmla="*/ 0 h 3580665"/>
              <a:gd name="connsiteX0" fmla="*/ 54072 w 779601"/>
              <a:gd name="connsiteY0" fmla="*/ 3580665 h 3580665"/>
              <a:gd name="connsiteX1" fmla="*/ 779601 w 779601"/>
              <a:gd name="connsiteY1" fmla="*/ 2454361 h 3580665"/>
              <a:gd name="connsiteX2" fmla="*/ 779009 w 779601"/>
              <a:gd name="connsiteY2" fmla="*/ 1976837 h 3580665"/>
              <a:gd name="connsiteX3" fmla="*/ 0 w 779601"/>
              <a:gd name="connsiteY3" fmla="*/ 1882102 h 3580665"/>
              <a:gd name="connsiteX4" fmla="*/ 30111 w 779601"/>
              <a:gd name="connsiteY4" fmla="*/ 771974 h 3580665"/>
              <a:gd name="connsiteX5" fmla="*/ 760857 w 779601"/>
              <a:gd name="connsiteY5" fmla="*/ 510854 h 3580665"/>
              <a:gd name="connsiteX6" fmla="*/ 735288 w 779601"/>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67907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12505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12505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2337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38076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38076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872488"/>
              <a:gd name="connsiteY0" fmla="*/ 3580665 h 3580665"/>
              <a:gd name="connsiteX1" fmla="*/ 775061 w 872488"/>
              <a:gd name="connsiteY1" fmla="*/ 2454361 h 3580665"/>
              <a:gd name="connsiteX2" fmla="*/ 872488 w 872488"/>
              <a:gd name="connsiteY2" fmla="*/ 2054161 h 3580665"/>
              <a:gd name="connsiteX3" fmla="*/ 38076 w 872488"/>
              <a:gd name="connsiteY3" fmla="*/ 1835036 h 3580665"/>
              <a:gd name="connsiteX4" fmla="*/ 0 w 872488"/>
              <a:gd name="connsiteY4" fmla="*/ 775336 h 3580665"/>
              <a:gd name="connsiteX5" fmla="*/ 756317 w 872488"/>
              <a:gd name="connsiteY5" fmla="*/ 510854 h 3580665"/>
              <a:gd name="connsiteX6" fmla="*/ 730748 w 872488"/>
              <a:gd name="connsiteY6" fmla="*/ 0 h 3580665"/>
              <a:gd name="connsiteX0" fmla="*/ 49532 w 873080"/>
              <a:gd name="connsiteY0" fmla="*/ 3580665 h 3580665"/>
              <a:gd name="connsiteX1" fmla="*/ 873080 w 873080"/>
              <a:gd name="connsiteY1" fmla="*/ 2414018 h 3580665"/>
              <a:gd name="connsiteX2" fmla="*/ 872488 w 873080"/>
              <a:gd name="connsiteY2" fmla="*/ 2054161 h 3580665"/>
              <a:gd name="connsiteX3" fmla="*/ 38076 w 873080"/>
              <a:gd name="connsiteY3" fmla="*/ 1835036 h 3580665"/>
              <a:gd name="connsiteX4" fmla="*/ 0 w 873080"/>
              <a:gd name="connsiteY4" fmla="*/ 775336 h 3580665"/>
              <a:gd name="connsiteX5" fmla="*/ 756317 w 873080"/>
              <a:gd name="connsiteY5" fmla="*/ 510854 h 3580665"/>
              <a:gd name="connsiteX6" fmla="*/ 730748 w 873080"/>
              <a:gd name="connsiteY6" fmla="*/ 0 h 3580665"/>
              <a:gd name="connsiteX0" fmla="*/ 49532 w 873080"/>
              <a:gd name="connsiteY0" fmla="*/ 3580665 h 3580665"/>
              <a:gd name="connsiteX1" fmla="*/ 873080 w 873080"/>
              <a:gd name="connsiteY1" fmla="*/ 2414018 h 3580665"/>
              <a:gd name="connsiteX2" fmla="*/ 872488 w 873080"/>
              <a:gd name="connsiteY2" fmla="*/ 2054161 h 3580665"/>
              <a:gd name="connsiteX3" fmla="*/ 38076 w 873080"/>
              <a:gd name="connsiteY3" fmla="*/ 1835036 h 3580665"/>
              <a:gd name="connsiteX4" fmla="*/ 0 w 873080"/>
              <a:gd name="connsiteY4" fmla="*/ 775336 h 3580665"/>
              <a:gd name="connsiteX5" fmla="*/ 730748 w 873080"/>
              <a:gd name="connsiteY5" fmla="*/ 0 h 3580665"/>
              <a:gd name="connsiteX0" fmla="*/ 12167 w 835715"/>
              <a:gd name="connsiteY0" fmla="*/ 3580665 h 3580665"/>
              <a:gd name="connsiteX1" fmla="*/ 835715 w 835715"/>
              <a:gd name="connsiteY1" fmla="*/ 2414018 h 3580665"/>
              <a:gd name="connsiteX2" fmla="*/ 835123 w 835715"/>
              <a:gd name="connsiteY2" fmla="*/ 2054161 h 3580665"/>
              <a:gd name="connsiteX3" fmla="*/ 711 w 835715"/>
              <a:gd name="connsiteY3" fmla="*/ 1835036 h 3580665"/>
              <a:gd name="connsiteX4" fmla="*/ 693383 w 835715"/>
              <a:gd name="connsiteY4" fmla="*/ 0 h 3580665"/>
              <a:gd name="connsiteX0" fmla="*/ 0 w 823548"/>
              <a:gd name="connsiteY0" fmla="*/ 3580665 h 3580665"/>
              <a:gd name="connsiteX1" fmla="*/ 823548 w 823548"/>
              <a:gd name="connsiteY1" fmla="*/ 2414018 h 3580665"/>
              <a:gd name="connsiteX2" fmla="*/ 822956 w 823548"/>
              <a:gd name="connsiteY2" fmla="*/ 2054161 h 3580665"/>
              <a:gd name="connsiteX3" fmla="*/ 287809 w 823548"/>
              <a:gd name="connsiteY3" fmla="*/ 1835036 h 3580665"/>
              <a:gd name="connsiteX4" fmla="*/ 681216 w 823548"/>
              <a:gd name="connsiteY4" fmla="*/ 0 h 3580665"/>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20677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20677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29416 w 823548"/>
              <a:gd name="connsiteY3" fmla="*/ 1817763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78322 w 823548"/>
              <a:gd name="connsiteY3" fmla="*/ 1806247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06247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29278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29278 h 3569150"/>
              <a:gd name="connsiteX4" fmla="*/ 126482 w 823548"/>
              <a:gd name="connsiteY4" fmla="*/ 0 h 3569150"/>
              <a:gd name="connsiteX0" fmla="*/ 0 w 823548"/>
              <a:gd name="connsiteY0" fmla="*/ 3574908 h 3574908"/>
              <a:gd name="connsiteX1" fmla="*/ 823548 w 823548"/>
              <a:gd name="connsiteY1" fmla="*/ 2408261 h 3574908"/>
              <a:gd name="connsiteX2" fmla="*/ 822956 w 823548"/>
              <a:gd name="connsiteY2" fmla="*/ 2048404 h 3574908"/>
              <a:gd name="connsiteX3" fmla="*/ 149125 w 823548"/>
              <a:gd name="connsiteY3" fmla="*/ 1835036 h 3574908"/>
              <a:gd name="connsiteX4" fmla="*/ 68088 w 823548"/>
              <a:gd name="connsiteY4" fmla="*/ 0 h 3574908"/>
              <a:gd name="connsiteX0" fmla="*/ 0 w 823548"/>
              <a:gd name="connsiteY0" fmla="*/ 3574908 h 3574908"/>
              <a:gd name="connsiteX1" fmla="*/ 823548 w 823548"/>
              <a:gd name="connsiteY1" fmla="*/ 2408261 h 3574908"/>
              <a:gd name="connsiteX2" fmla="*/ 822956 w 823548"/>
              <a:gd name="connsiteY2" fmla="*/ 2048404 h 3574908"/>
              <a:gd name="connsiteX3" fmla="*/ 134526 w 823548"/>
              <a:gd name="connsiteY3" fmla="*/ 1858067 h 3574908"/>
              <a:gd name="connsiteX4" fmla="*/ 68088 w 823548"/>
              <a:gd name="connsiteY4" fmla="*/ 0 h 3574908"/>
              <a:gd name="connsiteX0" fmla="*/ 0 w 823548"/>
              <a:gd name="connsiteY0" fmla="*/ 3580665 h 3580665"/>
              <a:gd name="connsiteX1" fmla="*/ 823548 w 823548"/>
              <a:gd name="connsiteY1" fmla="*/ 2414018 h 3580665"/>
              <a:gd name="connsiteX2" fmla="*/ 822956 w 823548"/>
              <a:gd name="connsiteY2" fmla="*/ 2054161 h 3580665"/>
              <a:gd name="connsiteX3" fmla="*/ 134526 w 823548"/>
              <a:gd name="connsiteY3" fmla="*/ 1863824 h 3580665"/>
              <a:gd name="connsiteX4" fmla="*/ 104584 w 823548"/>
              <a:gd name="connsiteY4" fmla="*/ 0 h 3580665"/>
              <a:gd name="connsiteX0" fmla="*/ 29101 w 718964"/>
              <a:gd name="connsiteY0" fmla="*/ 3359195 h 3359195"/>
              <a:gd name="connsiteX1" fmla="*/ 718964 w 718964"/>
              <a:gd name="connsiteY1" fmla="*/ 2414018 h 3359195"/>
              <a:gd name="connsiteX2" fmla="*/ 718372 w 718964"/>
              <a:gd name="connsiteY2" fmla="*/ 2054161 h 3359195"/>
              <a:gd name="connsiteX3" fmla="*/ 29942 w 718964"/>
              <a:gd name="connsiteY3" fmla="*/ 1863824 h 3359195"/>
              <a:gd name="connsiteX4" fmla="*/ 0 w 718964"/>
              <a:gd name="connsiteY4" fmla="*/ 0 h 3359195"/>
              <a:gd name="connsiteX0" fmla="*/ 15733 w 705596"/>
              <a:gd name="connsiteY0" fmla="*/ 2968987 h 2968987"/>
              <a:gd name="connsiteX1" fmla="*/ 705596 w 705596"/>
              <a:gd name="connsiteY1" fmla="*/ 2023810 h 2968987"/>
              <a:gd name="connsiteX2" fmla="*/ 705004 w 705596"/>
              <a:gd name="connsiteY2" fmla="*/ 1663953 h 2968987"/>
              <a:gd name="connsiteX3" fmla="*/ 16574 w 705596"/>
              <a:gd name="connsiteY3" fmla="*/ 1473616 h 2968987"/>
              <a:gd name="connsiteX4" fmla="*/ 0 w 705596"/>
              <a:gd name="connsiteY4" fmla="*/ 0 h 2968987"/>
              <a:gd name="connsiteX0" fmla="*/ 21024 w 710887"/>
              <a:gd name="connsiteY0" fmla="*/ 3027431 h 3027431"/>
              <a:gd name="connsiteX1" fmla="*/ 710887 w 710887"/>
              <a:gd name="connsiteY1" fmla="*/ 2082254 h 3027431"/>
              <a:gd name="connsiteX2" fmla="*/ 710295 w 710887"/>
              <a:gd name="connsiteY2" fmla="*/ 1722397 h 3027431"/>
              <a:gd name="connsiteX3" fmla="*/ 21865 w 710887"/>
              <a:gd name="connsiteY3" fmla="*/ 1532060 h 3027431"/>
              <a:gd name="connsiteX4" fmla="*/ 0 w 710887"/>
              <a:gd name="connsiteY4" fmla="*/ 0 h 3027431"/>
              <a:gd name="connsiteX0" fmla="*/ 34392 w 710887"/>
              <a:gd name="connsiteY0" fmla="*/ 2943061 h 2943061"/>
              <a:gd name="connsiteX1" fmla="*/ 710887 w 710887"/>
              <a:gd name="connsiteY1" fmla="*/ 2082254 h 2943061"/>
              <a:gd name="connsiteX2" fmla="*/ 710295 w 710887"/>
              <a:gd name="connsiteY2" fmla="*/ 1722397 h 2943061"/>
              <a:gd name="connsiteX3" fmla="*/ 21865 w 710887"/>
              <a:gd name="connsiteY3" fmla="*/ 1532060 h 2943061"/>
              <a:gd name="connsiteX4" fmla="*/ 0 w 710887"/>
              <a:gd name="connsiteY4" fmla="*/ 0 h 2943061"/>
              <a:gd name="connsiteX0" fmla="*/ 34392 w 710887"/>
              <a:gd name="connsiteY0" fmla="*/ 2943061 h 2943061"/>
              <a:gd name="connsiteX1" fmla="*/ 710887 w 710887"/>
              <a:gd name="connsiteY1" fmla="*/ 2082254 h 2943061"/>
              <a:gd name="connsiteX2" fmla="*/ 710295 w 710887"/>
              <a:gd name="connsiteY2" fmla="*/ 1722397 h 2943061"/>
              <a:gd name="connsiteX3" fmla="*/ 21865 w 710887"/>
              <a:gd name="connsiteY3" fmla="*/ 1532060 h 2943061"/>
              <a:gd name="connsiteX4" fmla="*/ 0 w 710887"/>
              <a:gd name="connsiteY4" fmla="*/ 0 h 294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87" h="2943061">
                <a:moveTo>
                  <a:pt x="34392" y="2943061"/>
                </a:moveTo>
                <a:cubicBezTo>
                  <a:pt x="643118" y="2216702"/>
                  <a:pt x="436371" y="2471136"/>
                  <a:pt x="710887" y="2082254"/>
                </a:cubicBezTo>
                <a:cubicBezTo>
                  <a:pt x="710690" y="1923079"/>
                  <a:pt x="710492" y="1881572"/>
                  <a:pt x="710295" y="1722397"/>
                </a:cubicBezTo>
                <a:cubicBezTo>
                  <a:pt x="566067" y="1680698"/>
                  <a:pt x="166093" y="1573759"/>
                  <a:pt x="21865" y="1532060"/>
                </a:cubicBezTo>
                <a:cubicBezTo>
                  <a:pt x="5542" y="849989"/>
                  <a:pt x="1676" y="727768"/>
                  <a:pt x="0" y="0"/>
                </a:cubicBezTo>
              </a:path>
            </a:pathLst>
          </a:custGeom>
          <a:ln w="12700">
            <a:solidFill>
              <a:schemeClr val="tx1"/>
            </a:solidFill>
            <a:tailEnd type="triangle"/>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25" name="Group 224"/>
          <p:cNvGrpSpPr/>
          <p:nvPr/>
        </p:nvGrpSpPr>
        <p:grpSpPr>
          <a:xfrm>
            <a:off x="1672399" y="4825035"/>
            <a:ext cx="313044" cy="369332"/>
            <a:chOff x="418816" y="1964112"/>
            <a:chExt cx="313044" cy="369332"/>
          </a:xfrm>
        </p:grpSpPr>
        <p:sp>
          <p:nvSpPr>
            <p:cNvPr id="226" name="Oval 22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27" name="TextBox 226"/>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1</a:t>
              </a:r>
              <a:endParaRPr lang="en-US" dirty="0">
                <a:latin typeface="Arial"/>
                <a:cs typeface="Arial"/>
              </a:endParaRPr>
            </a:p>
          </p:txBody>
        </p:sp>
      </p:grpSp>
      <p:grpSp>
        <p:nvGrpSpPr>
          <p:cNvPr id="228" name="Group 227"/>
          <p:cNvGrpSpPr/>
          <p:nvPr/>
        </p:nvGrpSpPr>
        <p:grpSpPr>
          <a:xfrm>
            <a:off x="1765227" y="3717809"/>
            <a:ext cx="313044" cy="369332"/>
            <a:chOff x="418816" y="1964112"/>
            <a:chExt cx="313044" cy="369332"/>
          </a:xfrm>
        </p:grpSpPr>
        <p:sp>
          <p:nvSpPr>
            <p:cNvPr id="229" name="Oval 228"/>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30" name="TextBox 229"/>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2</a:t>
              </a:r>
              <a:endParaRPr lang="en-US" dirty="0">
                <a:latin typeface="Arial"/>
                <a:cs typeface="Arial"/>
              </a:endParaRPr>
            </a:p>
          </p:txBody>
        </p:sp>
      </p:grpSp>
      <p:grpSp>
        <p:nvGrpSpPr>
          <p:cNvPr id="231" name="Group 230"/>
          <p:cNvGrpSpPr/>
          <p:nvPr/>
        </p:nvGrpSpPr>
        <p:grpSpPr>
          <a:xfrm>
            <a:off x="1285507" y="2532088"/>
            <a:ext cx="313044" cy="369332"/>
            <a:chOff x="418816" y="1964112"/>
            <a:chExt cx="313044" cy="369332"/>
          </a:xfrm>
        </p:grpSpPr>
        <p:sp>
          <p:nvSpPr>
            <p:cNvPr id="232" name="Oval 231"/>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33" name="TextBox 232"/>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3</a:t>
              </a:r>
              <a:endParaRPr lang="en-US" dirty="0">
                <a:latin typeface="Arial"/>
                <a:cs typeface="Arial"/>
              </a:endParaRPr>
            </a:p>
          </p:txBody>
        </p:sp>
      </p:grpSp>
      <p:cxnSp>
        <p:nvCxnSpPr>
          <p:cNvPr id="4" name="Straight Arrow Connector 3"/>
          <p:cNvCxnSpPr/>
          <p:nvPr/>
        </p:nvCxnSpPr>
        <p:spPr bwMode="auto">
          <a:xfrm>
            <a:off x="1635543" y="1382172"/>
            <a:ext cx="36856" cy="1995939"/>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 name="Group 234"/>
          <p:cNvGrpSpPr/>
          <p:nvPr/>
        </p:nvGrpSpPr>
        <p:grpSpPr>
          <a:xfrm>
            <a:off x="1506590" y="1883932"/>
            <a:ext cx="313044" cy="369332"/>
            <a:chOff x="418816" y="1964112"/>
            <a:chExt cx="313044" cy="369332"/>
          </a:xfrm>
        </p:grpSpPr>
        <p:sp>
          <p:nvSpPr>
            <p:cNvPr id="236" name="Oval 23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37" name="TextBox 236"/>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4</a:t>
              </a:r>
              <a:endParaRPr lang="en-US" dirty="0">
                <a:latin typeface="Arial"/>
                <a:cs typeface="Arial"/>
              </a:endParaRPr>
            </a:p>
          </p:txBody>
        </p:sp>
      </p:grpSp>
      <p:sp>
        <p:nvSpPr>
          <p:cNvPr id="238" name="Freeform 237"/>
          <p:cNvSpPr/>
          <p:nvPr/>
        </p:nvSpPr>
        <p:spPr>
          <a:xfrm>
            <a:off x="2295799" y="1680415"/>
            <a:ext cx="1029459" cy="3309980"/>
          </a:xfrm>
          <a:custGeom>
            <a:avLst/>
            <a:gdLst>
              <a:gd name="connsiteX0" fmla="*/ 3902322 w 3902322"/>
              <a:gd name="connsiteY0" fmla="*/ 0 h 449814"/>
              <a:gd name="connsiteX1" fmla="*/ 3452563 w 3902322"/>
              <a:gd name="connsiteY1" fmla="*/ 449814 h 449814"/>
              <a:gd name="connsiteX2" fmla="*/ 343934 w 3902322"/>
              <a:gd name="connsiteY2" fmla="*/ 423354 h 449814"/>
              <a:gd name="connsiteX3" fmla="*/ 0 w 3902322"/>
              <a:gd name="connsiteY3" fmla="*/ 39690 h 449814"/>
              <a:gd name="connsiteX0" fmla="*/ 3902322 w 3902322"/>
              <a:gd name="connsiteY0" fmla="*/ 0 h 423354"/>
              <a:gd name="connsiteX1" fmla="*/ 3565324 w 3902322"/>
              <a:gd name="connsiteY1" fmla="*/ 402338 h 423354"/>
              <a:gd name="connsiteX2" fmla="*/ 343934 w 3902322"/>
              <a:gd name="connsiteY2" fmla="*/ 423354 h 423354"/>
              <a:gd name="connsiteX3" fmla="*/ 0 w 3902322"/>
              <a:gd name="connsiteY3" fmla="*/ 39690 h 423354"/>
              <a:gd name="connsiteX0" fmla="*/ 3902322 w 3902322"/>
              <a:gd name="connsiteY0" fmla="*/ 0 h 423354"/>
              <a:gd name="connsiteX1" fmla="*/ 3600933 w 3902322"/>
              <a:gd name="connsiteY1" fmla="*/ 384535 h 423354"/>
              <a:gd name="connsiteX2" fmla="*/ 343934 w 3902322"/>
              <a:gd name="connsiteY2" fmla="*/ 423354 h 423354"/>
              <a:gd name="connsiteX3" fmla="*/ 0 w 3902322"/>
              <a:gd name="connsiteY3" fmla="*/ 39690 h 423354"/>
              <a:gd name="connsiteX0" fmla="*/ 3943865 w 3943865"/>
              <a:gd name="connsiteY0" fmla="*/ 1851 h 383664"/>
              <a:gd name="connsiteX1" fmla="*/ 3600933 w 3943865"/>
              <a:gd name="connsiteY1" fmla="*/ 344845 h 383664"/>
              <a:gd name="connsiteX2" fmla="*/ 343934 w 3943865"/>
              <a:gd name="connsiteY2" fmla="*/ 383664 h 383664"/>
              <a:gd name="connsiteX3" fmla="*/ 0 w 3943865"/>
              <a:gd name="connsiteY3" fmla="*/ 0 h 383664"/>
              <a:gd name="connsiteX0" fmla="*/ 4015082 w 4015082"/>
              <a:gd name="connsiteY0" fmla="*/ 29941 h 383664"/>
              <a:gd name="connsiteX1" fmla="*/ 3600933 w 4015082"/>
              <a:gd name="connsiteY1" fmla="*/ 344845 h 383664"/>
              <a:gd name="connsiteX2" fmla="*/ 343934 w 4015082"/>
              <a:gd name="connsiteY2" fmla="*/ 383664 h 383664"/>
              <a:gd name="connsiteX3" fmla="*/ 0 w 4015082"/>
              <a:gd name="connsiteY3" fmla="*/ 0 h 383664"/>
              <a:gd name="connsiteX0" fmla="*/ 4187190 w 4187190"/>
              <a:gd name="connsiteY0" fmla="*/ 15896 h 369619"/>
              <a:gd name="connsiteX1" fmla="*/ 3773041 w 4187190"/>
              <a:gd name="connsiteY1" fmla="*/ 330800 h 369619"/>
              <a:gd name="connsiteX2" fmla="*/ 516042 w 4187190"/>
              <a:gd name="connsiteY2" fmla="*/ 369619 h 369619"/>
              <a:gd name="connsiteX3" fmla="*/ 0 w 4187190"/>
              <a:gd name="connsiteY3" fmla="*/ 0 h 369619"/>
              <a:gd name="connsiteX0" fmla="*/ 4187190 w 4187190"/>
              <a:gd name="connsiteY0" fmla="*/ 15896 h 369619"/>
              <a:gd name="connsiteX1" fmla="*/ 3749302 w 4187190"/>
              <a:gd name="connsiteY1" fmla="*/ 349527 h 369619"/>
              <a:gd name="connsiteX2" fmla="*/ 516042 w 4187190"/>
              <a:gd name="connsiteY2" fmla="*/ 369619 h 369619"/>
              <a:gd name="connsiteX3" fmla="*/ 0 w 4187190"/>
              <a:gd name="connsiteY3" fmla="*/ 0 h 369619"/>
              <a:gd name="connsiteX0" fmla="*/ 0 w 6265284"/>
              <a:gd name="connsiteY0" fmla="*/ 0 h 1092877"/>
              <a:gd name="connsiteX1" fmla="*/ 6265284 w 6265284"/>
              <a:gd name="connsiteY1" fmla="*/ 1072785 h 1092877"/>
              <a:gd name="connsiteX2" fmla="*/ 3032024 w 6265284"/>
              <a:gd name="connsiteY2" fmla="*/ 1092877 h 1092877"/>
              <a:gd name="connsiteX3" fmla="*/ 2515982 w 6265284"/>
              <a:gd name="connsiteY3" fmla="*/ 723258 h 1092877"/>
              <a:gd name="connsiteX0" fmla="*/ 0 w 3032024"/>
              <a:gd name="connsiteY0" fmla="*/ 1193950 h 2286827"/>
              <a:gd name="connsiteX1" fmla="*/ 1581391 w 3032024"/>
              <a:gd name="connsiteY1" fmla="*/ 0 h 2286827"/>
              <a:gd name="connsiteX2" fmla="*/ 3032024 w 3032024"/>
              <a:gd name="connsiteY2" fmla="*/ 2286827 h 2286827"/>
              <a:gd name="connsiteX3" fmla="*/ 2515982 w 3032024"/>
              <a:gd name="connsiteY3" fmla="*/ 1917208 h 2286827"/>
              <a:gd name="connsiteX0" fmla="*/ 0 w 2515982"/>
              <a:gd name="connsiteY0" fmla="*/ 1896586 h 2619844"/>
              <a:gd name="connsiteX1" fmla="*/ 1581391 w 2515982"/>
              <a:gd name="connsiteY1" fmla="*/ 702636 h 2619844"/>
              <a:gd name="connsiteX2" fmla="*/ 1241736 w 2515982"/>
              <a:gd name="connsiteY2" fmla="*/ 0 h 2619844"/>
              <a:gd name="connsiteX3" fmla="*/ 2515982 w 2515982"/>
              <a:gd name="connsiteY3" fmla="*/ 2619844 h 2619844"/>
              <a:gd name="connsiteX0" fmla="*/ 0 w 1581391"/>
              <a:gd name="connsiteY0" fmla="*/ 2890379 h 2890379"/>
              <a:gd name="connsiteX1" fmla="*/ 1581391 w 1581391"/>
              <a:gd name="connsiteY1" fmla="*/ 1696429 h 2890379"/>
              <a:gd name="connsiteX2" fmla="*/ 1241736 w 1581391"/>
              <a:gd name="connsiteY2" fmla="*/ 993793 h 2890379"/>
              <a:gd name="connsiteX3" fmla="*/ 1579203 w 1581391"/>
              <a:gd name="connsiteY3" fmla="*/ 0 h 2890379"/>
              <a:gd name="connsiteX0" fmla="*/ 0 w 1581391"/>
              <a:gd name="connsiteY0" fmla="*/ 2973211 h 2973211"/>
              <a:gd name="connsiteX1" fmla="*/ 1581391 w 1581391"/>
              <a:gd name="connsiteY1" fmla="*/ 1779261 h 2973211"/>
              <a:gd name="connsiteX2" fmla="*/ 1241736 w 1581391"/>
              <a:gd name="connsiteY2" fmla="*/ 1076625 h 2973211"/>
              <a:gd name="connsiteX3" fmla="*/ 1229193 w 1581391"/>
              <a:gd name="connsiteY3" fmla="*/ 0 h 2973211"/>
              <a:gd name="connsiteX0" fmla="*/ 0 w 1581391"/>
              <a:gd name="connsiteY0" fmla="*/ 3276927 h 3276927"/>
              <a:gd name="connsiteX1" fmla="*/ 1581391 w 1581391"/>
              <a:gd name="connsiteY1" fmla="*/ 2082977 h 3276927"/>
              <a:gd name="connsiteX2" fmla="*/ 1241736 w 1581391"/>
              <a:gd name="connsiteY2" fmla="*/ 1380341 h 3276927"/>
              <a:gd name="connsiteX3" fmla="*/ 1249193 w 1581391"/>
              <a:gd name="connsiteY3" fmla="*/ 0 h 3276927"/>
              <a:gd name="connsiteX0" fmla="*/ 0 w 1581391"/>
              <a:gd name="connsiteY0" fmla="*/ 2973211 h 2973211"/>
              <a:gd name="connsiteX1" fmla="*/ 1581391 w 1581391"/>
              <a:gd name="connsiteY1" fmla="*/ 1779261 h 2973211"/>
              <a:gd name="connsiteX2" fmla="*/ 1241736 w 1581391"/>
              <a:gd name="connsiteY2" fmla="*/ 1076625 h 2973211"/>
              <a:gd name="connsiteX3" fmla="*/ 1234193 w 1581391"/>
              <a:gd name="connsiteY3" fmla="*/ 0 h 2973211"/>
              <a:gd name="connsiteX0" fmla="*/ 0 w 1581391"/>
              <a:gd name="connsiteY0" fmla="*/ 3008710 h 3008710"/>
              <a:gd name="connsiteX1" fmla="*/ 1581391 w 1581391"/>
              <a:gd name="connsiteY1" fmla="*/ 1814760 h 3008710"/>
              <a:gd name="connsiteX2" fmla="*/ 1241736 w 1581391"/>
              <a:gd name="connsiteY2" fmla="*/ 1112124 h 3008710"/>
              <a:gd name="connsiteX3" fmla="*/ 1239193 w 1581391"/>
              <a:gd name="connsiteY3" fmla="*/ 0 h 3008710"/>
              <a:gd name="connsiteX0" fmla="*/ 0 w 1581391"/>
              <a:gd name="connsiteY0" fmla="*/ 3008710 h 3008710"/>
              <a:gd name="connsiteX1" fmla="*/ 1581391 w 1581391"/>
              <a:gd name="connsiteY1" fmla="*/ 1814760 h 3008710"/>
              <a:gd name="connsiteX2" fmla="*/ 1320792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814760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747705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66390"/>
              <a:gd name="connsiteY0" fmla="*/ 3008710 h 3008710"/>
              <a:gd name="connsiteX1" fmla="*/ 1566390 w 1566390"/>
              <a:gd name="connsiteY1" fmla="*/ 1747705 h 3008710"/>
              <a:gd name="connsiteX2" fmla="*/ 1565798 w 1566390"/>
              <a:gd name="connsiteY2" fmla="*/ 1270181 h 3008710"/>
              <a:gd name="connsiteX3" fmla="*/ 1241736 w 1566390"/>
              <a:gd name="connsiteY3" fmla="*/ 1112124 h 3008710"/>
              <a:gd name="connsiteX4" fmla="*/ 1239193 w 1566390"/>
              <a:gd name="connsiteY4" fmla="*/ 0 h 3008710"/>
              <a:gd name="connsiteX0" fmla="*/ 0 w 1766395"/>
              <a:gd name="connsiteY0" fmla="*/ 2988988 h 2988988"/>
              <a:gd name="connsiteX1" fmla="*/ 1766395 w 1766395"/>
              <a:gd name="connsiteY1" fmla="*/ 1747705 h 2988988"/>
              <a:gd name="connsiteX2" fmla="*/ 1765803 w 1766395"/>
              <a:gd name="connsiteY2" fmla="*/ 1270181 h 2988988"/>
              <a:gd name="connsiteX3" fmla="*/ 1441741 w 1766395"/>
              <a:gd name="connsiteY3" fmla="*/ 1112124 h 2988988"/>
              <a:gd name="connsiteX4" fmla="*/ 1439198 w 1766395"/>
              <a:gd name="connsiteY4" fmla="*/ 0 h 2988988"/>
              <a:gd name="connsiteX0" fmla="*/ 0 w 1766395"/>
              <a:gd name="connsiteY0" fmla="*/ 2988988 h 2988988"/>
              <a:gd name="connsiteX1" fmla="*/ 1766395 w 1766395"/>
              <a:gd name="connsiteY1" fmla="*/ 1747705 h 2988988"/>
              <a:gd name="connsiteX2" fmla="*/ 579217 w 1766395"/>
              <a:gd name="connsiteY2" fmla="*/ 1319458 h 2988988"/>
              <a:gd name="connsiteX3" fmla="*/ 1441741 w 1766395"/>
              <a:gd name="connsiteY3" fmla="*/ 1112124 h 2988988"/>
              <a:gd name="connsiteX4" fmla="*/ 1439198 w 1766395"/>
              <a:gd name="connsiteY4" fmla="*/ 0 h 2988988"/>
              <a:gd name="connsiteX0" fmla="*/ 0 w 1442252"/>
              <a:gd name="connsiteY0" fmla="*/ 2988988 h 2988988"/>
              <a:gd name="connsiteX1" fmla="*/ 621443 w 1442252"/>
              <a:gd name="connsiteY1" fmla="*/ 1829833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21443 w 1442252"/>
              <a:gd name="connsiteY1" fmla="*/ 1829833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0807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0807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58579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585794 w 1442252"/>
              <a:gd name="connsiteY1" fmla="*/ 1714700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2035489"/>
              <a:gd name="connsiteY0" fmla="*/ 2876928 h 2876928"/>
              <a:gd name="connsiteX1" fmla="*/ 1179031 w 2035489"/>
              <a:gd name="connsiteY1" fmla="*/ 1714700 h 2876928"/>
              <a:gd name="connsiteX2" fmla="*/ 1172454 w 2035489"/>
              <a:gd name="connsiteY2" fmla="*/ 1319458 h 2876928"/>
              <a:gd name="connsiteX3" fmla="*/ 2034978 w 2035489"/>
              <a:gd name="connsiteY3" fmla="*/ 1112124 h 2876928"/>
              <a:gd name="connsiteX4" fmla="*/ 2032435 w 2035489"/>
              <a:gd name="connsiteY4" fmla="*/ 0 h 2876928"/>
              <a:gd name="connsiteX0" fmla="*/ 0 w 2095517"/>
              <a:gd name="connsiteY0" fmla="*/ 2876928 h 2876928"/>
              <a:gd name="connsiteX1" fmla="*/ 1179031 w 2095517"/>
              <a:gd name="connsiteY1" fmla="*/ 1714700 h 2876928"/>
              <a:gd name="connsiteX2" fmla="*/ 1172454 w 2095517"/>
              <a:gd name="connsiteY2" fmla="*/ 1319458 h 2876928"/>
              <a:gd name="connsiteX3" fmla="*/ 2095451 w 2095517"/>
              <a:gd name="connsiteY3" fmla="*/ 1525541 h 2876928"/>
              <a:gd name="connsiteX4" fmla="*/ 2032435 w 2095517"/>
              <a:gd name="connsiteY4" fmla="*/ 0 h 2876928"/>
              <a:gd name="connsiteX0" fmla="*/ 0 w 2095517"/>
              <a:gd name="connsiteY0" fmla="*/ 2876928 h 2876928"/>
              <a:gd name="connsiteX1" fmla="*/ 1179031 w 2095517"/>
              <a:gd name="connsiteY1" fmla="*/ 1714700 h 2876928"/>
              <a:gd name="connsiteX2" fmla="*/ 1757025 w 2095517"/>
              <a:gd name="connsiteY2" fmla="*/ 2019085 h 2876928"/>
              <a:gd name="connsiteX3" fmla="*/ 2095451 w 2095517"/>
              <a:gd name="connsiteY3" fmla="*/ 1525541 h 2876928"/>
              <a:gd name="connsiteX4" fmla="*/ 2032435 w 2095517"/>
              <a:gd name="connsiteY4" fmla="*/ 0 h 2876928"/>
              <a:gd name="connsiteX0" fmla="*/ 0 w 2095517"/>
              <a:gd name="connsiteY0" fmla="*/ 2876928 h 2876928"/>
              <a:gd name="connsiteX1" fmla="*/ 1058086 w 2095517"/>
              <a:gd name="connsiteY1" fmla="*/ 2128116 h 2876928"/>
              <a:gd name="connsiteX2" fmla="*/ 1757025 w 2095517"/>
              <a:gd name="connsiteY2" fmla="*/ 2019085 h 2876928"/>
              <a:gd name="connsiteX3" fmla="*/ 2095451 w 2095517"/>
              <a:gd name="connsiteY3" fmla="*/ 1525541 h 2876928"/>
              <a:gd name="connsiteX4" fmla="*/ 2032435 w 2095517"/>
              <a:gd name="connsiteY4" fmla="*/ 0 h 2876928"/>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19366 w 1029264"/>
              <a:gd name="connsiteY0" fmla="*/ 2961861 h 2961861"/>
              <a:gd name="connsiteX1" fmla="*/ 0 w 1029264"/>
              <a:gd name="connsiteY1" fmla="*/ 2070128 h 2961861"/>
              <a:gd name="connsiteX2" fmla="*/ 690772 w 1029264"/>
              <a:gd name="connsiteY2" fmla="*/ 2064629 h 2961861"/>
              <a:gd name="connsiteX3" fmla="*/ 1029198 w 1029264"/>
              <a:gd name="connsiteY3" fmla="*/ 1525541 h 2961861"/>
              <a:gd name="connsiteX4" fmla="*/ 966182 w 1029264"/>
              <a:gd name="connsiteY4" fmla="*/ 0 h 2961861"/>
              <a:gd name="connsiteX0" fmla="*/ 19366 w 1029276"/>
              <a:gd name="connsiteY0" fmla="*/ 2611201 h 2611201"/>
              <a:gd name="connsiteX1" fmla="*/ 0 w 1029276"/>
              <a:gd name="connsiteY1" fmla="*/ 1719468 h 2611201"/>
              <a:gd name="connsiteX2" fmla="*/ 690772 w 1029276"/>
              <a:gd name="connsiteY2" fmla="*/ 1713969 h 2611201"/>
              <a:gd name="connsiteX3" fmla="*/ 1029198 w 1029276"/>
              <a:gd name="connsiteY3" fmla="*/ 1174881 h 2611201"/>
              <a:gd name="connsiteX4" fmla="*/ 976765 w 1029276"/>
              <a:gd name="connsiteY4" fmla="*/ 0 h 2611201"/>
              <a:gd name="connsiteX0" fmla="*/ 19366 w 1029459"/>
              <a:gd name="connsiteY0" fmla="*/ 2611201 h 2611201"/>
              <a:gd name="connsiteX1" fmla="*/ 0 w 1029459"/>
              <a:gd name="connsiteY1" fmla="*/ 1719468 h 2611201"/>
              <a:gd name="connsiteX2" fmla="*/ 690772 w 1029459"/>
              <a:gd name="connsiteY2" fmla="*/ 1713969 h 2611201"/>
              <a:gd name="connsiteX3" fmla="*/ 1029198 w 1029459"/>
              <a:gd name="connsiteY3" fmla="*/ 1174881 h 2611201"/>
              <a:gd name="connsiteX4" fmla="*/ 976765 w 1029459"/>
              <a:gd name="connsiteY4" fmla="*/ 0 h 26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459" h="2611201">
                <a:moveTo>
                  <a:pt x="19366" y="2611201"/>
                </a:moveTo>
                <a:lnTo>
                  <a:pt x="0" y="1719468"/>
                </a:lnTo>
                <a:lnTo>
                  <a:pt x="690772" y="1713969"/>
                </a:lnTo>
                <a:cubicBezTo>
                  <a:pt x="953779" y="1301650"/>
                  <a:pt x="837892" y="1502072"/>
                  <a:pt x="1029198" y="1174881"/>
                </a:cubicBezTo>
                <a:cubicBezTo>
                  <a:pt x="1031684" y="714767"/>
                  <a:pt x="1016613" y="902614"/>
                  <a:pt x="976765" y="0"/>
                </a:cubicBezTo>
              </a:path>
            </a:pathLst>
          </a:custGeom>
          <a:ln w="12700">
            <a:solidFill>
              <a:schemeClr val="tx1"/>
            </a:solidFill>
            <a:headEnd type="triangle"/>
            <a:tailEnd type="none"/>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39" name="Straight Arrow Connector 238"/>
          <p:cNvCxnSpPr/>
          <p:nvPr/>
        </p:nvCxnSpPr>
        <p:spPr bwMode="auto">
          <a:xfrm>
            <a:off x="2334047" y="4796373"/>
            <a:ext cx="165857" cy="444033"/>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Straight Arrow Connector 242"/>
          <p:cNvCxnSpPr/>
          <p:nvPr/>
        </p:nvCxnSpPr>
        <p:spPr bwMode="auto">
          <a:xfrm flipH="1">
            <a:off x="1630957" y="4825035"/>
            <a:ext cx="697629" cy="762950"/>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6" name="Group 245"/>
          <p:cNvGrpSpPr/>
          <p:nvPr/>
        </p:nvGrpSpPr>
        <p:grpSpPr>
          <a:xfrm rot="21446362">
            <a:off x="2189794" y="4667337"/>
            <a:ext cx="313044" cy="369332"/>
            <a:chOff x="418816" y="1964112"/>
            <a:chExt cx="313044" cy="369332"/>
          </a:xfrm>
        </p:grpSpPr>
        <p:sp>
          <p:nvSpPr>
            <p:cNvPr id="247" name="Oval 246"/>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48" name="TextBox 247"/>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6</a:t>
              </a:r>
              <a:endParaRPr lang="en-US" dirty="0">
                <a:latin typeface="Arial"/>
                <a:cs typeface="Arial"/>
              </a:endParaRPr>
            </a:p>
          </p:txBody>
        </p:sp>
      </p:grpSp>
      <p:grpSp>
        <p:nvGrpSpPr>
          <p:cNvPr id="249" name="Group 248"/>
          <p:cNvGrpSpPr/>
          <p:nvPr/>
        </p:nvGrpSpPr>
        <p:grpSpPr>
          <a:xfrm>
            <a:off x="3130061" y="1900424"/>
            <a:ext cx="313044" cy="369332"/>
            <a:chOff x="418816" y="1964112"/>
            <a:chExt cx="313044" cy="369332"/>
          </a:xfrm>
        </p:grpSpPr>
        <p:sp>
          <p:nvSpPr>
            <p:cNvPr id="250" name="Oval 249"/>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51" name="TextBox 250"/>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5</a:t>
              </a:r>
              <a:endParaRPr lang="en-US" dirty="0">
                <a:latin typeface="Arial"/>
                <a:cs typeface="Arial"/>
              </a:endParaRPr>
            </a:p>
          </p:txBody>
        </p:sp>
      </p:grpSp>
      <p:sp>
        <p:nvSpPr>
          <p:cNvPr id="253" name="Oval 252"/>
          <p:cNvSpPr/>
          <p:nvPr/>
        </p:nvSpPr>
        <p:spPr>
          <a:xfrm rot="5400000">
            <a:off x="1970416" y="419579"/>
            <a:ext cx="631007" cy="2235263"/>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3" name="TextBox 152"/>
          <p:cNvSpPr txBox="1"/>
          <p:nvPr/>
        </p:nvSpPr>
        <p:spPr>
          <a:xfrm>
            <a:off x="1336780" y="1336100"/>
            <a:ext cx="1891162" cy="509541"/>
          </a:xfrm>
          <a:prstGeom prst="rect">
            <a:avLst/>
          </a:prstGeom>
          <a:noFill/>
        </p:spPr>
        <p:txBody>
          <a:bodyPr wrap="none" rtlCol="0">
            <a:spAutoFit/>
          </a:bodyPr>
          <a:lstStyle/>
          <a:p>
            <a:pPr algn="ctr">
              <a:lnSpc>
                <a:spcPts val="1600"/>
              </a:lnSpc>
            </a:pPr>
            <a:r>
              <a:rPr lang="en-US" sz="1600" dirty="0" smtClean="0">
                <a:latin typeface="Arial"/>
                <a:cs typeface="Arial"/>
              </a:rPr>
              <a:t>Dijkstra’s link-state </a:t>
            </a:r>
          </a:p>
          <a:p>
            <a:pPr algn="ctr">
              <a:lnSpc>
                <a:spcPts val="1600"/>
              </a:lnSpc>
            </a:pPr>
            <a:r>
              <a:rPr lang="en-US" sz="1600" dirty="0" smtClean="0">
                <a:latin typeface="Arial"/>
                <a:cs typeface="Arial"/>
              </a:rPr>
              <a:t>Routing</a:t>
            </a:r>
            <a:endParaRPr lang="en-US" sz="1600" dirty="0">
              <a:latin typeface="Arial"/>
              <a:cs typeface="Arial"/>
            </a:endParaRPr>
          </a:p>
        </p:txBody>
      </p:sp>
      <p:grpSp>
        <p:nvGrpSpPr>
          <p:cNvPr id="319" name="Group 318"/>
          <p:cNvGrpSpPr/>
          <p:nvPr/>
        </p:nvGrpSpPr>
        <p:grpSpPr>
          <a:xfrm>
            <a:off x="921872" y="5536490"/>
            <a:ext cx="687402" cy="470408"/>
            <a:chOff x="1736090" y="2893762"/>
            <a:chExt cx="565150" cy="340093"/>
          </a:xfrm>
        </p:grpSpPr>
        <p:grpSp>
          <p:nvGrpSpPr>
            <p:cNvPr id="320" name="Group 327"/>
            <p:cNvGrpSpPr>
              <a:grpSpLocks/>
            </p:cNvGrpSpPr>
            <p:nvPr/>
          </p:nvGrpSpPr>
          <p:grpSpPr bwMode="auto">
            <a:xfrm>
              <a:off x="1736090" y="2893762"/>
              <a:ext cx="565150" cy="292100"/>
              <a:chOff x="1871277" y="1576300"/>
              <a:chExt cx="1128371" cy="437861"/>
            </a:xfrm>
          </p:grpSpPr>
          <p:sp>
            <p:nvSpPr>
              <p:cNvPr id="324" name="Oval 323"/>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25" name="Rectangle 324"/>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6" name="Oval 325"/>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27" name="Freeform 326"/>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8" name="Freeform 327"/>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9" name="Freeform 328"/>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0" name="Freeform 329"/>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31" name="Straight Connector 330"/>
              <p:cNvCxnSpPr>
                <a:endCxn id="326"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21" name="Group 320"/>
            <p:cNvGrpSpPr/>
            <p:nvPr/>
          </p:nvGrpSpPr>
          <p:grpSpPr>
            <a:xfrm>
              <a:off x="1828502" y="2944584"/>
              <a:ext cx="374530" cy="289271"/>
              <a:chOff x="725185" y="1779875"/>
              <a:chExt cx="374530" cy="289271"/>
            </a:xfrm>
          </p:grpSpPr>
          <p:sp>
            <p:nvSpPr>
              <p:cNvPr id="322" name="Oval 321"/>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 name="TextBox 322"/>
              <p:cNvSpPr txBox="1"/>
              <p:nvPr/>
            </p:nvSpPr>
            <p:spPr>
              <a:xfrm>
                <a:off x="725185" y="1779875"/>
                <a:ext cx="374530" cy="289271"/>
              </a:xfrm>
              <a:prstGeom prst="rect">
                <a:avLst/>
              </a:prstGeom>
              <a:noFill/>
            </p:spPr>
            <p:txBody>
              <a:bodyPr wrap="none" rtlCol="0">
                <a:spAutoFit/>
              </a:bodyPr>
              <a:lstStyle/>
              <a:p>
                <a:r>
                  <a:rPr lang="en-US" sz="2000" dirty="0" smtClean="0"/>
                  <a:t>s1</a:t>
                </a:r>
                <a:endParaRPr lang="en-US" sz="2000" dirty="0"/>
              </a:p>
            </p:txBody>
          </p:sp>
        </p:grpSp>
      </p:grpSp>
      <p:grpSp>
        <p:nvGrpSpPr>
          <p:cNvPr id="333" name="Group 332"/>
          <p:cNvGrpSpPr/>
          <p:nvPr/>
        </p:nvGrpSpPr>
        <p:grpSpPr>
          <a:xfrm>
            <a:off x="2206593" y="5245170"/>
            <a:ext cx="687402" cy="470406"/>
            <a:chOff x="1736090" y="2893762"/>
            <a:chExt cx="565150" cy="340091"/>
          </a:xfrm>
        </p:grpSpPr>
        <p:grpSp>
          <p:nvGrpSpPr>
            <p:cNvPr id="334" name="Group 327"/>
            <p:cNvGrpSpPr>
              <a:grpSpLocks/>
            </p:cNvGrpSpPr>
            <p:nvPr/>
          </p:nvGrpSpPr>
          <p:grpSpPr bwMode="auto">
            <a:xfrm>
              <a:off x="1736090" y="2893762"/>
              <a:ext cx="565150" cy="292100"/>
              <a:chOff x="1871277" y="1576300"/>
              <a:chExt cx="1128371" cy="437861"/>
            </a:xfrm>
          </p:grpSpPr>
          <p:sp>
            <p:nvSpPr>
              <p:cNvPr id="338" name="Oval 33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39" name="Rectangle 33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0" name="Oval 33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41" name="Freeform 34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2" name="Freeform 34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3" name="Freeform 34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4" name="Freeform 343"/>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45" name="Straight Connector 344"/>
              <p:cNvCxnSpPr>
                <a:endCxn id="34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35" name="Group 334"/>
            <p:cNvGrpSpPr/>
            <p:nvPr/>
          </p:nvGrpSpPr>
          <p:grpSpPr>
            <a:xfrm>
              <a:off x="1828502" y="2944584"/>
              <a:ext cx="374531" cy="289269"/>
              <a:chOff x="725185" y="1779875"/>
              <a:chExt cx="374531" cy="289269"/>
            </a:xfrm>
          </p:grpSpPr>
          <p:sp>
            <p:nvSpPr>
              <p:cNvPr id="336" name="Oval 335"/>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 name="TextBox 336"/>
              <p:cNvSpPr txBox="1"/>
              <p:nvPr/>
            </p:nvSpPr>
            <p:spPr>
              <a:xfrm>
                <a:off x="725185" y="1779875"/>
                <a:ext cx="374531" cy="289269"/>
              </a:xfrm>
              <a:prstGeom prst="rect">
                <a:avLst/>
              </a:prstGeom>
              <a:noFill/>
            </p:spPr>
            <p:txBody>
              <a:bodyPr wrap="none" rtlCol="0">
                <a:spAutoFit/>
              </a:bodyPr>
              <a:lstStyle/>
              <a:p>
                <a:r>
                  <a:rPr lang="en-US" sz="2000" dirty="0" smtClean="0"/>
                  <a:t>s2</a:t>
                </a:r>
                <a:endParaRPr lang="en-US" sz="2000" dirty="0"/>
              </a:p>
            </p:txBody>
          </p:sp>
        </p:grpSp>
      </p:grpSp>
      <p:grpSp>
        <p:nvGrpSpPr>
          <p:cNvPr id="347" name="Group 346"/>
          <p:cNvGrpSpPr/>
          <p:nvPr/>
        </p:nvGrpSpPr>
        <p:grpSpPr>
          <a:xfrm>
            <a:off x="1910145" y="5999406"/>
            <a:ext cx="687402" cy="470406"/>
            <a:chOff x="1736090" y="2893762"/>
            <a:chExt cx="565150" cy="340091"/>
          </a:xfrm>
        </p:grpSpPr>
        <p:grpSp>
          <p:nvGrpSpPr>
            <p:cNvPr id="348" name="Group 327"/>
            <p:cNvGrpSpPr>
              <a:grpSpLocks/>
            </p:cNvGrpSpPr>
            <p:nvPr/>
          </p:nvGrpSpPr>
          <p:grpSpPr bwMode="auto">
            <a:xfrm>
              <a:off x="1736090" y="2893762"/>
              <a:ext cx="565150" cy="292100"/>
              <a:chOff x="1871277" y="1576300"/>
              <a:chExt cx="1128371" cy="437861"/>
            </a:xfrm>
          </p:grpSpPr>
          <p:sp>
            <p:nvSpPr>
              <p:cNvPr id="352" name="Oval 35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3" name="Rectangle 35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4" name="Oval 35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5" name="Freeform 35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6" name="Freeform 35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7" name="Freeform 35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 name="Freeform 35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9" name="Straight Connector 358"/>
              <p:cNvCxnSpPr>
                <a:endCxn id="35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49" name="Group 348"/>
            <p:cNvGrpSpPr/>
            <p:nvPr/>
          </p:nvGrpSpPr>
          <p:grpSpPr>
            <a:xfrm>
              <a:off x="1828502" y="2944584"/>
              <a:ext cx="374531" cy="289269"/>
              <a:chOff x="725185" y="1779875"/>
              <a:chExt cx="374531" cy="289269"/>
            </a:xfrm>
          </p:grpSpPr>
          <p:sp>
            <p:nvSpPr>
              <p:cNvPr id="350" name="Oval 349"/>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 name="TextBox 350"/>
              <p:cNvSpPr txBox="1"/>
              <p:nvPr/>
            </p:nvSpPr>
            <p:spPr>
              <a:xfrm>
                <a:off x="725185" y="1779875"/>
                <a:ext cx="374531" cy="289269"/>
              </a:xfrm>
              <a:prstGeom prst="rect">
                <a:avLst/>
              </a:prstGeom>
              <a:noFill/>
            </p:spPr>
            <p:txBody>
              <a:bodyPr wrap="none" rtlCol="0">
                <a:spAutoFit/>
              </a:bodyPr>
              <a:lstStyle/>
              <a:p>
                <a:r>
                  <a:rPr lang="en-US" sz="2000" dirty="0" smtClean="0"/>
                  <a:t>s3</a:t>
                </a:r>
                <a:endParaRPr lang="en-US" sz="2000" dirty="0"/>
              </a:p>
            </p:txBody>
          </p:sp>
        </p:grpSp>
      </p:grpSp>
      <p:grpSp>
        <p:nvGrpSpPr>
          <p:cNvPr id="361" name="Group 360"/>
          <p:cNvGrpSpPr/>
          <p:nvPr/>
        </p:nvGrpSpPr>
        <p:grpSpPr>
          <a:xfrm>
            <a:off x="3077553" y="5718280"/>
            <a:ext cx="687402" cy="470406"/>
            <a:chOff x="1736090" y="2893762"/>
            <a:chExt cx="565150" cy="340091"/>
          </a:xfrm>
        </p:grpSpPr>
        <p:grpSp>
          <p:nvGrpSpPr>
            <p:cNvPr id="362" name="Group 327"/>
            <p:cNvGrpSpPr>
              <a:grpSpLocks/>
            </p:cNvGrpSpPr>
            <p:nvPr/>
          </p:nvGrpSpPr>
          <p:grpSpPr bwMode="auto">
            <a:xfrm>
              <a:off x="1736090" y="2893762"/>
              <a:ext cx="565150" cy="292100"/>
              <a:chOff x="1871277" y="1576300"/>
              <a:chExt cx="1128371" cy="437861"/>
            </a:xfrm>
          </p:grpSpPr>
          <p:sp>
            <p:nvSpPr>
              <p:cNvPr id="366" name="Oval 365"/>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7" name="Rectangle 366"/>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 name="Oval 367"/>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9" name="Freeform 368"/>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0" name="Freeform 369"/>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1" name="Freeform 370"/>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2" name="Freeform 371"/>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73" name="Straight Connector 372"/>
              <p:cNvCxnSpPr>
                <a:endCxn id="368"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63" name="Group 362"/>
            <p:cNvGrpSpPr/>
            <p:nvPr/>
          </p:nvGrpSpPr>
          <p:grpSpPr>
            <a:xfrm>
              <a:off x="1828502" y="2944584"/>
              <a:ext cx="374531" cy="289269"/>
              <a:chOff x="725185" y="1779875"/>
              <a:chExt cx="374531" cy="289269"/>
            </a:xfrm>
          </p:grpSpPr>
          <p:sp>
            <p:nvSpPr>
              <p:cNvPr id="364" name="Oval 363"/>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 name="TextBox 364"/>
              <p:cNvSpPr txBox="1"/>
              <p:nvPr/>
            </p:nvSpPr>
            <p:spPr>
              <a:xfrm>
                <a:off x="725185" y="1779875"/>
                <a:ext cx="374531" cy="289269"/>
              </a:xfrm>
              <a:prstGeom prst="rect">
                <a:avLst/>
              </a:prstGeom>
              <a:noFill/>
            </p:spPr>
            <p:txBody>
              <a:bodyPr wrap="none" rtlCol="0">
                <a:spAutoFit/>
              </a:bodyPr>
              <a:lstStyle/>
              <a:p>
                <a:r>
                  <a:rPr lang="en-US" sz="2000" dirty="0" smtClean="0"/>
                  <a:t>s4</a:t>
                </a:r>
                <a:endParaRPr lang="en-US" sz="2000" dirty="0"/>
              </a:p>
            </p:txBody>
          </p:sp>
        </p:grpSp>
      </p:grpSp>
      <p:cxnSp>
        <p:nvCxnSpPr>
          <p:cNvPr id="240" name="Straight Arrow Connector 239"/>
          <p:cNvCxnSpPr/>
          <p:nvPr/>
        </p:nvCxnSpPr>
        <p:spPr bwMode="auto">
          <a:xfrm>
            <a:off x="2475946" y="4898482"/>
            <a:ext cx="906274" cy="769733"/>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7" name="Title 1"/>
          <p:cNvSpPr txBox="1">
            <a:spLocks/>
          </p:cNvSpPr>
          <p:nvPr/>
        </p:nvSpPr>
        <p:spPr>
          <a:xfrm>
            <a:off x="354145" y="177332"/>
            <a:ext cx="8642801" cy="1143000"/>
          </a:xfrm>
          <a:prstGeom prst="rect">
            <a:avLst/>
          </a:prstGeom>
        </p:spPr>
        <p:txBody>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r>
              <a:rPr lang="en-US" sz="3600" dirty="0" smtClean="0"/>
              <a:t>SDN: control/data plane interaction example</a:t>
            </a:r>
            <a:endParaRPr lang="en-US" sz="3600" dirty="0"/>
          </a:p>
        </p:txBody>
      </p:sp>
      <p:grpSp>
        <p:nvGrpSpPr>
          <p:cNvPr id="22" name="Group 21"/>
          <p:cNvGrpSpPr/>
          <p:nvPr/>
        </p:nvGrpSpPr>
        <p:grpSpPr>
          <a:xfrm>
            <a:off x="5313964" y="1234279"/>
            <a:ext cx="3388879" cy="858751"/>
            <a:chOff x="5313964" y="1301119"/>
            <a:chExt cx="3388879" cy="858751"/>
          </a:xfrm>
        </p:grpSpPr>
        <p:sp>
          <p:nvSpPr>
            <p:cNvPr id="9" name="TextBox 8"/>
            <p:cNvSpPr txBox="1"/>
            <p:nvPr/>
          </p:nvSpPr>
          <p:spPr>
            <a:xfrm>
              <a:off x="5654651" y="1315023"/>
              <a:ext cx="3048192" cy="844847"/>
            </a:xfrm>
            <a:prstGeom prst="rect">
              <a:avLst/>
            </a:prstGeom>
            <a:noFill/>
          </p:spPr>
          <p:txBody>
            <a:bodyPr wrap="square" rtlCol="0">
              <a:spAutoFit/>
            </a:bodyPr>
            <a:lstStyle/>
            <a:p>
              <a:pPr>
                <a:lnSpc>
                  <a:spcPct val="90000"/>
                </a:lnSpc>
              </a:pPr>
              <a:r>
                <a:rPr lang="en-US" sz="1800" dirty="0" smtClean="0">
                  <a:solidFill>
                    <a:srgbClr val="000000"/>
                  </a:solidFill>
                  <a:latin typeface="+mn-lt"/>
                </a:rPr>
                <a:t>S1, experiencing link failure using OpenFlow port status message to notify controller</a:t>
              </a:r>
              <a:endParaRPr lang="en-US" sz="1800" dirty="0">
                <a:solidFill>
                  <a:srgbClr val="000000"/>
                </a:solidFill>
                <a:latin typeface="+mn-lt"/>
              </a:endParaRPr>
            </a:p>
          </p:txBody>
        </p:sp>
        <p:grpSp>
          <p:nvGrpSpPr>
            <p:cNvPr id="378" name="Group 377"/>
            <p:cNvGrpSpPr/>
            <p:nvPr/>
          </p:nvGrpSpPr>
          <p:grpSpPr>
            <a:xfrm>
              <a:off x="5313964" y="1301119"/>
              <a:ext cx="312905" cy="369332"/>
              <a:chOff x="418816" y="1964112"/>
              <a:chExt cx="289577" cy="369332"/>
            </a:xfrm>
          </p:grpSpPr>
          <p:sp>
            <p:nvSpPr>
              <p:cNvPr id="379" name="Oval 378"/>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381" name="TextBox 380"/>
              <p:cNvSpPr txBox="1"/>
              <p:nvPr/>
            </p:nvSpPr>
            <p:spPr>
              <a:xfrm>
                <a:off x="418816" y="1964112"/>
                <a:ext cx="289577" cy="369332"/>
              </a:xfrm>
              <a:prstGeom prst="rect">
                <a:avLst/>
              </a:prstGeom>
              <a:noFill/>
            </p:spPr>
            <p:txBody>
              <a:bodyPr wrap="none" rtlCol="0">
                <a:spAutoFit/>
              </a:bodyPr>
              <a:lstStyle/>
              <a:p>
                <a:r>
                  <a:rPr lang="en-US" sz="1800" dirty="0" smtClean="0">
                    <a:latin typeface="Arial"/>
                    <a:cs typeface="Arial"/>
                  </a:rPr>
                  <a:t>1</a:t>
                </a:r>
                <a:endParaRPr lang="en-US" sz="1800" dirty="0">
                  <a:latin typeface="Arial"/>
                  <a:cs typeface="Arial"/>
                </a:endParaRPr>
              </a:p>
            </p:txBody>
          </p:sp>
        </p:grpSp>
      </p:grpSp>
      <p:grpSp>
        <p:nvGrpSpPr>
          <p:cNvPr id="382" name="Group 381"/>
          <p:cNvGrpSpPr/>
          <p:nvPr/>
        </p:nvGrpSpPr>
        <p:grpSpPr>
          <a:xfrm>
            <a:off x="5359418" y="2228890"/>
            <a:ext cx="3388878" cy="858751"/>
            <a:chOff x="5313965" y="1301119"/>
            <a:chExt cx="3388878" cy="858751"/>
          </a:xfrm>
        </p:grpSpPr>
        <p:sp>
          <p:nvSpPr>
            <p:cNvPr id="383" name="TextBox 382"/>
            <p:cNvSpPr txBox="1"/>
            <p:nvPr/>
          </p:nvSpPr>
          <p:spPr>
            <a:xfrm>
              <a:off x="5654651" y="1315023"/>
              <a:ext cx="3048192" cy="844847"/>
            </a:xfrm>
            <a:prstGeom prst="rect">
              <a:avLst/>
            </a:prstGeom>
            <a:noFill/>
          </p:spPr>
          <p:txBody>
            <a:bodyPr wrap="square" rtlCol="0">
              <a:spAutoFit/>
            </a:bodyPr>
            <a:lstStyle/>
            <a:p>
              <a:pPr>
                <a:lnSpc>
                  <a:spcPct val="90000"/>
                </a:lnSpc>
              </a:pPr>
              <a:r>
                <a:rPr lang="en-US" sz="1800" dirty="0" smtClean="0">
                  <a:solidFill>
                    <a:srgbClr val="000000"/>
                  </a:solidFill>
                  <a:latin typeface="+mn-lt"/>
                </a:rPr>
                <a:t>SDN controller receives OpenFlow message, updates link status info</a:t>
              </a:r>
              <a:endParaRPr lang="en-US" sz="1800" dirty="0">
                <a:solidFill>
                  <a:srgbClr val="000000"/>
                </a:solidFill>
                <a:latin typeface="+mn-lt"/>
              </a:endParaRPr>
            </a:p>
          </p:txBody>
        </p:sp>
        <p:grpSp>
          <p:nvGrpSpPr>
            <p:cNvPr id="384" name="Group 383"/>
            <p:cNvGrpSpPr/>
            <p:nvPr/>
          </p:nvGrpSpPr>
          <p:grpSpPr>
            <a:xfrm>
              <a:off x="5313965" y="1301119"/>
              <a:ext cx="313044" cy="369332"/>
              <a:chOff x="418816" y="1964112"/>
              <a:chExt cx="289705" cy="369332"/>
            </a:xfrm>
          </p:grpSpPr>
          <p:sp>
            <p:nvSpPr>
              <p:cNvPr id="385" name="Oval 384"/>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387" name="TextBox 386"/>
              <p:cNvSpPr txBox="1"/>
              <p:nvPr/>
            </p:nvSpPr>
            <p:spPr>
              <a:xfrm>
                <a:off x="418816" y="1964112"/>
                <a:ext cx="289705" cy="369332"/>
              </a:xfrm>
              <a:prstGeom prst="rect">
                <a:avLst/>
              </a:prstGeom>
              <a:noFill/>
            </p:spPr>
            <p:txBody>
              <a:bodyPr wrap="none" rtlCol="0">
                <a:spAutoFit/>
              </a:bodyPr>
              <a:lstStyle/>
              <a:p>
                <a:r>
                  <a:rPr lang="en-US" sz="1800" dirty="0" smtClean="0">
                    <a:latin typeface="Arial"/>
                    <a:cs typeface="Arial"/>
                  </a:rPr>
                  <a:t>2</a:t>
                </a:r>
                <a:endParaRPr lang="en-US" sz="1800" dirty="0">
                  <a:latin typeface="Arial"/>
                  <a:cs typeface="Arial"/>
                </a:endParaRPr>
              </a:p>
            </p:txBody>
          </p:sp>
        </p:grpSp>
      </p:grpSp>
      <p:grpSp>
        <p:nvGrpSpPr>
          <p:cNvPr id="388" name="Group 387"/>
          <p:cNvGrpSpPr/>
          <p:nvPr/>
        </p:nvGrpSpPr>
        <p:grpSpPr>
          <a:xfrm>
            <a:off x="5364768" y="3156658"/>
            <a:ext cx="3388878" cy="1357349"/>
            <a:chOff x="5313965" y="1301119"/>
            <a:chExt cx="3388878" cy="1357349"/>
          </a:xfrm>
        </p:grpSpPr>
        <p:sp>
          <p:nvSpPr>
            <p:cNvPr id="389" name="TextBox 388"/>
            <p:cNvSpPr txBox="1"/>
            <p:nvPr/>
          </p:nvSpPr>
          <p:spPr>
            <a:xfrm>
              <a:off x="5654651" y="1315023"/>
              <a:ext cx="3048192" cy="1343445"/>
            </a:xfrm>
            <a:prstGeom prst="rect">
              <a:avLst/>
            </a:prstGeom>
            <a:noFill/>
          </p:spPr>
          <p:txBody>
            <a:bodyPr wrap="square" rtlCol="0">
              <a:spAutoFit/>
            </a:bodyPr>
            <a:lstStyle/>
            <a:p>
              <a:pPr>
                <a:lnSpc>
                  <a:spcPct val="90000"/>
                </a:lnSpc>
              </a:pPr>
              <a:r>
                <a:rPr lang="en-US" sz="1800" dirty="0" smtClean="0">
                  <a:solidFill>
                    <a:srgbClr val="000000"/>
                  </a:solidFill>
                  <a:latin typeface="+mn-lt"/>
                </a:rPr>
                <a:t>Dijkstra’s routing algorithm application has previously registered to be called when ever link status changes.  It is called.</a:t>
              </a:r>
              <a:endParaRPr lang="en-US" sz="1800" dirty="0">
                <a:solidFill>
                  <a:srgbClr val="000000"/>
                </a:solidFill>
                <a:latin typeface="+mn-lt"/>
              </a:endParaRPr>
            </a:p>
          </p:txBody>
        </p:sp>
        <p:grpSp>
          <p:nvGrpSpPr>
            <p:cNvPr id="390" name="Group 389"/>
            <p:cNvGrpSpPr/>
            <p:nvPr/>
          </p:nvGrpSpPr>
          <p:grpSpPr>
            <a:xfrm>
              <a:off x="5313965" y="1301119"/>
              <a:ext cx="313044" cy="369332"/>
              <a:chOff x="418816" y="1964112"/>
              <a:chExt cx="289705" cy="369332"/>
            </a:xfrm>
          </p:grpSpPr>
          <p:sp>
            <p:nvSpPr>
              <p:cNvPr id="391" name="Oval 390"/>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392" name="TextBox 391"/>
              <p:cNvSpPr txBox="1"/>
              <p:nvPr/>
            </p:nvSpPr>
            <p:spPr>
              <a:xfrm>
                <a:off x="418816" y="1964112"/>
                <a:ext cx="289705" cy="369332"/>
              </a:xfrm>
              <a:prstGeom prst="rect">
                <a:avLst/>
              </a:prstGeom>
              <a:noFill/>
            </p:spPr>
            <p:txBody>
              <a:bodyPr wrap="none" rtlCol="0">
                <a:spAutoFit/>
              </a:bodyPr>
              <a:lstStyle/>
              <a:p>
                <a:r>
                  <a:rPr lang="en-US" sz="1800" dirty="0" smtClean="0">
                    <a:latin typeface="Arial"/>
                    <a:cs typeface="Arial"/>
                  </a:rPr>
                  <a:t>3</a:t>
                </a:r>
                <a:endParaRPr lang="en-US" sz="1800" dirty="0">
                  <a:latin typeface="Arial"/>
                  <a:cs typeface="Arial"/>
                </a:endParaRPr>
              </a:p>
            </p:txBody>
          </p:sp>
        </p:grpSp>
      </p:grpSp>
      <p:grpSp>
        <p:nvGrpSpPr>
          <p:cNvPr id="393" name="Group 392"/>
          <p:cNvGrpSpPr/>
          <p:nvPr/>
        </p:nvGrpSpPr>
        <p:grpSpPr>
          <a:xfrm>
            <a:off x="5356749" y="4538949"/>
            <a:ext cx="3388878" cy="1108050"/>
            <a:chOff x="5313965" y="1301119"/>
            <a:chExt cx="3388878" cy="1108050"/>
          </a:xfrm>
        </p:grpSpPr>
        <p:sp>
          <p:nvSpPr>
            <p:cNvPr id="394" name="TextBox 393"/>
            <p:cNvSpPr txBox="1"/>
            <p:nvPr/>
          </p:nvSpPr>
          <p:spPr>
            <a:xfrm>
              <a:off x="5654651" y="1315023"/>
              <a:ext cx="3048192" cy="1094146"/>
            </a:xfrm>
            <a:prstGeom prst="rect">
              <a:avLst/>
            </a:prstGeom>
            <a:noFill/>
          </p:spPr>
          <p:txBody>
            <a:bodyPr wrap="square" rtlCol="0">
              <a:spAutoFit/>
            </a:bodyPr>
            <a:lstStyle/>
            <a:p>
              <a:pPr>
                <a:lnSpc>
                  <a:spcPct val="90000"/>
                </a:lnSpc>
              </a:pPr>
              <a:r>
                <a:rPr lang="en-US" sz="1800" dirty="0" smtClean="0">
                  <a:solidFill>
                    <a:srgbClr val="000000"/>
                  </a:solidFill>
                  <a:latin typeface="+mn-lt"/>
                </a:rPr>
                <a:t>Dijkstra’s routing algorithm access network graph info, link state info in controller,  computes new routes</a:t>
              </a:r>
              <a:endParaRPr lang="en-US" sz="1800" dirty="0">
                <a:solidFill>
                  <a:srgbClr val="000000"/>
                </a:solidFill>
                <a:latin typeface="+mn-lt"/>
              </a:endParaRPr>
            </a:p>
          </p:txBody>
        </p:sp>
        <p:grpSp>
          <p:nvGrpSpPr>
            <p:cNvPr id="395" name="Group 394"/>
            <p:cNvGrpSpPr/>
            <p:nvPr/>
          </p:nvGrpSpPr>
          <p:grpSpPr>
            <a:xfrm>
              <a:off x="5313965" y="1301119"/>
              <a:ext cx="313044" cy="369332"/>
              <a:chOff x="418816" y="1964112"/>
              <a:chExt cx="289705" cy="369332"/>
            </a:xfrm>
          </p:grpSpPr>
          <p:sp>
            <p:nvSpPr>
              <p:cNvPr id="396" name="Oval 39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397" name="TextBox 396"/>
              <p:cNvSpPr txBox="1"/>
              <p:nvPr/>
            </p:nvSpPr>
            <p:spPr>
              <a:xfrm>
                <a:off x="418816" y="1964112"/>
                <a:ext cx="289705" cy="369332"/>
              </a:xfrm>
              <a:prstGeom prst="rect">
                <a:avLst/>
              </a:prstGeom>
              <a:noFill/>
            </p:spPr>
            <p:txBody>
              <a:bodyPr wrap="none" rtlCol="0">
                <a:spAutoFit/>
              </a:bodyPr>
              <a:lstStyle/>
              <a:p>
                <a:r>
                  <a:rPr lang="en-US" sz="1800" dirty="0" smtClean="0">
                    <a:latin typeface="Arial"/>
                    <a:cs typeface="Arial"/>
                  </a:rPr>
                  <a:t>4</a:t>
                </a:r>
                <a:endParaRPr lang="en-US" sz="1800" dirty="0">
                  <a:latin typeface="Arial"/>
                  <a:cs typeface="Arial"/>
                </a:endParaRPr>
              </a:p>
            </p:txBody>
          </p:sp>
        </p:grpSp>
      </p:grpSp>
      <p:sp>
        <p:nvSpPr>
          <p:cNvPr id="398" name="Slide Number Placeholder 5"/>
          <p:cNvSpPr>
            <a:spLocks noGrp="1"/>
          </p:cNvSpPr>
          <p:nvPr>
            <p:ph type="sldNum" sz="quarter" idx="4294967295"/>
          </p:nvPr>
        </p:nvSpPr>
        <p:spPr>
          <a:xfrm>
            <a:off x="8456154" y="6475895"/>
            <a:ext cx="548655" cy="2723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40</a:t>
            </a:fld>
            <a:endParaRPr lang="en-US" sz="1200" dirty="0">
              <a:latin typeface="Tahoma" charset="0"/>
            </a:endParaRPr>
          </a:p>
        </p:txBody>
      </p:sp>
      <p:sp>
        <p:nvSpPr>
          <p:cNvPr id="399" name="Footer Placeholder 2"/>
          <p:cNvSpPr>
            <a:spLocks noGrp="1"/>
          </p:cNvSpPr>
          <p:nvPr>
            <p:ph type="ftr" sz="quarter" idx="4294967295"/>
          </p:nvPr>
        </p:nvSpPr>
        <p:spPr>
          <a:xfrm>
            <a:off x="6375496" y="6475081"/>
            <a:ext cx="2177473" cy="2415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spTree>
    <p:extLst>
      <p:ext uri="{BB962C8B-B14F-4D97-AF65-F5344CB8AC3E}">
        <p14:creationId xmlns:p14="http://schemas.microsoft.com/office/powerpoint/2010/main" val="111587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dissolve">
                                      <p:cBhvr>
                                        <p:cTn id="12" dur="500"/>
                                        <p:tgtEl>
                                          <p:spTgt spid="3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8"/>
                                        </p:tgtEl>
                                        <p:attrNameLst>
                                          <p:attrName>style.visibility</p:attrName>
                                        </p:attrNameLst>
                                      </p:cBhvr>
                                      <p:to>
                                        <p:strVal val="visible"/>
                                      </p:to>
                                    </p:set>
                                    <p:animEffect transition="in" filter="dissolve">
                                      <p:cBhvr>
                                        <p:cTn id="17" dur="500"/>
                                        <p:tgtEl>
                                          <p:spTgt spid="3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3"/>
                                        </p:tgtEl>
                                        <p:attrNameLst>
                                          <p:attrName>style.visibility</p:attrName>
                                        </p:attrNameLst>
                                      </p:cBhvr>
                                      <p:to>
                                        <p:strVal val="visible"/>
                                      </p:to>
                                    </p:set>
                                    <p:animEffect transition="in" filter="dissolve">
                                      <p:cBhvr>
                                        <p:cTn id="22"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ounded Rectangle 374"/>
          <p:cNvSpPr/>
          <p:nvPr/>
        </p:nvSpPr>
        <p:spPr>
          <a:xfrm>
            <a:off x="441168" y="2793983"/>
            <a:ext cx="4211052" cy="1062452"/>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0" name="Rounded Rectangle 379"/>
          <p:cNvSpPr/>
          <p:nvPr/>
        </p:nvSpPr>
        <p:spPr>
          <a:xfrm>
            <a:off x="467904" y="3990524"/>
            <a:ext cx="4184316" cy="545543"/>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86" name="Straight Connector 385"/>
          <p:cNvCxnSpPr/>
          <p:nvPr/>
        </p:nvCxnSpPr>
        <p:spPr bwMode="auto">
          <a:xfrm>
            <a:off x="508006" y="4638847"/>
            <a:ext cx="4104106"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1" name="Group 400"/>
          <p:cNvGrpSpPr/>
          <p:nvPr/>
        </p:nvGrpSpPr>
        <p:grpSpPr>
          <a:xfrm>
            <a:off x="590136" y="3368823"/>
            <a:ext cx="1244650" cy="411995"/>
            <a:chOff x="3128876" y="457817"/>
            <a:chExt cx="1432326" cy="459826"/>
          </a:xfrm>
        </p:grpSpPr>
        <p:sp>
          <p:nvSpPr>
            <p:cNvPr id="402" name="Rounded Rectangle 40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3" name="TextBox 402"/>
            <p:cNvSpPr txBox="1"/>
            <p:nvPr/>
          </p:nvSpPr>
          <p:spPr>
            <a:xfrm>
              <a:off x="3178769" y="541671"/>
              <a:ext cx="1302385" cy="299227"/>
            </a:xfrm>
            <a:prstGeom prst="rect">
              <a:avLst/>
            </a:prstGeom>
            <a:noFill/>
          </p:spPr>
          <p:txBody>
            <a:bodyPr wrap="none" rtlCol="0">
              <a:spAutoFit/>
            </a:bodyPr>
            <a:lstStyle/>
            <a:p>
              <a:pPr algn="ctr">
                <a:lnSpc>
                  <a:spcPts val="1600"/>
                </a:lnSpc>
              </a:pPr>
              <a:r>
                <a:rPr lang="en-US" sz="1400" dirty="0" smtClean="0">
                  <a:latin typeface="Arial"/>
                  <a:cs typeface="Arial"/>
                </a:rPr>
                <a:t>Link-state info</a:t>
              </a:r>
              <a:endParaRPr lang="en-US" sz="1400" dirty="0">
                <a:latin typeface="Arial"/>
                <a:cs typeface="Arial"/>
              </a:endParaRPr>
            </a:p>
          </p:txBody>
        </p:sp>
      </p:grpSp>
      <p:grpSp>
        <p:nvGrpSpPr>
          <p:cNvPr id="404" name="Group 403"/>
          <p:cNvGrpSpPr/>
          <p:nvPr/>
        </p:nvGrpSpPr>
        <p:grpSpPr>
          <a:xfrm>
            <a:off x="3459852" y="3382192"/>
            <a:ext cx="1165638" cy="398626"/>
            <a:chOff x="3034354" y="534843"/>
            <a:chExt cx="1525489" cy="382800"/>
          </a:xfrm>
        </p:grpSpPr>
        <p:sp>
          <p:nvSpPr>
            <p:cNvPr id="405" name="Rounded Rectangle 404"/>
            <p:cNvSpPr/>
            <p:nvPr/>
          </p:nvSpPr>
          <p:spPr>
            <a:xfrm>
              <a:off x="3128876" y="534843"/>
              <a:ext cx="1325987" cy="382800"/>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6" name="TextBox 405"/>
            <p:cNvSpPr txBox="1"/>
            <p:nvPr/>
          </p:nvSpPr>
          <p:spPr>
            <a:xfrm>
              <a:off x="3034354" y="593020"/>
              <a:ext cx="1525489" cy="299227"/>
            </a:xfrm>
            <a:prstGeom prst="rect">
              <a:avLst/>
            </a:prstGeom>
            <a:noFill/>
          </p:spPr>
          <p:txBody>
            <a:bodyPr wrap="none" rtlCol="0">
              <a:spAutoFit/>
            </a:bodyPr>
            <a:lstStyle/>
            <a:p>
              <a:pPr algn="ctr">
                <a:lnSpc>
                  <a:spcPts val="1600"/>
                </a:lnSpc>
              </a:pPr>
              <a:r>
                <a:rPr lang="en-US" sz="1400" dirty="0" smtClean="0">
                  <a:latin typeface="Arial"/>
                  <a:cs typeface="Arial"/>
                </a:rPr>
                <a:t>switch info</a:t>
              </a:r>
              <a:endParaRPr lang="en-US" sz="1400" dirty="0">
                <a:latin typeface="Arial"/>
                <a:cs typeface="Arial"/>
              </a:endParaRPr>
            </a:p>
          </p:txBody>
        </p:sp>
      </p:grpSp>
      <p:grpSp>
        <p:nvGrpSpPr>
          <p:cNvPr id="407" name="Group 406"/>
          <p:cNvGrpSpPr/>
          <p:nvPr/>
        </p:nvGrpSpPr>
        <p:grpSpPr>
          <a:xfrm>
            <a:off x="1982268" y="3368823"/>
            <a:ext cx="960359" cy="411995"/>
            <a:chOff x="3128876" y="457817"/>
            <a:chExt cx="1432326" cy="459826"/>
          </a:xfrm>
        </p:grpSpPr>
        <p:sp>
          <p:nvSpPr>
            <p:cNvPr id="408" name="Rounded Rectangle 407"/>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9" name="TextBox 408"/>
            <p:cNvSpPr txBox="1"/>
            <p:nvPr/>
          </p:nvSpPr>
          <p:spPr>
            <a:xfrm>
              <a:off x="3205754" y="541671"/>
              <a:ext cx="1287660" cy="299227"/>
            </a:xfrm>
            <a:prstGeom prst="rect">
              <a:avLst/>
            </a:prstGeom>
            <a:noFill/>
          </p:spPr>
          <p:txBody>
            <a:bodyPr wrap="none" rtlCol="0">
              <a:spAutoFit/>
            </a:bodyPr>
            <a:lstStyle/>
            <a:p>
              <a:pPr algn="ctr">
                <a:lnSpc>
                  <a:spcPts val="1600"/>
                </a:lnSpc>
              </a:pPr>
              <a:r>
                <a:rPr lang="en-US" sz="1400" dirty="0" smtClean="0">
                  <a:latin typeface="Arial"/>
                  <a:cs typeface="Arial"/>
                </a:rPr>
                <a:t>host info</a:t>
              </a:r>
              <a:endParaRPr lang="en-US" sz="1400" dirty="0">
                <a:latin typeface="Arial"/>
                <a:cs typeface="Arial"/>
              </a:endParaRPr>
            </a:p>
          </p:txBody>
        </p:sp>
      </p:grpSp>
      <p:grpSp>
        <p:nvGrpSpPr>
          <p:cNvPr id="410" name="Group 409"/>
          <p:cNvGrpSpPr/>
          <p:nvPr/>
        </p:nvGrpSpPr>
        <p:grpSpPr>
          <a:xfrm>
            <a:off x="521932" y="2874191"/>
            <a:ext cx="889706" cy="382826"/>
            <a:chOff x="3128876" y="457817"/>
            <a:chExt cx="1432326" cy="459826"/>
          </a:xfrm>
        </p:grpSpPr>
        <p:sp>
          <p:nvSpPr>
            <p:cNvPr id="411" name="Rounded Rectangle 410"/>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2" name="TextBox 411"/>
            <p:cNvSpPr txBox="1"/>
            <p:nvPr/>
          </p:nvSpPr>
          <p:spPr>
            <a:xfrm>
              <a:off x="3198565" y="509557"/>
              <a:ext cx="1302043" cy="299227"/>
            </a:xfrm>
            <a:prstGeom prst="rect">
              <a:avLst/>
            </a:prstGeom>
            <a:noFill/>
          </p:spPr>
          <p:txBody>
            <a:bodyPr wrap="none" rtlCol="0">
              <a:spAutoFit/>
            </a:bodyPr>
            <a:lstStyle/>
            <a:p>
              <a:pPr algn="ctr">
                <a:lnSpc>
                  <a:spcPts val="1600"/>
                </a:lnSpc>
              </a:pPr>
              <a:r>
                <a:rPr lang="en-US" sz="1400" dirty="0" smtClean="0">
                  <a:latin typeface="Arial"/>
                  <a:cs typeface="Arial"/>
                </a:rPr>
                <a:t>statistics</a:t>
              </a:r>
              <a:endParaRPr lang="en-US" sz="1400" dirty="0">
                <a:latin typeface="Arial"/>
                <a:cs typeface="Arial"/>
              </a:endParaRPr>
            </a:p>
          </p:txBody>
        </p:sp>
      </p:grpSp>
      <p:grpSp>
        <p:nvGrpSpPr>
          <p:cNvPr id="413" name="Group 412"/>
          <p:cNvGrpSpPr/>
          <p:nvPr/>
        </p:nvGrpSpPr>
        <p:grpSpPr>
          <a:xfrm>
            <a:off x="3249716" y="2860821"/>
            <a:ext cx="1032905" cy="404965"/>
            <a:chOff x="3099264" y="457817"/>
            <a:chExt cx="1540525" cy="459826"/>
          </a:xfrm>
        </p:grpSpPr>
        <p:sp>
          <p:nvSpPr>
            <p:cNvPr id="414" name="Rounded Rectangle 413"/>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5" name="TextBox 414"/>
            <p:cNvSpPr txBox="1"/>
            <p:nvPr/>
          </p:nvSpPr>
          <p:spPr>
            <a:xfrm>
              <a:off x="3099264" y="526493"/>
              <a:ext cx="1540525" cy="299227"/>
            </a:xfrm>
            <a:prstGeom prst="rect">
              <a:avLst/>
            </a:prstGeom>
            <a:noFill/>
          </p:spPr>
          <p:txBody>
            <a:bodyPr wrap="none" rtlCol="0">
              <a:spAutoFit/>
            </a:bodyPr>
            <a:lstStyle/>
            <a:p>
              <a:pPr algn="ctr">
                <a:lnSpc>
                  <a:spcPts val="1600"/>
                </a:lnSpc>
              </a:pPr>
              <a:r>
                <a:rPr lang="en-US" sz="1400" dirty="0" smtClean="0">
                  <a:latin typeface="Arial"/>
                  <a:cs typeface="Arial"/>
                </a:rPr>
                <a:t>flow tables</a:t>
              </a:r>
              <a:endParaRPr lang="en-US" sz="1400" dirty="0">
                <a:latin typeface="Arial"/>
                <a:cs typeface="Arial"/>
              </a:endParaRPr>
            </a:p>
          </p:txBody>
        </p:sp>
      </p:grpSp>
      <p:sp>
        <p:nvSpPr>
          <p:cNvPr id="416" name="TextBox 415"/>
          <p:cNvSpPr txBox="1"/>
          <p:nvPr/>
        </p:nvSpPr>
        <p:spPr>
          <a:xfrm>
            <a:off x="2458723" y="2496236"/>
            <a:ext cx="570238" cy="1077218"/>
          </a:xfrm>
          <a:prstGeom prst="rect">
            <a:avLst/>
          </a:prstGeom>
          <a:noFill/>
        </p:spPr>
        <p:txBody>
          <a:bodyPr wrap="squar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sp>
        <p:nvSpPr>
          <p:cNvPr id="417" name="TextBox 416"/>
          <p:cNvSpPr txBox="1"/>
          <p:nvPr/>
        </p:nvSpPr>
        <p:spPr>
          <a:xfrm>
            <a:off x="3005244" y="3133033"/>
            <a:ext cx="595035" cy="584776"/>
          </a:xfrm>
          <a:prstGeom prst="rect">
            <a:avLst/>
          </a:prstGeom>
          <a:noFill/>
        </p:spPr>
        <p:txBody>
          <a:bodyPr wrap="non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grpSp>
        <p:nvGrpSpPr>
          <p:cNvPr id="418" name="Group 417"/>
          <p:cNvGrpSpPr/>
          <p:nvPr/>
        </p:nvGrpSpPr>
        <p:grpSpPr>
          <a:xfrm>
            <a:off x="1076595" y="4121691"/>
            <a:ext cx="1257452" cy="286824"/>
            <a:chOff x="3128876" y="457775"/>
            <a:chExt cx="1432326" cy="459868"/>
          </a:xfrm>
        </p:grpSpPr>
        <p:sp>
          <p:nvSpPr>
            <p:cNvPr id="419" name="Rounded Rectangle 41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0" name="TextBox 419"/>
            <p:cNvSpPr txBox="1"/>
            <p:nvPr/>
          </p:nvSpPr>
          <p:spPr>
            <a:xfrm>
              <a:off x="3278378" y="457775"/>
              <a:ext cx="1142401" cy="299227"/>
            </a:xfrm>
            <a:prstGeom prst="rect">
              <a:avLst/>
            </a:prstGeom>
            <a:noFill/>
          </p:spPr>
          <p:txBody>
            <a:bodyPr wrap="none" rtlCol="0">
              <a:spAutoFit/>
            </a:bodyPr>
            <a:lstStyle/>
            <a:p>
              <a:pPr algn="ctr">
                <a:lnSpc>
                  <a:spcPts val="1600"/>
                </a:lnSpc>
              </a:pPr>
              <a:r>
                <a:rPr lang="en-US" sz="1400" dirty="0" smtClean="0">
                  <a:latin typeface="Arial"/>
                  <a:cs typeface="Arial"/>
                </a:rPr>
                <a:t>OpenFlow</a:t>
              </a:r>
              <a:endParaRPr lang="en-US" sz="1400" dirty="0">
                <a:latin typeface="Arial"/>
                <a:cs typeface="Arial"/>
              </a:endParaRPr>
            </a:p>
          </p:txBody>
        </p:sp>
      </p:grpSp>
      <p:grpSp>
        <p:nvGrpSpPr>
          <p:cNvPr id="421" name="Group 420"/>
          <p:cNvGrpSpPr/>
          <p:nvPr/>
        </p:nvGrpSpPr>
        <p:grpSpPr>
          <a:xfrm>
            <a:off x="2945827" y="4126474"/>
            <a:ext cx="1244650" cy="307410"/>
            <a:chOff x="3128876" y="457817"/>
            <a:chExt cx="1432326" cy="459826"/>
          </a:xfrm>
        </p:grpSpPr>
        <p:sp>
          <p:nvSpPr>
            <p:cNvPr id="422" name="Rounded Rectangle 42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3" name="TextBox 422"/>
            <p:cNvSpPr txBox="1"/>
            <p:nvPr/>
          </p:nvSpPr>
          <p:spPr>
            <a:xfrm>
              <a:off x="3446730" y="484746"/>
              <a:ext cx="805702" cy="299227"/>
            </a:xfrm>
            <a:prstGeom prst="rect">
              <a:avLst/>
            </a:prstGeom>
            <a:noFill/>
          </p:spPr>
          <p:txBody>
            <a:bodyPr wrap="none" rtlCol="0">
              <a:spAutoFit/>
            </a:bodyPr>
            <a:lstStyle/>
            <a:p>
              <a:pPr algn="ctr">
                <a:lnSpc>
                  <a:spcPts val="1600"/>
                </a:lnSpc>
              </a:pPr>
              <a:r>
                <a:rPr lang="en-US" sz="1400" dirty="0" smtClean="0">
                  <a:latin typeface="Arial"/>
                  <a:cs typeface="Arial"/>
                </a:rPr>
                <a:t>SNMP</a:t>
              </a:r>
              <a:endParaRPr lang="en-US" sz="1400" dirty="0">
                <a:latin typeface="Arial"/>
                <a:cs typeface="Arial"/>
              </a:endParaRPr>
            </a:p>
          </p:txBody>
        </p:sp>
      </p:grpSp>
      <p:sp>
        <p:nvSpPr>
          <p:cNvPr id="424" name="TextBox 423"/>
          <p:cNvSpPr txBox="1"/>
          <p:nvPr/>
        </p:nvSpPr>
        <p:spPr>
          <a:xfrm>
            <a:off x="2328584" y="3796493"/>
            <a:ext cx="595035" cy="584776"/>
          </a:xfrm>
          <a:prstGeom prst="rect">
            <a:avLst/>
          </a:prstGeom>
          <a:noFill/>
        </p:spPr>
        <p:txBody>
          <a:bodyPr wrap="non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sp>
        <p:nvSpPr>
          <p:cNvPr id="146" name="Rounded Rectangle 145"/>
          <p:cNvSpPr/>
          <p:nvPr/>
        </p:nvSpPr>
        <p:spPr>
          <a:xfrm>
            <a:off x="441167" y="2098823"/>
            <a:ext cx="4211053" cy="574748"/>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425" name="Group 424"/>
          <p:cNvGrpSpPr/>
          <p:nvPr/>
        </p:nvGrpSpPr>
        <p:grpSpPr>
          <a:xfrm>
            <a:off x="535393" y="2131433"/>
            <a:ext cx="1033900" cy="504412"/>
            <a:chOff x="3103238" y="432317"/>
            <a:chExt cx="1461287" cy="504412"/>
          </a:xfrm>
        </p:grpSpPr>
        <p:sp>
          <p:nvSpPr>
            <p:cNvPr id="426" name="Rounded Rectangle 425"/>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7" name="TextBox 426"/>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smtClean="0">
                  <a:latin typeface="Arial"/>
                  <a:cs typeface="Arial"/>
                </a:rPr>
                <a:t>network graph</a:t>
              </a:r>
              <a:endParaRPr lang="en-US" sz="1400" dirty="0">
                <a:latin typeface="Arial"/>
                <a:cs typeface="Arial"/>
              </a:endParaRPr>
            </a:p>
          </p:txBody>
        </p:sp>
      </p:grpSp>
      <p:grpSp>
        <p:nvGrpSpPr>
          <p:cNvPr id="428" name="Group 427"/>
          <p:cNvGrpSpPr/>
          <p:nvPr/>
        </p:nvGrpSpPr>
        <p:grpSpPr>
          <a:xfrm>
            <a:off x="3508898" y="2156720"/>
            <a:ext cx="1033900" cy="459826"/>
            <a:chOff x="3103238" y="457817"/>
            <a:chExt cx="1461287" cy="459826"/>
          </a:xfrm>
        </p:grpSpPr>
        <p:sp>
          <p:nvSpPr>
            <p:cNvPr id="429" name="Rounded Rectangle 42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0" name="TextBox 429"/>
            <p:cNvSpPr txBox="1"/>
            <p:nvPr/>
          </p:nvSpPr>
          <p:spPr>
            <a:xfrm>
              <a:off x="3103238" y="553253"/>
              <a:ext cx="1461287" cy="299227"/>
            </a:xfrm>
            <a:prstGeom prst="rect">
              <a:avLst/>
            </a:prstGeom>
            <a:noFill/>
          </p:spPr>
          <p:txBody>
            <a:bodyPr wrap="square" rtlCol="0">
              <a:spAutoFit/>
            </a:bodyPr>
            <a:lstStyle/>
            <a:p>
              <a:pPr algn="ctr">
                <a:lnSpc>
                  <a:spcPts val="1600"/>
                </a:lnSpc>
              </a:pPr>
              <a:r>
                <a:rPr lang="en-US" sz="1400" dirty="0" smtClean="0">
                  <a:latin typeface="Arial"/>
                  <a:cs typeface="Arial"/>
                </a:rPr>
                <a:t>intent</a:t>
              </a:r>
              <a:endParaRPr lang="en-US" sz="1400" dirty="0">
                <a:latin typeface="Arial"/>
                <a:cs typeface="Arial"/>
              </a:endParaRPr>
            </a:p>
          </p:txBody>
        </p:sp>
      </p:grpSp>
      <p:grpSp>
        <p:nvGrpSpPr>
          <p:cNvPr id="431" name="Group 430"/>
          <p:cNvGrpSpPr/>
          <p:nvPr/>
        </p:nvGrpSpPr>
        <p:grpSpPr>
          <a:xfrm>
            <a:off x="1952059" y="2129889"/>
            <a:ext cx="1033900" cy="504412"/>
            <a:chOff x="3103238" y="432317"/>
            <a:chExt cx="1461287" cy="504412"/>
          </a:xfrm>
        </p:grpSpPr>
        <p:sp>
          <p:nvSpPr>
            <p:cNvPr id="432" name="Rounded Rectangle 43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3" name="TextBox 432"/>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err="1" smtClean="0">
                  <a:latin typeface="Arial"/>
                  <a:cs typeface="Arial"/>
                </a:rPr>
                <a:t>RESTful</a:t>
              </a:r>
              <a:endParaRPr lang="en-US" sz="1400" dirty="0" smtClean="0">
                <a:latin typeface="Arial"/>
                <a:cs typeface="Arial"/>
              </a:endParaRPr>
            </a:p>
            <a:p>
              <a:pPr algn="ctr">
                <a:lnSpc>
                  <a:spcPts val="1600"/>
                </a:lnSpc>
              </a:pPr>
              <a:r>
                <a:rPr lang="en-US" sz="1400" dirty="0" smtClean="0">
                  <a:latin typeface="Arial"/>
                  <a:cs typeface="Arial"/>
                </a:rPr>
                <a:t>API</a:t>
              </a:r>
              <a:endParaRPr lang="en-US" sz="1400" dirty="0">
                <a:latin typeface="Arial"/>
                <a:cs typeface="Arial"/>
              </a:endParaRPr>
            </a:p>
          </p:txBody>
        </p:sp>
      </p:grpSp>
      <p:sp>
        <p:nvSpPr>
          <p:cNvPr id="434" name="TextBox 433"/>
          <p:cNvSpPr txBox="1"/>
          <p:nvPr/>
        </p:nvSpPr>
        <p:spPr>
          <a:xfrm>
            <a:off x="3007181" y="1957959"/>
            <a:ext cx="627904" cy="584776"/>
          </a:xfrm>
          <a:prstGeom prst="rect">
            <a:avLst/>
          </a:prstGeom>
          <a:noFill/>
        </p:spPr>
        <p:txBody>
          <a:bodyPr wrap="none" rtlCol="0">
            <a:spAutoFit/>
          </a:bodyPr>
          <a:lstStyle/>
          <a:p>
            <a:r>
              <a:rPr lang="en-US" sz="3200" dirty="0" smtClean="0">
                <a:solidFill>
                  <a:schemeClr val="accent1">
                    <a:lumMod val="60000"/>
                    <a:lumOff val="40000"/>
                  </a:schemeClr>
                </a:solidFill>
              </a:rPr>
              <a:t>…  </a:t>
            </a:r>
            <a:endParaRPr lang="en-US" sz="3200" dirty="0">
              <a:solidFill>
                <a:schemeClr val="accent1">
                  <a:lumMod val="60000"/>
                  <a:lumOff val="40000"/>
                </a:schemeClr>
              </a:solidFill>
            </a:endParaRPr>
          </a:p>
        </p:txBody>
      </p:sp>
      <p:cxnSp>
        <p:nvCxnSpPr>
          <p:cNvPr id="154" name="Straight Connector 153"/>
          <p:cNvCxnSpPr/>
          <p:nvPr/>
        </p:nvCxnSpPr>
        <p:spPr bwMode="auto">
          <a:xfrm flipV="1">
            <a:off x="521378" y="1925056"/>
            <a:ext cx="4117474" cy="1"/>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Freeform 2"/>
          <p:cNvSpPr>
            <a:spLocks/>
          </p:cNvSpPr>
          <p:nvPr/>
        </p:nvSpPr>
        <p:spPr bwMode="auto">
          <a:xfrm>
            <a:off x="509074" y="5069969"/>
            <a:ext cx="4057421" cy="1393030"/>
          </a:xfrm>
          <a:custGeom>
            <a:avLst/>
            <a:gdLst>
              <a:gd name="T0" fmla="*/ 6 w 1794"/>
              <a:gd name="T1" fmla="*/ 483 h 933"/>
              <a:gd name="T2" fmla="*/ 108 w 1794"/>
              <a:gd name="T3" fmla="*/ 125 h 933"/>
              <a:gd name="T4" fmla="*/ 559 w 1794"/>
              <a:gd name="T5" fmla="*/ 100 h 933"/>
              <a:gd name="T6" fmla="*/ 1128 w 1794"/>
              <a:gd name="T7" fmla="*/ 29 h 933"/>
              <a:gd name="T8" fmla="*/ 1716 w 1794"/>
              <a:gd name="T9" fmla="*/ 275 h 933"/>
              <a:gd name="T10" fmla="*/ 1596 w 1794"/>
              <a:gd name="T11" fmla="*/ 827 h 933"/>
              <a:gd name="T12" fmla="*/ 1380 w 1794"/>
              <a:gd name="T13" fmla="*/ 911 h 933"/>
              <a:gd name="T14" fmla="*/ 840 w 1794"/>
              <a:gd name="T15" fmla="*/ 929 h 933"/>
              <a:gd name="T16" fmla="*/ 414 w 1794"/>
              <a:gd name="T17" fmla="*/ 911 h 933"/>
              <a:gd name="T18" fmla="*/ 143 w 1794"/>
              <a:gd name="T19" fmla="*/ 832 h 933"/>
              <a:gd name="T20" fmla="*/ 6 w 1794"/>
              <a:gd name="T21" fmla="*/ 483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cxnSp>
        <p:nvCxnSpPr>
          <p:cNvPr id="166" name="Straight Connector 165"/>
          <p:cNvCxnSpPr/>
          <p:nvPr/>
        </p:nvCxnSpPr>
        <p:spPr bwMode="auto">
          <a:xfrm flipV="1">
            <a:off x="1592143" y="5453530"/>
            <a:ext cx="615520" cy="282224"/>
          </a:xfrm>
          <a:prstGeom prst="line">
            <a:avLst/>
          </a:prstGeom>
          <a:solidFill>
            <a:schemeClr val="accent1"/>
          </a:solidFill>
          <a:ln w="349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166"/>
          <p:cNvCxnSpPr/>
          <p:nvPr/>
        </p:nvCxnSpPr>
        <p:spPr bwMode="auto">
          <a:xfrm>
            <a:off x="1581927" y="5759398"/>
            <a:ext cx="1651340" cy="138604"/>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p:cNvCxnSpPr>
            <a:endCxn id="353" idx="1"/>
          </p:cNvCxnSpPr>
          <p:nvPr/>
        </p:nvCxnSpPr>
        <p:spPr bwMode="auto">
          <a:xfrm>
            <a:off x="1592143" y="5816064"/>
            <a:ext cx="318002" cy="38755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Straight Connector 168"/>
          <p:cNvCxnSpPr>
            <a:stCxn id="339" idx="3"/>
          </p:cNvCxnSpPr>
          <p:nvPr/>
        </p:nvCxnSpPr>
        <p:spPr bwMode="auto">
          <a:xfrm>
            <a:off x="2893995" y="5449380"/>
            <a:ext cx="333142" cy="42130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Straight Connector 169"/>
          <p:cNvCxnSpPr/>
          <p:nvPr/>
        </p:nvCxnSpPr>
        <p:spPr bwMode="auto">
          <a:xfrm flipV="1">
            <a:off x="2371572" y="5956693"/>
            <a:ext cx="861695" cy="27542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 name="Freeform 223"/>
          <p:cNvSpPr/>
          <p:nvPr/>
        </p:nvSpPr>
        <p:spPr>
          <a:xfrm>
            <a:off x="1449442" y="1774754"/>
            <a:ext cx="710887" cy="3730652"/>
          </a:xfrm>
          <a:custGeom>
            <a:avLst/>
            <a:gdLst>
              <a:gd name="connsiteX0" fmla="*/ 3902322 w 3902322"/>
              <a:gd name="connsiteY0" fmla="*/ 0 h 449814"/>
              <a:gd name="connsiteX1" fmla="*/ 3452563 w 3902322"/>
              <a:gd name="connsiteY1" fmla="*/ 449814 h 449814"/>
              <a:gd name="connsiteX2" fmla="*/ 343934 w 3902322"/>
              <a:gd name="connsiteY2" fmla="*/ 423354 h 449814"/>
              <a:gd name="connsiteX3" fmla="*/ 0 w 3902322"/>
              <a:gd name="connsiteY3" fmla="*/ 39690 h 449814"/>
              <a:gd name="connsiteX0" fmla="*/ 3902322 w 3902322"/>
              <a:gd name="connsiteY0" fmla="*/ 0 h 423354"/>
              <a:gd name="connsiteX1" fmla="*/ 3565324 w 3902322"/>
              <a:gd name="connsiteY1" fmla="*/ 402338 h 423354"/>
              <a:gd name="connsiteX2" fmla="*/ 343934 w 3902322"/>
              <a:gd name="connsiteY2" fmla="*/ 423354 h 423354"/>
              <a:gd name="connsiteX3" fmla="*/ 0 w 3902322"/>
              <a:gd name="connsiteY3" fmla="*/ 39690 h 423354"/>
              <a:gd name="connsiteX0" fmla="*/ 3902322 w 3902322"/>
              <a:gd name="connsiteY0" fmla="*/ 0 h 423354"/>
              <a:gd name="connsiteX1" fmla="*/ 3600933 w 3902322"/>
              <a:gd name="connsiteY1" fmla="*/ 384535 h 423354"/>
              <a:gd name="connsiteX2" fmla="*/ 343934 w 3902322"/>
              <a:gd name="connsiteY2" fmla="*/ 423354 h 423354"/>
              <a:gd name="connsiteX3" fmla="*/ 0 w 3902322"/>
              <a:gd name="connsiteY3" fmla="*/ 39690 h 423354"/>
              <a:gd name="connsiteX0" fmla="*/ 3943865 w 3943865"/>
              <a:gd name="connsiteY0" fmla="*/ 1851 h 383664"/>
              <a:gd name="connsiteX1" fmla="*/ 3600933 w 3943865"/>
              <a:gd name="connsiteY1" fmla="*/ 344845 h 383664"/>
              <a:gd name="connsiteX2" fmla="*/ 343934 w 3943865"/>
              <a:gd name="connsiteY2" fmla="*/ 383664 h 383664"/>
              <a:gd name="connsiteX3" fmla="*/ 0 w 3943865"/>
              <a:gd name="connsiteY3" fmla="*/ 0 h 383664"/>
              <a:gd name="connsiteX0" fmla="*/ 4015082 w 4015082"/>
              <a:gd name="connsiteY0" fmla="*/ 29941 h 383664"/>
              <a:gd name="connsiteX1" fmla="*/ 3600933 w 4015082"/>
              <a:gd name="connsiteY1" fmla="*/ 344845 h 383664"/>
              <a:gd name="connsiteX2" fmla="*/ 343934 w 4015082"/>
              <a:gd name="connsiteY2" fmla="*/ 383664 h 383664"/>
              <a:gd name="connsiteX3" fmla="*/ 0 w 4015082"/>
              <a:gd name="connsiteY3" fmla="*/ 0 h 383664"/>
              <a:gd name="connsiteX0" fmla="*/ 4187190 w 4187190"/>
              <a:gd name="connsiteY0" fmla="*/ 15896 h 369619"/>
              <a:gd name="connsiteX1" fmla="*/ 3773041 w 4187190"/>
              <a:gd name="connsiteY1" fmla="*/ 330800 h 369619"/>
              <a:gd name="connsiteX2" fmla="*/ 516042 w 4187190"/>
              <a:gd name="connsiteY2" fmla="*/ 369619 h 369619"/>
              <a:gd name="connsiteX3" fmla="*/ 0 w 4187190"/>
              <a:gd name="connsiteY3" fmla="*/ 0 h 369619"/>
              <a:gd name="connsiteX0" fmla="*/ 4187190 w 4187190"/>
              <a:gd name="connsiteY0" fmla="*/ 15896 h 369619"/>
              <a:gd name="connsiteX1" fmla="*/ 3749302 w 4187190"/>
              <a:gd name="connsiteY1" fmla="*/ 349527 h 369619"/>
              <a:gd name="connsiteX2" fmla="*/ 516042 w 4187190"/>
              <a:gd name="connsiteY2" fmla="*/ 369619 h 369619"/>
              <a:gd name="connsiteX3" fmla="*/ 0 w 4187190"/>
              <a:gd name="connsiteY3" fmla="*/ 0 h 369619"/>
              <a:gd name="connsiteX0" fmla="*/ 0 w 6265284"/>
              <a:gd name="connsiteY0" fmla="*/ 0 h 1092877"/>
              <a:gd name="connsiteX1" fmla="*/ 6265284 w 6265284"/>
              <a:gd name="connsiteY1" fmla="*/ 1072785 h 1092877"/>
              <a:gd name="connsiteX2" fmla="*/ 3032024 w 6265284"/>
              <a:gd name="connsiteY2" fmla="*/ 1092877 h 1092877"/>
              <a:gd name="connsiteX3" fmla="*/ 2515982 w 6265284"/>
              <a:gd name="connsiteY3" fmla="*/ 723258 h 1092877"/>
              <a:gd name="connsiteX0" fmla="*/ 0 w 3032024"/>
              <a:gd name="connsiteY0" fmla="*/ 1193950 h 2286827"/>
              <a:gd name="connsiteX1" fmla="*/ 1581391 w 3032024"/>
              <a:gd name="connsiteY1" fmla="*/ 0 h 2286827"/>
              <a:gd name="connsiteX2" fmla="*/ 3032024 w 3032024"/>
              <a:gd name="connsiteY2" fmla="*/ 2286827 h 2286827"/>
              <a:gd name="connsiteX3" fmla="*/ 2515982 w 3032024"/>
              <a:gd name="connsiteY3" fmla="*/ 1917208 h 2286827"/>
              <a:gd name="connsiteX0" fmla="*/ 0 w 2515982"/>
              <a:gd name="connsiteY0" fmla="*/ 1896586 h 2619844"/>
              <a:gd name="connsiteX1" fmla="*/ 1581391 w 2515982"/>
              <a:gd name="connsiteY1" fmla="*/ 702636 h 2619844"/>
              <a:gd name="connsiteX2" fmla="*/ 1241736 w 2515982"/>
              <a:gd name="connsiteY2" fmla="*/ 0 h 2619844"/>
              <a:gd name="connsiteX3" fmla="*/ 2515982 w 2515982"/>
              <a:gd name="connsiteY3" fmla="*/ 2619844 h 2619844"/>
              <a:gd name="connsiteX0" fmla="*/ 0 w 1581391"/>
              <a:gd name="connsiteY0" fmla="*/ 2890379 h 2890379"/>
              <a:gd name="connsiteX1" fmla="*/ 1581391 w 1581391"/>
              <a:gd name="connsiteY1" fmla="*/ 1696429 h 2890379"/>
              <a:gd name="connsiteX2" fmla="*/ 1241736 w 1581391"/>
              <a:gd name="connsiteY2" fmla="*/ 993793 h 2890379"/>
              <a:gd name="connsiteX3" fmla="*/ 1579203 w 1581391"/>
              <a:gd name="connsiteY3" fmla="*/ 0 h 2890379"/>
              <a:gd name="connsiteX0" fmla="*/ 0 w 1581391"/>
              <a:gd name="connsiteY0" fmla="*/ 2973211 h 2973211"/>
              <a:gd name="connsiteX1" fmla="*/ 1581391 w 1581391"/>
              <a:gd name="connsiteY1" fmla="*/ 1779261 h 2973211"/>
              <a:gd name="connsiteX2" fmla="*/ 1241736 w 1581391"/>
              <a:gd name="connsiteY2" fmla="*/ 1076625 h 2973211"/>
              <a:gd name="connsiteX3" fmla="*/ 1229193 w 1581391"/>
              <a:gd name="connsiteY3" fmla="*/ 0 h 2973211"/>
              <a:gd name="connsiteX0" fmla="*/ 0 w 1581391"/>
              <a:gd name="connsiteY0" fmla="*/ 3276927 h 3276927"/>
              <a:gd name="connsiteX1" fmla="*/ 1581391 w 1581391"/>
              <a:gd name="connsiteY1" fmla="*/ 2082977 h 3276927"/>
              <a:gd name="connsiteX2" fmla="*/ 1241736 w 1581391"/>
              <a:gd name="connsiteY2" fmla="*/ 1380341 h 3276927"/>
              <a:gd name="connsiteX3" fmla="*/ 1249193 w 1581391"/>
              <a:gd name="connsiteY3" fmla="*/ 0 h 3276927"/>
              <a:gd name="connsiteX0" fmla="*/ 0 w 1581391"/>
              <a:gd name="connsiteY0" fmla="*/ 2973211 h 2973211"/>
              <a:gd name="connsiteX1" fmla="*/ 1581391 w 1581391"/>
              <a:gd name="connsiteY1" fmla="*/ 1779261 h 2973211"/>
              <a:gd name="connsiteX2" fmla="*/ 1241736 w 1581391"/>
              <a:gd name="connsiteY2" fmla="*/ 1076625 h 2973211"/>
              <a:gd name="connsiteX3" fmla="*/ 1234193 w 1581391"/>
              <a:gd name="connsiteY3" fmla="*/ 0 h 2973211"/>
              <a:gd name="connsiteX0" fmla="*/ 0 w 1581391"/>
              <a:gd name="connsiteY0" fmla="*/ 3008710 h 3008710"/>
              <a:gd name="connsiteX1" fmla="*/ 1581391 w 1581391"/>
              <a:gd name="connsiteY1" fmla="*/ 1814760 h 3008710"/>
              <a:gd name="connsiteX2" fmla="*/ 1241736 w 1581391"/>
              <a:gd name="connsiteY2" fmla="*/ 1112124 h 3008710"/>
              <a:gd name="connsiteX3" fmla="*/ 1239193 w 1581391"/>
              <a:gd name="connsiteY3" fmla="*/ 0 h 3008710"/>
              <a:gd name="connsiteX0" fmla="*/ 0 w 1581391"/>
              <a:gd name="connsiteY0" fmla="*/ 3008710 h 3008710"/>
              <a:gd name="connsiteX1" fmla="*/ 1581391 w 1581391"/>
              <a:gd name="connsiteY1" fmla="*/ 1814760 h 3008710"/>
              <a:gd name="connsiteX2" fmla="*/ 1320792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814760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747705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66390"/>
              <a:gd name="connsiteY0" fmla="*/ 3008710 h 3008710"/>
              <a:gd name="connsiteX1" fmla="*/ 1566390 w 1566390"/>
              <a:gd name="connsiteY1" fmla="*/ 1747705 h 3008710"/>
              <a:gd name="connsiteX2" fmla="*/ 1565798 w 1566390"/>
              <a:gd name="connsiteY2" fmla="*/ 1270181 h 3008710"/>
              <a:gd name="connsiteX3" fmla="*/ 1241736 w 1566390"/>
              <a:gd name="connsiteY3" fmla="*/ 1112124 h 3008710"/>
              <a:gd name="connsiteX4" fmla="*/ 1239193 w 1566390"/>
              <a:gd name="connsiteY4" fmla="*/ 0 h 3008710"/>
              <a:gd name="connsiteX0" fmla="*/ 0 w 1766395"/>
              <a:gd name="connsiteY0" fmla="*/ 2988988 h 2988988"/>
              <a:gd name="connsiteX1" fmla="*/ 1766395 w 1766395"/>
              <a:gd name="connsiteY1" fmla="*/ 1747705 h 2988988"/>
              <a:gd name="connsiteX2" fmla="*/ 1765803 w 1766395"/>
              <a:gd name="connsiteY2" fmla="*/ 1270181 h 2988988"/>
              <a:gd name="connsiteX3" fmla="*/ 1441741 w 1766395"/>
              <a:gd name="connsiteY3" fmla="*/ 1112124 h 2988988"/>
              <a:gd name="connsiteX4" fmla="*/ 1439198 w 1766395"/>
              <a:gd name="connsiteY4" fmla="*/ 0 h 2988988"/>
              <a:gd name="connsiteX0" fmla="*/ 0 w 725529"/>
              <a:gd name="connsiteY0" fmla="*/ 2874009 h 2874009"/>
              <a:gd name="connsiteX1" fmla="*/ 725529 w 725529"/>
              <a:gd name="connsiteY1" fmla="*/ 1747705 h 2874009"/>
              <a:gd name="connsiteX2" fmla="*/ 724937 w 725529"/>
              <a:gd name="connsiteY2" fmla="*/ 1270181 h 2874009"/>
              <a:gd name="connsiteX3" fmla="*/ 400875 w 725529"/>
              <a:gd name="connsiteY3" fmla="*/ 1112124 h 2874009"/>
              <a:gd name="connsiteX4" fmla="*/ 398332 w 725529"/>
              <a:gd name="connsiteY4" fmla="*/ 0 h 2874009"/>
              <a:gd name="connsiteX0" fmla="*/ 0 w 725529"/>
              <a:gd name="connsiteY0" fmla="*/ 2854234 h 2854234"/>
              <a:gd name="connsiteX1" fmla="*/ 725529 w 725529"/>
              <a:gd name="connsiteY1" fmla="*/ 1727930 h 2854234"/>
              <a:gd name="connsiteX2" fmla="*/ 724937 w 725529"/>
              <a:gd name="connsiteY2" fmla="*/ 1250406 h 2854234"/>
              <a:gd name="connsiteX3" fmla="*/ 400875 w 725529"/>
              <a:gd name="connsiteY3" fmla="*/ 1092349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42121 w 725529"/>
              <a:gd name="connsiteY3" fmla="*/ 1079165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8699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8699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33766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0344 w 725529"/>
              <a:gd name="connsiteY3" fmla="*/ 1118716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175278 w 725529"/>
              <a:gd name="connsiteY3" fmla="*/ 1105533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75543 w 725529"/>
              <a:gd name="connsiteY3" fmla="*/ 1112125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75543 w 725529"/>
              <a:gd name="connsiteY3" fmla="*/ 1112125 h 2854234"/>
              <a:gd name="connsiteX4" fmla="*/ 264644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92254 w 725529"/>
              <a:gd name="connsiteY3" fmla="*/ 1125309 h 2854234"/>
              <a:gd name="connsiteX4" fmla="*/ 264644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2889 w 725529"/>
              <a:gd name="connsiteY3" fmla="*/ 1125309 h 2854234"/>
              <a:gd name="connsiteX4" fmla="*/ 264644 w 725529"/>
              <a:gd name="connsiteY4" fmla="*/ 0 h 2854234"/>
              <a:gd name="connsiteX0" fmla="*/ 43202 w 768731"/>
              <a:gd name="connsiteY0" fmla="*/ 2975683 h 2975683"/>
              <a:gd name="connsiteX1" fmla="*/ 768731 w 768731"/>
              <a:gd name="connsiteY1" fmla="*/ 1849379 h 2975683"/>
              <a:gd name="connsiteX2" fmla="*/ 768139 w 768731"/>
              <a:gd name="connsiteY2" fmla="*/ 1371855 h 2975683"/>
              <a:gd name="connsiteX3" fmla="*/ 66091 w 768731"/>
              <a:gd name="connsiteY3" fmla="*/ 1246758 h 2975683"/>
              <a:gd name="connsiteX4" fmla="*/ 0 w 768731"/>
              <a:gd name="connsiteY4" fmla="*/ 0 h 2975683"/>
              <a:gd name="connsiteX0" fmla="*/ 54072 w 779601"/>
              <a:gd name="connsiteY0" fmla="*/ 2975683 h 2975683"/>
              <a:gd name="connsiteX1" fmla="*/ 779601 w 779601"/>
              <a:gd name="connsiteY1" fmla="*/ 1849379 h 2975683"/>
              <a:gd name="connsiteX2" fmla="*/ 779009 w 779601"/>
              <a:gd name="connsiteY2" fmla="*/ 1371855 h 2975683"/>
              <a:gd name="connsiteX3" fmla="*/ 0 w 779601"/>
              <a:gd name="connsiteY3" fmla="*/ 1277120 h 2975683"/>
              <a:gd name="connsiteX4" fmla="*/ 10870 w 779601"/>
              <a:gd name="connsiteY4" fmla="*/ 0 h 2975683"/>
              <a:gd name="connsiteX0" fmla="*/ 62442 w 787971"/>
              <a:gd name="connsiteY0" fmla="*/ 2763147 h 2763147"/>
              <a:gd name="connsiteX1" fmla="*/ 787971 w 787971"/>
              <a:gd name="connsiteY1" fmla="*/ 1636843 h 2763147"/>
              <a:gd name="connsiteX2" fmla="*/ 787379 w 787971"/>
              <a:gd name="connsiteY2" fmla="*/ 1159319 h 2763147"/>
              <a:gd name="connsiteX3" fmla="*/ 8370 w 787971"/>
              <a:gd name="connsiteY3" fmla="*/ 1064584 h 2763147"/>
              <a:gd name="connsiteX4" fmla="*/ 0 w 787971"/>
              <a:gd name="connsiteY4" fmla="*/ 0 h 2763147"/>
              <a:gd name="connsiteX0" fmla="*/ 54072 w 779601"/>
              <a:gd name="connsiteY0" fmla="*/ 2808691 h 2808691"/>
              <a:gd name="connsiteX1" fmla="*/ 779601 w 779601"/>
              <a:gd name="connsiteY1" fmla="*/ 1682387 h 2808691"/>
              <a:gd name="connsiteX2" fmla="*/ 779009 w 779601"/>
              <a:gd name="connsiteY2" fmla="*/ 1204863 h 2808691"/>
              <a:gd name="connsiteX3" fmla="*/ 0 w 779601"/>
              <a:gd name="connsiteY3" fmla="*/ 1110128 h 2808691"/>
              <a:gd name="connsiteX4" fmla="*/ 30111 w 779601"/>
              <a:gd name="connsiteY4" fmla="*/ 0 h 2808691"/>
              <a:gd name="connsiteX0" fmla="*/ 62830 w 788359"/>
              <a:gd name="connsiteY0" fmla="*/ 2896348 h 2896348"/>
              <a:gd name="connsiteX1" fmla="*/ 788359 w 788359"/>
              <a:gd name="connsiteY1" fmla="*/ 1770044 h 2896348"/>
              <a:gd name="connsiteX2" fmla="*/ 787767 w 788359"/>
              <a:gd name="connsiteY2" fmla="*/ 1292520 h 2896348"/>
              <a:gd name="connsiteX3" fmla="*/ 8758 w 788359"/>
              <a:gd name="connsiteY3" fmla="*/ 1197785 h 2896348"/>
              <a:gd name="connsiteX4" fmla="*/ 38869 w 788359"/>
              <a:gd name="connsiteY4" fmla="*/ 87657 h 2896348"/>
              <a:gd name="connsiteX5" fmla="*/ 0 w 788359"/>
              <a:gd name="connsiteY5" fmla="*/ 69436 h 2896348"/>
              <a:gd name="connsiteX0" fmla="*/ 54072 w 818640"/>
              <a:gd name="connsiteY0" fmla="*/ 3100173 h 3100173"/>
              <a:gd name="connsiteX1" fmla="*/ 779601 w 818640"/>
              <a:gd name="connsiteY1" fmla="*/ 1973869 h 3100173"/>
              <a:gd name="connsiteX2" fmla="*/ 779009 w 818640"/>
              <a:gd name="connsiteY2" fmla="*/ 1496345 h 3100173"/>
              <a:gd name="connsiteX3" fmla="*/ 0 w 818640"/>
              <a:gd name="connsiteY3" fmla="*/ 1401610 h 3100173"/>
              <a:gd name="connsiteX4" fmla="*/ 30111 w 818640"/>
              <a:gd name="connsiteY4" fmla="*/ 291482 h 3100173"/>
              <a:gd name="connsiteX5" fmla="*/ 818579 w 818640"/>
              <a:gd name="connsiteY5" fmla="*/ 0 h 3100173"/>
              <a:gd name="connsiteX0" fmla="*/ 54072 w 818579"/>
              <a:gd name="connsiteY0" fmla="*/ 3100173 h 3100173"/>
              <a:gd name="connsiteX1" fmla="*/ 779601 w 818579"/>
              <a:gd name="connsiteY1" fmla="*/ 1973869 h 3100173"/>
              <a:gd name="connsiteX2" fmla="*/ 779009 w 818579"/>
              <a:gd name="connsiteY2" fmla="*/ 1496345 h 3100173"/>
              <a:gd name="connsiteX3" fmla="*/ 0 w 818579"/>
              <a:gd name="connsiteY3" fmla="*/ 1401610 h 3100173"/>
              <a:gd name="connsiteX4" fmla="*/ 30111 w 818579"/>
              <a:gd name="connsiteY4" fmla="*/ 291482 h 3100173"/>
              <a:gd name="connsiteX5" fmla="*/ 510732 w 818579"/>
              <a:gd name="connsiteY5" fmla="*/ 60725 h 3100173"/>
              <a:gd name="connsiteX6" fmla="*/ 818579 w 818579"/>
              <a:gd name="connsiteY6" fmla="*/ 0 h 3100173"/>
              <a:gd name="connsiteX0" fmla="*/ 54072 w 779601"/>
              <a:gd name="connsiteY0" fmla="*/ 3510065 h 3510065"/>
              <a:gd name="connsiteX1" fmla="*/ 779601 w 779601"/>
              <a:gd name="connsiteY1" fmla="*/ 2383761 h 3510065"/>
              <a:gd name="connsiteX2" fmla="*/ 779009 w 779601"/>
              <a:gd name="connsiteY2" fmla="*/ 1906237 h 3510065"/>
              <a:gd name="connsiteX3" fmla="*/ 0 w 779601"/>
              <a:gd name="connsiteY3" fmla="*/ 1811502 h 3510065"/>
              <a:gd name="connsiteX4" fmla="*/ 30111 w 779601"/>
              <a:gd name="connsiteY4" fmla="*/ 701374 h 3510065"/>
              <a:gd name="connsiteX5" fmla="*/ 510732 w 779601"/>
              <a:gd name="connsiteY5" fmla="*/ 470617 h 3510065"/>
              <a:gd name="connsiteX6" fmla="*/ 760858 w 779601"/>
              <a:gd name="connsiteY6" fmla="*/ 0 h 3510065"/>
              <a:gd name="connsiteX0" fmla="*/ 54072 w 809403"/>
              <a:gd name="connsiteY0" fmla="*/ 3510065 h 3510065"/>
              <a:gd name="connsiteX1" fmla="*/ 779601 w 809403"/>
              <a:gd name="connsiteY1" fmla="*/ 2383761 h 3510065"/>
              <a:gd name="connsiteX2" fmla="*/ 779009 w 809403"/>
              <a:gd name="connsiteY2" fmla="*/ 1906237 h 3510065"/>
              <a:gd name="connsiteX3" fmla="*/ 0 w 809403"/>
              <a:gd name="connsiteY3" fmla="*/ 1811502 h 3510065"/>
              <a:gd name="connsiteX4" fmla="*/ 30111 w 809403"/>
              <a:gd name="connsiteY4" fmla="*/ 701374 h 3510065"/>
              <a:gd name="connsiteX5" fmla="*/ 760857 w 809403"/>
              <a:gd name="connsiteY5" fmla="*/ 440254 h 3510065"/>
              <a:gd name="connsiteX6" fmla="*/ 760858 w 809403"/>
              <a:gd name="connsiteY6" fmla="*/ 0 h 3510065"/>
              <a:gd name="connsiteX0" fmla="*/ 54072 w 809403"/>
              <a:gd name="connsiteY0" fmla="*/ 3510065 h 3510065"/>
              <a:gd name="connsiteX1" fmla="*/ 779601 w 809403"/>
              <a:gd name="connsiteY1" fmla="*/ 2383761 h 3510065"/>
              <a:gd name="connsiteX2" fmla="*/ 779009 w 809403"/>
              <a:gd name="connsiteY2" fmla="*/ 1906237 h 3510065"/>
              <a:gd name="connsiteX3" fmla="*/ 0 w 809403"/>
              <a:gd name="connsiteY3" fmla="*/ 1811502 h 3510065"/>
              <a:gd name="connsiteX4" fmla="*/ 30111 w 809403"/>
              <a:gd name="connsiteY4" fmla="*/ 701374 h 3510065"/>
              <a:gd name="connsiteX5" fmla="*/ 760857 w 809403"/>
              <a:gd name="connsiteY5" fmla="*/ 440254 h 3510065"/>
              <a:gd name="connsiteX6" fmla="*/ 760858 w 809403"/>
              <a:gd name="connsiteY6" fmla="*/ 0 h 3510065"/>
              <a:gd name="connsiteX0" fmla="*/ 54072 w 779601"/>
              <a:gd name="connsiteY0" fmla="*/ 3510065 h 3510065"/>
              <a:gd name="connsiteX1" fmla="*/ 779601 w 779601"/>
              <a:gd name="connsiteY1" fmla="*/ 2383761 h 3510065"/>
              <a:gd name="connsiteX2" fmla="*/ 779009 w 779601"/>
              <a:gd name="connsiteY2" fmla="*/ 1906237 h 3510065"/>
              <a:gd name="connsiteX3" fmla="*/ 0 w 779601"/>
              <a:gd name="connsiteY3" fmla="*/ 1811502 h 3510065"/>
              <a:gd name="connsiteX4" fmla="*/ 30111 w 779601"/>
              <a:gd name="connsiteY4" fmla="*/ 701374 h 3510065"/>
              <a:gd name="connsiteX5" fmla="*/ 760857 w 779601"/>
              <a:gd name="connsiteY5" fmla="*/ 440254 h 3510065"/>
              <a:gd name="connsiteX6" fmla="*/ 760858 w 779601"/>
              <a:gd name="connsiteY6" fmla="*/ 0 h 3510065"/>
              <a:gd name="connsiteX0" fmla="*/ 54072 w 779601"/>
              <a:gd name="connsiteY0" fmla="*/ 3579994 h 3579994"/>
              <a:gd name="connsiteX1" fmla="*/ 779601 w 779601"/>
              <a:gd name="connsiteY1" fmla="*/ 2453690 h 3579994"/>
              <a:gd name="connsiteX2" fmla="*/ 779009 w 779601"/>
              <a:gd name="connsiteY2" fmla="*/ 1976166 h 3579994"/>
              <a:gd name="connsiteX3" fmla="*/ 0 w 779601"/>
              <a:gd name="connsiteY3" fmla="*/ 1881431 h 3579994"/>
              <a:gd name="connsiteX4" fmla="*/ 30111 w 779601"/>
              <a:gd name="connsiteY4" fmla="*/ 771303 h 3579994"/>
              <a:gd name="connsiteX5" fmla="*/ 760857 w 779601"/>
              <a:gd name="connsiteY5" fmla="*/ 510183 h 3579994"/>
              <a:gd name="connsiteX6" fmla="*/ 760858 w 779601"/>
              <a:gd name="connsiteY6" fmla="*/ 69929 h 3579994"/>
              <a:gd name="connsiteX0" fmla="*/ 54072 w 779601"/>
              <a:gd name="connsiteY0" fmla="*/ 3707204 h 3707204"/>
              <a:gd name="connsiteX1" fmla="*/ 779601 w 779601"/>
              <a:gd name="connsiteY1" fmla="*/ 2580900 h 3707204"/>
              <a:gd name="connsiteX2" fmla="*/ 779009 w 779601"/>
              <a:gd name="connsiteY2" fmla="*/ 2103376 h 3707204"/>
              <a:gd name="connsiteX3" fmla="*/ 0 w 779601"/>
              <a:gd name="connsiteY3" fmla="*/ 2008641 h 3707204"/>
              <a:gd name="connsiteX4" fmla="*/ 30111 w 779601"/>
              <a:gd name="connsiteY4" fmla="*/ 898513 h 3707204"/>
              <a:gd name="connsiteX5" fmla="*/ 760857 w 779601"/>
              <a:gd name="connsiteY5" fmla="*/ 637393 h 3707204"/>
              <a:gd name="connsiteX6" fmla="*/ 739550 w 779601"/>
              <a:gd name="connsiteY6" fmla="*/ 59300 h 3707204"/>
              <a:gd name="connsiteX0" fmla="*/ 54072 w 779601"/>
              <a:gd name="connsiteY0" fmla="*/ 3647904 h 3647904"/>
              <a:gd name="connsiteX1" fmla="*/ 779601 w 779601"/>
              <a:gd name="connsiteY1" fmla="*/ 2521600 h 3647904"/>
              <a:gd name="connsiteX2" fmla="*/ 779009 w 779601"/>
              <a:gd name="connsiteY2" fmla="*/ 2044076 h 3647904"/>
              <a:gd name="connsiteX3" fmla="*/ 0 w 779601"/>
              <a:gd name="connsiteY3" fmla="*/ 1949341 h 3647904"/>
              <a:gd name="connsiteX4" fmla="*/ 30111 w 779601"/>
              <a:gd name="connsiteY4" fmla="*/ 839213 h 3647904"/>
              <a:gd name="connsiteX5" fmla="*/ 760857 w 779601"/>
              <a:gd name="connsiteY5" fmla="*/ 578093 h 3647904"/>
              <a:gd name="connsiteX6" fmla="*/ 739550 w 779601"/>
              <a:gd name="connsiteY6" fmla="*/ 0 h 3647904"/>
              <a:gd name="connsiteX0" fmla="*/ 54072 w 779601"/>
              <a:gd name="connsiteY0" fmla="*/ 3557132 h 3557132"/>
              <a:gd name="connsiteX1" fmla="*/ 779601 w 779601"/>
              <a:gd name="connsiteY1" fmla="*/ 2430828 h 3557132"/>
              <a:gd name="connsiteX2" fmla="*/ 779009 w 779601"/>
              <a:gd name="connsiteY2" fmla="*/ 1953304 h 3557132"/>
              <a:gd name="connsiteX3" fmla="*/ 0 w 779601"/>
              <a:gd name="connsiteY3" fmla="*/ 1858569 h 3557132"/>
              <a:gd name="connsiteX4" fmla="*/ 30111 w 779601"/>
              <a:gd name="connsiteY4" fmla="*/ 748441 h 3557132"/>
              <a:gd name="connsiteX5" fmla="*/ 760857 w 779601"/>
              <a:gd name="connsiteY5" fmla="*/ 487321 h 3557132"/>
              <a:gd name="connsiteX6" fmla="*/ 739550 w 779601"/>
              <a:gd name="connsiteY6" fmla="*/ 0 h 3557132"/>
              <a:gd name="connsiteX0" fmla="*/ 54072 w 779601"/>
              <a:gd name="connsiteY0" fmla="*/ 3557132 h 3557132"/>
              <a:gd name="connsiteX1" fmla="*/ 779601 w 779601"/>
              <a:gd name="connsiteY1" fmla="*/ 2430828 h 3557132"/>
              <a:gd name="connsiteX2" fmla="*/ 779009 w 779601"/>
              <a:gd name="connsiteY2" fmla="*/ 1953304 h 3557132"/>
              <a:gd name="connsiteX3" fmla="*/ 0 w 779601"/>
              <a:gd name="connsiteY3" fmla="*/ 1858569 h 3557132"/>
              <a:gd name="connsiteX4" fmla="*/ 30111 w 779601"/>
              <a:gd name="connsiteY4" fmla="*/ 748441 h 3557132"/>
              <a:gd name="connsiteX5" fmla="*/ 760857 w 779601"/>
              <a:gd name="connsiteY5" fmla="*/ 487321 h 3557132"/>
              <a:gd name="connsiteX6" fmla="*/ 739550 w 779601"/>
              <a:gd name="connsiteY6" fmla="*/ 0 h 3557132"/>
              <a:gd name="connsiteX0" fmla="*/ 54072 w 779601"/>
              <a:gd name="connsiteY0" fmla="*/ 3580665 h 3580665"/>
              <a:gd name="connsiteX1" fmla="*/ 779601 w 779601"/>
              <a:gd name="connsiteY1" fmla="*/ 2454361 h 3580665"/>
              <a:gd name="connsiteX2" fmla="*/ 779009 w 779601"/>
              <a:gd name="connsiteY2" fmla="*/ 1976837 h 3580665"/>
              <a:gd name="connsiteX3" fmla="*/ 0 w 779601"/>
              <a:gd name="connsiteY3" fmla="*/ 1882102 h 3580665"/>
              <a:gd name="connsiteX4" fmla="*/ 30111 w 779601"/>
              <a:gd name="connsiteY4" fmla="*/ 771974 h 3580665"/>
              <a:gd name="connsiteX5" fmla="*/ 760857 w 779601"/>
              <a:gd name="connsiteY5" fmla="*/ 510854 h 3580665"/>
              <a:gd name="connsiteX6" fmla="*/ 735288 w 779601"/>
              <a:gd name="connsiteY6" fmla="*/ 0 h 3580665"/>
              <a:gd name="connsiteX0" fmla="*/ 54072 w 779601"/>
              <a:gd name="connsiteY0" fmla="*/ 3580665 h 3580665"/>
              <a:gd name="connsiteX1" fmla="*/ 779601 w 779601"/>
              <a:gd name="connsiteY1" fmla="*/ 2454361 h 3580665"/>
              <a:gd name="connsiteX2" fmla="*/ 779009 w 779601"/>
              <a:gd name="connsiteY2" fmla="*/ 1976837 h 3580665"/>
              <a:gd name="connsiteX3" fmla="*/ 0 w 779601"/>
              <a:gd name="connsiteY3" fmla="*/ 1882102 h 3580665"/>
              <a:gd name="connsiteX4" fmla="*/ 30111 w 779601"/>
              <a:gd name="connsiteY4" fmla="*/ 771974 h 3580665"/>
              <a:gd name="connsiteX5" fmla="*/ 760857 w 779601"/>
              <a:gd name="connsiteY5" fmla="*/ 510854 h 3580665"/>
              <a:gd name="connsiteX6" fmla="*/ 735288 w 779601"/>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67907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12505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12505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2337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38076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38076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872488"/>
              <a:gd name="connsiteY0" fmla="*/ 3580665 h 3580665"/>
              <a:gd name="connsiteX1" fmla="*/ 775061 w 872488"/>
              <a:gd name="connsiteY1" fmla="*/ 2454361 h 3580665"/>
              <a:gd name="connsiteX2" fmla="*/ 872488 w 872488"/>
              <a:gd name="connsiteY2" fmla="*/ 2054161 h 3580665"/>
              <a:gd name="connsiteX3" fmla="*/ 38076 w 872488"/>
              <a:gd name="connsiteY3" fmla="*/ 1835036 h 3580665"/>
              <a:gd name="connsiteX4" fmla="*/ 0 w 872488"/>
              <a:gd name="connsiteY4" fmla="*/ 775336 h 3580665"/>
              <a:gd name="connsiteX5" fmla="*/ 756317 w 872488"/>
              <a:gd name="connsiteY5" fmla="*/ 510854 h 3580665"/>
              <a:gd name="connsiteX6" fmla="*/ 730748 w 872488"/>
              <a:gd name="connsiteY6" fmla="*/ 0 h 3580665"/>
              <a:gd name="connsiteX0" fmla="*/ 49532 w 873080"/>
              <a:gd name="connsiteY0" fmla="*/ 3580665 h 3580665"/>
              <a:gd name="connsiteX1" fmla="*/ 873080 w 873080"/>
              <a:gd name="connsiteY1" fmla="*/ 2414018 h 3580665"/>
              <a:gd name="connsiteX2" fmla="*/ 872488 w 873080"/>
              <a:gd name="connsiteY2" fmla="*/ 2054161 h 3580665"/>
              <a:gd name="connsiteX3" fmla="*/ 38076 w 873080"/>
              <a:gd name="connsiteY3" fmla="*/ 1835036 h 3580665"/>
              <a:gd name="connsiteX4" fmla="*/ 0 w 873080"/>
              <a:gd name="connsiteY4" fmla="*/ 775336 h 3580665"/>
              <a:gd name="connsiteX5" fmla="*/ 756317 w 873080"/>
              <a:gd name="connsiteY5" fmla="*/ 510854 h 3580665"/>
              <a:gd name="connsiteX6" fmla="*/ 730748 w 873080"/>
              <a:gd name="connsiteY6" fmla="*/ 0 h 3580665"/>
              <a:gd name="connsiteX0" fmla="*/ 49532 w 873080"/>
              <a:gd name="connsiteY0" fmla="*/ 3580665 h 3580665"/>
              <a:gd name="connsiteX1" fmla="*/ 873080 w 873080"/>
              <a:gd name="connsiteY1" fmla="*/ 2414018 h 3580665"/>
              <a:gd name="connsiteX2" fmla="*/ 872488 w 873080"/>
              <a:gd name="connsiteY2" fmla="*/ 2054161 h 3580665"/>
              <a:gd name="connsiteX3" fmla="*/ 38076 w 873080"/>
              <a:gd name="connsiteY3" fmla="*/ 1835036 h 3580665"/>
              <a:gd name="connsiteX4" fmla="*/ 0 w 873080"/>
              <a:gd name="connsiteY4" fmla="*/ 775336 h 3580665"/>
              <a:gd name="connsiteX5" fmla="*/ 730748 w 873080"/>
              <a:gd name="connsiteY5" fmla="*/ 0 h 3580665"/>
              <a:gd name="connsiteX0" fmla="*/ 12167 w 835715"/>
              <a:gd name="connsiteY0" fmla="*/ 3580665 h 3580665"/>
              <a:gd name="connsiteX1" fmla="*/ 835715 w 835715"/>
              <a:gd name="connsiteY1" fmla="*/ 2414018 h 3580665"/>
              <a:gd name="connsiteX2" fmla="*/ 835123 w 835715"/>
              <a:gd name="connsiteY2" fmla="*/ 2054161 h 3580665"/>
              <a:gd name="connsiteX3" fmla="*/ 711 w 835715"/>
              <a:gd name="connsiteY3" fmla="*/ 1835036 h 3580665"/>
              <a:gd name="connsiteX4" fmla="*/ 693383 w 835715"/>
              <a:gd name="connsiteY4" fmla="*/ 0 h 3580665"/>
              <a:gd name="connsiteX0" fmla="*/ 0 w 823548"/>
              <a:gd name="connsiteY0" fmla="*/ 3580665 h 3580665"/>
              <a:gd name="connsiteX1" fmla="*/ 823548 w 823548"/>
              <a:gd name="connsiteY1" fmla="*/ 2414018 h 3580665"/>
              <a:gd name="connsiteX2" fmla="*/ 822956 w 823548"/>
              <a:gd name="connsiteY2" fmla="*/ 2054161 h 3580665"/>
              <a:gd name="connsiteX3" fmla="*/ 287809 w 823548"/>
              <a:gd name="connsiteY3" fmla="*/ 1835036 h 3580665"/>
              <a:gd name="connsiteX4" fmla="*/ 681216 w 823548"/>
              <a:gd name="connsiteY4" fmla="*/ 0 h 3580665"/>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20677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20677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29416 w 823548"/>
              <a:gd name="connsiteY3" fmla="*/ 1817763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78322 w 823548"/>
              <a:gd name="connsiteY3" fmla="*/ 1806247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06247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29278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29278 h 3569150"/>
              <a:gd name="connsiteX4" fmla="*/ 126482 w 823548"/>
              <a:gd name="connsiteY4" fmla="*/ 0 h 3569150"/>
              <a:gd name="connsiteX0" fmla="*/ 0 w 823548"/>
              <a:gd name="connsiteY0" fmla="*/ 3574908 h 3574908"/>
              <a:gd name="connsiteX1" fmla="*/ 823548 w 823548"/>
              <a:gd name="connsiteY1" fmla="*/ 2408261 h 3574908"/>
              <a:gd name="connsiteX2" fmla="*/ 822956 w 823548"/>
              <a:gd name="connsiteY2" fmla="*/ 2048404 h 3574908"/>
              <a:gd name="connsiteX3" fmla="*/ 149125 w 823548"/>
              <a:gd name="connsiteY3" fmla="*/ 1835036 h 3574908"/>
              <a:gd name="connsiteX4" fmla="*/ 68088 w 823548"/>
              <a:gd name="connsiteY4" fmla="*/ 0 h 3574908"/>
              <a:gd name="connsiteX0" fmla="*/ 0 w 823548"/>
              <a:gd name="connsiteY0" fmla="*/ 3574908 h 3574908"/>
              <a:gd name="connsiteX1" fmla="*/ 823548 w 823548"/>
              <a:gd name="connsiteY1" fmla="*/ 2408261 h 3574908"/>
              <a:gd name="connsiteX2" fmla="*/ 822956 w 823548"/>
              <a:gd name="connsiteY2" fmla="*/ 2048404 h 3574908"/>
              <a:gd name="connsiteX3" fmla="*/ 134526 w 823548"/>
              <a:gd name="connsiteY3" fmla="*/ 1858067 h 3574908"/>
              <a:gd name="connsiteX4" fmla="*/ 68088 w 823548"/>
              <a:gd name="connsiteY4" fmla="*/ 0 h 3574908"/>
              <a:gd name="connsiteX0" fmla="*/ 0 w 823548"/>
              <a:gd name="connsiteY0" fmla="*/ 3580665 h 3580665"/>
              <a:gd name="connsiteX1" fmla="*/ 823548 w 823548"/>
              <a:gd name="connsiteY1" fmla="*/ 2414018 h 3580665"/>
              <a:gd name="connsiteX2" fmla="*/ 822956 w 823548"/>
              <a:gd name="connsiteY2" fmla="*/ 2054161 h 3580665"/>
              <a:gd name="connsiteX3" fmla="*/ 134526 w 823548"/>
              <a:gd name="connsiteY3" fmla="*/ 1863824 h 3580665"/>
              <a:gd name="connsiteX4" fmla="*/ 104584 w 823548"/>
              <a:gd name="connsiteY4" fmla="*/ 0 h 3580665"/>
              <a:gd name="connsiteX0" fmla="*/ 29101 w 718964"/>
              <a:gd name="connsiteY0" fmla="*/ 3359195 h 3359195"/>
              <a:gd name="connsiteX1" fmla="*/ 718964 w 718964"/>
              <a:gd name="connsiteY1" fmla="*/ 2414018 h 3359195"/>
              <a:gd name="connsiteX2" fmla="*/ 718372 w 718964"/>
              <a:gd name="connsiteY2" fmla="*/ 2054161 h 3359195"/>
              <a:gd name="connsiteX3" fmla="*/ 29942 w 718964"/>
              <a:gd name="connsiteY3" fmla="*/ 1863824 h 3359195"/>
              <a:gd name="connsiteX4" fmla="*/ 0 w 718964"/>
              <a:gd name="connsiteY4" fmla="*/ 0 h 3359195"/>
              <a:gd name="connsiteX0" fmla="*/ 15733 w 705596"/>
              <a:gd name="connsiteY0" fmla="*/ 2968987 h 2968987"/>
              <a:gd name="connsiteX1" fmla="*/ 705596 w 705596"/>
              <a:gd name="connsiteY1" fmla="*/ 2023810 h 2968987"/>
              <a:gd name="connsiteX2" fmla="*/ 705004 w 705596"/>
              <a:gd name="connsiteY2" fmla="*/ 1663953 h 2968987"/>
              <a:gd name="connsiteX3" fmla="*/ 16574 w 705596"/>
              <a:gd name="connsiteY3" fmla="*/ 1473616 h 2968987"/>
              <a:gd name="connsiteX4" fmla="*/ 0 w 705596"/>
              <a:gd name="connsiteY4" fmla="*/ 0 h 2968987"/>
              <a:gd name="connsiteX0" fmla="*/ 21024 w 710887"/>
              <a:gd name="connsiteY0" fmla="*/ 3027431 h 3027431"/>
              <a:gd name="connsiteX1" fmla="*/ 710887 w 710887"/>
              <a:gd name="connsiteY1" fmla="*/ 2082254 h 3027431"/>
              <a:gd name="connsiteX2" fmla="*/ 710295 w 710887"/>
              <a:gd name="connsiteY2" fmla="*/ 1722397 h 3027431"/>
              <a:gd name="connsiteX3" fmla="*/ 21865 w 710887"/>
              <a:gd name="connsiteY3" fmla="*/ 1532060 h 3027431"/>
              <a:gd name="connsiteX4" fmla="*/ 0 w 710887"/>
              <a:gd name="connsiteY4" fmla="*/ 0 h 3027431"/>
              <a:gd name="connsiteX0" fmla="*/ 34392 w 710887"/>
              <a:gd name="connsiteY0" fmla="*/ 2943061 h 2943061"/>
              <a:gd name="connsiteX1" fmla="*/ 710887 w 710887"/>
              <a:gd name="connsiteY1" fmla="*/ 2082254 h 2943061"/>
              <a:gd name="connsiteX2" fmla="*/ 710295 w 710887"/>
              <a:gd name="connsiteY2" fmla="*/ 1722397 h 2943061"/>
              <a:gd name="connsiteX3" fmla="*/ 21865 w 710887"/>
              <a:gd name="connsiteY3" fmla="*/ 1532060 h 2943061"/>
              <a:gd name="connsiteX4" fmla="*/ 0 w 710887"/>
              <a:gd name="connsiteY4" fmla="*/ 0 h 2943061"/>
              <a:gd name="connsiteX0" fmla="*/ 34392 w 710887"/>
              <a:gd name="connsiteY0" fmla="*/ 2943061 h 2943061"/>
              <a:gd name="connsiteX1" fmla="*/ 710887 w 710887"/>
              <a:gd name="connsiteY1" fmla="*/ 2082254 h 2943061"/>
              <a:gd name="connsiteX2" fmla="*/ 710295 w 710887"/>
              <a:gd name="connsiteY2" fmla="*/ 1722397 h 2943061"/>
              <a:gd name="connsiteX3" fmla="*/ 21865 w 710887"/>
              <a:gd name="connsiteY3" fmla="*/ 1532060 h 2943061"/>
              <a:gd name="connsiteX4" fmla="*/ 0 w 710887"/>
              <a:gd name="connsiteY4" fmla="*/ 0 h 294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87" h="2943061">
                <a:moveTo>
                  <a:pt x="34392" y="2943061"/>
                </a:moveTo>
                <a:cubicBezTo>
                  <a:pt x="643118" y="2216702"/>
                  <a:pt x="436371" y="2471136"/>
                  <a:pt x="710887" y="2082254"/>
                </a:cubicBezTo>
                <a:cubicBezTo>
                  <a:pt x="710690" y="1923079"/>
                  <a:pt x="710492" y="1881572"/>
                  <a:pt x="710295" y="1722397"/>
                </a:cubicBezTo>
                <a:cubicBezTo>
                  <a:pt x="566067" y="1680698"/>
                  <a:pt x="166093" y="1573759"/>
                  <a:pt x="21865" y="1532060"/>
                </a:cubicBezTo>
                <a:cubicBezTo>
                  <a:pt x="5542" y="849989"/>
                  <a:pt x="1676" y="727768"/>
                  <a:pt x="0" y="0"/>
                </a:cubicBezTo>
              </a:path>
            </a:pathLst>
          </a:custGeom>
          <a:ln w="12700">
            <a:solidFill>
              <a:schemeClr val="tx1"/>
            </a:solidFill>
            <a:tailEnd type="triangle"/>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25" name="Group 224"/>
          <p:cNvGrpSpPr/>
          <p:nvPr/>
        </p:nvGrpSpPr>
        <p:grpSpPr>
          <a:xfrm>
            <a:off x="1672399" y="4825035"/>
            <a:ext cx="313044" cy="369332"/>
            <a:chOff x="418816" y="1964112"/>
            <a:chExt cx="313044" cy="369332"/>
          </a:xfrm>
        </p:grpSpPr>
        <p:sp>
          <p:nvSpPr>
            <p:cNvPr id="226" name="Oval 22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27" name="TextBox 226"/>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1</a:t>
              </a:r>
              <a:endParaRPr lang="en-US" dirty="0">
                <a:latin typeface="Arial"/>
                <a:cs typeface="Arial"/>
              </a:endParaRPr>
            </a:p>
          </p:txBody>
        </p:sp>
      </p:grpSp>
      <p:grpSp>
        <p:nvGrpSpPr>
          <p:cNvPr id="228" name="Group 227"/>
          <p:cNvGrpSpPr/>
          <p:nvPr/>
        </p:nvGrpSpPr>
        <p:grpSpPr>
          <a:xfrm>
            <a:off x="1765227" y="3717809"/>
            <a:ext cx="313044" cy="369332"/>
            <a:chOff x="418816" y="1964112"/>
            <a:chExt cx="313044" cy="369332"/>
          </a:xfrm>
        </p:grpSpPr>
        <p:sp>
          <p:nvSpPr>
            <p:cNvPr id="229" name="Oval 228"/>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30" name="TextBox 229"/>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2</a:t>
              </a:r>
              <a:endParaRPr lang="en-US" dirty="0">
                <a:latin typeface="Arial"/>
                <a:cs typeface="Arial"/>
              </a:endParaRPr>
            </a:p>
          </p:txBody>
        </p:sp>
      </p:grpSp>
      <p:grpSp>
        <p:nvGrpSpPr>
          <p:cNvPr id="231" name="Group 230"/>
          <p:cNvGrpSpPr/>
          <p:nvPr/>
        </p:nvGrpSpPr>
        <p:grpSpPr>
          <a:xfrm>
            <a:off x="1285507" y="2532088"/>
            <a:ext cx="313044" cy="369332"/>
            <a:chOff x="418816" y="1964112"/>
            <a:chExt cx="313044" cy="369332"/>
          </a:xfrm>
        </p:grpSpPr>
        <p:sp>
          <p:nvSpPr>
            <p:cNvPr id="232" name="Oval 231"/>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33" name="TextBox 232"/>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3</a:t>
              </a:r>
              <a:endParaRPr lang="en-US" dirty="0">
                <a:latin typeface="Arial"/>
                <a:cs typeface="Arial"/>
              </a:endParaRPr>
            </a:p>
          </p:txBody>
        </p:sp>
      </p:grpSp>
      <p:cxnSp>
        <p:nvCxnSpPr>
          <p:cNvPr id="4" name="Straight Arrow Connector 3"/>
          <p:cNvCxnSpPr/>
          <p:nvPr/>
        </p:nvCxnSpPr>
        <p:spPr bwMode="auto">
          <a:xfrm>
            <a:off x="1635543" y="1382172"/>
            <a:ext cx="36856" cy="1995939"/>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 name="Group 234"/>
          <p:cNvGrpSpPr/>
          <p:nvPr/>
        </p:nvGrpSpPr>
        <p:grpSpPr>
          <a:xfrm>
            <a:off x="1506590" y="1883932"/>
            <a:ext cx="313044" cy="369332"/>
            <a:chOff x="418816" y="1964112"/>
            <a:chExt cx="313044" cy="369332"/>
          </a:xfrm>
        </p:grpSpPr>
        <p:sp>
          <p:nvSpPr>
            <p:cNvPr id="236" name="Oval 23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37" name="TextBox 236"/>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4</a:t>
              </a:r>
              <a:endParaRPr lang="en-US" dirty="0">
                <a:latin typeface="Arial"/>
                <a:cs typeface="Arial"/>
              </a:endParaRPr>
            </a:p>
          </p:txBody>
        </p:sp>
      </p:grpSp>
      <p:sp>
        <p:nvSpPr>
          <p:cNvPr id="238" name="Freeform 237"/>
          <p:cNvSpPr/>
          <p:nvPr/>
        </p:nvSpPr>
        <p:spPr>
          <a:xfrm>
            <a:off x="2295799" y="1680415"/>
            <a:ext cx="1029459" cy="3309980"/>
          </a:xfrm>
          <a:custGeom>
            <a:avLst/>
            <a:gdLst>
              <a:gd name="connsiteX0" fmla="*/ 3902322 w 3902322"/>
              <a:gd name="connsiteY0" fmla="*/ 0 h 449814"/>
              <a:gd name="connsiteX1" fmla="*/ 3452563 w 3902322"/>
              <a:gd name="connsiteY1" fmla="*/ 449814 h 449814"/>
              <a:gd name="connsiteX2" fmla="*/ 343934 w 3902322"/>
              <a:gd name="connsiteY2" fmla="*/ 423354 h 449814"/>
              <a:gd name="connsiteX3" fmla="*/ 0 w 3902322"/>
              <a:gd name="connsiteY3" fmla="*/ 39690 h 449814"/>
              <a:gd name="connsiteX0" fmla="*/ 3902322 w 3902322"/>
              <a:gd name="connsiteY0" fmla="*/ 0 h 423354"/>
              <a:gd name="connsiteX1" fmla="*/ 3565324 w 3902322"/>
              <a:gd name="connsiteY1" fmla="*/ 402338 h 423354"/>
              <a:gd name="connsiteX2" fmla="*/ 343934 w 3902322"/>
              <a:gd name="connsiteY2" fmla="*/ 423354 h 423354"/>
              <a:gd name="connsiteX3" fmla="*/ 0 w 3902322"/>
              <a:gd name="connsiteY3" fmla="*/ 39690 h 423354"/>
              <a:gd name="connsiteX0" fmla="*/ 3902322 w 3902322"/>
              <a:gd name="connsiteY0" fmla="*/ 0 h 423354"/>
              <a:gd name="connsiteX1" fmla="*/ 3600933 w 3902322"/>
              <a:gd name="connsiteY1" fmla="*/ 384535 h 423354"/>
              <a:gd name="connsiteX2" fmla="*/ 343934 w 3902322"/>
              <a:gd name="connsiteY2" fmla="*/ 423354 h 423354"/>
              <a:gd name="connsiteX3" fmla="*/ 0 w 3902322"/>
              <a:gd name="connsiteY3" fmla="*/ 39690 h 423354"/>
              <a:gd name="connsiteX0" fmla="*/ 3943865 w 3943865"/>
              <a:gd name="connsiteY0" fmla="*/ 1851 h 383664"/>
              <a:gd name="connsiteX1" fmla="*/ 3600933 w 3943865"/>
              <a:gd name="connsiteY1" fmla="*/ 344845 h 383664"/>
              <a:gd name="connsiteX2" fmla="*/ 343934 w 3943865"/>
              <a:gd name="connsiteY2" fmla="*/ 383664 h 383664"/>
              <a:gd name="connsiteX3" fmla="*/ 0 w 3943865"/>
              <a:gd name="connsiteY3" fmla="*/ 0 h 383664"/>
              <a:gd name="connsiteX0" fmla="*/ 4015082 w 4015082"/>
              <a:gd name="connsiteY0" fmla="*/ 29941 h 383664"/>
              <a:gd name="connsiteX1" fmla="*/ 3600933 w 4015082"/>
              <a:gd name="connsiteY1" fmla="*/ 344845 h 383664"/>
              <a:gd name="connsiteX2" fmla="*/ 343934 w 4015082"/>
              <a:gd name="connsiteY2" fmla="*/ 383664 h 383664"/>
              <a:gd name="connsiteX3" fmla="*/ 0 w 4015082"/>
              <a:gd name="connsiteY3" fmla="*/ 0 h 383664"/>
              <a:gd name="connsiteX0" fmla="*/ 4187190 w 4187190"/>
              <a:gd name="connsiteY0" fmla="*/ 15896 h 369619"/>
              <a:gd name="connsiteX1" fmla="*/ 3773041 w 4187190"/>
              <a:gd name="connsiteY1" fmla="*/ 330800 h 369619"/>
              <a:gd name="connsiteX2" fmla="*/ 516042 w 4187190"/>
              <a:gd name="connsiteY2" fmla="*/ 369619 h 369619"/>
              <a:gd name="connsiteX3" fmla="*/ 0 w 4187190"/>
              <a:gd name="connsiteY3" fmla="*/ 0 h 369619"/>
              <a:gd name="connsiteX0" fmla="*/ 4187190 w 4187190"/>
              <a:gd name="connsiteY0" fmla="*/ 15896 h 369619"/>
              <a:gd name="connsiteX1" fmla="*/ 3749302 w 4187190"/>
              <a:gd name="connsiteY1" fmla="*/ 349527 h 369619"/>
              <a:gd name="connsiteX2" fmla="*/ 516042 w 4187190"/>
              <a:gd name="connsiteY2" fmla="*/ 369619 h 369619"/>
              <a:gd name="connsiteX3" fmla="*/ 0 w 4187190"/>
              <a:gd name="connsiteY3" fmla="*/ 0 h 369619"/>
              <a:gd name="connsiteX0" fmla="*/ 0 w 6265284"/>
              <a:gd name="connsiteY0" fmla="*/ 0 h 1092877"/>
              <a:gd name="connsiteX1" fmla="*/ 6265284 w 6265284"/>
              <a:gd name="connsiteY1" fmla="*/ 1072785 h 1092877"/>
              <a:gd name="connsiteX2" fmla="*/ 3032024 w 6265284"/>
              <a:gd name="connsiteY2" fmla="*/ 1092877 h 1092877"/>
              <a:gd name="connsiteX3" fmla="*/ 2515982 w 6265284"/>
              <a:gd name="connsiteY3" fmla="*/ 723258 h 1092877"/>
              <a:gd name="connsiteX0" fmla="*/ 0 w 3032024"/>
              <a:gd name="connsiteY0" fmla="*/ 1193950 h 2286827"/>
              <a:gd name="connsiteX1" fmla="*/ 1581391 w 3032024"/>
              <a:gd name="connsiteY1" fmla="*/ 0 h 2286827"/>
              <a:gd name="connsiteX2" fmla="*/ 3032024 w 3032024"/>
              <a:gd name="connsiteY2" fmla="*/ 2286827 h 2286827"/>
              <a:gd name="connsiteX3" fmla="*/ 2515982 w 3032024"/>
              <a:gd name="connsiteY3" fmla="*/ 1917208 h 2286827"/>
              <a:gd name="connsiteX0" fmla="*/ 0 w 2515982"/>
              <a:gd name="connsiteY0" fmla="*/ 1896586 h 2619844"/>
              <a:gd name="connsiteX1" fmla="*/ 1581391 w 2515982"/>
              <a:gd name="connsiteY1" fmla="*/ 702636 h 2619844"/>
              <a:gd name="connsiteX2" fmla="*/ 1241736 w 2515982"/>
              <a:gd name="connsiteY2" fmla="*/ 0 h 2619844"/>
              <a:gd name="connsiteX3" fmla="*/ 2515982 w 2515982"/>
              <a:gd name="connsiteY3" fmla="*/ 2619844 h 2619844"/>
              <a:gd name="connsiteX0" fmla="*/ 0 w 1581391"/>
              <a:gd name="connsiteY0" fmla="*/ 2890379 h 2890379"/>
              <a:gd name="connsiteX1" fmla="*/ 1581391 w 1581391"/>
              <a:gd name="connsiteY1" fmla="*/ 1696429 h 2890379"/>
              <a:gd name="connsiteX2" fmla="*/ 1241736 w 1581391"/>
              <a:gd name="connsiteY2" fmla="*/ 993793 h 2890379"/>
              <a:gd name="connsiteX3" fmla="*/ 1579203 w 1581391"/>
              <a:gd name="connsiteY3" fmla="*/ 0 h 2890379"/>
              <a:gd name="connsiteX0" fmla="*/ 0 w 1581391"/>
              <a:gd name="connsiteY0" fmla="*/ 2973211 h 2973211"/>
              <a:gd name="connsiteX1" fmla="*/ 1581391 w 1581391"/>
              <a:gd name="connsiteY1" fmla="*/ 1779261 h 2973211"/>
              <a:gd name="connsiteX2" fmla="*/ 1241736 w 1581391"/>
              <a:gd name="connsiteY2" fmla="*/ 1076625 h 2973211"/>
              <a:gd name="connsiteX3" fmla="*/ 1229193 w 1581391"/>
              <a:gd name="connsiteY3" fmla="*/ 0 h 2973211"/>
              <a:gd name="connsiteX0" fmla="*/ 0 w 1581391"/>
              <a:gd name="connsiteY0" fmla="*/ 3276927 h 3276927"/>
              <a:gd name="connsiteX1" fmla="*/ 1581391 w 1581391"/>
              <a:gd name="connsiteY1" fmla="*/ 2082977 h 3276927"/>
              <a:gd name="connsiteX2" fmla="*/ 1241736 w 1581391"/>
              <a:gd name="connsiteY2" fmla="*/ 1380341 h 3276927"/>
              <a:gd name="connsiteX3" fmla="*/ 1249193 w 1581391"/>
              <a:gd name="connsiteY3" fmla="*/ 0 h 3276927"/>
              <a:gd name="connsiteX0" fmla="*/ 0 w 1581391"/>
              <a:gd name="connsiteY0" fmla="*/ 2973211 h 2973211"/>
              <a:gd name="connsiteX1" fmla="*/ 1581391 w 1581391"/>
              <a:gd name="connsiteY1" fmla="*/ 1779261 h 2973211"/>
              <a:gd name="connsiteX2" fmla="*/ 1241736 w 1581391"/>
              <a:gd name="connsiteY2" fmla="*/ 1076625 h 2973211"/>
              <a:gd name="connsiteX3" fmla="*/ 1234193 w 1581391"/>
              <a:gd name="connsiteY3" fmla="*/ 0 h 2973211"/>
              <a:gd name="connsiteX0" fmla="*/ 0 w 1581391"/>
              <a:gd name="connsiteY0" fmla="*/ 3008710 h 3008710"/>
              <a:gd name="connsiteX1" fmla="*/ 1581391 w 1581391"/>
              <a:gd name="connsiteY1" fmla="*/ 1814760 h 3008710"/>
              <a:gd name="connsiteX2" fmla="*/ 1241736 w 1581391"/>
              <a:gd name="connsiteY2" fmla="*/ 1112124 h 3008710"/>
              <a:gd name="connsiteX3" fmla="*/ 1239193 w 1581391"/>
              <a:gd name="connsiteY3" fmla="*/ 0 h 3008710"/>
              <a:gd name="connsiteX0" fmla="*/ 0 w 1581391"/>
              <a:gd name="connsiteY0" fmla="*/ 3008710 h 3008710"/>
              <a:gd name="connsiteX1" fmla="*/ 1581391 w 1581391"/>
              <a:gd name="connsiteY1" fmla="*/ 1814760 h 3008710"/>
              <a:gd name="connsiteX2" fmla="*/ 1320792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814760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747705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66390"/>
              <a:gd name="connsiteY0" fmla="*/ 3008710 h 3008710"/>
              <a:gd name="connsiteX1" fmla="*/ 1566390 w 1566390"/>
              <a:gd name="connsiteY1" fmla="*/ 1747705 h 3008710"/>
              <a:gd name="connsiteX2" fmla="*/ 1565798 w 1566390"/>
              <a:gd name="connsiteY2" fmla="*/ 1270181 h 3008710"/>
              <a:gd name="connsiteX3" fmla="*/ 1241736 w 1566390"/>
              <a:gd name="connsiteY3" fmla="*/ 1112124 h 3008710"/>
              <a:gd name="connsiteX4" fmla="*/ 1239193 w 1566390"/>
              <a:gd name="connsiteY4" fmla="*/ 0 h 3008710"/>
              <a:gd name="connsiteX0" fmla="*/ 0 w 1766395"/>
              <a:gd name="connsiteY0" fmla="*/ 2988988 h 2988988"/>
              <a:gd name="connsiteX1" fmla="*/ 1766395 w 1766395"/>
              <a:gd name="connsiteY1" fmla="*/ 1747705 h 2988988"/>
              <a:gd name="connsiteX2" fmla="*/ 1765803 w 1766395"/>
              <a:gd name="connsiteY2" fmla="*/ 1270181 h 2988988"/>
              <a:gd name="connsiteX3" fmla="*/ 1441741 w 1766395"/>
              <a:gd name="connsiteY3" fmla="*/ 1112124 h 2988988"/>
              <a:gd name="connsiteX4" fmla="*/ 1439198 w 1766395"/>
              <a:gd name="connsiteY4" fmla="*/ 0 h 2988988"/>
              <a:gd name="connsiteX0" fmla="*/ 0 w 1766395"/>
              <a:gd name="connsiteY0" fmla="*/ 2988988 h 2988988"/>
              <a:gd name="connsiteX1" fmla="*/ 1766395 w 1766395"/>
              <a:gd name="connsiteY1" fmla="*/ 1747705 h 2988988"/>
              <a:gd name="connsiteX2" fmla="*/ 579217 w 1766395"/>
              <a:gd name="connsiteY2" fmla="*/ 1319458 h 2988988"/>
              <a:gd name="connsiteX3" fmla="*/ 1441741 w 1766395"/>
              <a:gd name="connsiteY3" fmla="*/ 1112124 h 2988988"/>
              <a:gd name="connsiteX4" fmla="*/ 1439198 w 1766395"/>
              <a:gd name="connsiteY4" fmla="*/ 0 h 2988988"/>
              <a:gd name="connsiteX0" fmla="*/ 0 w 1442252"/>
              <a:gd name="connsiteY0" fmla="*/ 2988988 h 2988988"/>
              <a:gd name="connsiteX1" fmla="*/ 621443 w 1442252"/>
              <a:gd name="connsiteY1" fmla="*/ 1829833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21443 w 1442252"/>
              <a:gd name="connsiteY1" fmla="*/ 1829833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0807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0807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58579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585794 w 1442252"/>
              <a:gd name="connsiteY1" fmla="*/ 1714700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2035489"/>
              <a:gd name="connsiteY0" fmla="*/ 2876928 h 2876928"/>
              <a:gd name="connsiteX1" fmla="*/ 1179031 w 2035489"/>
              <a:gd name="connsiteY1" fmla="*/ 1714700 h 2876928"/>
              <a:gd name="connsiteX2" fmla="*/ 1172454 w 2035489"/>
              <a:gd name="connsiteY2" fmla="*/ 1319458 h 2876928"/>
              <a:gd name="connsiteX3" fmla="*/ 2034978 w 2035489"/>
              <a:gd name="connsiteY3" fmla="*/ 1112124 h 2876928"/>
              <a:gd name="connsiteX4" fmla="*/ 2032435 w 2035489"/>
              <a:gd name="connsiteY4" fmla="*/ 0 h 2876928"/>
              <a:gd name="connsiteX0" fmla="*/ 0 w 2095517"/>
              <a:gd name="connsiteY0" fmla="*/ 2876928 h 2876928"/>
              <a:gd name="connsiteX1" fmla="*/ 1179031 w 2095517"/>
              <a:gd name="connsiteY1" fmla="*/ 1714700 h 2876928"/>
              <a:gd name="connsiteX2" fmla="*/ 1172454 w 2095517"/>
              <a:gd name="connsiteY2" fmla="*/ 1319458 h 2876928"/>
              <a:gd name="connsiteX3" fmla="*/ 2095451 w 2095517"/>
              <a:gd name="connsiteY3" fmla="*/ 1525541 h 2876928"/>
              <a:gd name="connsiteX4" fmla="*/ 2032435 w 2095517"/>
              <a:gd name="connsiteY4" fmla="*/ 0 h 2876928"/>
              <a:gd name="connsiteX0" fmla="*/ 0 w 2095517"/>
              <a:gd name="connsiteY0" fmla="*/ 2876928 h 2876928"/>
              <a:gd name="connsiteX1" fmla="*/ 1179031 w 2095517"/>
              <a:gd name="connsiteY1" fmla="*/ 1714700 h 2876928"/>
              <a:gd name="connsiteX2" fmla="*/ 1757025 w 2095517"/>
              <a:gd name="connsiteY2" fmla="*/ 2019085 h 2876928"/>
              <a:gd name="connsiteX3" fmla="*/ 2095451 w 2095517"/>
              <a:gd name="connsiteY3" fmla="*/ 1525541 h 2876928"/>
              <a:gd name="connsiteX4" fmla="*/ 2032435 w 2095517"/>
              <a:gd name="connsiteY4" fmla="*/ 0 h 2876928"/>
              <a:gd name="connsiteX0" fmla="*/ 0 w 2095517"/>
              <a:gd name="connsiteY0" fmla="*/ 2876928 h 2876928"/>
              <a:gd name="connsiteX1" fmla="*/ 1058086 w 2095517"/>
              <a:gd name="connsiteY1" fmla="*/ 2128116 h 2876928"/>
              <a:gd name="connsiteX2" fmla="*/ 1757025 w 2095517"/>
              <a:gd name="connsiteY2" fmla="*/ 2019085 h 2876928"/>
              <a:gd name="connsiteX3" fmla="*/ 2095451 w 2095517"/>
              <a:gd name="connsiteY3" fmla="*/ 1525541 h 2876928"/>
              <a:gd name="connsiteX4" fmla="*/ 2032435 w 2095517"/>
              <a:gd name="connsiteY4" fmla="*/ 0 h 2876928"/>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19366 w 1029264"/>
              <a:gd name="connsiteY0" fmla="*/ 2961861 h 2961861"/>
              <a:gd name="connsiteX1" fmla="*/ 0 w 1029264"/>
              <a:gd name="connsiteY1" fmla="*/ 2070128 h 2961861"/>
              <a:gd name="connsiteX2" fmla="*/ 690772 w 1029264"/>
              <a:gd name="connsiteY2" fmla="*/ 2064629 h 2961861"/>
              <a:gd name="connsiteX3" fmla="*/ 1029198 w 1029264"/>
              <a:gd name="connsiteY3" fmla="*/ 1525541 h 2961861"/>
              <a:gd name="connsiteX4" fmla="*/ 966182 w 1029264"/>
              <a:gd name="connsiteY4" fmla="*/ 0 h 2961861"/>
              <a:gd name="connsiteX0" fmla="*/ 19366 w 1029276"/>
              <a:gd name="connsiteY0" fmla="*/ 2611201 h 2611201"/>
              <a:gd name="connsiteX1" fmla="*/ 0 w 1029276"/>
              <a:gd name="connsiteY1" fmla="*/ 1719468 h 2611201"/>
              <a:gd name="connsiteX2" fmla="*/ 690772 w 1029276"/>
              <a:gd name="connsiteY2" fmla="*/ 1713969 h 2611201"/>
              <a:gd name="connsiteX3" fmla="*/ 1029198 w 1029276"/>
              <a:gd name="connsiteY3" fmla="*/ 1174881 h 2611201"/>
              <a:gd name="connsiteX4" fmla="*/ 976765 w 1029276"/>
              <a:gd name="connsiteY4" fmla="*/ 0 h 2611201"/>
              <a:gd name="connsiteX0" fmla="*/ 19366 w 1029459"/>
              <a:gd name="connsiteY0" fmla="*/ 2611201 h 2611201"/>
              <a:gd name="connsiteX1" fmla="*/ 0 w 1029459"/>
              <a:gd name="connsiteY1" fmla="*/ 1719468 h 2611201"/>
              <a:gd name="connsiteX2" fmla="*/ 690772 w 1029459"/>
              <a:gd name="connsiteY2" fmla="*/ 1713969 h 2611201"/>
              <a:gd name="connsiteX3" fmla="*/ 1029198 w 1029459"/>
              <a:gd name="connsiteY3" fmla="*/ 1174881 h 2611201"/>
              <a:gd name="connsiteX4" fmla="*/ 976765 w 1029459"/>
              <a:gd name="connsiteY4" fmla="*/ 0 h 26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459" h="2611201">
                <a:moveTo>
                  <a:pt x="19366" y="2611201"/>
                </a:moveTo>
                <a:lnTo>
                  <a:pt x="0" y="1719468"/>
                </a:lnTo>
                <a:lnTo>
                  <a:pt x="690772" y="1713969"/>
                </a:lnTo>
                <a:cubicBezTo>
                  <a:pt x="953779" y="1301650"/>
                  <a:pt x="837892" y="1502072"/>
                  <a:pt x="1029198" y="1174881"/>
                </a:cubicBezTo>
                <a:cubicBezTo>
                  <a:pt x="1031684" y="714767"/>
                  <a:pt x="1016613" y="902614"/>
                  <a:pt x="976765" y="0"/>
                </a:cubicBezTo>
              </a:path>
            </a:pathLst>
          </a:custGeom>
          <a:ln w="12700">
            <a:solidFill>
              <a:schemeClr val="tx1"/>
            </a:solidFill>
            <a:headEnd type="triangle"/>
            <a:tailEnd type="none"/>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39" name="Straight Arrow Connector 238"/>
          <p:cNvCxnSpPr/>
          <p:nvPr/>
        </p:nvCxnSpPr>
        <p:spPr bwMode="auto">
          <a:xfrm>
            <a:off x="2334047" y="4796373"/>
            <a:ext cx="165857" cy="444033"/>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Straight Arrow Connector 242"/>
          <p:cNvCxnSpPr/>
          <p:nvPr/>
        </p:nvCxnSpPr>
        <p:spPr bwMode="auto">
          <a:xfrm flipH="1">
            <a:off x="1630957" y="4825035"/>
            <a:ext cx="697629" cy="762950"/>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6" name="Group 245"/>
          <p:cNvGrpSpPr/>
          <p:nvPr/>
        </p:nvGrpSpPr>
        <p:grpSpPr>
          <a:xfrm rot="21446362">
            <a:off x="2189794" y="4667337"/>
            <a:ext cx="313044" cy="369332"/>
            <a:chOff x="418816" y="1964112"/>
            <a:chExt cx="313044" cy="369332"/>
          </a:xfrm>
        </p:grpSpPr>
        <p:sp>
          <p:nvSpPr>
            <p:cNvPr id="247" name="Oval 246"/>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48" name="TextBox 247"/>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6</a:t>
              </a:r>
              <a:endParaRPr lang="en-US" dirty="0">
                <a:latin typeface="Arial"/>
                <a:cs typeface="Arial"/>
              </a:endParaRPr>
            </a:p>
          </p:txBody>
        </p:sp>
      </p:grpSp>
      <p:grpSp>
        <p:nvGrpSpPr>
          <p:cNvPr id="249" name="Group 248"/>
          <p:cNvGrpSpPr/>
          <p:nvPr/>
        </p:nvGrpSpPr>
        <p:grpSpPr>
          <a:xfrm>
            <a:off x="3130061" y="1900424"/>
            <a:ext cx="313044" cy="369332"/>
            <a:chOff x="418816" y="1964112"/>
            <a:chExt cx="313044" cy="369332"/>
          </a:xfrm>
        </p:grpSpPr>
        <p:sp>
          <p:nvSpPr>
            <p:cNvPr id="250" name="Oval 249"/>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a:cs typeface="Arial"/>
              </a:endParaRPr>
            </a:p>
          </p:txBody>
        </p:sp>
        <p:sp>
          <p:nvSpPr>
            <p:cNvPr id="251" name="TextBox 250"/>
            <p:cNvSpPr txBox="1"/>
            <p:nvPr/>
          </p:nvSpPr>
          <p:spPr>
            <a:xfrm>
              <a:off x="418816" y="1964112"/>
              <a:ext cx="313044" cy="369332"/>
            </a:xfrm>
            <a:prstGeom prst="rect">
              <a:avLst/>
            </a:prstGeom>
            <a:noFill/>
          </p:spPr>
          <p:txBody>
            <a:bodyPr wrap="none" rtlCol="0">
              <a:spAutoFit/>
            </a:bodyPr>
            <a:lstStyle/>
            <a:p>
              <a:r>
                <a:rPr lang="en-US" dirty="0" smtClean="0">
                  <a:latin typeface="Arial"/>
                  <a:cs typeface="Arial"/>
                </a:rPr>
                <a:t>5</a:t>
              </a:r>
              <a:endParaRPr lang="en-US" dirty="0">
                <a:latin typeface="Arial"/>
                <a:cs typeface="Arial"/>
              </a:endParaRPr>
            </a:p>
          </p:txBody>
        </p:sp>
      </p:grpSp>
      <p:sp>
        <p:nvSpPr>
          <p:cNvPr id="253" name="Oval 252"/>
          <p:cNvSpPr/>
          <p:nvPr/>
        </p:nvSpPr>
        <p:spPr>
          <a:xfrm rot="5400000">
            <a:off x="1970416" y="419579"/>
            <a:ext cx="631007" cy="2235263"/>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3" name="TextBox 152"/>
          <p:cNvSpPr txBox="1"/>
          <p:nvPr/>
        </p:nvSpPr>
        <p:spPr>
          <a:xfrm>
            <a:off x="1336780" y="1336100"/>
            <a:ext cx="1891162" cy="509541"/>
          </a:xfrm>
          <a:prstGeom prst="rect">
            <a:avLst/>
          </a:prstGeom>
          <a:noFill/>
        </p:spPr>
        <p:txBody>
          <a:bodyPr wrap="none" rtlCol="0">
            <a:spAutoFit/>
          </a:bodyPr>
          <a:lstStyle/>
          <a:p>
            <a:pPr algn="ctr">
              <a:lnSpc>
                <a:spcPts val="1600"/>
              </a:lnSpc>
            </a:pPr>
            <a:r>
              <a:rPr lang="en-US" sz="1600" dirty="0" smtClean="0">
                <a:latin typeface="Arial"/>
                <a:cs typeface="Arial"/>
              </a:rPr>
              <a:t>Dijkstra’s link-state </a:t>
            </a:r>
          </a:p>
          <a:p>
            <a:pPr algn="ctr">
              <a:lnSpc>
                <a:spcPts val="1600"/>
              </a:lnSpc>
            </a:pPr>
            <a:r>
              <a:rPr lang="en-US" sz="1600" dirty="0" smtClean="0">
                <a:latin typeface="Arial"/>
                <a:cs typeface="Arial"/>
              </a:rPr>
              <a:t>Routing</a:t>
            </a:r>
            <a:endParaRPr lang="en-US" sz="1600" dirty="0">
              <a:latin typeface="Arial"/>
              <a:cs typeface="Arial"/>
            </a:endParaRPr>
          </a:p>
        </p:txBody>
      </p:sp>
      <p:grpSp>
        <p:nvGrpSpPr>
          <p:cNvPr id="319" name="Group 318"/>
          <p:cNvGrpSpPr/>
          <p:nvPr/>
        </p:nvGrpSpPr>
        <p:grpSpPr>
          <a:xfrm>
            <a:off x="921872" y="5536490"/>
            <a:ext cx="687402" cy="470408"/>
            <a:chOff x="1736090" y="2893762"/>
            <a:chExt cx="565150" cy="340093"/>
          </a:xfrm>
        </p:grpSpPr>
        <p:grpSp>
          <p:nvGrpSpPr>
            <p:cNvPr id="320" name="Group 327"/>
            <p:cNvGrpSpPr>
              <a:grpSpLocks/>
            </p:cNvGrpSpPr>
            <p:nvPr/>
          </p:nvGrpSpPr>
          <p:grpSpPr bwMode="auto">
            <a:xfrm>
              <a:off x="1736090" y="2893762"/>
              <a:ext cx="565150" cy="292100"/>
              <a:chOff x="1871277" y="1576300"/>
              <a:chExt cx="1128371" cy="437861"/>
            </a:xfrm>
          </p:grpSpPr>
          <p:sp>
            <p:nvSpPr>
              <p:cNvPr id="324" name="Oval 323"/>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25" name="Rectangle 324"/>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6" name="Oval 325"/>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27" name="Freeform 326"/>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8" name="Freeform 327"/>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9" name="Freeform 328"/>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0" name="Freeform 329"/>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31" name="Straight Connector 330"/>
              <p:cNvCxnSpPr>
                <a:endCxn id="326"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21" name="Group 320"/>
            <p:cNvGrpSpPr/>
            <p:nvPr/>
          </p:nvGrpSpPr>
          <p:grpSpPr>
            <a:xfrm>
              <a:off x="1828502" y="2944584"/>
              <a:ext cx="374530" cy="289271"/>
              <a:chOff x="725185" y="1779875"/>
              <a:chExt cx="374530" cy="289271"/>
            </a:xfrm>
          </p:grpSpPr>
          <p:sp>
            <p:nvSpPr>
              <p:cNvPr id="322" name="Oval 321"/>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 name="TextBox 322"/>
              <p:cNvSpPr txBox="1"/>
              <p:nvPr/>
            </p:nvSpPr>
            <p:spPr>
              <a:xfrm>
                <a:off x="725185" y="1779875"/>
                <a:ext cx="374530" cy="289271"/>
              </a:xfrm>
              <a:prstGeom prst="rect">
                <a:avLst/>
              </a:prstGeom>
              <a:noFill/>
            </p:spPr>
            <p:txBody>
              <a:bodyPr wrap="none" rtlCol="0">
                <a:spAutoFit/>
              </a:bodyPr>
              <a:lstStyle/>
              <a:p>
                <a:r>
                  <a:rPr lang="en-US" sz="2000" dirty="0" smtClean="0"/>
                  <a:t>s1</a:t>
                </a:r>
                <a:endParaRPr lang="en-US" sz="2000" dirty="0"/>
              </a:p>
            </p:txBody>
          </p:sp>
        </p:grpSp>
      </p:grpSp>
      <p:grpSp>
        <p:nvGrpSpPr>
          <p:cNvPr id="333" name="Group 332"/>
          <p:cNvGrpSpPr/>
          <p:nvPr/>
        </p:nvGrpSpPr>
        <p:grpSpPr>
          <a:xfrm>
            <a:off x="2206593" y="5245170"/>
            <a:ext cx="687402" cy="470406"/>
            <a:chOff x="1736090" y="2893762"/>
            <a:chExt cx="565150" cy="340091"/>
          </a:xfrm>
        </p:grpSpPr>
        <p:grpSp>
          <p:nvGrpSpPr>
            <p:cNvPr id="334" name="Group 327"/>
            <p:cNvGrpSpPr>
              <a:grpSpLocks/>
            </p:cNvGrpSpPr>
            <p:nvPr/>
          </p:nvGrpSpPr>
          <p:grpSpPr bwMode="auto">
            <a:xfrm>
              <a:off x="1736090" y="2893762"/>
              <a:ext cx="565150" cy="292100"/>
              <a:chOff x="1871277" y="1576300"/>
              <a:chExt cx="1128371" cy="437861"/>
            </a:xfrm>
          </p:grpSpPr>
          <p:sp>
            <p:nvSpPr>
              <p:cNvPr id="338" name="Oval 33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39" name="Rectangle 33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0" name="Oval 33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41" name="Freeform 34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2" name="Freeform 34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3" name="Freeform 34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4" name="Freeform 343"/>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45" name="Straight Connector 344"/>
              <p:cNvCxnSpPr>
                <a:endCxn id="34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35" name="Group 334"/>
            <p:cNvGrpSpPr/>
            <p:nvPr/>
          </p:nvGrpSpPr>
          <p:grpSpPr>
            <a:xfrm>
              <a:off x="1828502" y="2944584"/>
              <a:ext cx="374531" cy="289269"/>
              <a:chOff x="725185" y="1779875"/>
              <a:chExt cx="374531" cy="289269"/>
            </a:xfrm>
          </p:grpSpPr>
          <p:sp>
            <p:nvSpPr>
              <p:cNvPr id="336" name="Oval 335"/>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 name="TextBox 336"/>
              <p:cNvSpPr txBox="1"/>
              <p:nvPr/>
            </p:nvSpPr>
            <p:spPr>
              <a:xfrm>
                <a:off x="725185" y="1779875"/>
                <a:ext cx="374531" cy="289269"/>
              </a:xfrm>
              <a:prstGeom prst="rect">
                <a:avLst/>
              </a:prstGeom>
              <a:noFill/>
            </p:spPr>
            <p:txBody>
              <a:bodyPr wrap="none" rtlCol="0">
                <a:spAutoFit/>
              </a:bodyPr>
              <a:lstStyle/>
              <a:p>
                <a:r>
                  <a:rPr lang="en-US" sz="2000" dirty="0" smtClean="0"/>
                  <a:t>s2</a:t>
                </a:r>
                <a:endParaRPr lang="en-US" sz="2000" dirty="0"/>
              </a:p>
            </p:txBody>
          </p:sp>
        </p:grpSp>
      </p:grpSp>
      <p:grpSp>
        <p:nvGrpSpPr>
          <p:cNvPr id="347" name="Group 346"/>
          <p:cNvGrpSpPr/>
          <p:nvPr/>
        </p:nvGrpSpPr>
        <p:grpSpPr>
          <a:xfrm>
            <a:off x="1910145" y="5999406"/>
            <a:ext cx="687402" cy="470406"/>
            <a:chOff x="1736090" y="2893762"/>
            <a:chExt cx="565150" cy="340091"/>
          </a:xfrm>
        </p:grpSpPr>
        <p:grpSp>
          <p:nvGrpSpPr>
            <p:cNvPr id="348" name="Group 327"/>
            <p:cNvGrpSpPr>
              <a:grpSpLocks/>
            </p:cNvGrpSpPr>
            <p:nvPr/>
          </p:nvGrpSpPr>
          <p:grpSpPr bwMode="auto">
            <a:xfrm>
              <a:off x="1736090" y="2893762"/>
              <a:ext cx="565150" cy="292100"/>
              <a:chOff x="1871277" y="1576300"/>
              <a:chExt cx="1128371" cy="437861"/>
            </a:xfrm>
          </p:grpSpPr>
          <p:sp>
            <p:nvSpPr>
              <p:cNvPr id="352" name="Oval 35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3" name="Rectangle 35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4" name="Oval 35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5" name="Freeform 35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6" name="Freeform 35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7" name="Freeform 35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 name="Freeform 35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9" name="Straight Connector 358"/>
              <p:cNvCxnSpPr>
                <a:endCxn id="35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49" name="Group 348"/>
            <p:cNvGrpSpPr/>
            <p:nvPr/>
          </p:nvGrpSpPr>
          <p:grpSpPr>
            <a:xfrm>
              <a:off x="1828502" y="2944584"/>
              <a:ext cx="374531" cy="289269"/>
              <a:chOff x="725185" y="1779875"/>
              <a:chExt cx="374531" cy="289269"/>
            </a:xfrm>
          </p:grpSpPr>
          <p:sp>
            <p:nvSpPr>
              <p:cNvPr id="350" name="Oval 349"/>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 name="TextBox 350"/>
              <p:cNvSpPr txBox="1"/>
              <p:nvPr/>
            </p:nvSpPr>
            <p:spPr>
              <a:xfrm>
                <a:off x="725185" y="1779875"/>
                <a:ext cx="374531" cy="289269"/>
              </a:xfrm>
              <a:prstGeom prst="rect">
                <a:avLst/>
              </a:prstGeom>
              <a:noFill/>
            </p:spPr>
            <p:txBody>
              <a:bodyPr wrap="none" rtlCol="0">
                <a:spAutoFit/>
              </a:bodyPr>
              <a:lstStyle/>
              <a:p>
                <a:r>
                  <a:rPr lang="en-US" sz="2000" dirty="0" smtClean="0"/>
                  <a:t>s3</a:t>
                </a:r>
                <a:endParaRPr lang="en-US" sz="2000" dirty="0"/>
              </a:p>
            </p:txBody>
          </p:sp>
        </p:grpSp>
      </p:grpSp>
      <p:grpSp>
        <p:nvGrpSpPr>
          <p:cNvPr id="361" name="Group 360"/>
          <p:cNvGrpSpPr/>
          <p:nvPr/>
        </p:nvGrpSpPr>
        <p:grpSpPr>
          <a:xfrm>
            <a:off x="3077553" y="5718280"/>
            <a:ext cx="687402" cy="470406"/>
            <a:chOff x="1736090" y="2893762"/>
            <a:chExt cx="565150" cy="340091"/>
          </a:xfrm>
        </p:grpSpPr>
        <p:grpSp>
          <p:nvGrpSpPr>
            <p:cNvPr id="362" name="Group 327"/>
            <p:cNvGrpSpPr>
              <a:grpSpLocks/>
            </p:cNvGrpSpPr>
            <p:nvPr/>
          </p:nvGrpSpPr>
          <p:grpSpPr bwMode="auto">
            <a:xfrm>
              <a:off x="1736090" y="2893762"/>
              <a:ext cx="565150" cy="292100"/>
              <a:chOff x="1871277" y="1576300"/>
              <a:chExt cx="1128371" cy="437861"/>
            </a:xfrm>
          </p:grpSpPr>
          <p:sp>
            <p:nvSpPr>
              <p:cNvPr id="366" name="Oval 365"/>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7" name="Rectangle 366"/>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 name="Oval 367"/>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9" name="Freeform 368"/>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0" name="Freeform 369"/>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1" name="Freeform 370"/>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2" name="Freeform 371"/>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73" name="Straight Connector 372"/>
              <p:cNvCxnSpPr>
                <a:endCxn id="368"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63" name="Group 362"/>
            <p:cNvGrpSpPr/>
            <p:nvPr/>
          </p:nvGrpSpPr>
          <p:grpSpPr>
            <a:xfrm>
              <a:off x="1828502" y="2944584"/>
              <a:ext cx="374531" cy="289269"/>
              <a:chOff x="725185" y="1779875"/>
              <a:chExt cx="374531" cy="289269"/>
            </a:xfrm>
          </p:grpSpPr>
          <p:sp>
            <p:nvSpPr>
              <p:cNvPr id="364" name="Oval 363"/>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 name="TextBox 364"/>
              <p:cNvSpPr txBox="1"/>
              <p:nvPr/>
            </p:nvSpPr>
            <p:spPr>
              <a:xfrm>
                <a:off x="725185" y="1779875"/>
                <a:ext cx="374531" cy="289269"/>
              </a:xfrm>
              <a:prstGeom prst="rect">
                <a:avLst/>
              </a:prstGeom>
              <a:noFill/>
            </p:spPr>
            <p:txBody>
              <a:bodyPr wrap="none" rtlCol="0">
                <a:spAutoFit/>
              </a:bodyPr>
              <a:lstStyle/>
              <a:p>
                <a:r>
                  <a:rPr lang="en-US" sz="2000" dirty="0" smtClean="0"/>
                  <a:t>s4</a:t>
                </a:r>
                <a:endParaRPr lang="en-US" sz="2000" dirty="0"/>
              </a:p>
            </p:txBody>
          </p:sp>
        </p:grpSp>
      </p:grpSp>
      <p:cxnSp>
        <p:nvCxnSpPr>
          <p:cNvPr id="240" name="Straight Arrow Connector 239"/>
          <p:cNvCxnSpPr/>
          <p:nvPr/>
        </p:nvCxnSpPr>
        <p:spPr bwMode="auto">
          <a:xfrm>
            <a:off x="2475946" y="4898482"/>
            <a:ext cx="906274" cy="769733"/>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7" name="Title 1"/>
          <p:cNvSpPr txBox="1">
            <a:spLocks/>
          </p:cNvSpPr>
          <p:nvPr/>
        </p:nvSpPr>
        <p:spPr>
          <a:xfrm>
            <a:off x="354145" y="177332"/>
            <a:ext cx="8642801" cy="1143000"/>
          </a:xfrm>
          <a:prstGeom prst="rect">
            <a:avLst/>
          </a:prstGeom>
        </p:spPr>
        <p:txBody>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r>
              <a:rPr lang="en-US" sz="3600" dirty="0" smtClean="0"/>
              <a:t>SDN: control/data plane interaction example</a:t>
            </a:r>
            <a:endParaRPr lang="en-US" sz="3600" dirty="0"/>
          </a:p>
        </p:txBody>
      </p:sp>
      <p:grpSp>
        <p:nvGrpSpPr>
          <p:cNvPr id="382" name="Group 381"/>
          <p:cNvGrpSpPr/>
          <p:nvPr/>
        </p:nvGrpSpPr>
        <p:grpSpPr>
          <a:xfrm>
            <a:off x="5359418" y="2228890"/>
            <a:ext cx="3388878" cy="1602031"/>
            <a:chOff x="5313965" y="1301119"/>
            <a:chExt cx="3388878" cy="1602031"/>
          </a:xfrm>
        </p:grpSpPr>
        <p:sp>
          <p:nvSpPr>
            <p:cNvPr id="383" name="TextBox 382"/>
            <p:cNvSpPr txBox="1"/>
            <p:nvPr/>
          </p:nvSpPr>
          <p:spPr>
            <a:xfrm>
              <a:off x="5654651" y="1315023"/>
              <a:ext cx="3048192" cy="1588127"/>
            </a:xfrm>
            <a:prstGeom prst="rect">
              <a:avLst/>
            </a:prstGeom>
            <a:noFill/>
          </p:spPr>
          <p:txBody>
            <a:bodyPr wrap="square" rtlCol="0">
              <a:spAutoFit/>
            </a:bodyPr>
            <a:lstStyle/>
            <a:p>
              <a:pPr>
                <a:lnSpc>
                  <a:spcPct val="90000"/>
                </a:lnSpc>
              </a:pPr>
              <a:r>
                <a:rPr lang="en-US" sz="1800" dirty="0" smtClean="0">
                  <a:solidFill>
                    <a:srgbClr val="000000"/>
                  </a:solidFill>
                  <a:latin typeface="+mn-lt"/>
                </a:rPr>
                <a:t>link state routing app interacts with flow-table-computation component in SDN controller, which computes new flow tables needed</a:t>
              </a:r>
              <a:endParaRPr lang="en-US" sz="1800" dirty="0">
                <a:solidFill>
                  <a:srgbClr val="000000"/>
                </a:solidFill>
                <a:latin typeface="+mn-lt"/>
              </a:endParaRPr>
            </a:p>
          </p:txBody>
        </p:sp>
        <p:grpSp>
          <p:nvGrpSpPr>
            <p:cNvPr id="384" name="Group 383"/>
            <p:cNvGrpSpPr/>
            <p:nvPr/>
          </p:nvGrpSpPr>
          <p:grpSpPr>
            <a:xfrm>
              <a:off x="5313965" y="1301119"/>
              <a:ext cx="313044" cy="369332"/>
              <a:chOff x="418816" y="1964112"/>
              <a:chExt cx="289705" cy="369332"/>
            </a:xfrm>
          </p:grpSpPr>
          <p:sp>
            <p:nvSpPr>
              <p:cNvPr id="385" name="Oval 384"/>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387" name="TextBox 386"/>
              <p:cNvSpPr txBox="1"/>
              <p:nvPr/>
            </p:nvSpPr>
            <p:spPr>
              <a:xfrm>
                <a:off x="418816" y="1964112"/>
                <a:ext cx="289705" cy="369332"/>
              </a:xfrm>
              <a:prstGeom prst="rect">
                <a:avLst/>
              </a:prstGeom>
              <a:noFill/>
            </p:spPr>
            <p:txBody>
              <a:bodyPr wrap="none" rtlCol="0">
                <a:spAutoFit/>
              </a:bodyPr>
              <a:lstStyle/>
              <a:p>
                <a:r>
                  <a:rPr lang="en-US" sz="1800" dirty="0" smtClean="0">
                    <a:latin typeface="Arial"/>
                    <a:cs typeface="Arial"/>
                  </a:rPr>
                  <a:t>5</a:t>
                </a:r>
                <a:endParaRPr lang="en-US" sz="1800" dirty="0">
                  <a:latin typeface="Arial"/>
                  <a:cs typeface="Arial"/>
                </a:endParaRPr>
              </a:p>
            </p:txBody>
          </p:sp>
        </p:grpSp>
      </p:grpSp>
      <p:grpSp>
        <p:nvGrpSpPr>
          <p:cNvPr id="393" name="Group 392"/>
          <p:cNvGrpSpPr/>
          <p:nvPr/>
        </p:nvGrpSpPr>
        <p:grpSpPr>
          <a:xfrm>
            <a:off x="5450329" y="3736844"/>
            <a:ext cx="3388878" cy="858751"/>
            <a:chOff x="5313965" y="1301119"/>
            <a:chExt cx="3388878" cy="858751"/>
          </a:xfrm>
        </p:grpSpPr>
        <p:sp>
          <p:nvSpPr>
            <p:cNvPr id="394" name="TextBox 393"/>
            <p:cNvSpPr txBox="1"/>
            <p:nvPr/>
          </p:nvSpPr>
          <p:spPr>
            <a:xfrm>
              <a:off x="5654651" y="1315023"/>
              <a:ext cx="3048192" cy="844847"/>
            </a:xfrm>
            <a:prstGeom prst="rect">
              <a:avLst/>
            </a:prstGeom>
            <a:noFill/>
          </p:spPr>
          <p:txBody>
            <a:bodyPr wrap="square" rtlCol="0">
              <a:spAutoFit/>
            </a:bodyPr>
            <a:lstStyle/>
            <a:p>
              <a:pPr>
                <a:lnSpc>
                  <a:spcPct val="90000"/>
                </a:lnSpc>
              </a:pPr>
              <a:r>
                <a:rPr lang="en-US" sz="1800" dirty="0" smtClean="0">
                  <a:solidFill>
                    <a:srgbClr val="000000"/>
                  </a:solidFill>
                  <a:latin typeface="+mn-lt"/>
                </a:rPr>
                <a:t>Controller uses OpenFlow to install new tables in switches that need updating</a:t>
              </a:r>
              <a:endParaRPr lang="en-US" sz="1800" dirty="0">
                <a:solidFill>
                  <a:srgbClr val="000000"/>
                </a:solidFill>
                <a:latin typeface="+mn-lt"/>
              </a:endParaRPr>
            </a:p>
          </p:txBody>
        </p:sp>
        <p:grpSp>
          <p:nvGrpSpPr>
            <p:cNvPr id="395" name="Group 394"/>
            <p:cNvGrpSpPr/>
            <p:nvPr/>
          </p:nvGrpSpPr>
          <p:grpSpPr>
            <a:xfrm>
              <a:off x="5313965" y="1301119"/>
              <a:ext cx="313044" cy="369332"/>
              <a:chOff x="418816" y="1964112"/>
              <a:chExt cx="289705" cy="369332"/>
            </a:xfrm>
          </p:grpSpPr>
          <p:sp>
            <p:nvSpPr>
              <p:cNvPr id="396" name="Oval 39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397" name="TextBox 396"/>
              <p:cNvSpPr txBox="1"/>
              <p:nvPr/>
            </p:nvSpPr>
            <p:spPr>
              <a:xfrm>
                <a:off x="418816" y="1964112"/>
                <a:ext cx="289705" cy="369332"/>
              </a:xfrm>
              <a:prstGeom prst="rect">
                <a:avLst/>
              </a:prstGeom>
              <a:noFill/>
            </p:spPr>
            <p:txBody>
              <a:bodyPr wrap="none" rtlCol="0">
                <a:spAutoFit/>
              </a:bodyPr>
              <a:lstStyle/>
              <a:p>
                <a:r>
                  <a:rPr lang="en-US" sz="1800" dirty="0" smtClean="0">
                    <a:latin typeface="Arial"/>
                    <a:cs typeface="Arial"/>
                  </a:rPr>
                  <a:t>6</a:t>
                </a:r>
                <a:endParaRPr lang="en-US" sz="1800" dirty="0">
                  <a:latin typeface="Arial"/>
                  <a:cs typeface="Arial"/>
                </a:endParaRPr>
              </a:p>
            </p:txBody>
          </p:sp>
        </p:grpSp>
      </p:grpSp>
      <p:sp>
        <p:nvSpPr>
          <p:cNvPr id="151" name="Slide Number Placeholder 5"/>
          <p:cNvSpPr>
            <a:spLocks noGrp="1"/>
          </p:cNvSpPr>
          <p:nvPr>
            <p:ph type="sldNum" sz="quarter" idx="4294967295"/>
          </p:nvPr>
        </p:nvSpPr>
        <p:spPr>
          <a:xfrm>
            <a:off x="8456154" y="6475895"/>
            <a:ext cx="548655" cy="2723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41</a:t>
            </a:fld>
            <a:endParaRPr lang="en-US" sz="1200" dirty="0">
              <a:latin typeface="Tahoma" charset="0"/>
            </a:endParaRPr>
          </a:p>
        </p:txBody>
      </p:sp>
      <p:sp>
        <p:nvSpPr>
          <p:cNvPr id="152" name="Footer Placeholder 2"/>
          <p:cNvSpPr>
            <a:spLocks noGrp="1"/>
          </p:cNvSpPr>
          <p:nvPr>
            <p:ph type="ftr" sz="quarter" idx="4294967295"/>
          </p:nvPr>
        </p:nvSpPr>
        <p:spPr>
          <a:xfrm>
            <a:off x="6375496" y="6475081"/>
            <a:ext cx="2177473" cy="2415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spTree>
    <p:extLst>
      <p:ext uri="{BB962C8B-B14F-4D97-AF65-F5344CB8AC3E}">
        <p14:creationId xmlns:p14="http://schemas.microsoft.com/office/powerpoint/2010/main" val="320471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dissolve">
                                      <p:cBhvr>
                                        <p:cTn id="7" dur="500"/>
                                        <p:tgtEl>
                                          <p:spTgt spid="3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3"/>
                                        </p:tgtEl>
                                        <p:attrNameLst>
                                          <p:attrName>style.visibility</p:attrName>
                                        </p:attrNameLst>
                                      </p:cBhvr>
                                      <p:to>
                                        <p:strVal val="visible"/>
                                      </p:to>
                                    </p:set>
                                    <p:animEffect transition="in" filter="dissolve">
                                      <p:cBhvr>
                                        <p:cTn id="12"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441164" y="2526628"/>
            <a:ext cx="5253789" cy="2392948"/>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ounded Rectangle 13"/>
          <p:cNvSpPr/>
          <p:nvPr/>
        </p:nvSpPr>
        <p:spPr>
          <a:xfrm>
            <a:off x="2099837" y="2566732"/>
            <a:ext cx="3421328" cy="1774553"/>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grpSp>
        <p:nvGrpSpPr>
          <p:cNvPr id="9" name="Group 8"/>
          <p:cNvGrpSpPr/>
          <p:nvPr/>
        </p:nvGrpSpPr>
        <p:grpSpPr>
          <a:xfrm>
            <a:off x="2163980" y="3041095"/>
            <a:ext cx="991851" cy="563864"/>
            <a:chOff x="-2789389" y="3644860"/>
            <a:chExt cx="991851" cy="563864"/>
          </a:xfrm>
        </p:grpSpPr>
        <p:sp>
          <p:nvSpPr>
            <p:cNvPr id="4" name="Rounded Rectangle 3"/>
            <p:cNvSpPr/>
            <p:nvPr/>
          </p:nvSpPr>
          <p:spPr>
            <a:xfrm>
              <a:off x="-2789389" y="3656869"/>
              <a:ext cx="975975" cy="551855"/>
            </a:xfrm>
            <a:prstGeom prst="roundRect">
              <a:avLst/>
            </a:prstGeom>
            <a:solidFill>
              <a:srgbClr val="CCFFCC"/>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6" name="TextBox 195"/>
            <p:cNvSpPr txBox="1"/>
            <p:nvPr/>
          </p:nvSpPr>
          <p:spPr>
            <a:xfrm>
              <a:off x="-2789389" y="3644860"/>
              <a:ext cx="991851" cy="516830"/>
            </a:xfrm>
            <a:prstGeom prst="rect">
              <a:avLst/>
            </a:prstGeom>
            <a:noFill/>
          </p:spPr>
          <p:txBody>
            <a:bodyPr wrap="none" rtlCol="0">
              <a:spAutoFit/>
            </a:bodyPr>
            <a:lstStyle/>
            <a:p>
              <a:pPr algn="ctr">
                <a:lnSpc>
                  <a:spcPts val="1800"/>
                </a:lnSpc>
              </a:pPr>
              <a:r>
                <a:rPr lang="en-US" sz="1400" dirty="0" smtClean="0">
                  <a:latin typeface="Arial"/>
                  <a:cs typeface="Arial"/>
                </a:rPr>
                <a:t>topology</a:t>
              </a:r>
            </a:p>
            <a:p>
              <a:pPr algn="ctr">
                <a:lnSpc>
                  <a:spcPts val="1800"/>
                </a:lnSpc>
              </a:pPr>
              <a:r>
                <a:rPr lang="en-US" sz="1400" dirty="0" smtClean="0">
                  <a:solidFill>
                    <a:srgbClr val="000000"/>
                  </a:solidFill>
                  <a:latin typeface="Arial"/>
                  <a:cs typeface="Arial"/>
                </a:rPr>
                <a:t>manager</a:t>
              </a:r>
              <a:endParaRPr lang="en-US" sz="1400" dirty="0">
                <a:solidFill>
                  <a:srgbClr val="000000"/>
                </a:solidFill>
                <a:latin typeface="Arial"/>
                <a:cs typeface="Arial"/>
              </a:endParaRPr>
            </a:p>
          </p:txBody>
        </p:sp>
      </p:grpSp>
      <p:sp>
        <p:nvSpPr>
          <p:cNvPr id="218" name="TextBox 217"/>
          <p:cNvSpPr txBox="1"/>
          <p:nvPr/>
        </p:nvSpPr>
        <p:spPr>
          <a:xfrm>
            <a:off x="2501202" y="2675114"/>
            <a:ext cx="2846484" cy="277854"/>
          </a:xfrm>
          <a:prstGeom prst="rect">
            <a:avLst/>
          </a:prstGeom>
          <a:noFill/>
        </p:spPr>
        <p:txBody>
          <a:bodyPr wrap="square" rtlCol="0">
            <a:spAutoFit/>
          </a:bodyPr>
          <a:lstStyle/>
          <a:p>
            <a:pPr>
              <a:lnSpc>
                <a:spcPts val="1400"/>
              </a:lnSpc>
            </a:pPr>
            <a:r>
              <a:rPr lang="en-US" sz="1400" dirty="0" smtClean="0">
                <a:solidFill>
                  <a:schemeClr val="bg1"/>
                </a:solidFill>
                <a:latin typeface="Arial"/>
                <a:cs typeface="Arial"/>
              </a:rPr>
              <a:t>Basic Network Service Functions</a:t>
            </a:r>
            <a:endParaRPr lang="en-US" sz="1400" dirty="0">
              <a:solidFill>
                <a:schemeClr val="bg1"/>
              </a:solidFill>
              <a:latin typeface="Arial"/>
              <a:cs typeface="Arial"/>
            </a:endParaRPr>
          </a:p>
        </p:txBody>
      </p:sp>
      <p:grpSp>
        <p:nvGrpSpPr>
          <p:cNvPr id="5" name="Group 4"/>
          <p:cNvGrpSpPr/>
          <p:nvPr/>
        </p:nvGrpSpPr>
        <p:grpSpPr>
          <a:xfrm>
            <a:off x="441163" y="1938421"/>
            <a:ext cx="5160211" cy="515156"/>
            <a:chOff x="1045007" y="1459973"/>
            <a:chExt cx="6401028" cy="554537"/>
          </a:xfrm>
        </p:grpSpPr>
        <p:sp>
          <p:nvSpPr>
            <p:cNvPr id="99" name="Rounded Rectangle 98"/>
            <p:cNvSpPr/>
            <p:nvPr/>
          </p:nvSpPr>
          <p:spPr>
            <a:xfrm>
              <a:off x="1045007" y="1459973"/>
              <a:ext cx="6401028" cy="554537"/>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24" name="Group 223"/>
            <p:cNvGrpSpPr/>
            <p:nvPr/>
          </p:nvGrpSpPr>
          <p:grpSpPr>
            <a:xfrm>
              <a:off x="2827550" y="1535145"/>
              <a:ext cx="2597382" cy="375164"/>
              <a:chOff x="2793561" y="3559145"/>
              <a:chExt cx="2597382" cy="375164"/>
            </a:xfrm>
          </p:grpSpPr>
          <p:sp>
            <p:nvSpPr>
              <p:cNvPr id="225" name="Rounded Rectangle 224"/>
              <p:cNvSpPr/>
              <p:nvPr/>
            </p:nvSpPr>
            <p:spPr>
              <a:xfrm>
                <a:off x="2793561" y="3559145"/>
                <a:ext cx="2597382" cy="375164"/>
              </a:xfrm>
              <a:prstGeom prst="roundRect">
                <a:avLst/>
              </a:prstGeom>
              <a:solidFill>
                <a:srgbClr val="008000"/>
              </a:solidFill>
              <a:ln w="12700">
                <a:solidFill>
                  <a:schemeClr val="accent5">
                    <a:lumMod val="75000"/>
                  </a:schemeClr>
                </a:solidFill>
              </a:ln>
              <a:effectLst>
                <a:outerShdw blurRad="50800" dist="38100" dir="2700000" algn="tl" rotWithShape="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26" name="TextBox 225"/>
              <p:cNvSpPr txBox="1"/>
              <p:nvPr/>
            </p:nvSpPr>
            <p:spPr>
              <a:xfrm>
                <a:off x="3410430" y="3583293"/>
                <a:ext cx="1560720" cy="330860"/>
              </a:xfrm>
              <a:prstGeom prst="rect">
                <a:avLst/>
              </a:prstGeom>
              <a:noFill/>
            </p:spPr>
            <p:txBody>
              <a:bodyPr wrap="square" rtlCol="0">
                <a:spAutoFit/>
              </a:bodyPr>
              <a:lstStyle/>
              <a:p>
                <a:pPr>
                  <a:lnSpc>
                    <a:spcPts val="1800"/>
                  </a:lnSpc>
                </a:pPr>
                <a:r>
                  <a:rPr lang="en-US" sz="1600" dirty="0" smtClean="0">
                    <a:solidFill>
                      <a:schemeClr val="bg1"/>
                    </a:solidFill>
                    <a:latin typeface="Arial"/>
                    <a:cs typeface="Arial"/>
                  </a:rPr>
                  <a:t>REST    API</a:t>
                </a:r>
                <a:endParaRPr lang="en-US" sz="1600" dirty="0">
                  <a:solidFill>
                    <a:schemeClr val="bg1"/>
                  </a:solidFill>
                  <a:latin typeface="Arial"/>
                  <a:cs typeface="Arial"/>
                </a:endParaRPr>
              </a:p>
            </p:txBody>
          </p:sp>
        </p:grpSp>
      </p:grpSp>
      <p:sp>
        <p:nvSpPr>
          <p:cNvPr id="100" name="Rounded Rectangle 99"/>
          <p:cNvSpPr/>
          <p:nvPr/>
        </p:nvSpPr>
        <p:spPr>
          <a:xfrm>
            <a:off x="427796" y="4998554"/>
            <a:ext cx="5293895" cy="627346"/>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1297733" y="5114776"/>
            <a:ext cx="1410942" cy="456940"/>
            <a:chOff x="2740484" y="4054371"/>
            <a:chExt cx="1574963" cy="373904"/>
          </a:xfrm>
        </p:grpSpPr>
        <p:sp>
          <p:nvSpPr>
            <p:cNvPr id="6" name="Rectangle 5"/>
            <p:cNvSpPr/>
            <p:nvPr/>
          </p:nvSpPr>
          <p:spPr>
            <a:xfrm>
              <a:off x="2785250" y="4054371"/>
              <a:ext cx="1530197" cy="373904"/>
            </a:xfrm>
            <a:prstGeom prst="rect">
              <a:avLst/>
            </a:prstGeom>
            <a:solidFill>
              <a:srgbClr val="008000"/>
            </a:solidFill>
            <a:ln w="12700">
              <a:solidFill>
                <a:schemeClr val="accent1">
                  <a:lumMod val="60000"/>
                  <a:lumOff val="40000"/>
                </a:schemeClr>
              </a:solidFill>
            </a:ln>
            <a:effectLst>
              <a:outerShdw blurRad="50800" dist="38100" dir="2700000" algn="tl" rotWithShape="0">
                <a:schemeClr val="bg1">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8" name="TextBox 7"/>
            <p:cNvSpPr txBox="1"/>
            <p:nvPr/>
          </p:nvSpPr>
          <p:spPr>
            <a:xfrm>
              <a:off x="2740484" y="4076248"/>
              <a:ext cx="1462059" cy="338554"/>
            </a:xfrm>
            <a:prstGeom prst="rect">
              <a:avLst/>
            </a:prstGeom>
            <a:noFill/>
          </p:spPr>
          <p:txBody>
            <a:bodyPr wrap="none" rtlCol="0">
              <a:spAutoFit/>
            </a:bodyPr>
            <a:lstStyle/>
            <a:p>
              <a:r>
                <a:rPr lang="en-US" sz="1600" dirty="0" smtClean="0">
                  <a:solidFill>
                    <a:schemeClr val="bg1"/>
                  </a:solidFill>
                  <a:latin typeface="Arial"/>
                  <a:cs typeface="Arial"/>
                </a:rPr>
                <a:t>OpenFlow 1.0</a:t>
              </a:r>
              <a:endParaRPr lang="en-US" sz="1600" dirty="0">
                <a:solidFill>
                  <a:schemeClr val="bg1"/>
                </a:solidFill>
                <a:latin typeface="Arial"/>
                <a:cs typeface="Arial"/>
              </a:endParaRPr>
            </a:p>
          </p:txBody>
        </p:sp>
      </p:grpSp>
      <p:sp>
        <p:nvSpPr>
          <p:cNvPr id="11" name="TextBox 10"/>
          <p:cNvSpPr txBox="1"/>
          <p:nvPr/>
        </p:nvSpPr>
        <p:spPr>
          <a:xfrm>
            <a:off x="2783284" y="4825720"/>
            <a:ext cx="533066" cy="714642"/>
          </a:xfrm>
          <a:prstGeom prst="rect">
            <a:avLst/>
          </a:prstGeom>
          <a:noFill/>
        </p:spPr>
        <p:txBody>
          <a:bodyPr wrap="none" rtlCol="0">
            <a:spAutoFit/>
          </a:bodyPr>
          <a:lstStyle/>
          <a:p>
            <a:r>
              <a:rPr lang="en-US" sz="3200" dirty="0" smtClean="0">
                <a:solidFill>
                  <a:srgbClr val="008000"/>
                </a:solidFill>
                <a:latin typeface="Arial"/>
                <a:cs typeface="Arial"/>
              </a:rPr>
              <a:t>…</a:t>
            </a:r>
            <a:endParaRPr lang="en-US" sz="3200" dirty="0">
              <a:solidFill>
                <a:srgbClr val="008000"/>
              </a:solidFill>
              <a:latin typeface="Arial"/>
              <a:cs typeface="Arial"/>
            </a:endParaRPr>
          </a:p>
        </p:txBody>
      </p:sp>
      <p:grpSp>
        <p:nvGrpSpPr>
          <p:cNvPr id="162" name="Group 161"/>
          <p:cNvGrpSpPr/>
          <p:nvPr/>
        </p:nvGrpSpPr>
        <p:grpSpPr>
          <a:xfrm>
            <a:off x="3430771" y="5114776"/>
            <a:ext cx="811437" cy="433015"/>
            <a:chOff x="5082411" y="4394035"/>
            <a:chExt cx="905766" cy="354327"/>
          </a:xfrm>
        </p:grpSpPr>
        <p:sp>
          <p:nvSpPr>
            <p:cNvPr id="256" name="Rectangle 255"/>
            <p:cNvSpPr/>
            <p:nvPr/>
          </p:nvSpPr>
          <p:spPr>
            <a:xfrm>
              <a:off x="5082411" y="4394035"/>
              <a:ext cx="905766" cy="354327"/>
            </a:xfrm>
            <a:prstGeom prst="rect">
              <a:avLst/>
            </a:prstGeom>
            <a:solidFill>
              <a:srgbClr val="008000"/>
            </a:solidFill>
            <a:ln w="12700">
              <a:solidFill>
                <a:schemeClr val="accent1">
                  <a:lumMod val="60000"/>
                  <a:lumOff val="40000"/>
                </a:schemeClr>
              </a:solidFill>
            </a:ln>
            <a:effectLst>
              <a:outerShdw blurRad="50800" dist="38100" dir="2700000" algn="tl" rotWithShape="0">
                <a:schemeClr val="bg1">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57" name="TextBox 256"/>
            <p:cNvSpPr txBox="1"/>
            <p:nvPr/>
          </p:nvSpPr>
          <p:spPr>
            <a:xfrm>
              <a:off x="5121486" y="4394035"/>
              <a:ext cx="774571" cy="354327"/>
            </a:xfrm>
            <a:prstGeom prst="rect">
              <a:avLst/>
            </a:prstGeom>
            <a:noFill/>
          </p:spPr>
          <p:txBody>
            <a:bodyPr wrap="none" rtlCol="0">
              <a:spAutoFit/>
            </a:bodyPr>
            <a:lstStyle/>
            <a:p>
              <a:r>
                <a:rPr lang="en-US" sz="1600" dirty="0" smtClean="0">
                  <a:solidFill>
                    <a:schemeClr val="bg1"/>
                  </a:solidFill>
                  <a:latin typeface="Arial"/>
                  <a:cs typeface="Arial"/>
                </a:rPr>
                <a:t>SNMP</a:t>
              </a:r>
              <a:endParaRPr lang="en-US" sz="1600" dirty="0">
                <a:solidFill>
                  <a:schemeClr val="bg1"/>
                </a:solidFill>
                <a:latin typeface="Arial"/>
                <a:cs typeface="Arial"/>
              </a:endParaRPr>
            </a:p>
          </p:txBody>
        </p:sp>
      </p:grpSp>
      <p:grpSp>
        <p:nvGrpSpPr>
          <p:cNvPr id="263" name="Group 262"/>
          <p:cNvGrpSpPr/>
          <p:nvPr/>
        </p:nvGrpSpPr>
        <p:grpSpPr>
          <a:xfrm>
            <a:off x="4289994" y="5109661"/>
            <a:ext cx="864376" cy="467213"/>
            <a:chOff x="5023318" y="4394035"/>
            <a:chExt cx="964859" cy="382310"/>
          </a:xfrm>
        </p:grpSpPr>
        <p:sp>
          <p:nvSpPr>
            <p:cNvPr id="264" name="Rectangle 263"/>
            <p:cNvSpPr/>
            <p:nvPr/>
          </p:nvSpPr>
          <p:spPr>
            <a:xfrm>
              <a:off x="5082411" y="4394035"/>
              <a:ext cx="905766" cy="354327"/>
            </a:xfrm>
            <a:prstGeom prst="rect">
              <a:avLst/>
            </a:prstGeom>
            <a:solidFill>
              <a:srgbClr val="008000"/>
            </a:solidFill>
            <a:ln w="12700">
              <a:solidFill>
                <a:schemeClr val="accent1">
                  <a:lumMod val="60000"/>
                  <a:lumOff val="40000"/>
                </a:schemeClr>
              </a:solidFill>
            </a:ln>
            <a:effectLst>
              <a:outerShdw blurRad="50800" dist="38100" dir="2700000" algn="tl" rotWithShape="0">
                <a:schemeClr val="bg1">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65" name="TextBox 264"/>
            <p:cNvSpPr txBox="1"/>
            <p:nvPr/>
          </p:nvSpPr>
          <p:spPr>
            <a:xfrm>
              <a:off x="5023318" y="4437791"/>
              <a:ext cx="903012" cy="338554"/>
            </a:xfrm>
            <a:prstGeom prst="rect">
              <a:avLst/>
            </a:prstGeom>
            <a:noFill/>
          </p:spPr>
          <p:txBody>
            <a:bodyPr wrap="none" rtlCol="0">
              <a:spAutoFit/>
            </a:bodyPr>
            <a:lstStyle/>
            <a:p>
              <a:r>
                <a:rPr lang="en-US" sz="1600" dirty="0" smtClean="0">
                  <a:solidFill>
                    <a:schemeClr val="bg1"/>
                  </a:solidFill>
                  <a:latin typeface="Arial"/>
                  <a:cs typeface="Arial"/>
                </a:rPr>
                <a:t>OVSDB</a:t>
              </a:r>
              <a:endParaRPr lang="en-US" sz="1600" dirty="0">
                <a:solidFill>
                  <a:schemeClr val="bg1"/>
                </a:solidFill>
                <a:latin typeface="Arial"/>
                <a:cs typeface="Arial"/>
              </a:endParaRPr>
            </a:p>
          </p:txBody>
        </p:sp>
      </p:grpSp>
      <p:grpSp>
        <p:nvGrpSpPr>
          <p:cNvPr id="114" name="Group 113"/>
          <p:cNvGrpSpPr/>
          <p:nvPr/>
        </p:nvGrpSpPr>
        <p:grpSpPr>
          <a:xfrm>
            <a:off x="2704254" y="3663505"/>
            <a:ext cx="1022911" cy="563864"/>
            <a:chOff x="-2804918" y="3644860"/>
            <a:chExt cx="1022911" cy="563864"/>
          </a:xfrm>
        </p:grpSpPr>
        <p:sp>
          <p:nvSpPr>
            <p:cNvPr id="115" name="Rounded Rectangle 114"/>
            <p:cNvSpPr/>
            <p:nvPr/>
          </p:nvSpPr>
          <p:spPr>
            <a:xfrm>
              <a:off x="-2789389" y="3656869"/>
              <a:ext cx="975975" cy="551855"/>
            </a:xfrm>
            <a:prstGeom prst="roundRect">
              <a:avLst/>
            </a:prstGeom>
            <a:solidFill>
              <a:srgbClr val="CCFFCC"/>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6" name="TextBox 115"/>
            <p:cNvSpPr txBox="1"/>
            <p:nvPr/>
          </p:nvSpPr>
          <p:spPr>
            <a:xfrm>
              <a:off x="-2804918" y="3644860"/>
              <a:ext cx="1022911" cy="551433"/>
            </a:xfrm>
            <a:prstGeom prst="rect">
              <a:avLst/>
            </a:prstGeom>
            <a:noFill/>
          </p:spPr>
          <p:txBody>
            <a:bodyPr wrap="none" rtlCol="0">
              <a:spAutoFit/>
            </a:bodyPr>
            <a:lstStyle/>
            <a:p>
              <a:pPr algn="ctr">
                <a:lnSpc>
                  <a:spcPts val="1800"/>
                </a:lnSpc>
              </a:pPr>
              <a:r>
                <a:rPr lang="en-US" sz="1400" dirty="0" smtClean="0">
                  <a:latin typeface="Arial"/>
                  <a:cs typeface="Arial"/>
                </a:rPr>
                <a:t>forwarding</a:t>
              </a:r>
            </a:p>
            <a:p>
              <a:pPr algn="ctr">
                <a:lnSpc>
                  <a:spcPts val="1800"/>
                </a:lnSpc>
              </a:pPr>
              <a:r>
                <a:rPr lang="en-US" sz="1400" dirty="0" smtClean="0">
                  <a:solidFill>
                    <a:srgbClr val="000000"/>
                  </a:solidFill>
                  <a:latin typeface="Arial"/>
                  <a:cs typeface="Arial"/>
                </a:rPr>
                <a:t>manager</a:t>
              </a:r>
              <a:endParaRPr lang="en-US" sz="1400" dirty="0">
                <a:solidFill>
                  <a:srgbClr val="000000"/>
                </a:solidFill>
                <a:latin typeface="Arial"/>
                <a:cs typeface="Arial"/>
              </a:endParaRPr>
            </a:p>
          </p:txBody>
        </p:sp>
      </p:grpSp>
      <p:grpSp>
        <p:nvGrpSpPr>
          <p:cNvPr id="117" name="Group 116"/>
          <p:cNvGrpSpPr/>
          <p:nvPr/>
        </p:nvGrpSpPr>
        <p:grpSpPr>
          <a:xfrm>
            <a:off x="3312541" y="3029086"/>
            <a:ext cx="975975" cy="563864"/>
            <a:chOff x="-2789389" y="3644860"/>
            <a:chExt cx="975975" cy="563864"/>
          </a:xfrm>
        </p:grpSpPr>
        <p:sp>
          <p:nvSpPr>
            <p:cNvPr id="118" name="Rounded Rectangle 117"/>
            <p:cNvSpPr/>
            <p:nvPr/>
          </p:nvSpPr>
          <p:spPr>
            <a:xfrm>
              <a:off x="-2789389" y="3656869"/>
              <a:ext cx="975975" cy="551855"/>
            </a:xfrm>
            <a:prstGeom prst="roundRect">
              <a:avLst/>
            </a:prstGeom>
            <a:solidFill>
              <a:srgbClr val="CCFFCC"/>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9" name="TextBox 118"/>
            <p:cNvSpPr txBox="1"/>
            <p:nvPr/>
          </p:nvSpPr>
          <p:spPr>
            <a:xfrm>
              <a:off x="-2744868" y="3644860"/>
              <a:ext cx="902811" cy="551433"/>
            </a:xfrm>
            <a:prstGeom prst="rect">
              <a:avLst/>
            </a:prstGeom>
            <a:noFill/>
          </p:spPr>
          <p:txBody>
            <a:bodyPr wrap="none" rtlCol="0">
              <a:spAutoFit/>
            </a:bodyPr>
            <a:lstStyle/>
            <a:p>
              <a:pPr algn="ctr">
                <a:lnSpc>
                  <a:spcPts val="1800"/>
                </a:lnSpc>
              </a:pPr>
              <a:r>
                <a:rPr lang="en-US" sz="1400" dirty="0" smtClean="0">
                  <a:latin typeface="Arial"/>
                  <a:cs typeface="Arial"/>
                </a:rPr>
                <a:t>switch</a:t>
              </a:r>
            </a:p>
            <a:p>
              <a:pPr algn="ctr">
                <a:lnSpc>
                  <a:spcPts val="1800"/>
                </a:lnSpc>
              </a:pPr>
              <a:r>
                <a:rPr lang="en-US" sz="1400" dirty="0" smtClean="0">
                  <a:solidFill>
                    <a:srgbClr val="000000"/>
                  </a:solidFill>
                  <a:latin typeface="Arial"/>
                  <a:cs typeface="Arial"/>
                </a:rPr>
                <a:t>manager</a:t>
              </a:r>
              <a:endParaRPr lang="en-US" sz="1400" dirty="0">
                <a:solidFill>
                  <a:srgbClr val="000000"/>
                </a:solidFill>
                <a:latin typeface="Arial"/>
                <a:cs typeface="Arial"/>
              </a:endParaRPr>
            </a:p>
          </p:txBody>
        </p:sp>
      </p:grpSp>
      <p:grpSp>
        <p:nvGrpSpPr>
          <p:cNvPr id="120" name="Group 119"/>
          <p:cNvGrpSpPr/>
          <p:nvPr/>
        </p:nvGrpSpPr>
        <p:grpSpPr>
          <a:xfrm>
            <a:off x="3913381" y="3651496"/>
            <a:ext cx="975975" cy="563864"/>
            <a:chOff x="-2789389" y="3644860"/>
            <a:chExt cx="975975" cy="563864"/>
          </a:xfrm>
        </p:grpSpPr>
        <p:sp>
          <p:nvSpPr>
            <p:cNvPr id="121" name="Rounded Rectangle 120"/>
            <p:cNvSpPr/>
            <p:nvPr/>
          </p:nvSpPr>
          <p:spPr>
            <a:xfrm>
              <a:off x="-2789389" y="3656869"/>
              <a:ext cx="975975" cy="551855"/>
            </a:xfrm>
            <a:prstGeom prst="roundRect">
              <a:avLst/>
            </a:prstGeom>
            <a:solidFill>
              <a:srgbClr val="CCFFCC"/>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2" name="TextBox 121"/>
            <p:cNvSpPr txBox="1"/>
            <p:nvPr/>
          </p:nvSpPr>
          <p:spPr>
            <a:xfrm>
              <a:off x="-2744868" y="3644860"/>
              <a:ext cx="902811" cy="551433"/>
            </a:xfrm>
            <a:prstGeom prst="rect">
              <a:avLst/>
            </a:prstGeom>
            <a:noFill/>
          </p:spPr>
          <p:txBody>
            <a:bodyPr wrap="none" rtlCol="0">
              <a:spAutoFit/>
            </a:bodyPr>
            <a:lstStyle/>
            <a:p>
              <a:pPr algn="ctr">
                <a:lnSpc>
                  <a:spcPts val="1800"/>
                </a:lnSpc>
              </a:pPr>
              <a:r>
                <a:rPr lang="en-US" sz="1400" dirty="0" smtClean="0">
                  <a:latin typeface="Arial"/>
                  <a:cs typeface="Arial"/>
                </a:rPr>
                <a:t>host</a:t>
              </a:r>
            </a:p>
            <a:p>
              <a:pPr algn="ctr">
                <a:lnSpc>
                  <a:spcPts val="1800"/>
                </a:lnSpc>
              </a:pPr>
              <a:r>
                <a:rPr lang="en-US" sz="1400" dirty="0" smtClean="0">
                  <a:solidFill>
                    <a:srgbClr val="000000"/>
                  </a:solidFill>
                  <a:latin typeface="Arial"/>
                  <a:cs typeface="Arial"/>
                </a:rPr>
                <a:t>manager</a:t>
              </a:r>
              <a:endParaRPr lang="en-US" sz="1400" dirty="0">
                <a:solidFill>
                  <a:srgbClr val="000000"/>
                </a:solidFill>
                <a:latin typeface="Arial"/>
                <a:cs typeface="Arial"/>
              </a:endParaRPr>
            </a:p>
          </p:txBody>
        </p:sp>
      </p:grpSp>
      <p:grpSp>
        <p:nvGrpSpPr>
          <p:cNvPr id="123" name="Group 122"/>
          <p:cNvGrpSpPr/>
          <p:nvPr/>
        </p:nvGrpSpPr>
        <p:grpSpPr>
          <a:xfrm>
            <a:off x="4466158" y="3017077"/>
            <a:ext cx="975975" cy="563864"/>
            <a:chOff x="-2789389" y="3644860"/>
            <a:chExt cx="975975" cy="563864"/>
          </a:xfrm>
        </p:grpSpPr>
        <p:sp>
          <p:nvSpPr>
            <p:cNvPr id="124" name="Rounded Rectangle 123"/>
            <p:cNvSpPr/>
            <p:nvPr/>
          </p:nvSpPr>
          <p:spPr>
            <a:xfrm>
              <a:off x="-2789389" y="3656869"/>
              <a:ext cx="975975" cy="551855"/>
            </a:xfrm>
            <a:prstGeom prst="roundRect">
              <a:avLst/>
            </a:prstGeom>
            <a:solidFill>
              <a:srgbClr val="CCFFCC"/>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5" name="TextBox 124"/>
            <p:cNvSpPr txBox="1"/>
            <p:nvPr/>
          </p:nvSpPr>
          <p:spPr>
            <a:xfrm>
              <a:off x="-2744868" y="3644860"/>
              <a:ext cx="902811" cy="551433"/>
            </a:xfrm>
            <a:prstGeom prst="rect">
              <a:avLst/>
            </a:prstGeom>
            <a:noFill/>
          </p:spPr>
          <p:txBody>
            <a:bodyPr wrap="none" rtlCol="0">
              <a:spAutoFit/>
            </a:bodyPr>
            <a:lstStyle/>
            <a:p>
              <a:pPr algn="ctr">
                <a:lnSpc>
                  <a:spcPts val="1800"/>
                </a:lnSpc>
              </a:pPr>
              <a:r>
                <a:rPr lang="en-US" sz="1400" dirty="0" smtClean="0">
                  <a:latin typeface="Arial"/>
                  <a:cs typeface="Arial"/>
                </a:rPr>
                <a:t>stats</a:t>
              </a:r>
            </a:p>
            <a:p>
              <a:pPr algn="ctr">
                <a:lnSpc>
                  <a:spcPts val="1800"/>
                </a:lnSpc>
              </a:pPr>
              <a:r>
                <a:rPr lang="en-US" sz="1400" dirty="0" smtClean="0">
                  <a:solidFill>
                    <a:srgbClr val="000000"/>
                  </a:solidFill>
                  <a:latin typeface="Arial"/>
                  <a:cs typeface="Arial"/>
                </a:rPr>
                <a:t>manager</a:t>
              </a:r>
              <a:endParaRPr lang="en-US" sz="1400" dirty="0">
                <a:solidFill>
                  <a:srgbClr val="000000"/>
                </a:solidFill>
                <a:latin typeface="Arial"/>
                <a:cs typeface="Arial"/>
              </a:endParaRPr>
            </a:p>
          </p:txBody>
        </p:sp>
      </p:grpSp>
      <p:sp>
        <p:nvSpPr>
          <p:cNvPr id="142" name="Rounded Rectangle 141"/>
          <p:cNvSpPr/>
          <p:nvPr/>
        </p:nvSpPr>
        <p:spPr>
          <a:xfrm>
            <a:off x="561484" y="2566733"/>
            <a:ext cx="1470518" cy="176607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143" name="TextBox 142"/>
          <p:cNvSpPr txBox="1"/>
          <p:nvPr/>
        </p:nvSpPr>
        <p:spPr>
          <a:xfrm>
            <a:off x="604415" y="2578421"/>
            <a:ext cx="1375017" cy="523220"/>
          </a:xfrm>
          <a:prstGeom prst="rect">
            <a:avLst/>
          </a:prstGeom>
          <a:noFill/>
        </p:spPr>
        <p:txBody>
          <a:bodyPr wrap="square" rtlCol="0">
            <a:spAutoFit/>
          </a:bodyPr>
          <a:lstStyle/>
          <a:p>
            <a:pPr algn="ctr"/>
            <a:r>
              <a:rPr lang="en-US" sz="1400" dirty="0" smtClean="0">
                <a:solidFill>
                  <a:schemeClr val="bg1"/>
                </a:solidFill>
                <a:latin typeface="Arial"/>
                <a:cs typeface="Arial"/>
              </a:rPr>
              <a:t>Network service apps </a:t>
            </a:r>
          </a:p>
        </p:txBody>
      </p:sp>
      <p:grpSp>
        <p:nvGrpSpPr>
          <p:cNvPr id="28" name="Group 27"/>
          <p:cNvGrpSpPr/>
          <p:nvPr/>
        </p:nvGrpSpPr>
        <p:grpSpPr>
          <a:xfrm>
            <a:off x="561479" y="4412544"/>
            <a:ext cx="5013159" cy="404700"/>
            <a:chOff x="1092699" y="3559145"/>
            <a:chExt cx="6178678" cy="404700"/>
          </a:xfrm>
        </p:grpSpPr>
        <p:sp>
          <p:nvSpPr>
            <p:cNvPr id="20" name="Rounded Rectangle 19"/>
            <p:cNvSpPr/>
            <p:nvPr/>
          </p:nvSpPr>
          <p:spPr>
            <a:xfrm>
              <a:off x="1092699" y="3559145"/>
              <a:ext cx="6178678" cy="404700"/>
            </a:xfrm>
            <a:prstGeom prst="roundRect">
              <a:avLst/>
            </a:prstGeom>
            <a:solidFill>
              <a:srgbClr val="008000"/>
            </a:solidFill>
            <a:ln w="12700">
              <a:solidFill>
                <a:schemeClr val="accent5">
                  <a:lumMod val="75000"/>
                </a:schemeClr>
              </a:solidFill>
            </a:ln>
            <a:effectLst>
              <a:outerShdw blurRad="50800" dist="38100" dir="2700000" algn="tl" rotWithShape="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193" name="TextBox 192"/>
            <p:cNvSpPr txBox="1"/>
            <p:nvPr/>
          </p:nvSpPr>
          <p:spPr>
            <a:xfrm>
              <a:off x="2426534" y="3588680"/>
              <a:ext cx="3800001" cy="325730"/>
            </a:xfrm>
            <a:prstGeom prst="rect">
              <a:avLst/>
            </a:prstGeom>
            <a:noFill/>
          </p:spPr>
          <p:txBody>
            <a:bodyPr wrap="square" rtlCol="0">
              <a:spAutoFit/>
            </a:bodyPr>
            <a:lstStyle/>
            <a:p>
              <a:pPr>
                <a:lnSpc>
                  <a:spcPts val="1800"/>
                </a:lnSpc>
              </a:pPr>
              <a:r>
                <a:rPr lang="en-US" sz="1600" dirty="0" smtClean="0">
                  <a:solidFill>
                    <a:schemeClr val="bg1"/>
                  </a:solidFill>
                  <a:latin typeface="Arial"/>
                  <a:cs typeface="Arial"/>
                </a:rPr>
                <a:t>Service Abstraction</a:t>
              </a:r>
              <a:r>
                <a:rPr lang="en-US" sz="1600" dirty="0">
                  <a:solidFill>
                    <a:schemeClr val="bg1"/>
                  </a:solidFill>
                  <a:latin typeface="Arial"/>
                  <a:cs typeface="Arial"/>
                </a:rPr>
                <a:t> </a:t>
              </a:r>
              <a:r>
                <a:rPr lang="en-US" sz="1600" dirty="0" smtClean="0">
                  <a:solidFill>
                    <a:schemeClr val="bg1"/>
                  </a:solidFill>
                  <a:latin typeface="Arial"/>
                  <a:cs typeface="Arial"/>
                </a:rPr>
                <a:t>Layer (SAL)</a:t>
              </a:r>
              <a:endParaRPr lang="en-US" sz="1600" dirty="0">
                <a:solidFill>
                  <a:schemeClr val="bg1"/>
                </a:solidFill>
                <a:latin typeface="Arial"/>
                <a:cs typeface="Arial"/>
              </a:endParaRPr>
            </a:p>
          </p:txBody>
        </p:sp>
      </p:grpSp>
      <p:cxnSp>
        <p:nvCxnSpPr>
          <p:cNvPr id="16" name="Straight Connector 15"/>
          <p:cNvCxnSpPr/>
          <p:nvPr/>
        </p:nvCxnSpPr>
        <p:spPr bwMode="auto">
          <a:xfrm>
            <a:off x="1016318" y="3561284"/>
            <a:ext cx="0" cy="919152"/>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Connector 143"/>
          <p:cNvCxnSpPr/>
          <p:nvPr/>
        </p:nvCxnSpPr>
        <p:spPr bwMode="auto">
          <a:xfrm>
            <a:off x="1632306" y="4032908"/>
            <a:ext cx="0" cy="388921"/>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p:cNvCxnSpPr/>
          <p:nvPr/>
        </p:nvCxnSpPr>
        <p:spPr bwMode="auto">
          <a:xfrm>
            <a:off x="2658231" y="3604959"/>
            <a:ext cx="0" cy="837120"/>
          </a:xfrm>
          <a:prstGeom prst="line">
            <a:avLst/>
          </a:prstGeom>
          <a:solidFill>
            <a:schemeClr val="accent1"/>
          </a:solidFill>
          <a:ln w="19050" cap="flat" cmpd="sng" algn="ctr">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p:cNvCxnSpPr/>
          <p:nvPr/>
        </p:nvCxnSpPr>
        <p:spPr bwMode="auto">
          <a:xfrm>
            <a:off x="4988035" y="3580519"/>
            <a:ext cx="0" cy="908139"/>
          </a:xfrm>
          <a:prstGeom prst="line">
            <a:avLst/>
          </a:prstGeom>
          <a:solidFill>
            <a:schemeClr val="accent1"/>
          </a:solidFill>
          <a:ln w="19050" cap="flat" cmpd="sng" algn="ctr">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p:nvPr/>
        </p:nvCxnSpPr>
        <p:spPr bwMode="auto">
          <a:xfrm>
            <a:off x="3792442" y="3590225"/>
            <a:ext cx="0" cy="851854"/>
          </a:xfrm>
          <a:prstGeom prst="line">
            <a:avLst/>
          </a:prstGeom>
          <a:solidFill>
            <a:schemeClr val="accent1"/>
          </a:solidFill>
          <a:ln w="19050" cap="flat" cmpd="sng" algn="ctr">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Connector 132"/>
          <p:cNvCxnSpPr/>
          <p:nvPr/>
        </p:nvCxnSpPr>
        <p:spPr bwMode="auto">
          <a:xfrm>
            <a:off x="4400399" y="4209886"/>
            <a:ext cx="0" cy="278772"/>
          </a:xfrm>
          <a:prstGeom prst="line">
            <a:avLst/>
          </a:prstGeom>
          <a:solidFill>
            <a:schemeClr val="accent1"/>
          </a:solidFill>
          <a:ln w="19050" cap="flat" cmpd="sng" algn="ctr">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p:cNvCxnSpPr/>
          <p:nvPr/>
        </p:nvCxnSpPr>
        <p:spPr bwMode="auto">
          <a:xfrm>
            <a:off x="3218224" y="4215360"/>
            <a:ext cx="0" cy="226719"/>
          </a:xfrm>
          <a:prstGeom prst="line">
            <a:avLst/>
          </a:prstGeom>
          <a:solidFill>
            <a:schemeClr val="accent1"/>
          </a:solidFill>
          <a:ln w="19050" cap="flat" cmpd="sng" algn="ctr">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a:off x="467901" y="5681579"/>
            <a:ext cx="5186947"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Straight Connector 212"/>
          <p:cNvCxnSpPr/>
          <p:nvPr/>
        </p:nvCxnSpPr>
        <p:spPr bwMode="auto">
          <a:xfrm>
            <a:off x="454533" y="1871579"/>
            <a:ext cx="5026526"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2"/>
          <p:cNvGrpSpPr/>
          <p:nvPr/>
        </p:nvGrpSpPr>
        <p:grpSpPr>
          <a:xfrm>
            <a:off x="629185" y="3141575"/>
            <a:ext cx="1108720" cy="553739"/>
            <a:chOff x="-1602715" y="2206422"/>
            <a:chExt cx="1179425" cy="631007"/>
          </a:xfrm>
        </p:grpSpPr>
        <p:sp>
          <p:nvSpPr>
            <p:cNvPr id="214" name="Oval 213"/>
            <p:cNvSpPr/>
            <p:nvPr/>
          </p:nvSpPr>
          <p:spPr>
            <a:xfrm rot="5400000">
              <a:off x="-1328506" y="1932213"/>
              <a:ext cx="631007" cy="1179425"/>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4" name="TextBox 253"/>
            <p:cNvSpPr txBox="1"/>
            <p:nvPr/>
          </p:nvSpPr>
          <p:spPr>
            <a:xfrm>
              <a:off x="-1381328" y="2261840"/>
              <a:ext cx="763425" cy="483722"/>
            </a:xfrm>
            <a:prstGeom prst="rect">
              <a:avLst/>
            </a:prstGeom>
            <a:noFill/>
          </p:spPr>
          <p:txBody>
            <a:bodyPr wrap="none" rtlCol="0">
              <a:spAutoFit/>
            </a:bodyPr>
            <a:lstStyle/>
            <a:p>
              <a:pPr algn="ctr">
                <a:lnSpc>
                  <a:spcPct val="90000"/>
                </a:lnSpc>
              </a:pPr>
              <a:r>
                <a:rPr lang="en-US" sz="1400" dirty="0" smtClean="0">
                  <a:latin typeface="Arial"/>
                  <a:cs typeface="Arial"/>
                </a:rPr>
                <a:t>Access</a:t>
              </a:r>
            </a:p>
            <a:p>
              <a:pPr algn="ctr">
                <a:lnSpc>
                  <a:spcPct val="90000"/>
                </a:lnSpc>
              </a:pPr>
              <a:r>
                <a:rPr lang="en-US" sz="1400" dirty="0">
                  <a:latin typeface="Arial"/>
                  <a:cs typeface="Arial"/>
                </a:rPr>
                <a:t>C</a:t>
              </a:r>
              <a:r>
                <a:rPr lang="en-US" sz="1400" dirty="0" smtClean="0">
                  <a:latin typeface="Arial"/>
                  <a:cs typeface="Arial"/>
                </a:rPr>
                <a:t>ontrol</a:t>
              </a:r>
              <a:endParaRPr lang="en-US" sz="1400" dirty="0">
                <a:latin typeface="Arial"/>
                <a:cs typeface="Arial"/>
              </a:endParaRPr>
            </a:p>
          </p:txBody>
        </p:sp>
      </p:grpSp>
      <p:sp>
        <p:nvSpPr>
          <p:cNvPr id="215" name="Oval 214"/>
          <p:cNvSpPr/>
          <p:nvPr/>
        </p:nvSpPr>
        <p:spPr>
          <a:xfrm rot="5400000">
            <a:off x="1237809" y="3522133"/>
            <a:ext cx="534744" cy="905600"/>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1" name="Group 20"/>
          <p:cNvGrpSpPr/>
          <p:nvPr/>
        </p:nvGrpSpPr>
        <p:grpSpPr>
          <a:xfrm>
            <a:off x="1181540" y="1016000"/>
            <a:ext cx="3296896" cy="785006"/>
            <a:chOff x="2625315" y="928382"/>
            <a:chExt cx="3262119" cy="779044"/>
          </a:xfrm>
        </p:grpSpPr>
        <p:grpSp>
          <p:nvGrpSpPr>
            <p:cNvPr id="17" name="Group 16"/>
            <p:cNvGrpSpPr/>
            <p:nvPr/>
          </p:nvGrpSpPr>
          <p:grpSpPr>
            <a:xfrm>
              <a:off x="2625315" y="1073061"/>
              <a:ext cx="1442229" cy="631007"/>
              <a:chOff x="9766434" y="1112781"/>
              <a:chExt cx="1442229" cy="631007"/>
            </a:xfrm>
          </p:grpSpPr>
          <p:sp>
            <p:nvSpPr>
              <p:cNvPr id="217" name="Oval 216"/>
              <p:cNvSpPr/>
              <p:nvPr/>
            </p:nvSpPr>
            <p:spPr>
              <a:xfrm rot="5400000">
                <a:off x="10172045" y="707170"/>
                <a:ext cx="631007" cy="1442229"/>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3" name="TextBox 252"/>
              <p:cNvSpPr txBox="1"/>
              <p:nvPr/>
            </p:nvSpPr>
            <p:spPr>
              <a:xfrm>
                <a:off x="9865113" y="1189921"/>
                <a:ext cx="1279817" cy="509541"/>
              </a:xfrm>
              <a:prstGeom prst="rect">
                <a:avLst/>
              </a:prstGeom>
              <a:noFill/>
            </p:spPr>
            <p:txBody>
              <a:bodyPr wrap="none" rtlCol="0">
                <a:spAutoFit/>
              </a:bodyPr>
              <a:lstStyle/>
              <a:p>
                <a:pPr algn="ctr">
                  <a:lnSpc>
                    <a:spcPts val="1600"/>
                  </a:lnSpc>
                </a:pPr>
                <a:r>
                  <a:rPr lang="en-US" sz="1600" dirty="0" smtClean="0">
                    <a:latin typeface="Arial"/>
                    <a:cs typeface="Arial"/>
                  </a:rPr>
                  <a:t>Traffic</a:t>
                </a:r>
              </a:p>
              <a:p>
                <a:pPr algn="ctr">
                  <a:lnSpc>
                    <a:spcPts val="1600"/>
                  </a:lnSpc>
                </a:pPr>
                <a:r>
                  <a:rPr lang="en-US" sz="1600" dirty="0" smtClean="0">
                    <a:latin typeface="Arial"/>
                    <a:cs typeface="Arial"/>
                  </a:rPr>
                  <a:t>Engineering</a:t>
                </a:r>
                <a:endParaRPr lang="en-US" sz="1600" dirty="0">
                  <a:latin typeface="Arial"/>
                  <a:cs typeface="Arial"/>
                </a:endParaRPr>
              </a:p>
            </p:txBody>
          </p:sp>
        </p:grpSp>
        <p:sp>
          <p:nvSpPr>
            <p:cNvPr id="160" name="TextBox 159"/>
            <p:cNvSpPr txBox="1"/>
            <p:nvPr/>
          </p:nvSpPr>
          <p:spPr>
            <a:xfrm>
              <a:off x="4112974" y="928382"/>
              <a:ext cx="595035" cy="584776"/>
            </a:xfrm>
            <a:prstGeom prst="rect">
              <a:avLst/>
            </a:prstGeom>
            <a:noFill/>
          </p:spPr>
          <p:txBody>
            <a:bodyPr wrap="none" rtlCol="0">
              <a:spAutoFit/>
            </a:bodyPr>
            <a:lstStyle/>
            <a:p>
              <a:r>
                <a:rPr lang="en-US" sz="3200" dirty="0" smtClean="0">
                  <a:solidFill>
                    <a:schemeClr val="accent1">
                      <a:lumMod val="75000"/>
                    </a:schemeClr>
                  </a:solidFill>
                </a:rPr>
                <a:t>…  </a:t>
              </a:r>
              <a:endParaRPr lang="en-US" sz="3200" dirty="0">
                <a:solidFill>
                  <a:schemeClr val="accent1">
                    <a:lumMod val="75000"/>
                  </a:schemeClr>
                </a:solidFill>
              </a:endParaRPr>
            </a:p>
          </p:txBody>
        </p:sp>
        <p:sp>
          <p:nvSpPr>
            <p:cNvPr id="216" name="Oval 215"/>
            <p:cNvSpPr/>
            <p:nvPr/>
          </p:nvSpPr>
          <p:spPr>
            <a:xfrm rot="5400000">
              <a:off x="4982218" y="802210"/>
              <a:ext cx="631007" cy="1179425"/>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5" name="Group 14"/>
          <p:cNvGrpSpPr/>
          <p:nvPr/>
        </p:nvGrpSpPr>
        <p:grpSpPr>
          <a:xfrm>
            <a:off x="1470534" y="5735053"/>
            <a:ext cx="3248526" cy="1029368"/>
            <a:chOff x="-1550737" y="5173579"/>
            <a:chExt cx="3248526" cy="1029368"/>
          </a:xfrm>
        </p:grpSpPr>
        <p:grpSp>
          <p:nvGrpSpPr>
            <p:cNvPr id="221" name="Group 220"/>
            <p:cNvGrpSpPr/>
            <p:nvPr/>
          </p:nvGrpSpPr>
          <p:grpSpPr>
            <a:xfrm>
              <a:off x="-1425965" y="5182847"/>
              <a:ext cx="2979208" cy="973667"/>
              <a:chOff x="2592388" y="5601756"/>
              <a:chExt cx="4027487" cy="939800"/>
            </a:xfrm>
          </p:grpSpPr>
          <p:sp>
            <p:nvSpPr>
              <p:cNvPr id="222"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223" name="Straight Connector 222"/>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4" name="Group 347"/>
              <p:cNvGrpSpPr>
                <a:grpSpLocks/>
              </p:cNvGrpSpPr>
              <p:nvPr/>
            </p:nvGrpSpPr>
            <p:grpSpPr bwMode="auto">
              <a:xfrm>
                <a:off x="5856401" y="5796097"/>
                <a:ext cx="588970" cy="242608"/>
                <a:chOff x="1871277" y="1576300"/>
                <a:chExt cx="1128371" cy="437861"/>
              </a:xfrm>
            </p:grpSpPr>
            <p:sp>
              <p:nvSpPr>
                <p:cNvPr id="282" name="Oval 28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83" name="Rectangle 28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4" name="Oval 28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85" name="Freeform 28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 name="Freeform 28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7" name="Freeform 28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8" name="Freeform 28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89" name="Straight Connector 288"/>
                <p:cNvCxnSpPr>
                  <a:endCxn id="28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5" name="Group 347"/>
              <p:cNvGrpSpPr>
                <a:grpSpLocks/>
              </p:cNvGrpSpPr>
              <p:nvPr/>
            </p:nvGrpSpPr>
            <p:grpSpPr bwMode="auto">
              <a:xfrm>
                <a:off x="4375328" y="5654000"/>
                <a:ext cx="588970" cy="242608"/>
                <a:chOff x="1871277" y="1576300"/>
                <a:chExt cx="1128371" cy="437861"/>
              </a:xfrm>
            </p:grpSpPr>
            <p:sp>
              <p:nvSpPr>
                <p:cNvPr id="273" name="Oval 27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74" name="Rectangle 27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5" name="Oval 27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76" name="Freeform 27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7" name="Freeform 27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8" name="Freeform 27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9" name="Freeform 27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80" name="Straight Connector 279"/>
                <p:cNvCxnSpPr>
                  <a:endCxn id="27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6" name="Group 347"/>
              <p:cNvGrpSpPr>
                <a:grpSpLocks/>
              </p:cNvGrpSpPr>
              <p:nvPr/>
            </p:nvGrpSpPr>
            <p:grpSpPr bwMode="auto">
              <a:xfrm>
                <a:off x="2848241" y="5847813"/>
                <a:ext cx="588970" cy="242608"/>
                <a:chOff x="1871277" y="1576300"/>
                <a:chExt cx="1128371" cy="437861"/>
              </a:xfrm>
            </p:grpSpPr>
            <p:sp>
              <p:nvSpPr>
                <p:cNvPr id="261" name="Oval 260"/>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62" name="Rectangle 261"/>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 name="Oval 265"/>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67" name="Freeform 266"/>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8" name="Freeform 267"/>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9" name="Freeform 268"/>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0" name="Freeform 269"/>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1" name="Straight Connector 270"/>
                <p:cNvCxnSpPr>
                  <a:endCxn id="266"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7" name="Group 347"/>
              <p:cNvGrpSpPr>
                <a:grpSpLocks/>
              </p:cNvGrpSpPr>
              <p:nvPr/>
            </p:nvGrpSpPr>
            <p:grpSpPr bwMode="auto">
              <a:xfrm>
                <a:off x="5166757" y="6114152"/>
                <a:ext cx="588970" cy="242608"/>
                <a:chOff x="1871277" y="1576300"/>
                <a:chExt cx="1128371" cy="437861"/>
              </a:xfrm>
            </p:grpSpPr>
            <p:sp>
              <p:nvSpPr>
                <p:cNvPr id="248" name="Oval 247"/>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49" name="Rectangle 248"/>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0" name="Oval 249"/>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51" name="Freeform 250"/>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2" name="Freeform 251"/>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5" name="Freeform 254"/>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8" name="Freeform 25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9" name="Straight Connector 258"/>
                <p:cNvCxnSpPr>
                  <a:endCxn id="250"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8" name="Group 347"/>
              <p:cNvGrpSpPr>
                <a:grpSpLocks/>
              </p:cNvGrpSpPr>
              <p:nvPr/>
            </p:nvGrpSpPr>
            <p:grpSpPr bwMode="auto">
              <a:xfrm>
                <a:off x="3704088" y="6206732"/>
                <a:ext cx="588970" cy="242608"/>
                <a:chOff x="1871277" y="1576300"/>
                <a:chExt cx="1128371" cy="437861"/>
              </a:xfrm>
            </p:grpSpPr>
            <p:sp>
              <p:nvSpPr>
                <p:cNvPr id="239" name="Oval 238"/>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40" name="Rectangle 23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1" name="Oval 240"/>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42" name="Freeform 241"/>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3" name="Freeform 242"/>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4" name="Freeform 243"/>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 name="Freeform 244"/>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46" name="Straight Connector 245"/>
                <p:cNvCxnSpPr>
                  <a:endCxn id="241"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sp>
          <p:nvSpPr>
            <p:cNvPr id="295" name="Rectangle 294"/>
            <p:cNvSpPr/>
            <p:nvPr/>
          </p:nvSpPr>
          <p:spPr bwMode="auto">
            <a:xfrm>
              <a:off x="-1550737" y="5173579"/>
              <a:ext cx="3248526" cy="1029368"/>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7" name="Title 1"/>
          <p:cNvSpPr txBox="1">
            <a:spLocks/>
          </p:cNvSpPr>
          <p:nvPr/>
        </p:nvSpPr>
        <p:spPr>
          <a:xfrm>
            <a:off x="399720" y="120318"/>
            <a:ext cx="7772400" cy="972758"/>
          </a:xfrm>
          <a:prstGeom prst="rect">
            <a:avLst/>
          </a:prstGeom>
        </p:spPr>
        <p:txBody>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r>
              <a:rPr lang="en-US" sz="4000" dirty="0" smtClean="0"/>
              <a:t>OpenDaylight (ODL) controller</a:t>
            </a:r>
            <a:endParaRPr lang="en-US" sz="4000" dirty="0"/>
          </a:p>
        </p:txBody>
      </p:sp>
      <p:sp>
        <p:nvSpPr>
          <p:cNvPr id="298" name="Content Placeholder 3"/>
          <p:cNvSpPr txBox="1">
            <a:spLocks/>
          </p:cNvSpPr>
          <p:nvPr/>
        </p:nvSpPr>
        <p:spPr>
          <a:xfrm>
            <a:off x="5915061" y="1433585"/>
            <a:ext cx="3135360" cy="4648200"/>
          </a:xfrm>
          <a:prstGeom prst="rect">
            <a:avLst/>
          </a:prstGeom>
        </p:spPr>
        <p:txBody>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r>
              <a:rPr lang="en-US" sz="2000" dirty="0" smtClean="0">
                <a:solidFill>
                  <a:srgbClr val="000000"/>
                </a:solidFill>
              </a:rPr>
              <a:t>ODL Lithium controller</a:t>
            </a:r>
          </a:p>
          <a:p>
            <a:r>
              <a:rPr lang="en-US" sz="2000" dirty="0" smtClean="0">
                <a:solidFill>
                  <a:srgbClr val="000000"/>
                </a:solidFill>
              </a:rPr>
              <a:t>network apps may be contained within, or be external to SDN controller</a:t>
            </a:r>
          </a:p>
          <a:p>
            <a:r>
              <a:rPr lang="en-US" sz="2000" dirty="0" smtClean="0">
                <a:solidFill>
                  <a:srgbClr val="000000"/>
                </a:solidFill>
              </a:rPr>
              <a:t>Service Abstraction Layer: interconnects internal, external applications and services</a:t>
            </a:r>
            <a:endParaRPr lang="en-US" sz="2000" dirty="0">
              <a:solidFill>
                <a:srgbClr val="000000"/>
              </a:solidFill>
            </a:endParaRPr>
          </a:p>
        </p:txBody>
      </p:sp>
      <p:sp>
        <p:nvSpPr>
          <p:cNvPr id="299" name="Slide Number Placeholder 5"/>
          <p:cNvSpPr>
            <a:spLocks noGrp="1"/>
          </p:cNvSpPr>
          <p:nvPr>
            <p:ph type="sldNum" sz="quarter" idx="4294967295"/>
          </p:nvPr>
        </p:nvSpPr>
        <p:spPr>
          <a:xfrm>
            <a:off x="8456154" y="6475895"/>
            <a:ext cx="548655" cy="2723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42</a:t>
            </a:fld>
            <a:endParaRPr lang="en-US" sz="1200" dirty="0">
              <a:latin typeface="Tahoma" charset="0"/>
            </a:endParaRPr>
          </a:p>
        </p:txBody>
      </p:sp>
      <p:sp>
        <p:nvSpPr>
          <p:cNvPr id="300" name="Footer Placeholder 2"/>
          <p:cNvSpPr>
            <a:spLocks noGrp="1"/>
          </p:cNvSpPr>
          <p:nvPr>
            <p:ph type="ftr" sz="quarter" idx="4294967295"/>
          </p:nvPr>
        </p:nvSpPr>
        <p:spPr>
          <a:xfrm>
            <a:off x="6375496" y="6475081"/>
            <a:ext cx="2177473" cy="2415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spTree>
    <p:extLst>
      <p:ext uri="{BB962C8B-B14F-4D97-AF65-F5344CB8AC3E}">
        <p14:creationId xmlns:p14="http://schemas.microsoft.com/office/powerpoint/2010/main" val="24519076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404938" y="2840593"/>
            <a:ext cx="4898361" cy="1408726"/>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386925" y="1301692"/>
            <a:ext cx="1302460" cy="584776"/>
          </a:xfrm>
          <a:prstGeom prst="rect">
            <a:avLst/>
          </a:prstGeom>
          <a:noFill/>
        </p:spPr>
        <p:txBody>
          <a:bodyPr wrap="none" rtlCol="0">
            <a:spAutoFit/>
          </a:bodyPr>
          <a:lstStyle/>
          <a:p>
            <a:r>
              <a:rPr lang="en-US" sz="1600" dirty="0" smtClean="0">
                <a:latin typeface="Arial"/>
                <a:cs typeface="Arial"/>
              </a:rPr>
              <a:t>Network </a:t>
            </a:r>
          </a:p>
          <a:p>
            <a:r>
              <a:rPr lang="en-US" sz="1600" dirty="0" smtClean="0">
                <a:latin typeface="Arial"/>
                <a:cs typeface="Arial"/>
              </a:rPr>
              <a:t>control apps </a:t>
            </a:r>
          </a:p>
        </p:txBody>
      </p:sp>
      <p:sp>
        <p:nvSpPr>
          <p:cNvPr id="217" name="Oval 216"/>
          <p:cNvSpPr/>
          <p:nvPr/>
        </p:nvSpPr>
        <p:spPr>
          <a:xfrm rot="5400000">
            <a:off x="2177010" y="841271"/>
            <a:ext cx="631007" cy="1442229"/>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0" name="TextBox 159"/>
          <p:cNvSpPr txBox="1"/>
          <p:nvPr/>
        </p:nvSpPr>
        <p:spPr>
          <a:xfrm>
            <a:off x="3259058" y="1102203"/>
            <a:ext cx="595035" cy="584776"/>
          </a:xfrm>
          <a:prstGeom prst="rect">
            <a:avLst/>
          </a:prstGeom>
          <a:noFill/>
        </p:spPr>
        <p:txBody>
          <a:bodyPr wrap="none" rtlCol="0">
            <a:spAutoFit/>
          </a:bodyPr>
          <a:lstStyle/>
          <a:p>
            <a:r>
              <a:rPr lang="en-US" sz="3200" dirty="0" smtClean="0">
                <a:solidFill>
                  <a:schemeClr val="accent1">
                    <a:lumMod val="75000"/>
                  </a:schemeClr>
                </a:solidFill>
              </a:rPr>
              <a:t>…  </a:t>
            </a:r>
            <a:endParaRPr lang="en-US" sz="3200" dirty="0">
              <a:solidFill>
                <a:schemeClr val="accent1">
                  <a:lumMod val="75000"/>
                </a:schemeClr>
              </a:solidFill>
            </a:endParaRPr>
          </a:p>
        </p:txBody>
      </p:sp>
      <p:sp>
        <p:nvSpPr>
          <p:cNvPr id="99" name="Rounded Rectangle 98"/>
          <p:cNvSpPr/>
          <p:nvPr/>
        </p:nvSpPr>
        <p:spPr>
          <a:xfrm>
            <a:off x="404938" y="2058742"/>
            <a:ext cx="4811594" cy="665305"/>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24" name="Group 223"/>
          <p:cNvGrpSpPr/>
          <p:nvPr/>
        </p:nvGrpSpPr>
        <p:grpSpPr>
          <a:xfrm>
            <a:off x="666771" y="2244682"/>
            <a:ext cx="1503376" cy="375164"/>
            <a:chOff x="2793562" y="3559145"/>
            <a:chExt cx="1607438" cy="375164"/>
          </a:xfrm>
        </p:grpSpPr>
        <p:sp>
          <p:nvSpPr>
            <p:cNvPr id="225" name="Rounded Rectangle 224"/>
            <p:cNvSpPr/>
            <p:nvPr/>
          </p:nvSpPr>
          <p:spPr>
            <a:xfrm>
              <a:off x="2793562" y="3559145"/>
              <a:ext cx="1457313" cy="375164"/>
            </a:xfrm>
            <a:prstGeom prst="roundRect">
              <a:avLst/>
            </a:prstGeom>
            <a:solidFill>
              <a:srgbClr val="008000"/>
            </a:solidFill>
            <a:ln w="12700">
              <a:solidFill>
                <a:schemeClr val="accent5">
                  <a:lumMod val="75000"/>
                </a:schemeClr>
              </a:solidFill>
            </a:ln>
            <a:effectLst>
              <a:outerShdw blurRad="50800" dist="38100" dir="2700000" algn="tl" rotWithShape="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26" name="TextBox 225"/>
            <p:cNvSpPr txBox="1"/>
            <p:nvPr/>
          </p:nvSpPr>
          <p:spPr>
            <a:xfrm>
              <a:off x="2840280" y="3583293"/>
              <a:ext cx="1560720" cy="330860"/>
            </a:xfrm>
            <a:prstGeom prst="rect">
              <a:avLst/>
            </a:prstGeom>
            <a:noFill/>
          </p:spPr>
          <p:txBody>
            <a:bodyPr wrap="square" rtlCol="0">
              <a:spAutoFit/>
            </a:bodyPr>
            <a:lstStyle/>
            <a:p>
              <a:pPr>
                <a:lnSpc>
                  <a:spcPts val="1800"/>
                </a:lnSpc>
              </a:pPr>
              <a:r>
                <a:rPr lang="en-US" sz="1600" dirty="0" smtClean="0">
                  <a:solidFill>
                    <a:schemeClr val="bg1"/>
                  </a:solidFill>
                  <a:latin typeface="Arial"/>
                  <a:cs typeface="Arial"/>
                </a:rPr>
                <a:t>REST    API</a:t>
              </a:r>
              <a:endParaRPr lang="en-US" sz="1600" dirty="0">
                <a:solidFill>
                  <a:schemeClr val="bg1"/>
                </a:solidFill>
                <a:latin typeface="Arial"/>
                <a:cs typeface="Arial"/>
              </a:endParaRPr>
            </a:p>
          </p:txBody>
        </p:sp>
      </p:grpSp>
      <p:sp>
        <p:nvSpPr>
          <p:cNvPr id="100" name="Rounded Rectangle 99"/>
          <p:cNvSpPr/>
          <p:nvPr/>
        </p:nvSpPr>
        <p:spPr>
          <a:xfrm>
            <a:off x="383727" y="4578311"/>
            <a:ext cx="5005602" cy="880097"/>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04" name="Straight Connector 103"/>
          <p:cNvCxnSpPr/>
          <p:nvPr/>
        </p:nvCxnSpPr>
        <p:spPr bwMode="auto">
          <a:xfrm>
            <a:off x="505728" y="4402051"/>
            <a:ext cx="4811594"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Straight Connector 212"/>
          <p:cNvCxnSpPr/>
          <p:nvPr/>
        </p:nvCxnSpPr>
        <p:spPr bwMode="auto">
          <a:xfrm>
            <a:off x="404938" y="2002183"/>
            <a:ext cx="4811594"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Oval 215"/>
          <p:cNvSpPr/>
          <p:nvPr/>
        </p:nvSpPr>
        <p:spPr>
          <a:xfrm rot="5400000">
            <a:off x="4128302" y="976031"/>
            <a:ext cx="631007" cy="1179425"/>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9" name="TextBox 218"/>
          <p:cNvSpPr txBox="1"/>
          <p:nvPr/>
        </p:nvSpPr>
        <p:spPr>
          <a:xfrm>
            <a:off x="4076818" y="3493314"/>
            <a:ext cx="1356273" cy="761234"/>
          </a:xfrm>
          <a:prstGeom prst="rect">
            <a:avLst/>
          </a:prstGeom>
          <a:noFill/>
        </p:spPr>
        <p:txBody>
          <a:bodyPr wrap="square" rtlCol="0">
            <a:spAutoFit/>
          </a:bodyPr>
          <a:lstStyle/>
          <a:p>
            <a:pPr>
              <a:lnSpc>
                <a:spcPct val="90000"/>
              </a:lnSpc>
            </a:pPr>
            <a:r>
              <a:rPr lang="en-US" sz="1600" dirty="0" smtClean="0">
                <a:latin typeface="Arial"/>
                <a:cs typeface="Arial"/>
              </a:rPr>
              <a:t>ONOS</a:t>
            </a:r>
          </a:p>
          <a:p>
            <a:pPr>
              <a:lnSpc>
                <a:spcPct val="90000"/>
              </a:lnSpc>
            </a:pPr>
            <a:r>
              <a:rPr lang="en-US" sz="1600" dirty="0" smtClean="0">
                <a:latin typeface="Arial"/>
                <a:cs typeface="Arial"/>
              </a:rPr>
              <a:t>distributed core</a:t>
            </a:r>
          </a:p>
        </p:txBody>
      </p:sp>
      <p:sp>
        <p:nvSpPr>
          <p:cNvPr id="181" name="TextBox 180"/>
          <p:cNvSpPr txBox="1"/>
          <p:nvPr/>
        </p:nvSpPr>
        <p:spPr>
          <a:xfrm>
            <a:off x="4012781" y="4621982"/>
            <a:ext cx="1610917" cy="761234"/>
          </a:xfrm>
          <a:prstGeom prst="rect">
            <a:avLst/>
          </a:prstGeom>
          <a:noFill/>
        </p:spPr>
        <p:txBody>
          <a:bodyPr wrap="square" rtlCol="0">
            <a:spAutoFit/>
          </a:bodyPr>
          <a:lstStyle/>
          <a:p>
            <a:pPr>
              <a:lnSpc>
                <a:spcPct val="90000"/>
              </a:lnSpc>
            </a:pPr>
            <a:r>
              <a:rPr lang="en-US" sz="1600" dirty="0" smtClean="0">
                <a:latin typeface="Arial"/>
                <a:cs typeface="Arial"/>
              </a:rPr>
              <a:t>southbound abstractions,</a:t>
            </a:r>
          </a:p>
          <a:p>
            <a:pPr>
              <a:lnSpc>
                <a:spcPct val="90000"/>
              </a:lnSpc>
            </a:pPr>
            <a:r>
              <a:rPr lang="en-US" sz="1600" dirty="0" smtClean="0">
                <a:latin typeface="Arial"/>
                <a:cs typeface="Arial"/>
              </a:rPr>
              <a:t>protocols</a:t>
            </a:r>
          </a:p>
        </p:txBody>
      </p:sp>
      <p:grpSp>
        <p:nvGrpSpPr>
          <p:cNvPr id="2" name="Group 1"/>
          <p:cNvGrpSpPr/>
          <p:nvPr/>
        </p:nvGrpSpPr>
        <p:grpSpPr>
          <a:xfrm>
            <a:off x="514814" y="5040198"/>
            <a:ext cx="1119818" cy="338554"/>
            <a:chOff x="1929852" y="4542126"/>
            <a:chExt cx="1119818" cy="338554"/>
          </a:xfrm>
        </p:grpSpPr>
        <p:sp>
          <p:nvSpPr>
            <p:cNvPr id="220" name="Rounded Rectangle 219"/>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8" name="TextBox 7"/>
            <p:cNvSpPr txBox="1"/>
            <p:nvPr/>
          </p:nvSpPr>
          <p:spPr>
            <a:xfrm>
              <a:off x="1929852" y="4542126"/>
              <a:ext cx="1119818" cy="338554"/>
            </a:xfrm>
            <a:prstGeom prst="rect">
              <a:avLst/>
            </a:prstGeom>
            <a:noFill/>
          </p:spPr>
          <p:txBody>
            <a:bodyPr wrap="none" rtlCol="0">
              <a:spAutoFit/>
            </a:bodyPr>
            <a:lstStyle/>
            <a:p>
              <a:r>
                <a:rPr lang="en-US" sz="1600" dirty="0" smtClean="0">
                  <a:solidFill>
                    <a:schemeClr val="bg1"/>
                  </a:solidFill>
                  <a:latin typeface="Arial"/>
                  <a:cs typeface="Arial"/>
                </a:rPr>
                <a:t>OpenFlow</a:t>
              </a:r>
              <a:endParaRPr lang="en-US" sz="1600" dirty="0">
                <a:solidFill>
                  <a:schemeClr val="bg1"/>
                </a:solidFill>
                <a:latin typeface="Arial"/>
                <a:cs typeface="Arial"/>
              </a:endParaRPr>
            </a:p>
          </p:txBody>
        </p:sp>
      </p:grpSp>
      <p:grpSp>
        <p:nvGrpSpPr>
          <p:cNvPr id="7" name="Group 6"/>
          <p:cNvGrpSpPr/>
          <p:nvPr/>
        </p:nvGrpSpPr>
        <p:grpSpPr>
          <a:xfrm>
            <a:off x="1726606" y="5041658"/>
            <a:ext cx="1062275" cy="338554"/>
            <a:chOff x="2774641" y="4248836"/>
            <a:chExt cx="1062275" cy="338554"/>
          </a:xfrm>
        </p:grpSpPr>
        <p:sp>
          <p:nvSpPr>
            <p:cNvPr id="223" name="Rounded Rectangle 222"/>
            <p:cNvSpPr/>
            <p:nvPr/>
          </p:nvSpPr>
          <p:spPr>
            <a:xfrm>
              <a:off x="2774641" y="4279216"/>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21" name="TextBox 220"/>
            <p:cNvSpPr txBox="1"/>
            <p:nvPr/>
          </p:nvSpPr>
          <p:spPr>
            <a:xfrm>
              <a:off x="2873106" y="4248836"/>
              <a:ext cx="902811" cy="338554"/>
            </a:xfrm>
            <a:prstGeom prst="rect">
              <a:avLst/>
            </a:prstGeom>
            <a:noFill/>
          </p:spPr>
          <p:txBody>
            <a:bodyPr wrap="none" rtlCol="0">
              <a:spAutoFit/>
            </a:bodyPr>
            <a:lstStyle/>
            <a:p>
              <a:r>
                <a:rPr lang="en-US" sz="1600" dirty="0" smtClean="0">
                  <a:solidFill>
                    <a:schemeClr val="bg1"/>
                  </a:solidFill>
                  <a:latin typeface="Arial"/>
                  <a:cs typeface="Arial"/>
                </a:rPr>
                <a:t>Netconf</a:t>
              </a:r>
              <a:endParaRPr lang="en-US" sz="1600" dirty="0">
                <a:solidFill>
                  <a:schemeClr val="bg1"/>
                </a:solidFill>
                <a:latin typeface="Arial"/>
                <a:cs typeface="Arial"/>
              </a:endParaRPr>
            </a:p>
          </p:txBody>
        </p:sp>
      </p:grpSp>
      <p:grpSp>
        <p:nvGrpSpPr>
          <p:cNvPr id="12" name="Group 11"/>
          <p:cNvGrpSpPr/>
          <p:nvPr/>
        </p:nvGrpSpPr>
        <p:grpSpPr>
          <a:xfrm>
            <a:off x="2979322" y="5053826"/>
            <a:ext cx="858974" cy="413739"/>
            <a:chOff x="4304185" y="4617263"/>
            <a:chExt cx="858974" cy="413739"/>
          </a:xfrm>
        </p:grpSpPr>
        <p:sp>
          <p:nvSpPr>
            <p:cNvPr id="222" name="Rounded Rectangle 221"/>
            <p:cNvSpPr/>
            <p:nvPr/>
          </p:nvSpPr>
          <p:spPr>
            <a:xfrm>
              <a:off x="4304185" y="4647691"/>
              <a:ext cx="858974"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65" name="TextBox 264"/>
            <p:cNvSpPr txBox="1"/>
            <p:nvPr/>
          </p:nvSpPr>
          <p:spPr>
            <a:xfrm>
              <a:off x="4307335" y="4617263"/>
              <a:ext cx="842600" cy="413739"/>
            </a:xfrm>
            <a:prstGeom prst="rect">
              <a:avLst/>
            </a:prstGeom>
            <a:noFill/>
          </p:spPr>
          <p:txBody>
            <a:bodyPr wrap="none" rtlCol="0">
              <a:spAutoFit/>
            </a:bodyPr>
            <a:lstStyle/>
            <a:p>
              <a:r>
                <a:rPr lang="en-US" sz="1600" dirty="0" smtClean="0">
                  <a:solidFill>
                    <a:schemeClr val="bg1"/>
                  </a:solidFill>
                  <a:latin typeface="Arial"/>
                  <a:cs typeface="Arial"/>
                </a:rPr>
                <a:t>OVSDB</a:t>
              </a:r>
              <a:endParaRPr lang="en-US" sz="1600" dirty="0">
                <a:solidFill>
                  <a:schemeClr val="bg1"/>
                </a:solidFill>
                <a:latin typeface="Arial"/>
                <a:cs typeface="Arial"/>
              </a:endParaRPr>
            </a:p>
          </p:txBody>
        </p:sp>
      </p:grpSp>
      <p:grpSp>
        <p:nvGrpSpPr>
          <p:cNvPr id="227" name="Group 226"/>
          <p:cNvGrpSpPr/>
          <p:nvPr/>
        </p:nvGrpSpPr>
        <p:grpSpPr>
          <a:xfrm>
            <a:off x="524833" y="4631710"/>
            <a:ext cx="777777" cy="338554"/>
            <a:chOff x="1929852" y="4542126"/>
            <a:chExt cx="1083553" cy="338554"/>
          </a:xfrm>
        </p:grpSpPr>
        <p:sp>
          <p:nvSpPr>
            <p:cNvPr id="228" name="Rounded Rectangle 227"/>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29" name="TextBox 228"/>
            <p:cNvSpPr txBox="1"/>
            <p:nvPr/>
          </p:nvSpPr>
          <p:spPr>
            <a:xfrm>
              <a:off x="1929852" y="4542126"/>
              <a:ext cx="777777" cy="338554"/>
            </a:xfrm>
            <a:prstGeom prst="rect">
              <a:avLst/>
            </a:prstGeom>
            <a:noFill/>
          </p:spPr>
          <p:txBody>
            <a:bodyPr wrap="none" rtlCol="0">
              <a:spAutoFit/>
            </a:bodyPr>
            <a:lstStyle/>
            <a:p>
              <a:r>
                <a:rPr lang="en-US" sz="1600" dirty="0" smtClean="0">
                  <a:solidFill>
                    <a:schemeClr val="bg1"/>
                  </a:solidFill>
                  <a:latin typeface="Arial"/>
                  <a:cs typeface="Arial"/>
                </a:rPr>
                <a:t>device</a:t>
              </a:r>
              <a:endParaRPr lang="en-US" sz="1600" dirty="0">
                <a:solidFill>
                  <a:schemeClr val="bg1"/>
                </a:solidFill>
                <a:latin typeface="Arial"/>
                <a:cs typeface="Arial"/>
              </a:endParaRPr>
            </a:p>
          </p:txBody>
        </p:sp>
      </p:grpSp>
      <p:grpSp>
        <p:nvGrpSpPr>
          <p:cNvPr id="230" name="Group 229"/>
          <p:cNvGrpSpPr/>
          <p:nvPr/>
        </p:nvGrpSpPr>
        <p:grpSpPr>
          <a:xfrm>
            <a:off x="1356003" y="4629752"/>
            <a:ext cx="573691" cy="338554"/>
            <a:chOff x="1951130" y="4538598"/>
            <a:chExt cx="1062275" cy="338554"/>
          </a:xfrm>
        </p:grpSpPr>
        <p:sp>
          <p:nvSpPr>
            <p:cNvPr id="231" name="Rounded Rectangle 230"/>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32" name="TextBox 231"/>
            <p:cNvSpPr txBox="1"/>
            <p:nvPr/>
          </p:nvSpPr>
          <p:spPr>
            <a:xfrm>
              <a:off x="2014708" y="4538598"/>
              <a:ext cx="703908" cy="338554"/>
            </a:xfrm>
            <a:prstGeom prst="rect">
              <a:avLst/>
            </a:prstGeom>
            <a:noFill/>
          </p:spPr>
          <p:txBody>
            <a:bodyPr wrap="none" rtlCol="0">
              <a:spAutoFit/>
            </a:bodyPr>
            <a:lstStyle/>
            <a:p>
              <a:r>
                <a:rPr lang="en-US" sz="1600" dirty="0" smtClean="0">
                  <a:solidFill>
                    <a:schemeClr val="bg1"/>
                  </a:solidFill>
                  <a:latin typeface="Arial"/>
                  <a:cs typeface="Arial"/>
                </a:rPr>
                <a:t>link</a:t>
              </a:r>
              <a:endParaRPr lang="en-US" sz="1600" dirty="0">
                <a:solidFill>
                  <a:schemeClr val="bg1"/>
                </a:solidFill>
                <a:latin typeface="Arial"/>
                <a:cs typeface="Arial"/>
              </a:endParaRPr>
            </a:p>
          </p:txBody>
        </p:sp>
      </p:grpSp>
      <p:grpSp>
        <p:nvGrpSpPr>
          <p:cNvPr id="233" name="Group 232"/>
          <p:cNvGrpSpPr/>
          <p:nvPr/>
        </p:nvGrpSpPr>
        <p:grpSpPr>
          <a:xfrm>
            <a:off x="1964566" y="4630736"/>
            <a:ext cx="561323" cy="338554"/>
            <a:chOff x="1921370" y="4542126"/>
            <a:chExt cx="1092035" cy="338554"/>
          </a:xfrm>
        </p:grpSpPr>
        <p:sp>
          <p:nvSpPr>
            <p:cNvPr id="234" name="Rounded Rectangle 233"/>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35" name="TextBox 234"/>
            <p:cNvSpPr txBox="1"/>
            <p:nvPr/>
          </p:nvSpPr>
          <p:spPr>
            <a:xfrm>
              <a:off x="1921370" y="4542126"/>
              <a:ext cx="797563" cy="338554"/>
            </a:xfrm>
            <a:prstGeom prst="rect">
              <a:avLst/>
            </a:prstGeom>
            <a:noFill/>
          </p:spPr>
          <p:txBody>
            <a:bodyPr wrap="none" rtlCol="0">
              <a:spAutoFit/>
            </a:bodyPr>
            <a:lstStyle/>
            <a:p>
              <a:r>
                <a:rPr lang="en-US" sz="1600" dirty="0" smtClean="0">
                  <a:solidFill>
                    <a:schemeClr val="bg1"/>
                  </a:solidFill>
                  <a:latin typeface="Arial"/>
                  <a:cs typeface="Arial"/>
                </a:rPr>
                <a:t>host</a:t>
              </a:r>
              <a:endParaRPr lang="en-US" sz="1600" dirty="0">
                <a:solidFill>
                  <a:schemeClr val="bg1"/>
                </a:solidFill>
                <a:latin typeface="Arial"/>
                <a:cs typeface="Arial"/>
              </a:endParaRPr>
            </a:p>
          </p:txBody>
        </p:sp>
      </p:grpSp>
      <p:grpSp>
        <p:nvGrpSpPr>
          <p:cNvPr id="236" name="Group 235"/>
          <p:cNvGrpSpPr/>
          <p:nvPr/>
        </p:nvGrpSpPr>
        <p:grpSpPr>
          <a:xfrm>
            <a:off x="2571425" y="4630736"/>
            <a:ext cx="533020" cy="338554"/>
            <a:chOff x="1933590" y="4542126"/>
            <a:chExt cx="1079815" cy="338554"/>
          </a:xfrm>
        </p:grpSpPr>
        <p:sp>
          <p:nvSpPr>
            <p:cNvPr id="237" name="Rounded Rectangle 236"/>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38" name="TextBox 237"/>
            <p:cNvSpPr txBox="1"/>
            <p:nvPr/>
          </p:nvSpPr>
          <p:spPr>
            <a:xfrm>
              <a:off x="1933590" y="4542126"/>
              <a:ext cx="765598" cy="338554"/>
            </a:xfrm>
            <a:prstGeom prst="rect">
              <a:avLst/>
            </a:prstGeom>
            <a:noFill/>
          </p:spPr>
          <p:txBody>
            <a:bodyPr wrap="none" rtlCol="0">
              <a:spAutoFit/>
            </a:bodyPr>
            <a:lstStyle/>
            <a:p>
              <a:r>
                <a:rPr lang="en-US" sz="1600" dirty="0" smtClean="0">
                  <a:solidFill>
                    <a:schemeClr val="bg1"/>
                  </a:solidFill>
                  <a:latin typeface="Arial"/>
                  <a:cs typeface="Arial"/>
                </a:rPr>
                <a:t>flow</a:t>
              </a:r>
              <a:endParaRPr lang="en-US" sz="1600" dirty="0">
                <a:solidFill>
                  <a:schemeClr val="bg1"/>
                </a:solidFill>
                <a:latin typeface="Arial"/>
                <a:cs typeface="Arial"/>
              </a:endParaRPr>
            </a:p>
          </p:txBody>
        </p:sp>
      </p:grpSp>
      <p:grpSp>
        <p:nvGrpSpPr>
          <p:cNvPr id="239" name="Group 238"/>
          <p:cNvGrpSpPr/>
          <p:nvPr/>
        </p:nvGrpSpPr>
        <p:grpSpPr>
          <a:xfrm>
            <a:off x="3122581" y="4615304"/>
            <a:ext cx="768563" cy="341965"/>
            <a:chOff x="1907908" y="4523169"/>
            <a:chExt cx="1105497" cy="341965"/>
          </a:xfrm>
        </p:grpSpPr>
        <p:sp>
          <p:nvSpPr>
            <p:cNvPr id="240" name="Rounded Rectangle 239"/>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41" name="TextBox 240"/>
            <p:cNvSpPr txBox="1"/>
            <p:nvPr/>
          </p:nvSpPr>
          <p:spPr>
            <a:xfrm>
              <a:off x="1907908" y="4523169"/>
              <a:ext cx="1099465" cy="338554"/>
            </a:xfrm>
            <a:prstGeom prst="rect">
              <a:avLst/>
            </a:prstGeom>
            <a:noFill/>
          </p:spPr>
          <p:txBody>
            <a:bodyPr wrap="none" rtlCol="0">
              <a:spAutoFit/>
            </a:bodyPr>
            <a:lstStyle/>
            <a:p>
              <a:r>
                <a:rPr lang="en-US" sz="1600" dirty="0" smtClean="0">
                  <a:solidFill>
                    <a:schemeClr val="bg1"/>
                  </a:solidFill>
                  <a:latin typeface="Arial"/>
                  <a:cs typeface="Arial"/>
                </a:rPr>
                <a:t>packet</a:t>
              </a:r>
              <a:endParaRPr lang="en-US" sz="1600" dirty="0">
                <a:solidFill>
                  <a:schemeClr val="bg1"/>
                </a:solidFill>
                <a:latin typeface="Arial"/>
                <a:cs typeface="Arial"/>
              </a:endParaRPr>
            </a:p>
          </p:txBody>
        </p:sp>
      </p:grpSp>
      <p:sp>
        <p:nvSpPr>
          <p:cNvPr id="243" name="TextBox 242"/>
          <p:cNvSpPr txBox="1"/>
          <p:nvPr/>
        </p:nvSpPr>
        <p:spPr>
          <a:xfrm>
            <a:off x="3905769" y="2005996"/>
            <a:ext cx="1610917" cy="761234"/>
          </a:xfrm>
          <a:prstGeom prst="rect">
            <a:avLst/>
          </a:prstGeom>
          <a:noFill/>
        </p:spPr>
        <p:txBody>
          <a:bodyPr wrap="square" rtlCol="0">
            <a:spAutoFit/>
          </a:bodyPr>
          <a:lstStyle/>
          <a:p>
            <a:pPr>
              <a:lnSpc>
                <a:spcPct val="90000"/>
              </a:lnSpc>
            </a:pPr>
            <a:r>
              <a:rPr lang="en-US" sz="1600" dirty="0" smtClean="0">
                <a:latin typeface="Arial"/>
                <a:cs typeface="Arial"/>
              </a:rPr>
              <a:t>northbound abstractions,</a:t>
            </a:r>
          </a:p>
          <a:p>
            <a:pPr>
              <a:lnSpc>
                <a:spcPct val="90000"/>
              </a:lnSpc>
            </a:pPr>
            <a:r>
              <a:rPr lang="en-US" sz="1600" dirty="0" smtClean="0">
                <a:latin typeface="Arial"/>
                <a:cs typeface="Arial"/>
              </a:rPr>
              <a:t>protocols</a:t>
            </a:r>
          </a:p>
        </p:txBody>
      </p:sp>
      <p:grpSp>
        <p:nvGrpSpPr>
          <p:cNvPr id="245" name="Group 244"/>
          <p:cNvGrpSpPr/>
          <p:nvPr/>
        </p:nvGrpSpPr>
        <p:grpSpPr>
          <a:xfrm>
            <a:off x="2270558" y="2244682"/>
            <a:ext cx="1362970" cy="375164"/>
            <a:chOff x="2793562" y="3559145"/>
            <a:chExt cx="1457313" cy="375164"/>
          </a:xfrm>
        </p:grpSpPr>
        <p:sp>
          <p:nvSpPr>
            <p:cNvPr id="246" name="Rounded Rectangle 245"/>
            <p:cNvSpPr/>
            <p:nvPr/>
          </p:nvSpPr>
          <p:spPr>
            <a:xfrm>
              <a:off x="2793562" y="3559145"/>
              <a:ext cx="1457313" cy="375164"/>
            </a:xfrm>
            <a:prstGeom prst="roundRect">
              <a:avLst/>
            </a:prstGeom>
            <a:solidFill>
              <a:srgbClr val="008000"/>
            </a:solidFill>
            <a:ln w="12700">
              <a:solidFill>
                <a:schemeClr val="accent5">
                  <a:lumMod val="75000"/>
                </a:schemeClr>
              </a:solidFill>
            </a:ln>
            <a:effectLst>
              <a:outerShdw blurRad="50800" dist="38100" dir="2700000" algn="tl" rotWithShape="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a:cs typeface="Arial"/>
              </a:endParaRPr>
            </a:p>
          </p:txBody>
        </p:sp>
        <p:sp>
          <p:nvSpPr>
            <p:cNvPr id="247" name="TextBox 246"/>
            <p:cNvSpPr txBox="1"/>
            <p:nvPr/>
          </p:nvSpPr>
          <p:spPr>
            <a:xfrm>
              <a:off x="3085361" y="3583293"/>
              <a:ext cx="895069" cy="330860"/>
            </a:xfrm>
            <a:prstGeom prst="rect">
              <a:avLst/>
            </a:prstGeom>
            <a:noFill/>
          </p:spPr>
          <p:txBody>
            <a:bodyPr wrap="square" rtlCol="0">
              <a:spAutoFit/>
            </a:bodyPr>
            <a:lstStyle/>
            <a:p>
              <a:pPr>
                <a:lnSpc>
                  <a:spcPts val="1800"/>
                </a:lnSpc>
              </a:pPr>
              <a:r>
                <a:rPr lang="en-US" sz="1600" dirty="0" smtClean="0">
                  <a:solidFill>
                    <a:schemeClr val="bg1"/>
                  </a:solidFill>
                  <a:latin typeface="Arial"/>
                  <a:cs typeface="Arial"/>
                </a:rPr>
                <a:t>Intent</a:t>
              </a:r>
              <a:endParaRPr lang="en-US" sz="1600" dirty="0">
                <a:solidFill>
                  <a:schemeClr val="bg1"/>
                </a:solidFill>
                <a:latin typeface="Arial"/>
                <a:cs typeface="Arial"/>
              </a:endParaRPr>
            </a:p>
          </p:txBody>
        </p:sp>
      </p:grpSp>
      <p:grpSp>
        <p:nvGrpSpPr>
          <p:cNvPr id="248" name="Group 247"/>
          <p:cNvGrpSpPr/>
          <p:nvPr/>
        </p:nvGrpSpPr>
        <p:grpSpPr>
          <a:xfrm>
            <a:off x="2879342" y="3577951"/>
            <a:ext cx="971340" cy="459826"/>
            <a:chOff x="3067713" y="457817"/>
            <a:chExt cx="1563748" cy="459826"/>
          </a:xfrm>
        </p:grpSpPr>
        <p:sp>
          <p:nvSpPr>
            <p:cNvPr id="249" name="Rounded Rectangle 24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0" name="TextBox 249"/>
            <p:cNvSpPr txBox="1"/>
            <p:nvPr/>
          </p:nvSpPr>
          <p:spPr>
            <a:xfrm>
              <a:off x="3067713" y="541671"/>
              <a:ext cx="1563748" cy="304357"/>
            </a:xfrm>
            <a:prstGeom prst="rect">
              <a:avLst/>
            </a:prstGeom>
            <a:noFill/>
          </p:spPr>
          <p:txBody>
            <a:bodyPr wrap="none" rtlCol="0">
              <a:spAutoFit/>
            </a:bodyPr>
            <a:lstStyle/>
            <a:p>
              <a:pPr algn="ctr">
                <a:lnSpc>
                  <a:spcPts val="1600"/>
                </a:lnSpc>
              </a:pPr>
              <a:r>
                <a:rPr lang="en-US" sz="1600" dirty="0" smtClean="0">
                  <a:latin typeface="Arial"/>
                  <a:cs typeface="Arial"/>
                </a:rPr>
                <a:t>statistics</a:t>
              </a:r>
              <a:endParaRPr lang="en-US" sz="1400" dirty="0">
                <a:latin typeface="Arial"/>
                <a:cs typeface="Arial"/>
              </a:endParaRPr>
            </a:p>
          </p:txBody>
        </p:sp>
      </p:grpSp>
      <p:grpSp>
        <p:nvGrpSpPr>
          <p:cNvPr id="251" name="Group 250"/>
          <p:cNvGrpSpPr/>
          <p:nvPr/>
        </p:nvGrpSpPr>
        <p:grpSpPr>
          <a:xfrm>
            <a:off x="637141" y="3564396"/>
            <a:ext cx="889706" cy="459826"/>
            <a:chOff x="3128876" y="457817"/>
            <a:chExt cx="1432326" cy="459826"/>
          </a:xfrm>
        </p:grpSpPr>
        <p:sp>
          <p:nvSpPr>
            <p:cNvPr id="252" name="Rounded Rectangle 25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5" name="TextBox 254"/>
            <p:cNvSpPr txBox="1"/>
            <p:nvPr/>
          </p:nvSpPr>
          <p:spPr>
            <a:xfrm>
              <a:off x="3140940" y="541671"/>
              <a:ext cx="1417294" cy="304357"/>
            </a:xfrm>
            <a:prstGeom prst="rect">
              <a:avLst/>
            </a:prstGeom>
            <a:noFill/>
          </p:spPr>
          <p:txBody>
            <a:bodyPr wrap="none" rtlCol="0">
              <a:spAutoFit/>
            </a:bodyPr>
            <a:lstStyle/>
            <a:p>
              <a:pPr algn="ctr">
                <a:lnSpc>
                  <a:spcPts val="1600"/>
                </a:lnSpc>
              </a:pPr>
              <a:r>
                <a:rPr lang="en-US" sz="1600" dirty="0" smtClean="0">
                  <a:latin typeface="Arial"/>
                  <a:cs typeface="Arial"/>
                </a:rPr>
                <a:t>devices</a:t>
              </a:r>
              <a:endParaRPr lang="en-US" sz="1400" dirty="0">
                <a:latin typeface="Arial"/>
                <a:cs typeface="Arial"/>
              </a:endParaRPr>
            </a:p>
          </p:txBody>
        </p:sp>
      </p:grpSp>
      <p:grpSp>
        <p:nvGrpSpPr>
          <p:cNvPr id="259" name="Group 258"/>
          <p:cNvGrpSpPr/>
          <p:nvPr/>
        </p:nvGrpSpPr>
        <p:grpSpPr>
          <a:xfrm>
            <a:off x="648682" y="3004281"/>
            <a:ext cx="889706" cy="459826"/>
            <a:chOff x="3128876" y="457817"/>
            <a:chExt cx="1432326" cy="459826"/>
          </a:xfrm>
        </p:grpSpPr>
        <p:sp>
          <p:nvSpPr>
            <p:cNvPr id="260" name="Rounded Rectangle 259"/>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1" name="TextBox 260"/>
            <p:cNvSpPr txBox="1"/>
            <p:nvPr/>
          </p:nvSpPr>
          <p:spPr>
            <a:xfrm>
              <a:off x="3306184" y="541671"/>
              <a:ext cx="1086810" cy="304357"/>
            </a:xfrm>
            <a:prstGeom prst="rect">
              <a:avLst/>
            </a:prstGeom>
            <a:noFill/>
          </p:spPr>
          <p:txBody>
            <a:bodyPr wrap="none" rtlCol="0">
              <a:spAutoFit/>
            </a:bodyPr>
            <a:lstStyle/>
            <a:p>
              <a:pPr algn="ctr">
                <a:lnSpc>
                  <a:spcPts val="1600"/>
                </a:lnSpc>
              </a:pPr>
              <a:r>
                <a:rPr lang="en-US" sz="1600" dirty="0" smtClean="0">
                  <a:latin typeface="Arial"/>
                  <a:cs typeface="Arial"/>
                </a:rPr>
                <a:t>hosts</a:t>
              </a:r>
              <a:endParaRPr lang="en-US" sz="1400" dirty="0">
                <a:latin typeface="Arial"/>
                <a:cs typeface="Arial"/>
              </a:endParaRPr>
            </a:p>
          </p:txBody>
        </p:sp>
      </p:grpSp>
      <p:grpSp>
        <p:nvGrpSpPr>
          <p:cNvPr id="266" name="Group 265"/>
          <p:cNvGrpSpPr/>
          <p:nvPr/>
        </p:nvGrpSpPr>
        <p:grpSpPr>
          <a:xfrm>
            <a:off x="1778595" y="3564396"/>
            <a:ext cx="889706" cy="459826"/>
            <a:chOff x="3128876" y="457817"/>
            <a:chExt cx="1432326" cy="459826"/>
          </a:xfrm>
        </p:grpSpPr>
        <p:sp>
          <p:nvSpPr>
            <p:cNvPr id="267" name="Rounded Rectangle 266"/>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8" name="TextBox 267"/>
            <p:cNvSpPr txBox="1"/>
            <p:nvPr/>
          </p:nvSpPr>
          <p:spPr>
            <a:xfrm>
              <a:off x="3370539" y="541671"/>
              <a:ext cx="958100" cy="304357"/>
            </a:xfrm>
            <a:prstGeom prst="rect">
              <a:avLst/>
            </a:prstGeom>
            <a:noFill/>
          </p:spPr>
          <p:txBody>
            <a:bodyPr wrap="none" rtlCol="0">
              <a:spAutoFit/>
            </a:bodyPr>
            <a:lstStyle/>
            <a:p>
              <a:pPr algn="ctr">
                <a:lnSpc>
                  <a:spcPts val="1600"/>
                </a:lnSpc>
              </a:pPr>
              <a:r>
                <a:rPr lang="en-US" sz="1600" dirty="0" smtClean="0">
                  <a:latin typeface="Arial"/>
                  <a:cs typeface="Arial"/>
                </a:rPr>
                <a:t>links</a:t>
              </a:r>
              <a:endParaRPr lang="en-US" sz="1400" dirty="0">
                <a:latin typeface="Arial"/>
                <a:cs typeface="Arial"/>
              </a:endParaRPr>
            </a:p>
          </p:txBody>
        </p:sp>
      </p:grpSp>
      <p:grpSp>
        <p:nvGrpSpPr>
          <p:cNvPr id="269" name="Group 268"/>
          <p:cNvGrpSpPr/>
          <p:nvPr/>
        </p:nvGrpSpPr>
        <p:grpSpPr>
          <a:xfrm>
            <a:off x="1778595" y="3004281"/>
            <a:ext cx="889706" cy="459826"/>
            <a:chOff x="3128876" y="457817"/>
            <a:chExt cx="1432326" cy="459826"/>
          </a:xfrm>
        </p:grpSpPr>
        <p:sp>
          <p:nvSpPr>
            <p:cNvPr id="270" name="Rounded Rectangle 269"/>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1" name="TextBox 270"/>
            <p:cNvSpPr txBox="1"/>
            <p:nvPr/>
          </p:nvSpPr>
          <p:spPr>
            <a:xfrm>
              <a:off x="3296911" y="541671"/>
              <a:ext cx="1105358" cy="304357"/>
            </a:xfrm>
            <a:prstGeom prst="rect">
              <a:avLst/>
            </a:prstGeom>
            <a:noFill/>
          </p:spPr>
          <p:txBody>
            <a:bodyPr wrap="none" rtlCol="0">
              <a:spAutoFit/>
            </a:bodyPr>
            <a:lstStyle/>
            <a:p>
              <a:pPr algn="ctr">
                <a:lnSpc>
                  <a:spcPts val="1600"/>
                </a:lnSpc>
              </a:pPr>
              <a:r>
                <a:rPr lang="en-US" sz="1600" dirty="0" smtClean="0">
                  <a:latin typeface="Arial"/>
                  <a:cs typeface="Arial"/>
                </a:rPr>
                <a:t>paths</a:t>
              </a:r>
              <a:endParaRPr lang="en-US" sz="1400" dirty="0">
                <a:latin typeface="Arial"/>
                <a:cs typeface="Arial"/>
              </a:endParaRPr>
            </a:p>
          </p:txBody>
        </p:sp>
      </p:grpSp>
      <p:grpSp>
        <p:nvGrpSpPr>
          <p:cNvPr id="272" name="Group 271"/>
          <p:cNvGrpSpPr/>
          <p:nvPr/>
        </p:nvGrpSpPr>
        <p:grpSpPr>
          <a:xfrm>
            <a:off x="2809351" y="3004281"/>
            <a:ext cx="1166221" cy="459826"/>
            <a:chOff x="3003364" y="457817"/>
            <a:chExt cx="1692457" cy="459826"/>
          </a:xfrm>
        </p:grpSpPr>
        <p:sp>
          <p:nvSpPr>
            <p:cNvPr id="273" name="Rounded Rectangle 272"/>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4" name="TextBox 273"/>
            <p:cNvSpPr txBox="1"/>
            <p:nvPr/>
          </p:nvSpPr>
          <p:spPr>
            <a:xfrm>
              <a:off x="3003364" y="541671"/>
              <a:ext cx="1692457" cy="304357"/>
            </a:xfrm>
            <a:prstGeom prst="rect">
              <a:avLst/>
            </a:prstGeom>
            <a:noFill/>
          </p:spPr>
          <p:txBody>
            <a:bodyPr wrap="none" rtlCol="0">
              <a:spAutoFit/>
            </a:bodyPr>
            <a:lstStyle/>
            <a:p>
              <a:pPr algn="ctr">
                <a:lnSpc>
                  <a:spcPts val="1600"/>
                </a:lnSpc>
              </a:pPr>
              <a:r>
                <a:rPr lang="en-US" sz="1600" dirty="0" smtClean="0">
                  <a:latin typeface="Arial"/>
                  <a:cs typeface="Arial"/>
                </a:rPr>
                <a:t>flow rules</a:t>
              </a:r>
              <a:endParaRPr lang="en-US" sz="1400" dirty="0">
                <a:latin typeface="Arial"/>
                <a:cs typeface="Arial"/>
              </a:endParaRPr>
            </a:p>
          </p:txBody>
        </p:sp>
      </p:grpSp>
      <p:grpSp>
        <p:nvGrpSpPr>
          <p:cNvPr id="275" name="Group 274"/>
          <p:cNvGrpSpPr/>
          <p:nvPr/>
        </p:nvGrpSpPr>
        <p:grpSpPr>
          <a:xfrm>
            <a:off x="4110124" y="3008876"/>
            <a:ext cx="986973" cy="459826"/>
            <a:chOff x="3128876" y="457817"/>
            <a:chExt cx="1432326" cy="459826"/>
          </a:xfrm>
        </p:grpSpPr>
        <p:sp>
          <p:nvSpPr>
            <p:cNvPr id="276" name="Rounded Rectangle 275"/>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7" name="TextBox 276"/>
            <p:cNvSpPr txBox="1"/>
            <p:nvPr/>
          </p:nvSpPr>
          <p:spPr>
            <a:xfrm>
              <a:off x="3152699" y="541671"/>
              <a:ext cx="1393790" cy="304357"/>
            </a:xfrm>
            <a:prstGeom prst="rect">
              <a:avLst/>
            </a:prstGeom>
            <a:noFill/>
          </p:spPr>
          <p:txBody>
            <a:bodyPr wrap="none" rtlCol="0">
              <a:spAutoFit/>
            </a:bodyPr>
            <a:lstStyle/>
            <a:p>
              <a:pPr algn="ctr">
                <a:lnSpc>
                  <a:spcPts val="1600"/>
                </a:lnSpc>
              </a:pPr>
              <a:r>
                <a:rPr lang="en-US" sz="1600" dirty="0" smtClean="0">
                  <a:latin typeface="Arial"/>
                  <a:cs typeface="Arial"/>
                </a:rPr>
                <a:t>topology</a:t>
              </a:r>
              <a:endParaRPr lang="en-US" sz="1400" dirty="0">
                <a:latin typeface="Arial"/>
                <a:cs typeface="Arial"/>
              </a:endParaRPr>
            </a:p>
          </p:txBody>
        </p:sp>
      </p:grpSp>
      <p:grpSp>
        <p:nvGrpSpPr>
          <p:cNvPr id="193" name="Group 192"/>
          <p:cNvGrpSpPr/>
          <p:nvPr/>
        </p:nvGrpSpPr>
        <p:grpSpPr>
          <a:xfrm>
            <a:off x="1470534" y="5574637"/>
            <a:ext cx="3248526" cy="1029368"/>
            <a:chOff x="-1550737" y="5173579"/>
            <a:chExt cx="3248526" cy="1029368"/>
          </a:xfrm>
        </p:grpSpPr>
        <p:grpSp>
          <p:nvGrpSpPr>
            <p:cNvPr id="196" name="Group 195"/>
            <p:cNvGrpSpPr/>
            <p:nvPr/>
          </p:nvGrpSpPr>
          <p:grpSpPr>
            <a:xfrm>
              <a:off x="-1425965" y="5182847"/>
              <a:ext cx="2979208" cy="973667"/>
              <a:chOff x="2592388" y="5601756"/>
              <a:chExt cx="4027487" cy="939800"/>
            </a:xfrm>
          </p:grpSpPr>
          <p:sp>
            <p:nvSpPr>
              <p:cNvPr id="215"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218" name="Straight Connector 217"/>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62" name="Group 347"/>
              <p:cNvGrpSpPr>
                <a:grpSpLocks/>
              </p:cNvGrpSpPr>
              <p:nvPr/>
            </p:nvGrpSpPr>
            <p:grpSpPr bwMode="auto">
              <a:xfrm>
                <a:off x="5856401" y="5796097"/>
                <a:ext cx="588970" cy="242608"/>
                <a:chOff x="1871277" y="1576300"/>
                <a:chExt cx="1128371" cy="437861"/>
              </a:xfrm>
            </p:grpSpPr>
            <p:sp>
              <p:nvSpPr>
                <p:cNvPr id="316" name="Oval 315"/>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17" name="Rectangle 316"/>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8" name="Oval 317"/>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19" name="Freeform 318"/>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0" name="Freeform 319"/>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1" name="Freeform 320"/>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2" name="Freeform 321"/>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23" name="Straight Connector 322"/>
                <p:cNvCxnSpPr>
                  <a:endCxn id="318"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63" name="Group 347"/>
              <p:cNvGrpSpPr>
                <a:grpSpLocks/>
              </p:cNvGrpSpPr>
              <p:nvPr/>
            </p:nvGrpSpPr>
            <p:grpSpPr bwMode="auto">
              <a:xfrm>
                <a:off x="4375328" y="5654000"/>
                <a:ext cx="588970" cy="242608"/>
                <a:chOff x="1871277" y="1576300"/>
                <a:chExt cx="1128371" cy="437861"/>
              </a:xfrm>
            </p:grpSpPr>
            <p:sp>
              <p:nvSpPr>
                <p:cNvPr id="307" name="Oval 306"/>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08" name="Rectangle 307"/>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9" name="Oval 308"/>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10" name="Freeform 309"/>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1" name="Freeform 310"/>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2" name="Freeform 311"/>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3" name="Freeform 312"/>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14" name="Straight Connector 313"/>
                <p:cNvCxnSpPr>
                  <a:endCxn id="309"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64" name="Group 347"/>
              <p:cNvGrpSpPr>
                <a:grpSpLocks/>
              </p:cNvGrpSpPr>
              <p:nvPr/>
            </p:nvGrpSpPr>
            <p:grpSpPr bwMode="auto">
              <a:xfrm>
                <a:off x="2848241" y="5847813"/>
                <a:ext cx="588970" cy="242608"/>
                <a:chOff x="1871277" y="1576300"/>
                <a:chExt cx="1128371" cy="437861"/>
              </a:xfrm>
            </p:grpSpPr>
            <p:sp>
              <p:nvSpPr>
                <p:cNvPr id="298" name="Oval 297"/>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99" name="Rectangle 298"/>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0" name="Oval 299"/>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01" name="Freeform 300"/>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2" name="Freeform 301"/>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3" name="Freeform 302"/>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4" name="Freeform 303"/>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05" name="Straight Connector 304"/>
                <p:cNvCxnSpPr>
                  <a:endCxn id="300"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78" name="Group 347"/>
              <p:cNvGrpSpPr>
                <a:grpSpLocks/>
              </p:cNvGrpSpPr>
              <p:nvPr/>
            </p:nvGrpSpPr>
            <p:grpSpPr bwMode="auto">
              <a:xfrm>
                <a:off x="5166757" y="6114152"/>
                <a:ext cx="588970" cy="242608"/>
                <a:chOff x="1871277" y="1576300"/>
                <a:chExt cx="1128371" cy="437861"/>
              </a:xfrm>
            </p:grpSpPr>
            <p:sp>
              <p:nvSpPr>
                <p:cNvPr id="289" name="Oval 288"/>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90" name="Rectangle 28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1" name="Oval 290"/>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92" name="Freeform 291"/>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3" name="Freeform 292"/>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4" name="Freeform 293"/>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5" name="Freeform 294"/>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96" name="Straight Connector 295"/>
                <p:cNvCxnSpPr>
                  <a:endCxn id="291"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79" name="Group 347"/>
              <p:cNvGrpSpPr>
                <a:grpSpLocks/>
              </p:cNvGrpSpPr>
              <p:nvPr/>
            </p:nvGrpSpPr>
            <p:grpSpPr bwMode="auto">
              <a:xfrm>
                <a:off x="3704088" y="6206732"/>
                <a:ext cx="588970" cy="242608"/>
                <a:chOff x="1871277" y="1576300"/>
                <a:chExt cx="1128371" cy="437861"/>
              </a:xfrm>
            </p:grpSpPr>
            <p:sp>
              <p:nvSpPr>
                <p:cNvPr id="280" name="Oval 279"/>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81" name="Rectangle 280"/>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2" name="Oval 281"/>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83" name="Freeform 282"/>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4" name="Freeform 283"/>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5" name="Freeform 284"/>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 name="Freeform 285"/>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87" name="Straight Connector 286"/>
                <p:cNvCxnSpPr>
                  <a:endCxn id="282"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sp>
          <p:nvSpPr>
            <p:cNvPr id="214" name="Rectangle 213"/>
            <p:cNvSpPr/>
            <p:nvPr/>
          </p:nvSpPr>
          <p:spPr bwMode="auto">
            <a:xfrm>
              <a:off x="-1550737" y="5173579"/>
              <a:ext cx="3248526" cy="1029368"/>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26" name="Title 1"/>
          <p:cNvSpPr txBox="1">
            <a:spLocks/>
          </p:cNvSpPr>
          <p:nvPr/>
        </p:nvSpPr>
        <p:spPr>
          <a:xfrm>
            <a:off x="399720" y="120318"/>
            <a:ext cx="7772400" cy="972758"/>
          </a:xfrm>
          <a:prstGeom prst="rect">
            <a:avLst/>
          </a:prstGeom>
        </p:spPr>
        <p:txBody>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r>
              <a:rPr lang="en-US" sz="4000" dirty="0" smtClean="0"/>
              <a:t>ONOS controller</a:t>
            </a:r>
            <a:endParaRPr lang="en-US" sz="4000" dirty="0"/>
          </a:p>
        </p:txBody>
      </p:sp>
      <p:sp>
        <p:nvSpPr>
          <p:cNvPr id="327" name="Content Placeholder 3"/>
          <p:cNvSpPr txBox="1">
            <a:spLocks/>
          </p:cNvSpPr>
          <p:nvPr/>
        </p:nvSpPr>
        <p:spPr>
          <a:xfrm>
            <a:off x="5768007" y="1647479"/>
            <a:ext cx="3135360" cy="4648200"/>
          </a:xfrm>
          <a:prstGeom prst="rect">
            <a:avLst/>
          </a:prstGeom>
        </p:spPr>
        <p:txBody>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r>
              <a:rPr lang="en-US" sz="2000" dirty="0" smtClean="0">
                <a:solidFill>
                  <a:srgbClr val="000000"/>
                </a:solidFill>
              </a:rPr>
              <a:t>control apps separate from controller</a:t>
            </a:r>
          </a:p>
          <a:p>
            <a:r>
              <a:rPr lang="en-US" sz="2000" dirty="0" smtClean="0">
                <a:solidFill>
                  <a:srgbClr val="000000"/>
                </a:solidFill>
              </a:rPr>
              <a:t>intent framework: high-level specification of service: what rather than how</a:t>
            </a:r>
            <a:endParaRPr lang="en-US" sz="2000" dirty="0">
              <a:solidFill>
                <a:srgbClr val="000000"/>
              </a:solidFill>
            </a:endParaRPr>
          </a:p>
          <a:p>
            <a:r>
              <a:rPr lang="en-US" sz="2000" dirty="0" smtClean="0">
                <a:solidFill>
                  <a:srgbClr val="000000"/>
                </a:solidFill>
              </a:rPr>
              <a:t>considerable emphasis on distributed core: service reliability, replication performance scaling</a:t>
            </a:r>
            <a:endParaRPr lang="en-US" sz="2000" dirty="0">
              <a:solidFill>
                <a:srgbClr val="000000"/>
              </a:solidFill>
            </a:endParaRPr>
          </a:p>
        </p:txBody>
      </p:sp>
      <p:sp>
        <p:nvSpPr>
          <p:cNvPr id="328" name="Slide Number Placeholder 5"/>
          <p:cNvSpPr>
            <a:spLocks noGrp="1"/>
          </p:cNvSpPr>
          <p:nvPr>
            <p:ph type="sldNum" sz="quarter" idx="4294967295"/>
          </p:nvPr>
        </p:nvSpPr>
        <p:spPr>
          <a:xfrm>
            <a:off x="8456154" y="6475895"/>
            <a:ext cx="548655" cy="2723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43</a:t>
            </a:fld>
            <a:endParaRPr lang="en-US" sz="1200" dirty="0">
              <a:latin typeface="Tahoma" charset="0"/>
            </a:endParaRPr>
          </a:p>
        </p:txBody>
      </p:sp>
      <p:sp>
        <p:nvSpPr>
          <p:cNvPr id="329" name="Footer Placeholder 2"/>
          <p:cNvSpPr>
            <a:spLocks noGrp="1"/>
          </p:cNvSpPr>
          <p:nvPr>
            <p:ph type="ftr" sz="quarter" idx="4294967295"/>
          </p:nvPr>
        </p:nvSpPr>
        <p:spPr>
          <a:xfrm>
            <a:off x="6375496" y="6475081"/>
            <a:ext cx="2177473" cy="2415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spTree>
    <p:extLst>
      <p:ext uri="{BB962C8B-B14F-4D97-AF65-F5344CB8AC3E}">
        <p14:creationId xmlns:p14="http://schemas.microsoft.com/office/powerpoint/2010/main" val="490078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326" y="1218886"/>
            <a:ext cx="8351839" cy="1780688"/>
          </a:xfrm>
        </p:spPr>
        <p:txBody>
          <a:bodyPr/>
          <a:lstStyle/>
          <a:p>
            <a:r>
              <a:rPr lang="en-US" dirty="0" smtClean="0"/>
              <a:t>Provide tools to create virtualized network with OVS</a:t>
            </a:r>
          </a:p>
          <a:p>
            <a:r>
              <a:rPr lang="en-US" dirty="0" smtClean="0"/>
              <a:t>CLI for manipulating network dynamically</a:t>
            </a:r>
          </a:p>
          <a:p>
            <a:r>
              <a:rPr lang="en-US" dirty="0" smtClean="0"/>
              <a:t>Virtualized hosts</a:t>
            </a:r>
          </a:p>
          <a:p>
            <a:r>
              <a:rPr lang="en-US" dirty="0" smtClean="0"/>
              <a:t>Controllers: POX, </a:t>
            </a:r>
            <a:r>
              <a:rPr lang="en-US" dirty="0" err="1" smtClean="0"/>
              <a:t>Ryu</a:t>
            </a:r>
            <a:r>
              <a:rPr lang="en-US" dirty="0" smtClean="0"/>
              <a:t>, </a:t>
            </a:r>
            <a:r>
              <a:rPr lang="en-US" dirty="0" err="1" smtClean="0"/>
              <a:t>Opendaylight</a:t>
            </a:r>
            <a:r>
              <a:rPr lang="en-US" dirty="0" smtClean="0"/>
              <a:t>, etc.</a:t>
            </a:r>
          </a:p>
          <a:p>
            <a:endParaRPr lang="en-US" dirty="0"/>
          </a:p>
        </p:txBody>
      </p:sp>
      <p:sp>
        <p:nvSpPr>
          <p:cNvPr id="3" name="Title 2"/>
          <p:cNvSpPr>
            <a:spLocks noGrp="1"/>
          </p:cNvSpPr>
          <p:nvPr>
            <p:ph type="title"/>
          </p:nvPr>
        </p:nvSpPr>
        <p:spPr/>
        <p:txBody>
          <a:bodyPr>
            <a:normAutofit/>
          </a:bodyPr>
          <a:lstStyle/>
          <a:p>
            <a:r>
              <a:rPr lang="en-US" sz="3600" dirty="0" err="1"/>
              <a:t>M</a:t>
            </a:r>
            <a:r>
              <a:rPr lang="en-US" sz="3600" dirty="0" err="1" smtClean="0"/>
              <a:t>ininet</a:t>
            </a:r>
            <a:endParaRPr lang="en-US" sz="3600" dirty="0"/>
          </a:p>
        </p:txBody>
      </p:sp>
      <p:grpSp>
        <p:nvGrpSpPr>
          <p:cNvPr id="4" name="Group 29"/>
          <p:cNvGrpSpPr>
            <a:grpSpLocks/>
          </p:cNvGrpSpPr>
          <p:nvPr/>
        </p:nvGrpSpPr>
        <p:grpSpPr bwMode="auto">
          <a:xfrm>
            <a:off x="722312" y="3568747"/>
            <a:ext cx="7369175" cy="2659063"/>
            <a:chOff x="876300" y="2019300"/>
            <a:chExt cx="7368540" cy="2659380"/>
          </a:xfrm>
        </p:grpSpPr>
        <p:sp>
          <p:nvSpPr>
            <p:cNvPr id="5" name="Rectangle 3"/>
            <p:cNvSpPr>
              <a:spLocks noChangeArrowheads="1"/>
            </p:cNvSpPr>
            <p:nvPr/>
          </p:nvSpPr>
          <p:spPr bwMode="auto">
            <a:xfrm>
              <a:off x="3139440" y="2019300"/>
              <a:ext cx="2842260" cy="502920"/>
            </a:xfrm>
            <a:prstGeom prst="rect">
              <a:avLst/>
            </a:prstGeom>
            <a:solidFill>
              <a:schemeClr val="accent1"/>
            </a:solidFill>
            <a:ln w="12700" algn="ctr">
              <a:solidFill>
                <a:schemeClr val="tx1"/>
              </a:solidFill>
              <a:round/>
              <a:headEnd/>
              <a:tailEnd/>
            </a:ln>
          </p:spPr>
          <p:txBody>
            <a:bodyPr wrap="none" lIns="72000" rIns="72000"/>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spcBef>
                  <a:spcPct val="50000"/>
                </a:spcBef>
                <a:buClrTx/>
                <a:buFontTx/>
                <a:buNone/>
              </a:pPr>
              <a:r>
                <a:rPr lang="sv-SE" altLang="sv-SE" sz="2000" dirty="0"/>
                <a:t>CONTROLLER</a:t>
              </a:r>
              <a:endParaRPr lang="en-US" altLang="sv-SE" sz="2000" dirty="0"/>
            </a:p>
          </p:txBody>
        </p:sp>
        <p:sp>
          <p:nvSpPr>
            <p:cNvPr id="6" name="Rectangle 5"/>
            <p:cNvSpPr/>
            <p:nvPr/>
          </p:nvSpPr>
          <p:spPr bwMode="auto">
            <a:xfrm>
              <a:off x="2346198" y="3364073"/>
              <a:ext cx="831778" cy="830361"/>
            </a:xfrm>
            <a:prstGeom prst="rect">
              <a:avLst/>
            </a:prstGeom>
            <a:solidFill>
              <a:schemeClr val="tx2">
                <a:lumMod val="25000"/>
                <a:lumOff val="75000"/>
              </a:schemeClr>
            </a:solidFill>
            <a:ln w="12700" cap="flat" cmpd="sng" algn="ctr">
              <a:solidFill>
                <a:schemeClr val="tx1"/>
              </a:solidFill>
              <a:prstDash val="solid"/>
              <a:round/>
              <a:headEnd type="none" w="med" len="med"/>
              <a:tailEnd type="none" w="med" len="med"/>
            </a:ln>
            <a:effectLst/>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defRPr/>
              </a:pPr>
              <a:r>
                <a:rPr lang="sv-SE" altLang="en-US" sz="1400" dirty="0" err="1" smtClean="0"/>
                <a:t>Virtual</a:t>
              </a:r>
              <a:r>
                <a:rPr lang="sv-SE" altLang="en-US" sz="1400" dirty="0" smtClean="0"/>
                <a:t> </a:t>
              </a:r>
            </a:p>
            <a:p>
              <a:pPr algn="ctr" eaLnBrk="1" hangingPunct="1">
                <a:spcBef>
                  <a:spcPct val="50000"/>
                </a:spcBef>
                <a:defRPr/>
              </a:pPr>
              <a:r>
                <a:rPr lang="sv-SE" altLang="en-US" sz="1400" dirty="0"/>
                <a:t>S</a:t>
              </a:r>
              <a:r>
                <a:rPr lang="sv-SE" altLang="en-US" sz="1400" dirty="0" smtClean="0"/>
                <a:t>witch</a:t>
              </a:r>
              <a:endParaRPr lang="en-US" altLang="en-US" sz="1400" dirty="0" smtClean="0"/>
            </a:p>
          </p:txBody>
        </p:sp>
        <p:sp>
          <p:nvSpPr>
            <p:cNvPr id="7" name="Rectangle 6"/>
            <p:cNvSpPr/>
            <p:nvPr/>
          </p:nvSpPr>
          <p:spPr bwMode="auto">
            <a:xfrm>
              <a:off x="5981260" y="3364073"/>
              <a:ext cx="831778" cy="830361"/>
            </a:xfrm>
            <a:prstGeom prst="rect">
              <a:avLst/>
            </a:prstGeom>
            <a:solidFill>
              <a:schemeClr val="tx2">
                <a:lumMod val="25000"/>
                <a:lumOff val="75000"/>
              </a:schemeClr>
            </a:solidFill>
            <a:ln w="12700" cap="flat" cmpd="sng" algn="ctr">
              <a:solidFill>
                <a:schemeClr val="tx1"/>
              </a:solidFill>
              <a:prstDash val="solid"/>
              <a:round/>
              <a:headEnd type="none" w="med" len="med"/>
              <a:tailEnd type="none" w="med" len="med"/>
            </a:ln>
            <a:effectLst/>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defRPr/>
              </a:pPr>
              <a:r>
                <a:rPr lang="sv-SE" altLang="en-US" sz="1400" dirty="0" err="1" smtClean="0"/>
                <a:t>Virtual</a:t>
              </a:r>
              <a:endParaRPr lang="sv-SE" altLang="en-US" sz="1400" dirty="0" smtClean="0"/>
            </a:p>
            <a:p>
              <a:pPr algn="ctr" eaLnBrk="1" hangingPunct="1">
                <a:spcBef>
                  <a:spcPct val="50000"/>
                </a:spcBef>
                <a:defRPr/>
              </a:pPr>
              <a:r>
                <a:rPr lang="sv-SE" altLang="en-US" sz="1400" dirty="0" smtClean="0"/>
                <a:t>Switch</a:t>
              </a:r>
              <a:endParaRPr lang="en-US" altLang="en-US" sz="1400" dirty="0" smtClean="0"/>
            </a:p>
          </p:txBody>
        </p:sp>
        <p:sp>
          <p:nvSpPr>
            <p:cNvPr id="8" name="Oval 7"/>
            <p:cNvSpPr/>
            <p:nvPr/>
          </p:nvSpPr>
          <p:spPr bwMode="auto">
            <a:xfrm>
              <a:off x="876300" y="3459335"/>
              <a:ext cx="427001" cy="396922"/>
            </a:xfrm>
            <a:prstGeom prst="ellipse">
              <a:avLst/>
            </a:prstGeom>
            <a:solidFill>
              <a:schemeClr val="tx2">
                <a:lumMod val="25000"/>
                <a:lumOff val="75000"/>
              </a:schemeClr>
            </a:solidFill>
            <a:ln w="12700" cap="flat" cmpd="sng" algn="ctr">
              <a:solidFill>
                <a:schemeClr val="tx1"/>
              </a:solidFill>
              <a:prstDash val="solid"/>
              <a:round/>
              <a:headEnd type="none" w="med" len="med"/>
              <a:tailEnd type="none" w="med" len="med"/>
            </a:ln>
            <a:effectLst/>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defRPr/>
              </a:pPr>
              <a:r>
                <a:rPr lang="sv-SE" altLang="en-US" smtClean="0"/>
                <a:t>h</a:t>
              </a:r>
              <a:endParaRPr lang="en-US" altLang="en-US" smtClean="0"/>
            </a:p>
          </p:txBody>
        </p:sp>
        <p:sp>
          <p:nvSpPr>
            <p:cNvPr id="9" name="Oval 8"/>
            <p:cNvSpPr/>
            <p:nvPr/>
          </p:nvSpPr>
          <p:spPr bwMode="auto">
            <a:xfrm>
              <a:off x="7817840" y="3459335"/>
              <a:ext cx="427000" cy="396922"/>
            </a:xfrm>
            <a:prstGeom prst="ellipse">
              <a:avLst/>
            </a:prstGeom>
            <a:solidFill>
              <a:schemeClr val="tx2">
                <a:lumMod val="25000"/>
                <a:lumOff val="75000"/>
              </a:schemeClr>
            </a:solidFill>
            <a:ln w="12700" cap="flat" cmpd="sng" algn="ctr">
              <a:solidFill>
                <a:schemeClr val="tx1"/>
              </a:solidFill>
              <a:prstDash val="solid"/>
              <a:round/>
              <a:headEnd type="none" w="med" len="med"/>
              <a:tailEnd type="none" w="med" len="med"/>
            </a:ln>
            <a:effectLst/>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defRPr/>
              </a:pPr>
              <a:r>
                <a:rPr lang="sv-SE" altLang="en-US" smtClean="0"/>
                <a:t>h</a:t>
              </a:r>
              <a:endParaRPr lang="en-US" altLang="en-US" smtClean="0"/>
            </a:p>
          </p:txBody>
        </p:sp>
        <p:sp>
          <p:nvSpPr>
            <p:cNvPr id="10" name="Oval 9"/>
            <p:cNvSpPr/>
            <p:nvPr/>
          </p:nvSpPr>
          <p:spPr bwMode="auto">
            <a:xfrm>
              <a:off x="1287428" y="4281758"/>
              <a:ext cx="427000" cy="396922"/>
            </a:xfrm>
            <a:prstGeom prst="ellipse">
              <a:avLst/>
            </a:prstGeom>
            <a:solidFill>
              <a:schemeClr val="tx2">
                <a:lumMod val="25000"/>
                <a:lumOff val="75000"/>
              </a:schemeClr>
            </a:solidFill>
            <a:ln w="12700" cap="flat" cmpd="sng" algn="ctr">
              <a:solidFill>
                <a:schemeClr val="tx1"/>
              </a:solidFill>
              <a:prstDash val="solid"/>
              <a:round/>
              <a:headEnd type="none" w="med" len="med"/>
              <a:tailEnd type="none" w="med" len="med"/>
            </a:ln>
            <a:effectLst/>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defRPr/>
              </a:pPr>
              <a:r>
                <a:rPr lang="sv-SE" altLang="en-US" smtClean="0"/>
                <a:t>h</a:t>
              </a:r>
              <a:endParaRPr lang="en-US" altLang="en-US" smtClean="0"/>
            </a:p>
          </p:txBody>
        </p:sp>
        <p:sp>
          <p:nvSpPr>
            <p:cNvPr id="11" name="Oval 10"/>
            <p:cNvSpPr/>
            <p:nvPr/>
          </p:nvSpPr>
          <p:spPr bwMode="auto">
            <a:xfrm>
              <a:off x="7589259" y="4281758"/>
              <a:ext cx="427000" cy="396922"/>
            </a:xfrm>
            <a:prstGeom prst="ellipse">
              <a:avLst/>
            </a:prstGeom>
            <a:solidFill>
              <a:schemeClr val="tx2">
                <a:lumMod val="25000"/>
                <a:lumOff val="75000"/>
              </a:schemeClr>
            </a:solidFill>
            <a:ln w="12700" cap="flat" cmpd="sng" algn="ctr">
              <a:solidFill>
                <a:schemeClr val="tx1"/>
              </a:solidFill>
              <a:prstDash val="solid"/>
              <a:round/>
              <a:headEnd type="none" w="med" len="med"/>
              <a:tailEnd type="none" w="med" len="med"/>
            </a:ln>
            <a:effectLst/>
          </p:spPr>
          <p:txBody>
            <a:bodyPr wrap="none" lIns="72000" rIns="7200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defRPr/>
              </a:pPr>
              <a:r>
                <a:rPr lang="sv-SE" altLang="en-US" smtClean="0"/>
                <a:t>h</a:t>
              </a:r>
              <a:endParaRPr lang="en-US" altLang="en-US" smtClean="0"/>
            </a:p>
          </p:txBody>
        </p:sp>
        <p:cxnSp>
          <p:nvCxnSpPr>
            <p:cNvPr id="12" name="Straight Connector 11"/>
            <p:cNvCxnSpPr>
              <a:stCxn id="8" idx="6"/>
              <a:endCxn id="6" idx="1"/>
            </p:cNvCxnSpPr>
            <p:nvPr/>
          </p:nvCxnSpPr>
          <p:spPr bwMode="auto">
            <a:xfrm>
              <a:off x="1303301" y="3657795"/>
              <a:ext cx="1042897" cy="12225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Connector 12"/>
            <p:cNvCxnSpPr>
              <a:stCxn id="10" idx="7"/>
              <a:endCxn id="6" idx="1"/>
            </p:cNvCxnSpPr>
            <p:nvPr/>
          </p:nvCxnSpPr>
          <p:spPr bwMode="auto">
            <a:xfrm flipV="1">
              <a:off x="1652521" y="3780048"/>
              <a:ext cx="693677" cy="56045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p:cNvCxnSpPr>
              <a:endCxn id="7" idx="1"/>
            </p:cNvCxnSpPr>
            <p:nvPr/>
          </p:nvCxnSpPr>
          <p:spPr bwMode="auto">
            <a:xfrm>
              <a:off x="3177977" y="3734004"/>
              <a:ext cx="2803283" cy="4604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a:endCxn id="9" idx="2"/>
            </p:cNvCxnSpPr>
            <p:nvPr/>
          </p:nvCxnSpPr>
          <p:spPr bwMode="auto">
            <a:xfrm flipV="1">
              <a:off x="6808277" y="3657795"/>
              <a:ext cx="1009563" cy="9049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15"/>
            <p:cNvCxnSpPr>
              <a:endCxn id="11" idx="1"/>
            </p:cNvCxnSpPr>
            <p:nvPr/>
          </p:nvCxnSpPr>
          <p:spPr bwMode="auto">
            <a:xfrm>
              <a:off x="6800339" y="3780048"/>
              <a:ext cx="852415" cy="56045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Connector 23"/>
            <p:cNvCxnSpPr>
              <a:cxnSpLocks noChangeShapeType="1"/>
            </p:cNvCxnSpPr>
            <p:nvPr/>
          </p:nvCxnSpPr>
          <p:spPr bwMode="auto">
            <a:xfrm flipH="1">
              <a:off x="2979420" y="2575560"/>
              <a:ext cx="1021080" cy="788670"/>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8" name="Straight Connector 24"/>
            <p:cNvCxnSpPr>
              <a:cxnSpLocks noChangeShapeType="1"/>
            </p:cNvCxnSpPr>
            <p:nvPr/>
          </p:nvCxnSpPr>
          <p:spPr bwMode="auto">
            <a:xfrm>
              <a:off x="5173980" y="2581275"/>
              <a:ext cx="922020" cy="725805"/>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19" name="TextBox 26"/>
            <p:cNvSpPr txBox="1">
              <a:spLocks noChangeArrowheads="1"/>
            </p:cNvSpPr>
            <p:nvPr/>
          </p:nvSpPr>
          <p:spPr bwMode="auto">
            <a:xfrm>
              <a:off x="1999484" y="2727960"/>
              <a:ext cx="14904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r>
                <a:rPr lang="sv-SE" altLang="sv-SE" sz="1400"/>
                <a:t>Openflow traffic</a:t>
              </a:r>
              <a:endParaRPr lang="en-US" altLang="sv-SE" sz="1400"/>
            </a:p>
          </p:txBody>
        </p:sp>
      </p:grpSp>
      <p:sp>
        <p:nvSpPr>
          <p:cNvPr id="20" name="Rectangle 31"/>
          <p:cNvSpPr>
            <a:spLocks noChangeArrowheads="1"/>
          </p:cNvSpPr>
          <p:nvPr/>
        </p:nvSpPr>
        <p:spPr bwMode="auto">
          <a:xfrm>
            <a:off x="566738" y="4280741"/>
            <a:ext cx="609600" cy="285750"/>
          </a:xfrm>
          <a:prstGeom prst="rect">
            <a:avLst/>
          </a:prstGeom>
          <a:solidFill>
            <a:schemeClr val="accent1"/>
          </a:solidFill>
          <a:ln w="12700" algn="ctr">
            <a:solidFill>
              <a:schemeClr val="tx1"/>
            </a:solidFill>
            <a:round/>
            <a:headEnd/>
            <a:tailEnd/>
          </a:ln>
        </p:spPr>
        <p:txBody>
          <a:bodyPr wrap="none" lIns="72000" rIns="72000"/>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spcBef>
                <a:spcPct val="50000"/>
              </a:spcBef>
              <a:buClrTx/>
              <a:buFontTx/>
              <a:buNone/>
            </a:pPr>
            <a:r>
              <a:rPr lang="sv-SE" altLang="sv-SE" sz="1400"/>
              <a:t>App</a:t>
            </a:r>
            <a:endParaRPr lang="en-US" altLang="sv-SE" sz="1400"/>
          </a:p>
        </p:txBody>
      </p:sp>
    </p:spTree>
    <p:extLst>
      <p:ext uri="{BB962C8B-B14F-4D97-AF65-F5344CB8AC3E}">
        <p14:creationId xmlns:p14="http://schemas.microsoft.com/office/powerpoint/2010/main" val="1635390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 y="30479"/>
            <a:ext cx="6652260" cy="6394058"/>
          </a:xfrm>
          <a:prstGeom prst="rect">
            <a:avLst/>
          </a:prstGeom>
          <a:noFill/>
        </p:spPr>
        <p:txBody>
          <a:bodyPr wrap="square" rtlCol="0">
            <a:spAutoFit/>
          </a:bodyPr>
          <a:lstStyle/>
          <a:p>
            <a:r>
              <a:rPr lang="en-US" sz="900" dirty="0" err="1" smtClean="0"/>
              <a:t>mininet</a:t>
            </a:r>
            <a:r>
              <a:rPr lang="en-US" sz="900" dirty="0"/>
              <a:t>$ </a:t>
            </a:r>
            <a:r>
              <a:rPr lang="en-US" sz="900" dirty="0" err="1"/>
              <a:t>sudo</a:t>
            </a:r>
            <a:r>
              <a:rPr lang="en-US" sz="900" dirty="0"/>
              <a:t> </a:t>
            </a:r>
            <a:r>
              <a:rPr lang="en-US" sz="900" dirty="0" err="1"/>
              <a:t>mn</a:t>
            </a:r>
            <a:r>
              <a:rPr lang="en-US" sz="900" dirty="0"/>
              <a:t/>
            </a:r>
            <a:br>
              <a:rPr lang="en-US" sz="900" dirty="0"/>
            </a:br>
            <a:r>
              <a:rPr lang="en-US" sz="900" dirty="0"/>
              <a:t>*** Creating network</a:t>
            </a:r>
            <a:br>
              <a:rPr lang="en-US" sz="900" dirty="0"/>
            </a:br>
            <a:r>
              <a:rPr lang="en-US" sz="900" dirty="0"/>
              <a:t>*** Adding controller</a:t>
            </a:r>
            <a:br>
              <a:rPr lang="en-US" sz="900" dirty="0"/>
            </a:br>
            <a:r>
              <a:rPr lang="en-US" sz="900" dirty="0"/>
              <a:t>*** Adding hosts:</a:t>
            </a:r>
            <a:br>
              <a:rPr lang="en-US" sz="900" dirty="0"/>
            </a:br>
            <a:r>
              <a:rPr lang="en-US" sz="900" dirty="0"/>
              <a:t>h1 h2 </a:t>
            </a:r>
            <a:br>
              <a:rPr lang="en-US" sz="900" dirty="0"/>
            </a:br>
            <a:r>
              <a:rPr lang="en-US" sz="900" dirty="0"/>
              <a:t>*** Adding switches:</a:t>
            </a:r>
            <a:br>
              <a:rPr lang="en-US" sz="900" dirty="0"/>
            </a:br>
            <a:r>
              <a:rPr lang="en-US" sz="900" dirty="0"/>
              <a:t>s1 </a:t>
            </a:r>
            <a:br>
              <a:rPr lang="en-US" sz="900" dirty="0"/>
            </a:br>
            <a:r>
              <a:rPr lang="en-US" sz="900" dirty="0"/>
              <a:t>*** Adding links:</a:t>
            </a:r>
            <a:br>
              <a:rPr lang="en-US" sz="900" dirty="0"/>
            </a:br>
            <a:r>
              <a:rPr lang="en-US" sz="900" dirty="0"/>
              <a:t>(h1, s1) (h2, s1) </a:t>
            </a:r>
            <a:br>
              <a:rPr lang="en-US" sz="900" dirty="0"/>
            </a:br>
            <a:r>
              <a:rPr lang="en-US" sz="900" dirty="0"/>
              <a:t>*** Configuring hosts</a:t>
            </a:r>
            <a:br>
              <a:rPr lang="en-US" sz="900" dirty="0"/>
            </a:br>
            <a:r>
              <a:rPr lang="en-US" sz="900" dirty="0"/>
              <a:t>h1 h2 </a:t>
            </a:r>
            <a:br>
              <a:rPr lang="en-US" sz="900" dirty="0"/>
            </a:br>
            <a:r>
              <a:rPr lang="en-US" sz="900" dirty="0"/>
              <a:t>*** Starting controller</a:t>
            </a:r>
            <a:br>
              <a:rPr lang="en-US" sz="900" dirty="0"/>
            </a:br>
            <a:r>
              <a:rPr lang="en-US" sz="900" dirty="0"/>
              <a:t>c0 </a:t>
            </a:r>
            <a:br>
              <a:rPr lang="en-US" sz="900" dirty="0"/>
            </a:br>
            <a:r>
              <a:rPr lang="en-US" sz="900" dirty="0"/>
              <a:t>*** Starting 1 switches</a:t>
            </a:r>
            <a:br>
              <a:rPr lang="en-US" sz="900" dirty="0"/>
            </a:br>
            <a:r>
              <a:rPr lang="en-US" sz="900" dirty="0"/>
              <a:t>s1 ...</a:t>
            </a:r>
            <a:br>
              <a:rPr lang="en-US" sz="900" dirty="0"/>
            </a:br>
            <a:r>
              <a:rPr lang="en-US" sz="900" dirty="0"/>
              <a:t>*** Starting CLI</a:t>
            </a:r>
            <a:r>
              <a:rPr lang="en-US" sz="900" dirty="0" smtClean="0"/>
              <a:t>:</a:t>
            </a:r>
          </a:p>
          <a:p>
            <a:r>
              <a:rPr lang="en-US" sz="900" dirty="0" err="1"/>
              <a:t>mininet</a:t>
            </a:r>
            <a:r>
              <a:rPr lang="en-US" sz="900" dirty="0"/>
              <a:t>&gt; </a:t>
            </a:r>
            <a:r>
              <a:rPr lang="en-US" sz="900" dirty="0" err="1"/>
              <a:t>pingall</a:t>
            </a:r>
            <a:r>
              <a:rPr lang="en-US" sz="900" dirty="0"/>
              <a:t/>
            </a:r>
            <a:br>
              <a:rPr lang="en-US" sz="900" dirty="0"/>
            </a:br>
            <a:r>
              <a:rPr lang="en-US" sz="900" dirty="0"/>
              <a:t>*** Ping: testing ping reachability</a:t>
            </a:r>
            <a:br>
              <a:rPr lang="en-US" sz="900" dirty="0"/>
            </a:br>
            <a:r>
              <a:rPr lang="en-US" sz="900" dirty="0"/>
              <a:t>h1 -&gt; h2 </a:t>
            </a:r>
            <a:br>
              <a:rPr lang="en-US" sz="900" dirty="0"/>
            </a:br>
            <a:r>
              <a:rPr lang="en-US" sz="900" dirty="0" err="1"/>
              <a:t>h2</a:t>
            </a:r>
            <a:r>
              <a:rPr lang="en-US" sz="900" dirty="0"/>
              <a:t> -&gt; h1 </a:t>
            </a:r>
            <a:br>
              <a:rPr lang="en-US" sz="900" dirty="0"/>
            </a:br>
            <a:r>
              <a:rPr lang="en-US" sz="900" dirty="0"/>
              <a:t>*** Results: 0% dropped (2/2 received)</a:t>
            </a:r>
            <a:br>
              <a:rPr lang="en-US" sz="900" dirty="0"/>
            </a:br>
            <a:r>
              <a:rPr lang="en-US" sz="900" dirty="0" err="1"/>
              <a:t>mininet</a:t>
            </a:r>
            <a:r>
              <a:rPr lang="en-US" sz="900" dirty="0"/>
              <a:t>&gt; </a:t>
            </a:r>
            <a:r>
              <a:rPr lang="en-US" sz="900" dirty="0" err="1"/>
              <a:t>dpctl</a:t>
            </a:r>
            <a:r>
              <a:rPr lang="en-US" sz="900" dirty="0"/>
              <a:t> dump-flows</a:t>
            </a:r>
            <a:br>
              <a:rPr lang="en-US" sz="900" dirty="0"/>
            </a:br>
            <a:r>
              <a:rPr lang="en-US" sz="900" dirty="0"/>
              <a:t>*** s1 ------------------------------------------------------------------------</a:t>
            </a:r>
            <a:br>
              <a:rPr lang="en-US" sz="900" dirty="0"/>
            </a:br>
            <a:r>
              <a:rPr lang="en-US" sz="900" dirty="0"/>
              <a:t>NXST_FLOW reply (</a:t>
            </a:r>
            <a:r>
              <a:rPr lang="en-US" sz="900" dirty="0" err="1"/>
              <a:t>xid</a:t>
            </a:r>
            <a:r>
              <a:rPr lang="en-US" sz="900" dirty="0"/>
              <a:t>=0x4):</a:t>
            </a:r>
            <a:br>
              <a:rPr lang="en-US" sz="900" dirty="0"/>
            </a:br>
            <a:r>
              <a:rPr lang="en-US" sz="900" dirty="0"/>
              <a:t> cookie=0x0, duration=38.192s, table=0, </a:t>
            </a:r>
            <a:r>
              <a:rPr lang="en-US" sz="900" dirty="0" err="1"/>
              <a:t>n_packets</a:t>
            </a:r>
            <a:r>
              <a:rPr lang="en-US" sz="900" dirty="0"/>
              <a:t>=1, </a:t>
            </a:r>
            <a:r>
              <a:rPr lang="en-US" sz="900" dirty="0" err="1"/>
              <a:t>n_bytes</a:t>
            </a:r>
            <a:r>
              <a:rPr lang="en-US" sz="900" dirty="0"/>
              <a:t>=98, </a:t>
            </a:r>
            <a:r>
              <a:rPr lang="en-US" sz="900" dirty="0" err="1"/>
              <a:t>idle_timeout</a:t>
            </a:r>
            <a:r>
              <a:rPr lang="en-US" sz="900" dirty="0"/>
              <a:t>=60, </a:t>
            </a:r>
            <a:r>
              <a:rPr lang="en-US" sz="900" dirty="0" err="1"/>
              <a:t>idle_age</a:t>
            </a:r>
            <a:r>
              <a:rPr lang="en-US" sz="900" dirty="0"/>
              <a:t>=38, priority=65535,icmp,in_port=2,vlan_tci=0x0000,dl_src=d6:13:79:41:63:43,dl_dst=7e:6c:76:0d:89:c9,nw_src=10.0.0.2,nw_dst=10.0.0.1,nw_tos=0,icmp_type=0,icmp_code=0 actions=output:1</a:t>
            </a:r>
            <a:br>
              <a:rPr lang="en-US" sz="900" dirty="0"/>
            </a:br>
            <a:r>
              <a:rPr lang="en-US" sz="900" dirty="0"/>
              <a:t> cookie=0x0, duration=38.190s, table=0, </a:t>
            </a:r>
            <a:r>
              <a:rPr lang="en-US" sz="900" dirty="0" err="1"/>
              <a:t>n_packets</a:t>
            </a:r>
            <a:r>
              <a:rPr lang="en-US" sz="900" dirty="0"/>
              <a:t>=1, </a:t>
            </a:r>
            <a:r>
              <a:rPr lang="en-US" sz="900" dirty="0" err="1"/>
              <a:t>n_bytes</a:t>
            </a:r>
            <a:r>
              <a:rPr lang="en-US" sz="900" dirty="0"/>
              <a:t>=98, </a:t>
            </a:r>
            <a:r>
              <a:rPr lang="en-US" sz="900" dirty="0" err="1"/>
              <a:t>idle_timeout</a:t>
            </a:r>
            <a:r>
              <a:rPr lang="en-US" sz="900" dirty="0"/>
              <a:t>=60, </a:t>
            </a:r>
            <a:r>
              <a:rPr lang="en-US" sz="900" dirty="0" err="1"/>
              <a:t>idle_age</a:t>
            </a:r>
            <a:r>
              <a:rPr lang="en-US" sz="900" dirty="0"/>
              <a:t>=38, priority=65535,icmp,in_port=2,vlan_tci=0x0000,dl_src=d6:13:79:41:63:43,dl_dst=7e:6c:76:0d:89:c9,nw_src=10.0.0.2,nw_dst=10.0.0.1,nw_tos=0,icmp_type=8,icmp_code=0 actions=output:1</a:t>
            </a:r>
            <a:br>
              <a:rPr lang="en-US" sz="900" dirty="0"/>
            </a:br>
            <a:r>
              <a:rPr lang="en-US" sz="900" dirty="0"/>
              <a:t> cookie=0x0, duration=38.189s, table=0, </a:t>
            </a:r>
            <a:r>
              <a:rPr lang="en-US" sz="900" dirty="0" err="1"/>
              <a:t>n_packets</a:t>
            </a:r>
            <a:r>
              <a:rPr lang="en-US" sz="900" dirty="0"/>
              <a:t>=1, </a:t>
            </a:r>
            <a:r>
              <a:rPr lang="en-US" sz="900" dirty="0" err="1"/>
              <a:t>n_bytes</a:t>
            </a:r>
            <a:r>
              <a:rPr lang="en-US" sz="900" dirty="0"/>
              <a:t>=98, </a:t>
            </a:r>
            <a:r>
              <a:rPr lang="en-US" sz="900" dirty="0" err="1"/>
              <a:t>idle_timeout</a:t>
            </a:r>
            <a:r>
              <a:rPr lang="en-US" sz="900" dirty="0"/>
              <a:t>=60, </a:t>
            </a:r>
            <a:r>
              <a:rPr lang="en-US" sz="900" dirty="0" err="1"/>
              <a:t>idle_age</a:t>
            </a:r>
            <a:r>
              <a:rPr lang="en-US" sz="900" dirty="0"/>
              <a:t>=38, priority=65535,icmp,in_port=1,vlan_tci=0x0000,dl_src=7e:6c:76:0d:89:c9,dl_dst=d6:13:79:41:63:43,nw_src=10.0.0.1,nw_dst=10.0.0.2,nw_tos=0,icmp_type=0,icmp_code=0 actions=output:2</a:t>
            </a:r>
            <a:br>
              <a:rPr lang="en-US" sz="900" dirty="0"/>
            </a:br>
            <a:r>
              <a:rPr lang="en-US" sz="900" dirty="0"/>
              <a:t> cookie=0x0, duration=38.192s, table=0, </a:t>
            </a:r>
            <a:r>
              <a:rPr lang="en-US" sz="900" dirty="0" err="1"/>
              <a:t>n_packets</a:t>
            </a:r>
            <a:r>
              <a:rPr lang="en-US" sz="900" dirty="0"/>
              <a:t>=1, </a:t>
            </a:r>
            <a:r>
              <a:rPr lang="en-US" sz="900" dirty="0" err="1"/>
              <a:t>n_bytes</a:t>
            </a:r>
            <a:r>
              <a:rPr lang="en-US" sz="900" dirty="0"/>
              <a:t>=98, </a:t>
            </a:r>
            <a:r>
              <a:rPr lang="en-US" sz="900" dirty="0" err="1"/>
              <a:t>idle_timeout</a:t>
            </a:r>
            <a:r>
              <a:rPr lang="en-US" sz="900" dirty="0"/>
              <a:t>=60, </a:t>
            </a:r>
            <a:r>
              <a:rPr lang="en-US" sz="900" dirty="0" err="1"/>
              <a:t>idle_age</a:t>
            </a:r>
            <a:r>
              <a:rPr lang="en-US" sz="900" dirty="0"/>
              <a:t>=38, priority=65535,icmp,in_port=1,vlan_tci=0x0000,dl_src=7e:6c:76:0d:89:c9,dl_dst=d6:13:79:41:63:43,nw_src=10.0.0.1,nw_dst=10.0.0.2,nw_tos=0,icmp_type=8,icmp_code=0 actions=output:2</a:t>
            </a:r>
            <a:br>
              <a:rPr lang="en-US" sz="900" dirty="0"/>
            </a:br>
            <a:r>
              <a:rPr lang="en-US" sz="900" dirty="0"/>
              <a:t> cookie=0x0, duration=33.190s, table=0, </a:t>
            </a:r>
            <a:r>
              <a:rPr lang="en-US" sz="900" dirty="0" err="1"/>
              <a:t>n_packets</a:t>
            </a:r>
            <a:r>
              <a:rPr lang="en-US" sz="900" dirty="0"/>
              <a:t>=1, </a:t>
            </a:r>
            <a:r>
              <a:rPr lang="en-US" sz="900" dirty="0" err="1"/>
              <a:t>n_bytes</a:t>
            </a:r>
            <a:r>
              <a:rPr lang="en-US" sz="900" dirty="0"/>
              <a:t>=42, </a:t>
            </a:r>
            <a:r>
              <a:rPr lang="en-US" sz="900" dirty="0" err="1"/>
              <a:t>idle_timeout</a:t>
            </a:r>
            <a:r>
              <a:rPr lang="en-US" sz="900" dirty="0"/>
              <a:t>=60, </a:t>
            </a:r>
            <a:r>
              <a:rPr lang="en-US" sz="900" dirty="0" err="1"/>
              <a:t>idle_age</a:t>
            </a:r>
            <a:r>
              <a:rPr lang="en-US" sz="900" dirty="0"/>
              <a:t>=33, priority=65535,arp,in_port=1,vlan_tci=0x0000,dl_src=7e:6c:76:0d:89:c9,dl_dst=d6:13:79:41:63:43,arp_spa=10.0.0.1,arp_tpa=10.0.0.2,arp_op=2 actions=output:2</a:t>
            </a:r>
            <a:br>
              <a:rPr lang="en-US" sz="900" dirty="0"/>
            </a:br>
            <a:r>
              <a:rPr lang="en-US" sz="900" dirty="0"/>
              <a:t> cookie=0x0, duration=38.193s, table=0, </a:t>
            </a:r>
            <a:r>
              <a:rPr lang="en-US" sz="900" dirty="0" err="1"/>
              <a:t>n_packets</a:t>
            </a:r>
            <a:r>
              <a:rPr lang="en-US" sz="900" dirty="0"/>
              <a:t>=1, </a:t>
            </a:r>
            <a:r>
              <a:rPr lang="en-US" sz="900" dirty="0" err="1"/>
              <a:t>n_bytes</a:t>
            </a:r>
            <a:r>
              <a:rPr lang="en-US" sz="900" dirty="0"/>
              <a:t>=42, </a:t>
            </a:r>
            <a:r>
              <a:rPr lang="en-US" sz="900" dirty="0" err="1"/>
              <a:t>idle_timeout</a:t>
            </a:r>
            <a:r>
              <a:rPr lang="en-US" sz="900" dirty="0"/>
              <a:t>=60, </a:t>
            </a:r>
            <a:r>
              <a:rPr lang="en-US" sz="900" dirty="0" err="1"/>
              <a:t>idle_age</a:t>
            </a:r>
            <a:r>
              <a:rPr lang="en-US" sz="900" dirty="0"/>
              <a:t>=38, priority=65535,arp,in_port=2,vlan_tci=0x0000,dl_src=d6:13:79:41:63:43,dl_dst=7e:6c:76:0d:89:c9,arp_spa=10.0.0.2,arp_tpa=10.0.0.1,arp_op=2 actions=output:1</a:t>
            </a:r>
            <a:br>
              <a:rPr lang="en-US" sz="900" dirty="0"/>
            </a:br>
            <a:r>
              <a:rPr lang="en-US" sz="900" dirty="0"/>
              <a:t> cookie=0x0, duration=33.191s, table=0, </a:t>
            </a:r>
            <a:r>
              <a:rPr lang="en-US" sz="900" dirty="0" err="1"/>
              <a:t>n_packets</a:t>
            </a:r>
            <a:r>
              <a:rPr lang="en-US" sz="900" dirty="0"/>
              <a:t>=1, </a:t>
            </a:r>
            <a:r>
              <a:rPr lang="en-US" sz="900" dirty="0" err="1"/>
              <a:t>n_bytes</a:t>
            </a:r>
            <a:r>
              <a:rPr lang="en-US" sz="900" dirty="0"/>
              <a:t>=42, </a:t>
            </a:r>
            <a:r>
              <a:rPr lang="en-US" sz="900" dirty="0" err="1"/>
              <a:t>idle_timeout</a:t>
            </a:r>
            <a:r>
              <a:rPr lang="en-US" sz="900" dirty="0"/>
              <a:t>=60, </a:t>
            </a:r>
            <a:r>
              <a:rPr lang="en-US" sz="900" dirty="0" err="1"/>
              <a:t>idle_age</a:t>
            </a:r>
            <a:r>
              <a:rPr lang="en-US" sz="900" dirty="0"/>
              <a:t>=33, priority=65535,arp,in_port=2,vlan_tci=0x0000,dl_src=d6:13:79:41:63:43,dl_dst=7e:6c:76:0d:89:c9,arp_spa=10.0.0.2,arp_tpa=10.0.0.1,arp_op=1 actions=output:1</a:t>
            </a:r>
            <a:endParaRPr lang="en-US" sz="900" dirty="0" smtClean="0"/>
          </a:p>
        </p:txBody>
      </p:sp>
    </p:spTree>
    <p:extLst>
      <p:ext uri="{BB962C8B-B14F-4D97-AF65-F5344CB8AC3E}">
        <p14:creationId xmlns:p14="http://schemas.microsoft.com/office/powerpoint/2010/main" val="1923738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325" y="1325084"/>
            <a:ext cx="8351839" cy="3852000"/>
          </a:xfrm>
        </p:spPr>
        <p:txBody>
          <a:bodyPr/>
          <a:lstStyle/>
          <a:p>
            <a:r>
              <a:rPr lang="en-US" dirty="0"/>
              <a:t> </a:t>
            </a:r>
            <a:r>
              <a:rPr lang="en-US" sz="1800" dirty="0"/>
              <a:t>"The road </a:t>
            </a:r>
            <a:r>
              <a:rPr lang="en-US" sz="1800" dirty="0" smtClean="0"/>
              <a:t>to SDN</a:t>
            </a:r>
            <a:r>
              <a:rPr lang="en-US" sz="1800" dirty="0"/>
              <a:t>" </a:t>
            </a:r>
            <a:r>
              <a:rPr lang="en-US" sz="1800" dirty="0">
                <a:hlinkClick r:id="rId3"/>
              </a:rPr>
              <a:t>http://</a:t>
            </a:r>
            <a:r>
              <a:rPr lang="en-US" sz="1800" dirty="0" smtClean="0">
                <a:hlinkClick r:id="rId3"/>
              </a:rPr>
              <a:t>queue.acm.org/detail.cfm?ref=rss&amp;id=2560327</a:t>
            </a:r>
            <a:endParaRPr lang="en-US" sz="1800" dirty="0">
              <a:hlinkClick r:id="rId3"/>
            </a:endParaRPr>
          </a:p>
          <a:p>
            <a:r>
              <a:rPr lang="en-US" sz="1800" dirty="0"/>
              <a:t> </a:t>
            </a:r>
            <a:r>
              <a:rPr lang="en-US" sz="1800" dirty="0" err="1"/>
              <a:t>Kreutz</a:t>
            </a:r>
            <a:r>
              <a:rPr lang="en-US" sz="1800" dirty="0"/>
              <a:t>, D., Ramos, F. M., </a:t>
            </a:r>
            <a:r>
              <a:rPr lang="en-US" sz="1800" dirty="0" err="1"/>
              <a:t>Verissimo</a:t>
            </a:r>
            <a:r>
              <a:rPr lang="en-US" sz="1800" dirty="0"/>
              <a:t>, P. E., Rothenberg, C. E., </a:t>
            </a:r>
            <a:r>
              <a:rPr lang="en-US" sz="1800" dirty="0" err="1"/>
              <a:t>Azodolmolky</a:t>
            </a:r>
            <a:r>
              <a:rPr lang="en-US" sz="1800" dirty="0"/>
              <a:t>, S., &amp; </a:t>
            </a:r>
            <a:r>
              <a:rPr lang="en-US" sz="1800" dirty="0" err="1"/>
              <a:t>Uhlig</a:t>
            </a:r>
            <a:r>
              <a:rPr lang="en-US" sz="1800" dirty="0"/>
              <a:t>, S. (2015). Software-defined networking: A comprehensive </a:t>
            </a:r>
            <a:r>
              <a:rPr lang="en-US" sz="1800" dirty="0" err="1"/>
              <a:t>survey.</a:t>
            </a:r>
            <a:r>
              <a:rPr lang="en-US" sz="1800" i="1" dirty="0" err="1"/>
              <a:t>proceedings</a:t>
            </a:r>
            <a:r>
              <a:rPr lang="en-US" sz="1800" i="1" dirty="0"/>
              <a:t> of the IEEE</a:t>
            </a:r>
            <a:r>
              <a:rPr lang="en-US" sz="1800" dirty="0"/>
              <a:t>, </a:t>
            </a:r>
            <a:r>
              <a:rPr lang="en-US" sz="1800" i="1" dirty="0"/>
              <a:t>103</a:t>
            </a:r>
            <a:r>
              <a:rPr lang="en-US" sz="1800" dirty="0"/>
              <a:t>(1), 14-76. </a:t>
            </a:r>
            <a:endParaRPr lang="en-US" sz="1800" dirty="0" smtClean="0"/>
          </a:p>
          <a:p>
            <a:r>
              <a:rPr lang="en-US" sz="1800" dirty="0" smtClean="0"/>
              <a:t>“SDN </a:t>
            </a:r>
            <a:r>
              <a:rPr lang="en-US" sz="1800" dirty="0"/>
              <a:t>Architecture 1.0 - Open Networking Foundation”, </a:t>
            </a:r>
            <a:r>
              <a:rPr lang="en-US" sz="1800" dirty="0">
                <a:hlinkClick r:id="rId4"/>
              </a:rPr>
              <a:t>https://www.opennetworking.org/images/stories/downloads/sdn-resources/technical-reports/TR_SDN_ARCH_1.0_06062014.pdf</a:t>
            </a:r>
            <a:endParaRPr lang="en-US" sz="1800" dirty="0"/>
          </a:p>
          <a:p>
            <a:r>
              <a:rPr lang="en-US" sz="1800" dirty="0" err="1" smtClean="0"/>
              <a:t>Openflow</a:t>
            </a:r>
            <a:r>
              <a:rPr lang="en-US" sz="1800" dirty="0" smtClean="0"/>
              <a:t> </a:t>
            </a:r>
            <a:r>
              <a:rPr lang="en-US" sz="1800" dirty="0"/>
              <a:t>specification v1.0, </a:t>
            </a:r>
            <a:r>
              <a:rPr lang="en-US" sz="1800" dirty="0">
                <a:hlinkClick r:id="rId5"/>
              </a:rPr>
              <a:t>https://</a:t>
            </a:r>
            <a:r>
              <a:rPr lang="en-US" sz="1800" dirty="0" smtClean="0">
                <a:hlinkClick r:id="rId5"/>
              </a:rPr>
              <a:t>www.opennetworking.org/images/stories/downloads/sdn-resources/onf-specifications/openflow/openflow-spec-v1.0.0.pdf</a:t>
            </a:r>
            <a:endParaRPr lang="en-US" sz="1800" dirty="0" smtClean="0"/>
          </a:p>
          <a:p>
            <a:r>
              <a:rPr lang="en-US" sz="1800" dirty="0" err="1" smtClean="0"/>
              <a:t>Mininet</a:t>
            </a:r>
            <a:r>
              <a:rPr lang="en-US" sz="1800" dirty="0" smtClean="0"/>
              <a:t>, </a:t>
            </a:r>
            <a:r>
              <a:rPr lang="en-US" sz="1800" dirty="0" smtClean="0">
                <a:hlinkClick r:id="rId6" action="ppaction://hlinkfile"/>
              </a:rPr>
              <a:t>mininet.org</a:t>
            </a:r>
            <a:endParaRPr lang="en-US" sz="1800" dirty="0" smtClean="0"/>
          </a:p>
          <a:p>
            <a:r>
              <a:rPr lang="en-US" sz="1800" dirty="0"/>
              <a:t>POX controller, </a:t>
            </a:r>
            <a:r>
              <a:rPr lang="en-US" sz="1800" dirty="0">
                <a:hlinkClick r:id="rId7"/>
              </a:rPr>
              <a:t>http://www.noxrepo.org/</a:t>
            </a:r>
            <a:endParaRPr lang="en-US" sz="1800" dirty="0"/>
          </a:p>
        </p:txBody>
      </p:sp>
      <p:sp>
        <p:nvSpPr>
          <p:cNvPr id="3" name="Title 2"/>
          <p:cNvSpPr>
            <a:spLocks noGrp="1"/>
          </p:cNvSpPr>
          <p:nvPr>
            <p:ph type="title"/>
          </p:nvPr>
        </p:nvSpPr>
        <p:spPr/>
        <p:txBody>
          <a:bodyPr>
            <a:normAutofit/>
          </a:bodyPr>
          <a:lstStyle/>
          <a:p>
            <a:r>
              <a:rPr lang="en-US" sz="3600" dirty="0"/>
              <a:t>R</a:t>
            </a:r>
            <a:r>
              <a:rPr lang="en-US" sz="3600" dirty="0" smtClean="0"/>
              <a:t>eferences</a:t>
            </a:r>
            <a:endParaRPr lang="en-US" sz="3600" dirty="0"/>
          </a:p>
        </p:txBody>
      </p:sp>
    </p:spTree>
    <p:extLst>
      <p:ext uri="{BB962C8B-B14F-4D97-AF65-F5344CB8AC3E}">
        <p14:creationId xmlns:p14="http://schemas.microsoft.com/office/powerpoint/2010/main" val="688926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Logo_ChapterSlide_Normal"/>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4203778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701" y="1205640"/>
            <a:ext cx="8351839" cy="486000"/>
          </a:xfrm>
        </p:spPr>
        <p:txBody>
          <a:bodyPr/>
          <a:lstStyle/>
          <a:p>
            <a:r>
              <a:rPr lang="en-US" dirty="0" smtClean="0"/>
              <a:t>Complex routers</a:t>
            </a:r>
            <a:endParaRPr lang="en-US" dirty="0"/>
          </a:p>
        </p:txBody>
      </p:sp>
      <p:sp>
        <p:nvSpPr>
          <p:cNvPr id="3" name="Title 2"/>
          <p:cNvSpPr>
            <a:spLocks noGrp="1"/>
          </p:cNvSpPr>
          <p:nvPr>
            <p:ph type="title"/>
          </p:nvPr>
        </p:nvSpPr>
        <p:spPr/>
        <p:txBody>
          <a:bodyPr>
            <a:normAutofit/>
          </a:bodyPr>
          <a:lstStyle/>
          <a:p>
            <a:r>
              <a:rPr lang="en-US" sz="3600" dirty="0"/>
              <a:t>Reviewing traditional networking</a:t>
            </a:r>
          </a:p>
        </p:txBody>
      </p:sp>
      <p:grpSp>
        <p:nvGrpSpPr>
          <p:cNvPr id="4" name="Group 34"/>
          <p:cNvGrpSpPr>
            <a:grpSpLocks/>
          </p:cNvGrpSpPr>
          <p:nvPr/>
        </p:nvGrpSpPr>
        <p:grpSpPr bwMode="auto">
          <a:xfrm>
            <a:off x="3032125" y="2171700"/>
            <a:ext cx="2065338" cy="1066800"/>
            <a:chOff x="1728" y="1416"/>
            <a:chExt cx="1301" cy="672"/>
          </a:xfrm>
        </p:grpSpPr>
        <p:sp>
          <p:nvSpPr>
            <p:cNvPr id="5" name="AutoShape 22"/>
            <p:cNvSpPr>
              <a:spLocks/>
            </p:cNvSpPr>
            <p:nvPr/>
          </p:nvSpPr>
          <p:spPr bwMode="auto">
            <a:xfrm>
              <a:off x="1728" y="1416"/>
              <a:ext cx="192" cy="672"/>
            </a:xfrm>
            <a:prstGeom prst="rightBrace">
              <a:avLst>
                <a:gd name="adj1" fmla="val 45306"/>
                <a:gd name="adj2" fmla="val 48514"/>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endParaRPr lang="en-US" altLang="en-US" sz="1800"/>
            </a:p>
          </p:txBody>
        </p:sp>
        <p:sp>
          <p:nvSpPr>
            <p:cNvPr id="6" name="Text Box 23"/>
            <p:cNvSpPr txBox="1">
              <a:spLocks noChangeArrowheads="1"/>
            </p:cNvSpPr>
            <p:nvPr/>
          </p:nvSpPr>
          <p:spPr bwMode="auto">
            <a:xfrm>
              <a:off x="1968" y="1512"/>
              <a:ext cx="10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r>
                <a:rPr lang="en-US" altLang="en-US" sz="1800"/>
                <a:t>Million of lines</a:t>
              </a:r>
              <a:br>
                <a:rPr lang="en-US" altLang="en-US" sz="1800"/>
              </a:br>
              <a:r>
                <a:rPr lang="en-US" altLang="en-US" sz="1800"/>
                <a:t>of source code</a:t>
              </a:r>
            </a:p>
          </p:txBody>
        </p:sp>
      </p:grpSp>
      <p:sp>
        <p:nvSpPr>
          <p:cNvPr id="7" name="Text Box 25"/>
          <p:cNvSpPr txBox="1">
            <a:spLocks noChangeArrowheads="1"/>
          </p:cNvSpPr>
          <p:nvPr/>
        </p:nvSpPr>
        <p:spPr bwMode="auto">
          <a:xfrm>
            <a:off x="6424613" y="23241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r>
              <a:rPr lang="en-US" altLang="en-US" sz="1800" dirty="0" smtClean="0">
                <a:solidFill>
                  <a:srgbClr val="FF0000"/>
                </a:solidFill>
              </a:rPr>
              <a:t>Hard to extend</a:t>
            </a:r>
            <a:endParaRPr lang="en-US" altLang="en-US" sz="1800" dirty="0">
              <a:solidFill>
                <a:srgbClr val="FF0000"/>
              </a:solidFill>
            </a:endParaRPr>
          </a:p>
        </p:txBody>
      </p:sp>
      <p:grpSp>
        <p:nvGrpSpPr>
          <p:cNvPr id="8" name="Group 35"/>
          <p:cNvGrpSpPr>
            <a:grpSpLocks/>
          </p:cNvGrpSpPr>
          <p:nvPr/>
        </p:nvGrpSpPr>
        <p:grpSpPr bwMode="auto">
          <a:xfrm>
            <a:off x="3032125" y="3467100"/>
            <a:ext cx="3463925" cy="1066800"/>
            <a:chOff x="1728" y="2232"/>
            <a:chExt cx="2182" cy="672"/>
          </a:xfrm>
        </p:grpSpPr>
        <p:sp>
          <p:nvSpPr>
            <p:cNvPr id="9" name="AutoShape 27"/>
            <p:cNvSpPr>
              <a:spLocks/>
            </p:cNvSpPr>
            <p:nvPr/>
          </p:nvSpPr>
          <p:spPr bwMode="auto">
            <a:xfrm>
              <a:off x="1728" y="2232"/>
              <a:ext cx="192" cy="672"/>
            </a:xfrm>
            <a:prstGeom prst="rightBrace">
              <a:avLst>
                <a:gd name="adj1" fmla="val 45306"/>
                <a:gd name="adj2" fmla="val 48514"/>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endParaRPr lang="en-US" altLang="en-US" sz="1800"/>
            </a:p>
          </p:txBody>
        </p:sp>
        <p:sp>
          <p:nvSpPr>
            <p:cNvPr id="10" name="Text Box 28"/>
            <p:cNvSpPr txBox="1">
              <a:spLocks noChangeArrowheads="1"/>
            </p:cNvSpPr>
            <p:nvPr/>
          </p:nvSpPr>
          <p:spPr bwMode="auto">
            <a:xfrm>
              <a:off x="1968" y="2328"/>
              <a:ext cx="1942"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r>
                <a:rPr lang="en-US" sz="1800" dirty="0"/>
                <a:t>Tens of billions of transistors</a:t>
              </a:r>
            </a:p>
            <a:p>
              <a:pPr eaLnBrk="1" hangingPunct="1"/>
              <a:r>
                <a:rPr lang="en-US" altLang="en-US" sz="1800" dirty="0" smtClean="0"/>
                <a:t>10Gbytes </a:t>
              </a:r>
              <a:r>
                <a:rPr lang="en-US" altLang="en-US" sz="1800" dirty="0"/>
                <a:t>RAM</a:t>
              </a:r>
            </a:p>
          </p:txBody>
        </p:sp>
      </p:grpSp>
      <p:sp>
        <p:nvSpPr>
          <p:cNvPr id="11" name="Text Box 30"/>
          <p:cNvSpPr txBox="1">
            <a:spLocks noChangeArrowheads="1"/>
          </p:cNvSpPr>
          <p:nvPr/>
        </p:nvSpPr>
        <p:spPr bwMode="auto">
          <a:xfrm>
            <a:off x="6424613" y="3619500"/>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r>
              <a:rPr lang="en-US" altLang="en-US" sz="1800" dirty="0">
                <a:solidFill>
                  <a:srgbClr val="FF0000"/>
                </a:solidFill>
              </a:rPr>
              <a:t>Power Hungry</a:t>
            </a:r>
          </a:p>
        </p:txBody>
      </p:sp>
      <p:sp>
        <p:nvSpPr>
          <p:cNvPr id="12" name="Text Box 32"/>
          <p:cNvSpPr txBox="1">
            <a:spLocks noChangeArrowheads="1"/>
          </p:cNvSpPr>
          <p:nvPr/>
        </p:nvSpPr>
        <p:spPr bwMode="auto">
          <a:xfrm>
            <a:off x="393702" y="4991100"/>
            <a:ext cx="7955314"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65" charset="-128"/>
              </a:defRPr>
            </a:lvl1pPr>
            <a:lvl2pPr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lnSpc>
                <a:spcPct val="80000"/>
              </a:lnSpc>
              <a:spcBef>
                <a:spcPct val="20000"/>
              </a:spcBef>
              <a:buClr>
                <a:schemeClr val="tx1"/>
              </a:buClr>
              <a:buSzPct val="75000"/>
              <a:buFont typeface="Wingdings" pitchFamily="-65" charset="2"/>
              <a:buNone/>
            </a:pPr>
            <a:r>
              <a:rPr lang="en-US" altLang="en-US" dirty="0" smtClean="0"/>
              <a:t>Vertically integration with many </a:t>
            </a:r>
            <a:r>
              <a:rPr lang="en-US" altLang="en-US" dirty="0"/>
              <a:t>complex </a:t>
            </a:r>
            <a:r>
              <a:rPr lang="en-US" altLang="en-US" dirty="0" smtClean="0"/>
              <a:t>functions: </a:t>
            </a:r>
            <a:r>
              <a:rPr lang="en-US" altLang="en-US" sz="2000" i="1" dirty="0" smtClean="0"/>
              <a:t>OSPF</a:t>
            </a:r>
            <a:r>
              <a:rPr lang="en-US" altLang="en-US" sz="2000" i="1" dirty="0"/>
              <a:t>, BGP, multicast, </a:t>
            </a:r>
            <a:r>
              <a:rPr lang="en-US" altLang="en-US" sz="2000" i="1" dirty="0" err="1" smtClean="0"/>
              <a:t>QoS</a:t>
            </a:r>
            <a:r>
              <a:rPr lang="en-US" altLang="en-US" sz="2000" i="1" dirty="0" smtClean="0"/>
              <a:t>, Traffic </a:t>
            </a:r>
            <a:r>
              <a:rPr lang="en-US" altLang="en-US" sz="2000" i="1" dirty="0"/>
              <a:t>Engineering, NAT, firewalls, </a:t>
            </a:r>
            <a:r>
              <a:rPr lang="en-US" altLang="en-US" sz="2000" i="1" dirty="0" smtClean="0"/>
              <a:t>MPLS…</a:t>
            </a:r>
            <a:endParaRPr lang="en-US" altLang="en-US" sz="2000" i="1" dirty="0"/>
          </a:p>
        </p:txBody>
      </p:sp>
      <p:grpSp>
        <p:nvGrpSpPr>
          <p:cNvPr id="13" name="Group 35"/>
          <p:cNvGrpSpPr>
            <a:grpSpLocks/>
          </p:cNvGrpSpPr>
          <p:nvPr/>
        </p:nvGrpSpPr>
        <p:grpSpPr bwMode="auto">
          <a:xfrm>
            <a:off x="527050" y="1874520"/>
            <a:ext cx="2289175" cy="2773680"/>
            <a:chOff x="304800" y="1188720"/>
            <a:chExt cx="2289175" cy="2773680"/>
          </a:xfrm>
        </p:grpSpPr>
        <p:sp>
          <p:nvSpPr>
            <p:cNvPr id="14" name="AutoShape 18"/>
            <p:cNvSpPr>
              <a:spLocks/>
            </p:cNvSpPr>
            <p:nvPr/>
          </p:nvSpPr>
          <p:spPr bwMode="auto">
            <a:xfrm>
              <a:off x="304800" y="2438400"/>
              <a:ext cx="2289175" cy="609600"/>
            </a:xfrm>
            <a:custGeom>
              <a:avLst/>
              <a:gdLst>
                <a:gd name="T0" fmla="*/ 0 w 21600"/>
                <a:gd name="T1" fmla="*/ 0 h 21600"/>
                <a:gd name="T2" fmla="*/ 21600 w 21600"/>
                <a:gd name="T3" fmla="*/ 21600 h 21600"/>
              </a:gdLst>
              <a:ahLst/>
              <a:cxnLst/>
              <a:rect l="T0" t="T1" r="T2" b="T3"/>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no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endParaRPr lang="en-US" altLang="en-US" sz="1800">
                <a:solidFill>
                  <a:srgbClr val="000000"/>
                </a:solidFill>
                <a:ea typeface="ヒラギノ角ゴ ProN W3" pitchFamily="-65" charset="-128"/>
                <a:sym typeface="Arial" charset="0"/>
              </a:endParaRPr>
            </a:p>
          </p:txBody>
        </p:sp>
        <p:sp>
          <p:nvSpPr>
            <p:cNvPr id="15" name="Rectangle 19"/>
            <p:cNvSpPr>
              <a:spLocks/>
            </p:cNvSpPr>
            <p:nvPr/>
          </p:nvSpPr>
          <p:spPr bwMode="auto">
            <a:xfrm>
              <a:off x="307975" y="1793876"/>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endParaRPr lang="en-US" altLang="en-US" sz="1800">
                <a:solidFill>
                  <a:srgbClr val="000000"/>
                </a:solidFill>
                <a:ea typeface="ヒラギノ角ゴ ProN W3" pitchFamily="-65" charset="-128"/>
                <a:sym typeface="Arial" charset="0"/>
              </a:endParaRPr>
            </a:p>
          </p:txBody>
        </p:sp>
        <p:sp>
          <p:nvSpPr>
            <p:cNvPr id="16" name="Rectangle 23"/>
            <p:cNvSpPr>
              <a:spLocks/>
            </p:cNvSpPr>
            <p:nvPr/>
          </p:nvSpPr>
          <p:spPr bwMode="auto">
            <a:xfrm>
              <a:off x="688975" y="3200400"/>
              <a:ext cx="1447800" cy="762000"/>
            </a:xfrm>
            <a:prstGeom prst="rect">
              <a:avLst/>
            </a:prstGeom>
            <a:noFill/>
            <a:ln>
              <a:noFill/>
            </a:ln>
            <a:effectLst>
              <a:outerShdw dist="35921" dir="2700000" algn="ctr" rotWithShape="0">
                <a:schemeClr val="bg2">
                  <a:alpha val="75000"/>
                </a:schemeClr>
              </a:outerShdw>
            </a:effectLst>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39688"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algn="ctr" eaLnBrk="1" hangingPunct="1"/>
              <a:r>
                <a:rPr lang="en-US" altLang="en-US" sz="2000" dirty="0" smtClean="0">
                  <a:effectLst>
                    <a:outerShdw blurRad="38100" dist="38100" dir="2700000" algn="tl">
                      <a:srgbClr val="000000">
                        <a:alpha val="43137"/>
                      </a:srgbClr>
                    </a:outerShdw>
                  </a:effectLst>
                  <a:cs typeface="Arial" charset="0"/>
                  <a:sym typeface="Arial" charset="0"/>
                </a:rPr>
                <a:t>Hardware</a:t>
              </a:r>
              <a:endParaRPr lang="en-US" altLang="en-US" sz="2000" dirty="0">
                <a:effectLst>
                  <a:outerShdw blurRad="38100" dist="38100" dir="2700000" algn="tl">
                    <a:srgbClr val="000000">
                      <a:alpha val="43137"/>
                    </a:srgbClr>
                  </a:outerShdw>
                </a:effectLst>
                <a:cs typeface="Arial" charset="0"/>
                <a:sym typeface="Arial" charset="0"/>
              </a:endParaRPr>
            </a:p>
          </p:txBody>
        </p:sp>
        <p:sp>
          <p:nvSpPr>
            <p:cNvPr id="17" name="Text Box 21"/>
            <p:cNvSpPr txBox="1">
              <a:spLocks noChangeArrowheads="1"/>
            </p:cNvSpPr>
            <p:nvPr/>
          </p:nvSpPr>
          <p:spPr bwMode="auto">
            <a:xfrm>
              <a:off x="757239" y="1188720"/>
              <a:ext cx="1403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r>
                <a:rPr lang="en-US" altLang="en-US" sz="3200" dirty="0">
                  <a:solidFill>
                    <a:schemeClr val="accent2"/>
                  </a:solidFill>
                </a:rPr>
                <a:t>Router</a:t>
              </a:r>
              <a:endParaRPr lang="en-US" altLang="en-US" sz="3200" dirty="0"/>
            </a:p>
          </p:txBody>
        </p:sp>
        <p:sp>
          <p:nvSpPr>
            <p:cNvPr id="18" name="Rectangle 23"/>
            <p:cNvSpPr>
              <a:spLocks/>
            </p:cNvSpPr>
            <p:nvPr/>
          </p:nvSpPr>
          <p:spPr bwMode="auto">
            <a:xfrm>
              <a:off x="688975" y="1981200"/>
              <a:ext cx="1447800" cy="762000"/>
            </a:xfrm>
            <a:prstGeom prst="rect">
              <a:avLst/>
            </a:prstGeom>
            <a:noFill/>
            <a:ln>
              <a:noFill/>
            </a:ln>
            <a:effectLst>
              <a:outerShdw dist="35921" dir="2700000" algn="ctr" rotWithShape="0">
                <a:schemeClr val="bg2">
                  <a:alpha val="75000"/>
                </a:schemeClr>
              </a:outerShdw>
            </a:effectLst>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39688"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algn="ctr" eaLnBrk="1" hangingPunct="1"/>
              <a:r>
                <a:rPr lang="en-US" altLang="en-US" sz="2000" dirty="0" smtClean="0">
                  <a:effectLst>
                    <a:outerShdw blurRad="38100" dist="38100" dir="2700000" algn="tl">
                      <a:srgbClr val="000000">
                        <a:alpha val="43137"/>
                      </a:srgbClr>
                    </a:outerShdw>
                  </a:effectLst>
                  <a:cs typeface="Arial" charset="0"/>
                  <a:sym typeface="Arial" charset="0"/>
                </a:rPr>
                <a:t>Software</a:t>
              </a:r>
              <a:endParaRPr lang="en-US" altLang="en-US" sz="2000" dirty="0">
                <a:effectLst>
                  <a:outerShdw blurRad="38100" dist="38100" dir="2700000" algn="tl">
                    <a:srgbClr val="000000">
                      <a:alpha val="43137"/>
                    </a:srgbClr>
                  </a:outerShdw>
                </a:effectLst>
                <a:cs typeface="Arial" charset="0"/>
                <a:sym typeface="Arial" charset="0"/>
              </a:endParaRPr>
            </a:p>
          </p:txBody>
        </p:sp>
        <p:sp>
          <p:nvSpPr>
            <p:cNvPr id="19" name="Arc 34"/>
            <p:cNvSpPr>
              <a:spLocks noChangeArrowheads="1"/>
            </p:cNvSpPr>
            <p:nvPr/>
          </p:nvSpPr>
          <p:spPr bwMode="auto">
            <a:xfrm rot="5400000">
              <a:off x="1145381" y="1474470"/>
              <a:ext cx="611188" cy="2286000"/>
            </a:xfrm>
            <a:custGeom>
              <a:avLst/>
              <a:gdLst>
                <a:gd name="T0" fmla="*/ 331590 w 687388"/>
                <a:gd name="T1" fmla="*/ 709 h 2286000"/>
                <a:gd name="T2" fmla="*/ 343694 w 687388"/>
                <a:gd name="T3" fmla="*/ 1143000 h 2286000"/>
                <a:gd name="T4" fmla="*/ 374893 w 687388"/>
                <a:gd name="T5" fmla="*/ 2281281 h 2286000"/>
                <a:gd name="T6" fmla="*/ 2 60000 65536"/>
                <a:gd name="T7" fmla="*/ 2 60000 65536"/>
                <a:gd name="T8" fmla="*/ 2 60000 65536"/>
                <a:gd name="T9" fmla="*/ 331590 w 687388"/>
                <a:gd name="T10" fmla="*/ 0 h 2286000"/>
                <a:gd name="T11" fmla="*/ 687388 w 687388"/>
                <a:gd name="T12" fmla="*/ 2281281 h 2286000"/>
              </a:gdLst>
              <a:ahLst/>
              <a:cxnLst>
                <a:cxn ang="T6">
                  <a:pos x="T0" y="T1"/>
                </a:cxn>
                <a:cxn ang="T7">
                  <a:pos x="T2" y="T3"/>
                </a:cxn>
                <a:cxn ang="T8">
                  <a:pos x="T4" y="T5"/>
                </a:cxn>
              </a:cxnLst>
              <a:rect l="T9" t="T10" r="T11" b="T12"/>
              <a:pathLst>
                <a:path w="687388" h="2286000" stroke="0">
                  <a:moveTo>
                    <a:pt x="331590" y="709"/>
                  </a:moveTo>
                  <a:lnTo>
                    <a:pt x="331590" y="709"/>
                  </a:lnTo>
                  <a:cubicBezTo>
                    <a:pt x="335623" y="236"/>
                    <a:pt x="339658" y="-1"/>
                    <a:pt x="343694" y="0"/>
                  </a:cubicBezTo>
                  <a:cubicBezTo>
                    <a:pt x="533510" y="0"/>
                    <a:pt x="687388" y="511738"/>
                    <a:pt x="687388" y="1143000"/>
                  </a:cubicBezTo>
                  <a:cubicBezTo>
                    <a:pt x="687388" y="1734057"/>
                    <a:pt x="551887" y="2227627"/>
                    <a:pt x="374892" y="2281280"/>
                  </a:cubicBezTo>
                  <a:lnTo>
                    <a:pt x="343694" y="1143000"/>
                  </a:lnTo>
                  <a:close/>
                </a:path>
                <a:path w="687388" h="2286000" fill="none">
                  <a:moveTo>
                    <a:pt x="331590" y="709"/>
                  </a:moveTo>
                  <a:lnTo>
                    <a:pt x="331590" y="709"/>
                  </a:lnTo>
                  <a:cubicBezTo>
                    <a:pt x="335623" y="236"/>
                    <a:pt x="339658" y="-1"/>
                    <a:pt x="343694" y="0"/>
                  </a:cubicBezTo>
                  <a:cubicBezTo>
                    <a:pt x="533510" y="0"/>
                    <a:pt x="687388" y="511738"/>
                    <a:pt x="687388" y="1143000"/>
                  </a:cubicBezTo>
                  <a:cubicBezTo>
                    <a:pt x="687388" y="1734057"/>
                    <a:pt x="551887" y="2227627"/>
                    <a:pt x="374892" y="2281280"/>
                  </a:cubicBezTo>
                </a:path>
              </a:pathLst>
            </a:custGeom>
            <a:noFill/>
            <a:ln w="25400">
              <a:solidFill>
                <a:srgbClr val="000000"/>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algn="ctr" eaLnBrk="1" hangingPunct="1"/>
              <a:endParaRPr lang="en-US" altLang="en-US" sz="1800"/>
            </a:p>
          </p:txBody>
        </p:sp>
      </p:grpSp>
      <p:sp>
        <p:nvSpPr>
          <p:cNvPr id="20" name="Can 19"/>
          <p:cNvSpPr/>
          <p:nvPr/>
        </p:nvSpPr>
        <p:spPr bwMode="auto">
          <a:xfrm>
            <a:off x="546102" y="1874520"/>
            <a:ext cx="2270124" cy="2857500"/>
          </a:xfrm>
          <a:prstGeom prst="can">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3656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7815" y="1325084"/>
            <a:ext cx="8351839" cy="5029996"/>
          </a:xfrm>
        </p:spPr>
        <p:txBody>
          <a:bodyPr/>
          <a:lstStyle/>
          <a:p>
            <a:r>
              <a:rPr lang="en-US" dirty="0" smtClean="0">
                <a:solidFill>
                  <a:schemeClr val="bg2"/>
                </a:solidFill>
              </a:rPr>
              <a:t>Reviewing traditional networking</a:t>
            </a:r>
          </a:p>
          <a:p>
            <a:r>
              <a:rPr lang="en-US" dirty="0" smtClean="0"/>
              <a:t>Examples for motivating SDN</a:t>
            </a:r>
          </a:p>
          <a:p>
            <a:r>
              <a:rPr lang="en-US" dirty="0" smtClean="0">
                <a:solidFill>
                  <a:schemeClr val="bg2"/>
                </a:solidFill>
              </a:rPr>
              <a:t>Enabling networking as developing </a:t>
            </a:r>
            <a:r>
              <a:rPr lang="en-US" dirty="0" err="1" smtClean="0">
                <a:solidFill>
                  <a:schemeClr val="bg2"/>
                </a:solidFill>
              </a:rPr>
              <a:t>softwares</a:t>
            </a:r>
            <a:endParaRPr lang="en-US" dirty="0" smtClean="0">
              <a:solidFill>
                <a:schemeClr val="bg2"/>
              </a:solidFill>
            </a:endParaRPr>
          </a:p>
          <a:p>
            <a:r>
              <a:rPr lang="en-US" dirty="0" smtClean="0">
                <a:solidFill>
                  <a:schemeClr val="bg2"/>
                </a:solidFill>
              </a:rPr>
              <a:t>SDN architecture</a:t>
            </a:r>
          </a:p>
          <a:p>
            <a:r>
              <a:rPr lang="en-US" dirty="0" smtClean="0">
                <a:solidFill>
                  <a:schemeClr val="bg2"/>
                </a:solidFill>
              </a:rPr>
              <a:t>Use cases</a:t>
            </a:r>
          </a:p>
          <a:p>
            <a:r>
              <a:rPr lang="en-US" dirty="0" smtClean="0">
                <a:solidFill>
                  <a:schemeClr val="bg2"/>
                </a:solidFill>
              </a:rPr>
              <a:t>Challenges and research problems</a:t>
            </a:r>
          </a:p>
          <a:p>
            <a:r>
              <a:rPr lang="en-US" dirty="0" smtClean="0">
                <a:solidFill>
                  <a:schemeClr val="bg2"/>
                </a:solidFill>
              </a:rPr>
              <a:t>Little bite of </a:t>
            </a:r>
            <a:r>
              <a:rPr lang="en-US" dirty="0" err="1" smtClean="0">
                <a:solidFill>
                  <a:schemeClr val="bg2"/>
                </a:solidFill>
              </a:rPr>
              <a:t>Openflow</a:t>
            </a:r>
            <a:endParaRPr lang="en-US" dirty="0" smtClean="0">
              <a:solidFill>
                <a:schemeClr val="bg2"/>
              </a:solidFill>
            </a:endParaRPr>
          </a:p>
          <a:p>
            <a:endParaRPr lang="en-US" dirty="0"/>
          </a:p>
        </p:txBody>
      </p:sp>
      <p:sp>
        <p:nvSpPr>
          <p:cNvPr id="4" name="Title 3"/>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968123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867" y="1432531"/>
            <a:ext cx="8351839" cy="430452"/>
          </a:xfrm>
        </p:spPr>
        <p:txBody>
          <a:bodyPr/>
          <a:lstStyle/>
          <a:p>
            <a:r>
              <a:rPr lang="en-US" dirty="0" smtClean="0"/>
              <a:t>Link </a:t>
            </a:r>
            <a:r>
              <a:rPr lang="en-US" dirty="0"/>
              <a:t>cost </a:t>
            </a:r>
            <a:r>
              <a:rPr lang="en-US" dirty="0" smtClean="0"/>
              <a:t>equals the amount </a:t>
            </a:r>
            <a:r>
              <a:rPr lang="en-US" dirty="0"/>
              <a:t>of carried traffic</a:t>
            </a:r>
          </a:p>
        </p:txBody>
      </p:sp>
      <p:sp>
        <p:nvSpPr>
          <p:cNvPr id="3" name="Title 2"/>
          <p:cNvSpPr>
            <a:spLocks noGrp="1"/>
          </p:cNvSpPr>
          <p:nvPr>
            <p:ph type="title"/>
          </p:nvPr>
        </p:nvSpPr>
        <p:spPr/>
        <p:txBody>
          <a:bodyPr>
            <a:normAutofit/>
          </a:bodyPr>
          <a:lstStyle/>
          <a:p>
            <a:r>
              <a:rPr lang="en-US" sz="3600" dirty="0" smtClean="0"/>
              <a:t>Example: oscillation problem</a:t>
            </a:r>
            <a:endParaRPr lang="en-US" sz="3600" dirty="0"/>
          </a:p>
        </p:txBody>
      </p:sp>
      <p:grpSp>
        <p:nvGrpSpPr>
          <p:cNvPr id="4" name="Group 3"/>
          <p:cNvGrpSpPr/>
          <p:nvPr/>
        </p:nvGrpSpPr>
        <p:grpSpPr>
          <a:xfrm>
            <a:off x="198548" y="2343150"/>
            <a:ext cx="8824912" cy="2349500"/>
            <a:chOff x="338138" y="4141788"/>
            <a:chExt cx="8824912" cy="2349500"/>
          </a:xfrm>
        </p:grpSpPr>
        <p:sp>
          <p:nvSpPr>
            <p:cNvPr id="5" name="Freeform 5"/>
            <p:cNvSpPr>
              <a:spLocks/>
            </p:cNvSpPr>
            <p:nvPr/>
          </p:nvSpPr>
          <p:spPr bwMode="auto">
            <a:xfrm>
              <a:off x="395288" y="4141788"/>
              <a:ext cx="1971675" cy="1355725"/>
            </a:xfrm>
            <a:custGeom>
              <a:avLst/>
              <a:gdLst>
                <a:gd name="T0" fmla="*/ 2147483647 w 1242"/>
                <a:gd name="T1" fmla="*/ 2147483647 h 854"/>
                <a:gd name="T2" fmla="*/ 2147483647 w 1242"/>
                <a:gd name="T3" fmla="*/ 2147483647 h 854"/>
                <a:gd name="T4" fmla="*/ 2147483647 w 1242"/>
                <a:gd name="T5" fmla="*/ 2147483647 h 854"/>
                <a:gd name="T6" fmla="*/ 2147483647 w 1242"/>
                <a:gd name="T7" fmla="*/ 2147483647 h 854"/>
                <a:gd name="T8" fmla="*/ 2147483647 w 1242"/>
                <a:gd name="T9" fmla="*/ 2147483647 h 854"/>
                <a:gd name="T10" fmla="*/ 2147483647 w 1242"/>
                <a:gd name="T11" fmla="*/ 2147483647 h 854"/>
                <a:gd name="T12" fmla="*/ 2147483647 w 1242"/>
                <a:gd name="T13" fmla="*/ 2147483647 h 854"/>
                <a:gd name="T14" fmla="*/ 2147483647 w 1242"/>
                <a:gd name="T15" fmla="*/ 2147483647 h 854"/>
                <a:gd name="T16" fmla="*/ 2147483647 w 1242"/>
                <a:gd name="T17" fmla="*/ 2147483647 h 854"/>
                <a:gd name="T18" fmla="*/ 2147483647 w 1242"/>
                <a:gd name="T19" fmla="*/ 214748364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2" h="854">
                  <a:moveTo>
                    <a:pt x="1" y="381"/>
                  </a:moveTo>
                  <a:cubicBezTo>
                    <a:pt x="0" y="296"/>
                    <a:pt x="88" y="222"/>
                    <a:pt x="169" y="162"/>
                  </a:cubicBezTo>
                  <a:cubicBezTo>
                    <a:pt x="250" y="102"/>
                    <a:pt x="378" y="40"/>
                    <a:pt x="487" y="18"/>
                  </a:cubicBezTo>
                  <a:cubicBezTo>
                    <a:pt x="616" y="6"/>
                    <a:pt x="685" y="0"/>
                    <a:pt x="823" y="30"/>
                  </a:cubicBezTo>
                  <a:cubicBezTo>
                    <a:pt x="961" y="60"/>
                    <a:pt x="1121" y="165"/>
                    <a:pt x="1183" y="261"/>
                  </a:cubicBezTo>
                  <a:cubicBezTo>
                    <a:pt x="1242" y="357"/>
                    <a:pt x="1219" y="523"/>
                    <a:pt x="1177" y="609"/>
                  </a:cubicBezTo>
                  <a:cubicBezTo>
                    <a:pt x="1135" y="695"/>
                    <a:pt x="1049" y="742"/>
                    <a:pt x="928" y="780"/>
                  </a:cubicBezTo>
                  <a:cubicBezTo>
                    <a:pt x="807" y="818"/>
                    <a:pt x="573" y="854"/>
                    <a:pt x="448" y="837"/>
                  </a:cubicBezTo>
                  <a:cubicBezTo>
                    <a:pt x="323" y="820"/>
                    <a:pt x="252" y="751"/>
                    <a:pt x="178" y="675"/>
                  </a:cubicBezTo>
                  <a:cubicBezTo>
                    <a:pt x="104" y="599"/>
                    <a:pt x="2" y="466"/>
                    <a:pt x="1" y="381"/>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6"/>
            <p:cNvSpPr>
              <a:spLocks/>
            </p:cNvSpPr>
            <p:nvPr/>
          </p:nvSpPr>
          <p:spPr bwMode="auto">
            <a:xfrm>
              <a:off x="796925" y="4479925"/>
              <a:ext cx="390525" cy="209550"/>
            </a:xfrm>
            <a:custGeom>
              <a:avLst/>
              <a:gdLst>
                <a:gd name="T0" fmla="*/ 0 w 342"/>
                <a:gd name="T1" fmla="*/ 2147483647 h 186"/>
                <a:gd name="T2" fmla="*/ 2147483647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7"/>
            <p:cNvGrpSpPr>
              <a:grpSpLocks/>
            </p:cNvGrpSpPr>
            <p:nvPr/>
          </p:nvGrpSpPr>
          <p:grpSpPr bwMode="auto">
            <a:xfrm>
              <a:off x="1103313" y="4162425"/>
              <a:ext cx="501650" cy="396875"/>
              <a:chOff x="1747" y="3190"/>
              <a:chExt cx="316" cy="250"/>
            </a:xfrm>
          </p:grpSpPr>
          <p:sp>
            <p:nvSpPr>
              <p:cNvPr id="227" name="Oval 8"/>
              <p:cNvSpPr>
                <a:spLocks noChangeArrowheads="1"/>
              </p:cNvSpPr>
              <p:nvPr/>
            </p:nvSpPr>
            <p:spPr bwMode="auto">
              <a:xfrm>
                <a:off x="1750" y="3308"/>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228" name="Line 9"/>
              <p:cNvSpPr>
                <a:spLocks noChangeShapeType="1"/>
              </p:cNvSpPr>
              <p:nvPr/>
            </p:nvSpPr>
            <p:spPr bwMode="auto">
              <a:xfrm>
                <a:off x="1750" y="330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29" name="Line 10"/>
              <p:cNvSpPr>
                <a:spLocks noChangeShapeType="1"/>
              </p:cNvSpPr>
              <p:nvPr/>
            </p:nvSpPr>
            <p:spPr bwMode="auto">
              <a:xfrm>
                <a:off x="2063" y="330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30" name="Rectangle 11"/>
              <p:cNvSpPr>
                <a:spLocks noChangeArrowheads="1"/>
              </p:cNvSpPr>
              <p:nvPr/>
            </p:nvSpPr>
            <p:spPr bwMode="auto">
              <a:xfrm>
                <a:off x="1750" y="3301"/>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231" name="Oval 12"/>
              <p:cNvSpPr>
                <a:spLocks noChangeArrowheads="1"/>
              </p:cNvSpPr>
              <p:nvPr/>
            </p:nvSpPr>
            <p:spPr bwMode="auto">
              <a:xfrm>
                <a:off x="1747" y="3242"/>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232" name="Group 13"/>
              <p:cNvGrpSpPr>
                <a:grpSpLocks/>
              </p:cNvGrpSpPr>
              <p:nvPr/>
            </p:nvGrpSpPr>
            <p:grpSpPr bwMode="auto">
              <a:xfrm>
                <a:off x="1790" y="3190"/>
                <a:ext cx="223" cy="250"/>
                <a:chOff x="2945" y="2425"/>
                <a:chExt cx="226" cy="250"/>
              </a:xfrm>
            </p:grpSpPr>
            <p:sp>
              <p:nvSpPr>
                <p:cNvPr id="233" name="Rectangle 14"/>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234" name="Text Box 15"/>
                <p:cNvSpPr txBox="1">
                  <a:spLocks noChangeArrowheads="1"/>
                </p:cNvSpPr>
                <p:nvPr/>
              </p:nvSpPr>
              <p:spPr bwMode="auto">
                <a:xfrm>
                  <a:off x="2945" y="2425"/>
                  <a:ext cx="2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A</a:t>
                  </a:r>
                  <a:endParaRPr lang="en-US" altLang="en-US" sz="2400">
                    <a:latin typeface="Arial" charset="0"/>
                  </a:endParaRPr>
                </a:p>
              </p:txBody>
            </p:sp>
          </p:grpSp>
        </p:grpSp>
        <p:grpSp>
          <p:nvGrpSpPr>
            <p:cNvPr id="8" name="Group 16"/>
            <p:cNvGrpSpPr>
              <a:grpSpLocks/>
            </p:cNvGrpSpPr>
            <p:nvPr/>
          </p:nvGrpSpPr>
          <p:grpSpPr bwMode="auto">
            <a:xfrm>
              <a:off x="455613" y="4567238"/>
              <a:ext cx="501650" cy="396875"/>
              <a:chOff x="2221" y="3571"/>
              <a:chExt cx="316" cy="250"/>
            </a:xfrm>
          </p:grpSpPr>
          <p:sp>
            <p:nvSpPr>
              <p:cNvPr id="219" name="Oval 17"/>
              <p:cNvSpPr>
                <a:spLocks noChangeArrowheads="1"/>
              </p:cNvSpPr>
              <p:nvPr/>
            </p:nvSpPr>
            <p:spPr bwMode="auto">
              <a:xfrm>
                <a:off x="2224" y="369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220" name="Line 18"/>
              <p:cNvSpPr>
                <a:spLocks noChangeShapeType="1"/>
              </p:cNvSpPr>
              <p:nvPr/>
            </p:nvSpPr>
            <p:spPr bwMode="auto">
              <a:xfrm>
                <a:off x="2224" y="36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21" name="Line 19"/>
              <p:cNvSpPr>
                <a:spLocks noChangeShapeType="1"/>
              </p:cNvSpPr>
              <p:nvPr/>
            </p:nvSpPr>
            <p:spPr bwMode="auto">
              <a:xfrm>
                <a:off x="2537" y="36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22" name="Rectangle 20"/>
              <p:cNvSpPr>
                <a:spLocks noChangeArrowheads="1"/>
              </p:cNvSpPr>
              <p:nvPr/>
            </p:nvSpPr>
            <p:spPr bwMode="auto">
              <a:xfrm>
                <a:off x="2224" y="368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223" name="Oval 21"/>
              <p:cNvSpPr>
                <a:spLocks noChangeArrowheads="1"/>
              </p:cNvSpPr>
              <p:nvPr/>
            </p:nvSpPr>
            <p:spPr bwMode="auto">
              <a:xfrm>
                <a:off x="2221" y="362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224" name="Group 22"/>
              <p:cNvGrpSpPr>
                <a:grpSpLocks/>
              </p:cNvGrpSpPr>
              <p:nvPr/>
            </p:nvGrpSpPr>
            <p:grpSpPr bwMode="auto">
              <a:xfrm>
                <a:off x="2275" y="3571"/>
                <a:ext cx="232" cy="250"/>
                <a:chOff x="2941" y="2425"/>
                <a:chExt cx="235" cy="250"/>
              </a:xfrm>
            </p:grpSpPr>
            <p:sp>
              <p:nvSpPr>
                <p:cNvPr id="225" name="Rectangle 23"/>
                <p:cNvSpPr>
                  <a:spLocks noChangeArrowheads="1"/>
                </p:cNvSpPr>
                <p:nvPr/>
              </p:nvSpPr>
              <p:spPr bwMode="auto">
                <a:xfrm>
                  <a:off x="2982" y="2490"/>
                  <a:ext cx="151"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226" name="Text Box 24"/>
                <p:cNvSpPr txBox="1">
                  <a:spLocks noChangeArrowheads="1"/>
                </p:cNvSpPr>
                <p:nvPr/>
              </p:nvSpPr>
              <p:spPr bwMode="auto">
                <a:xfrm>
                  <a:off x="2941" y="2425"/>
                  <a:ext cx="2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D</a:t>
                  </a:r>
                  <a:endParaRPr lang="en-US" altLang="en-US" sz="2400">
                    <a:latin typeface="Arial" charset="0"/>
                  </a:endParaRPr>
                </a:p>
              </p:txBody>
            </p:sp>
          </p:grpSp>
        </p:grpSp>
        <p:grpSp>
          <p:nvGrpSpPr>
            <p:cNvPr id="9" name="Group 25"/>
            <p:cNvGrpSpPr>
              <a:grpSpLocks/>
            </p:cNvGrpSpPr>
            <p:nvPr/>
          </p:nvGrpSpPr>
          <p:grpSpPr bwMode="auto">
            <a:xfrm>
              <a:off x="1090613" y="5029200"/>
              <a:ext cx="500062" cy="396875"/>
              <a:chOff x="2903" y="2884"/>
              <a:chExt cx="315" cy="250"/>
            </a:xfrm>
          </p:grpSpPr>
          <p:grpSp>
            <p:nvGrpSpPr>
              <p:cNvPr id="210" name="Group 26"/>
              <p:cNvGrpSpPr>
                <a:grpSpLocks/>
              </p:cNvGrpSpPr>
              <p:nvPr/>
            </p:nvGrpSpPr>
            <p:grpSpPr bwMode="auto">
              <a:xfrm>
                <a:off x="2903" y="2938"/>
                <a:ext cx="315" cy="144"/>
                <a:chOff x="2903" y="2938"/>
                <a:chExt cx="315" cy="144"/>
              </a:xfrm>
            </p:grpSpPr>
            <p:sp>
              <p:nvSpPr>
                <p:cNvPr id="214" name="Oval 27"/>
                <p:cNvSpPr>
                  <a:spLocks noChangeArrowheads="1"/>
                </p:cNvSpPr>
                <p:nvPr/>
              </p:nvSpPr>
              <p:spPr bwMode="auto">
                <a:xfrm>
                  <a:off x="2903" y="3001"/>
                  <a:ext cx="312"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215" name="Line 28"/>
                <p:cNvSpPr>
                  <a:spLocks noChangeShapeType="1"/>
                </p:cNvSpPr>
                <p:nvPr/>
              </p:nvSpPr>
              <p:spPr bwMode="auto">
                <a:xfrm>
                  <a:off x="2903" y="299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16" name="Line 29"/>
                <p:cNvSpPr>
                  <a:spLocks noChangeShapeType="1"/>
                </p:cNvSpPr>
                <p:nvPr/>
              </p:nvSpPr>
              <p:spPr bwMode="auto">
                <a:xfrm>
                  <a:off x="3215" y="299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17" name="Rectangle 30"/>
                <p:cNvSpPr>
                  <a:spLocks noChangeArrowheads="1"/>
                </p:cNvSpPr>
                <p:nvPr/>
              </p:nvSpPr>
              <p:spPr bwMode="auto">
                <a:xfrm>
                  <a:off x="2903" y="2994"/>
                  <a:ext cx="309"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218" name="Oval 31"/>
                <p:cNvSpPr>
                  <a:spLocks noChangeArrowheads="1"/>
                </p:cNvSpPr>
                <p:nvPr/>
              </p:nvSpPr>
              <p:spPr bwMode="auto">
                <a:xfrm>
                  <a:off x="2906" y="2938"/>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grpSp>
            <p:nvGrpSpPr>
              <p:cNvPr id="211" name="Group 32"/>
              <p:cNvGrpSpPr>
                <a:grpSpLocks/>
              </p:cNvGrpSpPr>
              <p:nvPr/>
            </p:nvGrpSpPr>
            <p:grpSpPr bwMode="auto">
              <a:xfrm>
                <a:off x="2949" y="2884"/>
                <a:ext cx="232" cy="250"/>
                <a:chOff x="2940" y="2425"/>
                <a:chExt cx="235" cy="250"/>
              </a:xfrm>
            </p:grpSpPr>
            <p:sp>
              <p:nvSpPr>
                <p:cNvPr id="212" name="Rectangle 33"/>
                <p:cNvSpPr>
                  <a:spLocks noChangeArrowheads="1"/>
                </p:cNvSpPr>
                <p:nvPr/>
              </p:nvSpPr>
              <p:spPr bwMode="auto">
                <a:xfrm>
                  <a:off x="2982" y="2490"/>
                  <a:ext cx="151"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213" name="Text Box 34"/>
                <p:cNvSpPr txBox="1">
                  <a:spLocks noChangeArrowheads="1"/>
                </p:cNvSpPr>
                <p:nvPr/>
              </p:nvSpPr>
              <p:spPr bwMode="auto">
                <a:xfrm>
                  <a:off x="2940" y="2425"/>
                  <a:ext cx="2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C</a:t>
                  </a:r>
                  <a:endParaRPr lang="en-US" altLang="en-US" sz="2400">
                    <a:latin typeface="Arial" charset="0"/>
                  </a:endParaRPr>
                </a:p>
              </p:txBody>
            </p:sp>
          </p:grpSp>
        </p:grpSp>
        <p:grpSp>
          <p:nvGrpSpPr>
            <p:cNvPr id="10" name="Group 35"/>
            <p:cNvGrpSpPr>
              <a:grpSpLocks/>
            </p:cNvGrpSpPr>
            <p:nvPr/>
          </p:nvGrpSpPr>
          <p:grpSpPr bwMode="auto">
            <a:xfrm>
              <a:off x="1744663" y="4581525"/>
              <a:ext cx="501650" cy="396875"/>
              <a:chOff x="2217" y="2884"/>
              <a:chExt cx="316" cy="250"/>
            </a:xfrm>
          </p:grpSpPr>
          <p:sp>
            <p:nvSpPr>
              <p:cNvPr id="202" name="Oval 36"/>
              <p:cNvSpPr>
                <a:spLocks noChangeArrowheads="1"/>
              </p:cNvSpPr>
              <p:nvPr/>
            </p:nvSpPr>
            <p:spPr bwMode="auto">
              <a:xfrm>
                <a:off x="2220" y="300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203" name="Line 37"/>
              <p:cNvSpPr>
                <a:spLocks noChangeShapeType="1"/>
              </p:cNvSpPr>
              <p:nvPr/>
            </p:nvSpPr>
            <p:spPr bwMode="auto">
              <a:xfrm>
                <a:off x="2220" y="299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04" name="Line 38"/>
              <p:cNvSpPr>
                <a:spLocks noChangeShapeType="1"/>
              </p:cNvSpPr>
              <p:nvPr/>
            </p:nvSpPr>
            <p:spPr bwMode="auto">
              <a:xfrm>
                <a:off x="2533" y="299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05" name="Rectangle 39"/>
              <p:cNvSpPr>
                <a:spLocks noChangeArrowheads="1"/>
              </p:cNvSpPr>
              <p:nvPr/>
            </p:nvSpPr>
            <p:spPr bwMode="auto">
              <a:xfrm>
                <a:off x="2220" y="299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206" name="Oval 40"/>
              <p:cNvSpPr>
                <a:spLocks noChangeArrowheads="1"/>
              </p:cNvSpPr>
              <p:nvPr/>
            </p:nvSpPr>
            <p:spPr bwMode="auto">
              <a:xfrm>
                <a:off x="2217" y="293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207" name="Group 41"/>
              <p:cNvGrpSpPr>
                <a:grpSpLocks/>
              </p:cNvGrpSpPr>
              <p:nvPr/>
            </p:nvGrpSpPr>
            <p:grpSpPr bwMode="auto">
              <a:xfrm>
                <a:off x="2270" y="2884"/>
                <a:ext cx="223" cy="250"/>
                <a:chOff x="2945" y="2425"/>
                <a:chExt cx="226" cy="250"/>
              </a:xfrm>
            </p:grpSpPr>
            <p:sp>
              <p:nvSpPr>
                <p:cNvPr id="208" name="Rectangle 42"/>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209" name="Text Box 43"/>
                <p:cNvSpPr txBox="1">
                  <a:spLocks noChangeArrowheads="1"/>
                </p:cNvSpPr>
                <p:nvPr/>
              </p:nvSpPr>
              <p:spPr bwMode="auto">
                <a:xfrm>
                  <a:off x="2945" y="2425"/>
                  <a:ext cx="2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B</a:t>
                  </a:r>
                  <a:endParaRPr lang="en-US" altLang="en-US" sz="2400">
                    <a:latin typeface="Arial" charset="0"/>
                  </a:endParaRPr>
                </a:p>
              </p:txBody>
            </p:sp>
          </p:grpSp>
        </p:grpSp>
        <p:sp>
          <p:nvSpPr>
            <p:cNvPr id="11" name="Text Box 44"/>
            <p:cNvSpPr txBox="1">
              <a:spLocks noChangeArrowheads="1"/>
            </p:cNvSpPr>
            <p:nvPr/>
          </p:nvSpPr>
          <p:spPr bwMode="auto">
            <a:xfrm>
              <a:off x="798513" y="4333875"/>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1</a:t>
              </a:r>
            </a:p>
          </p:txBody>
        </p:sp>
        <p:sp>
          <p:nvSpPr>
            <p:cNvPr id="12" name="Freeform 45"/>
            <p:cNvSpPr>
              <a:spLocks/>
            </p:cNvSpPr>
            <p:nvPr/>
          </p:nvSpPr>
          <p:spPr bwMode="auto">
            <a:xfrm flipH="1">
              <a:off x="1482725" y="4479925"/>
              <a:ext cx="338138" cy="204788"/>
            </a:xfrm>
            <a:custGeom>
              <a:avLst/>
              <a:gdLst>
                <a:gd name="T0" fmla="*/ 0 w 342"/>
                <a:gd name="T1" fmla="*/ 2147483647 h 186"/>
                <a:gd name="T2" fmla="*/ 2147483647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46"/>
            <p:cNvSpPr>
              <a:spLocks/>
            </p:cNvSpPr>
            <p:nvPr/>
          </p:nvSpPr>
          <p:spPr bwMode="auto">
            <a:xfrm flipH="1" flipV="1">
              <a:off x="1497013" y="4894263"/>
              <a:ext cx="314325" cy="228600"/>
            </a:xfrm>
            <a:custGeom>
              <a:avLst/>
              <a:gdLst>
                <a:gd name="T0" fmla="*/ 0 w 342"/>
                <a:gd name="T1" fmla="*/ 2147483647 h 186"/>
                <a:gd name="T2" fmla="*/ 2147483647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47"/>
            <p:cNvSpPr>
              <a:spLocks/>
            </p:cNvSpPr>
            <p:nvPr/>
          </p:nvSpPr>
          <p:spPr bwMode="auto">
            <a:xfrm flipV="1">
              <a:off x="858838" y="4884738"/>
              <a:ext cx="323850" cy="247650"/>
            </a:xfrm>
            <a:custGeom>
              <a:avLst/>
              <a:gdLst>
                <a:gd name="T0" fmla="*/ 0 w 342"/>
                <a:gd name="T1" fmla="*/ 2147483647 h 186"/>
                <a:gd name="T2" fmla="*/ 2147483647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48"/>
            <p:cNvSpPr txBox="1">
              <a:spLocks noChangeArrowheads="1"/>
            </p:cNvSpPr>
            <p:nvPr/>
          </p:nvSpPr>
          <p:spPr bwMode="auto">
            <a:xfrm>
              <a:off x="1627188" y="4343400"/>
              <a:ext cx="48418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1+e</a:t>
              </a:r>
            </a:p>
          </p:txBody>
        </p:sp>
        <p:sp>
          <p:nvSpPr>
            <p:cNvPr id="16" name="Text Box 49"/>
            <p:cNvSpPr txBox="1">
              <a:spLocks noChangeArrowheads="1"/>
            </p:cNvSpPr>
            <p:nvPr/>
          </p:nvSpPr>
          <p:spPr bwMode="auto">
            <a:xfrm>
              <a:off x="1633538" y="493395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e</a:t>
              </a:r>
            </a:p>
          </p:txBody>
        </p:sp>
        <p:sp>
          <p:nvSpPr>
            <p:cNvPr id="17" name="Text Box 50"/>
            <p:cNvSpPr txBox="1">
              <a:spLocks noChangeArrowheads="1"/>
            </p:cNvSpPr>
            <p:nvPr/>
          </p:nvSpPr>
          <p:spPr bwMode="auto">
            <a:xfrm>
              <a:off x="762000" y="4957763"/>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18" name="Line 51"/>
            <p:cNvSpPr>
              <a:spLocks noChangeShapeType="1"/>
            </p:cNvSpPr>
            <p:nvPr/>
          </p:nvSpPr>
          <p:spPr bwMode="auto">
            <a:xfrm flipV="1">
              <a:off x="1330325" y="5351463"/>
              <a:ext cx="0" cy="40005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9" name="Text Box 52"/>
            <p:cNvSpPr txBox="1">
              <a:spLocks noChangeArrowheads="1"/>
            </p:cNvSpPr>
            <p:nvPr/>
          </p:nvSpPr>
          <p:spPr bwMode="auto">
            <a:xfrm>
              <a:off x="1085850" y="5559425"/>
              <a:ext cx="311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1800">
                  <a:solidFill>
                    <a:srgbClr val="FF0000"/>
                  </a:solidFill>
                  <a:latin typeface="Arial" charset="0"/>
                </a:rPr>
                <a:t>e</a:t>
              </a:r>
              <a:endParaRPr lang="en-US" altLang="en-US" sz="2400">
                <a:latin typeface="Arial" charset="0"/>
              </a:endParaRPr>
            </a:p>
          </p:txBody>
        </p:sp>
        <p:sp>
          <p:nvSpPr>
            <p:cNvPr id="20" name="Line 53"/>
            <p:cNvSpPr>
              <a:spLocks noChangeShapeType="1"/>
            </p:cNvSpPr>
            <p:nvPr/>
          </p:nvSpPr>
          <p:spPr bwMode="auto">
            <a:xfrm flipH="1" flipV="1">
              <a:off x="511175" y="4884738"/>
              <a:ext cx="4763" cy="3381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1" name="Text Box 54"/>
            <p:cNvSpPr txBox="1">
              <a:spLocks noChangeArrowheads="1"/>
            </p:cNvSpPr>
            <p:nvPr/>
          </p:nvSpPr>
          <p:spPr bwMode="auto">
            <a:xfrm>
              <a:off x="338138" y="5173663"/>
              <a:ext cx="311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1800">
                  <a:solidFill>
                    <a:srgbClr val="FF0000"/>
                  </a:solidFill>
                  <a:latin typeface="Arial" charset="0"/>
                </a:rPr>
                <a:t>1</a:t>
              </a:r>
              <a:endParaRPr lang="en-US" altLang="en-US" sz="2400">
                <a:latin typeface="Arial" charset="0"/>
              </a:endParaRPr>
            </a:p>
          </p:txBody>
        </p:sp>
        <p:sp>
          <p:nvSpPr>
            <p:cNvPr id="22" name="Line 55"/>
            <p:cNvSpPr>
              <a:spLocks noChangeShapeType="1"/>
            </p:cNvSpPr>
            <p:nvPr/>
          </p:nvSpPr>
          <p:spPr bwMode="auto">
            <a:xfrm flipV="1">
              <a:off x="2030413" y="4918075"/>
              <a:ext cx="0" cy="4286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3" name="Text Box 56"/>
            <p:cNvSpPr txBox="1">
              <a:spLocks noChangeArrowheads="1"/>
            </p:cNvSpPr>
            <p:nvPr/>
          </p:nvSpPr>
          <p:spPr bwMode="auto">
            <a:xfrm>
              <a:off x="1871663" y="5278438"/>
              <a:ext cx="311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1800">
                  <a:solidFill>
                    <a:srgbClr val="FF0000"/>
                  </a:solidFill>
                  <a:latin typeface="Arial" charset="0"/>
                </a:rPr>
                <a:t>1</a:t>
              </a:r>
              <a:endParaRPr lang="en-US" altLang="en-US" sz="2400">
                <a:latin typeface="Arial" charset="0"/>
              </a:endParaRPr>
            </a:p>
          </p:txBody>
        </p:sp>
        <p:sp>
          <p:nvSpPr>
            <p:cNvPr id="24" name="Freeform 57"/>
            <p:cNvSpPr>
              <a:spLocks/>
            </p:cNvSpPr>
            <p:nvPr/>
          </p:nvSpPr>
          <p:spPr bwMode="auto">
            <a:xfrm flipH="1" flipV="1">
              <a:off x="1401763" y="4851400"/>
              <a:ext cx="314325" cy="228600"/>
            </a:xfrm>
            <a:custGeom>
              <a:avLst/>
              <a:gdLst>
                <a:gd name="T0" fmla="*/ 0 w 342"/>
                <a:gd name="T1" fmla="*/ 2147483647 h 186"/>
                <a:gd name="T2" fmla="*/ 2147483647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58"/>
            <p:cNvSpPr>
              <a:spLocks/>
            </p:cNvSpPr>
            <p:nvPr/>
          </p:nvSpPr>
          <p:spPr bwMode="auto">
            <a:xfrm flipH="1">
              <a:off x="949325" y="4860925"/>
              <a:ext cx="304800" cy="219075"/>
            </a:xfrm>
            <a:custGeom>
              <a:avLst/>
              <a:gdLst>
                <a:gd name="T0" fmla="*/ 0 w 342"/>
                <a:gd name="T1" fmla="*/ 2147483647 h 186"/>
                <a:gd name="T2" fmla="*/ 2147483647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Text Box 59"/>
            <p:cNvSpPr txBox="1">
              <a:spLocks noChangeArrowheads="1"/>
            </p:cNvSpPr>
            <p:nvPr/>
          </p:nvSpPr>
          <p:spPr bwMode="auto">
            <a:xfrm>
              <a:off x="1047750" y="4738688"/>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27" name="Text Box 60"/>
            <p:cNvSpPr txBox="1">
              <a:spLocks noChangeArrowheads="1"/>
            </p:cNvSpPr>
            <p:nvPr/>
          </p:nvSpPr>
          <p:spPr bwMode="auto">
            <a:xfrm>
              <a:off x="1390650" y="473075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28" name="Text Box 211"/>
            <p:cNvSpPr txBox="1">
              <a:spLocks noChangeArrowheads="1"/>
            </p:cNvSpPr>
            <p:nvPr/>
          </p:nvSpPr>
          <p:spPr bwMode="auto">
            <a:xfrm>
              <a:off x="908050" y="5824538"/>
              <a:ext cx="9493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solidFill>
                    <a:srgbClr val="000099"/>
                  </a:solidFill>
                  <a:latin typeface="Arial" charset="0"/>
                </a:rPr>
                <a:t>initially</a:t>
              </a:r>
              <a:endParaRPr lang="en-US" altLang="en-US" sz="2400">
                <a:solidFill>
                  <a:srgbClr val="000099"/>
                </a:solidFill>
                <a:latin typeface="Arial" charset="0"/>
              </a:endParaRPr>
            </a:p>
          </p:txBody>
        </p:sp>
        <p:grpSp>
          <p:nvGrpSpPr>
            <p:cNvPr id="29" name="Group 298"/>
            <p:cNvGrpSpPr>
              <a:grpSpLocks/>
            </p:cNvGrpSpPr>
            <p:nvPr/>
          </p:nvGrpSpPr>
          <p:grpSpPr bwMode="auto">
            <a:xfrm>
              <a:off x="2544763" y="4189413"/>
              <a:ext cx="2195512" cy="2293937"/>
              <a:chOff x="1729" y="2639"/>
              <a:chExt cx="1383" cy="1445"/>
            </a:xfrm>
          </p:grpSpPr>
          <p:sp>
            <p:nvSpPr>
              <p:cNvPr id="154" name="Freeform 61"/>
              <p:cNvSpPr>
                <a:spLocks/>
              </p:cNvSpPr>
              <p:nvPr/>
            </p:nvSpPr>
            <p:spPr bwMode="auto">
              <a:xfrm>
                <a:off x="1752" y="2639"/>
                <a:ext cx="1225" cy="854"/>
              </a:xfrm>
              <a:custGeom>
                <a:avLst/>
                <a:gdLst>
                  <a:gd name="T0" fmla="*/ 0 w 1225"/>
                  <a:gd name="T1" fmla="*/ 387 h 854"/>
                  <a:gd name="T2" fmla="*/ 168 w 1225"/>
                  <a:gd name="T3" fmla="*/ 162 h 854"/>
                  <a:gd name="T4" fmla="*/ 486 w 1225"/>
                  <a:gd name="T5" fmla="*/ 18 h 854"/>
                  <a:gd name="T6" fmla="*/ 822 w 1225"/>
                  <a:gd name="T7" fmla="*/ 30 h 854"/>
                  <a:gd name="T8" fmla="*/ 1152 w 1225"/>
                  <a:gd name="T9" fmla="*/ 267 h 854"/>
                  <a:gd name="T10" fmla="*/ 1188 w 1225"/>
                  <a:gd name="T11" fmla="*/ 537 h 854"/>
                  <a:gd name="T12" fmla="*/ 927 w 1225"/>
                  <a:gd name="T13" fmla="*/ 780 h 854"/>
                  <a:gd name="T14" fmla="*/ 447 w 1225"/>
                  <a:gd name="T15" fmla="*/ 837 h 854"/>
                  <a:gd name="T16" fmla="*/ 177 w 1225"/>
                  <a:gd name="T17" fmla="*/ 675 h 854"/>
                  <a:gd name="T18" fmla="*/ 0 w 1225"/>
                  <a:gd name="T19" fmla="*/ 38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5" h="854">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Freeform 62"/>
              <p:cNvSpPr>
                <a:spLocks/>
              </p:cNvSpPr>
              <p:nvPr/>
            </p:nvSpPr>
            <p:spPr bwMode="auto">
              <a:xfrm>
                <a:off x="2010" y="2852"/>
                <a:ext cx="246" cy="132"/>
              </a:xfrm>
              <a:custGeom>
                <a:avLst/>
                <a:gdLst>
                  <a:gd name="T0" fmla="*/ 0 w 342"/>
                  <a:gd name="T1" fmla="*/ 6 h 186"/>
                  <a:gd name="T2" fmla="*/ 12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6" name="Group 63"/>
              <p:cNvGrpSpPr>
                <a:grpSpLocks/>
              </p:cNvGrpSpPr>
              <p:nvPr/>
            </p:nvGrpSpPr>
            <p:grpSpPr bwMode="auto">
              <a:xfrm>
                <a:off x="2203" y="2652"/>
                <a:ext cx="316" cy="250"/>
                <a:chOff x="1747" y="3190"/>
                <a:chExt cx="316" cy="250"/>
              </a:xfrm>
            </p:grpSpPr>
            <p:sp>
              <p:nvSpPr>
                <p:cNvPr id="194" name="Oval 64"/>
                <p:cNvSpPr>
                  <a:spLocks noChangeArrowheads="1"/>
                </p:cNvSpPr>
                <p:nvPr/>
              </p:nvSpPr>
              <p:spPr bwMode="auto">
                <a:xfrm>
                  <a:off x="1750" y="3308"/>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95" name="Line 65"/>
                <p:cNvSpPr>
                  <a:spLocks noChangeShapeType="1"/>
                </p:cNvSpPr>
                <p:nvPr/>
              </p:nvSpPr>
              <p:spPr bwMode="auto">
                <a:xfrm>
                  <a:off x="1750" y="330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96" name="Line 66"/>
                <p:cNvSpPr>
                  <a:spLocks noChangeShapeType="1"/>
                </p:cNvSpPr>
                <p:nvPr/>
              </p:nvSpPr>
              <p:spPr bwMode="auto">
                <a:xfrm>
                  <a:off x="2063" y="330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97" name="Rectangle 67"/>
                <p:cNvSpPr>
                  <a:spLocks noChangeArrowheads="1"/>
                </p:cNvSpPr>
                <p:nvPr/>
              </p:nvSpPr>
              <p:spPr bwMode="auto">
                <a:xfrm>
                  <a:off x="1750" y="3301"/>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198" name="Oval 68"/>
                <p:cNvSpPr>
                  <a:spLocks noChangeArrowheads="1"/>
                </p:cNvSpPr>
                <p:nvPr/>
              </p:nvSpPr>
              <p:spPr bwMode="auto">
                <a:xfrm>
                  <a:off x="1747" y="3242"/>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199" name="Group 69"/>
                <p:cNvGrpSpPr>
                  <a:grpSpLocks/>
                </p:cNvGrpSpPr>
                <p:nvPr/>
              </p:nvGrpSpPr>
              <p:grpSpPr bwMode="auto">
                <a:xfrm>
                  <a:off x="1790" y="3190"/>
                  <a:ext cx="223" cy="250"/>
                  <a:chOff x="2945" y="2425"/>
                  <a:chExt cx="226" cy="250"/>
                </a:xfrm>
              </p:grpSpPr>
              <p:sp>
                <p:nvSpPr>
                  <p:cNvPr id="200" name="Rectangle 70"/>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201" name="Text Box 71"/>
                  <p:cNvSpPr txBox="1">
                    <a:spLocks noChangeArrowheads="1"/>
                  </p:cNvSpPr>
                  <p:nvPr/>
                </p:nvSpPr>
                <p:spPr bwMode="auto">
                  <a:xfrm>
                    <a:off x="2945" y="2425"/>
                    <a:ext cx="2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A</a:t>
                    </a:r>
                    <a:endParaRPr lang="en-US" altLang="en-US" sz="2400">
                      <a:latin typeface="Arial" charset="0"/>
                    </a:endParaRPr>
                  </a:p>
                </p:txBody>
              </p:sp>
            </p:grpSp>
          </p:grpSp>
          <p:grpSp>
            <p:nvGrpSpPr>
              <p:cNvPr id="157" name="Group 72"/>
              <p:cNvGrpSpPr>
                <a:grpSpLocks/>
              </p:cNvGrpSpPr>
              <p:nvPr/>
            </p:nvGrpSpPr>
            <p:grpSpPr bwMode="auto">
              <a:xfrm>
                <a:off x="1795" y="2907"/>
                <a:ext cx="316" cy="250"/>
                <a:chOff x="2221" y="3571"/>
                <a:chExt cx="316" cy="250"/>
              </a:xfrm>
            </p:grpSpPr>
            <p:sp>
              <p:nvSpPr>
                <p:cNvPr id="186" name="Oval 73"/>
                <p:cNvSpPr>
                  <a:spLocks noChangeArrowheads="1"/>
                </p:cNvSpPr>
                <p:nvPr/>
              </p:nvSpPr>
              <p:spPr bwMode="auto">
                <a:xfrm>
                  <a:off x="2224" y="369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87" name="Line 74"/>
                <p:cNvSpPr>
                  <a:spLocks noChangeShapeType="1"/>
                </p:cNvSpPr>
                <p:nvPr/>
              </p:nvSpPr>
              <p:spPr bwMode="auto">
                <a:xfrm>
                  <a:off x="2224" y="36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8" name="Line 75"/>
                <p:cNvSpPr>
                  <a:spLocks noChangeShapeType="1"/>
                </p:cNvSpPr>
                <p:nvPr/>
              </p:nvSpPr>
              <p:spPr bwMode="auto">
                <a:xfrm>
                  <a:off x="2537" y="36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9" name="Rectangle 76"/>
                <p:cNvSpPr>
                  <a:spLocks noChangeArrowheads="1"/>
                </p:cNvSpPr>
                <p:nvPr/>
              </p:nvSpPr>
              <p:spPr bwMode="auto">
                <a:xfrm>
                  <a:off x="2224" y="368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190" name="Oval 77"/>
                <p:cNvSpPr>
                  <a:spLocks noChangeArrowheads="1"/>
                </p:cNvSpPr>
                <p:nvPr/>
              </p:nvSpPr>
              <p:spPr bwMode="auto">
                <a:xfrm>
                  <a:off x="2221" y="362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191" name="Group 78"/>
                <p:cNvGrpSpPr>
                  <a:grpSpLocks/>
                </p:cNvGrpSpPr>
                <p:nvPr/>
              </p:nvGrpSpPr>
              <p:grpSpPr bwMode="auto">
                <a:xfrm>
                  <a:off x="2275" y="3571"/>
                  <a:ext cx="232" cy="250"/>
                  <a:chOff x="2941" y="2425"/>
                  <a:chExt cx="235" cy="250"/>
                </a:xfrm>
              </p:grpSpPr>
              <p:sp>
                <p:nvSpPr>
                  <p:cNvPr id="192" name="Rectangle 79"/>
                  <p:cNvSpPr>
                    <a:spLocks noChangeArrowheads="1"/>
                  </p:cNvSpPr>
                  <p:nvPr/>
                </p:nvSpPr>
                <p:spPr bwMode="auto">
                  <a:xfrm>
                    <a:off x="2982" y="2490"/>
                    <a:ext cx="151"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93" name="Text Box 80"/>
                  <p:cNvSpPr txBox="1">
                    <a:spLocks noChangeArrowheads="1"/>
                  </p:cNvSpPr>
                  <p:nvPr/>
                </p:nvSpPr>
                <p:spPr bwMode="auto">
                  <a:xfrm>
                    <a:off x="2941" y="2425"/>
                    <a:ext cx="2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D</a:t>
                    </a:r>
                    <a:endParaRPr lang="en-US" altLang="en-US" sz="2400">
                      <a:latin typeface="Arial" charset="0"/>
                    </a:endParaRPr>
                  </a:p>
                </p:txBody>
              </p:sp>
            </p:grpSp>
          </p:grpSp>
          <p:grpSp>
            <p:nvGrpSpPr>
              <p:cNvPr id="158" name="Group 81"/>
              <p:cNvGrpSpPr>
                <a:grpSpLocks/>
              </p:cNvGrpSpPr>
              <p:nvPr/>
            </p:nvGrpSpPr>
            <p:grpSpPr bwMode="auto">
              <a:xfrm>
                <a:off x="2195" y="3198"/>
                <a:ext cx="315" cy="250"/>
                <a:chOff x="2903" y="2884"/>
                <a:chExt cx="315" cy="250"/>
              </a:xfrm>
            </p:grpSpPr>
            <p:grpSp>
              <p:nvGrpSpPr>
                <p:cNvPr id="177" name="Group 82"/>
                <p:cNvGrpSpPr>
                  <a:grpSpLocks/>
                </p:cNvGrpSpPr>
                <p:nvPr/>
              </p:nvGrpSpPr>
              <p:grpSpPr bwMode="auto">
                <a:xfrm>
                  <a:off x="2903" y="2938"/>
                  <a:ext cx="315" cy="144"/>
                  <a:chOff x="2903" y="2938"/>
                  <a:chExt cx="315" cy="144"/>
                </a:xfrm>
              </p:grpSpPr>
              <p:sp>
                <p:nvSpPr>
                  <p:cNvPr id="181" name="Oval 83"/>
                  <p:cNvSpPr>
                    <a:spLocks noChangeArrowheads="1"/>
                  </p:cNvSpPr>
                  <p:nvPr/>
                </p:nvSpPr>
                <p:spPr bwMode="auto">
                  <a:xfrm>
                    <a:off x="2903" y="3001"/>
                    <a:ext cx="312"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82" name="Line 84"/>
                  <p:cNvSpPr>
                    <a:spLocks noChangeShapeType="1"/>
                  </p:cNvSpPr>
                  <p:nvPr/>
                </p:nvSpPr>
                <p:spPr bwMode="auto">
                  <a:xfrm>
                    <a:off x="2903" y="299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3" name="Line 85"/>
                  <p:cNvSpPr>
                    <a:spLocks noChangeShapeType="1"/>
                  </p:cNvSpPr>
                  <p:nvPr/>
                </p:nvSpPr>
                <p:spPr bwMode="auto">
                  <a:xfrm>
                    <a:off x="3215" y="299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4" name="Rectangle 86"/>
                  <p:cNvSpPr>
                    <a:spLocks noChangeArrowheads="1"/>
                  </p:cNvSpPr>
                  <p:nvPr/>
                </p:nvSpPr>
                <p:spPr bwMode="auto">
                  <a:xfrm>
                    <a:off x="2903" y="2994"/>
                    <a:ext cx="309"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185" name="Oval 87"/>
                  <p:cNvSpPr>
                    <a:spLocks noChangeArrowheads="1"/>
                  </p:cNvSpPr>
                  <p:nvPr/>
                </p:nvSpPr>
                <p:spPr bwMode="auto">
                  <a:xfrm>
                    <a:off x="2906" y="2938"/>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grpSp>
              <p:nvGrpSpPr>
                <p:cNvPr id="178" name="Group 88"/>
                <p:cNvGrpSpPr>
                  <a:grpSpLocks/>
                </p:cNvGrpSpPr>
                <p:nvPr/>
              </p:nvGrpSpPr>
              <p:grpSpPr bwMode="auto">
                <a:xfrm>
                  <a:off x="2949" y="2884"/>
                  <a:ext cx="232" cy="250"/>
                  <a:chOff x="2940" y="2425"/>
                  <a:chExt cx="235" cy="250"/>
                </a:xfrm>
              </p:grpSpPr>
              <p:sp>
                <p:nvSpPr>
                  <p:cNvPr id="179" name="Rectangle 89"/>
                  <p:cNvSpPr>
                    <a:spLocks noChangeArrowheads="1"/>
                  </p:cNvSpPr>
                  <p:nvPr/>
                </p:nvSpPr>
                <p:spPr bwMode="auto">
                  <a:xfrm>
                    <a:off x="2982" y="2490"/>
                    <a:ext cx="151"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80" name="Text Box 90"/>
                  <p:cNvSpPr txBox="1">
                    <a:spLocks noChangeArrowheads="1"/>
                  </p:cNvSpPr>
                  <p:nvPr/>
                </p:nvSpPr>
                <p:spPr bwMode="auto">
                  <a:xfrm>
                    <a:off x="2940" y="2425"/>
                    <a:ext cx="2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C</a:t>
                    </a:r>
                    <a:endParaRPr lang="en-US" altLang="en-US" sz="2400">
                      <a:latin typeface="Arial" charset="0"/>
                    </a:endParaRPr>
                  </a:p>
                </p:txBody>
              </p:sp>
            </p:grpSp>
          </p:grpSp>
          <p:grpSp>
            <p:nvGrpSpPr>
              <p:cNvPr id="159" name="Group 91"/>
              <p:cNvGrpSpPr>
                <a:grpSpLocks/>
              </p:cNvGrpSpPr>
              <p:nvPr/>
            </p:nvGrpSpPr>
            <p:grpSpPr bwMode="auto">
              <a:xfrm>
                <a:off x="2607" y="2916"/>
                <a:ext cx="316" cy="250"/>
                <a:chOff x="2217" y="2884"/>
                <a:chExt cx="316" cy="250"/>
              </a:xfrm>
            </p:grpSpPr>
            <p:sp>
              <p:nvSpPr>
                <p:cNvPr id="169" name="Oval 92"/>
                <p:cNvSpPr>
                  <a:spLocks noChangeArrowheads="1"/>
                </p:cNvSpPr>
                <p:nvPr/>
              </p:nvSpPr>
              <p:spPr bwMode="auto">
                <a:xfrm>
                  <a:off x="2220" y="300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70" name="Line 93"/>
                <p:cNvSpPr>
                  <a:spLocks noChangeShapeType="1"/>
                </p:cNvSpPr>
                <p:nvPr/>
              </p:nvSpPr>
              <p:spPr bwMode="auto">
                <a:xfrm>
                  <a:off x="2220" y="299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71" name="Line 94"/>
                <p:cNvSpPr>
                  <a:spLocks noChangeShapeType="1"/>
                </p:cNvSpPr>
                <p:nvPr/>
              </p:nvSpPr>
              <p:spPr bwMode="auto">
                <a:xfrm>
                  <a:off x="2533" y="299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72" name="Rectangle 95"/>
                <p:cNvSpPr>
                  <a:spLocks noChangeArrowheads="1"/>
                </p:cNvSpPr>
                <p:nvPr/>
              </p:nvSpPr>
              <p:spPr bwMode="auto">
                <a:xfrm>
                  <a:off x="2220" y="299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173" name="Oval 96"/>
                <p:cNvSpPr>
                  <a:spLocks noChangeArrowheads="1"/>
                </p:cNvSpPr>
                <p:nvPr/>
              </p:nvSpPr>
              <p:spPr bwMode="auto">
                <a:xfrm>
                  <a:off x="2217" y="293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174" name="Group 97"/>
                <p:cNvGrpSpPr>
                  <a:grpSpLocks/>
                </p:cNvGrpSpPr>
                <p:nvPr/>
              </p:nvGrpSpPr>
              <p:grpSpPr bwMode="auto">
                <a:xfrm>
                  <a:off x="2270" y="2884"/>
                  <a:ext cx="223" cy="250"/>
                  <a:chOff x="2945" y="2425"/>
                  <a:chExt cx="226" cy="250"/>
                </a:xfrm>
              </p:grpSpPr>
              <p:sp>
                <p:nvSpPr>
                  <p:cNvPr id="175" name="Rectangle 98"/>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76" name="Text Box 99"/>
                  <p:cNvSpPr txBox="1">
                    <a:spLocks noChangeArrowheads="1"/>
                  </p:cNvSpPr>
                  <p:nvPr/>
                </p:nvSpPr>
                <p:spPr bwMode="auto">
                  <a:xfrm>
                    <a:off x="2945" y="2425"/>
                    <a:ext cx="2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B</a:t>
                    </a:r>
                    <a:endParaRPr lang="en-US" altLang="en-US" sz="2400">
                      <a:latin typeface="Arial" charset="0"/>
                    </a:endParaRPr>
                  </a:p>
                </p:txBody>
              </p:sp>
            </p:grpSp>
          </p:grpSp>
          <p:sp>
            <p:nvSpPr>
              <p:cNvPr id="160" name="Freeform 101"/>
              <p:cNvSpPr>
                <a:spLocks/>
              </p:cNvSpPr>
              <p:nvPr/>
            </p:nvSpPr>
            <p:spPr bwMode="auto">
              <a:xfrm flipH="1">
                <a:off x="2505" y="2819"/>
                <a:ext cx="198" cy="156"/>
              </a:xfrm>
              <a:custGeom>
                <a:avLst/>
                <a:gdLst>
                  <a:gd name="T0" fmla="*/ 0 w 342"/>
                  <a:gd name="T1" fmla="*/ 33 h 186"/>
                  <a:gd name="T2" fmla="*/ 2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Freeform 102"/>
              <p:cNvSpPr>
                <a:spLocks/>
              </p:cNvSpPr>
              <p:nvPr/>
            </p:nvSpPr>
            <p:spPr bwMode="auto">
              <a:xfrm flipH="1" flipV="1">
                <a:off x="2484" y="3125"/>
                <a:ext cx="180" cy="141"/>
              </a:xfrm>
              <a:custGeom>
                <a:avLst/>
                <a:gdLst>
                  <a:gd name="T0" fmla="*/ 0 w 342"/>
                  <a:gd name="T1" fmla="*/ 11 h 186"/>
                  <a:gd name="T2" fmla="*/ 1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Freeform 103"/>
              <p:cNvSpPr>
                <a:spLocks/>
              </p:cNvSpPr>
              <p:nvPr/>
            </p:nvSpPr>
            <p:spPr bwMode="auto">
              <a:xfrm flipV="1">
                <a:off x="2031" y="3107"/>
                <a:ext cx="204" cy="156"/>
              </a:xfrm>
              <a:custGeom>
                <a:avLst/>
                <a:gdLst>
                  <a:gd name="T0" fmla="*/ 0 w 342"/>
                  <a:gd name="T1" fmla="*/ 33 h 186"/>
                  <a:gd name="T2" fmla="*/ 2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 name="Freeform 107"/>
              <p:cNvSpPr>
                <a:spLocks/>
              </p:cNvSpPr>
              <p:nvPr/>
            </p:nvSpPr>
            <p:spPr bwMode="auto">
              <a:xfrm flipH="1" flipV="1">
                <a:off x="2400" y="3086"/>
                <a:ext cx="189" cy="153"/>
              </a:xfrm>
              <a:custGeom>
                <a:avLst/>
                <a:gdLst>
                  <a:gd name="T0" fmla="*/ 0 w 342"/>
                  <a:gd name="T1" fmla="*/ 26 h 186"/>
                  <a:gd name="T2" fmla="*/ 1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Freeform 108"/>
              <p:cNvSpPr>
                <a:spLocks/>
              </p:cNvSpPr>
              <p:nvPr/>
            </p:nvSpPr>
            <p:spPr bwMode="auto">
              <a:xfrm flipH="1">
                <a:off x="2124" y="3083"/>
                <a:ext cx="174" cy="147"/>
              </a:xfrm>
              <a:custGeom>
                <a:avLst/>
                <a:gdLst>
                  <a:gd name="T0" fmla="*/ 0 w 342"/>
                  <a:gd name="T1" fmla="*/ 17 h 186"/>
                  <a:gd name="T2" fmla="*/ 1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Text Box 212"/>
              <p:cNvSpPr txBox="1">
                <a:spLocks noChangeArrowheads="1"/>
              </p:cNvSpPr>
              <p:nvPr/>
            </p:nvSpPr>
            <p:spPr bwMode="auto">
              <a:xfrm>
                <a:off x="1729" y="3612"/>
                <a:ext cx="1383"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80000"/>
                  </a:lnSpc>
                  <a:spcBef>
                    <a:spcPct val="0"/>
                  </a:spcBef>
                  <a:buClrTx/>
                  <a:buSzTx/>
                  <a:buFontTx/>
                  <a:buNone/>
                </a:pPr>
                <a:r>
                  <a:rPr lang="en-US" altLang="sv-SE" sz="1800">
                    <a:solidFill>
                      <a:srgbClr val="000099"/>
                    </a:solidFill>
                  </a:rPr>
                  <a:t>given these costs,</a:t>
                </a:r>
              </a:p>
              <a:p>
                <a:pPr algn="ctr">
                  <a:lnSpc>
                    <a:spcPct val="80000"/>
                  </a:lnSpc>
                  <a:spcBef>
                    <a:spcPct val="0"/>
                  </a:spcBef>
                  <a:buClrTx/>
                  <a:buSzTx/>
                  <a:buFontTx/>
                  <a:buNone/>
                </a:pPr>
                <a:r>
                  <a:rPr lang="en-US" altLang="sv-SE" sz="1800">
                    <a:solidFill>
                      <a:srgbClr val="000099"/>
                    </a:solidFill>
                  </a:rPr>
                  <a:t>find new routing….</a:t>
                </a:r>
              </a:p>
              <a:p>
                <a:pPr algn="ctr">
                  <a:lnSpc>
                    <a:spcPct val="80000"/>
                  </a:lnSpc>
                  <a:spcBef>
                    <a:spcPct val="0"/>
                  </a:spcBef>
                  <a:buClrTx/>
                  <a:buSzTx/>
                  <a:buFontTx/>
                  <a:buNone/>
                </a:pPr>
                <a:r>
                  <a:rPr lang="en-US" altLang="sv-SE" sz="1800">
                    <a:solidFill>
                      <a:srgbClr val="000099"/>
                    </a:solidFill>
                  </a:rPr>
                  <a:t>resulting in new costs</a:t>
                </a:r>
              </a:p>
            </p:txBody>
          </p:sp>
          <p:sp>
            <p:nvSpPr>
              <p:cNvPr id="166" name="Line 215"/>
              <p:cNvSpPr>
                <a:spLocks noChangeShapeType="1"/>
              </p:cNvSpPr>
              <p:nvPr/>
            </p:nvSpPr>
            <p:spPr bwMode="auto">
              <a:xfrm flipV="1">
                <a:off x="2358" y="3407"/>
                <a:ext cx="0" cy="15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67" name="Line 216"/>
              <p:cNvSpPr>
                <a:spLocks noChangeShapeType="1"/>
              </p:cNvSpPr>
              <p:nvPr/>
            </p:nvSpPr>
            <p:spPr bwMode="auto">
              <a:xfrm flipV="1">
                <a:off x="1938" y="3119"/>
                <a:ext cx="0" cy="15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68" name="Line 217"/>
              <p:cNvSpPr>
                <a:spLocks noChangeShapeType="1"/>
              </p:cNvSpPr>
              <p:nvPr/>
            </p:nvSpPr>
            <p:spPr bwMode="auto">
              <a:xfrm flipV="1">
                <a:off x="2778" y="3122"/>
                <a:ext cx="0" cy="15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30" name="Freeform 288"/>
            <p:cNvSpPr>
              <a:spLocks/>
            </p:cNvSpPr>
            <p:nvPr/>
          </p:nvSpPr>
          <p:spPr bwMode="auto">
            <a:xfrm>
              <a:off x="1358900" y="4338638"/>
              <a:ext cx="609600" cy="828675"/>
            </a:xfrm>
            <a:custGeom>
              <a:avLst/>
              <a:gdLst>
                <a:gd name="T0" fmla="*/ 0 w 384"/>
                <a:gd name="T1" fmla="*/ 2147483647 h 522"/>
                <a:gd name="T2" fmla="*/ 2147483647 w 384"/>
                <a:gd name="T3" fmla="*/ 2147483647 h 522"/>
                <a:gd name="T4" fmla="*/ 2147483647 w 384"/>
                <a:gd name="T5" fmla="*/ 0 h 522"/>
                <a:gd name="T6" fmla="*/ 0 60000 65536"/>
                <a:gd name="T7" fmla="*/ 0 60000 65536"/>
                <a:gd name="T8" fmla="*/ 0 60000 65536"/>
              </a:gdLst>
              <a:ahLst/>
              <a:cxnLst>
                <a:cxn ang="T6">
                  <a:pos x="T0" y="T1"/>
                </a:cxn>
                <a:cxn ang="T7">
                  <a:pos x="T2" y="T3"/>
                </a:cxn>
                <a:cxn ang="T8">
                  <a:pos x="T4" y="T5"/>
                </a:cxn>
              </a:cxnLst>
              <a:rect l="0" t="0" r="r" b="b"/>
              <a:pathLst>
                <a:path w="384" h="522">
                  <a:moveTo>
                    <a:pt x="0" y="522"/>
                  </a:moveTo>
                  <a:lnTo>
                    <a:pt x="384" y="249"/>
                  </a:lnTo>
                  <a:lnTo>
                    <a:pt x="12" y="0"/>
                  </a:lnTo>
                </a:path>
              </a:pathLst>
            </a:custGeom>
            <a:noFill/>
            <a:ln w="5715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 name="Line 289"/>
            <p:cNvSpPr>
              <a:spLocks noChangeShapeType="1"/>
            </p:cNvSpPr>
            <p:nvPr/>
          </p:nvSpPr>
          <p:spPr bwMode="auto">
            <a:xfrm flipV="1">
              <a:off x="720725" y="4419600"/>
              <a:ext cx="447675" cy="242888"/>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ea typeface="ＭＳ Ｐゴシック" charset="0"/>
              </a:endParaRPr>
            </a:p>
          </p:txBody>
        </p:sp>
        <p:sp>
          <p:nvSpPr>
            <p:cNvPr id="32" name="Freeform 290"/>
            <p:cNvSpPr>
              <a:spLocks/>
            </p:cNvSpPr>
            <p:nvPr/>
          </p:nvSpPr>
          <p:spPr bwMode="auto">
            <a:xfrm>
              <a:off x="2943225" y="4391025"/>
              <a:ext cx="1193800" cy="866775"/>
            </a:xfrm>
            <a:custGeom>
              <a:avLst/>
              <a:gdLst>
                <a:gd name="T0" fmla="*/ 2147483647 w 752"/>
                <a:gd name="T1" fmla="*/ 2147483647 h 546"/>
                <a:gd name="T2" fmla="*/ 2147483647 w 752"/>
                <a:gd name="T3" fmla="*/ 2147483647 h 546"/>
                <a:gd name="T4" fmla="*/ 0 w 752"/>
                <a:gd name="T5" fmla="*/ 2147483647 h 546"/>
                <a:gd name="T6" fmla="*/ 2147483647 w 752"/>
                <a:gd name="T7" fmla="*/ 0 h 5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2" h="546">
                  <a:moveTo>
                    <a:pt x="752" y="264"/>
                  </a:moveTo>
                  <a:lnTo>
                    <a:pt x="383" y="546"/>
                  </a:lnTo>
                  <a:lnTo>
                    <a:pt x="0" y="248"/>
                  </a:lnTo>
                  <a:lnTo>
                    <a:pt x="383" y="0"/>
                  </a:lnTo>
                </a:path>
              </a:pathLst>
            </a:custGeom>
            <a:noFill/>
            <a:ln w="5715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3" name="Group 291"/>
            <p:cNvGrpSpPr>
              <a:grpSpLocks/>
            </p:cNvGrpSpPr>
            <p:nvPr/>
          </p:nvGrpSpPr>
          <p:grpSpPr bwMode="auto">
            <a:xfrm>
              <a:off x="2768600" y="4376738"/>
              <a:ext cx="1430338" cy="966787"/>
              <a:chOff x="1870" y="2772"/>
              <a:chExt cx="901" cy="609"/>
            </a:xfrm>
          </p:grpSpPr>
          <p:sp>
            <p:nvSpPr>
              <p:cNvPr id="148" name="Text Box 292"/>
              <p:cNvSpPr txBox="1">
                <a:spLocks noChangeArrowheads="1"/>
              </p:cNvSpPr>
              <p:nvPr/>
            </p:nvSpPr>
            <p:spPr bwMode="auto">
              <a:xfrm>
                <a:off x="1870" y="2772"/>
                <a:ext cx="30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2+e</a:t>
                </a:r>
              </a:p>
            </p:txBody>
          </p:sp>
          <p:sp>
            <p:nvSpPr>
              <p:cNvPr id="149" name="Text Box 293"/>
              <p:cNvSpPr txBox="1">
                <a:spLocks noChangeArrowheads="1"/>
              </p:cNvSpPr>
              <p:nvPr/>
            </p:nvSpPr>
            <p:spPr bwMode="auto">
              <a:xfrm>
                <a:off x="2593" y="2793"/>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150" name="Text Box 294"/>
              <p:cNvSpPr txBox="1">
                <a:spLocks noChangeArrowheads="1"/>
              </p:cNvSpPr>
              <p:nvPr/>
            </p:nvSpPr>
            <p:spPr bwMode="auto">
              <a:xfrm>
                <a:off x="2501" y="3189"/>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151" name="Text Box 295"/>
              <p:cNvSpPr txBox="1">
                <a:spLocks noChangeArrowheads="1"/>
              </p:cNvSpPr>
              <p:nvPr/>
            </p:nvSpPr>
            <p:spPr bwMode="auto">
              <a:xfrm>
                <a:off x="1987" y="3153"/>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152" name="Text Box 296"/>
              <p:cNvSpPr txBox="1">
                <a:spLocks noChangeArrowheads="1"/>
              </p:cNvSpPr>
              <p:nvPr/>
            </p:nvSpPr>
            <p:spPr bwMode="auto">
              <a:xfrm>
                <a:off x="2135" y="3009"/>
                <a:ext cx="30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1+e</a:t>
                </a:r>
              </a:p>
            </p:txBody>
          </p:sp>
          <p:sp>
            <p:nvSpPr>
              <p:cNvPr id="153" name="Text Box 297"/>
              <p:cNvSpPr txBox="1">
                <a:spLocks noChangeArrowheads="1"/>
              </p:cNvSpPr>
              <p:nvPr/>
            </p:nvSpPr>
            <p:spPr bwMode="auto">
              <a:xfrm>
                <a:off x="2380" y="3003"/>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1</a:t>
                </a:r>
              </a:p>
            </p:txBody>
          </p:sp>
        </p:grpSp>
        <p:grpSp>
          <p:nvGrpSpPr>
            <p:cNvPr id="34" name="Group 299"/>
            <p:cNvGrpSpPr>
              <a:grpSpLocks/>
            </p:cNvGrpSpPr>
            <p:nvPr/>
          </p:nvGrpSpPr>
          <p:grpSpPr bwMode="auto">
            <a:xfrm>
              <a:off x="4814888" y="4197350"/>
              <a:ext cx="2195512" cy="2293938"/>
              <a:chOff x="1729" y="2639"/>
              <a:chExt cx="1383" cy="1445"/>
            </a:xfrm>
          </p:grpSpPr>
          <p:sp>
            <p:nvSpPr>
              <p:cNvPr id="100" name="Freeform 300"/>
              <p:cNvSpPr>
                <a:spLocks/>
              </p:cNvSpPr>
              <p:nvPr/>
            </p:nvSpPr>
            <p:spPr bwMode="auto">
              <a:xfrm>
                <a:off x="1752" y="2639"/>
                <a:ext cx="1225" cy="854"/>
              </a:xfrm>
              <a:custGeom>
                <a:avLst/>
                <a:gdLst>
                  <a:gd name="T0" fmla="*/ 0 w 1225"/>
                  <a:gd name="T1" fmla="*/ 387 h 854"/>
                  <a:gd name="T2" fmla="*/ 168 w 1225"/>
                  <a:gd name="T3" fmla="*/ 162 h 854"/>
                  <a:gd name="T4" fmla="*/ 486 w 1225"/>
                  <a:gd name="T5" fmla="*/ 18 h 854"/>
                  <a:gd name="T6" fmla="*/ 822 w 1225"/>
                  <a:gd name="T7" fmla="*/ 30 h 854"/>
                  <a:gd name="T8" fmla="*/ 1152 w 1225"/>
                  <a:gd name="T9" fmla="*/ 267 h 854"/>
                  <a:gd name="T10" fmla="*/ 1188 w 1225"/>
                  <a:gd name="T11" fmla="*/ 537 h 854"/>
                  <a:gd name="T12" fmla="*/ 927 w 1225"/>
                  <a:gd name="T13" fmla="*/ 780 h 854"/>
                  <a:gd name="T14" fmla="*/ 447 w 1225"/>
                  <a:gd name="T15" fmla="*/ 837 h 854"/>
                  <a:gd name="T16" fmla="*/ 177 w 1225"/>
                  <a:gd name="T17" fmla="*/ 675 h 854"/>
                  <a:gd name="T18" fmla="*/ 0 w 1225"/>
                  <a:gd name="T19" fmla="*/ 38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5" h="854">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Freeform 301"/>
              <p:cNvSpPr>
                <a:spLocks/>
              </p:cNvSpPr>
              <p:nvPr/>
            </p:nvSpPr>
            <p:spPr bwMode="auto">
              <a:xfrm>
                <a:off x="2010" y="2852"/>
                <a:ext cx="246" cy="132"/>
              </a:xfrm>
              <a:custGeom>
                <a:avLst/>
                <a:gdLst>
                  <a:gd name="T0" fmla="*/ 0 w 342"/>
                  <a:gd name="T1" fmla="*/ 6 h 186"/>
                  <a:gd name="T2" fmla="*/ 12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 name="Group 302"/>
              <p:cNvGrpSpPr>
                <a:grpSpLocks/>
              </p:cNvGrpSpPr>
              <p:nvPr/>
            </p:nvGrpSpPr>
            <p:grpSpPr bwMode="auto">
              <a:xfrm>
                <a:off x="2203" y="2652"/>
                <a:ext cx="316" cy="250"/>
                <a:chOff x="1747" y="3190"/>
                <a:chExt cx="316" cy="250"/>
              </a:xfrm>
            </p:grpSpPr>
            <p:sp>
              <p:nvSpPr>
                <p:cNvPr id="140" name="Oval 303"/>
                <p:cNvSpPr>
                  <a:spLocks noChangeArrowheads="1"/>
                </p:cNvSpPr>
                <p:nvPr/>
              </p:nvSpPr>
              <p:spPr bwMode="auto">
                <a:xfrm>
                  <a:off x="1750" y="3308"/>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41" name="Line 304"/>
                <p:cNvSpPr>
                  <a:spLocks noChangeShapeType="1"/>
                </p:cNvSpPr>
                <p:nvPr/>
              </p:nvSpPr>
              <p:spPr bwMode="auto">
                <a:xfrm>
                  <a:off x="1750" y="330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2" name="Line 305"/>
                <p:cNvSpPr>
                  <a:spLocks noChangeShapeType="1"/>
                </p:cNvSpPr>
                <p:nvPr/>
              </p:nvSpPr>
              <p:spPr bwMode="auto">
                <a:xfrm>
                  <a:off x="2063" y="330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3" name="Rectangle 306"/>
                <p:cNvSpPr>
                  <a:spLocks noChangeArrowheads="1"/>
                </p:cNvSpPr>
                <p:nvPr/>
              </p:nvSpPr>
              <p:spPr bwMode="auto">
                <a:xfrm>
                  <a:off x="1750" y="3301"/>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144" name="Oval 307"/>
                <p:cNvSpPr>
                  <a:spLocks noChangeArrowheads="1"/>
                </p:cNvSpPr>
                <p:nvPr/>
              </p:nvSpPr>
              <p:spPr bwMode="auto">
                <a:xfrm>
                  <a:off x="1747" y="3242"/>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145" name="Group 308"/>
                <p:cNvGrpSpPr>
                  <a:grpSpLocks/>
                </p:cNvGrpSpPr>
                <p:nvPr/>
              </p:nvGrpSpPr>
              <p:grpSpPr bwMode="auto">
                <a:xfrm>
                  <a:off x="1790" y="3190"/>
                  <a:ext cx="223" cy="250"/>
                  <a:chOff x="2945" y="2425"/>
                  <a:chExt cx="226" cy="250"/>
                </a:xfrm>
              </p:grpSpPr>
              <p:sp>
                <p:nvSpPr>
                  <p:cNvPr id="146" name="Rectangle 309"/>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47" name="Text Box 310"/>
                  <p:cNvSpPr txBox="1">
                    <a:spLocks noChangeArrowheads="1"/>
                  </p:cNvSpPr>
                  <p:nvPr/>
                </p:nvSpPr>
                <p:spPr bwMode="auto">
                  <a:xfrm>
                    <a:off x="2945" y="2425"/>
                    <a:ext cx="2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A</a:t>
                    </a:r>
                    <a:endParaRPr lang="en-US" altLang="en-US" sz="2400">
                      <a:latin typeface="Arial" charset="0"/>
                    </a:endParaRPr>
                  </a:p>
                </p:txBody>
              </p:sp>
            </p:grpSp>
          </p:grpSp>
          <p:grpSp>
            <p:nvGrpSpPr>
              <p:cNvPr id="103" name="Group 311"/>
              <p:cNvGrpSpPr>
                <a:grpSpLocks/>
              </p:cNvGrpSpPr>
              <p:nvPr/>
            </p:nvGrpSpPr>
            <p:grpSpPr bwMode="auto">
              <a:xfrm>
                <a:off x="1795" y="2907"/>
                <a:ext cx="316" cy="250"/>
                <a:chOff x="2221" y="3571"/>
                <a:chExt cx="316" cy="250"/>
              </a:xfrm>
            </p:grpSpPr>
            <p:sp>
              <p:nvSpPr>
                <p:cNvPr id="132" name="Oval 312"/>
                <p:cNvSpPr>
                  <a:spLocks noChangeArrowheads="1"/>
                </p:cNvSpPr>
                <p:nvPr/>
              </p:nvSpPr>
              <p:spPr bwMode="auto">
                <a:xfrm>
                  <a:off x="2224" y="369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33" name="Line 313"/>
                <p:cNvSpPr>
                  <a:spLocks noChangeShapeType="1"/>
                </p:cNvSpPr>
                <p:nvPr/>
              </p:nvSpPr>
              <p:spPr bwMode="auto">
                <a:xfrm>
                  <a:off x="2224" y="36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34" name="Line 314"/>
                <p:cNvSpPr>
                  <a:spLocks noChangeShapeType="1"/>
                </p:cNvSpPr>
                <p:nvPr/>
              </p:nvSpPr>
              <p:spPr bwMode="auto">
                <a:xfrm>
                  <a:off x="2537" y="36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35" name="Rectangle 315"/>
                <p:cNvSpPr>
                  <a:spLocks noChangeArrowheads="1"/>
                </p:cNvSpPr>
                <p:nvPr/>
              </p:nvSpPr>
              <p:spPr bwMode="auto">
                <a:xfrm>
                  <a:off x="2224" y="368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136" name="Oval 316"/>
                <p:cNvSpPr>
                  <a:spLocks noChangeArrowheads="1"/>
                </p:cNvSpPr>
                <p:nvPr/>
              </p:nvSpPr>
              <p:spPr bwMode="auto">
                <a:xfrm>
                  <a:off x="2221" y="362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137" name="Group 317"/>
                <p:cNvGrpSpPr>
                  <a:grpSpLocks/>
                </p:cNvGrpSpPr>
                <p:nvPr/>
              </p:nvGrpSpPr>
              <p:grpSpPr bwMode="auto">
                <a:xfrm>
                  <a:off x="2275" y="3571"/>
                  <a:ext cx="232" cy="250"/>
                  <a:chOff x="2941" y="2425"/>
                  <a:chExt cx="235" cy="250"/>
                </a:xfrm>
              </p:grpSpPr>
              <p:sp>
                <p:nvSpPr>
                  <p:cNvPr id="138" name="Rectangle 318"/>
                  <p:cNvSpPr>
                    <a:spLocks noChangeArrowheads="1"/>
                  </p:cNvSpPr>
                  <p:nvPr/>
                </p:nvSpPr>
                <p:spPr bwMode="auto">
                  <a:xfrm>
                    <a:off x="2982" y="2490"/>
                    <a:ext cx="151"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39" name="Text Box 319"/>
                  <p:cNvSpPr txBox="1">
                    <a:spLocks noChangeArrowheads="1"/>
                  </p:cNvSpPr>
                  <p:nvPr/>
                </p:nvSpPr>
                <p:spPr bwMode="auto">
                  <a:xfrm>
                    <a:off x="2941" y="2425"/>
                    <a:ext cx="2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D</a:t>
                    </a:r>
                    <a:endParaRPr lang="en-US" altLang="en-US" sz="2400">
                      <a:latin typeface="Arial" charset="0"/>
                    </a:endParaRPr>
                  </a:p>
                </p:txBody>
              </p:sp>
            </p:grpSp>
          </p:grpSp>
          <p:grpSp>
            <p:nvGrpSpPr>
              <p:cNvPr id="104" name="Group 320"/>
              <p:cNvGrpSpPr>
                <a:grpSpLocks/>
              </p:cNvGrpSpPr>
              <p:nvPr/>
            </p:nvGrpSpPr>
            <p:grpSpPr bwMode="auto">
              <a:xfrm>
                <a:off x="2195" y="3198"/>
                <a:ext cx="315" cy="250"/>
                <a:chOff x="2903" y="2884"/>
                <a:chExt cx="315" cy="250"/>
              </a:xfrm>
            </p:grpSpPr>
            <p:grpSp>
              <p:nvGrpSpPr>
                <p:cNvPr id="123" name="Group 321"/>
                <p:cNvGrpSpPr>
                  <a:grpSpLocks/>
                </p:cNvGrpSpPr>
                <p:nvPr/>
              </p:nvGrpSpPr>
              <p:grpSpPr bwMode="auto">
                <a:xfrm>
                  <a:off x="2903" y="2938"/>
                  <a:ext cx="315" cy="144"/>
                  <a:chOff x="2903" y="2938"/>
                  <a:chExt cx="315" cy="144"/>
                </a:xfrm>
              </p:grpSpPr>
              <p:sp>
                <p:nvSpPr>
                  <p:cNvPr id="127" name="Oval 322"/>
                  <p:cNvSpPr>
                    <a:spLocks noChangeArrowheads="1"/>
                  </p:cNvSpPr>
                  <p:nvPr/>
                </p:nvSpPr>
                <p:spPr bwMode="auto">
                  <a:xfrm>
                    <a:off x="2903" y="3001"/>
                    <a:ext cx="312"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28" name="Line 323"/>
                  <p:cNvSpPr>
                    <a:spLocks noChangeShapeType="1"/>
                  </p:cNvSpPr>
                  <p:nvPr/>
                </p:nvSpPr>
                <p:spPr bwMode="auto">
                  <a:xfrm>
                    <a:off x="2903" y="299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29" name="Line 324"/>
                  <p:cNvSpPr>
                    <a:spLocks noChangeShapeType="1"/>
                  </p:cNvSpPr>
                  <p:nvPr/>
                </p:nvSpPr>
                <p:spPr bwMode="auto">
                  <a:xfrm>
                    <a:off x="3215" y="299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30" name="Rectangle 325"/>
                  <p:cNvSpPr>
                    <a:spLocks noChangeArrowheads="1"/>
                  </p:cNvSpPr>
                  <p:nvPr/>
                </p:nvSpPr>
                <p:spPr bwMode="auto">
                  <a:xfrm>
                    <a:off x="2903" y="2994"/>
                    <a:ext cx="309"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131" name="Oval 326"/>
                  <p:cNvSpPr>
                    <a:spLocks noChangeArrowheads="1"/>
                  </p:cNvSpPr>
                  <p:nvPr/>
                </p:nvSpPr>
                <p:spPr bwMode="auto">
                  <a:xfrm>
                    <a:off x="2906" y="2938"/>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grpSp>
              <p:nvGrpSpPr>
                <p:cNvPr id="124" name="Group 327"/>
                <p:cNvGrpSpPr>
                  <a:grpSpLocks/>
                </p:cNvGrpSpPr>
                <p:nvPr/>
              </p:nvGrpSpPr>
              <p:grpSpPr bwMode="auto">
                <a:xfrm>
                  <a:off x="2949" y="2884"/>
                  <a:ext cx="232" cy="250"/>
                  <a:chOff x="2940" y="2425"/>
                  <a:chExt cx="235" cy="250"/>
                </a:xfrm>
              </p:grpSpPr>
              <p:sp>
                <p:nvSpPr>
                  <p:cNvPr id="125" name="Rectangle 328"/>
                  <p:cNvSpPr>
                    <a:spLocks noChangeArrowheads="1"/>
                  </p:cNvSpPr>
                  <p:nvPr/>
                </p:nvSpPr>
                <p:spPr bwMode="auto">
                  <a:xfrm>
                    <a:off x="2982" y="2490"/>
                    <a:ext cx="151"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26" name="Text Box 329"/>
                  <p:cNvSpPr txBox="1">
                    <a:spLocks noChangeArrowheads="1"/>
                  </p:cNvSpPr>
                  <p:nvPr/>
                </p:nvSpPr>
                <p:spPr bwMode="auto">
                  <a:xfrm>
                    <a:off x="2940" y="2425"/>
                    <a:ext cx="2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C</a:t>
                    </a:r>
                    <a:endParaRPr lang="en-US" altLang="en-US" sz="2400">
                      <a:latin typeface="Arial" charset="0"/>
                    </a:endParaRPr>
                  </a:p>
                </p:txBody>
              </p:sp>
            </p:grpSp>
          </p:grpSp>
          <p:grpSp>
            <p:nvGrpSpPr>
              <p:cNvPr id="105" name="Group 330"/>
              <p:cNvGrpSpPr>
                <a:grpSpLocks/>
              </p:cNvGrpSpPr>
              <p:nvPr/>
            </p:nvGrpSpPr>
            <p:grpSpPr bwMode="auto">
              <a:xfrm>
                <a:off x="2607" y="2916"/>
                <a:ext cx="316" cy="250"/>
                <a:chOff x="2217" y="2884"/>
                <a:chExt cx="316" cy="250"/>
              </a:xfrm>
            </p:grpSpPr>
            <p:sp>
              <p:nvSpPr>
                <p:cNvPr id="115" name="Oval 331"/>
                <p:cNvSpPr>
                  <a:spLocks noChangeArrowheads="1"/>
                </p:cNvSpPr>
                <p:nvPr/>
              </p:nvSpPr>
              <p:spPr bwMode="auto">
                <a:xfrm>
                  <a:off x="2220" y="300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16" name="Line 332"/>
                <p:cNvSpPr>
                  <a:spLocks noChangeShapeType="1"/>
                </p:cNvSpPr>
                <p:nvPr/>
              </p:nvSpPr>
              <p:spPr bwMode="auto">
                <a:xfrm>
                  <a:off x="2220" y="299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17" name="Line 333"/>
                <p:cNvSpPr>
                  <a:spLocks noChangeShapeType="1"/>
                </p:cNvSpPr>
                <p:nvPr/>
              </p:nvSpPr>
              <p:spPr bwMode="auto">
                <a:xfrm>
                  <a:off x="2533" y="299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18" name="Rectangle 334"/>
                <p:cNvSpPr>
                  <a:spLocks noChangeArrowheads="1"/>
                </p:cNvSpPr>
                <p:nvPr/>
              </p:nvSpPr>
              <p:spPr bwMode="auto">
                <a:xfrm>
                  <a:off x="2220" y="299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119" name="Oval 335"/>
                <p:cNvSpPr>
                  <a:spLocks noChangeArrowheads="1"/>
                </p:cNvSpPr>
                <p:nvPr/>
              </p:nvSpPr>
              <p:spPr bwMode="auto">
                <a:xfrm>
                  <a:off x="2217" y="293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120" name="Group 336"/>
                <p:cNvGrpSpPr>
                  <a:grpSpLocks/>
                </p:cNvGrpSpPr>
                <p:nvPr/>
              </p:nvGrpSpPr>
              <p:grpSpPr bwMode="auto">
                <a:xfrm>
                  <a:off x="2270" y="2884"/>
                  <a:ext cx="223" cy="250"/>
                  <a:chOff x="2945" y="2425"/>
                  <a:chExt cx="226" cy="250"/>
                </a:xfrm>
              </p:grpSpPr>
              <p:sp>
                <p:nvSpPr>
                  <p:cNvPr id="121" name="Rectangle 337"/>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122" name="Text Box 338"/>
                  <p:cNvSpPr txBox="1">
                    <a:spLocks noChangeArrowheads="1"/>
                  </p:cNvSpPr>
                  <p:nvPr/>
                </p:nvSpPr>
                <p:spPr bwMode="auto">
                  <a:xfrm>
                    <a:off x="2945" y="2425"/>
                    <a:ext cx="2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B</a:t>
                    </a:r>
                    <a:endParaRPr lang="en-US" altLang="en-US" sz="2400">
                      <a:latin typeface="Arial" charset="0"/>
                    </a:endParaRPr>
                  </a:p>
                </p:txBody>
              </p:sp>
            </p:grpSp>
          </p:grpSp>
          <p:sp>
            <p:nvSpPr>
              <p:cNvPr id="106" name="Freeform 339"/>
              <p:cNvSpPr>
                <a:spLocks/>
              </p:cNvSpPr>
              <p:nvPr/>
            </p:nvSpPr>
            <p:spPr bwMode="auto">
              <a:xfrm flipH="1">
                <a:off x="2505" y="2819"/>
                <a:ext cx="198" cy="156"/>
              </a:xfrm>
              <a:custGeom>
                <a:avLst/>
                <a:gdLst>
                  <a:gd name="T0" fmla="*/ 0 w 342"/>
                  <a:gd name="T1" fmla="*/ 33 h 186"/>
                  <a:gd name="T2" fmla="*/ 2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Freeform 340"/>
              <p:cNvSpPr>
                <a:spLocks/>
              </p:cNvSpPr>
              <p:nvPr/>
            </p:nvSpPr>
            <p:spPr bwMode="auto">
              <a:xfrm flipH="1" flipV="1">
                <a:off x="2484" y="3125"/>
                <a:ext cx="180" cy="141"/>
              </a:xfrm>
              <a:custGeom>
                <a:avLst/>
                <a:gdLst>
                  <a:gd name="T0" fmla="*/ 0 w 342"/>
                  <a:gd name="T1" fmla="*/ 11 h 186"/>
                  <a:gd name="T2" fmla="*/ 1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Freeform 341"/>
              <p:cNvSpPr>
                <a:spLocks/>
              </p:cNvSpPr>
              <p:nvPr/>
            </p:nvSpPr>
            <p:spPr bwMode="auto">
              <a:xfrm flipV="1">
                <a:off x="2031" y="3107"/>
                <a:ext cx="204" cy="156"/>
              </a:xfrm>
              <a:custGeom>
                <a:avLst/>
                <a:gdLst>
                  <a:gd name="T0" fmla="*/ 0 w 342"/>
                  <a:gd name="T1" fmla="*/ 33 h 186"/>
                  <a:gd name="T2" fmla="*/ 2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Freeform 342"/>
              <p:cNvSpPr>
                <a:spLocks/>
              </p:cNvSpPr>
              <p:nvPr/>
            </p:nvSpPr>
            <p:spPr bwMode="auto">
              <a:xfrm flipH="1" flipV="1">
                <a:off x="2400" y="3086"/>
                <a:ext cx="189" cy="153"/>
              </a:xfrm>
              <a:custGeom>
                <a:avLst/>
                <a:gdLst>
                  <a:gd name="T0" fmla="*/ 0 w 342"/>
                  <a:gd name="T1" fmla="*/ 26 h 186"/>
                  <a:gd name="T2" fmla="*/ 1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Freeform 343"/>
              <p:cNvSpPr>
                <a:spLocks/>
              </p:cNvSpPr>
              <p:nvPr/>
            </p:nvSpPr>
            <p:spPr bwMode="auto">
              <a:xfrm flipH="1">
                <a:off x="2124" y="3083"/>
                <a:ext cx="174" cy="147"/>
              </a:xfrm>
              <a:custGeom>
                <a:avLst/>
                <a:gdLst>
                  <a:gd name="T0" fmla="*/ 0 w 342"/>
                  <a:gd name="T1" fmla="*/ 17 h 186"/>
                  <a:gd name="T2" fmla="*/ 1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Text Box 344"/>
              <p:cNvSpPr txBox="1">
                <a:spLocks noChangeArrowheads="1"/>
              </p:cNvSpPr>
              <p:nvPr/>
            </p:nvSpPr>
            <p:spPr bwMode="auto">
              <a:xfrm>
                <a:off x="1729" y="3612"/>
                <a:ext cx="1383"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80000"/>
                  </a:lnSpc>
                  <a:spcBef>
                    <a:spcPct val="0"/>
                  </a:spcBef>
                  <a:buClrTx/>
                  <a:buSzTx/>
                  <a:buFontTx/>
                  <a:buNone/>
                </a:pPr>
                <a:r>
                  <a:rPr lang="en-US" altLang="sv-SE" sz="1800">
                    <a:solidFill>
                      <a:srgbClr val="000099"/>
                    </a:solidFill>
                  </a:rPr>
                  <a:t>given these costs,</a:t>
                </a:r>
              </a:p>
              <a:p>
                <a:pPr algn="ctr">
                  <a:lnSpc>
                    <a:spcPct val="80000"/>
                  </a:lnSpc>
                  <a:spcBef>
                    <a:spcPct val="0"/>
                  </a:spcBef>
                  <a:buClrTx/>
                  <a:buSzTx/>
                  <a:buFontTx/>
                  <a:buNone/>
                </a:pPr>
                <a:r>
                  <a:rPr lang="en-US" altLang="sv-SE" sz="1800">
                    <a:solidFill>
                      <a:srgbClr val="000099"/>
                    </a:solidFill>
                  </a:rPr>
                  <a:t>find new routing….</a:t>
                </a:r>
              </a:p>
              <a:p>
                <a:pPr algn="ctr">
                  <a:lnSpc>
                    <a:spcPct val="80000"/>
                  </a:lnSpc>
                  <a:spcBef>
                    <a:spcPct val="0"/>
                  </a:spcBef>
                  <a:buClrTx/>
                  <a:buSzTx/>
                  <a:buFontTx/>
                  <a:buNone/>
                </a:pPr>
                <a:r>
                  <a:rPr lang="en-US" altLang="sv-SE" sz="1800">
                    <a:solidFill>
                      <a:srgbClr val="000099"/>
                    </a:solidFill>
                  </a:rPr>
                  <a:t>resulting in new costs</a:t>
                </a:r>
              </a:p>
            </p:txBody>
          </p:sp>
          <p:sp>
            <p:nvSpPr>
              <p:cNvPr id="112" name="Line 345"/>
              <p:cNvSpPr>
                <a:spLocks noChangeShapeType="1"/>
              </p:cNvSpPr>
              <p:nvPr/>
            </p:nvSpPr>
            <p:spPr bwMode="auto">
              <a:xfrm flipV="1">
                <a:off x="2358" y="3407"/>
                <a:ext cx="0" cy="15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13" name="Line 346"/>
              <p:cNvSpPr>
                <a:spLocks noChangeShapeType="1"/>
              </p:cNvSpPr>
              <p:nvPr/>
            </p:nvSpPr>
            <p:spPr bwMode="auto">
              <a:xfrm flipV="1">
                <a:off x="1938" y="3119"/>
                <a:ext cx="0" cy="15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14" name="Line 347"/>
              <p:cNvSpPr>
                <a:spLocks noChangeShapeType="1"/>
              </p:cNvSpPr>
              <p:nvPr/>
            </p:nvSpPr>
            <p:spPr bwMode="auto">
              <a:xfrm flipV="1">
                <a:off x="2778" y="3122"/>
                <a:ext cx="0" cy="15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35" name="Freeform 228"/>
            <p:cNvSpPr>
              <a:spLocks/>
            </p:cNvSpPr>
            <p:nvPr/>
          </p:nvSpPr>
          <p:spPr bwMode="auto">
            <a:xfrm>
              <a:off x="5219700" y="4332288"/>
              <a:ext cx="1181100" cy="952500"/>
            </a:xfrm>
            <a:custGeom>
              <a:avLst/>
              <a:gdLst>
                <a:gd name="T0" fmla="*/ 0 w 744"/>
                <a:gd name="T1" fmla="*/ 2147483647 h 600"/>
                <a:gd name="T2" fmla="*/ 2147483647 w 744"/>
                <a:gd name="T3" fmla="*/ 2147483647 h 600"/>
                <a:gd name="T4" fmla="*/ 2147483647 w 744"/>
                <a:gd name="T5" fmla="*/ 2147483647 h 600"/>
                <a:gd name="T6" fmla="*/ 2147483647 w 744"/>
                <a:gd name="T7" fmla="*/ 2147483647 h 600"/>
                <a:gd name="T8" fmla="*/ 2147483647 w 744"/>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4" h="600">
                  <a:moveTo>
                    <a:pt x="0" y="294"/>
                  </a:moveTo>
                  <a:lnTo>
                    <a:pt x="387" y="600"/>
                  </a:lnTo>
                  <a:lnTo>
                    <a:pt x="744" y="304"/>
                  </a:lnTo>
                  <a:lnTo>
                    <a:pt x="429" y="66"/>
                  </a:lnTo>
                  <a:lnTo>
                    <a:pt x="354" y="0"/>
                  </a:lnTo>
                </a:path>
              </a:pathLst>
            </a:custGeom>
            <a:noFill/>
            <a:ln w="5715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6" name="Group 348"/>
            <p:cNvGrpSpPr>
              <a:grpSpLocks/>
            </p:cNvGrpSpPr>
            <p:nvPr/>
          </p:nvGrpSpPr>
          <p:grpSpPr bwMode="auto">
            <a:xfrm>
              <a:off x="5137150" y="4410075"/>
              <a:ext cx="1493838" cy="990600"/>
              <a:chOff x="-186" y="1184"/>
              <a:chExt cx="941" cy="624"/>
            </a:xfrm>
          </p:grpSpPr>
          <p:sp>
            <p:nvSpPr>
              <p:cNvPr id="94" name="Text Box 270"/>
              <p:cNvSpPr txBox="1">
                <a:spLocks noChangeArrowheads="1"/>
              </p:cNvSpPr>
              <p:nvPr/>
            </p:nvSpPr>
            <p:spPr bwMode="auto">
              <a:xfrm>
                <a:off x="-186" y="1199"/>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95" name="Text Box 274"/>
              <p:cNvSpPr txBox="1">
                <a:spLocks noChangeArrowheads="1"/>
              </p:cNvSpPr>
              <p:nvPr/>
            </p:nvSpPr>
            <p:spPr bwMode="auto">
              <a:xfrm>
                <a:off x="450" y="1184"/>
                <a:ext cx="30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2+e</a:t>
                </a:r>
              </a:p>
            </p:txBody>
          </p:sp>
          <p:sp>
            <p:nvSpPr>
              <p:cNvPr id="96" name="Text Box 275"/>
              <p:cNvSpPr txBox="1">
                <a:spLocks noChangeArrowheads="1"/>
              </p:cNvSpPr>
              <p:nvPr/>
            </p:nvSpPr>
            <p:spPr bwMode="auto">
              <a:xfrm>
                <a:off x="340" y="1616"/>
                <a:ext cx="30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1+e</a:t>
                </a:r>
              </a:p>
            </p:txBody>
          </p:sp>
          <p:sp>
            <p:nvSpPr>
              <p:cNvPr id="97" name="Text Box 276"/>
              <p:cNvSpPr txBox="1">
                <a:spLocks noChangeArrowheads="1"/>
              </p:cNvSpPr>
              <p:nvPr/>
            </p:nvSpPr>
            <p:spPr bwMode="auto">
              <a:xfrm>
                <a:off x="-132" y="1580"/>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1</a:t>
                </a:r>
              </a:p>
            </p:txBody>
          </p:sp>
          <p:sp>
            <p:nvSpPr>
              <p:cNvPr id="98" name="Text Box 279"/>
              <p:cNvSpPr txBox="1">
                <a:spLocks noChangeArrowheads="1"/>
              </p:cNvSpPr>
              <p:nvPr/>
            </p:nvSpPr>
            <p:spPr bwMode="auto">
              <a:xfrm>
                <a:off x="79" y="1436"/>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99" name="Text Box 280"/>
              <p:cNvSpPr txBox="1">
                <a:spLocks noChangeArrowheads="1"/>
              </p:cNvSpPr>
              <p:nvPr/>
            </p:nvSpPr>
            <p:spPr bwMode="auto">
              <a:xfrm>
                <a:off x="261" y="1430"/>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grpSp>
        <p:grpSp>
          <p:nvGrpSpPr>
            <p:cNvPr id="37" name="Group 349"/>
            <p:cNvGrpSpPr>
              <a:grpSpLocks/>
            </p:cNvGrpSpPr>
            <p:nvPr/>
          </p:nvGrpSpPr>
          <p:grpSpPr bwMode="auto">
            <a:xfrm>
              <a:off x="6967538" y="4195763"/>
              <a:ext cx="2195512" cy="2293937"/>
              <a:chOff x="1729" y="2639"/>
              <a:chExt cx="1383" cy="1445"/>
            </a:xfrm>
          </p:grpSpPr>
          <p:sp>
            <p:nvSpPr>
              <p:cNvPr id="46" name="Freeform 350"/>
              <p:cNvSpPr>
                <a:spLocks/>
              </p:cNvSpPr>
              <p:nvPr/>
            </p:nvSpPr>
            <p:spPr bwMode="auto">
              <a:xfrm>
                <a:off x="1752" y="2639"/>
                <a:ext cx="1225" cy="854"/>
              </a:xfrm>
              <a:custGeom>
                <a:avLst/>
                <a:gdLst>
                  <a:gd name="T0" fmla="*/ 0 w 1225"/>
                  <a:gd name="T1" fmla="*/ 387 h 854"/>
                  <a:gd name="T2" fmla="*/ 168 w 1225"/>
                  <a:gd name="T3" fmla="*/ 162 h 854"/>
                  <a:gd name="T4" fmla="*/ 486 w 1225"/>
                  <a:gd name="T5" fmla="*/ 18 h 854"/>
                  <a:gd name="T6" fmla="*/ 822 w 1225"/>
                  <a:gd name="T7" fmla="*/ 30 h 854"/>
                  <a:gd name="T8" fmla="*/ 1152 w 1225"/>
                  <a:gd name="T9" fmla="*/ 267 h 854"/>
                  <a:gd name="T10" fmla="*/ 1188 w 1225"/>
                  <a:gd name="T11" fmla="*/ 537 h 854"/>
                  <a:gd name="T12" fmla="*/ 927 w 1225"/>
                  <a:gd name="T13" fmla="*/ 780 h 854"/>
                  <a:gd name="T14" fmla="*/ 447 w 1225"/>
                  <a:gd name="T15" fmla="*/ 837 h 854"/>
                  <a:gd name="T16" fmla="*/ 177 w 1225"/>
                  <a:gd name="T17" fmla="*/ 675 h 854"/>
                  <a:gd name="T18" fmla="*/ 0 w 1225"/>
                  <a:gd name="T19" fmla="*/ 38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5" h="854">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Freeform 351"/>
              <p:cNvSpPr>
                <a:spLocks/>
              </p:cNvSpPr>
              <p:nvPr/>
            </p:nvSpPr>
            <p:spPr bwMode="auto">
              <a:xfrm>
                <a:off x="2010" y="2852"/>
                <a:ext cx="246" cy="132"/>
              </a:xfrm>
              <a:custGeom>
                <a:avLst/>
                <a:gdLst>
                  <a:gd name="T0" fmla="*/ 0 w 342"/>
                  <a:gd name="T1" fmla="*/ 6 h 186"/>
                  <a:gd name="T2" fmla="*/ 12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 name="Group 352"/>
              <p:cNvGrpSpPr>
                <a:grpSpLocks/>
              </p:cNvGrpSpPr>
              <p:nvPr/>
            </p:nvGrpSpPr>
            <p:grpSpPr bwMode="auto">
              <a:xfrm>
                <a:off x="2203" y="2652"/>
                <a:ext cx="316" cy="250"/>
                <a:chOff x="1747" y="3190"/>
                <a:chExt cx="316" cy="250"/>
              </a:xfrm>
            </p:grpSpPr>
            <p:sp>
              <p:nvSpPr>
                <p:cNvPr id="86" name="Oval 353"/>
                <p:cNvSpPr>
                  <a:spLocks noChangeArrowheads="1"/>
                </p:cNvSpPr>
                <p:nvPr/>
              </p:nvSpPr>
              <p:spPr bwMode="auto">
                <a:xfrm>
                  <a:off x="1750" y="3308"/>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87" name="Line 354"/>
                <p:cNvSpPr>
                  <a:spLocks noChangeShapeType="1"/>
                </p:cNvSpPr>
                <p:nvPr/>
              </p:nvSpPr>
              <p:spPr bwMode="auto">
                <a:xfrm>
                  <a:off x="1750" y="330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88" name="Line 355"/>
                <p:cNvSpPr>
                  <a:spLocks noChangeShapeType="1"/>
                </p:cNvSpPr>
                <p:nvPr/>
              </p:nvSpPr>
              <p:spPr bwMode="auto">
                <a:xfrm>
                  <a:off x="2063" y="330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89" name="Rectangle 356"/>
                <p:cNvSpPr>
                  <a:spLocks noChangeArrowheads="1"/>
                </p:cNvSpPr>
                <p:nvPr/>
              </p:nvSpPr>
              <p:spPr bwMode="auto">
                <a:xfrm>
                  <a:off x="1750" y="3301"/>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90" name="Oval 357"/>
                <p:cNvSpPr>
                  <a:spLocks noChangeArrowheads="1"/>
                </p:cNvSpPr>
                <p:nvPr/>
              </p:nvSpPr>
              <p:spPr bwMode="auto">
                <a:xfrm>
                  <a:off x="1747" y="3242"/>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91" name="Group 358"/>
                <p:cNvGrpSpPr>
                  <a:grpSpLocks/>
                </p:cNvGrpSpPr>
                <p:nvPr/>
              </p:nvGrpSpPr>
              <p:grpSpPr bwMode="auto">
                <a:xfrm>
                  <a:off x="1790" y="3190"/>
                  <a:ext cx="223" cy="250"/>
                  <a:chOff x="2945" y="2425"/>
                  <a:chExt cx="226" cy="250"/>
                </a:xfrm>
              </p:grpSpPr>
              <p:sp>
                <p:nvSpPr>
                  <p:cNvPr id="92" name="Rectangle 359"/>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93" name="Text Box 360"/>
                  <p:cNvSpPr txBox="1">
                    <a:spLocks noChangeArrowheads="1"/>
                  </p:cNvSpPr>
                  <p:nvPr/>
                </p:nvSpPr>
                <p:spPr bwMode="auto">
                  <a:xfrm>
                    <a:off x="2945" y="2425"/>
                    <a:ext cx="2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A</a:t>
                    </a:r>
                    <a:endParaRPr lang="en-US" altLang="en-US" sz="2400">
                      <a:latin typeface="Arial" charset="0"/>
                    </a:endParaRPr>
                  </a:p>
                </p:txBody>
              </p:sp>
            </p:grpSp>
          </p:grpSp>
          <p:grpSp>
            <p:nvGrpSpPr>
              <p:cNvPr id="49" name="Group 361"/>
              <p:cNvGrpSpPr>
                <a:grpSpLocks/>
              </p:cNvGrpSpPr>
              <p:nvPr/>
            </p:nvGrpSpPr>
            <p:grpSpPr bwMode="auto">
              <a:xfrm>
                <a:off x="1795" y="2907"/>
                <a:ext cx="316" cy="250"/>
                <a:chOff x="2221" y="3571"/>
                <a:chExt cx="316" cy="250"/>
              </a:xfrm>
            </p:grpSpPr>
            <p:sp>
              <p:nvSpPr>
                <p:cNvPr id="78" name="Oval 362"/>
                <p:cNvSpPr>
                  <a:spLocks noChangeArrowheads="1"/>
                </p:cNvSpPr>
                <p:nvPr/>
              </p:nvSpPr>
              <p:spPr bwMode="auto">
                <a:xfrm>
                  <a:off x="2224" y="369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79" name="Line 363"/>
                <p:cNvSpPr>
                  <a:spLocks noChangeShapeType="1"/>
                </p:cNvSpPr>
                <p:nvPr/>
              </p:nvSpPr>
              <p:spPr bwMode="auto">
                <a:xfrm>
                  <a:off x="2224" y="36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80" name="Line 364"/>
                <p:cNvSpPr>
                  <a:spLocks noChangeShapeType="1"/>
                </p:cNvSpPr>
                <p:nvPr/>
              </p:nvSpPr>
              <p:spPr bwMode="auto">
                <a:xfrm>
                  <a:off x="2537" y="36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81" name="Rectangle 365"/>
                <p:cNvSpPr>
                  <a:spLocks noChangeArrowheads="1"/>
                </p:cNvSpPr>
                <p:nvPr/>
              </p:nvSpPr>
              <p:spPr bwMode="auto">
                <a:xfrm>
                  <a:off x="2224" y="368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82" name="Oval 366"/>
                <p:cNvSpPr>
                  <a:spLocks noChangeArrowheads="1"/>
                </p:cNvSpPr>
                <p:nvPr/>
              </p:nvSpPr>
              <p:spPr bwMode="auto">
                <a:xfrm>
                  <a:off x="2221" y="362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83" name="Group 367"/>
                <p:cNvGrpSpPr>
                  <a:grpSpLocks/>
                </p:cNvGrpSpPr>
                <p:nvPr/>
              </p:nvGrpSpPr>
              <p:grpSpPr bwMode="auto">
                <a:xfrm>
                  <a:off x="2275" y="3571"/>
                  <a:ext cx="232" cy="250"/>
                  <a:chOff x="2941" y="2425"/>
                  <a:chExt cx="235" cy="250"/>
                </a:xfrm>
              </p:grpSpPr>
              <p:sp>
                <p:nvSpPr>
                  <p:cNvPr id="84" name="Rectangle 368"/>
                  <p:cNvSpPr>
                    <a:spLocks noChangeArrowheads="1"/>
                  </p:cNvSpPr>
                  <p:nvPr/>
                </p:nvSpPr>
                <p:spPr bwMode="auto">
                  <a:xfrm>
                    <a:off x="2982" y="2490"/>
                    <a:ext cx="151"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85" name="Text Box 369"/>
                  <p:cNvSpPr txBox="1">
                    <a:spLocks noChangeArrowheads="1"/>
                  </p:cNvSpPr>
                  <p:nvPr/>
                </p:nvSpPr>
                <p:spPr bwMode="auto">
                  <a:xfrm>
                    <a:off x="2941" y="2425"/>
                    <a:ext cx="2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D</a:t>
                    </a:r>
                    <a:endParaRPr lang="en-US" altLang="en-US" sz="2400">
                      <a:latin typeface="Arial" charset="0"/>
                    </a:endParaRPr>
                  </a:p>
                </p:txBody>
              </p:sp>
            </p:grpSp>
          </p:grpSp>
          <p:grpSp>
            <p:nvGrpSpPr>
              <p:cNvPr id="50" name="Group 370"/>
              <p:cNvGrpSpPr>
                <a:grpSpLocks/>
              </p:cNvGrpSpPr>
              <p:nvPr/>
            </p:nvGrpSpPr>
            <p:grpSpPr bwMode="auto">
              <a:xfrm>
                <a:off x="2195" y="3198"/>
                <a:ext cx="315" cy="250"/>
                <a:chOff x="2903" y="2884"/>
                <a:chExt cx="315" cy="250"/>
              </a:xfrm>
            </p:grpSpPr>
            <p:grpSp>
              <p:nvGrpSpPr>
                <p:cNvPr id="69" name="Group 371"/>
                <p:cNvGrpSpPr>
                  <a:grpSpLocks/>
                </p:cNvGrpSpPr>
                <p:nvPr/>
              </p:nvGrpSpPr>
              <p:grpSpPr bwMode="auto">
                <a:xfrm>
                  <a:off x="2903" y="2938"/>
                  <a:ext cx="315" cy="144"/>
                  <a:chOff x="2903" y="2938"/>
                  <a:chExt cx="315" cy="144"/>
                </a:xfrm>
              </p:grpSpPr>
              <p:sp>
                <p:nvSpPr>
                  <p:cNvPr id="73" name="Oval 372"/>
                  <p:cNvSpPr>
                    <a:spLocks noChangeArrowheads="1"/>
                  </p:cNvSpPr>
                  <p:nvPr/>
                </p:nvSpPr>
                <p:spPr bwMode="auto">
                  <a:xfrm>
                    <a:off x="2903" y="3001"/>
                    <a:ext cx="312"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74" name="Line 373"/>
                  <p:cNvSpPr>
                    <a:spLocks noChangeShapeType="1"/>
                  </p:cNvSpPr>
                  <p:nvPr/>
                </p:nvSpPr>
                <p:spPr bwMode="auto">
                  <a:xfrm>
                    <a:off x="2903" y="299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75" name="Line 374"/>
                  <p:cNvSpPr>
                    <a:spLocks noChangeShapeType="1"/>
                  </p:cNvSpPr>
                  <p:nvPr/>
                </p:nvSpPr>
                <p:spPr bwMode="auto">
                  <a:xfrm>
                    <a:off x="3215" y="299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76" name="Rectangle 375"/>
                  <p:cNvSpPr>
                    <a:spLocks noChangeArrowheads="1"/>
                  </p:cNvSpPr>
                  <p:nvPr/>
                </p:nvSpPr>
                <p:spPr bwMode="auto">
                  <a:xfrm>
                    <a:off x="2903" y="2994"/>
                    <a:ext cx="309"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77" name="Oval 376"/>
                  <p:cNvSpPr>
                    <a:spLocks noChangeArrowheads="1"/>
                  </p:cNvSpPr>
                  <p:nvPr/>
                </p:nvSpPr>
                <p:spPr bwMode="auto">
                  <a:xfrm>
                    <a:off x="2906" y="2938"/>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grpSp>
              <p:nvGrpSpPr>
                <p:cNvPr id="70" name="Group 377"/>
                <p:cNvGrpSpPr>
                  <a:grpSpLocks/>
                </p:cNvGrpSpPr>
                <p:nvPr/>
              </p:nvGrpSpPr>
              <p:grpSpPr bwMode="auto">
                <a:xfrm>
                  <a:off x="2949" y="2884"/>
                  <a:ext cx="232" cy="250"/>
                  <a:chOff x="2940" y="2425"/>
                  <a:chExt cx="235" cy="250"/>
                </a:xfrm>
              </p:grpSpPr>
              <p:sp>
                <p:nvSpPr>
                  <p:cNvPr id="71" name="Rectangle 378"/>
                  <p:cNvSpPr>
                    <a:spLocks noChangeArrowheads="1"/>
                  </p:cNvSpPr>
                  <p:nvPr/>
                </p:nvSpPr>
                <p:spPr bwMode="auto">
                  <a:xfrm>
                    <a:off x="2982" y="2490"/>
                    <a:ext cx="151"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72" name="Text Box 379"/>
                  <p:cNvSpPr txBox="1">
                    <a:spLocks noChangeArrowheads="1"/>
                  </p:cNvSpPr>
                  <p:nvPr/>
                </p:nvSpPr>
                <p:spPr bwMode="auto">
                  <a:xfrm>
                    <a:off x="2940" y="2425"/>
                    <a:ext cx="2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C</a:t>
                    </a:r>
                    <a:endParaRPr lang="en-US" altLang="en-US" sz="2400">
                      <a:latin typeface="Arial" charset="0"/>
                    </a:endParaRPr>
                  </a:p>
                </p:txBody>
              </p:sp>
            </p:grpSp>
          </p:grpSp>
          <p:grpSp>
            <p:nvGrpSpPr>
              <p:cNvPr id="51" name="Group 380"/>
              <p:cNvGrpSpPr>
                <a:grpSpLocks/>
              </p:cNvGrpSpPr>
              <p:nvPr/>
            </p:nvGrpSpPr>
            <p:grpSpPr bwMode="auto">
              <a:xfrm>
                <a:off x="2607" y="2916"/>
                <a:ext cx="316" cy="250"/>
                <a:chOff x="2217" y="2884"/>
                <a:chExt cx="316" cy="250"/>
              </a:xfrm>
            </p:grpSpPr>
            <p:sp>
              <p:nvSpPr>
                <p:cNvPr id="61" name="Oval 381"/>
                <p:cNvSpPr>
                  <a:spLocks noChangeArrowheads="1"/>
                </p:cNvSpPr>
                <p:nvPr/>
              </p:nvSpPr>
              <p:spPr bwMode="auto">
                <a:xfrm>
                  <a:off x="2220" y="300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62" name="Line 382"/>
                <p:cNvSpPr>
                  <a:spLocks noChangeShapeType="1"/>
                </p:cNvSpPr>
                <p:nvPr/>
              </p:nvSpPr>
              <p:spPr bwMode="auto">
                <a:xfrm>
                  <a:off x="2220" y="299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63" name="Line 383"/>
                <p:cNvSpPr>
                  <a:spLocks noChangeShapeType="1"/>
                </p:cNvSpPr>
                <p:nvPr/>
              </p:nvSpPr>
              <p:spPr bwMode="auto">
                <a:xfrm>
                  <a:off x="2533" y="299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64" name="Rectangle 384"/>
                <p:cNvSpPr>
                  <a:spLocks noChangeArrowheads="1"/>
                </p:cNvSpPr>
                <p:nvPr/>
              </p:nvSpPr>
              <p:spPr bwMode="auto">
                <a:xfrm>
                  <a:off x="2220" y="299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p>
              </p:txBody>
            </p:sp>
            <p:sp>
              <p:nvSpPr>
                <p:cNvPr id="65" name="Oval 385"/>
                <p:cNvSpPr>
                  <a:spLocks noChangeArrowheads="1"/>
                </p:cNvSpPr>
                <p:nvPr/>
              </p:nvSpPr>
              <p:spPr bwMode="auto">
                <a:xfrm>
                  <a:off x="2217" y="293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grpSp>
              <p:nvGrpSpPr>
                <p:cNvPr id="66" name="Group 386"/>
                <p:cNvGrpSpPr>
                  <a:grpSpLocks/>
                </p:cNvGrpSpPr>
                <p:nvPr/>
              </p:nvGrpSpPr>
              <p:grpSpPr bwMode="auto">
                <a:xfrm>
                  <a:off x="2270" y="2884"/>
                  <a:ext cx="223" cy="250"/>
                  <a:chOff x="2945" y="2425"/>
                  <a:chExt cx="226" cy="250"/>
                </a:xfrm>
              </p:grpSpPr>
              <p:sp>
                <p:nvSpPr>
                  <p:cNvPr id="67" name="Rectangle 387"/>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a:p>
                </p:txBody>
              </p:sp>
              <p:sp>
                <p:nvSpPr>
                  <p:cNvPr id="68" name="Text Box 388"/>
                  <p:cNvSpPr txBox="1">
                    <a:spLocks noChangeArrowheads="1"/>
                  </p:cNvSpPr>
                  <p:nvPr/>
                </p:nvSpPr>
                <p:spPr bwMode="auto">
                  <a:xfrm>
                    <a:off x="2945" y="2425"/>
                    <a:ext cx="2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100000"/>
                      </a:lnSpc>
                      <a:spcBef>
                        <a:spcPct val="0"/>
                      </a:spcBef>
                      <a:buClrTx/>
                      <a:buSzTx/>
                      <a:buFontTx/>
                      <a:buNone/>
                    </a:pPr>
                    <a:r>
                      <a:rPr lang="en-US" altLang="en-US" sz="2000">
                        <a:latin typeface="Arial" charset="0"/>
                      </a:rPr>
                      <a:t>B</a:t>
                    </a:r>
                    <a:endParaRPr lang="en-US" altLang="en-US" sz="2400">
                      <a:latin typeface="Arial" charset="0"/>
                    </a:endParaRPr>
                  </a:p>
                </p:txBody>
              </p:sp>
            </p:grpSp>
          </p:grpSp>
          <p:sp>
            <p:nvSpPr>
              <p:cNvPr id="52" name="Freeform 389"/>
              <p:cNvSpPr>
                <a:spLocks/>
              </p:cNvSpPr>
              <p:nvPr/>
            </p:nvSpPr>
            <p:spPr bwMode="auto">
              <a:xfrm flipH="1">
                <a:off x="2505" y="2819"/>
                <a:ext cx="198" cy="156"/>
              </a:xfrm>
              <a:custGeom>
                <a:avLst/>
                <a:gdLst>
                  <a:gd name="T0" fmla="*/ 0 w 342"/>
                  <a:gd name="T1" fmla="*/ 33 h 186"/>
                  <a:gd name="T2" fmla="*/ 2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Freeform 390"/>
              <p:cNvSpPr>
                <a:spLocks/>
              </p:cNvSpPr>
              <p:nvPr/>
            </p:nvSpPr>
            <p:spPr bwMode="auto">
              <a:xfrm flipH="1" flipV="1">
                <a:off x="2484" y="3125"/>
                <a:ext cx="180" cy="141"/>
              </a:xfrm>
              <a:custGeom>
                <a:avLst/>
                <a:gdLst>
                  <a:gd name="T0" fmla="*/ 0 w 342"/>
                  <a:gd name="T1" fmla="*/ 11 h 186"/>
                  <a:gd name="T2" fmla="*/ 1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391"/>
              <p:cNvSpPr>
                <a:spLocks/>
              </p:cNvSpPr>
              <p:nvPr/>
            </p:nvSpPr>
            <p:spPr bwMode="auto">
              <a:xfrm flipV="1">
                <a:off x="2031" y="3107"/>
                <a:ext cx="204" cy="156"/>
              </a:xfrm>
              <a:custGeom>
                <a:avLst/>
                <a:gdLst>
                  <a:gd name="T0" fmla="*/ 0 w 342"/>
                  <a:gd name="T1" fmla="*/ 33 h 186"/>
                  <a:gd name="T2" fmla="*/ 2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392"/>
              <p:cNvSpPr>
                <a:spLocks/>
              </p:cNvSpPr>
              <p:nvPr/>
            </p:nvSpPr>
            <p:spPr bwMode="auto">
              <a:xfrm flipH="1" flipV="1">
                <a:off x="2400" y="3086"/>
                <a:ext cx="189" cy="153"/>
              </a:xfrm>
              <a:custGeom>
                <a:avLst/>
                <a:gdLst>
                  <a:gd name="T0" fmla="*/ 0 w 342"/>
                  <a:gd name="T1" fmla="*/ 26 h 186"/>
                  <a:gd name="T2" fmla="*/ 1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Freeform 393"/>
              <p:cNvSpPr>
                <a:spLocks/>
              </p:cNvSpPr>
              <p:nvPr/>
            </p:nvSpPr>
            <p:spPr bwMode="auto">
              <a:xfrm flipH="1">
                <a:off x="2124" y="3083"/>
                <a:ext cx="174" cy="147"/>
              </a:xfrm>
              <a:custGeom>
                <a:avLst/>
                <a:gdLst>
                  <a:gd name="T0" fmla="*/ 0 w 342"/>
                  <a:gd name="T1" fmla="*/ 17 h 186"/>
                  <a:gd name="T2" fmla="*/ 1 w 342"/>
                  <a:gd name="T3" fmla="*/ 0 h 186"/>
                  <a:gd name="T4" fmla="*/ 0 60000 65536"/>
                  <a:gd name="T5" fmla="*/ 0 60000 65536"/>
                </a:gdLst>
                <a:ahLst/>
                <a:cxnLst>
                  <a:cxn ang="T4">
                    <a:pos x="T0" y="T1"/>
                  </a:cxn>
                  <a:cxn ang="T5">
                    <a:pos x="T2" y="T3"/>
                  </a:cxn>
                </a:cxnLst>
                <a:rect l="0" t="0" r="r" b="b"/>
                <a:pathLst>
                  <a:path w="342" h="186">
                    <a:moveTo>
                      <a:pt x="0" y="186"/>
                    </a:moveTo>
                    <a:lnTo>
                      <a:pt x="342" y="0"/>
                    </a:lnTo>
                  </a:path>
                </a:pathLst>
              </a:custGeom>
              <a:noFill/>
              <a:ln w="127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Text Box 394"/>
              <p:cNvSpPr txBox="1">
                <a:spLocks noChangeArrowheads="1"/>
              </p:cNvSpPr>
              <p:nvPr/>
            </p:nvSpPr>
            <p:spPr bwMode="auto">
              <a:xfrm>
                <a:off x="1729" y="3612"/>
                <a:ext cx="1383"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nSpc>
                    <a:spcPct val="85000"/>
                  </a:lnSpc>
                  <a:spcBef>
                    <a:spcPct val="20000"/>
                  </a:spcBef>
                  <a:buClr>
                    <a:srgbClr val="000099"/>
                  </a:buClr>
                  <a:buSzPct val="65000"/>
                  <a:buFont typeface="Wingdings" pitchFamily="2" charset="2"/>
                  <a:buChar char="v"/>
                  <a:defRPr sz="2800">
                    <a:solidFill>
                      <a:schemeClr val="tx1"/>
                    </a:solidFill>
                    <a:latin typeface="Gill Sans MT" pitchFamily="34" charset="0"/>
                    <a:ea typeface="ＭＳ Ｐゴシック" pitchFamily="34" charset="-128"/>
                  </a:defRPr>
                </a:lvl1pPr>
                <a:lvl2pPr marL="742950" indent="-285750">
                  <a:lnSpc>
                    <a:spcPct val="85000"/>
                  </a:lnSpc>
                  <a:spcBef>
                    <a:spcPct val="20000"/>
                  </a:spcBef>
                  <a:buClr>
                    <a:srgbClr val="000099"/>
                  </a:buClr>
                  <a:buFont typeface="Wingdings" pitchFamily="2" charset="2"/>
                  <a:buChar char="§"/>
                  <a:defRPr sz="2400">
                    <a:solidFill>
                      <a:schemeClr val="tx1"/>
                    </a:solidFill>
                    <a:latin typeface="Gill Sans MT" pitchFamily="34" charset="0"/>
                    <a:ea typeface="ＭＳ Ｐゴシック" pitchFamily="34" charset="-128"/>
                  </a:defRPr>
                </a:lvl2pPr>
                <a:lvl3pPr marL="1143000" indent="-228600">
                  <a:spcBef>
                    <a:spcPct val="20000"/>
                  </a:spcBef>
                  <a:buChar char="•"/>
                  <a:defRPr sz="2000">
                    <a:solidFill>
                      <a:schemeClr val="tx1"/>
                    </a:solidFill>
                    <a:latin typeface="Comic Sans MS" pitchFamily="66"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lnSpc>
                    <a:spcPct val="80000"/>
                  </a:lnSpc>
                  <a:spcBef>
                    <a:spcPct val="0"/>
                  </a:spcBef>
                  <a:buClrTx/>
                  <a:buSzTx/>
                  <a:buFontTx/>
                  <a:buNone/>
                </a:pPr>
                <a:r>
                  <a:rPr lang="en-US" altLang="sv-SE" sz="1800">
                    <a:solidFill>
                      <a:srgbClr val="000099"/>
                    </a:solidFill>
                  </a:rPr>
                  <a:t>given these costs,</a:t>
                </a:r>
              </a:p>
              <a:p>
                <a:pPr algn="ctr">
                  <a:lnSpc>
                    <a:spcPct val="80000"/>
                  </a:lnSpc>
                  <a:spcBef>
                    <a:spcPct val="0"/>
                  </a:spcBef>
                  <a:buClrTx/>
                  <a:buSzTx/>
                  <a:buFontTx/>
                  <a:buNone/>
                </a:pPr>
                <a:r>
                  <a:rPr lang="en-US" altLang="sv-SE" sz="1800">
                    <a:solidFill>
                      <a:srgbClr val="000099"/>
                    </a:solidFill>
                  </a:rPr>
                  <a:t>find new routing….</a:t>
                </a:r>
              </a:p>
              <a:p>
                <a:pPr algn="ctr">
                  <a:lnSpc>
                    <a:spcPct val="80000"/>
                  </a:lnSpc>
                  <a:spcBef>
                    <a:spcPct val="0"/>
                  </a:spcBef>
                  <a:buClrTx/>
                  <a:buSzTx/>
                  <a:buFontTx/>
                  <a:buNone/>
                </a:pPr>
                <a:r>
                  <a:rPr lang="en-US" altLang="sv-SE" sz="1800">
                    <a:solidFill>
                      <a:srgbClr val="000099"/>
                    </a:solidFill>
                  </a:rPr>
                  <a:t>resulting in new costs</a:t>
                </a:r>
              </a:p>
            </p:txBody>
          </p:sp>
          <p:sp>
            <p:nvSpPr>
              <p:cNvPr id="58" name="Line 395"/>
              <p:cNvSpPr>
                <a:spLocks noChangeShapeType="1"/>
              </p:cNvSpPr>
              <p:nvPr/>
            </p:nvSpPr>
            <p:spPr bwMode="auto">
              <a:xfrm flipV="1">
                <a:off x="2358" y="3407"/>
                <a:ext cx="0" cy="15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59" name="Line 396"/>
              <p:cNvSpPr>
                <a:spLocks noChangeShapeType="1"/>
              </p:cNvSpPr>
              <p:nvPr/>
            </p:nvSpPr>
            <p:spPr bwMode="auto">
              <a:xfrm flipV="1">
                <a:off x="1938" y="3119"/>
                <a:ext cx="0" cy="15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60" name="Line 397"/>
              <p:cNvSpPr>
                <a:spLocks noChangeShapeType="1"/>
              </p:cNvSpPr>
              <p:nvPr/>
            </p:nvSpPr>
            <p:spPr bwMode="auto">
              <a:xfrm flipV="1">
                <a:off x="2778" y="3122"/>
                <a:ext cx="0" cy="15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38" name="Freeform 398"/>
            <p:cNvSpPr>
              <a:spLocks/>
            </p:cNvSpPr>
            <p:nvPr/>
          </p:nvSpPr>
          <p:spPr bwMode="auto">
            <a:xfrm>
              <a:off x="7366000" y="4397375"/>
              <a:ext cx="1193800" cy="866775"/>
            </a:xfrm>
            <a:custGeom>
              <a:avLst/>
              <a:gdLst>
                <a:gd name="T0" fmla="*/ 2147483647 w 752"/>
                <a:gd name="T1" fmla="*/ 2147483647 h 546"/>
                <a:gd name="T2" fmla="*/ 2147483647 w 752"/>
                <a:gd name="T3" fmla="*/ 2147483647 h 546"/>
                <a:gd name="T4" fmla="*/ 0 w 752"/>
                <a:gd name="T5" fmla="*/ 2147483647 h 546"/>
                <a:gd name="T6" fmla="*/ 2147483647 w 752"/>
                <a:gd name="T7" fmla="*/ 0 h 5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2" h="546">
                  <a:moveTo>
                    <a:pt x="752" y="264"/>
                  </a:moveTo>
                  <a:lnTo>
                    <a:pt x="383" y="546"/>
                  </a:lnTo>
                  <a:lnTo>
                    <a:pt x="0" y="248"/>
                  </a:lnTo>
                  <a:lnTo>
                    <a:pt x="383" y="0"/>
                  </a:lnTo>
                </a:path>
              </a:pathLst>
            </a:custGeom>
            <a:noFill/>
            <a:ln w="5715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9" name="Group 399"/>
            <p:cNvGrpSpPr>
              <a:grpSpLocks/>
            </p:cNvGrpSpPr>
            <p:nvPr/>
          </p:nvGrpSpPr>
          <p:grpSpPr bwMode="auto">
            <a:xfrm>
              <a:off x="7191375" y="4383088"/>
              <a:ext cx="1430338" cy="966787"/>
              <a:chOff x="1870" y="2772"/>
              <a:chExt cx="901" cy="609"/>
            </a:xfrm>
          </p:grpSpPr>
          <p:sp>
            <p:nvSpPr>
              <p:cNvPr id="40" name="Text Box 400"/>
              <p:cNvSpPr txBox="1">
                <a:spLocks noChangeArrowheads="1"/>
              </p:cNvSpPr>
              <p:nvPr/>
            </p:nvSpPr>
            <p:spPr bwMode="auto">
              <a:xfrm>
                <a:off x="1870" y="2772"/>
                <a:ext cx="30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2+e</a:t>
                </a:r>
              </a:p>
            </p:txBody>
          </p:sp>
          <p:sp>
            <p:nvSpPr>
              <p:cNvPr id="41" name="Text Box 401"/>
              <p:cNvSpPr txBox="1">
                <a:spLocks noChangeArrowheads="1"/>
              </p:cNvSpPr>
              <p:nvPr/>
            </p:nvSpPr>
            <p:spPr bwMode="auto">
              <a:xfrm>
                <a:off x="2593" y="2793"/>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42" name="Text Box 402"/>
              <p:cNvSpPr txBox="1">
                <a:spLocks noChangeArrowheads="1"/>
              </p:cNvSpPr>
              <p:nvPr/>
            </p:nvSpPr>
            <p:spPr bwMode="auto">
              <a:xfrm>
                <a:off x="2501" y="3189"/>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43" name="Text Box 403"/>
              <p:cNvSpPr txBox="1">
                <a:spLocks noChangeArrowheads="1"/>
              </p:cNvSpPr>
              <p:nvPr/>
            </p:nvSpPr>
            <p:spPr bwMode="auto">
              <a:xfrm>
                <a:off x="1987" y="3153"/>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0</a:t>
                </a:r>
              </a:p>
            </p:txBody>
          </p:sp>
          <p:sp>
            <p:nvSpPr>
              <p:cNvPr id="44" name="Text Box 404"/>
              <p:cNvSpPr txBox="1">
                <a:spLocks noChangeArrowheads="1"/>
              </p:cNvSpPr>
              <p:nvPr/>
            </p:nvSpPr>
            <p:spPr bwMode="auto">
              <a:xfrm>
                <a:off x="2135" y="3009"/>
                <a:ext cx="30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1+e</a:t>
                </a:r>
              </a:p>
            </p:txBody>
          </p:sp>
          <p:sp>
            <p:nvSpPr>
              <p:cNvPr id="45" name="Text Box 405"/>
              <p:cNvSpPr txBox="1">
                <a:spLocks noChangeArrowheads="1"/>
              </p:cNvSpPr>
              <p:nvPr/>
            </p:nvSpPr>
            <p:spPr bwMode="auto">
              <a:xfrm>
                <a:off x="2380" y="3003"/>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smtClean="0"/>
                  <a:t>1</a:t>
                </a:r>
              </a:p>
            </p:txBody>
          </p:sp>
        </p:grpSp>
      </p:grpSp>
      <p:sp>
        <p:nvSpPr>
          <p:cNvPr id="235" name="TextBox 234"/>
          <p:cNvSpPr txBox="1"/>
          <p:nvPr/>
        </p:nvSpPr>
        <p:spPr>
          <a:xfrm>
            <a:off x="622410" y="5110385"/>
            <a:ext cx="8101014" cy="400110"/>
          </a:xfrm>
          <a:prstGeom prst="rect">
            <a:avLst/>
          </a:prstGeom>
          <a:solidFill>
            <a:schemeClr val="accent2"/>
          </a:solidFill>
        </p:spPr>
        <p:txBody>
          <a:bodyPr wrap="square" rtlCol="0">
            <a:spAutoFit/>
          </a:bodyPr>
          <a:lstStyle/>
          <a:p>
            <a:pPr algn="ctr"/>
            <a:r>
              <a:rPr lang="en-US" dirty="0" smtClean="0">
                <a:solidFill>
                  <a:schemeClr val="bg1"/>
                </a:solidFill>
              </a:rPr>
              <a:t>How to achieve optimal routing dynamically?</a:t>
            </a:r>
            <a:endParaRPr lang="en-US" dirty="0">
              <a:solidFill>
                <a:schemeClr val="bg1"/>
              </a:solidFill>
            </a:endParaRPr>
          </a:p>
        </p:txBody>
      </p:sp>
    </p:spTree>
    <p:extLst>
      <p:ext uri="{BB962C8B-B14F-4D97-AF65-F5344CB8AC3E}">
        <p14:creationId xmlns:p14="http://schemas.microsoft.com/office/powerpoint/2010/main" val="16306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ppt_x"/>
                                          </p:val>
                                        </p:tav>
                                        <p:tav tm="100000">
                                          <p:val>
                                            <p:strVal val="#ppt_x"/>
                                          </p:val>
                                        </p:tav>
                                      </p:tavLst>
                                    </p:anim>
                                    <p:anim calcmode="lin" valueType="num">
                                      <p:cBhvr additive="base">
                                        <p:cTn id="8"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Rectangle 73"/>
          <p:cNvSpPr>
            <a:spLocks noGrp="1" noChangeArrowheads="1"/>
          </p:cNvSpPr>
          <p:nvPr>
            <p:ph type="title"/>
          </p:nvPr>
        </p:nvSpPr>
        <p:spPr>
          <a:xfrm>
            <a:off x="530774" y="170272"/>
            <a:ext cx="7772400" cy="796925"/>
          </a:xfrm>
        </p:spPr>
        <p:txBody>
          <a:bodyPr/>
          <a:lstStyle/>
          <a:p>
            <a:pPr>
              <a:defRPr/>
            </a:pPr>
            <a:r>
              <a:rPr lang="en-US" dirty="0" smtClean="0">
                <a:cs typeface="+mj-cs"/>
              </a:rPr>
              <a:t>Traffic engineering: difficult</a:t>
            </a:r>
            <a:endParaRPr lang="en-US" dirty="0">
              <a:cs typeface="+mj-cs"/>
            </a:endParaRPr>
          </a:p>
        </p:txBody>
      </p:sp>
      <p:sp>
        <p:nvSpPr>
          <p:cNvPr id="15" name="TextBox 14"/>
          <p:cNvSpPr txBox="1"/>
          <p:nvPr/>
        </p:nvSpPr>
        <p:spPr>
          <a:xfrm>
            <a:off x="944898" y="4078636"/>
            <a:ext cx="7417563" cy="1200328"/>
          </a:xfrm>
          <a:prstGeom prst="rect">
            <a:avLst/>
          </a:prstGeom>
          <a:noFill/>
        </p:spPr>
        <p:txBody>
          <a:bodyPr wrap="square" rtlCol="0">
            <a:spAutoFit/>
          </a:bodyPr>
          <a:lstStyle/>
          <a:p>
            <a:pPr algn="ctr"/>
            <a:r>
              <a:rPr lang="en-US" sz="2400" i="1" u="sng" dirty="0" smtClean="0">
                <a:solidFill>
                  <a:srgbClr val="000090"/>
                </a:solidFill>
              </a:rPr>
              <a:t>Q: </a:t>
            </a:r>
            <a:r>
              <a:rPr lang="en-US" sz="2400" dirty="0" smtClean="0"/>
              <a:t>what if network operator wants to split  u-to-z traffic along </a:t>
            </a:r>
            <a:r>
              <a:rPr lang="en-US" sz="2400" dirty="0" err="1" smtClean="0"/>
              <a:t>uvwz</a:t>
            </a:r>
            <a:r>
              <a:rPr lang="en-US" sz="2400" dirty="0" smtClean="0"/>
              <a:t> </a:t>
            </a:r>
            <a:r>
              <a:rPr lang="en-US" sz="2400" i="1" dirty="0" smtClean="0">
                <a:solidFill>
                  <a:srgbClr val="CC0000"/>
                </a:solidFill>
              </a:rPr>
              <a:t>and</a:t>
            </a:r>
            <a:r>
              <a:rPr lang="en-US" sz="2400" dirty="0" smtClean="0"/>
              <a:t> </a:t>
            </a:r>
            <a:r>
              <a:rPr lang="en-US" sz="2400" dirty="0" err="1" smtClean="0"/>
              <a:t>uxyz</a:t>
            </a:r>
            <a:r>
              <a:rPr lang="en-US" sz="2400" dirty="0" smtClean="0"/>
              <a:t> (load balancing)?</a:t>
            </a:r>
          </a:p>
          <a:p>
            <a:pPr algn="ctr"/>
            <a:r>
              <a:rPr lang="en-US" sz="2400" i="1" u="sng" dirty="0" smtClean="0">
                <a:solidFill>
                  <a:srgbClr val="000090"/>
                </a:solidFill>
              </a:rPr>
              <a:t>A: </a:t>
            </a:r>
            <a:r>
              <a:rPr lang="en-US" sz="2400" dirty="0" smtClean="0"/>
              <a:t>can’t do it (or need a new routing algorithm)</a:t>
            </a:r>
            <a:endParaRPr lang="en-US" sz="2400" dirty="0"/>
          </a:p>
        </p:txBody>
      </p:sp>
      <p:sp>
        <p:nvSpPr>
          <p:cNvPr id="155" name="Slide Number Placeholder 5"/>
          <p:cNvSpPr>
            <a:spLocks noGrp="1"/>
          </p:cNvSpPr>
          <p:nvPr>
            <p:ph type="sldNum" sz="quarter" idx="4294967295"/>
          </p:nvPr>
        </p:nvSpPr>
        <p:spPr>
          <a:xfrm>
            <a:off x="8456154" y="6475895"/>
            <a:ext cx="687845" cy="3821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8</a:t>
            </a:fld>
            <a:endParaRPr lang="en-US" sz="1200" dirty="0">
              <a:latin typeface="Tahoma" charset="0"/>
            </a:endParaRPr>
          </a:p>
        </p:txBody>
      </p:sp>
      <p:sp>
        <p:nvSpPr>
          <p:cNvPr id="156" name="Footer Placeholder 2"/>
          <p:cNvSpPr>
            <a:spLocks noGrp="1"/>
          </p:cNvSpPr>
          <p:nvPr>
            <p:ph type="ftr" sz="quarter" idx="4294967295"/>
          </p:nvPr>
        </p:nvSpPr>
        <p:spPr>
          <a:xfrm>
            <a:off x="6375496" y="6475081"/>
            <a:ext cx="2177473" cy="2415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grpSp>
        <p:nvGrpSpPr>
          <p:cNvPr id="160" name="Group 159"/>
          <p:cNvGrpSpPr/>
          <p:nvPr/>
        </p:nvGrpSpPr>
        <p:grpSpPr>
          <a:xfrm>
            <a:off x="943464" y="1363093"/>
            <a:ext cx="6875191" cy="2404002"/>
            <a:chOff x="943464" y="1363093"/>
            <a:chExt cx="6875191" cy="2404002"/>
          </a:xfrm>
        </p:grpSpPr>
        <p:grpSp>
          <p:nvGrpSpPr>
            <p:cNvPr id="161" name="Group 1612"/>
            <p:cNvGrpSpPr>
              <a:grpSpLocks/>
            </p:cNvGrpSpPr>
            <p:nvPr/>
          </p:nvGrpSpPr>
          <p:grpSpPr bwMode="auto">
            <a:xfrm flipH="1">
              <a:off x="943464" y="2441244"/>
              <a:ext cx="855053" cy="655887"/>
              <a:chOff x="2839" y="3501"/>
              <a:chExt cx="755" cy="803"/>
            </a:xfrm>
          </p:grpSpPr>
          <p:pic>
            <p:nvPicPr>
              <p:cNvPr id="303" name="Picture 1613" descr="desktop_computer_stylized_mediu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 name="Freeform 1614"/>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162" name="Freeform 3"/>
            <p:cNvSpPr>
              <a:spLocks/>
            </p:cNvSpPr>
            <p:nvPr/>
          </p:nvSpPr>
          <p:spPr bwMode="auto">
            <a:xfrm>
              <a:off x="2059747" y="1363093"/>
              <a:ext cx="5142041" cy="2404002"/>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 name="Freeform 4"/>
            <p:cNvSpPr>
              <a:spLocks/>
            </p:cNvSpPr>
            <p:nvPr/>
          </p:nvSpPr>
          <p:spPr bwMode="auto">
            <a:xfrm>
              <a:off x="2834105" y="2267385"/>
              <a:ext cx="781590" cy="317349"/>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 name="Freeform 35"/>
            <p:cNvSpPr>
              <a:spLocks/>
            </p:cNvSpPr>
            <p:nvPr/>
          </p:nvSpPr>
          <p:spPr bwMode="auto">
            <a:xfrm>
              <a:off x="5254292" y="2313451"/>
              <a:ext cx="2285" cy="890624"/>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6" name="Freeform 36"/>
            <p:cNvSpPr>
              <a:spLocks/>
            </p:cNvSpPr>
            <p:nvPr/>
          </p:nvSpPr>
          <p:spPr bwMode="auto">
            <a:xfrm>
              <a:off x="3670544" y="2323688"/>
              <a:ext cx="2285" cy="91621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 name="Freeform 37"/>
            <p:cNvSpPr>
              <a:spLocks/>
            </p:cNvSpPr>
            <p:nvPr/>
          </p:nvSpPr>
          <p:spPr bwMode="auto">
            <a:xfrm>
              <a:off x="4017205" y="2298095"/>
              <a:ext cx="1182239" cy="1038973"/>
            </a:xfrm>
            <a:custGeom>
              <a:avLst/>
              <a:gdLst>
                <a:gd name="T0" fmla="*/ 0 w 378"/>
                <a:gd name="T1" fmla="*/ 142610238 h 174"/>
                <a:gd name="T2" fmla="*/ 8951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 name="Freeform 38"/>
            <p:cNvSpPr>
              <a:spLocks/>
            </p:cNvSpPr>
            <p:nvPr/>
          </p:nvSpPr>
          <p:spPr bwMode="auto">
            <a:xfrm>
              <a:off x="5617663" y="2891845"/>
              <a:ext cx="836439" cy="460668"/>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9" name="Freeform 39"/>
            <p:cNvSpPr>
              <a:spLocks/>
            </p:cNvSpPr>
            <p:nvPr/>
          </p:nvSpPr>
          <p:spPr bwMode="auto">
            <a:xfrm flipV="1">
              <a:off x="4022465" y="3327268"/>
              <a:ext cx="908330" cy="45719"/>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0" name="Freeform 40"/>
            <p:cNvSpPr>
              <a:spLocks/>
            </p:cNvSpPr>
            <p:nvPr/>
          </p:nvSpPr>
          <p:spPr bwMode="auto">
            <a:xfrm>
              <a:off x="2710696" y="2820186"/>
              <a:ext cx="630757" cy="450430"/>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1" name="Freeform 41"/>
            <p:cNvSpPr>
              <a:spLocks/>
            </p:cNvSpPr>
            <p:nvPr/>
          </p:nvSpPr>
          <p:spPr bwMode="auto">
            <a:xfrm>
              <a:off x="4047627" y="2195725"/>
              <a:ext cx="836439" cy="1706"/>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2" name="Freeform 42"/>
            <p:cNvSpPr>
              <a:spLocks/>
            </p:cNvSpPr>
            <p:nvPr/>
          </p:nvSpPr>
          <p:spPr bwMode="auto">
            <a:xfrm>
              <a:off x="5572253" y="2248471"/>
              <a:ext cx="922986" cy="397685"/>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3" name="Freeform 43"/>
            <p:cNvSpPr>
              <a:spLocks/>
            </p:cNvSpPr>
            <p:nvPr/>
          </p:nvSpPr>
          <p:spPr bwMode="auto">
            <a:xfrm>
              <a:off x="2580431" y="1458657"/>
              <a:ext cx="2536740" cy="1100484"/>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 name="Text Box 62"/>
            <p:cNvSpPr txBox="1">
              <a:spLocks noChangeArrowheads="1"/>
            </p:cNvSpPr>
            <p:nvPr/>
          </p:nvSpPr>
          <p:spPr bwMode="auto">
            <a:xfrm>
              <a:off x="2822678" y="2178663"/>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75" name="Text Box 63"/>
            <p:cNvSpPr txBox="1">
              <a:spLocks noChangeArrowheads="1"/>
            </p:cNvSpPr>
            <p:nvPr/>
          </p:nvSpPr>
          <p:spPr bwMode="auto">
            <a:xfrm>
              <a:off x="3617981" y="2552316"/>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76" name="Text Box 64"/>
            <p:cNvSpPr txBox="1">
              <a:spLocks noChangeArrowheads="1"/>
            </p:cNvSpPr>
            <p:nvPr/>
          </p:nvSpPr>
          <p:spPr bwMode="auto">
            <a:xfrm>
              <a:off x="2623853" y="2915732"/>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77" name="Text Box 65"/>
            <p:cNvSpPr txBox="1">
              <a:spLocks noChangeArrowheads="1"/>
            </p:cNvSpPr>
            <p:nvPr/>
          </p:nvSpPr>
          <p:spPr bwMode="auto">
            <a:xfrm>
              <a:off x="4495556" y="2710990"/>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78" name="Text Box 66"/>
            <p:cNvSpPr txBox="1">
              <a:spLocks noChangeArrowheads="1"/>
            </p:cNvSpPr>
            <p:nvPr/>
          </p:nvSpPr>
          <p:spPr bwMode="auto">
            <a:xfrm>
              <a:off x="4351579" y="3314977"/>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79" name="Text Box 67"/>
            <p:cNvSpPr txBox="1">
              <a:spLocks noChangeArrowheads="1"/>
            </p:cNvSpPr>
            <p:nvPr/>
          </p:nvSpPr>
          <p:spPr bwMode="auto">
            <a:xfrm>
              <a:off x="5174305" y="2583027"/>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80" name="Text Box 68"/>
            <p:cNvSpPr txBox="1">
              <a:spLocks noChangeArrowheads="1"/>
            </p:cNvSpPr>
            <p:nvPr/>
          </p:nvSpPr>
          <p:spPr bwMode="auto">
            <a:xfrm>
              <a:off x="5997032" y="3033458"/>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81" name="Text Box 69"/>
            <p:cNvSpPr txBox="1">
              <a:spLocks noChangeArrowheads="1"/>
            </p:cNvSpPr>
            <p:nvPr/>
          </p:nvSpPr>
          <p:spPr bwMode="auto">
            <a:xfrm>
              <a:off x="5935327" y="2117241"/>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182" name="Text Box 70"/>
            <p:cNvSpPr txBox="1">
              <a:spLocks noChangeArrowheads="1"/>
            </p:cNvSpPr>
            <p:nvPr/>
          </p:nvSpPr>
          <p:spPr bwMode="auto">
            <a:xfrm>
              <a:off x="4255594" y="1861315"/>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83" name="Text Box 71"/>
            <p:cNvSpPr txBox="1">
              <a:spLocks noChangeArrowheads="1"/>
            </p:cNvSpPr>
            <p:nvPr/>
          </p:nvSpPr>
          <p:spPr bwMode="auto">
            <a:xfrm>
              <a:off x="3453435" y="1405766"/>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grpSp>
          <p:nvGrpSpPr>
            <p:cNvPr id="184" name="Group 1507"/>
            <p:cNvGrpSpPr>
              <a:grpSpLocks/>
            </p:cNvGrpSpPr>
            <p:nvPr/>
          </p:nvGrpSpPr>
          <p:grpSpPr bwMode="auto">
            <a:xfrm>
              <a:off x="7391175" y="2426604"/>
              <a:ext cx="427480" cy="711995"/>
              <a:chOff x="4140" y="429"/>
              <a:chExt cx="1425" cy="2396"/>
            </a:xfrm>
          </p:grpSpPr>
          <p:sp>
            <p:nvSpPr>
              <p:cNvPr id="271" name="Freeform 1508"/>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Rectangle 1509"/>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3" name="Freeform 1510"/>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1511"/>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Rectangle 1512"/>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76" name="Group 1513"/>
              <p:cNvGrpSpPr>
                <a:grpSpLocks/>
              </p:cNvGrpSpPr>
              <p:nvPr/>
            </p:nvGrpSpPr>
            <p:grpSpPr bwMode="auto">
              <a:xfrm>
                <a:off x="4749" y="668"/>
                <a:ext cx="581" cy="145"/>
                <a:chOff x="614" y="2568"/>
                <a:chExt cx="725" cy="139"/>
              </a:xfrm>
            </p:grpSpPr>
            <p:sp>
              <p:nvSpPr>
                <p:cNvPr id="301" name="AutoShape 1514"/>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2" name="AutoShape 1515"/>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77" name="Rectangle 1516"/>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78" name="Group 1517"/>
              <p:cNvGrpSpPr>
                <a:grpSpLocks/>
              </p:cNvGrpSpPr>
              <p:nvPr/>
            </p:nvGrpSpPr>
            <p:grpSpPr bwMode="auto">
              <a:xfrm>
                <a:off x="4747" y="994"/>
                <a:ext cx="581" cy="134"/>
                <a:chOff x="614" y="2568"/>
                <a:chExt cx="725" cy="139"/>
              </a:xfrm>
            </p:grpSpPr>
            <p:sp>
              <p:nvSpPr>
                <p:cNvPr id="299" name="AutoShape 1518"/>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0" name="AutoShape 1519"/>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79" name="Rectangle 1520"/>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80" name="Rectangle 1521"/>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81" name="Group 1522"/>
              <p:cNvGrpSpPr>
                <a:grpSpLocks/>
              </p:cNvGrpSpPr>
              <p:nvPr/>
            </p:nvGrpSpPr>
            <p:grpSpPr bwMode="auto">
              <a:xfrm>
                <a:off x="4735" y="1627"/>
                <a:ext cx="582" cy="151"/>
                <a:chOff x="614" y="2568"/>
                <a:chExt cx="725" cy="139"/>
              </a:xfrm>
            </p:grpSpPr>
            <p:sp>
              <p:nvSpPr>
                <p:cNvPr id="297" name="AutoShape 1523"/>
                <p:cNvSpPr>
                  <a:spLocks noChangeArrowheads="1"/>
                </p:cNvSpPr>
                <p:nvPr/>
              </p:nvSpPr>
              <p:spPr bwMode="auto">
                <a:xfrm>
                  <a:off x="618" y="2579"/>
                  <a:ext cx="720" cy="13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8" name="AutoShape 1524"/>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82" name="Freeform 1525"/>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3" name="Group 1526"/>
              <p:cNvGrpSpPr>
                <a:grpSpLocks/>
              </p:cNvGrpSpPr>
              <p:nvPr/>
            </p:nvGrpSpPr>
            <p:grpSpPr bwMode="auto">
              <a:xfrm>
                <a:off x="4739" y="1327"/>
                <a:ext cx="582" cy="139"/>
                <a:chOff x="614" y="2568"/>
                <a:chExt cx="725" cy="139"/>
              </a:xfrm>
            </p:grpSpPr>
            <p:sp>
              <p:nvSpPr>
                <p:cNvPr id="295" name="AutoShape 1527"/>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6" name="AutoShape 1528"/>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84" name="Rectangle 1529"/>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285" name="Freeform 1530"/>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531"/>
              <p:cNvSpPr>
                <a:spLocks/>
              </p:cNvSpPr>
              <p:nvPr/>
            </p:nvSpPr>
            <p:spPr bwMode="auto">
              <a:xfrm>
                <a:off x="5315" y="680"/>
                <a:ext cx="244" cy="240"/>
              </a:xfrm>
              <a:custGeom>
                <a:avLst/>
                <a:gdLst>
                  <a:gd name="T0" fmla="*/ 0 w 304"/>
                  <a:gd name="T1" fmla="*/ 0 h 288"/>
                  <a:gd name="T2" fmla="*/ 27 w 304"/>
                  <a:gd name="T3" fmla="*/ 23 h 288"/>
                  <a:gd name="T4" fmla="*/ 25 w 304"/>
                  <a:gd name="T5" fmla="*/ 40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Oval 1532"/>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8" name="Freeform 1533"/>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AutoShape 1534"/>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290" name="AutoShape 1535"/>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291" name="Oval 1536"/>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2" name="Oval 1537"/>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cs typeface="Arial" charset="0"/>
                </a:endParaRPr>
              </a:p>
            </p:txBody>
          </p:sp>
          <p:sp>
            <p:nvSpPr>
              <p:cNvPr id="293" name="Oval 1538"/>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4" name="Rectangle 1539"/>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cxnSp>
          <p:nvCxnSpPr>
            <p:cNvPr id="185" name="Straight Connector 184"/>
            <p:cNvCxnSpPr/>
            <p:nvPr/>
          </p:nvCxnSpPr>
          <p:spPr bwMode="auto">
            <a:xfrm>
              <a:off x="1682405" y="2744686"/>
              <a:ext cx="526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p:cNvCxnSpPr/>
            <p:nvPr/>
          </p:nvCxnSpPr>
          <p:spPr bwMode="auto">
            <a:xfrm>
              <a:off x="6895267" y="2779855"/>
              <a:ext cx="526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7" name="Group 186"/>
            <p:cNvGrpSpPr/>
            <p:nvPr/>
          </p:nvGrpSpPr>
          <p:grpSpPr>
            <a:xfrm>
              <a:off x="3414626" y="1982945"/>
              <a:ext cx="687402" cy="571677"/>
              <a:chOff x="1736090" y="2893762"/>
              <a:chExt cx="565150" cy="413310"/>
            </a:xfrm>
          </p:grpSpPr>
          <p:grpSp>
            <p:nvGrpSpPr>
              <p:cNvPr id="258" name="Group 327"/>
              <p:cNvGrpSpPr>
                <a:grpSpLocks/>
              </p:cNvGrpSpPr>
              <p:nvPr/>
            </p:nvGrpSpPr>
            <p:grpSpPr bwMode="auto">
              <a:xfrm>
                <a:off x="1736090" y="2893762"/>
                <a:ext cx="565150" cy="292100"/>
                <a:chOff x="1871277" y="1576300"/>
                <a:chExt cx="1128371" cy="437861"/>
              </a:xfrm>
            </p:grpSpPr>
            <p:sp>
              <p:nvSpPr>
                <p:cNvPr id="262" name="Oval 26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63" name="Rectangle 26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4" name="Oval 26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65" name="Freeform 26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 name="Freeform 26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7" name="Freeform 26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8" name="Freeform 26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9" name="Straight Connector 268"/>
                <p:cNvCxnSpPr>
                  <a:endCxn id="26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59" name="Group 258"/>
              <p:cNvGrpSpPr/>
              <p:nvPr/>
            </p:nvGrpSpPr>
            <p:grpSpPr>
              <a:xfrm>
                <a:off x="1844715" y="2907714"/>
                <a:ext cx="356365" cy="399358"/>
                <a:chOff x="741398" y="1743005"/>
                <a:chExt cx="356365" cy="399358"/>
              </a:xfrm>
            </p:grpSpPr>
            <p:sp>
              <p:nvSpPr>
                <p:cNvPr id="260" name="Oval 259"/>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 name="TextBox 260"/>
                <p:cNvSpPr txBox="1"/>
                <p:nvPr/>
              </p:nvSpPr>
              <p:spPr>
                <a:xfrm>
                  <a:off x="783895" y="1743005"/>
                  <a:ext cx="288887" cy="399358"/>
                </a:xfrm>
                <a:prstGeom prst="rect">
                  <a:avLst/>
                </a:prstGeom>
                <a:noFill/>
              </p:spPr>
              <p:txBody>
                <a:bodyPr wrap="none" rtlCol="0">
                  <a:spAutoFit/>
                </a:bodyPr>
                <a:lstStyle/>
                <a:p>
                  <a:r>
                    <a:rPr lang="en-US" sz="2400" dirty="0" smtClean="0"/>
                    <a:t>v</a:t>
                  </a:r>
                  <a:endParaRPr lang="en-US" sz="2400" dirty="0"/>
                </a:p>
              </p:txBody>
            </p:sp>
          </p:grpSp>
        </p:grpSp>
        <p:grpSp>
          <p:nvGrpSpPr>
            <p:cNvPr id="188" name="Group 187"/>
            <p:cNvGrpSpPr/>
            <p:nvPr/>
          </p:nvGrpSpPr>
          <p:grpSpPr>
            <a:xfrm>
              <a:off x="4888811" y="1979830"/>
              <a:ext cx="687402" cy="480963"/>
              <a:chOff x="1736090" y="2893762"/>
              <a:chExt cx="565150" cy="347726"/>
            </a:xfrm>
          </p:grpSpPr>
          <p:grpSp>
            <p:nvGrpSpPr>
              <p:cNvPr id="245" name="Group 327"/>
              <p:cNvGrpSpPr>
                <a:grpSpLocks/>
              </p:cNvGrpSpPr>
              <p:nvPr/>
            </p:nvGrpSpPr>
            <p:grpSpPr bwMode="auto">
              <a:xfrm>
                <a:off x="1736090" y="2893762"/>
                <a:ext cx="565150" cy="292100"/>
                <a:chOff x="1871277" y="1576300"/>
                <a:chExt cx="1128371" cy="437861"/>
              </a:xfrm>
            </p:grpSpPr>
            <p:sp>
              <p:nvSpPr>
                <p:cNvPr id="249" name="Oval 248"/>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50" name="Rectangle 249"/>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1" name="Oval 250"/>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52" name="Freeform 251"/>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3" name="Freeform 252"/>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4" name="Freeform 253"/>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5" name="Freeform 254"/>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6" name="Straight Connector 255"/>
                <p:cNvCxnSpPr>
                  <a:endCxn id="251"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46" name="Group 245"/>
              <p:cNvGrpSpPr/>
              <p:nvPr/>
            </p:nvGrpSpPr>
            <p:grpSpPr>
              <a:xfrm>
                <a:off x="1844715" y="2907714"/>
                <a:ext cx="378664" cy="333774"/>
                <a:chOff x="741398" y="1743005"/>
                <a:chExt cx="378664" cy="333774"/>
              </a:xfrm>
            </p:grpSpPr>
            <p:sp>
              <p:nvSpPr>
                <p:cNvPr id="247" name="Oval 246"/>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 name="TextBox 247"/>
                <p:cNvSpPr txBox="1"/>
                <p:nvPr/>
              </p:nvSpPr>
              <p:spPr>
                <a:xfrm>
                  <a:off x="767915" y="1743005"/>
                  <a:ext cx="352147" cy="333774"/>
                </a:xfrm>
                <a:prstGeom prst="rect">
                  <a:avLst/>
                </a:prstGeom>
                <a:noFill/>
              </p:spPr>
              <p:txBody>
                <a:bodyPr wrap="none" rtlCol="0">
                  <a:spAutoFit/>
                </a:bodyPr>
                <a:lstStyle/>
                <a:p>
                  <a:r>
                    <a:rPr lang="en-US" sz="2400" dirty="0" smtClean="0"/>
                    <a:t>w</a:t>
                  </a:r>
                  <a:endParaRPr lang="en-US" sz="2400" dirty="0"/>
                </a:p>
              </p:txBody>
            </p:sp>
          </p:grpSp>
        </p:grpSp>
        <p:grpSp>
          <p:nvGrpSpPr>
            <p:cNvPr id="189" name="Group 188"/>
            <p:cNvGrpSpPr/>
            <p:nvPr/>
          </p:nvGrpSpPr>
          <p:grpSpPr>
            <a:xfrm>
              <a:off x="2206359" y="2517647"/>
              <a:ext cx="687402" cy="480963"/>
              <a:chOff x="1736090" y="2893762"/>
              <a:chExt cx="565150" cy="347726"/>
            </a:xfrm>
          </p:grpSpPr>
          <p:grpSp>
            <p:nvGrpSpPr>
              <p:cNvPr id="232" name="Group 327"/>
              <p:cNvGrpSpPr>
                <a:grpSpLocks/>
              </p:cNvGrpSpPr>
              <p:nvPr/>
            </p:nvGrpSpPr>
            <p:grpSpPr bwMode="auto">
              <a:xfrm>
                <a:off x="1736090" y="2893762"/>
                <a:ext cx="565150" cy="292100"/>
                <a:chOff x="1871277" y="1576300"/>
                <a:chExt cx="1128371" cy="437861"/>
              </a:xfrm>
            </p:grpSpPr>
            <p:sp>
              <p:nvSpPr>
                <p:cNvPr id="236" name="Oval 235"/>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37" name="Rectangle 236"/>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8" name="Oval 237"/>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39" name="Freeform 238"/>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0" name="Freeform 239"/>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1" name="Freeform 240"/>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2" name="Freeform 241"/>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43" name="Straight Connector 242"/>
                <p:cNvCxnSpPr>
                  <a:endCxn id="238"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3" name="Group 232"/>
              <p:cNvGrpSpPr/>
              <p:nvPr/>
            </p:nvGrpSpPr>
            <p:grpSpPr>
              <a:xfrm>
                <a:off x="1844715" y="2907714"/>
                <a:ext cx="356365" cy="333774"/>
                <a:chOff x="741398" y="1743005"/>
                <a:chExt cx="356365" cy="333774"/>
              </a:xfrm>
            </p:grpSpPr>
            <p:sp>
              <p:nvSpPr>
                <p:cNvPr id="234" name="Oval 233"/>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TextBox 234"/>
                <p:cNvSpPr txBox="1"/>
                <p:nvPr/>
              </p:nvSpPr>
              <p:spPr>
                <a:xfrm>
                  <a:off x="783895" y="1743005"/>
                  <a:ext cx="292553" cy="333774"/>
                </a:xfrm>
                <a:prstGeom prst="rect">
                  <a:avLst/>
                </a:prstGeom>
                <a:noFill/>
              </p:spPr>
              <p:txBody>
                <a:bodyPr wrap="none" rtlCol="0">
                  <a:spAutoFit/>
                </a:bodyPr>
                <a:lstStyle/>
                <a:p>
                  <a:r>
                    <a:rPr lang="en-US" sz="2400" dirty="0" smtClean="0"/>
                    <a:t>u</a:t>
                  </a:r>
                  <a:endParaRPr lang="en-US" sz="2400" dirty="0"/>
                </a:p>
              </p:txBody>
            </p:sp>
          </p:grpSp>
        </p:grpSp>
        <p:grpSp>
          <p:nvGrpSpPr>
            <p:cNvPr id="190" name="Group 189"/>
            <p:cNvGrpSpPr/>
            <p:nvPr/>
          </p:nvGrpSpPr>
          <p:grpSpPr>
            <a:xfrm>
              <a:off x="6285253" y="2579331"/>
              <a:ext cx="687402" cy="480963"/>
              <a:chOff x="1736090" y="2893762"/>
              <a:chExt cx="565150" cy="347726"/>
            </a:xfrm>
          </p:grpSpPr>
          <p:grpSp>
            <p:nvGrpSpPr>
              <p:cNvPr id="219" name="Group 327"/>
              <p:cNvGrpSpPr>
                <a:grpSpLocks/>
              </p:cNvGrpSpPr>
              <p:nvPr/>
            </p:nvGrpSpPr>
            <p:grpSpPr bwMode="auto">
              <a:xfrm>
                <a:off x="1736090" y="2893762"/>
                <a:ext cx="565150" cy="292100"/>
                <a:chOff x="1871277" y="1576300"/>
                <a:chExt cx="1128371" cy="437861"/>
              </a:xfrm>
            </p:grpSpPr>
            <p:sp>
              <p:nvSpPr>
                <p:cNvPr id="223" name="Oval 222"/>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24" name="Rectangle 223"/>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 name="Oval 224"/>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26" name="Freeform 225"/>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Freeform 226"/>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Freeform 227"/>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Freeform 228"/>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0" name="Straight Connector 229"/>
                <p:cNvCxnSpPr>
                  <a:endCxn id="225"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20" name="Group 219"/>
              <p:cNvGrpSpPr/>
              <p:nvPr/>
            </p:nvGrpSpPr>
            <p:grpSpPr>
              <a:xfrm>
                <a:off x="1844715" y="2907714"/>
                <a:ext cx="356365" cy="333774"/>
                <a:chOff x="741398" y="1743005"/>
                <a:chExt cx="356365" cy="333774"/>
              </a:xfrm>
            </p:grpSpPr>
            <p:sp>
              <p:nvSpPr>
                <p:cNvPr id="221" name="Oval 220"/>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2" name="TextBox 221"/>
                <p:cNvSpPr txBox="1"/>
                <p:nvPr/>
              </p:nvSpPr>
              <p:spPr>
                <a:xfrm>
                  <a:off x="783895" y="1743005"/>
                  <a:ext cx="278343" cy="333774"/>
                </a:xfrm>
                <a:prstGeom prst="rect">
                  <a:avLst/>
                </a:prstGeom>
                <a:noFill/>
              </p:spPr>
              <p:txBody>
                <a:bodyPr wrap="none" rtlCol="0">
                  <a:spAutoFit/>
                </a:bodyPr>
                <a:lstStyle/>
                <a:p>
                  <a:r>
                    <a:rPr lang="en-US" sz="2400" dirty="0" smtClean="0"/>
                    <a:t>z</a:t>
                  </a:r>
                  <a:endParaRPr lang="en-US" sz="2400" dirty="0"/>
                </a:p>
              </p:txBody>
            </p:sp>
          </p:grpSp>
        </p:grpSp>
        <p:grpSp>
          <p:nvGrpSpPr>
            <p:cNvPr id="191" name="Group 190"/>
            <p:cNvGrpSpPr/>
            <p:nvPr/>
          </p:nvGrpSpPr>
          <p:grpSpPr>
            <a:xfrm>
              <a:off x="4927962" y="3152913"/>
              <a:ext cx="687402" cy="480963"/>
              <a:chOff x="1736090" y="2893762"/>
              <a:chExt cx="565150" cy="347726"/>
            </a:xfrm>
          </p:grpSpPr>
          <p:grpSp>
            <p:nvGrpSpPr>
              <p:cNvPr id="206" name="Group 327"/>
              <p:cNvGrpSpPr>
                <a:grpSpLocks/>
              </p:cNvGrpSpPr>
              <p:nvPr/>
            </p:nvGrpSpPr>
            <p:grpSpPr bwMode="auto">
              <a:xfrm>
                <a:off x="1736090" y="2893762"/>
                <a:ext cx="565150" cy="292100"/>
                <a:chOff x="1871277" y="1576300"/>
                <a:chExt cx="1128371" cy="437861"/>
              </a:xfrm>
            </p:grpSpPr>
            <p:sp>
              <p:nvSpPr>
                <p:cNvPr id="210" name="Oval 209"/>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11" name="Rectangle 210"/>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2" name="Oval 211"/>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13" name="Freeform 212"/>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4" name="Freeform 213"/>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 name="Freeform 214"/>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 name="Freeform 215"/>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7" name="Straight Connector 216"/>
                <p:cNvCxnSpPr>
                  <a:endCxn id="212"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07" name="Group 206"/>
              <p:cNvGrpSpPr/>
              <p:nvPr/>
            </p:nvGrpSpPr>
            <p:grpSpPr>
              <a:xfrm>
                <a:off x="1844715" y="2907714"/>
                <a:ext cx="356365" cy="333774"/>
                <a:chOff x="741398" y="1743005"/>
                <a:chExt cx="356365" cy="333774"/>
              </a:xfrm>
            </p:grpSpPr>
            <p:sp>
              <p:nvSpPr>
                <p:cNvPr id="208" name="Oval 207"/>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TextBox 208"/>
                <p:cNvSpPr txBox="1"/>
                <p:nvPr/>
              </p:nvSpPr>
              <p:spPr>
                <a:xfrm>
                  <a:off x="783895" y="1743005"/>
                  <a:ext cx="278343" cy="333774"/>
                </a:xfrm>
                <a:prstGeom prst="rect">
                  <a:avLst/>
                </a:prstGeom>
                <a:noFill/>
              </p:spPr>
              <p:txBody>
                <a:bodyPr wrap="none" rtlCol="0">
                  <a:spAutoFit/>
                </a:bodyPr>
                <a:lstStyle/>
                <a:p>
                  <a:r>
                    <a:rPr lang="en-US" sz="2400" dirty="0" smtClean="0"/>
                    <a:t>y</a:t>
                  </a:r>
                  <a:endParaRPr lang="en-US" sz="2400" dirty="0"/>
                </a:p>
              </p:txBody>
            </p:sp>
          </p:grpSp>
        </p:grpSp>
        <p:grpSp>
          <p:nvGrpSpPr>
            <p:cNvPr id="192" name="Group 191"/>
            <p:cNvGrpSpPr/>
            <p:nvPr/>
          </p:nvGrpSpPr>
          <p:grpSpPr>
            <a:xfrm>
              <a:off x="3337414" y="3136841"/>
              <a:ext cx="687402" cy="480963"/>
              <a:chOff x="1736090" y="2893762"/>
              <a:chExt cx="565150" cy="347726"/>
            </a:xfrm>
          </p:grpSpPr>
          <p:grpSp>
            <p:nvGrpSpPr>
              <p:cNvPr id="193" name="Group 327"/>
              <p:cNvGrpSpPr>
                <a:grpSpLocks/>
              </p:cNvGrpSpPr>
              <p:nvPr/>
            </p:nvGrpSpPr>
            <p:grpSpPr bwMode="auto">
              <a:xfrm>
                <a:off x="1736090" y="2893762"/>
                <a:ext cx="565150" cy="292100"/>
                <a:chOff x="1871277" y="1576300"/>
                <a:chExt cx="1128371" cy="437861"/>
              </a:xfrm>
            </p:grpSpPr>
            <p:sp>
              <p:nvSpPr>
                <p:cNvPr id="197" name="Oval 196"/>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98" name="Rectangle 197"/>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9" name="Oval 198"/>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00" name="Freeform 199"/>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1" name="Freeform 200"/>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2" name="Freeform 201"/>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3" name="Freeform 202"/>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04" name="Straight Connector 203"/>
                <p:cNvCxnSpPr>
                  <a:endCxn id="199"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94" name="Group 193"/>
              <p:cNvGrpSpPr/>
              <p:nvPr/>
            </p:nvGrpSpPr>
            <p:grpSpPr>
              <a:xfrm>
                <a:off x="1844715" y="2907714"/>
                <a:ext cx="356365" cy="333774"/>
                <a:chOff x="741398" y="1743005"/>
                <a:chExt cx="356365" cy="333774"/>
              </a:xfrm>
            </p:grpSpPr>
            <p:sp>
              <p:nvSpPr>
                <p:cNvPr id="195" name="Oval 194"/>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TextBox 195"/>
                <p:cNvSpPr txBox="1"/>
                <p:nvPr/>
              </p:nvSpPr>
              <p:spPr>
                <a:xfrm>
                  <a:off x="783895" y="1743005"/>
                  <a:ext cx="278343" cy="333774"/>
                </a:xfrm>
                <a:prstGeom prst="rect">
                  <a:avLst/>
                </a:prstGeom>
                <a:noFill/>
              </p:spPr>
              <p:txBody>
                <a:bodyPr wrap="none" rtlCol="0">
                  <a:spAutoFit/>
                </a:bodyPr>
                <a:lstStyle/>
                <a:p>
                  <a:r>
                    <a:rPr lang="en-US" sz="2400" dirty="0" smtClean="0"/>
                    <a:t>x</a:t>
                  </a:r>
                  <a:endParaRPr lang="en-US" sz="2400" dirty="0"/>
                </a:p>
              </p:txBody>
            </p:sp>
          </p:grpSp>
        </p:grpSp>
      </p:grpSp>
      <p:grpSp>
        <p:nvGrpSpPr>
          <p:cNvPr id="157" name="Group 156"/>
          <p:cNvGrpSpPr/>
          <p:nvPr/>
        </p:nvGrpSpPr>
        <p:grpSpPr>
          <a:xfrm>
            <a:off x="1824193" y="2137617"/>
            <a:ext cx="1838752" cy="1207922"/>
            <a:chOff x="1800839" y="2199110"/>
            <a:chExt cx="1838752" cy="1207922"/>
          </a:xfrm>
        </p:grpSpPr>
        <p:sp>
          <p:nvSpPr>
            <p:cNvPr id="158" name="Freeform 157"/>
            <p:cNvSpPr/>
            <p:nvPr/>
          </p:nvSpPr>
          <p:spPr>
            <a:xfrm>
              <a:off x="1800839" y="2199110"/>
              <a:ext cx="1838752" cy="549777"/>
            </a:xfrm>
            <a:custGeom>
              <a:avLst/>
              <a:gdLst>
                <a:gd name="connsiteX0" fmla="*/ 0 w 1876665"/>
                <a:gd name="connsiteY0" fmla="*/ 739356 h 739356"/>
                <a:gd name="connsiteX1" fmla="*/ 985723 w 1876665"/>
                <a:gd name="connsiteY1" fmla="*/ 720399 h 739356"/>
                <a:gd name="connsiteX2" fmla="*/ 1876665 w 1876665"/>
                <a:gd name="connsiteY2" fmla="*/ 0 h 739356"/>
                <a:gd name="connsiteX0" fmla="*/ 0 w 1876665"/>
                <a:gd name="connsiteY0" fmla="*/ 739356 h 739356"/>
                <a:gd name="connsiteX1" fmla="*/ 818495 w 1876665"/>
                <a:gd name="connsiteY1" fmla="*/ 720399 h 739356"/>
                <a:gd name="connsiteX2" fmla="*/ 1876665 w 1876665"/>
                <a:gd name="connsiteY2" fmla="*/ 0 h 739356"/>
                <a:gd name="connsiteX0" fmla="*/ 0 w 1802341"/>
                <a:gd name="connsiteY0" fmla="*/ 630627 h 630627"/>
                <a:gd name="connsiteX1" fmla="*/ 818495 w 1802341"/>
                <a:gd name="connsiteY1" fmla="*/ 611670 h 630627"/>
                <a:gd name="connsiteX2" fmla="*/ 1802341 w 1802341"/>
                <a:gd name="connsiteY2" fmla="*/ 0 h 630627"/>
              </a:gdLst>
              <a:ahLst/>
              <a:cxnLst>
                <a:cxn ang="0">
                  <a:pos x="connsiteX0" y="connsiteY0"/>
                </a:cxn>
                <a:cxn ang="0">
                  <a:pos x="connsiteX1" y="connsiteY1"/>
                </a:cxn>
                <a:cxn ang="0">
                  <a:pos x="connsiteX2" y="connsiteY2"/>
                </a:cxn>
              </a:cxnLst>
              <a:rect l="l" t="t" r="r" b="b"/>
              <a:pathLst>
                <a:path w="1802341" h="630627">
                  <a:moveTo>
                    <a:pt x="0" y="630627"/>
                  </a:moveTo>
                  <a:lnTo>
                    <a:pt x="818495" y="611670"/>
                  </a:lnTo>
                  <a:lnTo>
                    <a:pt x="1802341" y="0"/>
                  </a:lnTo>
                </a:path>
              </a:pathLst>
            </a:custGeom>
            <a:ln w="50800" cmpd="sng">
              <a:solidFill>
                <a:srgbClr val="CC0000"/>
              </a:solidFill>
              <a:tailEnd type="triangle"/>
            </a:ln>
          </p:spPr>
          <p:txBody>
            <a:bodyPr rtlCol="0" anchor="ctr"/>
            <a:lstStyle/>
            <a:p>
              <a:pPr algn="ctr"/>
              <a:endParaRPr lang="en-US"/>
            </a:p>
          </p:txBody>
        </p:sp>
        <p:sp>
          <p:nvSpPr>
            <p:cNvPr id="159" name="Freeform 158"/>
            <p:cNvSpPr/>
            <p:nvPr/>
          </p:nvSpPr>
          <p:spPr>
            <a:xfrm flipV="1">
              <a:off x="1801588" y="2749626"/>
              <a:ext cx="1741891" cy="657406"/>
            </a:xfrm>
            <a:custGeom>
              <a:avLst/>
              <a:gdLst>
                <a:gd name="connsiteX0" fmla="*/ 0 w 1876665"/>
                <a:gd name="connsiteY0" fmla="*/ 739356 h 739356"/>
                <a:gd name="connsiteX1" fmla="*/ 985723 w 1876665"/>
                <a:gd name="connsiteY1" fmla="*/ 720399 h 739356"/>
                <a:gd name="connsiteX2" fmla="*/ 1876665 w 1876665"/>
                <a:gd name="connsiteY2" fmla="*/ 0 h 739356"/>
                <a:gd name="connsiteX0" fmla="*/ 0 w 1876665"/>
                <a:gd name="connsiteY0" fmla="*/ 739356 h 739356"/>
                <a:gd name="connsiteX1" fmla="*/ 818495 w 1876665"/>
                <a:gd name="connsiteY1" fmla="*/ 720399 h 739356"/>
                <a:gd name="connsiteX2" fmla="*/ 1876665 w 1876665"/>
                <a:gd name="connsiteY2" fmla="*/ 0 h 739356"/>
                <a:gd name="connsiteX0" fmla="*/ 0 w 1802341"/>
                <a:gd name="connsiteY0" fmla="*/ 630627 h 630627"/>
                <a:gd name="connsiteX1" fmla="*/ 818495 w 1802341"/>
                <a:gd name="connsiteY1" fmla="*/ 611670 h 630627"/>
                <a:gd name="connsiteX2" fmla="*/ 1802341 w 1802341"/>
                <a:gd name="connsiteY2" fmla="*/ 0 h 630627"/>
                <a:gd name="connsiteX0" fmla="*/ 0 w 1707398"/>
                <a:gd name="connsiteY0" fmla="*/ 754084 h 754084"/>
                <a:gd name="connsiteX1" fmla="*/ 818495 w 1707398"/>
                <a:gd name="connsiteY1" fmla="*/ 735127 h 754084"/>
                <a:gd name="connsiteX2" fmla="*/ 1707398 w 1707398"/>
                <a:gd name="connsiteY2" fmla="*/ 0 h 754084"/>
              </a:gdLst>
              <a:ahLst/>
              <a:cxnLst>
                <a:cxn ang="0">
                  <a:pos x="connsiteX0" y="connsiteY0"/>
                </a:cxn>
                <a:cxn ang="0">
                  <a:pos x="connsiteX1" y="connsiteY1"/>
                </a:cxn>
                <a:cxn ang="0">
                  <a:pos x="connsiteX2" y="connsiteY2"/>
                </a:cxn>
              </a:cxnLst>
              <a:rect l="l" t="t" r="r" b="b"/>
              <a:pathLst>
                <a:path w="1707398" h="754084">
                  <a:moveTo>
                    <a:pt x="0" y="754084"/>
                  </a:moveTo>
                  <a:lnTo>
                    <a:pt x="818495" y="735127"/>
                  </a:lnTo>
                  <a:lnTo>
                    <a:pt x="1707398" y="0"/>
                  </a:lnTo>
                </a:path>
              </a:pathLst>
            </a:custGeom>
            <a:ln w="50800" cmpd="sng">
              <a:solidFill>
                <a:srgbClr val="CC0000"/>
              </a:solidFill>
              <a:tailEnd type="triangle"/>
            </a:ln>
          </p:spPr>
          <p:txBody>
            <a:bodyPr rtlCol="0" anchor="ctr"/>
            <a:lstStyle/>
            <a:p>
              <a:pPr algn="ctr"/>
              <a:endParaRPr lang="en-US"/>
            </a:p>
          </p:txBody>
        </p:sp>
      </p:grpSp>
    </p:spTree>
    <p:extLst>
      <p:ext uri="{BB962C8B-B14F-4D97-AF65-F5344CB8AC3E}">
        <p14:creationId xmlns:p14="http://schemas.microsoft.com/office/powerpoint/2010/main" val="23080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500"/>
                                        <p:tgtEl>
                                          <p:spTgt spid="1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dissolve">
                                      <p:cBhvr>
                                        <p:cTn id="15"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612"/>
          <p:cNvGrpSpPr>
            <a:grpSpLocks/>
          </p:cNvGrpSpPr>
          <p:nvPr/>
        </p:nvGrpSpPr>
        <p:grpSpPr bwMode="auto">
          <a:xfrm flipH="1">
            <a:off x="943464" y="2441244"/>
            <a:ext cx="855053" cy="655887"/>
            <a:chOff x="2839" y="3501"/>
            <a:chExt cx="755" cy="803"/>
          </a:xfrm>
        </p:grpSpPr>
        <p:pic>
          <p:nvPicPr>
            <p:cNvPr id="119" name="Picture 1613" descr="desktop_computer_stylized_mediu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Freeform 1614"/>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120840" name="Freeform 3"/>
          <p:cNvSpPr>
            <a:spLocks/>
          </p:cNvSpPr>
          <p:nvPr/>
        </p:nvSpPr>
        <p:spPr bwMode="auto">
          <a:xfrm>
            <a:off x="2066227" y="1330694"/>
            <a:ext cx="5142041" cy="2404002"/>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41" name="Freeform 4"/>
          <p:cNvSpPr>
            <a:spLocks/>
          </p:cNvSpPr>
          <p:nvPr/>
        </p:nvSpPr>
        <p:spPr bwMode="auto">
          <a:xfrm>
            <a:off x="2834105" y="2267385"/>
            <a:ext cx="781590" cy="317349"/>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47" name="Oval 10"/>
          <p:cNvSpPr>
            <a:spLocks noChangeArrowheads="1"/>
          </p:cNvSpPr>
          <p:nvPr/>
        </p:nvSpPr>
        <p:spPr bwMode="auto">
          <a:xfrm>
            <a:off x="3323170" y="3340569"/>
            <a:ext cx="715315" cy="138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48" name="Line 11"/>
          <p:cNvSpPr>
            <a:spLocks noChangeShapeType="1"/>
          </p:cNvSpPr>
          <p:nvPr/>
        </p:nvSpPr>
        <p:spPr bwMode="auto">
          <a:xfrm>
            <a:off x="3323170" y="3328626"/>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9" name="Line 12"/>
          <p:cNvSpPr>
            <a:spLocks noChangeShapeType="1"/>
          </p:cNvSpPr>
          <p:nvPr/>
        </p:nvSpPr>
        <p:spPr bwMode="auto">
          <a:xfrm>
            <a:off x="4038485" y="3328626"/>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0" name="Rectangle 13"/>
          <p:cNvSpPr>
            <a:spLocks noChangeArrowheads="1"/>
          </p:cNvSpPr>
          <p:nvPr/>
        </p:nvSpPr>
        <p:spPr bwMode="auto">
          <a:xfrm>
            <a:off x="3323170" y="3328626"/>
            <a:ext cx="708459" cy="836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51" name="Oval 14"/>
          <p:cNvSpPr>
            <a:spLocks noChangeArrowheads="1"/>
          </p:cNvSpPr>
          <p:nvPr/>
        </p:nvSpPr>
        <p:spPr bwMode="auto">
          <a:xfrm>
            <a:off x="3316314" y="3227962"/>
            <a:ext cx="715315" cy="16208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2" name="Oval 15"/>
          <p:cNvSpPr>
            <a:spLocks noChangeArrowheads="1"/>
          </p:cNvSpPr>
          <p:nvPr/>
        </p:nvSpPr>
        <p:spPr bwMode="auto">
          <a:xfrm>
            <a:off x="3314029" y="2163308"/>
            <a:ext cx="715315" cy="138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3" name="Line 16"/>
          <p:cNvSpPr>
            <a:spLocks noChangeShapeType="1"/>
          </p:cNvSpPr>
          <p:nvPr/>
        </p:nvSpPr>
        <p:spPr bwMode="auto">
          <a:xfrm>
            <a:off x="3314029" y="2151365"/>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4" name="Line 17"/>
          <p:cNvSpPr>
            <a:spLocks noChangeShapeType="1"/>
          </p:cNvSpPr>
          <p:nvPr/>
        </p:nvSpPr>
        <p:spPr bwMode="auto">
          <a:xfrm>
            <a:off x="4029344" y="2151365"/>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5" name="Rectangle 18"/>
          <p:cNvSpPr>
            <a:spLocks noChangeArrowheads="1"/>
          </p:cNvSpPr>
          <p:nvPr/>
        </p:nvSpPr>
        <p:spPr bwMode="auto">
          <a:xfrm>
            <a:off x="3314029" y="2151365"/>
            <a:ext cx="708459" cy="836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56" name="Oval 19"/>
          <p:cNvSpPr>
            <a:spLocks noChangeArrowheads="1"/>
          </p:cNvSpPr>
          <p:nvPr/>
        </p:nvSpPr>
        <p:spPr bwMode="auto">
          <a:xfrm>
            <a:off x="3307173" y="2050700"/>
            <a:ext cx="715315" cy="16208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7" name="Oval 20"/>
          <p:cNvSpPr>
            <a:spLocks noChangeArrowheads="1"/>
          </p:cNvSpPr>
          <p:nvPr/>
        </p:nvSpPr>
        <p:spPr bwMode="auto">
          <a:xfrm>
            <a:off x="4874924" y="2156483"/>
            <a:ext cx="713030" cy="138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8" name="Line 21"/>
          <p:cNvSpPr>
            <a:spLocks noChangeShapeType="1"/>
          </p:cNvSpPr>
          <p:nvPr/>
        </p:nvSpPr>
        <p:spPr bwMode="auto">
          <a:xfrm>
            <a:off x="4874924" y="2144540"/>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9" name="Line 22"/>
          <p:cNvSpPr>
            <a:spLocks noChangeShapeType="1"/>
          </p:cNvSpPr>
          <p:nvPr/>
        </p:nvSpPr>
        <p:spPr bwMode="auto">
          <a:xfrm>
            <a:off x="5587954" y="2144540"/>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0" name="Rectangle 23"/>
          <p:cNvSpPr>
            <a:spLocks noChangeArrowheads="1"/>
          </p:cNvSpPr>
          <p:nvPr/>
        </p:nvSpPr>
        <p:spPr bwMode="auto">
          <a:xfrm>
            <a:off x="4874924" y="2144540"/>
            <a:ext cx="706174" cy="836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61" name="Oval 24"/>
          <p:cNvSpPr>
            <a:spLocks noChangeArrowheads="1"/>
          </p:cNvSpPr>
          <p:nvPr/>
        </p:nvSpPr>
        <p:spPr bwMode="auto">
          <a:xfrm>
            <a:off x="4881780" y="2048994"/>
            <a:ext cx="713030" cy="16208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2" name="Oval 25"/>
          <p:cNvSpPr>
            <a:spLocks noChangeArrowheads="1"/>
          </p:cNvSpPr>
          <p:nvPr/>
        </p:nvSpPr>
        <p:spPr bwMode="auto">
          <a:xfrm>
            <a:off x="4897778" y="3335451"/>
            <a:ext cx="715315" cy="138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3" name="Line 26"/>
          <p:cNvSpPr>
            <a:spLocks noChangeShapeType="1"/>
          </p:cNvSpPr>
          <p:nvPr/>
        </p:nvSpPr>
        <p:spPr bwMode="auto">
          <a:xfrm>
            <a:off x="4897778" y="3323508"/>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4" name="Line 27"/>
          <p:cNvSpPr>
            <a:spLocks noChangeShapeType="1"/>
          </p:cNvSpPr>
          <p:nvPr/>
        </p:nvSpPr>
        <p:spPr bwMode="auto">
          <a:xfrm>
            <a:off x="5613093" y="3323508"/>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5" name="Rectangle 28"/>
          <p:cNvSpPr>
            <a:spLocks noChangeArrowheads="1"/>
          </p:cNvSpPr>
          <p:nvPr/>
        </p:nvSpPr>
        <p:spPr bwMode="auto">
          <a:xfrm>
            <a:off x="4897778" y="3323508"/>
            <a:ext cx="708459" cy="836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66" name="Oval 29"/>
          <p:cNvSpPr>
            <a:spLocks noChangeArrowheads="1"/>
          </p:cNvSpPr>
          <p:nvPr/>
        </p:nvSpPr>
        <p:spPr bwMode="auto">
          <a:xfrm>
            <a:off x="4890922" y="3222843"/>
            <a:ext cx="715315" cy="16208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7" name="Oval 30"/>
          <p:cNvSpPr>
            <a:spLocks noChangeArrowheads="1"/>
          </p:cNvSpPr>
          <p:nvPr/>
        </p:nvSpPr>
        <p:spPr bwMode="auto">
          <a:xfrm>
            <a:off x="6189001" y="2753645"/>
            <a:ext cx="715315" cy="138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8" name="Line 31"/>
          <p:cNvSpPr>
            <a:spLocks noChangeShapeType="1"/>
          </p:cNvSpPr>
          <p:nvPr/>
        </p:nvSpPr>
        <p:spPr bwMode="auto">
          <a:xfrm>
            <a:off x="6189001" y="2741702"/>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9" name="Line 32"/>
          <p:cNvSpPr>
            <a:spLocks noChangeShapeType="1"/>
          </p:cNvSpPr>
          <p:nvPr/>
        </p:nvSpPr>
        <p:spPr bwMode="auto">
          <a:xfrm>
            <a:off x="6904316" y="2741702"/>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70" name="Rectangle 33"/>
          <p:cNvSpPr>
            <a:spLocks noChangeArrowheads="1"/>
          </p:cNvSpPr>
          <p:nvPr/>
        </p:nvSpPr>
        <p:spPr bwMode="auto">
          <a:xfrm>
            <a:off x="6189001" y="2741702"/>
            <a:ext cx="708459" cy="836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71" name="Oval 34"/>
          <p:cNvSpPr>
            <a:spLocks noChangeArrowheads="1"/>
          </p:cNvSpPr>
          <p:nvPr/>
        </p:nvSpPr>
        <p:spPr bwMode="auto">
          <a:xfrm>
            <a:off x="6182145" y="2641037"/>
            <a:ext cx="715315" cy="16208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72" name="Freeform 35"/>
          <p:cNvSpPr>
            <a:spLocks/>
          </p:cNvSpPr>
          <p:nvPr/>
        </p:nvSpPr>
        <p:spPr bwMode="auto">
          <a:xfrm>
            <a:off x="5254292" y="2313451"/>
            <a:ext cx="2285" cy="890624"/>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3" name="Freeform 36"/>
          <p:cNvSpPr>
            <a:spLocks/>
          </p:cNvSpPr>
          <p:nvPr/>
        </p:nvSpPr>
        <p:spPr bwMode="auto">
          <a:xfrm>
            <a:off x="3670544" y="2323688"/>
            <a:ext cx="2285" cy="91621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4" name="Freeform 37"/>
          <p:cNvSpPr>
            <a:spLocks/>
          </p:cNvSpPr>
          <p:nvPr/>
        </p:nvSpPr>
        <p:spPr bwMode="auto">
          <a:xfrm>
            <a:off x="4047627" y="2298096"/>
            <a:ext cx="1151817" cy="1023706"/>
          </a:xfrm>
          <a:custGeom>
            <a:avLst/>
            <a:gdLst>
              <a:gd name="T0" fmla="*/ 0 w 378"/>
              <a:gd name="T1" fmla="*/ 142610238 h 174"/>
              <a:gd name="T2" fmla="*/ 8951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5" name="Freeform 38"/>
          <p:cNvSpPr>
            <a:spLocks/>
          </p:cNvSpPr>
          <p:nvPr/>
        </p:nvSpPr>
        <p:spPr bwMode="auto">
          <a:xfrm>
            <a:off x="5617663" y="2891845"/>
            <a:ext cx="836439" cy="460668"/>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6" name="Freeform 39"/>
          <p:cNvSpPr>
            <a:spLocks/>
          </p:cNvSpPr>
          <p:nvPr/>
        </p:nvSpPr>
        <p:spPr bwMode="auto">
          <a:xfrm>
            <a:off x="4061339" y="3372987"/>
            <a:ext cx="836439" cy="1706"/>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7" name="Freeform 40"/>
          <p:cNvSpPr>
            <a:spLocks/>
          </p:cNvSpPr>
          <p:nvPr/>
        </p:nvSpPr>
        <p:spPr bwMode="auto">
          <a:xfrm>
            <a:off x="2710696" y="2820186"/>
            <a:ext cx="630757" cy="450430"/>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8" name="Freeform 41"/>
          <p:cNvSpPr>
            <a:spLocks/>
          </p:cNvSpPr>
          <p:nvPr/>
        </p:nvSpPr>
        <p:spPr bwMode="auto">
          <a:xfrm>
            <a:off x="4047627" y="2195725"/>
            <a:ext cx="836439" cy="1706"/>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9" name="Freeform 42"/>
          <p:cNvSpPr>
            <a:spLocks/>
          </p:cNvSpPr>
          <p:nvPr/>
        </p:nvSpPr>
        <p:spPr bwMode="auto">
          <a:xfrm>
            <a:off x="5590239" y="2190607"/>
            <a:ext cx="904999" cy="455549"/>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80" name="Freeform 43"/>
          <p:cNvSpPr>
            <a:spLocks/>
          </p:cNvSpPr>
          <p:nvPr/>
        </p:nvSpPr>
        <p:spPr bwMode="auto">
          <a:xfrm>
            <a:off x="2580431" y="1458657"/>
            <a:ext cx="2536740" cy="1100484"/>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82" name="Group 47"/>
          <p:cNvGrpSpPr>
            <a:grpSpLocks/>
          </p:cNvGrpSpPr>
          <p:nvPr/>
        </p:nvGrpSpPr>
        <p:grpSpPr bwMode="auto">
          <a:xfrm>
            <a:off x="5034899" y="3134122"/>
            <a:ext cx="447929" cy="426544"/>
            <a:chOff x="2958" y="2425"/>
            <a:chExt cx="199" cy="250"/>
          </a:xfrm>
        </p:grpSpPr>
        <p:sp>
          <p:nvSpPr>
            <p:cNvPr id="120905" name="Rectangle 4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6" name="Text Box 49"/>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y</a:t>
              </a:r>
              <a:endParaRPr lang="en-US"/>
            </a:p>
          </p:txBody>
        </p:sp>
      </p:grpSp>
      <p:grpSp>
        <p:nvGrpSpPr>
          <p:cNvPr id="120883" name="Group 50"/>
          <p:cNvGrpSpPr>
            <a:grpSpLocks/>
          </p:cNvGrpSpPr>
          <p:nvPr/>
        </p:nvGrpSpPr>
        <p:grpSpPr bwMode="auto">
          <a:xfrm>
            <a:off x="3460291" y="3077818"/>
            <a:ext cx="484495" cy="491379"/>
            <a:chOff x="2951" y="2395"/>
            <a:chExt cx="213" cy="288"/>
          </a:xfrm>
        </p:grpSpPr>
        <p:sp>
          <p:nvSpPr>
            <p:cNvPr id="120903" name="Rectangle 5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4" name="Text Box 52"/>
            <p:cNvSpPr txBox="1">
              <a:spLocks noChangeArrowheads="1"/>
            </p:cNvSpPr>
            <p:nvPr/>
          </p:nvSpPr>
          <p:spPr bwMode="auto">
            <a:xfrm>
              <a:off x="2951" y="2395"/>
              <a:ext cx="2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x</a:t>
              </a:r>
            </a:p>
          </p:txBody>
        </p:sp>
      </p:grpSp>
      <p:grpSp>
        <p:nvGrpSpPr>
          <p:cNvPr id="120884" name="Group 53"/>
          <p:cNvGrpSpPr>
            <a:grpSpLocks/>
          </p:cNvGrpSpPr>
          <p:nvPr/>
        </p:nvGrpSpPr>
        <p:grpSpPr bwMode="auto">
          <a:xfrm>
            <a:off x="4982336" y="1956861"/>
            <a:ext cx="530202" cy="426544"/>
            <a:chOff x="2941" y="2425"/>
            <a:chExt cx="235" cy="250"/>
          </a:xfrm>
        </p:grpSpPr>
        <p:sp>
          <p:nvSpPr>
            <p:cNvPr id="120901" name="Rectangle 54"/>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2" name="Text Box 55"/>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w</a:t>
              </a:r>
              <a:endParaRPr lang="en-US"/>
            </a:p>
          </p:txBody>
        </p:sp>
      </p:grpSp>
      <p:grpSp>
        <p:nvGrpSpPr>
          <p:cNvPr id="120885" name="Group 56"/>
          <p:cNvGrpSpPr>
            <a:grpSpLocks/>
          </p:cNvGrpSpPr>
          <p:nvPr/>
        </p:nvGrpSpPr>
        <p:grpSpPr bwMode="auto">
          <a:xfrm>
            <a:off x="3458006" y="1956861"/>
            <a:ext cx="447929" cy="426544"/>
            <a:chOff x="2958" y="2425"/>
            <a:chExt cx="199" cy="250"/>
          </a:xfrm>
        </p:grpSpPr>
        <p:sp>
          <p:nvSpPr>
            <p:cNvPr id="120899" name="Rectangle 57"/>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0" name="Text Box 58"/>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v</a:t>
              </a:r>
              <a:endParaRPr lang="en-US"/>
            </a:p>
          </p:txBody>
        </p:sp>
      </p:grpSp>
      <p:grpSp>
        <p:nvGrpSpPr>
          <p:cNvPr id="120886" name="Group 59"/>
          <p:cNvGrpSpPr>
            <a:grpSpLocks/>
          </p:cNvGrpSpPr>
          <p:nvPr/>
        </p:nvGrpSpPr>
        <p:grpSpPr bwMode="auto">
          <a:xfrm>
            <a:off x="6323837" y="2499425"/>
            <a:ext cx="484495" cy="491379"/>
            <a:chOff x="2949" y="2395"/>
            <a:chExt cx="214" cy="288"/>
          </a:xfrm>
        </p:grpSpPr>
        <p:sp>
          <p:nvSpPr>
            <p:cNvPr id="120897" name="Rectangle 60"/>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898" name="Text Box 61"/>
            <p:cNvSpPr txBox="1">
              <a:spLocks noChangeArrowheads="1"/>
            </p:cNvSpPr>
            <p:nvPr/>
          </p:nvSpPr>
          <p:spPr bwMode="auto">
            <a:xfrm>
              <a:off x="2949" y="2395"/>
              <a:ext cx="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z</a:t>
              </a:r>
            </a:p>
          </p:txBody>
        </p:sp>
      </p:grpSp>
      <p:sp>
        <p:nvSpPr>
          <p:cNvPr id="120887" name="Text Box 62"/>
          <p:cNvSpPr txBox="1">
            <a:spLocks noChangeArrowheads="1"/>
          </p:cNvSpPr>
          <p:nvPr/>
        </p:nvSpPr>
        <p:spPr bwMode="auto">
          <a:xfrm>
            <a:off x="2822678" y="2178663"/>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88" name="Text Box 63"/>
          <p:cNvSpPr txBox="1">
            <a:spLocks noChangeArrowheads="1"/>
          </p:cNvSpPr>
          <p:nvPr/>
        </p:nvSpPr>
        <p:spPr bwMode="auto">
          <a:xfrm>
            <a:off x="3617981" y="2552316"/>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89" name="Text Box 64"/>
          <p:cNvSpPr txBox="1">
            <a:spLocks noChangeArrowheads="1"/>
          </p:cNvSpPr>
          <p:nvPr/>
        </p:nvSpPr>
        <p:spPr bwMode="auto">
          <a:xfrm>
            <a:off x="2623853" y="2915732"/>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0" name="Text Box 65"/>
          <p:cNvSpPr txBox="1">
            <a:spLocks noChangeArrowheads="1"/>
          </p:cNvSpPr>
          <p:nvPr/>
        </p:nvSpPr>
        <p:spPr bwMode="auto">
          <a:xfrm>
            <a:off x="4495556" y="2710990"/>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0891" name="Text Box 66"/>
          <p:cNvSpPr txBox="1">
            <a:spLocks noChangeArrowheads="1"/>
          </p:cNvSpPr>
          <p:nvPr/>
        </p:nvSpPr>
        <p:spPr bwMode="auto">
          <a:xfrm>
            <a:off x="4351579" y="3314977"/>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2" name="Text Box 67"/>
          <p:cNvSpPr txBox="1">
            <a:spLocks noChangeArrowheads="1"/>
          </p:cNvSpPr>
          <p:nvPr/>
        </p:nvSpPr>
        <p:spPr bwMode="auto">
          <a:xfrm>
            <a:off x="5174305" y="2583027"/>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3" name="Text Box 68"/>
          <p:cNvSpPr txBox="1">
            <a:spLocks noChangeArrowheads="1"/>
          </p:cNvSpPr>
          <p:nvPr/>
        </p:nvSpPr>
        <p:spPr bwMode="auto">
          <a:xfrm>
            <a:off x="5997032" y="3033458"/>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94" name="Text Box 69"/>
          <p:cNvSpPr txBox="1">
            <a:spLocks noChangeArrowheads="1"/>
          </p:cNvSpPr>
          <p:nvPr/>
        </p:nvSpPr>
        <p:spPr bwMode="auto">
          <a:xfrm>
            <a:off x="5935327" y="2117241"/>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120895" name="Text Box 70"/>
          <p:cNvSpPr txBox="1">
            <a:spLocks noChangeArrowheads="1"/>
          </p:cNvSpPr>
          <p:nvPr/>
        </p:nvSpPr>
        <p:spPr bwMode="auto">
          <a:xfrm>
            <a:off x="4255594" y="1861315"/>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0896" name="Text Box 71"/>
          <p:cNvSpPr txBox="1">
            <a:spLocks noChangeArrowheads="1"/>
          </p:cNvSpPr>
          <p:nvPr/>
        </p:nvSpPr>
        <p:spPr bwMode="auto">
          <a:xfrm>
            <a:off x="3453435" y="1405766"/>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75783" name="Rectangle 73"/>
          <p:cNvSpPr>
            <a:spLocks noGrp="1" noChangeArrowheads="1"/>
          </p:cNvSpPr>
          <p:nvPr>
            <p:ph type="title"/>
          </p:nvPr>
        </p:nvSpPr>
        <p:spPr>
          <a:xfrm>
            <a:off x="530774" y="170272"/>
            <a:ext cx="7772400" cy="796925"/>
          </a:xfrm>
        </p:spPr>
        <p:txBody>
          <a:bodyPr/>
          <a:lstStyle/>
          <a:p>
            <a:pPr>
              <a:defRPr/>
            </a:pPr>
            <a:r>
              <a:rPr lang="en-US" dirty="0" smtClean="0">
                <a:cs typeface="+mj-cs"/>
              </a:rPr>
              <a:t>Traffic engineering: difficult</a:t>
            </a:r>
            <a:endParaRPr lang="en-US" dirty="0">
              <a:cs typeface="+mj-cs"/>
            </a:endParaRPr>
          </a:p>
        </p:txBody>
      </p:sp>
      <p:grpSp>
        <p:nvGrpSpPr>
          <p:cNvPr id="5" name="Group 4"/>
          <p:cNvGrpSpPr/>
          <p:nvPr/>
        </p:nvGrpSpPr>
        <p:grpSpPr>
          <a:xfrm>
            <a:off x="2096464" y="2397247"/>
            <a:ext cx="978441" cy="597428"/>
            <a:chOff x="4034923" y="3926353"/>
            <a:chExt cx="978441" cy="597428"/>
          </a:xfrm>
        </p:grpSpPr>
        <p:pic>
          <p:nvPicPr>
            <p:cNvPr id="3" name="Picture 2" descr="route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87" name="Text Box 46"/>
            <p:cNvSpPr txBox="1">
              <a:spLocks noChangeArrowheads="1"/>
            </p:cNvSpPr>
            <p:nvPr/>
          </p:nvSpPr>
          <p:spPr bwMode="auto">
            <a:xfrm>
              <a:off x="4339956" y="4136876"/>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t>u</a:t>
              </a:r>
              <a:endParaRPr lang="en-US" dirty="0"/>
            </a:p>
          </p:txBody>
        </p:sp>
      </p:grpSp>
      <p:grpSp>
        <p:nvGrpSpPr>
          <p:cNvPr id="102" name="Group 101"/>
          <p:cNvGrpSpPr/>
          <p:nvPr/>
        </p:nvGrpSpPr>
        <p:grpSpPr>
          <a:xfrm>
            <a:off x="3201386" y="1897890"/>
            <a:ext cx="978441" cy="597428"/>
            <a:chOff x="4034923" y="3926353"/>
            <a:chExt cx="978441" cy="597428"/>
          </a:xfrm>
        </p:grpSpPr>
        <p:pic>
          <p:nvPicPr>
            <p:cNvPr id="103" name="Picture 102" descr="route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104" name="Text Box 46"/>
            <p:cNvSpPr txBox="1">
              <a:spLocks noChangeArrowheads="1"/>
            </p:cNvSpPr>
            <p:nvPr/>
          </p:nvSpPr>
          <p:spPr bwMode="auto">
            <a:xfrm>
              <a:off x="4333613" y="413687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smtClean="0"/>
                <a:t>v</a:t>
              </a:r>
              <a:endParaRPr lang="en-US" dirty="0"/>
            </a:p>
          </p:txBody>
        </p:sp>
      </p:grpSp>
      <p:grpSp>
        <p:nvGrpSpPr>
          <p:cNvPr id="105" name="Group 104"/>
          <p:cNvGrpSpPr/>
          <p:nvPr/>
        </p:nvGrpSpPr>
        <p:grpSpPr>
          <a:xfrm>
            <a:off x="3228455" y="3027916"/>
            <a:ext cx="978441" cy="597428"/>
            <a:chOff x="4034923" y="3926353"/>
            <a:chExt cx="978441" cy="597428"/>
          </a:xfrm>
        </p:grpSpPr>
        <p:pic>
          <p:nvPicPr>
            <p:cNvPr id="106" name="Picture 105" descr="route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107" name="Text Box 46"/>
            <p:cNvSpPr txBox="1">
              <a:spLocks noChangeArrowheads="1"/>
            </p:cNvSpPr>
            <p:nvPr/>
          </p:nvSpPr>
          <p:spPr bwMode="auto">
            <a:xfrm>
              <a:off x="4346437" y="413687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smtClean="0"/>
                <a:t>x</a:t>
              </a:r>
              <a:endParaRPr lang="en-US" dirty="0"/>
            </a:p>
          </p:txBody>
        </p:sp>
      </p:grpSp>
      <p:grpSp>
        <p:nvGrpSpPr>
          <p:cNvPr id="108" name="Group 107"/>
          <p:cNvGrpSpPr/>
          <p:nvPr/>
        </p:nvGrpSpPr>
        <p:grpSpPr>
          <a:xfrm>
            <a:off x="4759505" y="1885171"/>
            <a:ext cx="978441" cy="597428"/>
            <a:chOff x="4034923" y="3926353"/>
            <a:chExt cx="978441" cy="597428"/>
          </a:xfrm>
        </p:grpSpPr>
        <p:pic>
          <p:nvPicPr>
            <p:cNvPr id="109" name="Picture 108" descr="route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110" name="Text Box 46"/>
            <p:cNvSpPr txBox="1">
              <a:spLocks noChangeArrowheads="1"/>
            </p:cNvSpPr>
            <p:nvPr/>
          </p:nvSpPr>
          <p:spPr bwMode="auto">
            <a:xfrm>
              <a:off x="4307965" y="4136876"/>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smtClean="0"/>
                <a:t>w</a:t>
              </a:r>
              <a:endParaRPr lang="en-US" dirty="0"/>
            </a:p>
          </p:txBody>
        </p:sp>
      </p:grpSp>
      <p:grpSp>
        <p:nvGrpSpPr>
          <p:cNvPr id="111" name="Group 110"/>
          <p:cNvGrpSpPr/>
          <p:nvPr/>
        </p:nvGrpSpPr>
        <p:grpSpPr>
          <a:xfrm>
            <a:off x="4786573" y="3031908"/>
            <a:ext cx="978441" cy="597428"/>
            <a:chOff x="4034923" y="3926353"/>
            <a:chExt cx="978441" cy="597428"/>
          </a:xfrm>
        </p:grpSpPr>
        <p:pic>
          <p:nvPicPr>
            <p:cNvPr id="112" name="Picture 111" descr="route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113" name="Text Box 46"/>
            <p:cNvSpPr txBox="1">
              <a:spLocks noChangeArrowheads="1"/>
            </p:cNvSpPr>
            <p:nvPr/>
          </p:nvSpPr>
          <p:spPr bwMode="auto">
            <a:xfrm>
              <a:off x="4340025" y="413687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smtClean="0"/>
                <a:t>y</a:t>
              </a:r>
              <a:endParaRPr lang="en-US" dirty="0"/>
            </a:p>
          </p:txBody>
        </p:sp>
      </p:grpSp>
      <p:grpSp>
        <p:nvGrpSpPr>
          <p:cNvPr id="114" name="Group 113"/>
          <p:cNvGrpSpPr/>
          <p:nvPr/>
        </p:nvGrpSpPr>
        <p:grpSpPr>
          <a:xfrm>
            <a:off x="6058604" y="2465712"/>
            <a:ext cx="978441" cy="597428"/>
            <a:chOff x="4034923" y="3926353"/>
            <a:chExt cx="978441" cy="597428"/>
          </a:xfrm>
        </p:grpSpPr>
        <p:pic>
          <p:nvPicPr>
            <p:cNvPr id="115" name="Picture 114" descr="route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116" name="Text Box 46"/>
            <p:cNvSpPr txBox="1">
              <a:spLocks noChangeArrowheads="1"/>
            </p:cNvSpPr>
            <p:nvPr/>
          </p:nvSpPr>
          <p:spPr bwMode="auto">
            <a:xfrm>
              <a:off x="4346437" y="413687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smtClean="0"/>
                <a:t>z</a:t>
              </a:r>
              <a:endParaRPr lang="en-US" dirty="0"/>
            </a:p>
          </p:txBody>
        </p:sp>
      </p:grpSp>
      <p:grpSp>
        <p:nvGrpSpPr>
          <p:cNvPr id="121" name="Group 1507"/>
          <p:cNvGrpSpPr>
            <a:grpSpLocks/>
          </p:cNvGrpSpPr>
          <p:nvPr/>
        </p:nvGrpSpPr>
        <p:grpSpPr bwMode="auto">
          <a:xfrm>
            <a:off x="7391175" y="2426604"/>
            <a:ext cx="427480" cy="711995"/>
            <a:chOff x="4140" y="429"/>
            <a:chExt cx="1425" cy="2396"/>
          </a:xfrm>
        </p:grpSpPr>
        <p:sp>
          <p:nvSpPr>
            <p:cNvPr id="122" name="Freeform 1508"/>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509"/>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4" name="Freeform 1510"/>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511"/>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Rectangle 1512"/>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7" name="Group 1513"/>
            <p:cNvGrpSpPr>
              <a:grpSpLocks/>
            </p:cNvGrpSpPr>
            <p:nvPr/>
          </p:nvGrpSpPr>
          <p:grpSpPr bwMode="auto">
            <a:xfrm>
              <a:off x="4749" y="668"/>
              <a:ext cx="581" cy="145"/>
              <a:chOff x="614" y="2568"/>
              <a:chExt cx="725" cy="139"/>
            </a:xfrm>
          </p:grpSpPr>
          <p:sp>
            <p:nvSpPr>
              <p:cNvPr id="152" name="AutoShape 1514"/>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 name="AutoShape 1515"/>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8" name="Rectangle 1516"/>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9" name="Group 1517"/>
            <p:cNvGrpSpPr>
              <a:grpSpLocks/>
            </p:cNvGrpSpPr>
            <p:nvPr/>
          </p:nvGrpSpPr>
          <p:grpSpPr bwMode="auto">
            <a:xfrm>
              <a:off x="4747" y="994"/>
              <a:ext cx="581" cy="134"/>
              <a:chOff x="614" y="2568"/>
              <a:chExt cx="725" cy="139"/>
            </a:xfrm>
          </p:grpSpPr>
          <p:sp>
            <p:nvSpPr>
              <p:cNvPr id="150" name="AutoShape 1518"/>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1" name="AutoShape 1519"/>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0" name="Rectangle 1520"/>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1" name="Rectangle 1521"/>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32" name="Group 1522"/>
            <p:cNvGrpSpPr>
              <a:grpSpLocks/>
            </p:cNvGrpSpPr>
            <p:nvPr/>
          </p:nvGrpSpPr>
          <p:grpSpPr bwMode="auto">
            <a:xfrm>
              <a:off x="4735" y="1627"/>
              <a:ext cx="582" cy="151"/>
              <a:chOff x="614" y="2568"/>
              <a:chExt cx="725" cy="139"/>
            </a:xfrm>
          </p:grpSpPr>
          <p:sp>
            <p:nvSpPr>
              <p:cNvPr id="148" name="AutoShape 1523"/>
              <p:cNvSpPr>
                <a:spLocks noChangeArrowheads="1"/>
              </p:cNvSpPr>
              <p:nvPr/>
            </p:nvSpPr>
            <p:spPr bwMode="auto">
              <a:xfrm>
                <a:off x="618" y="2579"/>
                <a:ext cx="720" cy="13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9" name="AutoShape 1524"/>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3" name="Freeform 1525"/>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4" name="Group 1526"/>
            <p:cNvGrpSpPr>
              <a:grpSpLocks/>
            </p:cNvGrpSpPr>
            <p:nvPr/>
          </p:nvGrpSpPr>
          <p:grpSpPr bwMode="auto">
            <a:xfrm>
              <a:off x="4739" y="1327"/>
              <a:ext cx="582" cy="139"/>
              <a:chOff x="614" y="2568"/>
              <a:chExt cx="725" cy="139"/>
            </a:xfrm>
          </p:grpSpPr>
          <p:sp>
            <p:nvSpPr>
              <p:cNvPr id="146" name="AutoShape 1527"/>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 name="AutoShape 1528"/>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5" name="Rectangle 1529"/>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136" name="Freeform 1530"/>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531"/>
            <p:cNvSpPr>
              <a:spLocks/>
            </p:cNvSpPr>
            <p:nvPr/>
          </p:nvSpPr>
          <p:spPr bwMode="auto">
            <a:xfrm>
              <a:off x="5315" y="680"/>
              <a:ext cx="244" cy="240"/>
            </a:xfrm>
            <a:custGeom>
              <a:avLst/>
              <a:gdLst>
                <a:gd name="T0" fmla="*/ 0 w 304"/>
                <a:gd name="T1" fmla="*/ 0 h 288"/>
                <a:gd name="T2" fmla="*/ 27 w 304"/>
                <a:gd name="T3" fmla="*/ 23 h 288"/>
                <a:gd name="T4" fmla="*/ 25 w 304"/>
                <a:gd name="T5" fmla="*/ 40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Oval 1532"/>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9" name="Freeform 1533"/>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AutoShape 1534"/>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141" name="AutoShape 1535"/>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142" name="Oval 1536"/>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 name="Oval 1537"/>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cs typeface="Arial" charset="0"/>
              </a:endParaRPr>
            </a:p>
          </p:txBody>
        </p:sp>
        <p:sp>
          <p:nvSpPr>
            <p:cNvPr id="144" name="Oval 1538"/>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 name="Rectangle 1539"/>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cxnSp>
        <p:nvCxnSpPr>
          <p:cNvPr id="10" name="Straight Connector 9"/>
          <p:cNvCxnSpPr/>
          <p:nvPr/>
        </p:nvCxnSpPr>
        <p:spPr bwMode="auto">
          <a:xfrm>
            <a:off x="1682405" y="2744686"/>
            <a:ext cx="526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Connector 162"/>
          <p:cNvCxnSpPr/>
          <p:nvPr/>
        </p:nvCxnSpPr>
        <p:spPr bwMode="auto">
          <a:xfrm>
            <a:off x="6895267" y="2779855"/>
            <a:ext cx="526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650753" y="3962927"/>
            <a:ext cx="7945563" cy="2308324"/>
          </a:xfrm>
          <a:prstGeom prst="rect">
            <a:avLst/>
          </a:prstGeom>
          <a:noFill/>
        </p:spPr>
        <p:txBody>
          <a:bodyPr wrap="square" rtlCol="0">
            <a:spAutoFit/>
          </a:bodyPr>
          <a:lstStyle/>
          <a:p>
            <a:r>
              <a:rPr lang="en-US" sz="2400" i="1" u="sng" dirty="0" smtClean="0">
                <a:solidFill>
                  <a:srgbClr val="000090"/>
                </a:solidFill>
              </a:rPr>
              <a:t>Q: </a:t>
            </a:r>
            <a:r>
              <a:rPr lang="en-US" sz="2400" dirty="0" smtClean="0"/>
              <a:t>what if w wants to route yellow and red traffic differently?</a:t>
            </a:r>
          </a:p>
          <a:p>
            <a:endParaRPr lang="en-US" sz="2400" dirty="0" smtClean="0"/>
          </a:p>
          <a:p>
            <a:r>
              <a:rPr lang="en-US" sz="2400" i="1" u="sng" dirty="0" smtClean="0">
                <a:solidFill>
                  <a:srgbClr val="000090"/>
                </a:solidFill>
              </a:rPr>
              <a:t>A: </a:t>
            </a:r>
            <a:r>
              <a:rPr lang="en-US" sz="2400" dirty="0" smtClean="0"/>
              <a:t>can’t do it (with destination based forwarding, and LS, DV routing)</a:t>
            </a:r>
            <a:endParaRPr lang="en-US" sz="2400" dirty="0"/>
          </a:p>
        </p:txBody>
      </p:sp>
      <p:sp>
        <p:nvSpPr>
          <p:cNvPr id="2" name="Freeform 1"/>
          <p:cNvSpPr/>
          <p:nvPr/>
        </p:nvSpPr>
        <p:spPr>
          <a:xfrm>
            <a:off x="1781883" y="2123278"/>
            <a:ext cx="4644270" cy="644565"/>
          </a:xfrm>
          <a:custGeom>
            <a:avLst/>
            <a:gdLst>
              <a:gd name="connsiteX0" fmla="*/ 0 w 1876665"/>
              <a:gd name="connsiteY0" fmla="*/ 739356 h 739356"/>
              <a:gd name="connsiteX1" fmla="*/ 985723 w 1876665"/>
              <a:gd name="connsiteY1" fmla="*/ 720399 h 739356"/>
              <a:gd name="connsiteX2" fmla="*/ 1876665 w 1876665"/>
              <a:gd name="connsiteY2" fmla="*/ 0 h 739356"/>
              <a:gd name="connsiteX0" fmla="*/ 0 w 1876665"/>
              <a:gd name="connsiteY0" fmla="*/ 739356 h 739356"/>
              <a:gd name="connsiteX1" fmla="*/ 818495 w 1876665"/>
              <a:gd name="connsiteY1" fmla="*/ 720399 h 739356"/>
              <a:gd name="connsiteX2" fmla="*/ 1876665 w 1876665"/>
              <a:gd name="connsiteY2" fmla="*/ 0 h 739356"/>
              <a:gd name="connsiteX0" fmla="*/ 0 w 1802341"/>
              <a:gd name="connsiteY0" fmla="*/ 630627 h 630627"/>
              <a:gd name="connsiteX1" fmla="*/ 818495 w 1802341"/>
              <a:gd name="connsiteY1" fmla="*/ 611670 h 630627"/>
              <a:gd name="connsiteX2" fmla="*/ 1802341 w 1802341"/>
              <a:gd name="connsiteY2" fmla="*/ 0 h 630627"/>
              <a:gd name="connsiteX0" fmla="*/ 0 w 1802341"/>
              <a:gd name="connsiteY0" fmla="*/ 630627 h 630627"/>
              <a:gd name="connsiteX1" fmla="*/ 818495 w 1802341"/>
              <a:gd name="connsiteY1" fmla="*/ 611670 h 630627"/>
              <a:gd name="connsiteX2" fmla="*/ 1337821 w 1802341"/>
              <a:gd name="connsiteY2" fmla="*/ 260949 h 630627"/>
              <a:gd name="connsiteX3" fmla="*/ 1802341 w 1802341"/>
              <a:gd name="connsiteY3" fmla="*/ 0 h 630627"/>
              <a:gd name="connsiteX0" fmla="*/ 0 w 3381711"/>
              <a:gd name="connsiteY0" fmla="*/ 717610 h 717610"/>
              <a:gd name="connsiteX1" fmla="*/ 818495 w 3381711"/>
              <a:gd name="connsiteY1" fmla="*/ 698653 h 717610"/>
              <a:gd name="connsiteX2" fmla="*/ 1337821 w 3381711"/>
              <a:gd name="connsiteY2" fmla="*/ 347932 h 717610"/>
              <a:gd name="connsiteX3" fmla="*/ 3381711 w 3381711"/>
              <a:gd name="connsiteY3" fmla="*/ 0 h 717610"/>
              <a:gd name="connsiteX0" fmla="*/ 0 w 3381711"/>
              <a:gd name="connsiteY0" fmla="*/ 717611 h 717611"/>
              <a:gd name="connsiteX1" fmla="*/ 818495 w 3381711"/>
              <a:gd name="connsiteY1" fmla="*/ 698654 h 717611"/>
              <a:gd name="connsiteX2" fmla="*/ 1765180 w 3381711"/>
              <a:gd name="connsiteY2" fmla="*/ 0 h 717611"/>
              <a:gd name="connsiteX3" fmla="*/ 3381711 w 3381711"/>
              <a:gd name="connsiteY3" fmla="*/ 1 h 717611"/>
              <a:gd name="connsiteX0" fmla="*/ 0 w 3381711"/>
              <a:gd name="connsiteY0" fmla="*/ 739355 h 739355"/>
              <a:gd name="connsiteX1" fmla="*/ 818495 w 3381711"/>
              <a:gd name="connsiteY1" fmla="*/ 720398 h 739355"/>
              <a:gd name="connsiteX2" fmla="*/ 1765180 w 3381711"/>
              <a:gd name="connsiteY2" fmla="*/ 21744 h 739355"/>
              <a:gd name="connsiteX3" fmla="*/ 2935773 w 3381711"/>
              <a:gd name="connsiteY3" fmla="*/ 0 h 739355"/>
              <a:gd name="connsiteX4" fmla="*/ 3381711 w 3381711"/>
              <a:gd name="connsiteY4" fmla="*/ 21745 h 739355"/>
              <a:gd name="connsiteX0" fmla="*/ 0 w 4533723"/>
              <a:gd name="connsiteY0" fmla="*/ 739355 h 739355"/>
              <a:gd name="connsiteX1" fmla="*/ 818495 w 4533723"/>
              <a:gd name="connsiteY1" fmla="*/ 720398 h 739355"/>
              <a:gd name="connsiteX2" fmla="*/ 1765180 w 4533723"/>
              <a:gd name="connsiteY2" fmla="*/ 21744 h 739355"/>
              <a:gd name="connsiteX3" fmla="*/ 2935773 w 4533723"/>
              <a:gd name="connsiteY3" fmla="*/ 0 h 739355"/>
              <a:gd name="connsiteX4" fmla="*/ 4533723 w 4533723"/>
              <a:gd name="connsiteY4" fmla="*/ 674118 h 739355"/>
              <a:gd name="connsiteX0" fmla="*/ 0 w 4533723"/>
              <a:gd name="connsiteY0" fmla="*/ 717611 h 717611"/>
              <a:gd name="connsiteX1" fmla="*/ 818495 w 4533723"/>
              <a:gd name="connsiteY1" fmla="*/ 698654 h 717611"/>
              <a:gd name="connsiteX2" fmla="*/ 1765180 w 4533723"/>
              <a:gd name="connsiteY2" fmla="*/ 0 h 717611"/>
              <a:gd name="connsiteX3" fmla="*/ 3325971 w 4533723"/>
              <a:gd name="connsiteY3" fmla="*/ 1 h 717611"/>
              <a:gd name="connsiteX4" fmla="*/ 4533723 w 4533723"/>
              <a:gd name="connsiteY4" fmla="*/ 652374 h 717611"/>
              <a:gd name="connsiteX0" fmla="*/ 0 w 4533723"/>
              <a:gd name="connsiteY0" fmla="*/ 717610 h 717610"/>
              <a:gd name="connsiteX1" fmla="*/ 818495 w 4533723"/>
              <a:gd name="connsiteY1" fmla="*/ 698653 h 717610"/>
              <a:gd name="connsiteX2" fmla="*/ 1858085 w 4533723"/>
              <a:gd name="connsiteY2" fmla="*/ 21745 h 717610"/>
              <a:gd name="connsiteX3" fmla="*/ 3325971 w 4533723"/>
              <a:gd name="connsiteY3" fmla="*/ 0 h 717610"/>
              <a:gd name="connsiteX4" fmla="*/ 4533723 w 4533723"/>
              <a:gd name="connsiteY4" fmla="*/ 652373 h 717610"/>
              <a:gd name="connsiteX0" fmla="*/ 0 w 4533723"/>
              <a:gd name="connsiteY0" fmla="*/ 739356 h 739356"/>
              <a:gd name="connsiteX1" fmla="*/ 818495 w 4533723"/>
              <a:gd name="connsiteY1" fmla="*/ 720399 h 739356"/>
              <a:gd name="connsiteX2" fmla="*/ 1802342 w 4533723"/>
              <a:gd name="connsiteY2" fmla="*/ 0 h 739356"/>
              <a:gd name="connsiteX3" fmla="*/ 3325971 w 4533723"/>
              <a:gd name="connsiteY3" fmla="*/ 21746 h 739356"/>
              <a:gd name="connsiteX4" fmla="*/ 4533723 w 4533723"/>
              <a:gd name="connsiteY4" fmla="*/ 674119 h 739356"/>
              <a:gd name="connsiteX0" fmla="*/ 0 w 4552304"/>
              <a:gd name="connsiteY0" fmla="*/ 652373 h 720399"/>
              <a:gd name="connsiteX1" fmla="*/ 837076 w 4552304"/>
              <a:gd name="connsiteY1" fmla="*/ 720399 h 720399"/>
              <a:gd name="connsiteX2" fmla="*/ 1820923 w 4552304"/>
              <a:gd name="connsiteY2" fmla="*/ 0 h 720399"/>
              <a:gd name="connsiteX3" fmla="*/ 3344552 w 4552304"/>
              <a:gd name="connsiteY3" fmla="*/ 21746 h 720399"/>
              <a:gd name="connsiteX4" fmla="*/ 4552304 w 4552304"/>
              <a:gd name="connsiteY4" fmla="*/ 674119 h 720399"/>
              <a:gd name="connsiteX0" fmla="*/ 0 w 4552304"/>
              <a:gd name="connsiteY0" fmla="*/ 739355 h 739355"/>
              <a:gd name="connsiteX1" fmla="*/ 837076 w 4552304"/>
              <a:gd name="connsiteY1" fmla="*/ 720399 h 739355"/>
              <a:gd name="connsiteX2" fmla="*/ 1820923 w 4552304"/>
              <a:gd name="connsiteY2" fmla="*/ 0 h 739355"/>
              <a:gd name="connsiteX3" fmla="*/ 3344552 w 4552304"/>
              <a:gd name="connsiteY3" fmla="*/ 21746 h 739355"/>
              <a:gd name="connsiteX4" fmla="*/ 4552304 w 4552304"/>
              <a:gd name="connsiteY4" fmla="*/ 674119 h 739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304" h="739355">
                <a:moveTo>
                  <a:pt x="0" y="739355"/>
                </a:moveTo>
                <a:lnTo>
                  <a:pt x="837076" y="720399"/>
                </a:lnTo>
                <a:lnTo>
                  <a:pt x="1820923" y="0"/>
                </a:lnTo>
                <a:lnTo>
                  <a:pt x="3344552" y="21746"/>
                </a:lnTo>
                <a:lnTo>
                  <a:pt x="4552304" y="674119"/>
                </a:lnTo>
              </a:path>
            </a:pathLst>
          </a:custGeom>
          <a:ln w="76200" cmpd="sng">
            <a:solidFill>
              <a:srgbClr val="CC0000"/>
            </a:solidFill>
            <a:tailEnd type="triangle"/>
          </a:ln>
        </p:spPr>
        <p:txBody>
          <a:bodyPr rtlCol="0" anchor="ctr"/>
          <a:lstStyle/>
          <a:p>
            <a:pPr algn="ctr"/>
            <a:endParaRPr lang="en-US"/>
          </a:p>
        </p:txBody>
      </p:sp>
      <p:sp>
        <p:nvSpPr>
          <p:cNvPr id="154" name="Freeform 153"/>
          <p:cNvSpPr/>
          <p:nvPr/>
        </p:nvSpPr>
        <p:spPr>
          <a:xfrm flipV="1">
            <a:off x="3810198" y="2367837"/>
            <a:ext cx="2747318" cy="1595090"/>
          </a:xfrm>
          <a:custGeom>
            <a:avLst/>
            <a:gdLst>
              <a:gd name="connsiteX0" fmla="*/ 0 w 1876665"/>
              <a:gd name="connsiteY0" fmla="*/ 739356 h 739356"/>
              <a:gd name="connsiteX1" fmla="*/ 985723 w 1876665"/>
              <a:gd name="connsiteY1" fmla="*/ 720399 h 739356"/>
              <a:gd name="connsiteX2" fmla="*/ 1876665 w 1876665"/>
              <a:gd name="connsiteY2" fmla="*/ 0 h 739356"/>
              <a:gd name="connsiteX0" fmla="*/ 0 w 1876665"/>
              <a:gd name="connsiteY0" fmla="*/ 739356 h 739356"/>
              <a:gd name="connsiteX1" fmla="*/ 818495 w 1876665"/>
              <a:gd name="connsiteY1" fmla="*/ 720399 h 739356"/>
              <a:gd name="connsiteX2" fmla="*/ 1876665 w 1876665"/>
              <a:gd name="connsiteY2" fmla="*/ 0 h 739356"/>
              <a:gd name="connsiteX0" fmla="*/ 0 w 1802341"/>
              <a:gd name="connsiteY0" fmla="*/ 630627 h 630627"/>
              <a:gd name="connsiteX1" fmla="*/ 818495 w 1802341"/>
              <a:gd name="connsiteY1" fmla="*/ 611670 h 630627"/>
              <a:gd name="connsiteX2" fmla="*/ 1802341 w 1802341"/>
              <a:gd name="connsiteY2" fmla="*/ 0 h 630627"/>
              <a:gd name="connsiteX0" fmla="*/ 0 w 1707398"/>
              <a:gd name="connsiteY0" fmla="*/ 754084 h 754084"/>
              <a:gd name="connsiteX1" fmla="*/ 818495 w 1707398"/>
              <a:gd name="connsiteY1" fmla="*/ 735127 h 754084"/>
              <a:gd name="connsiteX2" fmla="*/ 1707398 w 1707398"/>
              <a:gd name="connsiteY2" fmla="*/ 0 h 754084"/>
              <a:gd name="connsiteX0" fmla="*/ 0 w 1707398"/>
              <a:gd name="connsiteY0" fmla="*/ 754084 h 754932"/>
              <a:gd name="connsiteX1" fmla="*/ 445208 w 1707398"/>
              <a:gd name="connsiteY1" fmla="*/ 754932 h 754932"/>
              <a:gd name="connsiteX2" fmla="*/ 818495 w 1707398"/>
              <a:gd name="connsiteY2" fmla="*/ 735127 h 754932"/>
              <a:gd name="connsiteX3" fmla="*/ 1707398 w 1707398"/>
              <a:gd name="connsiteY3" fmla="*/ 0 h 754932"/>
              <a:gd name="connsiteX0" fmla="*/ 0 w 1707398"/>
              <a:gd name="connsiteY0" fmla="*/ 754084 h 754932"/>
              <a:gd name="connsiteX1" fmla="*/ 445208 w 1707398"/>
              <a:gd name="connsiteY1" fmla="*/ 754932 h 754932"/>
              <a:gd name="connsiteX2" fmla="*/ 818495 w 1707398"/>
              <a:gd name="connsiteY2" fmla="*/ 735127 h 754932"/>
              <a:gd name="connsiteX3" fmla="*/ 1039794 w 1707398"/>
              <a:gd name="connsiteY3" fmla="*/ 537472 h 754932"/>
              <a:gd name="connsiteX4" fmla="*/ 1707398 w 1707398"/>
              <a:gd name="connsiteY4" fmla="*/ 0 h 754932"/>
              <a:gd name="connsiteX0" fmla="*/ 0 w 1707398"/>
              <a:gd name="connsiteY0" fmla="*/ 754084 h 754932"/>
              <a:gd name="connsiteX1" fmla="*/ 445208 w 1707398"/>
              <a:gd name="connsiteY1" fmla="*/ 754932 h 754932"/>
              <a:gd name="connsiteX2" fmla="*/ 818495 w 1707398"/>
              <a:gd name="connsiteY2" fmla="*/ 735127 h 754932"/>
              <a:gd name="connsiteX3" fmla="*/ 1039794 w 1707398"/>
              <a:gd name="connsiteY3" fmla="*/ 537472 h 754932"/>
              <a:gd name="connsiteX4" fmla="*/ 1448573 w 1707398"/>
              <a:gd name="connsiteY4" fmla="*/ 233032 h 754932"/>
              <a:gd name="connsiteX5" fmla="*/ 1707398 w 1707398"/>
              <a:gd name="connsiteY5" fmla="*/ 0 h 754932"/>
              <a:gd name="connsiteX0" fmla="*/ 0 w 1707398"/>
              <a:gd name="connsiteY0" fmla="*/ 754084 h 1233339"/>
              <a:gd name="connsiteX1" fmla="*/ 17848 w 1707398"/>
              <a:gd name="connsiteY1" fmla="*/ 1233339 h 1233339"/>
              <a:gd name="connsiteX2" fmla="*/ 818495 w 1707398"/>
              <a:gd name="connsiteY2" fmla="*/ 735127 h 1233339"/>
              <a:gd name="connsiteX3" fmla="*/ 1039794 w 1707398"/>
              <a:gd name="connsiteY3" fmla="*/ 537472 h 1233339"/>
              <a:gd name="connsiteX4" fmla="*/ 1448573 w 1707398"/>
              <a:gd name="connsiteY4" fmla="*/ 233032 h 1233339"/>
              <a:gd name="connsiteX5" fmla="*/ 1707398 w 1707398"/>
              <a:gd name="connsiteY5" fmla="*/ 0 h 1233339"/>
              <a:gd name="connsiteX0" fmla="*/ 0 w 1707398"/>
              <a:gd name="connsiteY0" fmla="*/ 754084 h 2518282"/>
              <a:gd name="connsiteX1" fmla="*/ 17848 w 1707398"/>
              <a:gd name="connsiteY1" fmla="*/ 1233339 h 2518282"/>
              <a:gd name="connsiteX2" fmla="*/ 1487404 w 1707398"/>
              <a:gd name="connsiteY2" fmla="*/ 2518282 h 2518282"/>
              <a:gd name="connsiteX3" fmla="*/ 1039794 w 1707398"/>
              <a:gd name="connsiteY3" fmla="*/ 537472 h 2518282"/>
              <a:gd name="connsiteX4" fmla="*/ 1448573 w 1707398"/>
              <a:gd name="connsiteY4" fmla="*/ 233032 h 2518282"/>
              <a:gd name="connsiteX5" fmla="*/ 1707398 w 1707398"/>
              <a:gd name="connsiteY5" fmla="*/ 0 h 2518282"/>
              <a:gd name="connsiteX0" fmla="*/ 0 w 1707398"/>
              <a:gd name="connsiteY0" fmla="*/ 754084 h 2518282"/>
              <a:gd name="connsiteX1" fmla="*/ 17848 w 1707398"/>
              <a:gd name="connsiteY1" fmla="*/ 1233339 h 2518282"/>
              <a:gd name="connsiteX2" fmla="*/ 1487404 w 1707398"/>
              <a:gd name="connsiteY2" fmla="*/ 2518282 h 2518282"/>
              <a:gd name="connsiteX3" fmla="*/ 1429991 w 1707398"/>
              <a:gd name="connsiteY3" fmla="*/ 1255084 h 2518282"/>
              <a:gd name="connsiteX4" fmla="*/ 1448573 w 1707398"/>
              <a:gd name="connsiteY4" fmla="*/ 233032 h 2518282"/>
              <a:gd name="connsiteX5" fmla="*/ 1707398 w 1707398"/>
              <a:gd name="connsiteY5" fmla="*/ 0 h 2518282"/>
              <a:gd name="connsiteX0" fmla="*/ 0 w 2766506"/>
              <a:gd name="connsiteY0" fmla="*/ 521052 h 2285250"/>
              <a:gd name="connsiteX1" fmla="*/ 17848 w 2766506"/>
              <a:gd name="connsiteY1" fmla="*/ 1000307 h 2285250"/>
              <a:gd name="connsiteX2" fmla="*/ 1487404 w 2766506"/>
              <a:gd name="connsiteY2" fmla="*/ 2285250 h 2285250"/>
              <a:gd name="connsiteX3" fmla="*/ 1429991 w 2766506"/>
              <a:gd name="connsiteY3" fmla="*/ 1022052 h 2285250"/>
              <a:gd name="connsiteX4" fmla="*/ 1448573 w 2766506"/>
              <a:gd name="connsiteY4" fmla="*/ 0 h 2285250"/>
              <a:gd name="connsiteX5" fmla="*/ 2766506 w 2766506"/>
              <a:gd name="connsiteY5" fmla="*/ 1680598 h 2285250"/>
              <a:gd name="connsiteX0" fmla="*/ 0 w 2766506"/>
              <a:gd name="connsiteY0" fmla="*/ 0 h 1764198"/>
              <a:gd name="connsiteX1" fmla="*/ 17848 w 2766506"/>
              <a:gd name="connsiteY1" fmla="*/ 479255 h 1764198"/>
              <a:gd name="connsiteX2" fmla="*/ 1487404 w 2766506"/>
              <a:gd name="connsiteY2" fmla="*/ 1764198 h 1764198"/>
              <a:gd name="connsiteX3" fmla="*/ 1429991 w 2766506"/>
              <a:gd name="connsiteY3" fmla="*/ 501000 h 1764198"/>
              <a:gd name="connsiteX4" fmla="*/ 2766506 w 2766506"/>
              <a:gd name="connsiteY4" fmla="*/ 1159546 h 1764198"/>
              <a:gd name="connsiteX0" fmla="*/ 0 w 2766506"/>
              <a:gd name="connsiteY0" fmla="*/ 0 h 1764198"/>
              <a:gd name="connsiteX1" fmla="*/ 73590 w 2766506"/>
              <a:gd name="connsiteY1" fmla="*/ 348780 h 1764198"/>
              <a:gd name="connsiteX2" fmla="*/ 1487404 w 2766506"/>
              <a:gd name="connsiteY2" fmla="*/ 1764198 h 1764198"/>
              <a:gd name="connsiteX3" fmla="*/ 1429991 w 2766506"/>
              <a:gd name="connsiteY3" fmla="*/ 501000 h 1764198"/>
              <a:gd name="connsiteX4" fmla="*/ 2766506 w 2766506"/>
              <a:gd name="connsiteY4" fmla="*/ 1159546 h 1764198"/>
              <a:gd name="connsiteX0" fmla="*/ 56475 w 2692916"/>
              <a:gd name="connsiteY0" fmla="*/ 0 h 2090384"/>
              <a:gd name="connsiteX1" fmla="*/ 0 w 2692916"/>
              <a:gd name="connsiteY1" fmla="*/ 674966 h 2090384"/>
              <a:gd name="connsiteX2" fmla="*/ 1413814 w 2692916"/>
              <a:gd name="connsiteY2" fmla="*/ 2090384 h 2090384"/>
              <a:gd name="connsiteX3" fmla="*/ 1356401 w 2692916"/>
              <a:gd name="connsiteY3" fmla="*/ 827186 h 2090384"/>
              <a:gd name="connsiteX4" fmla="*/ 2692916 w 2692916"/>
              <a:gd name="connsiteY4" fmla="*/ 1485732 h 2090384"/>
              <a:gd name="connsiteX0" fmla="*/ 19314 w 2692916"/>
              <a:gd name="connsiteY0" fmla="*/ 0 h 2003401"/>
              <a:gd name="connsiteX1" fmla="*/ 0 w 2692916"/>
              <a:gd name="connsiteY1" fmla="*/ 587983 h 2003401"/>
              <a:gd name="connsiteX2" fmla="*/ 1413814 w 2692916"/>
              <a:gd name="connsiteY2" fmla="*/ 2003401 h 2003401"/>
              <a:gd name="connsiteX3" fmla="*/ 1356401 w 2692916"/>
              <a:gd name="connsiteY3" fmla="*/ 740203 h 2003401"/>
              <a:gd name="connsiteX4" fmla="*/ 2692916 w 2692916"/>
              <a:gd name="connsiteY4" fmla="*/ 1398749 h 2003401"/>
              <a:gd name="connsiteX0" fmla="*/ 2183 w 2692916"/>
              <a:gd name="connsiteY0" fmla="*/ 0 h 2003401"/>
              <a:gd name="connsiteX1" fmla="*/ 0 w 2692916"/>
              <a:gd name="connsiteY1" fmla="*/ 587983 h 2003401"/>
              <a:gd name="connsiteX2" fmla="*/ 1413814 w 2692916"/>
              <a:gd name="connsiteY2" fmla="*/ 2003401 h 2003401"/>
              <a:gd name="connsiteX3" fmla="*/ 1356401 w 2692916"/>
              <a:gd name="connsiteY3" fmla="*/ 740203 h 2003401"/>
              <a:gd name="connsiteX4" fmla="*/ 2692916 w 2692916"/>
              <a:gd name="connsiteY4" fmla="*/ 1398749 h 2003401"/>
              <a:gd name="connsiteX0" fmla="*/ 2183 w 2692916"/>
              <a:gd name="connsiteY0" fmla="*/ 0 h 2003401"/>
              <a:gd name="connsiteX1" fmla="*/ 0 w 2692916"/>
              <a:gd name="connsiteY1" fmla="*/ 587983 h 2003401"/>
              <a:gd name="connsiteX2" fmla="*/ 1413814 w 2692916"/>
              <a:gd name="connsiteY2" fmla="*/ 2003401 h 2003401"/>
              <a:gd name="connsiteX3" fmla="*/ 1407793 w 2692916"/>
              <a:gd name="connsiteY3" fmla="*/ 746884 h 2003401"/>
              <a:gd name="connsiteX4" fmla="*/ 2692916 w 2692916"/>
              <a:gd name="connsiteY4" fmla="*/ 1398749 h 2003401"/>
              <a:gd name="connsiteX0" fmla="*/ 2183 w 2692916"/>
              <a:gd name="connsiteY0" fmla="*/ 0 h 2003401"/>
              <a:gd name="connsiteX1" fmla="*/ 0 w 2692916"/>
              <a:gd name="connsiteY1" fmla="*/ 587983 h 2003401"/>
              <a:gd name="connsiteX2" fmla="*/ 1413814 w 2692916"/>
              <a:gd name="connsiteY2" fmla="*/ 2003401 h 2003401"/>
              <a:gd name="connsiteX3" fmla="*/ 1447764 w 2692916"/>
              <a:gd name="connsiteY3" fmla="*/ 593196 h 2003401"/>
              <a:gd name="connsiteX4" fmla="*/ 2692916 w 2692916"/>
              <a:gd name="connsiteY4" fmla="*/ 1398749 h 2003401"/>
              <a:gd name="connsiteX0" fmla="*/ 2183 w 2692916"/>
              <a:gd name="connsiteY0" fmla="*/ 0 h 2003401"/>
              <a:gd name="connsiteX1" fmla="*/ 0 w 2692916"/>
              <a:gd name="connsiteY1" fmla="*/ 587983 h 2003401"/>
              <a:gd name="connsiteX2" fmla="*/ 1413814 w 2692916"/>
              <a:gd name="connsiteY2" fmla="*/ 2003401 h 2003401"/>
              <a:gd name="connsiteX3" fmla="*/ 1413503 w 2692916"/>
              <a:gd name="connsiteY3" fmla="*/ 593196 h 2003401"/>
              <a:gd name="connsiteX4" fmla="*/ 2692916 w 2692916"/>
              <a:gd name="connsiteY4" fmla="*/ 1398749 h 2003401"/>
              <a:gd name="connsiteX0" fmla="*/ 2183 w 2692916"/>
              <a:gd name="connsiteY0" fmla="*/ 0 h 1829665"/>
              <a:gd name="connsiteX1" fmla="*/ 0 w 2692916"/>
              <a:gd name="connsiteY1" fmla="*/ 587983 h 1829665"/>
              <a:gd name="connsiteX2" fmla="*/ 1408104 w 2692916"/>
              <a:gd name="connsiteY2" fmla="*/ 1829665 h 1829665"/>
              <a:gd name="connsiteX3" fmla="*/ 1413503 w 2692916"/>
              <a:gd name="connsiteY3" fmla="*/ 593196 h 1829665"/>
              <a:gd name="connsiteX4" fmla="*/ 2692916 w 2692916"/>
              <a:gd name="connsiteY4" fmla="*/ 1398749 h 1829665"/>
              <a:gd name="connsiteX0" fmla="*/ 2183 w 2692916"/>
              <a:gd name="connsiteY0" fmla="*/ 0 h 1829665"/>
              <a:gd name="connsiteX1" fmla="*/ 0 w 2692916"/>
              <a:gd name="connsiteY1" fmla="*/ 587983 h 1829665"/>
              <a:gd name="connsiteX2" fmla="*/ 1408104 w 2692916"/>
              <a:gd name="connsiteY2" fmla="*/ 1829665 h 1829665"/>
              <a:gd name="connsiteX3" fmla="*/ 1390663 w 2692916"/>
              <a:gd name="connsiteY3" fmla="*/ 599877 h 1829665"/>
              <a:gd name="connsiteX4" fmla="*/ 2692916 w 2692916"/>
              <a:gd name="connsiteY4" fmla="*/ 1398749 h 1829665"/>
              <a:gd name="connsiteX0" fmla="*/ 2183 w 2692916"/>
              <a:gd name="connsiteY0" fmla="*/ 0 h 1829665"/>
              <a:gd name="connsiteX1" fmla="*/ 0 w 2692916"/>
              <a:gd name="connsiteY1" fmla="*/ 587983 h 1829665"/>
              <a:gd name="connsiteX2" fmla="*/ 1408104 w 2692916"/>
              <a:gd name="connsiteY2" fmla="*/ 1829665 h 1829665"/>
              <a:gd name="connsiteX3" fmla="*/ 1407793 w 2692916"/>
              <a:gd name="connsiteY3" fmla="*/ 599877 h 1829665"/>
              <a:gd name="connsiteX4" fmla="*/ 2692916 w 2692916"/>
              <a:gd name="connsiteY4" fmla="*/ 1398749 h 1829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916" h="1829665">
                <a:moveTo>
                  <a:pt x="2183" y="0"/>
                </a:moveTo>
                <a:cubicBezTo>
                  <a:pt x="1455" y="195994"/>
                  <a:pt x="728" y="391989"/>
                  <a:pt x="0" y="587983"/>
                </a:cubicBezTo>
                <a:lnTo>
                  <a:pt x="1408104" y="1829665"/>
                </a:lnTo>
                <a:cubicBezTo>
                  <a:pt x="1408000" y="1359597"/>
                  <a:pt x="1407897" y="1069945"/>
                  <a:pt x="1407793" y="599877"/>
                </a:cubicBezTo>
                <a:lnTo>
                  <a:pt x="2692916" y="1398749"/>
                </a:lnTo>
              </a:path>
            </a:pathLst>
          </a:custGeom>
          <a:ln w="76200" cmpd="sng">
            <a:solidFill>
              <a:schemeClr val="accent2"/>
            </a:solidFill>
            <a:tailEnd type="triangle"/>
          </a:ln>
        </p:spPr>
        <p:txBody>
          <a:bodyPr rtlCol="0" anchor="ctr"/>
          <a:lstStyle/>
          <a:p>
            <a:pPr algn="ctr"/>
            <a:endParaRPr lang="en-US"/>
          </a:p>
        </p:txBody>
      </p:sp>
      <p:sp>
        <p:nvSpPr>
          <p:cNvPr id="155" name="Slide Number Placeholder 5"/>
          <p:cNvSpPr>
            <a:spLocks noGrp="1"/>
          </p:cNvSpPr>
          <p:nvPr>
            <p:ph type="sldNum" sz="quarter" idx="4294967295"/>
          </p:nvPr>
        </p:nvSpPr>
        <p:spPr>
          <a:xfrm>
            <a:off x="8456154" y="6475895"/>
            <a:ext cx="687845" cy="3821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ahoma" charset="0"/>
              </a:rPr>
              <a:t>5-</a:t>
            </a:r>
            <a:fld id="{8E8C6E93-DF5B-BC4B-80F9-500DED1EEDCC}" type="slidenum">
              <a:rPr lang="en-US" sz="1200">
                <a:latin typeface="Tahoma" charset="0"/>
              </a:rPr>
              <a:pPr/>
              <a:t>9</a:t>
            </a:fld>
            <a:endParaRPr lang="en-US" sz="1200" dirty="0">
              <a:latin typeface="Tahoma" charset="0"/>
            </a:endParaRPr>
          </a:p>
        </p:txBody>
      </p:sp>
      <p:sp>
        <p:nvSpPr>
          <p:cNvPr id="156" name="Footer Placeholder 2"/>
          <p:cNvSpPr>
            <a:spLocks noGrp="1"/>
          </p:cNvSpPr>
          <p:nvPr>
            <p:ph type="ftr" sz="quarter" idx="4294967295"/>
          </p:nvPr>
        </p:nvSpPr>
        <p:spPr>
          <a:xfrm>
            <a:off x="6375496" y="6475081"/>
            <a:ext cx="2177473" cy="2415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a:t>
            </a:r>
            <a:r>
              <a:rPr lang="en-US" sz="1200" dirty="0" smtClean="0">
                <a:solidFill>
                  <a:srgbClr val="000000"/>
                </a:solidFill>
                <a:latin typeface="Tahoma" charset="0"/>
                <a:cs typeface="Arial" charset="0"/>
              </a:rPr>
              <a:t>Layer: Control Plane</a:t>
            </a:r>
            <a:endParaRPr lang="en-US" sz="1200" dirty="0">
              <a:solidFill>
                <a:srgbClr val="000000"/>
              </a:solidFill>
              <a:latin typeface="Tahoma" charset="0"/>
              <a:cs typeface="Arial" charset="0"/>
            </a:endParaRPr>
          </a:p>
        </p:txBody>
      </p:sp>
    </p:spTree>
    <p:extLst>
      <p:ext uri="{BB962C8B-B14F-4D97-AF65-F5344CB8AC3E}">
        <p14:creationId xmlns:p14="http://schemas.microsoft.com/office/powerpoint/2010/main" val="26350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dissolve">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TitlePage"/>
</p:tagLst>
</file>

<file path=ppt/theme/theme1.xml><?xml version="1.0" encoding="utf-8"?>
<a:theme xmlns:a="http://schemas.openxmlformats.org/drawingml/2006/main" name="PresentationTemplate2011">
  <a:themeElements>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fontScheme name="Landscape2009">
      <a:majorFont>
        <a:latin typeface="Ericsson Capital 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2745</TotalTime>
  <Words>2429</Words>
  <Application>Microsoft Office PowerPoint</Application>
  <PresentationFormat>On-screen Show (4:3)</PresentationFormat>
  <Paragraphs>789</Paragraphs>
  <Slides>47</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MS PGothic</vt:lpstr>
      <vt:lpstr>Times New Roman</vt:lpstr>
      <vt:lpstr>Wingdings</vt:lpstr>
      <vt:lpstr>Gill Sans MT</vt:lpstr>
      <vt:lpstr>Tahoma</vt:lpstr>
      <vt:lpstr>Ericsson Capital TT</vt:lpstr>
      <vt:lpstr>Calibri</vt:lpstr>
      <vt:lpstr>ヒラギノ角ゴ ProN W3</vt:lpstr>
      <vt:lpstr>PresentationTemplate2011</vt:lpstr>
      <vt:lpstr>An Introduction to Software-Defined Networking (SDN)</vt:lpstr>
      <vt:lpstr>Roadmap</vt:lpstr>
      <vt:lpstr>Reviewing traditional networking</vt:lpstr>
      <vt:lpstr>Reviewing traditional networking</vt:lpstr>
      <vt:lpstr>Reviewing traditional networking</vt:lpstr>
      <vt:lpstr>Roadmap</vt:lpstr>
      <vt:lpstr>Example: oscillation problem</vt:lpstr>
      <vt:lpstr>Traffic engineering: difficult</vt:lpstr>
      <vt:lpstr>Traffic engineering: difficult</vt:lpstr>
      <vt:lpstr>Roadmap</vt:lpstr>
      <vt:lpstr>Software development VS Network diagnosing</vt:lpstr>
      <vt:lpstr>Network substrate</vt:lpstr>
      <vt:lpstr>Network substrate</vt:lpstr>
      <vt:lpstr>Separate data and control plane</vt:lpstr>
      <vt:lpstr>Separate data and control plane</vt:lpstr>
      <vt:lpstr>Separate data and control plane</vt:lpstr>
      <vt:lpstr>Roadmap</vt:lpstr>
      <vt:lpstr>SDN architecture</vt:lpstr>
      <vt:lpstr>SDN architecture</vt:lpstr>
      <vt:lpstr>Data-plane</vt:lpstr>
      <vt:lpstr>PowerPoint Presentation</vt:lpstr>
      <vt:lpstr>Control-plane</vt:lpstr>
      <vt:lpstr>PowerPoint Presentation</vt:lpstr>
      <vt:lpstr>Application-plane</vt:lpstr>
      <vt:lpstr>PowerPoint Presentation</vt:lpstr>
      <vt:lpstr>Roadmap</vt:lpstr>
      <vt:lpstr>Use cases</vt:lpstr>
      <vt:lpstr>Example: mitigating attacks</vt:lpstr>
      <vt:lpstr>Example: service chaining</vt:lpstr>
      <vt:lpstr>Roadmap</vt:lpstr>
      <vt:lpstr>Challenges and research problems</vt:lpstr>
      <vt:lpstr>Roadmap</vt:lpstr>
      <vt:lpstr>Openflow</vt:lpstr>
      <vt:lpstr>OpenFlow example</vt:lpstr>
      <vt:lpstr>OpenFlow: controller-to-switch messages</vt:lpstr>
      <vt:lpstr>OpenFlow: switch-to-controller messages</vt:lpstr>
      <vt:lpstr>In-band VS out-band Control</vt:lpstr>
      <vt:lpstr>Setup the communication channels between the SWs and the controller</vt:lpstr>
      <vt:lpstr>Topology discovery</vt:lpstr>
      <vt:lpstr>PowerPoint Presentation</vt:lpstr>
      <vt:lpstr>PowerPoint Presentation</vt:lpstr>
      <vt:lpstr>PowerPoint Presentation</vt:lpstr>
      <vt:lpstr>PowerPoint Presentation</vt:lpstr>
      <vt:lpstr>Mininet</vt:lpstr>
      <vt:lpstr>PowerPoint Presentation</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Software-Defined Networking (SDN)</dc:title>
  <dc:creator/>
  <cp:keywords/>
  <dc:description>Rev PA1</dc:description>
  <cp:lastModifiedBy>Zhang Fu</cp:lastModifiedBy>
  <cp:revision>189</cp:revision>
  <dcterms:created xsi:type="dcterms:W3CDTF">2011-05-24T09:22:48Z</dcterms:created>
  <dcterms:modified xsi:type="dcterms:W3CDTF">2017-03-08T12:31:47Z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Presentation2011</vt:lpwstr>
  </property>
  <property fmtid="{D5CDD505-2E9C-101B-9397-08002B2CF9AE}" pid="3" name="TemplateName">
    <vt:lpwstr>CXC 173 2731/1</vt:lpwstr>
  </property>
  <property fmtid="{D5CDD505-2E9C-101B-9397-08002B2CF9AE}" pid="4" name="TemplateVersion">
    <vt:lpwstr>R1A</vt:lpwstr>
  </property>
  <property fmtid="{D5CDD505-2E9C-101B-9397-08002B2CF9AE}" pid="5" name="EmbeddedFonts">
    <vt:bool>true</vt:bool>
  </property>
  <property fmtid="{D5CDD505-2E9C-101B-9397-08002B2CF9AE}" pid="6" name="FooterType">
    <vt:lpwstr>PresTemp</vt:lpwstr>
  </property>
  <property fmtid="{D5CDD505-2E9C-101B-9397-08002B2CF9AE}" pid="7" name="UsedFont">
    <vt:lpwstr>Ericsson Capital TT</vt:lpwstr>
  </property>
  <property fmtid="{D5CDD505-2E9C-101B-9397-08002B2CF9AE}" pid="8" name="x">
    <vt:lpwstr>1</vt:lpwstr>
  </property>
  <property fmtid="{D5CDD505-2E9C-101B-9397-08002B2CF9AE}" pid="9" name="White">
    <vt:bool>true</vt:bool>
  </property>
  <property fmtid="{D5CDD505-2E9C-101B-9397-08002B2CF9AE}" pid="10" name="chkMetaData">
    <vt:bool>false</vt:bool>
  </property>
  <property fmtid="{D5CDD505-2E9C-101B-9397-08002B2CF9AE}" pid="11" name="chkTaglines">
    <vt:bool>false</vt:bool>
  </property>
  <property fmtid="{D5CDD505-2E9C-101B-9397-08002B2CF9AE}" pid="12" name="SecurityClass">
    <vt:lpwstr>Ericsson Internal</vt:lpwstr>
  </property>
  <property fmtid="{D5CDD505-2E9C-101B-9397-08002B2CF9AE}" pid="13" name="txtConfLabel">
    <vt:lpwstr>Ericsson Internal</vt:lpwstr>
  </property>
  <property fmtid="{D5CDD505-2E9C-101B-9397-08002B2CF9AE}" pid="14" name="optUseConfClass">
    <vt:bool>true</vt:bool>
  </property>
  <property fmtid="{D5CDD505-2E9C-101B-9397-08002B2CF9AE}" pid="15" name="optUseConfLabel">
    <vt:bool>false</vt:bool>
  </property>
  <property fmtid="{D5CDD505-2E9C-101B-9397-08002B2CF9AE}" pid="16" name="optFooterCVLDocNo">
    <vt:bool>true</vt:bool>
  </property>
  <property fmtid="{D5CDD505-2E9C-101B-9397-08002B2CF9AE}" pid="17" name="optFooterCVLCopyright">
    <vt:bool>false</vt:bool>
  </property>
  <property fmtid="{D5CDD505-2E9C-101B-9397-08002B2CF9AE}" pid="18" name="optEnterText1">
    <vt:bool>false</vt:bool>
  </property>
  <property fmtid="{D5CDD505-2E9C-101B-9397-08002B2CF9AE}" pid="19" name="optFooterCVLConfLabel">
    <vt:bool>false</vt:bool>
  </property>
  <property fmtid="{D5CDD505-2E9C-101B-9397-08002B2CF9AE}" pid="20" name="optEnterText2">
    <vt:bool>true</vt:bool>
  </property>
  <property fmtid="{D5CDD505-2E9C-101B-9397-08002B2CF9AE}" pid="21" name="optFooterCVLTitle">
    <vt:bool>true</vt:bool>
  </property>
  <property fmtid="{D5CDD505-2E9C-101B-9397-08002B2CF9AE}" pid="22" name="optFooterCVLPrep">
    <vt:bool>false</vt:bool>
  </property>
  <property fmtid="{D5CDD505-2E9C-101B-9397-08002B2CF9AE}" pid="23" name="optEnterText3">
    <vt:bool>false</vt:bool>
  </property>
  <property fmtid="{D5CDD505-2E9C-101B-9397-08002B2CF9AE}" pid="24" name="optFooterCVLDate">
    <vt:bool>false</vt:bool>
  </property>
  <property fmtid="{D5CDD505-2E9C-101B-9397-08002B2CF9AE}" pid="25" name="optEnterText4">
    <vt:bool>true</vt:bool>
  </property>
  <property fmtid="{D5CDD505-2E9C-101B-9397-08002B2CF9AE}" pid="26" name="LeftFooterField">
    <vt:lpwstr/>
  </property>
  <property fmtid="{D5CDD505-2E9C-101B-9397-08002B2CF9AE}" pid="27" name="MiddleFooterField">
    <vt:lpwstr/>
  </property>
  <property fmtid="{D5CDD505-2E9C-101B-9397-08002B2CF9AE}" pid="28" name="RightFooterField">
    <vt:lpwstr/>
  </property>
  <property fmtid="{D5CDD505-2E9C-101B-9397-08002B2CF9AE}" pid="29" name="RightFooterField2">
    <vt:lpwstr>2016-02-21</vt:lpwstr>
  </property>
  <property fmtid="{D5CDD505-2E9C-101B-9397-08002B2CF9AE}" pid="30" name="TotalNumb">
    <vt:bool>false</vt:bool>
  </property>
  <property fmtid="{D5CDD505-2E9C-101B-9397-08002B2CF9AE}" pid="31" name="Pages">
    <vt:bool>true</vt:bool>
  </property>
  <property fmtid="{D5CDD505-2E9C-101B-9397-08002B2CF9AE}" pid="32" name="DocumentType2">
    <vt:lpwstr>Presentation2011</vt:lpwstr>
  </property>
  <property fmtid="{D5CDD505-2E9C-101B-9397-08002B2CF9AE}" pid="33" name="TemplateName2">
    <vt:lpwstr>CXC 173 2731/1</vt:lpwstr>
  </property>
  <property fmtid="{D5CDD505-2E9C-101B-9397-08002B2CF9AE}" pid="34" name="TemplateVersion2">
    <vt:lpwstr>R1A</vt:lpwstr>
  </property>
  <property fmtid="{D5CDD505-2E9C-101B-9397-08002B2CF9AE}" pid="35" name="PackageNo">
    <vt:lpwstr>LXA 119 603</vt:lpwstr>
  </property>
  <property fmtid="{D5CDD505-2E9C-101B-9397-08002B2CF9AE}" pid="36" name="PackageVersion">
    <vt:lpwstr>R3A</vt:lpwstr>
  </property>
  <property fmtid="{D5CDD505-2E9C-101B-9397-08002B2CF9AE}" pid="37" name="Prepared">
    <vt:lpwstr/>
  </property>
  <property fmtid="{D5CDD505-2E9C-101B-9397-08002B2CF9AE}" pid="38" name="ApprovedBy">
    <vt:lpwstr/>
  </property>
  <property fmtid="{D5CDD505-2E9C-101B-9397-08002B2CF9AE}" pid="39" name="DocNo">
    <vt:lpwstr/>
  </property>
  <property fmtid="{D5CDD505-2E9C-101B-9397-08002B2CF9AE}" pid="40" name="Checked">
    <vt:lpwstr/>
  </property>
  <property fmtid="{D5CDD505-2E9C-101B-9397-08002B2CF9AE}" pid="41" name="Revision">
    <vt:lpwstr>PA1</vt:lpwstr>
  </property>
  <property fmtid="{D5CDD505-2E9C-101B-9397-08002B2CF9AE}" pid="42" name="DocName">
    <vt:lpwstr/>
  </property>
  <property fmtid="{D5CDD505-2E9C-101B-9397-08002B2CF9AE}" pid="43" name="Title">
    <vt:lpwstr/>
  </property>
  <property fmtid="{D5CDD505-2E9C-101B-9397-08002B2CF9AE}" pid="44" name="Date">
    <vt:lpwstr>2015-02-16</vt:lpwstr>
  </property>
  <property fmtid="{D5CDD505-2E9C-101B-9397-08002B2CF9AE}" pid="45" name="Reference">
    <vt:lpwstr/>
  </property>
  <property fmtid="{D5CDD505-2E9C-101B-9397-08002B2CF9AE}" pid="46" name="Keyword">
    <vt:lpwstr/>
  </property>
  <property fmtid="{D5CDD505-2E9C-101B-9397-08002B2CF9AE}" pid="47" name="UpdateProcess">
    <vt:lpwstr>End</vt:lpwstr>
  </property>
</Properties>
</file>