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52"/>
  </p:notesMasterIdLst>
  <p:sldIdLst>
    <p:sldId id="267" r:id="rId4"/>
    <p:sldId id="312" r:id="rId5"/>
    <p:sldId id="258" r:id="rId6"/>
    <p:sldId id="259" r:id="rId7"/>
    <p:sldId id="260" r:id="rId8"/>
    <p:sldId id="261" r:id="rId9"/>
    <p:sldId id="262" r:id="rId10"/>
    <p:sldId id="263" r:id="rId11"/>
    <p:sldId id="310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30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11" r:id="rId36"/>
    <p:sldId id="291" r:id="rId37"/>
    <p:sldId id="292" r:id="rId38"/>
    <p:sldId id="294" r:id="rId39"/>
    <p:sldId id="293" r:id="rId40"/>
    <p:sldId id="295" r:id="rId41"/>
    <p:sldId id="297" r:id="rId42"/>
    <p:sldId id="298" r:id="rId43"/>
    <p:sldId id="299" r:id="rId44"/>
    <p:sldId id="300" r:id="rId45"/>
    <p:sldId id="301" r:id="rId46"/>
    <p:sldId id="304" r:id="rId47"/>
    <p:sldId id="305" r:id="rId48"/>
    <p:sldId id="306" r:id="rId49"/>
    <p:sldId id="314" r:id="rId50"/>
    <p:sldId id="315" r:id="rId5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17D9-7ED2-404B-8B8E-B479078A9CD7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5D49-FB9E-4EB0-906F-86391E171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1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90EFBB-7E76-423F-9EBF-793FBB6058C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9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3284FA-DD90-4D3B-8927-390F2EB11312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46171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366B81-1167-4064-97AA-92D175E18192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Korr TO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790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07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73233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D555B8-A698-481B-9D4B-9E852F6D138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28970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951574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97CF4E-A526-4A53-AE9D-19A6333D0D1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03275"/>
            <a:ext cx="4256088" cy="31924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57122"/>
            <a:ext cx="5033085" cy="41301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51126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74314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A9C0EA-343F-4AD0-905B-FFB9C3AE041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41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887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4193850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025809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9A19CF-93CA-45A5-82E3-BC4D46F8C94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918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F3FB1B-954C-4892-8CF8-7D63CE61477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306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9CC9B28-DE9D-424C-9802-370E15DF5458}" type="slidenum">
              <a:rPr lang="en-US" altLang="sv-SE" sz="1200">
                <a:latin typeface="Times New Roman" pitchFamily="18" charset="0"/>
              </a:rPr>
              <a:pPr/>
              <a:t>44</a:t>
            </a:fld>
            <a:endParaRPr lang="en-US" altLang="sv-SE" sz="12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14047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F69CA80-A6BA-48B7-81B4-E1B38230242B}" type="slidenum">
              <a:rPr lang="en-US" altLang="sv-SE" sz="1200">
                <a:latin typeface="Times New Roman" pitchFamily="18" charset="0"/>
              </a:rPr>
              <a:pPr/>
              <a:t>45</a:t>
            </a:fld>
            <a:endParaRPr lang="en-US" altLang="sv-SE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03112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83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434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27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E2F35B-405D-4692-8A39-6B2A159E5672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327620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94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56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20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0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72214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5D49-FB9E-4EB0-906F-86391E1716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40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61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47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33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67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90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9185" y="6400800"/>
            <a:ext cx="826516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8-</a:t>
            </a:r>
            <a:fld id="{0F93680D-6A7D-49F4-AA7B-ECDF18C6851F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8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9280B8-6D63-4679-B32B-85CFBFD1EC55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5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CBCF44-C785-491F-821E-EC2B7C46A0F2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7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74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A507AC-159C-49CC-ACBD-AAE5DD4F1438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05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8CB8E0-BABE-4EE7-A898-33899B59511A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9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99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8B20F1-FF0B-499A-9EBA-3D5BC672DBDD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65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80846E-B7BC-4A82-9255-A8067D965182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5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CBFDCE-848C-4315-80A8-73C7B0A6E4D7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5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415547-A697-450D-86B8-BEBE3A5E3396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61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CFF152-5B7B-4A97-BB50-6F1F087F32DE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93766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077035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920208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913411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76398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468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68548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9516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770502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4097735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40144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048584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154367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474614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786523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04352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522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5133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59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44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88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19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0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B559-F626-4855-A3B8-993E5C2B0AE6}" type="datetimeFigureOut">
              <a:rPr lang="sv-SE" smtClean="0"/>
              <a:t>2017-02-26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3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113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477000"/>
            <a:ext cx="38623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v-SE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8-</a:t>
            </a:r>
            <a:fld id="{3D4F7F4B-61B2-43D5-9089-C60583553C80}" type="slidenum">
              <a:rPr lang="en-US" altLang="sv-S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v-SE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5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hattered.i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thehackernew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</a:rPr>
              <a:t>Chapter 8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>
                <a:solidFill>
                  <a:schemeClr val="accent2"/>
                </a:solidFill>
              </a:rPr>
              <a:t>Network Security</a:t>
            </a:r>
          </a:p>
        </p:txBody>
      </p:sp>
      <p:pic>
        <p:nvPicPr>
          <p:cNvPr id="22530" name="Picture 2" descr="http://ecx.images-amazon.com/images/I/51iAGWC3J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91" y="370332"/>
            <a:ext cx="2229739" cy="27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088" y="6165304"/>
            <a:ext cx="491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the book and Tomas Olovsson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74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8-</a:t>
            </a:r>
            <a:fld id="{64ED495F-FD04-4ADA-9AFD-996362FB8296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language of cryptography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878388"/>
            <a:ext cx="8334375" cy="15893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pitchFamily="8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Symmetric key</a:t>
            </a:r>
            <a:r>
              <a:rPr lang="en-US" sz="2000" dirty="0"/>
              <a:t> crypto: sender &amp; receiver keys </a:t>
            </a:r>
            <a:r>
              <a:rPr lang="en-US" sz="2000" i="1" dirty="0"/>
              <a:t>identical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  <a:defRPr/>
            </a:pPr>
            <a:endParaRPr lang="en-US" sz="2000" i="1" dirty="0"/>
          </a:p>
          <a:p>
            <a:pPr>
              <a:lnSpc>
                <a:spcPct val="120000"/>
              </a:lnSpc>
              <a:buFont typeface="ZapfDingbats" pitchFamily="8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Asymmetric key </a:t>
            </a:r>
            <a:r>
              <a:rPr lang="en-US" sz="2000" dirty="0"/>
              <a:t>crypto (or </a:t>
            </a:r>
            <a:r>
              <a:rPr lang="en-US" sz="2000" dirty="0">
                <a:solidFill>
                  <a:srgbClr val="FF0000"/>
                </a:solidFill>
              </a:rPr>
              <a:t>Public-key</a:t>
            </a:r>
            <a:r>
              <a:rPr lang="en-US" sz="2000" dirty="0"/>
              <a:t> crypto):</a:t>
            </a:r>
            <a:br>
              <a:rPr lang="en-US" sz="2000" dirty="0"/>
            </a:br>
            <a:r>
              <a:rPr lang="en-US" sz="2000" dirty="0"/>
              <a:t>One key for encryption, another for decryption.</a:t>
            </a:r>
            <a:br>
              <a:rPr lang="en-US" sz="2000" dirty="0"/>
            </a:br>
            <a:r>
              <a:rPr lang="en-US" sz="2000" dirty="0"/>
              <a:t>One of the keys can be </a:t>
            </a:r>
            <a:r>
              <a:rPr lang="en-US" sz="2000" i="1" dirty="0"/>
              <a:t>public</a:t>
            </a:r>
            <a:r>
              <a:rPr lang="en-US" sz="2000" dirty="0"/>
              <a:t>, the other </a:t>
            </a:r>
            <a:r>
              <a:rPr lang="en-US" sz="2000" i="1" dirty="0"/>
              <a:t>private</a:t>
            </a:r>
            <a:r>
              <a:rPr lang="en-US" sz="2000" dirty="0"/>
              <a:t>.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566738" y="2665413"/>
            <a:ext cx="1252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7115175" y="2646363"/>
            <a:ext cx="12525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795713" y="2627313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ciphertext</a:t>
            </a:r>
          </a:p>
        </p:txBody>
      </p:sp>
      <p:grpSp>
        <p:nvGrpSpPr>
          <p:cNvPr id="24584" name="Group 7"/>
          <p:cNvGrpSpPr>
            <a:grpSpLocks/>
          </p:cNvGrpSpPr>
          <p:nvPr/>
        </p:nvGrpSpPr>
        <p:grpSpPr bwMode="auto">
          <a:xfrm>
            <a:off x="2130425" y="1644650"/>
            <a:ext cx="522288" cy="608013"/>
            <a:chOff x="195" y="1789"/>
            <a:chExt cx="329" cy="383"/>
          </a:xfrm>
        </p:grpSpPr>
        <p:sp>
          <p:nvSpPr>
            <p:cNvPr id="24607" name="Text Box 8"/>
            <p:cNvSpPr txBox="1">
              <a:spLocks noChangeArrowheads="1"/>
            </p:cNvSpPr>
            <p:nvPr/>
          </p:nvSpPr>
          <p:spPr bwMode="auto">
            <a:xfrm>
              <a:off x="195" y="1789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08" name="Text Box 9"/>
            <p:cNvSpPr txBox="1">
              <a:spLocks noChangeArrowheads="1"/>
            </p:cNvSpPr>
            <p:nvPr/>
          </p:nvSpPr>
          <p:spPr bwMode="auto">
            <a:xfrm>
              <a:off x="291" y="1922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pic>
        <p:nvPicPr>
          <p:cNvPr id="24585" name="Picture 10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436938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1974850" y="2582863"/>
            <a:ext cx="143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5724525" y="2586038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5700713" y="2609850"/>
            <a:ext cx="152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decryption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3403600" y="2986088"/>
            <a:ext cx="23018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2" name="Freeform 17"/>
          <p:cNvSpPr>
            <a:spLocks/>
          </p:cNvSpPr>
          <p:nvPr/>
        </p:nvSpPr>
        <p:spPr bwMode="auto">
          <a:xfrm>
            <a:off x="3883025" y="3038475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3" name="Freeform 18"/>
          <p:cNvSpPr>
            <a:spLocks/>
          </p:cNvSpPr>
          <p:nvPr/>
        </p:nvSpPr>
        <p:spPr bwMode="auto">
          <a:xfrm flipH="1">
            <a:off x="4557713" y="3036888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 flipH="1">
            <a:off x="5943600" y="2163763"/>
            <a:ext cx="1588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2544763" y="1423988"/>
            <a:ext cx="15081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Alice’s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encryption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key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6184900" y="1492250"/>
            <a:ext cx="15081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Bob’s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decryption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key</a:t>
            </a:r>
          </a:p>
        </p:txBody>
      </p:sp>
      <p:pic>
        <p:nvPicPr>
          <p:cNvPr id="24598" name="Picture 23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8700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9" name="Group 24"/>
          <p:cNvGrpSpPr>
            <a:grpSpLocks/>
          </p:cNvGrpSpPr>
          <p:nvPr/>
        </p:nvGrpSpPr>
        <p:grpSpPr bwMode="auto">
          <a:xfrm>
            <a:off x="5803900" y="1774825"/>
            <a:ext cx="509588" cy="608013"/>
            <a:chOff x="195" y="1789"/>
            <a:chExt cx="321" cy="383"/>
          </a:xfrm>
        </p:grpSpPr>
        <p:sp>
          <p:nvSpPr>
            <p:cNvPr id="24605" name="Text Box 25"/>
            <p:cNvSpPr txBox="1">
              <a:spLocks noChangeArrowheads="1"/>
            </p:cNvSpPr>
            <p:nvPr/>
          </p:nvSpPr>
          <p:spPr bwMode="auto">
            <a:xfrm>
              <a:off x="195" y="1789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06" name="Text Box 26"/>
            <p:cNvSpPr txBox="1">
              <a:spLocks noChangeArrowheads="1"/>
            </p:cNvSpPr>
            <p:nvPr/>
          </p:nvSpPr>
          <p:spPr bwMode="auto">
            <a:xfrm>
              <a:off x="299" y="192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7172325" y="3022600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602" name="Picture 29" descr="BS00768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76463" y="142240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30" descr="BS00768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54688" y="1516063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Text Box 31"/>
          <p:cNvSpPr txBox="1">
            <a:spLocks noChangeArrowheads="1"/>
          </p:cNvSpPr>
          <p:nvPr/>
        </p:nvSpPr>
        <p:spPr bwMode="auto">
          <a:xfrm>
            <a:off x="5548313" y="4143375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5684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8-</a:t>
            </a:r>
            <a:fld id="{16F5C4A1-595D-416B-A397-547CCF4D5BD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Symmetric key cryptography</a:t>
            </a:r>
            <a:endParaRPr lang="en-US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symmetric key</a:t>
            </a:r>
            <a:r>
              <a:rPr lang="en-US" sz="2400"/>
              <a:t> crypto: Bob and Alice share the same (symmetric) key: K</a:t>
            </a:r>
          </a:p>
          <a:p>
            <a:endParaRPr lang="en-US" sz="2400" u="sng">
              <a:solidFill>
                <a:schemeClr val="accent2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Q:</a:t>
            </a:r>
            <a:r>
              <a:rPr lang="en-US" sz="2400">
                <a:solidFill>
                  <a:schemeClr val="accent2"/>
                </a:solidFill>
              </a:rPr>
              <a:t> how do Bob and Alice agree on key value?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491288" y="2632075"/>
            <a:ext cx="1252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462338" y="2613025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ciphertext</a:t>
            </a:r>
          </a:p>
        </p:txBody>
      </p:sp>
      <p:grpSp>
        <p:nvGrpSpPr>
          <p:cNvPr id="25607" name="Group 6"/>
          <p:cNvGrpSpPr>
            <a:grpSpLocks/>
          </p:cNvGrpSpPr>
          <p:nvPr/>
        </p:nvGrpSpPr>
        <p:grpSpPr bwMode="auto">
          <a:xfrm>
            <a:off x="2174875" y="1716088"/>
            <a:ext cx="773113" cy="579437"/>
            <a:chOff x="1388" y="1036"/>
            <a:chExt cx="487" cy="365"/>
          </a:xfrm>
        </p:grpSpPr>
        <p:sp>
          <p:nvSpPr>
            <p:cNvPr id="25634" name="Text Box 7"/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635" name="Text Box 8"/>
            <p:cNvSpPr txBox="1">
              <a:spLocks noChangeArrowheads="1"/>
            </p:cNvSpPr>
            <p:nvPr/>
          </p:nvSpPr>
          <p:spPr bwMode="auto">
            <a:xfrm>
              <a:off x="1474" y="1151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A-B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pic>
        <p:nvPicPr>
          <p:cNvPr id="25608" name="Picture 9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974850" y="2582863"/>
            <a:ext cx="143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5076825" y="2595563"/>
            <a:ext cx="152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decryption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15" name="Picture 1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18" name="Picture 19" descr="BS0076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3602038" y="457993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A-B</a:t>
            </a:r>
          </a:p>
        </p:txBody>
      </p:sp>
      <p:grpSp>
        <p:nvGrpSpPr>
          <p:cNvPr id="25620" name="Group 21"/>
          <p:cNvGrpSpPr>
            <a:grpSpLocks/>
          </p:cNvGrpSpPr>
          <p:nvPr/>
        </p:nvGrpSpPr>
        <p:grpSpPr bwMode="auto">
          <a:xfrm>
            <a:off x="5360988" y="1665288"/>
            <a:ext cx="773112" cy="579437"/>
            <a:chOff x="1388" y="1036"/>
            <a:chExt cx="487" cy="365"/>
          </a:xfrm>
        </p:grpSpPr>
        <p:sp>
          <p:nvSpPr>
            <p:cNvPr id="25632" name="Text Box 22"/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633" name="Text Box 23"/>
            <p:cNvSpPr txBox="1">
              <a:spLocks noChangeArrowheads="1"/>
            </p:cNvSpPr>
            <p:nvPr/>
          </p:nvSpPr>
          <p:spPr bwMode="auto">
            <a:xfrm>
              <a:off x="1474" y="1151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A-B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25621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22" name="Picture 25" descr="BS0076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Text Box 26"/>
          <p:cNvSpPr txBox="1">
            <a:spLocks noChangeArrowheads="1"/>
          </p:cNvSpPr>
          <p:nvPr/>
        </p:nvSpPr>
        <p:spPr bwMode="auto">
          <a:xfrm>
            <a:off x="387350" y="2643188"/>
            <a:ext cx="1516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message, m</a:t>
            </a:r>
          </a:p>
        </p:txBody>
      </p:sp>
      <p:sp>
        <p:nvSpPr>
          <p:cNvPr id="25624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K    (m)</a:t>
            </a:r>
          </a:p>
        </p:txBody>
      </p:sp>
      <p:sp>
        <p:nvSpPr>
          <p:cNvPr id="25625" name="Text Box 28"/>
          <p:cNvSpPr txBox="1">
            <a:spLocks noChangeArrowheads="1"/>
          </p:cNvSpPr>
          <p:nvPr/>
        </p:nvSpPr>
        <p:spPr bwMode="auto">
          <a:xfrm>
            <a:off x="3805238" y="334168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A-B</a:t>
            </a:r>
          </a:p>
        </p:txBody>
      </p:sp>
      <p:grpSp>
        <p:nvGrpSpPr>
          <p:cNvPr id="25626" name="Group 29"/>
          <p:cNvGrpSpPr>
            <a:grpSpLocks/>
          </p:cNvGrpSpPr>
          <p:nvPr/>
        </p:nvGrpSpPr>
        <p:grpSpPr bwMode="auto">
          <a:xfrm>
            <a:off x="6673850" y="3116263"/>
            <a:ext cx="2470150" cy="574675"/>
            <a:chOff x="1671" y="2511"/>
            <a:chExt cx="1556" cy="362"/>
          </a:xfrm>
        </p:grpSpPr>
        <p:grpSp>
          <p:nvGrpSpPr>
            <p:cNvPr id="25627" name="Group 30"/>
            <p:cNvGrpSpPr>
              <a:grpSpLocks/>
            </p:cNvGrpSpPr>
            <p:nvPr/>
          </p:nvGrpSpPr>
          <p:grpSpPr bwMode="auto">
            <a:xfrm>
              <a:off x="2411" y="2528"/>
              <a:ext cx="648" cy="333"/>
              <a:chOff x="3490" y="2427"/>
              <a:chExt cx="648" cy="333"/>
            </a:xfrm>
          </p:grpSpPr>
          <p:sp>
            <p:nvSpPr>
              <p:cNvPr id="25630" name="Text Box 31"/>
              <p:cNvSpPr txBox="1">
                <a:spLocks noChangeArrowheads="1"/>
              </p:cNvSpPr>
              <p:nvPr/>
            </p:nvSpPr>
            <p:spPr bwMode="auto">
              <a:xfrm>
                <a:off x="3490" y="2427"/>
                <a:ext cx="6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K    (m)</a:t>
                </a:r>
              </a:p>
            </p:txBody>
          </p:sp>
          <p:sp>
            <p:nvSpPr>
              <p:cNvPr id="25631" name="Text Box 32"/>
              <p:cNvSpPr txBox="1">
                <a:spLocks noChangeArrowheads="1"/>
              </p:cNvSpPr>
              <p:nvPr/>
            </p:nvSpPr>
            <p:spPr bwMode="auto">
              <a:xfrm>
                <a:off x="3562" y="2548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  <a:latin typeface="Comic Sans MS" pitchFamily="66" charset="0"/>
                  </a:rPr>
                  <a:t>A-B</a:t>
                </a:r>
              </a:p>
            </p:txBody>
          </p:sp>
        </p:grpSp>
        <p:sp>
          <p:nvSpPr>
            <p:cNvPr id="25628" name="Text Box 33"/>
            <p:cNvSpPr txBox="1">
              <a:spLocks noChangeArrowheads="1"/>
            </p:cNvSpPr>
            <p:nvPr/>
          </p:nvSpPr>
          <p:spPr bwMode="auto">
            <a:xfrm>
              <a:off x="1671" y="251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m = K     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        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    )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25629" name="Text Box 34"/>
            <p:cNvSpPr txBox="1">
              <a:spLocks noChangeArrowheads="1"/>
            </p:cNvSpPr>
            <p:nvPr/>
          </p:nvSpPr>
          <p:spPr bwMode="auto">
            <a:xfrm>
              <a:off x="2077" y="2661"/>
              <a:ext cx="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0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Block Encryption (ECB mode)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348038" y="3573463"/>
            <a:ext cx="2362200" cy="914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2000" dirty="0">
                <a:solidFill>
                  <a:srgbClr val="000000"/>
                </a:solidFill>
                <a:latin typeface="Arial" pitchFamily="34" charset="0"/>
              </a:rPr>
              <a:t>Block</a:t>
            </a:r>
            <a:br>
              <a:rPr lang="en-IE" sz="20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IE" sz="2000" dirty="0">
                <a:solidFill>
                  <a:srgbClr val="000000"/>
                </a:solidFill>
                <a:latin typeface="Arial" pitchFamily="34" charset="0"/>
              </a:rPr>
              <a:t>cipher</a:t>
            </a:r>
            <a:endParaRPr lang="en-GB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348038" y="5181600"/>
            <a:ext cx="23622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2000" dirty="0" err="1">
                <a:solidFill>
                  <a:srgbClr val="FFFFFF"/>
                </a:solidFill>
                <a:latin typeface="Arial" pitchFamily="34" charset="0"/>
              </a:rPr>
              <a:t>Ciphertext</a:t>
            </a:r>
            <a:endParaRPr lang="en-IE" sz="2000" dirty="0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r>
              <a:rPr lang="en-IE" sz="2000" dirty="0">
                <a:solidFill>
                  <a:srgbClr val="FFFFFF"/>
                </a:solidFill>
                <a:latin typeface="Arial" pitchFamily="34" charset="0"/>
              </a:rPr>
              <a:t>block (same size)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00563" y="45085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38924" y="2996952"/>
            <a:ext cx="2595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800" dirty="0">
                <a:solidFill>
                  <a:srgbClr val="000000"/>
                </a:solidFill>
                <a:latin typeface="Arial" pitchFamily="34" charset="0"/>
              </a:rPr>
              <a:t>Symmetric Key</a:t>
            </a:r>
          </a:p>
          <a:p>
            <a:pPr algn="ctr"/>
            <a:r>
              <a:rPr lang="en-IE" sz="1800" dirty="0">
                <a:solidFill>
                  <a:srgbClr val="000000"/>
                </a:solidFill>
                <a:latin typeface="Arial" pitchFamily="34" charset="0"/>
              </a:rPr>
              <a:t>(encrypts and decrypts)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4500563" y="27813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48038" y="1844675"/>
            <a:ext cx="2362200" cy="914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2000" dirty="0">
                <a:solidFill>
                  <a:srgbClr val="000000"/>
                </a:solidFill>
                <a:latin typeface="Arial" pitchFamily="34" charset="0"/>
              </a:rPr>
              <a:t>Plaintext</a:t>
            </a:r>
          </a:p>
          <a:p>
            <a:pPr algn="ctr"/>
            <a:r>
              <a:rPr lang="en-IE" sz="2000" dirty="0">
                <a:solidFill>
                  <a:srgbClr val="000000"/>
                </a:solidFill>
                <a:latin typeface="Arial" pitchFamily="34" charset="0"/>
              </a:rPr>
              <a:t>block</a:t>
            </a:r>
            <a:endParaRPr lang="en-GB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771775" y="414972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79388" y="5229225"/>
            <a:ext cx="2982912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  <a:latin typeface="Verdana" pitchFamily="34" charset="0"/>
              </a:rPr>
              <a:t>Problem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>
                <a:latin typeface="Verdana" pitchFamily="34" charset="0"/>
              </a:rPr>
              <a:t>same plaintext</a:t>
            </a:r>
            <a:br>
              <a:rPr lang="en-US" sz="1600" dirty="0">
                <a:latin typeface="Verdana" pitchFamily="34" charset="0"/>
              </a:rPr>
            </a:br>
            <a:r>
              <a:rPr lang="en-US" sz="1600" dirty="0">
                <a:latin typeface="Verdana" pitchFamily="34" charset="0"/>
              </a:rPr>
              <a:t>always results in the same</a:t>
            </a:r>
            <a:br>
              <a:rPr lang="en-US" sz="1600" dirty="0">
                <a:latin typeface="Verdana" pitchFamily="34" charset="0"/>
              </a:rPr>
            </a:br>
            <a:r>
              <a:rPr lang="en-US" sz="1600" dirty="0" err="1">
                <a:latin typeface="Verdana" pitchFamily="34" charset="0"/>
              </a:rPr>
              <a:t>ciphertext</a:t>
            </a:r>
            <a:r>
              <a:rPr lang="en-US" sz="1600" dirty="0">
                <a:latin typeface="Verdana" pitchFamily="34" charset="0"/>
              </a:rPr>
              <a:t> (“</a:t>
            </a:r>
            <a:r>
              <a:rPr lang="en-US" sz="1600" b="1" dirty="0">
                <a:latin typeface="Verdana" pitchFamily="34" charset="0"/>
              </a:rPr>
              <a:t>block effect</a:t>
            </a:r>
            <a:r>
              <a:rPr lang="en-US" sz="1600" dirty="0">
                <a:latin typeface="Verdana" pitchFamily="34" charset="0"/>
              </a:rPr>
              <a:t>”)</a:t>
            </a:r>
          </a:p>
        </p:txBody>
      </p:sp>
      <p:sp>
        <p:nvSpPr>
          <p:cNvPr id="1037" name="Text Box 14"/>
          <p:cNvSpPr txBox="1">
            <a:spLocks noChangeArrowheads="1"/>
          </p:cNvSpPr>
          <p:nvPr/>
        </p:nvSpPr>
        <p:spPr bwMode="auto">
          <a:xfrm>
            <a:off x="6659563" y="5229225"/>
            <a:ext cx="221297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This mode is called</a:t>
            </a:r>
            <a:br>
              <a:rPr lang="en-US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electronic codebook</a:t>
            </a:r>
            <a:br>
              <a:rPr lang="en-US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mode (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ECB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6" name="Rounded Rectangular Callout 14"/>
          <p:cNvSpPr>
            <a:spLocks noChangeArrowheads="1"/>
          </p:cNvSpPr>
          <p:nvPr/>
        </p:nvSpPr>
        <p:spPr bwMode="auto">
          <a:xfrm>
            <a:off x="6027739" y="3118544"/>
            <a:ext cx="1738312" cy="598488"/>
          </a:xfrm>
          <a:prstGeom prst="wedgeRoundRectCallout">
            <a:avLst>
              <a:gd name="adj1" fmla="val -60606"/>
              <a:gd name="adj2" fmla="val 801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The algorithm is publicly known!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95536" y="641326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0C1C8">
                    <a:lumMod val="20000"/>
                    <a:lumOff val="80000"/>
                  </a:srgbClr>
                </a:solidFill>
              </a:rPr>
              <a:t>Chapter 6.2</a:t>
            </a:r>
          </a:p>
        </p:txBody>
      </p:sp>
      <p:sp>
        <p:nvSpPr>
          <p:cNvPr id="17" name="Rounded Rectangular Callout 14"/>
          <p:cNvSpPr>
            <a:spLocks noChangeArrowheads="1"/>
          </p:cNvSpPr>
          <p:nvPr/>
        </p:nvSpPr>
        <p:spPr bwMode="auto">
          <a:xfrm>
            <a:off x="6012160" y="1412776"/>
            <a:ext cx="2736304" cy="792088"/>
          </a:xfrm>
          <a:prstGeom prst="wedgeRoundRectCallout">
            <a:avLst>
              <a:gd name="adj1" fmla="val -60606"/>
              <a:gd name="adj2" fmla="val 801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Block size depends on cipher: DES=64 bits, AES=128 bits,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Independent of key length.</a:t>
            </a:r>
          </a:p>
        </p:txBody>
      </p:sp>
      <p:pic>
        <p:nvPicPr>
          <p:cNvPr id="18" name="Picture 25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14212" y="3930650"/>
            <a:ext cx="1113881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9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CBC – Cipher block chaining mode</a:t>
            </a:r>
          </a:p>
        </p:txBody>
      </p:sp>
      <p:sp>
        <p:nvSpPr>
          <p:cNvPr id="2053" name="AutoShape 7"/>
          <p:cNvSpPr>
            <a:spLocks noChangeArrowheads="1"/>
          </p:cNvSpPr>
          <p:nvPr/>
        </p:nvSpPr>
        <p:spPr bwMode="auto">
          <a:xfrm>
            <a:off x="2565400" y="3959225"/>
            <a:ext cx="2514600" cy="8382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IE">
                <a:solidFill>
                  <a:srgbClr val="000000"/>
                </a:solidFill>
                <a:latin typeface="Arial" pitchFamily="34" charset="0"/>
              </a:rPr>
              <a:t>Block cipher</a:t>
            </a:r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565400" y="5254625"/>
            <a:ext cx="25146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IE" sz="1800">
                <a:solidFill>
                  <a:srgbClr val="FFFFFF"/>
                </a:solidFill>
                <a:latin typeface="Arial" pitchFamily="34" charset="0"/>
              </a:rPr>
              <a:t>Ciphertext</a:t>
            </a:r>
            <a:endParaRPr lang="en-GB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3822700" y="47974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3846513" y="252095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7" name="Line 13"/>
          <p:cNvSpPr>
            <a:spLocks noChangeShapeType="1"/>
          </p:cNvSpPr>
          <p:nvPr/>
        </p:nvSpPr>
        <p:spPr bwMode="auto">
          <a:xfrm>
            <a:off x="1974850" y="4437063"/>
            <a:ext cx="590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8" name="Line 17"/>
          <p:cNvSpPr>
            <a:spLocks noChangeShapeType="1"/>
          </p:cNvSpPr>
          <p:nvPr/>
        </p:nvSpPr>
        <p:spPr bwMode="auto">
          <a:xfrm>
            <a:off x="3846513" y="35718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9" name="Oval 16"/>
          <p:cNvSpPr>
            <a:spLocks noChangeArrowheads="1"/>
          </p:cNvSpPr>
          <p:nvPr/>
        </p:nvSpPr>
        <p:spPr bwMode="auto">
          <a:xfrm>
            <a:off x="3486150" y="2924175"/>
            <a:ext cx="720725" cy="7207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</a:rPr>
              <a:t>f</a:t>
            </a:r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2555875" y="1700213"/>
            <a:ext cx="2514600" cy="838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IE" sz="1800">
                <a:solidFill>
                  <a:srgbClr val="000000"/>
                </a:solidFill>
                <a:latin typeface="Arial" pitchFamily="34" charset="0"/>
              </a:rPr>
              <a:t>Plaintext</a:t>
            </a:r>
            <a:endParaRPr lang="en-GB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1" name="Line 18"/>
          <p:cNvSpPr>
            <a:spLocks noChangeShapeType="1"/>
          </p:cNvSpPr>
          <p:nvPr/>
        </p:nvSpPr>
        <p:spPr bwMode="auto">
          <a:xfrm flipH="1">
            <a:off x="4206875" y="3284984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62" name="Line 19"/>
          <p:cNvSpPr>
            <a:spLocks noChangeShapeType="1"/>
          </p:cNvSpPr>
          <p:nvPr/>
        </p:nvSpPr>
        <p:spPr bwMode="auto">
          <a:xfrm>
            <a:off x="5718175" y="3284984"/>
            <a:ext cx="0" cy="17283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63" name="Line 20"/>
          <p:cNvSpPr>
            <a:spLocks noChangeShapeType="1"/>
          </p:cNvSpPr>
          <p:nvPr/>
        </p:nvSpPr>
        <p:spPr bwMode="auto">
          <a:xfrm>
            <a:off x="3817938" y="5013325"/>
            <a:ext cx="1900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65" name="Text Box 21"/>
          <p:cNvSpPr txBox="1">
            <a:spLocks noChangeArrowheads="1"/>
          </p:cNvSpPr>
          <p:nvPr/>
        </p:nvSpPr>
        <p:spPr bwMode="auto">
          <a:xfrm>
            <a:off x="6769100" y="1678149"/>
            <a:ext cx="206057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Identical blocks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now encrypted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differently.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i="1" dirty="0">
                <a:solidFill>
                  <a:srgbClr val="000000"/>
                </a:solidFill>
              </a:rPr>
              <a:t>May not always be practical, for example for hard disk encryption.</a:t>
            </a:r>
          </a:p>
        </p:txBody>
      </p:sp>
      <p:sp>
        <p:nvSpPr>
          <p:cNvPr id="2066" name="Text Box 23"/>
          <p:cNvSpPr txBox="1">
            <a:spLocks noChangeArrowheads="1"/>
          </p:cNvSpPr>
          <p:nvPr/>
        </p:nvSpPr>
        <p:spPr bwMode="auto">
          <a:xfrm>
            <a:off x="6769100" y="4369310"/>
            <a:ext cx="2081212" cy="194001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Note that there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is no protection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against replays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alteration!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95536" y="641326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0C1C8">
                    <a:lumMod val="20000"/>
                    <a:lumOff val="80000"/>
                  </a:srgbClr>
                </a:solidFill>
              </a:rPr>
              <a:t>Chapter 6.3</a:t>
            </a:r>
          </a:p>
        </p:txBody>
      </p:sp>
      <p:pic>
        <p:nvPicPr>
          <p:cNvPr id="19" name="Picture 25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8848" y="4219575"/>
            <a:ext cx="1113881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10687" y="3045722"/>
            <a:ext cx="2432099" cy="511497"/>
            <a:chOff x="1058912" y="3061519"/>
            <a:chExt cx="2432099" cy="511497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 flipV="1">
              <a:off x="2555874" y="3284537"/>
              <a:ext cx="935137" cy="447"/>
            </a:xfrm>
            <a:prstGeom prst="line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  <a:prstDash val="dash"/>
              <a:round/>
              <a:headEnd type="triangle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58912" y="3061519"/>
              <a:ext cx="1506488" cy="511497"/>
            </a:xfrm>
            <a:prstGeom prst="rect">
              <a:avLst/>
            </a:prstGeom>
            <a:noFill/>
            <a:ln w="12700">
              <a:solidFill>
                <a:schemeClr val="bg1">
                  <a:lumMod val="60000"/>
                  <a:lumOff val="4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IE" sz="1600" dirty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</a:rPr>
                <a:t>IV – init. vector</a:t>
              </a:r>
            </a:p>
            <a:p>
              <a:pPr algn="r" eaLnBrk="0" hangingPunct="0"/>
              <a:r>
                <a:rPr lang="en-IE" sz="1600" dirty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</a:rPr>
                <a:t>for first block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ECB vs. CBC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11275"/>
            <a:ext cx="84978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6" name="textruta 5"/>
          <p:cNvSpPr txBox="1">
            <a:spLocks noChangeArrowheads="1"/>
          </p:cNvSpPr>
          <p:nvPr/>
        </p:nvSpPr>
        <p:spPr bwMode="auto">
          <a:xfrm>
            <a:off x="6786563" y="4929188"/>
            <a:ext cx="2138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>
                <a:solidFill>
                  <a:srgbClr val="000000"/>
                </a:solidFill>
              </a:rPr>
              <a:t>Identical blocks</a:t>
            </a:r>
            <a:br>
              <a:rPr lang="sv-SE">
                <a:solidFill>
                  <a:srgbClr val="000000"/>
                </a:solidFill>
              </a:rPr>
            </a:br>
            <a:r>
              <a:rPr lang="sv-SE">
                <a:solidFill>
                  <a:srgbClr val="000000"/>
                </a:solidFill>
              </a:rPr>
              <a:t>give identical</a:t>
            </a:r>
            <a:br>
              <a:rPr lang="sv-SE">
                <a:solidFill>
                  <a:srgbClr val="000000"/>
                </a:solidFill>
              </a:rPr>
            </a:br>
            <a:r>
              <a:rPr lang="sv-SE">
                <a:solidFill>
                  <a:srgbClr val="000000"/>
                </a:solidFill>
              </a:rPr>
              <a:t>results</a:t>
            </a:r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28677" name="Straight Arrow Connector 2"/>
          <p:cNvCxnSpPr>
            <a:cxnSpLocks noChangeShapeType="1"/>
          </p:cNvCxnSpPr>
          <p:nvPr/>
        </p:nvCxnSpPr>
        <p:spPr bwMode="auto">
          <a:xfrm flipV="1">
            <a:off x="7740650" y="4581525"/>
            <a:ext cx="0" cy="3603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939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28031" y="1367481"/>
            <a:ext cx="3384376" cy="248962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28031" y="3987119"/>
            <a:ext cx="3672408" cy="288323"/>
          </a:xfrm>
          <a:prstGeom prst="rect">
            <a:avLst/>
          </a:prstGeom>
          <a:solidFill>
            <a:srgbClr val="CCFF33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Symmetric Key Ciphers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465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b="1" dirty="0"/>
              <a:t>DES</a:t>
            </a:r>
            <a:r>
              <a:rPr lang="en-US" sz="1600" dirty="0"/>
              <a:t>  (Data Encryption Standard)</a:t>
            </a:r>
          </a:p>
          <a:p>
            <a:pPr lvl="1" eaLnBrk="1" hangingPunct="1">
              <a:defRPr/>
            </a:pPr>
            <a:r>
              <a:rPr lang="en-US" sz="1400" dirty="0"/>
              <a:t>Designed by IBM 1975,  Adopted by NIST* 1977</a:t>
            </a:r>
          </a:p>
          <a:p>
            <a:pPr lvl="1" eaLnBrk="1" hangingPunct="1">
              <a:defRPr/>
            </a:pPr>
            <a:r>
              <a:rPr lang="en-US" sz="1400" dirty="0"/>
              <a:t>Criticized for key length (64</a:t>
            </a:r>
            <a:r>
              <a:rPr lang="en-US" sz="1400" dirty="0">
                <a:sym typeface="Wingdings" pitchFamily="2" charset="2"/>
              </a:rPr>
              <a:t> 56)</a:t>
            </a:r>
            <a:r>
              <a:rPr lang="en-US" sz="1400" dirty="0"/>
              <a:t> and mysterious “S-boxes”</a:t>
            </a:r>
          </a:p>
          <a:p>
            <a:pPr lvl="1" eaLnBrk="1" hangingPunct="1">
              <a:defRPr/>
            </a:pPr>
            <a:r>
              <a:rPr lang="en-US" sz="1400" dirty="0"/>
              <a:t>Turned out to have protection against differential cryptanalysis (found 1990)</a:t>
            </a:r>
          </a:p>
          <a:p>
            <a:pPr lvl="1" eaLnBrk="1" hangingPunct="1">
              <a:defRPr/>
            </a:pPr>
            <a:r>
              <a:rPr lang="en-US" sz="1400" dirty="0"/>
              <a:t>Probably more effort is spent on cracking DES than on all other ciphers together</a:t>
            </a:r>
          </a:p>
          <a:p>
            <a:pPr lvl="1" eaLnBrk="1" hangingPunct="1">
              <a:defRPr/>
            </a:pPr>
            <a:r>
              <a:rPr lang="en-US" sz="1400" dirty="0"/>
              <a:t>Today key length is a major problem: 56-bit keys can be cracked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600" b="1" dirty="0"/>
              <a:t>3-DES</a:t>
            </a:r>
            <a:r>
              <a:rPr lang="en-US" sz="1600" dirty="0"/>
              <a:t>  (repeating DES three times with different keys)</a:t>
            </a:r>
          </a:p>
          <a:p>
            <a:pPr lvl="1" eaLnBrk="1" hangingPunct="1">
              <a:defRPr/>
            </a:pPr>
            <a:r>
              <a:rPr lang="en-US" sz="1400" dirty="0"/>
              <a:t>3-DES probably secure today but too computational intensive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600" b="1" dirty="0"/>
              <a:t>AES</a:t>
            </a:r>
            <a:r>
              <a:rPr lang="en-US" sz="1600" dirty="0"/>
              <a:t> (Advanced Encryption Standard)</a:t>
            </a:r>
          </a:p>
          <a:p>
            <a:pPr lvl="1" eaLnBrk="1" hangingPunct="1">
              <a:defRPr/>
            </a:pPr>
            <a:r>
              <a:rPr lang="en-US" sz="1400" dirty="0"/>
              <a:t>Replaces DES as of 2001</a:t>
            </a:r>
          </a:p>
          <a:p>
            <a:pPr lvl="1" eaLnBrk="1" hangingPunct="1">
              <a:defRPr/>
            </a:pPr>
            <a:r>
              <a:rPr lang="en-US" sz="1400" dirty="0"/>
              <a:t>Result of an official competition</a:t>
            </a:r>
          </a:p>
          <a:p>
            <a:pPr lvl="1" eaLnBrk="1" hangingPunct="1">
              <a:defRPr/>
            </a:pPr>
            <a:r>
              <a:rPr lang="en-US" sz="1400" dirty="0"/>
              <a:t>Key lengths: 128, 192 or 256 bits</a:t>
            </a:r>
          </a:p>
          <a:p>
            <a:pPr lvl="1" eaLnBrk="1" hangingPunct="1">
              <a:defRPr/>
            </a:pPr>
            <a:r>
              <a:rPr lang="en-US" sz="1400" dirty="0"/>
              <a:t>Brute force decryption: if DES takes 1 second, AES-128 takes 149 trillion years,</a:t>
            </a:r>
            <a:br>
              <a:rPr lang="en-US" sz="1400" dirty="0"/>
            </a:br>
            <a:r>
              <a:rPr lang="en-US" sz="1400" dirty="0"/>
              <a:t>AES-256 would take 10</a:t>
            </a:r>
            <a:r>
              <a:rPr lang="en-US" sz="1400" baseline="30000" dirty="0"/>
              <a:t>52</a:t>
            </a:r>
            <a:r>
              <a:rPr lang="en-US" sz="1400" dirty="0"/>
              <a:t> years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600" b="1" dirty="0"/>
              <a:t>RC4, RC5, RC6</a:t>
            </a:r>
          </a:p>
          <a:p>
            <a:pPr lvl="1" eaLnBrk="1" hangingPunct="1">
              <a:defRPr/>
            </a:pPr>
            <a:r>
              <a:rPr lang="en-US" sz="1400" dirty="0"/>
              <a:t>RC4 is considered weak but  it is fast</a:t>
            </a:r>
          </a:p>
          <a:p>
            <a:pPr eaLnBrk="1" hangingPunct="1">
              <a:defRPr/>
            </a:pPr>
            <a:r>
              <a:rPr lang="en-US" sz="1800" dirty="0"/>
              <a:t>…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495926" y="5709156"/>
            <a:ext cx="2468562" cy="6001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Verdana" pitchFamily="34" charset="0"/>
              </a:rPr>
              <a:t>*NIST = National Institute of Standards and Technology, US, formerly NBS</a:t>
            </a:r>
          </a:p>
        </p:txBody>
      </p:sp>
      <p:sp>
        <p:nvSpPr>
          <p:cNvPr id="21510" name="AutoShape 7" descr="1565925203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5708" y="2784764"/>
            <a:ext cx="207877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EFF DES cracker.</a:t>
            </a:r>
            <a:br>
              <a:rPr lang="en-US" sz="1400" dirty="0"/>
            </a:br>
            <a:r>
              <a:rPr lang="en-US" sz="1400" dirty="0"/>
              <a:t>Jan 19, 1999: 22h15m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2453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7172" grpId="0" uiExpand="1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6B6FD406-A392-4E5B-B958-CC91598888A2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8638" cy="1143000"/>
          </a:xfrm>
        </p:spPr>
        <p:txBody>
          <a:bodyPr/>
          <a:lstStyle/>
          <a:p>
            <a:r>
              <a:rPr lang="en-IE" sz="3200"/>
              <a:t>Key Length and Number of Possible Keys</a:t>
            </a:r>
            <a:endParaRPr lang="en-GB" sz="320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68313" y="2614613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1</a:t>
            </a:r>
            <a:endParaRPr lang="en-GB">
              <a:latin typeface="Arial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68313" y="1700213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b="1">
                <a:latin typeface="Arial" charset="0"/>
              </a:rPr>
              <a:t>Key Length</a:t>
            </a:r>
          </a:p>
          <a:p>
            <a:pPr algn="r" eaLnBrk="1" hangingPunct="1"/>
            <a:r>
              <a:rPr lang="en-IE" b="1">
                <a:latin typeface="Arial" charset="0"/>
              </a:rPr>
              <a:t>in Bits</a:t>
            </a:r>
            <a:endParaRPr lang="en-GB" b="1">
              <a:latin typeface="Arial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68313" y="3071813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2</a:t>
            </a:r>
            <a:endParaRPr lang="en-GB">
              <a:latin typeface="Arial" charset="0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2373313" y="3071813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4</a:t>
            </a:r>
            <a:endParaRPr lang="en-GB">
              <a:latin typeface="Arial" charset="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2373313" y="2614613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2</a:t>
            </a:r>
            <a:endParaRPr lang="en-GB">
              <a:latin typeface="Arial" charset="0"/>
            </a:endParaRP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2373313" y="1700213"/>
            <a:ext cx="6248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b="1">
                <a:latin typeface="Arial" charset="0"/>
              </a:rPr>
              <a:t>Number of Possible Keys</a:t>
            </a:r>
            <a:endParaRPr lang="en-GB" b="1">
              <a:latin typeface="Arial" charset="0"/>
            </a:endParaRP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468313" y="3533775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40</a:t>
            </a:r>
            <a:endParaRPr lang="en-GB">
              <a:latin typeface="Arial" charset="0"/>
            </a:endParaRP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2373313" y="3533775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1,099,511,627,776</a:t>
            </a:r>
            <a:endParaRPr lang="en-GB" sz="2000">
              <a:latin typeface="Arial" charset="0"/>
            </a:endParaRP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468313" y="3990975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56</a:t>
            </a:r>
            <a:endParaRPr lang="en-GB">
              <a:latin typeface="Arial" charset="0"/>
            </a:endParaRP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2373313" y="3990975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72,057,594,037,927,900</a:t>
            </a:r>
            <a:endParaRPr lang="en-GB" sz="2000">
              <a:latin typeface="Arial" charset="0"/>
            </a:endParaRP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68313" y="4414838"/>
            <a:ext cx="1905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112</a:t>
            </a:r>
            <a:endParaRPr lang="en-GB" sz="2000">
              <a:latin typeface="Arial" charset="0"/>
            </a:endParaRPr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2339975" y="4414838"/>
            <a:ext cx="6281738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5,192,296,858,534,830,000,000,000,000,000,000</a:t>
            </a:r>
            <a:endParaRPr lang="en-GB" sz="2000">
              <a:latin typeface="Arial" charset="0"/>
            </a:endParaRPr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446088" y="59166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latin typeface="Arial" charset="0"/>
              </a:rPr>
              <a:t>Figure 7-3</a:t>
            </a:r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466725" y="4868863"/>
            <a:ext cx="18732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168</a:t>
            </a:r>
            <a:endParaRPr lang="en-GB" sz="2000">
              <a:latin typeface="Arial" charset="0"/>
            </a:endParaRPr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466725" y="5326063"/>
            <a:ext cx="18732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256</a:t>
            </a:r>
            <a:endParaRPr lang="en-GB" sz="2000">
              <a:latin typeface="Arial" charset="0"/>
            </a:endParaRPr>
          </a:p>
        </p:txBody>
      </p:sp>
      <p:sp>
        <p:nvSpPr>
          <p:cNvPr id="32787" name="Rectangle 18"/>
          <p:cNvSpPr>
            <a:spLocks noChangeArrowheads="1"/>
          </p:cNvSpPr>
          <p:nvPr/>
        </p:nvSpPr>
        <p:spPr bwMode="auto">
          <a:xfrm>
            <a:off x="466725" y="5783263"/>
            <a:ext cx="18732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512</a:t>
            </a:r>
            <a:endParaRPr lang="en-GB" sz="2000">
              <a:latin typeface="Arial" charset="0"/>
            </a:endParaRPr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2339975" y="5326063"/>
            <a:ext cx="62801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1.15792E+77</a:t>
            </a:r>
            <a:endParaRPr lang="en-GB" sz="2000">
              <a:latin typeface="Arial" charset="0"/>
            </a:endParaRPr>
          </a:p>
        </p:txBody>
      </p: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2339975" y="5783263"/>
            <a:ext cx="62801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1.3408E+154</a:t>
            </a:r>
            <a:endParaRPr lang="en-GB" sz="2000">
              <a:latin typeface="Arial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2339975" y="4868863"/>
            <a:ext cx="62801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3.74144E+50</a:t>
            </a:r>
            <a:endParaRPr lang="en-GB" sz="2000">
              <a:latin typeface="Arial" charset="0"/>
            </a:endParaRPr>
          </a:p>
        </p:txBody>
      </p:sp>
      <p:sp>
        <p:nvSpPr>
          <p:cNvPr id="32791" name="Text Box 22"/>
          <p:cNvSpPr txBox="1">
            <a:spLocks noChangeArrowheads="1"/>
          </p:cNvSpPr>
          <p:nvPr/>
        </p:nvSpPr>
        <p:spPr bwMode="auto">
          <a:xfrm rot="-2700000">
            <a:off x="2733675" y="3414713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</a:rPr>
              <a:t>WEAK</a:t>
            </a:r>
          </a:p>
        </p:txBody>
      </p:sp>
      <p:sp>
        <p:nvSpPr>
          <p:cNvPr id="32792" name="Text Box 23"/>
          <p:cNvSpPr txBox="1">
            <a:spLocks noChangeArrowheads="1"/>
          </p:cNvSpPr>
          <p:nvPr/>
        </p:nvSpPr>
        <p:spPr bwMode="auto">
          <a:xfrm rot="-2700000">
            <a:off x="519113" y="5026025"/>
            <a:ext cx="113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10148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key encryption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53461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One key is used to encrypt, the other to decrypt</a:t>
            </a:r>
          </a:p>
          <a:p>
            <a:pPr>
              <a:lnSpc>
                <a:spcPct val="120000"/>
              </a:lnSpc>
            </a:pPr>
            <a:r>
              <a:rPr lang="en-US" dirty="0"/>
              <a:t>One key can be public – the other kept secret</a:t>
            </a:r>
          </a:p>
          <a:p>
            <a:pPr>
              <a:lnSpc>
                <a:spcPct val="120000"/>
              </a:lnSpc>
            </a:pPr>
            <a:r>
              <a:rPr lang="en-US" dirty="0"/>
              <a:t>Based on mathematically hard problems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Factorization of very large primes (RSA)</a:t>
            </a:r>
          </a:p>
          <a:p>
            <a:pPr>
              <a:lnSpc>
                <a:spcPct val="120000"/>
              </a:lnSpc>
            </a:pPr>
            <a:r>
              <a:rPr lang="en-US" dirty="0"/>
              <a:t>Slow because of the large numbers involved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1024 bits and up (RSA), 384 bits (ECC)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</a:t>
            </a:r>
            <a:r>
              <a:rPr lang="en-US" baseline="30000" dirty="0"/>
              <a:t>1024</a:t>
            </a:r>
            <a:r>
              <a:rPr lang="en-US" dirty="0"/>
              <a:t> = 10</a:t>
            </a:r>
            <a:r>
              <a:rPr lang="en-US" baseline="30000" dirty="0"/>
              <a:t>308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which means &gt;300 digit numbers</a:t>
            </a:r>
            <a:endParaRPr lang="en-US" baseline="30000" dirty="0"/>
          </a:p>
          <a:p>
            <a:pPr>
              <a:lnSpc>
                <a:spcPct val="120000"/>
              </a:lnSpc>
            </a:pPr>
            <a:r>
              <a:rPr lang="en-US" dirty="0"/>
              <a:t>Ciphers: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RSA</a:t>
            </a:r>
            <a:r>
              <a:rPr lang="en-US" dirty="0"/>
              <a:t> – </a:t>
            </a:r>
            <a:r>
              <a:rPr lang="en-US" dirty="0" err="1"/>
              <a:t>Rivest</a:t>
            </a:r>
            <a:r>
              <a:rPr lang="en-US" dirty="0"/>
              <a:t>, Shamir, </a:t>
            </a:r>
            <a:r>
              <a:rPr lang="en-US" dirty="0" err="1"/>
              <a:t>Adleman</a:t>
            </a:r>
            <a:r>
              <a:rPr lang="en-US" dirty="0"/>
              <a:t>  (Patent expired 2000)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ECC</a:t>
            </a:r>
            <a:r>
              <a:rPr lang="en-US" dirty="0"/>
              <a:t> – Elliptic Curve Cryptosystem</a:t>
            </a:r>
          </a:p>
          <a:p>
            <a:pPr>
              <a:lnSpc>
                <a:spcPct val="120000"/>
              </a:lnSpc>
            </a:pPr>
            <a:r>
              <a:rPr lang="en-US" dirty="0"/>
              <a:t>768-bit RSA was reported cracked Jan 2010: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They generated a five-terabyte decryption table. It would have taken around 1,500 years using a single AMD Opteron-based PC (they used a cluster)</a:t>
            </a:r>
          </a:p>
          <a:p>
            <a:pPr>
              <a:lnSpc>
                <a:spcPct val="120000"/>
              </a:lnSpc>
            </a:pPr>
            <a:r>
              <a:rPr lang="en-US" dirty="0"/>
              <a:t>1024-bit RSA is too short to protect against extremely large organizations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Use 2048-bit RSA keys in sensitive applications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44675"/>
            <a:ext cx="1524000" cy="72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12875"/>
            <a:ext cx="1524000" cy="72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extBox 1"/>
          <p:cNvSpPr txBox="1"/>
          <p:nvPr/>
        </p:nvSpPr>
        <p:spPr>
          <a:xfrm>
            <a:off x="6516688" y="3068960"/>
            <a:ext cx="2519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"</a:t>
            </a:r>
            <a:r>
              <a:rPr lang="en-US" sz="1400" i="1" dirty="0"/>
              <a:t>the overall effort [as] sufficiently low that even for short-term protection of data of little value, 768-bit RSA moduli can no longer be recommended.</a:t>
            </a:r>
            <a:r>
              <a:rPr lang="en-US" sz="1400" dirty="0"/>
              <a:t>"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039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457200" y="2681288"/>
            <a:ext cx="6929438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897D6771-479E-4280-B9CD-AACE869A2B80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Asymmetric key encryption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 defTabSz="762000">
              <a:defRPr/>
            </a:pPr>
            <a:r>
              <a:rPr lang="en-US" sz="2400" dirty="0"/>
              <a:t>One key is normally made public</a:t>
            </a:r>
            <a:br>
              <a:rPr lang="en-US" sz="2400" dirty="0"/>
            </a:br>
            <a:r>
              <a:rPr lang="en-US" sz="2400" dirty="0"/>
              <a:t>(“</a:t>
            </a:r>
            <a:r>
              <a:rPr lang="en-US" sz="2400" dirty="0">
                <a:solidFill>
                  <a:schemeClr val="accent2"/>
                </a:solidFill>
              </a:rPr>
              <a:t>Public key encryption</a:t>
            </a:r>
            <a:r>
              <a:rPr lang="en-US" sz="2400" dirty="0"/>
              <a:t>”)</a:t>
            </a:r>
          </a:p>
          <a:p>
            <a:pPr marL="457200" indent="-457200" defTabSz="762000">
              <a:defRPr/>
            </a:pPr>
            <a:endParaRPr lang="en-US" sz="2400" dirty="0"/>
          </a:p>
          <a:p>
            <a:pPr marL="457200" indent="-457200" defTabSz="762000">
              <a:defRPr/>
            </a:pPr>
            <a:r>
              <a:rPr lang="en-US" sz="2400" b="1" dirty="0">
                <a:solidFill>
                  <a:schemeClr val="accent2"/>
                </a:solidFill>
              </a:rPr>
              <a:t>You</a:t>
            </a:r>
            <a:r>
              <a:rPr lang="en-US" sz="2400" b="1" dirty="0"/>
              <a:t> </a:t>
            </a:r>
            <a:r>
              <a:rPr lang="en-US" sz="2400" dirty="0"/>
              <a:t>decide whether it is the encryption or </a:t>
            </a:r>
            <a:br>
              <a:rPr lang="en-US" sz="2400" dirty="0"/>
            </a:br>
            <a:r>
              <a:rPr lang="en-US" sz="2400" dirty="0"/>
              <a:t>decryption key that is public:</a:t>
            </a:r>
            <a:br>
              <a:rPr lang="en-US" sz="2400" dirty="0"/>
            </a:br>
            <a:endParaRPr lang="en-US" sz="2400" dirty="0"/>
          </a:p>
          <a:p>
            <a:pPr marL="438150" indent="-381000" defTabSz="7620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</a:rPr>
              <a:t>Encryption key public</a:t>
            </a:r>
            <a:r>
              <a:rPr lang="en-US" sz="2400" dirty="0"/>
              <a:t>: everyone can send encrypted messages to owner of the private key</a:t>
            </a:r>
            <a:br>
              <a:rPr lang="en-US" sz="2400" dirty="0"/>
            </a:br>
            <a:endParaRPr lang="en-US" sz="2400" dirty="0"/>
          </a:p>
          <a:p>
            <a:pPr marL="438150" indent="-381000" defTabSz="762000">
              <a:buFontTx/>
              <a:buAutoNum type="arabicPeriod"/>
              <a:defRPr/>
            </a:pPr>
            <a:r>
              <a:rPr lang="en-US" sz="2400" b="1" dirty="0">
                <a:solidFill>
                  <a:srgbClr val="33CC33"/>
                </a:solidFill>
              </a:rPr>
              <a:t>Decryption key public</a:t>
            </a:r>
            <a:r>
              <a:rPr lang="en-US" sz="2400" dirty="0">
                <a:solidFill>
                  <a:srgbClr val="33CC33"/>
                </a:solidFill>
              </a:rPr>
              <a:t>:</a:t>
            </a:r>
            <a:r>
              <a:rPr lang="en-US" sz="2400" dirty="0"/>
              <a:t> only one can encrypt, everyone can verify that the secret key has been used.</a:t>
            </a:r>
          </a:p>
          <a:p>
            <a:pPr lvl="1" defTabSz="762000">
              <a:defRPr/>
            </a:pPr>
            <a:r>
              <a:rPr lang="en-US" sz="2000" dirty="0"/>
              <a:t>Can be used to sign documents and data.</a:t>
            </a:r>
          </a:p>
        </p:txBody>
      </p:sp>
      <p:grpSp>
        <p:nvGrpSpPr>
          <p:cNvPr id="35846" name="Group 8"/>
          <p:cNvGrpSpPr>
            <a:grpSpLocks/>
          </p:cNvGrpSpPr>
          <p:nvPr/>
        </p:nvGrpSpPr>
        <p:grpSpPr bwMode="auto">
          <a:xfrm>
            <a:off x="6084888" y="1412875"/>
            <a:ext cx="2100262" cy="1155700"/>
            <a:chOff x="4105" y="890"/>
            <a:chExt cx="1323" cy="728"/>
          </a:xfrm>
        </p:grpSpPr>
        <p:pic>
          <p:nvPicPr>
            <p:cNvPr id="3584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162"/>
              <a:ext cx="96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584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890"/>
              <a:ext cx="96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4227" y="959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5087" y="1245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75682" y="542275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Useful?</a:t>
            </a:r>
            <a:endParaRPr lang="sv-S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61D8C220-F5D3-4412-B16B-91AAA6DC7738}" type="slidenum">
              <a:rPr lang="en-US" sz="1200" smtClean="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 1: Public Key Encryption</a:t>
            </a:r>
            <a:endParaRPr lang="en-US" u="none">
              <a:solidFill>
                <a:schemeClr val="bg2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74663" y="4230688"/>
            <a:ext cx="15160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message, m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598863" y="4233863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ciphertext</a:t>
            </a:r>
          </a:p>
        </p:txBody>
      </p:sp>
      <p:pic>
        <p:nvPicPr>
          <p:cNvPr id="36870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479800"/>
            <a:ext cx="511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109788" y="417988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2101850" y="4189413"/>
            <a:ext cx="143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encryption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5330825" y="4192588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307013" y="4216400"/>
            <a:ext cx="152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decryption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 flipV="1">
            <a:off x="3530600" y="4587875"/>
            <a:ext cx="18097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6473825" y="20955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Bob’s </a:t>
            </a:r>
            <a:r>
              <a:rPr lang="en-US" sz="1800" u="sng">
                <a:latin typeface="Comic Sans MS" pitchFamily="66" charset="0"/>
              </a:rPr>
              <a:t>public</a:t>
            </a:r>
            <a:r>
              <a:rPr lang="en-US" sz="1800">
                <a:latin typeface="Comic Sans MS" pitchFamily="66" charset="0"/>
              </a:rPr>
              <a:t> </a:t>
            </a:r>
          </a:p>
          <a:p>
            <a:r>
              <a:rPr lang="en-US" sz="1800">
                <a:latin typeface="Comic Sans MS" pitchFamily="66" charset="0"/>
              </a:rPr>
              <a:t>key </a:t>
            </a:r>
          </a:p>
        </p:txBody>
      </p:sp>
      <p:pic>
        <p:nvPicPr>
          <p:cNvPr id="36877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497263"/>
            <a:ext cx="6651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Line 13"/>
          <p:cNvSpPr>
            <a:spLocks noChangeShapeType="1"/>
          </p:cNvSpPr>
          <p:nvPr/>
        </p:nvSpPr>
        <p:spPr bwMode="auto">
          <a:xfrm>
            <a:off x="1365250" y="461803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>
            <a:off x="6750050" y="45735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80" name="Picture 1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2238375"/>
            <a:ext cx="458787" cy="2365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6808788" y="4229100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</a:t>
            </a:r>
          </a:p>
        </p:txBody>
      </p:sp>
      <p:grpSp>
        <p:nvGrpSpPr>
          <p:cNvPr id="36882" name="Group 17"/>
          <p:cNvGrpSpPr>
            <a:grpSpLocks/>
          </p:cNvGrpSpPr>
          <p:nvPr/>
        </p:nvGrpSpPr>
        <p:grpSpPr bwMode="auto">
          <a:xfrm>
            <a:off x="3954463" y="4560888"/>
            <a:ext cx="876300" cy="615950"/>
            <a:chOff x="2351" y="2077"/>
            <a:chExt cx="552" cy="388"/>
          </a:xfrm>
        </p:grpSpPr>
        <p:sp>
          <p:nvSpPr>
            <p:cNvPr id="36899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K  (m)</a:t>
              </a:r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66" y="2253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36901" name="Text Box 20"/>
            <p:cNvSpPr txBox="1">
              <a:spLocks noChangeArrowheads="1"/>
            </p:cNvSpPr>
            <p:nvPr/>
          </p:nvSpPr>
          <p:spPr bwMode="auto">
            <a:xfrm>
              <a:off x="2475" y="2077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</a:p>
          </p:txBody>
        </p:sp>
      </p:grp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018213" y="2155825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K </a:t>
            </a: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6162675" y="233521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6885" name="Text Box 23"/>
          <p:cNvSpPr txBox="1">
            <a:spLocks noChangeArrowheads="1"/>
          </p:cNvSpPr>
          <p:nvPr/>
        </p:nvSpPr>
        <p:spPr bwMode="auto">
          <a:xfrm>
            <a:off x="6176963" y="2055813"/>
            <a:ext cx="28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6886" name="Text Box 24"/>
          <p:cNvSpPr txBox="1">
            <a:spLocks noChangeArrowheads="1"/>
          </p:cNvSpPr>
          <p:nvPr/>
        </p:nvSpPr>
        <p:spPr bwMode="auto">
          <a:xfrm>
            <a:off x="6470650" y="2773363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Bob’s </a:t>
            </a:r>
            <a:r>
              <a:rPr lang="en-US" sz="1800" u="sng">
                <a:latin typeface="Comic Sans MS" pitchFamily="66" charset="0"/>
              </a:rPr>
              <a:t>private</a:t>
            </a:r>
          </a:p>
          <a:p>
            <a:r>
              <a:rPr lang="en-US" sz="1800">
                <a:latin typeface="Comic Sans MS" pitchFamily="66" charset="0"/>
              </a:rPr>
              <a:t>key </a:t>
            </a:r>
          </a:p>
        </p:txBody>
      </p:sp>
      <p:pic>
        <p:nvPicPr>
          <p:cNvPr id="36887" name="Picture 2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911475"/>
            <a:ext cx="542925" cy="279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8" name="Text Box 26"/>
          <p:cNvSpPr txBox="1">
            <a:spLocks noChangeArrowheads="1"/>
          </p:cNvSpPr>
          <p:nvPr/>
        </p:nvSpPr>
        <p:spPr bwMode="auto">
          <a:xfrm>
            <a:off x="6027738" y="284638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K </a:t>
            </a:r>
          </a:p>
        </p:txBody>
      </p:sp>
      <p:sp>
        <p:nvSpPr>
          <p:cNvPr id="36889" name="Text Box 27"/>
          <p:cNvSpPr txBox="1">
            <a:spLocks noChangeArrowheads="1"/>
          </p:cNvSpPr>
          <p:nvPr/>
        </p:nvSpPr>
        <p:spPr bwMode="auto">
          <a:xfrm>
            <a:off x="6235700" y="303847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6890" name="Text Box 28"/>
          <p:cNvSpPr txBox="1">
            <a:spLocks noChangeArrowheads="1"/>
          </p:cNvSpPr>
          <p:nvPr/>
        </p:nvSpPr>
        <p:spPr bwMode="auto">
          <a:xfrm>
            <a:off x="6256338" y="275907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</p:txBody>
      </p:sp>
      <p:grpSp>
        <p:nvGrpSpPr>
          <p:cNvPr id="36891" name="Group 29"/>
          <p:cNvGrpSpPr>
            <a:grpSpLocks/>
          </p:cNvGrpSpPr>
          <p:nvPr/>
        </p:nvGrpSpPr>
        <p:grpSpPr bwMode="auto">
          <a:xfrm>
            <a:off x="6840538" y="4757738"/>
            <a:ext cx="1885950" cy="635000"/>
            <a:chOff x="2413" y="3394"/>
            <a:chExt cx="1188" cy="400"/>
          </a:xfrm>
        </p:grpSpPr>
        <p:sp>
          <p:nvSpPr>
            <p:cNvPr id="36894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m = K  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K  (m)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36895" name="Text Box 31"/>
            <p:cNvSpPr txBox="1">
              <a:spLocks noChangeArrowheads="1"/>
            </p:cNvSpPr>
            <p:nvPr/>
          </p:nvSpPr>
          <p:spPr bwMode="auto">
            <a:xfrm>
              <a:off x="3093" y="3582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36896" name="Text Box 32"/>
            <p:cNvSpPr txBox="1">
              <a:spLocks noChangeArrowheads="1"/>
            </p:cNvSpPr>
            <p:nvPr/>
          </p:nvSpPr>
          <p:spPr bwMode="auto">
            <a:xfrm>
              <a:off x="3099" y="3400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2832" y="3570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2851" y="3394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sp>
        <p:nvSpPr>
          <p:cNvPr id="36892" name="Freeform 35"/>
          <p:cNvSpPr>
            <a:spLocks/>
          </p:cNvSpPr>
          <p:nvPr/>
        </p:nvSpPr>
        <p:spPr bwMode="auto">
          <a:xfrm>
            <a:off x="3001963" y="2371725"/>
            <a:ext cx="2393950" cy="1754188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Freeform 36"/>
          <p:cNvSpPr>
            <a:spLocks/>
          </p:cNvSpPr>
          <p:nvPr/>
        </p:nvSpPr>
        <p:spPr bwMode="auto">
          <a:xfrm>
            <a:off x="5446713" y="3044825"/>
            <a:ext cx="330200" cy="1074738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>
                <a:ea typeface="ＭＳ Ｐゴシック" charset="0"/>
                <a:cs typeface="+mj-cs"/>
              </a:rPr>
              <a:t>Roadmap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8.1 What is network security?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8.2 Principles of cryptography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8.3 Message 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Security protocols and measures: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Securing TCP connections: SSL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Network layer security: IPsec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Firewalls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sv-SE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1" descr="C:\Users\Tomas\AppData\Local\Microsoft\Windows\Temporary Internet Files\Content.IE5\3NN4VL37\MC9004348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292475"/>
            <a:ext cx="27749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9DB62D85-5AAE-4CA3-A987-5546D6914D9F}" type="slidenum">
              <a:rPr lang="en-US" sz="1200" smtClean="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6311900" y="3646488"/>
            <a:ext cx="2311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952500" y="3570288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Digital Signatures</a:t>
            </a:r>
            <a:r>
              <a:rPr lang="en-US" sz="3200"/>
              <a:t> </a:t>
            </a:r>
            <a:endParaRPr lang="en-US" sz="4400"/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Simple digital signature for message m: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Bob signs m by encrypting with his private key K</a:t>
            </a:r>
            <a:r>
              <a:rPr lang="en-US" sz="2400" baseline="-25000"/>
              <a:t>B</a:t>
            </a:r>
            <a:r>
              <a:rPr lang="en-US" sz="2400"/>
              <a:t>, creating “signed” message, K</a:t>
            </a:r>
            <a:r>
              <a:rPr lang="en-US" sz="2400" baseline="-25000"/>
              <a:t>B</a:t>
            </a:r>
            <a:r>
              <a:rPr lang="en-US" sz="2400"/>
              <a:t>(m)</a:t>
            </a:r>
            <a:endParaRPr lang="en-US"/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5662613" y="2174875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1308100" y="2197100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990600" y="3570288"/>
            <a:ext cx="2120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Dear Alice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Bob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652463" y="3151188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Bob’s message, m: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4141788" y="3913188"/>
            <a:ext cx="1417637" cy="1082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4148138" y="3948113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Public key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encryption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37902" name="Line 12"/>
          <p:cNvSpPr>
            <a:spLocks noChangeShapeType="1"/>
          </p:cNvSpPr>
          <p:nvPr/>
        </p:nvSpPr>
        <p:spPr bwMode="auto">
          <a:xfrm>
            <a:off x="3409950" y="437673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Text Box 13"/>
          <p:cNvSpPr txBox="1">
            <a:spLocks noChangeArrowheads="1"/>
          </p:cNvSpPr>
          <p:nvPr/>
        </p:nvSpPr>
        <p:spPr bwMode="auto">
          <a:xfrm>
            <a:off x="4908550" y="3103563"/>
            <a:ext cx="176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Bob’s private</a:t>
            </a:r>
          </a:p>
          <a:p>
            <a:r>
              <a:rPr lang="en-US" sz="1800">
                <a:latin typeface="Comic Sans MS" pitchFamily="66" charset="0"/>
              </a:rPr>
              <a:t>key </a:t>
            </a:r>
          </a:p>
        </p:txBody>
      </p:sp>
      <p:pic>
        <p:nvPicPr>
          <p:cNvPr id="37904" name="Picture 14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284538"/>
            <a:ext cx="458787" cy="236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5" name="Group 15"/>
          <p:cNvGrpSpPr>
            <a:grpSpLocks/>
          </p:cNvGrpSpPr>
          <p:nvPr/>
        </p:nvGrpSpPr>
        <p:grpSpPr bwMode="auto">
          <a:xfrm>
            <a:off x="4491038" y="3076575"/>
            <a:ext cx="482600" cy="603250"/>
            <a:chOff x="2997" y="2073"/>
            <a:chExt cx="304" cy="380"/>
          </a:xfrm>
        </p:grpSpPr>
        <p:grpSp>
          <p:nvGrpSpPr>
            <p:cNvPr id="37918" name="Group 16"/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37920" name="Text Box 17"/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K </a:t>
                </a:r>
              </a:p>
            </p:txBody>
          </p:sp>
          <p:sp>
            <p:nvSpPr>
              <p:cNvPr id="37921" name="Text Box 18"/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FF0000"/>
                    </a:solidFill>
                    <a:latin typeface="Comic Sans MS" pitchFamily="66" charset="0"/>
                  </a:rPr>
                  <a:t>B</a:t>
                </a:r>
              </a:p>
            </p:txBody>
          </p:sp>
        </p:grpSp>
        <p:sp>
          <p:nvSpPr>
            <p:cNvPr id="37919" name="Text Box 19"/>
            <p:cNvSpPr txBox="1">
              <a:spLocks noChangeArrowheads="1"/>
            </p:cNvSpPr>
            <p:nvPr/>
          </p:nvSpPr>
          <p:spPr bwMode="auto">
            <a:xfrm>
              <a:off x="3117" y="2073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sp>
        <p:nvSpPr>
          <p:cNvPr id="37906" name="Line 20"/>
          <p:cNvSpPr>
            <a:spLocks noChangeShapeType="1"/>
          </p:cNvSpPr>
          <p:nvPr/>
        </p:nvSpPr>
        <p:spPr bwMode="auto">
          <a:xfrm>
            <a:off x="4489450" y="3436938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5594350" y="437673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6438900" y="3730625"/>
            <a:ext cx="212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Bob’s message, m,</a:t>
            </a:r>
            <a:br>
              <a:rPr 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clear-text</a:t>
            </a:r>
          </a:p>
        </p:txBody>
      </p:sp>
      <p:grpSp>
        <p:nvGrpSpPr>
          <p:cNvPr id="37909" name="Grupp 35"/>
          <p:cNvGrpSpPr>
            <a:grpSpLocks/>
          </p:cNvGrpSpPr>
          <p:nvPr/>
        </p:nvGrpSpPr>
        <p:grpSpPr bwMode="auto">
          <a:xfrm>
            <a:off x="5692775" y="5973763"/>
            <a:ext cx="903288" cy="603250"/>
            <a:chOff x="7005638" y="3114520"/>
            <a:chExt cx="903287" cy="603250"/>
          </a:xfrm>
        </p:grpSpPr>
        <p:grpSp>
          <p:nvGrpSpPr>
            <p:cNvPr id="37912" name="Group 23"/>
            <p:cNvGrpSpPr>
              <a:grpSpLocks/>
            </p:cNvGrpSpPr>
            <p:nvPr/>
          </p:nvGrpSpPr>
          <p:grpSpPr bwMode="auto">
            <a:xfrm>
              <a:off x="7005638" y="3114520"/>
              <a:ext cx="482600" cy="603250"/>
              <a:chOff x="2997" y="2073"/>
              <a:chExt cx="304" cy="380"/>
            </a:xfrm>
          </p:grpSpPr>
          <p:grpSp>
            <p:nvGrpSpPr>
              <p:cNvPr id="37914" name="Group 24"/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379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rgbClr val="FF0000"/>
                      </a:solidFill>
                      <a:latin typeface="Comic Sans MS" pitchFamily="66" charset="0"/>
                    </a:rPr>
                    <a:t>K </a:t>
                  </a:r>
                </a:p>
              </p:txBody>
            </p:sp>
            <p:sp>
              <p:nvSpPr>
                <p:cNvPr id="379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600">
                      <a:solidFill>
                        <a:srgbClr val="FF0000"/>
                      </a:solidFill>
                      <a:latin typeface="Comic Sans MS" pitchFamily="66" charset="0"/>
                    </a:rPr>
                    <a:t>B</a:t>
                  </a:r>
                </a:p>
              </p:txBody>
            </p:sp>
          </p:grpSp>
          <p:sp>
            <p:nvSpPr>
              <p:cNvPr id="37915" name="Text Box 27"/>
              <p:cNvSpPr txBox="1">
                <a:spLocks noChangeArrowheads="1"/>
              </p:cNvSpPr>
              <p:nvPr/>
            </p:nvSpPr>
            <p:spPr bwMode="auto">
              <a:xfrm>
                <a:off x="3117" y="2073"/>
                <a:ext cx="1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FF0000"/>
                    </a:solidFill>
                    <a:latin typeface="Comic Sans MS" pitchFamily="66" charset="0"/>
                  </a:rPr>
                  <a:t>-</a:t>
                </a:r>
              </a:p>
            </p:txBody>
          </p:sp>
        </p:grpSp>
        <p:sp>
          <p:nvSpPr>
            <p:cNvPr id="37913" name="Text Box 28"/>
            <p:cNvSpPr txBox="1">
              <a:spLocks noChangeArrowheads="1"/>
            </p:cNvSpPr>
            <p:nvPr/>
          </p:nvSpPr>
          <p:spPr bwMode="auto">
            <a:xfrm>
              <a:off x="7231063" y="3214532"/>
              <a:ext cx="6778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(m)</a:t>
              </a:r>
            </a:p>
          </p:txBody>
        </p:sp>
      </p:grpSp>
      <p:sp>
        <p:nvSpPr>
          <p:cNvPr id="37910" name="textruta 31"/>
          <p:cNvSpPr txBox="1">
            <a:spLocks noChangeArrowheads="1"/>
          </p:cNvSpPr>
          <p:nvPr/>
        </p:nvSpPr>
        <p:spPr bwMode="auto">
          <a:xfrm>
            <a:off x="2211388" y="5645150"/>
            <a:ext cx="4600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Signature = Message encrypted</a:t>
            </a:r>
            <a:b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Bob’s private key</a:t>
            </a:r>
            <a:endParaRPr lang="sv-SE"/>
          </a:p>
        </p:txBody>
      </p:sp>
      <p:sp>
        <p:nvSpPr>
          <p:cNvPr id="37911" name="Höger 34"/>
          <p:cNvSpPr>
            <a:spLocks noChangeArrowheads="1"/>
          </p:cNvSpPr>
          <p:nvPr/>
        </p:nvSpPr>
        <p:spPr bwMode="auto">
          <a:xfrm rot="-2063401">
            <a:off x="6521450" y="5451475"/>
            <a:ext cx="1603375" cy="160338"/>
          </a:xfrm>
          <a:prstGeom prst="rightArrow">
            <a:avLst>
              <a:gd name="adj1" fmla="val 50000"/>
              <a:gd name="adj2" fmla="val 4962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ruta 12"/>
          <p:cNvSpPr txBox="1">
            <a:spLocks noChangeArrowheads="1"/>
          </p:cNvSpPr>
          <p:nvPr/>
        </p:nvSpPr>
        <p:spPr bwMode="auto">
          <a:xfrm>
            <a:off x="4787900" y="1712913"/>
            <a:ext cx="1069975" cy="92392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SHA-512</a:t>
            </a:r>
            <a:br>
              <a:rPr lang="sv-SE" sz="1800">
                <a:solidFill>
                  <a:srgbClr val="000000"/>
                </a:solidFill>
              </a:rPr>
            </a:br>
            <a:r>
              <a:rPr lang="sv-SE" sz="1800">
                <a:solidFill>
                  <a:srgbClr val="000000"/>
                </a:solidFill>
              </a:rPr>
              <a:t>SHA-1</a:t>
            </a:r>
          </a:p>
          <a:p>
            <a:r>
              <a:rPr lang="sv-SE" sz="1800">
                <a:solidFill>
                  <a:srgbClr val="000000"/>
                </a:solidFill>
              </a:rPr>
              <a:t>MD5</a:t>
            </a:r>
          </a:p>
        </p:txBody>
      </p:sp>
      <p:sp>
        <p:nvSpPr>
          <p:cNvPr id="38915" name="textruta 8"/>
          <p:cNvSpPr txBox="1">
            <a:spLocks noChangeArrowheads="1"/>
          </p:cNvSpPr>
          <p:nvPr/>
        </p:nvSpPr>
        <p:spPr bwMode="auto">
          <a:xfrm>
            <a:off x="2871788" y="3257550"/>
            <a:ext cx="620712" cy="3698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DES</a:t>
            </a:r>
          </a:p>
        </p:txBody>
      </p:sp>
      <p:sp>
        <p:nvSpPr>
          <p:cNvPr id="38916" name="textruta 9"/>
          <p:cNvSpPr txBox="1">
            <a:spLocks noChangeArrowheads="1"/>
          </p:cNvSpPr>
          <p:nvPr/>
        </p:nvSpPr>
        <p:spPr bwMode="auto">
          <a:xfrm>
            <a:off x="3348038" y="2997200"/>
            <a:ext cx="620712" cy="3683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AES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464175"/>
            <a:ext cx="93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performance</a:t>
            </a:r>
          </a:p>
        </p:txBody>
      </p:sp>
      <p:grpSp>
        <p:nvGrpSpPr>
          <p:cNvPr id="38919" name="Grupp 6"/>
          <p:cNvGrpSpPr>
            <a:grpSpLocks/>
          </p:cNvGrpSpPr>
          <p:nvPr/>
        </p:nvGrpSpPr>
        <p:grpSpPr bwMode="auto">
          <a:xfrm>
            <a:off x="450850" y="3490913"/>
            <a:ext cx="6892925" cy="674687"/>
            <a:chOff x="738664" y="3706586"/>
            <a:chExt cx="6893228" cy="674892"/>
          </a:xfrm>
        </p:grpSpPr>
        <p:sp>
          <p:nvSpPr>
            <p:cNvPr id="5" name="Ned 4"/>
            <p:cNvSpPr/>
            <p:nvPr/>
          </p:nvSpPr>
          <p:spPr bwMode="auto">
            <a:xfrm rot="14322643">
              <a:off x="3858948" y="608533"/>
              <a:ext cx="652660" cy="6893228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sv-SE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936" name="textruta 5"/>
            <p:cNvSpPr txBox="1">
              <a:spLocks noChangeArrowheads="1"/>
            </p:cNvSpPr>
            <p:nvPr/>
          </p:nvSpPr>
          <p:spPr bwMode="auto">
            <a:xfrm rot="-1898859">
              <a:off x="3469621" y="3706586"/>
              <a:ext cx="194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800">
                  <a:solidFill>
                    <a:srgbClr val="000000"/>
                  </a:solidFill>
                  <a:latin typeface="Arial" charset="0"/>
                </a:rPr>
                <a:t>performance</a:t>
              </a:r>
            </a:p>
          </p:txBody>
        </p:sp>
      </p:grpSp>
      <p:sp>
        <p:nvSpPr>
          <p:cNvPr id="38920" name="textruta 7"/>
          <p:cNvSpPr txBox="1">
            <a:spLocks noChangeArrowheads="1"/>
          </p:cNvSpPr>
          <p:nvPr/>
        </p:nvSpPr>
        <p:spPr bwMode="auto">
          <a:xfrm>
            <a:off x="2303463" y="3535363"/>
            <a:ext cx="812800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3-DES</a:t>
            </a:r>
          </a:p>
        </p:txBody>
      </p:sp>
      <p:sp>
        <p:nvSpPr>
          <p:cNvPr id="38921" name="textruta 10"/>
          <p:cNvSpPr txBox="1">
            <a:spLocks noChangeArrowheads="1"/>
          </p:cNvSpPr>
          <p:nvPr/>
        </p:nvSpPr>
        <p:spPr bwMode="auto">
          <a:xfrm>
            <a:off x="3892550" y="2852738"/>
            <a:ext cx="608013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RC4</a:t>
            </a:r>
          </a:p>
        </p:txBody>
      </p:sp>
      <p:sp>
        <p:nvSpPr>
          <p:cNvPr id="38922" name="textruta 11"/>
          <p:cNvSpPr txBox="1">
            <a:spLocks noChangeArrowheads="1"/>
          </p:cNvSpPr>
          <p:nvPr/>
        </p:nvSpPr>
        <p:spPr bwMode="auto">
          <a:xfrm>
            <a:off x="323850" y="5013325"/>
            <a:ext cx="63341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RSA</a:t>
            </a:r>
          </a:p>
        </p:txBody>
      </p:sp>
      <p:pic>
        <p:nvPicPr>
          <p:cNvPr id="38923" name="Picture 3" descr="C:\Users\Tomas\AppData\Local\Microsoft\Windows\Temporary Internet Files\Content.IE5\TU43CM7T\MC9004348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81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ruta 19"/>
          <p:cNvSpPr txBox="1">
            <a:spLocks noChangeArrowheads="1"/>
          </p:cNvSpPr>
          <p:nvPr/>
        </p:nvSpPr>
        <p:spPr bwMode="auto">
          <a:xfrm>
            <a:off x="2195513" y="5610225"/>
            <a:ext cx="1247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solidFill>
                  <a:srgbClr val="000000"/>
                </a:solidFill>
                <a:latin typeface="Arial" charset="0"/>
              </a:rPr>
              <a:t>0.1 Mbyte/s</a:t>
            </a:r>
          </a:p>
        </p:txBody>
      </p:sp>
      <p:sp>
        <p:nvSpPr>
          <p:cNvPr id="38925" name="textruta 20"/>
          <p:cNvSpPr txBox="1">
            <a:spLocks noChangeArrowheads="1"/>
          </p:cNvSpPr>
          <p:nvPr/>
        </p:nvSpPr>
        <p:spPr bwMode="auto">
          <a:xfrm>
            <a:off x="4859338" y="4221163"/>
            <a:ext cx="130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solidFill>
                  <a:srgbClr val="000000"/>
                </a:solidFill>
                <a:latin typeface="Arial" charset="0"/>
              </a:rPr>
              <a:t>100 Mbyte/s</a:t>
            </a:r>
          </a:p>
        </p:txBody>
      </p:sp>
      <p:sp>
        <p:nvSpPr>
          <p:cNvPr id="38926" name="textruta 21"/>
          <p:cNvSpPr txBox="1">
            <a:spLocks noChangeArrowheads="1"/>
          </p:cNvSpPr>
          <p:nvPr/>
        </p:nvSpPr>
        <p:spPr bwMode="auto">
          <a:xfrm>
            <a:off x="5881688" y="2730500"/>
            <a:ext cx="188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 dirty="0">
                <a:solidFill>
                  <a:srgbClr val="000000"/>
                </a:solidFill>
                <a:latin typeface="Arial" charset="0"/>
              </a:rPr>
              <a:t>200-1,000 Mbyte/s</a:t>
            </a:r>
          </a:p>
        </p:txBody>
      </p:sp>
      <p:sp>
        <p:nvSpPr>
          <p:cNvPr id="23" name="7-uddig stjärna 22"/>
          <p:cNvSpPr/>
          <p:nvPr/>
        </p:nvSpPr>
        <p:spPr bwMode="auto">
          <a:xfrm>
            <a:off x="1630363" y="4797425"/>
            <a:ext cx="846137" cy="287338"/>
          </a:xfrm>
          <a:prstGeom prst="star7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3995936" y="5570656"/>
            <a:ext cx="4929555" cy="95410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Use asymmetric algorithms to agree on symmetric keys,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symmetric algorithms for bulk data encryption,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and hash functions for integrity protection if encryption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is not needed</a:t>
            </a:r>
          </a:p>
        </p:txBody>
      </p:sp>
      <p:pic>
        <p:nvPicPr>
          <p:cNvPr id="38931" name="Picture 6" descr="C:\Users\Tomas\AppData\Local\Microsoft\Windows\Temporary Internet Files\Content.IE5\8MNDTOVW\MC9003209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28775"/>
            <a:ext cx="13668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2" name="TextBox 2"/>
          <p:cNvSpPr txBox="1">
            <a:spLocks noChangeArrowheads="1"/>
          </p:cNvSpPr>
          <p:nvPr/>
        </p:nvSpPr>
        <p:spPr bwMode="auto">
          <a:xfrm>
            <a:off x="4478338" y="1443038"/>
            <a:ext cx="111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Hash functions</a:t>
            </a:r>
          </a:p>
        </p:txBody>
      </p:sp>
      <p:sp>
        <p:nvSpPr>
          <p:cNvPr id="38933" name="TextBox 23"/>
          <p:cNvSpPr txBox="1">
            <a:spLocks noChangeArrowheads="1"/>
          </p:cNvSpPr>
          <p:nvPr/>
        </p:nvSpPr>
        <p:spPr bwMode="auto">
          <a:xfrm>
            <a:off x="2413000" y="26066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Symmetric</a:t>
            </a:r>
          </a:p>
          <a:p>
            <a:r>
              <a:rPr lang="en-US" sz="1200">
                <a:solidFill>
                  <a:srgbClr val="000000"/>
                </a:solidFill>
              </a:rPr>
              <a:t>ciphers</a:t>
            </a:r>
          </a:p>
        </p:txBody>
      </p:sp>
      <p:sp>
        <p:nvSpPr>
          <p:cNvPr id="38934" name="TextBox 25"/>
          <p:cNvSpPr txBox="1">
            <a:spLocks noChangeArrowheads="1"/>
          </p:cNvSpPr>
          <p:nvPr/>
        </p:nvSpPr>
        <p:spPr bwMode="auto">
          <a:xfrm>
            <a:off x="239713" y="4406900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Asymmetric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ciphers</a:t>
            </a:r>
          </a:p>
        </p:txBody>
      </p:sp>
    </p:spTree>
    <p:extLst>
      <p:ext uri="{BB962C8B-B14F-4D97-AF65-F5344CB8AC3E}">
        <p14:creationId xmlns:p14="http://schemas.microsoft.com/office/powerpoint/2010/main" val="18687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>
                <a:ea typeface="ＭＳ Ｐゴシック" charset="0"/>
                <a:cs typeface="+mj-cs"/>
              </a:rPr>
              <a:t>Roadmap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 smtClean="0"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sv-SE" sz="1200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8.1 What is network security?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8.2 Principles of cryptography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8.3 Message 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Security protocols and measures: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Securing TCP connections: SSL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Network layer security: IPsec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Firewalls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B88D9C23-4AB2-4338-85C9-2E28DFF83CBB}" type="slidenum">
              <a:rPr lang="en-US" sz="1200" smtClean="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Message Integrity</a:t>
            </a:r>
            <a:endParaRPr lang="en-US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54138"/>
            <a:ext cx="80137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/>
              <a:t>Bob receives </a:t>
            </a:r>
            <a:r>
              <a:rPr lang="en-US" dirty="0" err="1"/>
              <a:t>msg</a:t>
            </a:r>
            <a:r>
              <a:rPr lang="en-US" dirty="0"/>
              <a:t> from Alice, wants to ensure: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message originally came from Alice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message not changed since sent by Alice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>
                <a:solidFill>
                  <a:srgbClr val="FF3300"/>
                </a:solidFill>
              </a:rPr>
              <a:t>Just encryption is not enough!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Contents can be changed even if it is encrypted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Solution: add some kind of checksum (hash) to the message before it is encrypted:</a:t>
            </a:r>
          </a:p>
        </p:txBody>
      </p:sp>
      <p:grpSp>
        <p:nvGrpSpPr>
          <p:cNvPr id="2" name="Grupp 9"/>
          <p:cNvGrpSpPr>
            <a:grpSpLocks/>
          </p:cNvGrpSpPr>
          <p:nvPr/>
        </p:nvGrpSpPr>
        <p:grpSpPr bwMode="auto">
          <a:xfrm>
            <a:off x="1751013" y="5040313"/>
            <a:ext cx="4616450" cy="1706562"/>
            <a:chOff x="1750741" y="5040362"/>
            <a:chExt cx="4616606" cy="1706109"/>
          </a:xfrm>
        </p:grpSpPr>
        <p:sp>
          <p:nvSpPr>
            <p:cNvPr id="40966" name="Rektangel 5"/>
            <p:cNvSpPr>
              <a:spLocks noChangeArrowheads="1"/>
            </p:cNvSpPr>
            <p:nvPr/>
          </p:nvSpPr>
          <p:spPr bwMode="auto">
            <a:xfrm>
              <a:off x="1750741" y="5040362"/>
              <a:ext cx="3802566" cy="53525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sv-SE"/>
                <a:t>     Data packet (payload)</a:t>
              </a:r>
            </a:p>
          </p:txBody>
        </p:sp>
        <p:sp>
          <p:nvSpPr>
            <p:cNvPr id="40967" name="Rektangel 6"/>
            <p:cNvSpPr>
              <a:spLocks noChangeArrowheads="1"/>
            </p:cNvSpPr>
            <p:nvPr/>
          </p:nvSpPr>
          <p:spPr bwMode="auto">
            <a:xfrm>
              <a:off x="5542157" y="5040362"/>
              <a:ext cx="825190" cy="5352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sv-SE"/>
                <a:t>Hash</a:t>
              </a:r>
            </a:p>
          </p:txBody>
        </p:sp>
        <p:sp>
          <p:nvSpPr>
            <p:cNvPr id="40968" name="Rektangel 7"/>
            <p:cNvSpPr>
              <a:spLocks noChangeArrowheads="1"/>
            </p:cNvSpPr>
            <p:nvPr/>
          </p:nvSpPr>
          <p:spPr bwMode="auto">
            <a:xfrm>
              <a:off x="1761893" y="6200062"/>
              <a:ext cx="4605453" cy="54640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sv-SE"/>
                <a:t>	Encrypted packet</a:t>
              </a:r>
            </a:p>
          </p:txBody>
        </p:sp>
        <p:sp>
          <p:nvSpPr>
            <p:cNvPr id="40969" name="Ned 8"/>
            <p:cNvSpPr>
              <a:spLocks noChangeArrowheads="1"/>
            </p:cNvSpPr>
            <p:nvPr/>
          </p:nvSpPr>
          <p:spPr bwMode="auto">
            <a:xfrm>
              <a:off x="3601844" y="5754029"/>
              <a:ext cx="1326995" cy="26763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062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(Cryptographic) hash functions</a:t>
            </a:r>
            <a:endParaRPr lang="en-US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Input: arbitrary length bit-string</a:t>
            </a:r>
            <a:br>
              <a:rPr lang="en-US" dirty="0"/>
            </a:br>
            <a:r>
              <a:rPr lang="en-US" dirty="0"/>
              <a:t>Output: fixed length bit-string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 a one-to-one mapping,</a:t>
            </a:r>
            <a:br>
              <a:rPr lang="en-US" dirty="0"/>
            </a:br>
            <a:r>
              <a:rPr lang="en-US" dirty="0"/>
              <a:t>output space typically 128 bits</a:t>
            </a:r>
          </a:p>
          <a:p>
            <a:pPr>
              <a:lnSpc>
                <a:spcPct val="120000"/>
              </a:lnSpc>
            </a:pPr>
            <a:r>
              <a:rPr lang="en-US" dirty="0"/>
              <a:t>Requirements: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Computationally efficient:  Typically &gt;10 times faster than symmetric ciphers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Must be repeatable (same input </a:t>
            </a:r>
            <a:r>
              <a:rPr lang="en-US" dirty="0">
                <a:sym typeface="Wingdings" pitchFamily="2" charset="2"/>
              </a:rPr>
              <a:t> same output)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Impossible to reverse the computation (</a:t>
            </a:r>
            <a:r>
              <a:rPr lang="en-US" dirty="0" err="1"/>
              <a:t>preimage</a:t>
            </a:r>
            <a:r>
              <a:rPr lang="en-US" dirty="0"/>
              <a:t> resistant)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Infeasible to find an input X with a given hash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Infeasible to find two inputs resulting in the same hash (pseudo-randomness)</a:t>
            </a:r>
          </a:p>
          <a:p>
            <a:pPr>
              <a:lnSpc>
                <a:spcPct val="120000"/>
              </a:lnSpc>
            </a:pPr>
            <a:r>
              <a:rPr lang="en-US" dirty="0"/>
              <a:t>Today’s hash functions are not based on mathematical foundations – may lead to problems</a:t>
            </a: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6156325" y="1858963"/>
            <a:ext cx="792163" cy="1152525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026275" y="1617663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f(x)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740650" y="1965325"/>
            <a:ext cx="647700" cy="383555"/>
          </a:xfrm>
          <a:prstGeom prst="flowChartProcess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hash</a:t>
            </a:r>
          </a:p>
        </p:txBody>
      </p:sp>
      <p:sp>
        <p:nvSpPr>
          <p:cNvPr id="36872" name="AutoShape 10"/>
          <p:cNvSpPr>
            <a:spLocks noChangeArrowheads="1"/>
          </p:cNvSpPr>
          <p:nvPr/>
        </p:nvSpPr>
        <p:spPr bwMode="auto">
          <a:xfrm>
            <a:off x="6661150" y="1500188"/>
            <a:ext cx="1511300" cy="5032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6655" y="5877272"/>
            <a:ext cx="3358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“SSL broken! Hackers create rogue CA certificate using MD5 collisions</a:t>
            </a:r>
            <a:r>
              <a:rPr lang="sv-SE" sz="1400" dirty="0"/>
              <a:t>”</a:t>
            </a:r>
          </a:p>
          <a:p>
            <a:r>
              <a:rPr lang="en-US" sz="1400" dirty="0"/>
              <a:t>	[www.zdnet.com]</a:t>
            </a:r>
          </a:p>
        </p:txBody>
      </p:sp>
    </p:spTree>
    <p:extLst>
      <p:ext uri="{BB962C8B-B14F-4D97-AF65-F5344CB8AC3E}">
        <p14:creationId xmlns:p14="http://schemas.microsoft.com/office/powerpoint/2010/main" val="3033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functions</a:t>
            </a:r>
          </a:p>
        </p:txBody>
      </p:sp>
      <p:grpSp>
        <p:nvGrpSpPr>
          <p:cNvPr id="37892" name="Group 61"/>
          <p:cNvGrpSpPr>
            <a:grpSpLocks/>
          </p:cNvGrpSpPr>
          <p:nvPr/>
        </p:nvGrpSpPr>
        <p:grpSpPr bwMode="auto">
          <a:xfrm>
            <a:off x="2555875" y="1989138"/>
            <a:ext cx="792163" cy="3889375"/>
            <a:chOff x="1111" y="1253"/>
            <a:chExt cx="499" cy="2450"/>
          </a:xfrm>
        </p:grpSpPr>
        <p:sp>
          <p:nvSpPr>
            <p:cNvPr id="38056" name="Rectangle 5"/>
            <p:cNvSpPr>
              <a:spLocks noChangeArrowheads="1"/>
            </p:cNvSpPr>
            <p:nvPr/>
          </p:nvSpPr>
          <p:spPr bwMode="auto">
            <a:xfrm>
              <a:off x="1111" y="1253"/>
              <a:ext cx="499" cy="2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7" name="Line 6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8" name="Line 8"/>
            <p:cNvSpPr>
              <a:spLocks noChangeShapeType="1"/>
            </p:cNvSpPr>
            <p:nvPr/>
          </p:nvSpPr>
          <p:spPr bwMode="auto">
            <a:xfrm>
              <a:off x="1111" y="152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9" name="Line 9"/>
            <p:cNvSpPr>
              <a:spLocks noChangeShapeType="1"/>
            </p:cNvSpPr>
            <p:nvPr/>
          </p:nvSpPr>
          <p:spPr bwMode="auto">
            <a:xfrm>
              <a:off x="1111" y="166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0" name="Line 10"/>
            <p:cNvSpPr>
              <a:spLocks noChangeShapeType="1"/>
            </p:cNvSpPr>
            <p:nvPr/>
          </p:nvSpPr>
          <p:spPr bwMode="auto">
            <a:xfrm>
              <a:off x="1111" y="179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1" name="Line 11"/>
            <p:cNvSpPr>
              <a:spLocks noChangeShapeType="1"/>
            </p:cNvSpPr>
            <p:nvPr/>
          </p:nvSpPr>
          <p:spPr bwMode="auto">
            <a:xfrm>
              <a:off x="1111" y="193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2" name="Line 12"/>
            <p:cNvSpPr>
              <a:spLocks noChangeShapeType="1"/>
            </p:cNvSpPr>
            <p:nvPr/>
          </p:nvSpPr>
          <p:spPr bwMode="auto">
            <a:xfrm>
              <a:off x="1111" y="206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3" name="Line 13"/>
            <p:cNvSpPr>
              <a:spLocks noChangeShapeType="1"/>
            </p:cNvSpPr>
            <p:nvPr/>
          </p:nvSpPr>
          <p:spPr bwMode="auto">
            <a:xfrm>
              <a:off x="1111" y="220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4" name="Line 14"/>
            <p:cNvSpPr>
              <a:spLocks noChangeShapeType="1"/>
            </p:cNvSpPr>
            <p:nvPr/>
          </p:nvSpPr>
          <p:spPr bwMode="auto">
            <a:xfrm>
              <a:off x="1111" y="234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5" name="Line 15"/>
            <p:cNvSpPr>
              <a:spLocks noChangeShapeType="1"/>
            </p:cNvSpPr>
            <p:nvPr/>
          </p:nvSpPr>
          <p:spPr bwMode="auto">
            <a:xfrm>
              <a:off x="1111" y="247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6" name="Line 16"/>
            <p:cNvSpPr>
              <a:spLocks noChangeShapeType="1"/>
            </p:cNvSpPr>
            <p:nvPr/>
          </p:nvSpPr>
          <p:spPr bwMode="auto">
            <a:xfrm>
              <a:off x="1111" y="261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7" name="Line 17"/>
            <p:cNvSpPr>
              <a:spLocks noChangeShapeType="1"/>
            </p:cNvSpPr>
            <p:nvPr/>
          </p:nvSpPr>
          <p:spPr bwMode="auto">
            <a:xfrm>
              <a:off x="1111" y="274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8" name="Line 18"/>
            <p:cNvSpPr>
              <a:spLocks noChangeShapeType="1"/>
            </p:cNvSpPr>
            <p:nvPr/>
          </p:nvSpPr>
          <p:spPr bwMode="auto">
            <a:xfrm>
              <a:off x="1111" y="288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9" name="Line 19"/>
            <p:cNvSpPr>
              <a:spLocks noChangeShapeType="1"/>
            </p:cNvSpPr>
            <p:nvPr/>
          </p:nvSpPr>
          <p:spPr bwMode="auto">
            <a:xfrm>
              <a:off x="1111" y="302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0" name="Line 20"/>
            <p:cNvSpPr>
              <a:spLocks noChangeShapeType="1"/>
            </p:cNvSpPr>
            <p:nvPr/>
          </p:nvSpPr>
          <p:spPr bwMode="auto">
            <a:xfrm>
              <a:off x="1111" y="315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1" name="Line 21"/>
            <p:cNvSpPr>
              <a:spLocks noChangeShapeType="1"/>
            </p:cNvSpPr>
            <p:nvPr/>
          </p:nvSpPr>
          <p:spPr bwMode="auto">
            <a:xfrm>
              <a:off x="1111" y="329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2" name="Line 22"/>
            <p:cNvSpPr>
              <a:spLocks noChangeShapeType="1"/>
            </p:cNvSpPr>
            <p:nvPr/>
          </p:nvSpPr>
          <p:spPr bwMode="auto">
            <a:xfrm>
              <a:off x="1111" y="342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3" name="Line 23"/>
            <p:cNvSpPr>
              <a:spLocks noChangeShapeType="1"/>
            </p:cNvSpPr>
            <p:nvPr/>
          </p:nvSpPr>
          <p:spPr bwMode="auto">
            <a:xfrm>
              <a:off x="1111" y="356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4" name="Line 24"/>
            <p:cNvSpPr>
              <a:spLocks noChangeShapeType="1"/>
            </p:cNvSpPr>
            <p:nvPr/>
          </p:nvSpPr>
          <p:spPr bwMode="auto">
            <a:xfrm>
              <a:off x="1111" y="148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5" name="Line 25"/>
            <p:cNvSpPr>
              <a:spLocks noChangeShapeType="1"/>
            </p:cNvSpPr>
            <p:nvPr/>
          </p:nvSpPr>
          <p:spPr bwMode="auto">
            <a:xfrm>
              <a:off x="1111" y="161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6" name="Line 26"/>
            <p:cNvSpPr>
              <a:spLocks noChangeShapeType="1"/>
            </p:cNvSpPr>
            <p:nvPr/>
          </p:nvSpPr>
          <p:spPr bwMode="auto">
            <a:xfrm>
              <a:off x="1111" y="175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7" name="Line 27"/>
            <p:cNvSpPr>
              <a:spLocks noChangeShapeType="1"/>
            </p:cNvSpPr>
            <p:nvPr/>
          </p:nvSpPr>
          <p:spPr bwMode="auto">
            <a:xfrm>
              <a:off x="1111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8" name="Line 28"/>
            <p:cNvSpPr>
              <a:spLocks noChangeShapeType="1"/>
            </p:cNvSpPr>
            <p:nvPr/>
          </p:nvSpPr>
          <p:spPr bwMode="auto">
            <a:xfrm>
              <a:off x="1111" y="202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9" name="Line 29"/>
            <p:cNvSpPr>
              <a:spLocks noChangeShapeType="1"/>
            </p:cNvSpPr>
            <p:nvPr/>
          </p:nvSpPr>
          <p:spPr bwMode="auto">
            <a:xfrm>
              <a:off x="1111" y="216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0" name="Line 30"/>
            <p:cNvSpPr>
              <a:spLocks noChangeShapeType="1"/>
            </p:cNvSpPr>
            <p:nvPr/>
          </p:nvSpPr>
          <p:spPr bwMode="auto">
            <a:xfrm>
              <a:off x="1111" y="229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1" name="Line 31"/>
            <p:cNvSpPr>
              <a:spLocks noChangeShapeType="1"/>
            </p:cNvSpPr>
            <p:nvPr/>
          </p:nvSpPr>
          <p:spPr bwMode="auto">
            <a:xfrm>
              <a:off x="1111" y="243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2" name="Line 32"/>
            <p:cNvSpPr>
              <a:spLocks noChangeShapeType="1"/>
            </p:cNvSpPr>
            <p:nvPr/>
          </p:nvSpPr>
          <p:spPr bwMode="auto">
            <a:xfrm>
              <a:off x="1111" y="256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3" name="Line 33"/>
            <p:cNvSpPr>
              <a:spLocks noChangeShapeType="1"/>
            </p:cNvSpPr>
            <p:nvPr/>
          </p:nvSpPr>
          <p:spPr bwMode="auto">
            <a:xfrm>
              <a:off x="1111" y="270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4" name="Line 34"/>
            <p:cNvSpPr>
              <a:spLocks noChangeShapeType="1"/>
            </p:cNvSpPr>
            <p:nvPr/>
          </p:nvSpPr>
          <p:spPr bwMode="auto">
            <a:xfrm>
              <a:off x="1111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5" name="Line 35"/>
            <p:cNvSpPr>
              <a:spLocks noChangeShapeType="1"/>
            </p:cNvSpPr>
            <p:nvPr/>
          </p:nvSpPr>
          <p:spPr bwMode="auto">
            <a:xfrm>
              <a:off x="1111" y="297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6" name="Line 36"/>
            <p:cNvSpPr>
              <a:spLocks noChangeShapeType="1"/>
            </p:cNvSpPr>
            <p:nvPr/>
          </p:nvSpPr>
          <p:spPr bwMode="auto">
            <a:xfrm>
              <a:off x="1111" y="311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7" name="Line 37"/>
            <p:cNvSpPr>
              <a:spLocks noChangeShapeType="1"/>
            </p:cNvSpPr>
            <p:nvPr/>
          </p:nvSpPr>
          <p:spPr bwMode="auto">
            <a:xfrm>
              <a:off x="1111" y="324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8" name="Line 38"/>
            <p:cNvSpPr>
              <a:spLocks noChangeShapeType="1"/>
            </p:cNvSpPr>
            <p:nvPr/>
          </p:nvSpPr>
          <p:spPr bwMode="auto">
            <a:xfrm>
              <a:off x="1111" y="338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9" name="Line 39"/>
            <p:cNvSpPr>
              <a:spLocks noChangeShapeType="1"/>
            </p:cNvSpPr>
            <p:nvPr/>
          </p:nvSpPr>
          <p:spPr bwMode="auto">
            <a:xfrm>
              <a:off x="1111" y="352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0" name="Line 40"/>
            <p:cNvSpPr>
              <a:spLocks noChangeShapeType="1"/>
            </p:cNvSpPr>
            <p:nvPr/>
          </p:nvSpPr>
          <p:spPr bwMode="auto">
            <a:xfrm>
              <a:off x="1111" y="365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1" name="Line 41"/>
            <p:cNvSpPr>
              <a:spLocks noChangeShapeType="1"/>
            </p:cNvSpPr>
            <p:nvPr/>
          </p:nvSpPr>
          <p:spPr bwMode="auto">
            <a:xfrm>
              <a:off x="1111" y="143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2" name="Line 42"/>
            <p:cNvSpPr>
              <a:spLocks noChangeShapeType="1"/>
            </p:cNvSpPr>
            <p:nvPr/>
          </p:nvSpPr>
          <p:spPr bwMode="auto">
            <a:xfrm>
              <a:off x="1111" y="157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3" name="Line 43"/>
            <p:cNvSpPr>
              <a:spLocks noChangeShapeType="1"/>
            </p:cNvSpPr>
            <p:nvPr/>
          </p:nvSpPr>
          <p:spPr bwMode="auto">
            <a:xfrm>
              <a:off x="1111" y="170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4" name="Line 44"/>
            <p:cNvSpPr>
              <a:spLocks noChangeShapeType="1"/>
            </p:cNvSpPr>
            <p:nvPr/>
          </p:nvSpPr>
          <p:spPr bwMode="auto">
            <a:xfrm>
              <a:off x="1111" y="184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5" name="Line 45"/>
            <p:cNvSpPr>
              <a:spLocks noChangeShapeType="1"/>
            </p:cNvSpPr>
            <p:nvPr/>
          </p:nvSpPr>
          <p:spPr bwMode="auto">
            <a:xfrm>
              <a:off x="1111" y="197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6" name="Line 46"/>
            <p:cNvSpPr>
              <a:spLocks noChangeShapeType="1"/>
            </p:cNvSpPr>
            <p:nvPr/>
          </p:nvSpPr>
          <p:spPr bwMode="auto">
            <a:xfrm>
              <a:off x="1111" y="211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7" name="Line 47"/>
            <p:cNvSpPr>
              <a:spLocks noChangeShapeType="1"/>
            </p:cNvSpPr>
            <p:nvPr/>
          </p:nvSpPr>
          <p:spPr bwMode="auto">
            <a:xfrm>
              <a:off x="1111" y="225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8" name="Line 48"/>
            <p:cNvSpPr>
              <a:spLocks noChangeShapeType="1"/>
            </p:cNvSpPr>
            <p:nvPr/>
          </p:nvSpPr>
          <p:spPr bwMode="auto">
            <a:xfrm>
              <a:off x="1111" y="238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9" name="Line 49"/>
            <p:cNvSpPr>
              <a:spLocks noChangeShapeType="1"/>
            </p:cNvSpPr>
            <p:nvPr/>
          </p:nvSpPr>
          <p:spPr bwMode="auto">
            <a:xfrm>
              <a:off x="1111" y="252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0" name="Line 50"/>
            <p:cNvSpPr>
              <a:spLocks noChangeShapeType="1"/>
            </p:cNvSpPr>
            <p:nvPr/>
          </p:nvSpPr>
          <p:spPr bwMode="auto">
            <a:xfrm>
              <a:off x="1111" y="265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1" name="Line 51"/>
            <p:cNvSpPr>
              <a:spLocks noChangeShapeType="1"/>
            </p:cNvSpPr>
            <p:nvPr/>
          </p:nvSpPr>
          <p:spPr bwMode="auto">
            <a:xfrm>
              <a:off x="1111" y="279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2" name="Line 52"/>
            <p:cNvSpPr>
              <a:spLocks noChangeShapeType="1"/>
            </p:cNvSpPr>
            <p:nvPr/>
          </p:nvSpPr>
          <p:spPr bwMode="auto">
            <a:xfrm>
              <a:off x="1111" y="293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3" name="Line 53"/>
            <p:cNvSpPr>
              <a:spLocks noChangeShapeType="1"/>
            </p:cNvSpPr>
            <p:nvPr/>
          </p:nvSpPr>
          <p:spPr bwMode="auto">
            <a:xfrm>
              <a:off x="1111" y="306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4" name="Line 54"/>
            <p:cNvSpPr>
              <a:spLocks noChangeShapeType="1"/>
            </p:cNvSpPr>
            <p:nvPr/>
          </p:nvSpPr>
          <p:spPr bwMode="auto">
            <a:xfrm>
              <a:off x="1111" y="320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5" name="Line 55"/>
            <p:cNvSpPr>
              <a:spLocks noChangeShapeType="1"/>
            </p:cNvSpPr>
            <p:nvPr/>
          </p:nvSpPr>
          <p:spPr bwMode="auto">
            <a:xfrm>
              <a:off x="1111" y="333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6" name="Line 56"/>
            <p:cNvSpPr>
              <a:spLocks noChangeShapeType="1"/>
            </p:cNvSpPr>
            <p:nvPr/>
          </p:nvSpPr>
          <p:spPr bwMode="auto">
            <a:xfrm>
              <a:off x="1111" y="347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7" name="Line 57"/>
            <p:cNvSpPr>
              <a:spLocks noChangeShapeType="1"/>
            </p:cNvSpPr>
            <p:nvPr/>
          </p:nvSpPr>
          <p:spPr bwMode="auto">
            <a:xfrm>
              <a:off x="1111" y="361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8" name="Line 58"/>
            <p:cNvSpPr>
              <a:spLocks noChangeShapeType="1"/>
            </p:cNvSpPr>
            <p:nvPr/>
          </p:nvSpPr>
          <p:spPr bwMode="auto">
            <a:xfrm>
              <a:off x="1111" y="129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9" name="Line 59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10" name="Line 60"/>
            <p:cNvSpPr>
              <a:spLocks noChangeShapeType="1"/>
            </p:cNvSpPr>
            <p:nvPr/>
          </p:nvSpPr>
          <p:spPr bwMode="auto">
            <a:xfrm>
              <a:off x="1111" y="134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grpSp>
        <p:nvGrpSpPr>
          <p:cNvPr id="37893" name="Group 62"/>
          <p:cNvGrpSpPr>
            <a:grpSpLocks/>
          </p:cNvGrpSpPr>
          <p:nvPr/>
        </p:nvGrpSpPr>
        <p:grpSpPr bwMode="auto">
          <a:xfrm>
            <a:off x="4140200" y="1989138"/>
            <a:ext cx="792163" cy="3889375"/>
            <a:chOff x="1111" y="1253"/>
            <a:chExt cx="499" cy="2450"/>
          </a:xfrm>
        </p:grpSpPr>
        <p:sp>
          <p:nvSpPr>
            <p:cNvPr id="38001" name="Rectangle 63"/>
            <p:cNvSpPr>
              <a:spLocks noChangeArrowheads="1"/>
            </p:cNvSpPr>
            <p:nvPr/>
          </p:nvSpPr>
          <p:spPr bwMode="auto">
            <a:xfrm>
              <a:off x="1111" y="1253"/>
              <a:ext cx="499" cy="2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2" name="Line 64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3" name="Line 65"/>
            <p:cNvSpPr>
              <a:spLocks noChangeShapeType="1"/>
            </p:cNvSpPr>
            <p:nvPr/>
          </p:nvSpPr>
          <p:spPr bwMode="auto">
            <a:xfrm>
              <a:off x="1111" y="152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4" name="Line 66"/>
            <p:cNvSpPr>
              <a:spLocks noChangeShapeType="1"/>
            </p:cNvSpPr>
            <p:nvPr/>
          </p:nvSpPr>
          <p:spPr bwMode="auto">
            <a:xfrm>
              <a:off x="1111" y="166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5" name="Line 67"/>
            <p:cNvSpPr>
              <a:spLocks noChangeShapeType="1"/>
            </p:cNvSpPr>
            <p:nvPr/>
          </p:nvSpPr>
          <p:spPr bwMode="auto">
            <a:xfrm>
              <a:off x="1111" y="179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6" name="Line 68"/>
            <p:cNvSpPr>
              <a:spLocks noChangeShapeType="1"/>
            </p:cNvSpPr>
            <p:nvPr/>
          </p:nvSpPr>
          <p:spPr bwMode="auto">
            <a:xfrm>
              <a:off x="1111" y="193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7" name="Line 69"/>
            <p:cNvSpPr>
              <a:spLocks noChangeShapeType="1"/>
            </p:cNvSpPr>
            <p:nvPr/>
          </p:nvSpPr>
          <p:spPr bwMode="auto">
            <a:xfrm>
              <a:off x="1111" y="206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8" name="Line 70"/>
            <p:cNvSpPr>
              <a:spLocks noChangeShapeType="1"/>
            </p:cNvSpPr>
            <p:nvPr/>
          </p:nvSpPr>
          <p:spPr bwMode="auto">
            <a:xfrm>
              <a:off x="1111" y="220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9" name="Line 71"/>
            <p:cNvSpPr>
              <a:spLocks noChangeShapeType="1"/>
            </p:cNvSpPr>
            <p:nvPr/>
          </p:nvSpPr>
          <p:spPr bwMode="auto">
            <a:xfrm>
              <a:off x="1111" y="234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0" name="Line 72"/>
            <p:cNvSpPr>
              <a:spLocks noChangeShapeType="1"/>
            </p:cNvSpPr>
            <p:nvPr/>
          </p:nvSpPr>
          <p:spPr bwMode="auto">
            <a:xfrm>
              <a:off x="1111" y="247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1" name="Line 73"/>
            <p:cNvSpPr>
              <a:spLocks noChangeShapeType="1"/>
            </p:cNvSpPr>
            <p:nvPr/>
          </p:nvSpPr>
          <p:spPr bwMode="auto">
            <a:xfrm>
              <a:off x="1111" y="261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2" name="Line 74"/>
            <p:cNvSpPr>
              <a:spLocks noChangeShapeType="1"/>
            </p:cNvSpPr>
            <p:nvPr/>
          </p:nvSpPr>
          <p:spPr bwMode="auto">
            <a:xfrm>
              <a:off x="1111" y="274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3" name="Line 75"/>
            <p:cNvSpPr>
              <a:spLocks noChangeShapeType="1"/>
            </p:cNvSpPr>
            <p:nvPr/>
          </p:nvSpPr>
          <p:spPr bwMode="auto">
            <a:xfrm>
              <a:off x="1111" y="288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4" name="Line 76"/>
            <p:cNvSpPr>
              <a:spLocks noChangeShapeType="1"/>
            </p:cNvSpPr>
            <p:nvPr/>
          </p:nvSpPr>
          <p:spPr bwMode="auto">
            <a:xfrm>
              <a:off x="1111" y="302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5" name="Line 77"/>
            <p:cNvSpPr>
              <a:spLocks noChangeShapeType="1"/>
            </p:cNvSpPr>
            <p:nvPr/>
          </p:nvSpPr>
          <p:spPr bwMode="auto">
            <a:xfrm>
              <a:off x="1111" y="315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6" name="Line 78"/>
            <p:cNvSpPr>
              <a:spLocks noChangeShapeType="1"/>
            </p:cNvSpPr>
            <p:nvPr/>
          </p:nvSpPr>
          <p:spPr bwMode="auto">
            <a:xfrm>
              <a:off x="1111" y="329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7" name="Line 79"/>
            <p:cNvSpPr>
              <a:spLocks noChangeShapeType="1"/>
            </p:cNvSpPr>
            <p:nvPr/>
          </p:nvSpPr>
          <p:spPr bwMode="auto">
            <a:xfrm>
              <a:off x="1111" y="342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8" name="Line 80"/>
            <p:cNvSpPr>
              <a:spLocks noChangeShapeType="1"/>
            </p:cNvSpPr>
            <p:nvPr/>
          </p:nvSpPr>
          <p:spPr bwMode="auto">
            <a:xfrm>
              <a:off x="1111" y="356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9" name="Line 81"/>
            <p:cNvSpPr>
              <a:spLocks noChangeShapeType="1"/>
            </p:cNvSpPr>
            <p:nvPr/>
          </p:nvSpPr>
          <p:spPr bwMode="auto">
            <a:xfrm>
              <a:off x="1111" y="148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0" name="Line 82"/>
            <p:cNvSpPr>
              <a:spLocks noChangeShapeType="1"/>
            </p:cNvSpPr>
            <p:nvPr/>
          </p:nvSpPr>
          <p:spPr bwMode="auto">
            <a:xfrm>
              <a:off x="1111" y="161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1" name="Line 83"/>
            <p:cNvSpPr>
              <a:spLocks noChangeShapeType="1"/>
            </p:cNvSpPr>
            <p:nvPr/>
          </p:nvSpPr>
          <p:spPr bwMode="auto">
            <a:xfrm>
              <a:off x="1111" y="175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2" name="Line 84"/>
            <p:cNvSpPr>
              <a:spLocks noChangeShapeType="1"/>
            </p:cNvSpPr>
            <p:nvPr/>
          </p:nvSpPr>
          <p:spPr bwMode="auto">
            <a:xfrm>
              <a:off x="1111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3" name="Line 85"/>
            <p:cNvSpPr>
              <a:spLocks noChangeShapeType="1"/>
            </p:cNvSpPr>
            <p:nvPr/>
          </p:nvSpPr>
          <p:spPr bwMode="auto">
            <a:xfrm>
              <a:off x="1111" y="202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4" name="Line 86"/>
            <p:cNvSpPr>
              <a:spLocks noChangeShapeType="1"/>
            </p:cNvSpPr>
            <p:nvPr/>
          </p:nvSpPr>
          <p:spPr bwMode="auto">
            <a:xfrm>
              <a:off x="1111" y="216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5" name="Line 87"/>
            <p:cNvSpPr>
              <a:spLocks noChangeShapeType="1"/>
            </p:cNvSpPr>
            <p:nvPr/>
          </p:nvSpPr>
          <p:spPr bwMode="auto">
            <a:xfrm>
              <a:off x="1111" y="229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6" name="Line 88"/>
            <p:cNvSpPr>
              <a:spLocks noChangeShapeType="1"/>
            </p:cNvSpPr>
            <p:nvPr/>
          </p:nvSpPr>
          <p:spPr bwMode="auto">
            <a:xfrm>
              <a:off x="1111" y="243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7" name="Line 89"/>
            <p:cNvSpPr>
              <a:spLocks noChangeShapeType="1"/>
            </p:cNvSpPr>
            <p:nvPr/>
          </p:nvSpPr>
          <p:spPr bwMode="auto">
            <a:xfrm>
              <a:off x="1111" y="256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8" name="Line 90"/>
            <p:cNvSpPr>
              <a:spLocks noChangeShapeType="1"/>
            </p:cNvSpPr>
            <p:nvPr/>
          </p:nvSpPr>
          <p:spPr bwMode="auto">
            <a:xfrm>
              <a:off x="1111" y="270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9" name="Line 91"/>
            <p:cNvSpPr>
              <a:spLocks noChangeShapeType="1"/>
            </p:cNvSpPr>
            <p:nvPr/>
          </p:nvSpPr>
          <p:spPr bwMode="auto">
            <a:xfrm>
              <a:off x="1111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0" name="Line 92"/>
            <p:cNvSpPr>
              <a:spLocks noChangeShapeType="1"/>
            </p:cNvSpPr>
            <p:nvPr/>
          </p:nvSpPr>
          <p:spPr bwMode="auto">
            <a:xfrm>
              <a:off x="1111" y="297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1" name="Line 93"/>
            <p:cNvSpPr>
              <a:spLocks noChangeShapeType="1"/>
            </p:cNvSpPr>
            <p:nvPr/>
          </p:nvSpPr>
          <p:spPr bwMode="auto">
            <a:xfrm>
              <a:off x="1111" y="311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2" name="Line 94"/>
            <p:cNvSpPr>
              <a:spLocks noChangeShapeType="1"/>
            </p:cNvSpPr>
            <p:nvPr/>
          </p:nvSpPr>
          <p:spPr bwMode="auto">
            <a:xfrm>
              <a:off x="1111" y="324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3" name="Line 95"/>
            <p:cNvSpPr>
              <a:spLocks noChangeShapeType="1"/>
            </p:cNvSpPr>
            <p:nvPr/>
          </p:nvSpPr>
          <p:spPr bwMode="auto">
            <a:xfrm>
              <a:off x="1111" y="338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4" name="Line 96"/>
            <p:cNvSpPr>
              <a:spLocks noChangeShapeType="1"/>
            </p:cNvSpPr>
            <p:nvPr/>
          </p:nvSpPr>
          <p:spPr bwMode="auto">
            <a:xfrm>
              <a:off x="1111" y="352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5" name="Line 97"/>
            <p:cNvSpPr>
              <a:spLocks noChangeShapeType="1"/>
            </p:cNvSpPr>
            <p:nvPr/>
          </p:nvSpPr>
          <p:spPr bwMode="auto">
            <a:xfrm>
              <a:off x="1111" y="365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6" name="Line 98"/>
            <p:cNvSpPr>
              <a:spLocks noChangeShapeType="1"/>
            </p:cNvSpPr>
            <p:nvPr/>
          </p:nvSpPr>
          <p:spPr bwMode="auto">
            <a:xfrm>
              <a:off x="1111" y="143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7" name="Line 99"/>
            <p:cNvSpPr>
              <a:spLocks noChangeShapeType="1"/>
            </p:cNvSpPr>
            <p:nvPr/>
          </p:nvSpPr>
          <p:spPr bwMode="auto">
            <a:xfrm>
              <a:off x="1111" y="157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8" name="Line 100"/>
            <p:cNvSpPr>
              <a:spLocks noChangeShapeType="1"/>
            </p:cNvSpPr>
            <p:nvPr/>
          </p:nvSpPr>
          <p:spPr bwMode="auto">
            <a:xfrm>
              <a:off x="1111" y="170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9" name="Line 101"/>
            <p:cNvSpPr>
              <a:spLocks noChangeShapeType="1"/>
            </p:cNvSpPr>
            <p:nvPr/>
          </p:nvSpPr>
          <p:spPr bwMode="auto">
            <a:xfrm>
              <a:off x="1111" y="184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0" name="Line 102"/>
            <p:cNvSpPr>
              <a:spLocks noChangeShapeType="1"/>
            </p:cNvSpPr>
            <p:nvPr/>
          </p:nvSpPr>
          <p:spPr bwMode="auto">
            <a:xfrm>
              <a:off x="1111" y="197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1" name="Line 103"/>
            <p:cNvSpPr>
              <a:spLocks noChangeShapeType="1"/>
            </p:cNvSpPr>
            <p:nvPr/>
          </p:nvSpPr>
          <p:spPr bwMode="auto">
            <a:xfrm>
              <a:off x="1111" y="211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2" name="Line 104"/>
            <p:cNvSpPr>
              <a:spLocks noChangeShapeType="1"/>
            </p:cNvSpPr>
            <p:nvPr/>
          </p:nvSpPr>
          <p:spPr bwMode="auto">
            <a:xfrm>
              <a:off x="1111" y="225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3" name="Line 105"/>
            <p:cNvSpPr>
              <a:spLocks noChangeShapeType="1"/>
            </p:cNvSpPr>
            <p:nvPr/>
          </p:nvSpPr>
          <p:spPr bwMode="auto">
            <a:xfrm>
              <a:off x="1111" y="238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4" name="Line 106"/>
            <p:cNvSpPr>
              <a:spLocks noChangeShapeType="1"/>
            </p:cNvSpPr>
            <p:nvPr/>
          </p:nvSpPr>
          <p:spPr bwMode="auto">
            <a:xfrm>
              <a:off x="1111" y="252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5" name="Line 107"/>
            <p:cNvSpPr>
              <a:spLocks noChangeShapeType="1"/>
            </p:cNvSpPr>
            <p:nvPr/>
          </p:nvSpPr>
          <p:spPr bwMode="auto">
            <a:xfrm>
              <a:off x="1111" y="265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6" name="Line 108"/>
            <p:cNvSpPr>
              <a:spLocks noChangeShapeType="1"/>
            </p:cNvSpPr>
            <p:nvPr/>
          </p:nvSpPr>
          <p:spPr bwMode="auto">
            <a:xfrm>
              <a:off x="1111" y="279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7" name="Line 109"/>
            <p:cNvSpPr>
              <a:spLocks noChangeShapeType="1"/>
            </p:cNvSpPr>
            <p:nvPr/>
          </p:nvSpPr>
          <p:spPr bwMode="auto">
            <a:xfrm>
              <a:off x="1111" y="293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8" name="Line 110"/>
            <p:cNvSpPr>
              <a:spLocks noChangeShapeType="1"/>
            </p:cNvSpPr>
            <p:nvPr/>
          </p:nvSpPr>
          <p:spPr bwMode="auto">
            <a:xfrm>
              <a:off x="1111" y="306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9" name="Line 111"/>
            <p:cNvSpPr>
              <a:spLocks noChangeShapeType="1"/>
            </p:cNvSpPr>
            <p:nvPr/>
          </p:nvSpPr>
          <p:spPr bwMode="auto">
            <a:xfrm>
              <a:off x="1111" y="320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0" name="Line 112"/>
            <p:cNvSpPr>
              <a:spLocks noChangeShapeType="1"/>
            </p:cNvSpPr>
            <p:nvPr/>
          </p:nvSpPr>
          <p:spPr bwMode="auto">
            <a:xfrm>
              <a:off x="1111" y="333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1" name="Line 113"/>
            <p:cNvSpPr>
              <a:spLocks noChangeShapeType="1"/>
            </p:cNvSpPr>
            <p:nvPr/>
          </p:nvSpPr>
          <p:spPr bwMode="auto">
            <a:xfrm>
              <a:off x="1111" y="347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2" name="Line 114"/>
            <p:cNvSpPr>
              <a:spLocks noChangeShapeType="1"/>
            </p:cNvSpPr>
            <p:nvPr/>
          </p:nvSpPr>
          <p:spPr bwMode="auto">
            <a:xfrm>
              <a:off x="1111" y="361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3" name="Line 115"/>
            <p:cNvSpPr>
              <a:spLocks noChangeShapeType="1"/>
            </p:cNvSpPr>
            <p:nvPr/>
          </p:nvSpPr>
          <p:spPr bwMode="auto">
            <a:xfrm>
              <a:off x="1111" y="129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4" name="Line 116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5" name="Line 117"/>
            <p:cNvSpPr>
              <a:spLocks noChangeShapeType="1"/>
            </p:cNvSpPr>
            <p:nvPr/>
          </p:nvSpPr>
          <p:spPr bwMode="auto">
            <a:xfrm>
              <a:off x="1111" y="134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grpSp>
        <p:nvGrpSpPr>
          <p:cNvPr id="37894" name="Group 174"/>
          <p:cNvGrpSpPr>
            <a:grpSpLocks/>
          </p:cNvGrpSpPr>
          <p:nvPr/>
        </p:nvGrpSpPr>
        <p:grpSpPr bwMode="auto">
          <a:xfrm>
            <a:off x="5724525" y="1989138"/>
            <a:ext cx="792163" cy="3889375"/>
            <a:chOff x="1111" y="1253"/>
            <a:chExt cx="499" cy="2450"/>
          </a:xfrm>
        </p:grpSpPr>
        <p:sp>
          <p:nvSpPr>
            <p:cNvPr id="37946" name="Rectangle 175"/>
            <p:cNvSpPr>
              <a:spLocks noChangeArrowheads="1"/>
            </p:cNvSpPr>
            <p:nvPr/>
          </p:nvSpPr>
          <p:spPr bwMode="auto">
            <a:xfrm>
              <a:off x="1111" y="1253"/>
              <a:ext cx="499" cy="2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7" name="Line 176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8" name="Line 177"/>
            <p:cNvSpPr>
              <a:spLocks noChangeShapeType="1"/>
            </p:cNvSpPr>
            <p:nvPr/>
          </p:nvSpPr>
          <p:spPr bwMode="auto">
            <a:xfrm>
              <a:off x="1111" y="152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9" name="Line 178"/>
            <p:cNvSpPr>
              <a:spLocks noChangeShapeType="1"/>
            </p:cNvSpPr>
            <p:nvPr/>
          </p:nvSpPr>
          <p:spPr bwMode="auto">
            <a:xfrm>
              <a:off x="1111" y="166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0" name="Line 179"/>
            <p:cNvSpPr>
              <a:spLocks noChangeShapeType="1"/>
            </p:cNvSpPr>
            <p:nvPr/>
          </p:nvSpPr>
          <p:spPr bwMode="auto">
            <a:xfrm>
              <a:off x="1111" y="179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1" name="Line 180"/>
            <p:cNvSpPr>
              <a:spLocks noChangeShapeType="1"/>
            </p:cNvSpPr>
            <p:nvPr/>
          </p:nvSpPr>
          <p:spPr bwMode="auto">
            <a:xfrm>
              <a:off x="1111" y="193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2" name="Line 181"/>
            <p:cNvSpPr>
              <a:spLocks noChangeShapeType="1"/>
            </p:cNvSpPr>
            <p:nvPr/>
          </p:nvSpPr>
          <p:spPr bwMode="auto">
            <a:xfrm>
              <a:off x="1111" y="206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3" name="Line 182"/>
            <p:cNvSpPr>
              <a:spLocks noChangeShapeType="1"/>
            </p:cNvSpPr>
            <p:nvPr/>
          </p:nvSpPr>
          <p:spPr bwMode="auto">
            <a:xfrm>
              <a:off x="1111" y="220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4" name="Line 183"/>
            <p:cNvSpPr>
              <a:spLocks noChangeShapeType="1"/>
            </p:cNvSpPr>
            <p:nvPr/>
          </p:nvSpPr>
          <p:spPr bwMode="auto">
            <a:xfrm>
              <a:off x="1111" y="234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5" name="Line 184"/>
            <p:cNvSpPr>
              <a:spLocks noChangeShapeType="1"/>
            </p:cNvSpPr>
            <p:nvPr/>
          </p:nvSpPr>
          <p:spPr bwMode="auto">
            <a:xfrm>
              <a:off x="1111" y="247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6" name="Line 185"/>
            <p:cNvSpPr>
              <a:spLocks noChangeShapeType="1"/>
            </p:cNvSpPr>
            <p:nvPr/>
          </p:nvSpPr>
          <p:spPr bwMode="auto">
            <a:xfrm>
              <a:off x="1111" y="261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7" name="Line 186"/>
            <p:cNvSpPr>
              <a:spLocks noChangeShapeType="1"/>
            </p:cNvSpPr>
            <p:nvPr/>
          </p:nvSpPr>
          <p:spPr bwMode="auto">
            <a:xfrm>
              <a:off x="1111" y="274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8" name="Line 187"/>
            <p:cNvSpPr>
              <a:spLocks noChangeShapeType="1"/>
            </p:cNvSpPr>
            <p:nvPr/>
          </p:nvSpPr>
          <p:spPr bwMode="auto">
            <a:xfrm>
              <a:off x="1111" y="288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9" name="Line 188"/>
            <p:cNvSpPr>
              <a:spLocks noChangeShapeType="1"/>
            </p:cNvSpPr>
            <p:nvPr/>
          </p:nvSpPr>
          <p:spPr bwMode="auto">
            <a:xfrm>
              <a:off x="1111" y="302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0" name="Line 189"/>
            <p:cNvSpPr>
              <a:spLocks noChangeShapeType="1"/>
            </p:cNvSpPr>
            <p:nvPr/>
          </p:nvSpPr>
          <p:spPr bwMode="auto">
            <a:xfrm>
              <a:off x="1111" y="315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1" name="Line 190"/>
            <p:cNvSpPr>
              <a:spLocks noChangeShapeType="1"/>
            </p:cNvSpPr>
            <p:nvPr/>
          </p:nvSpPr>
          <p:spPr bwMode="auto">
            <a:xfrm>
              <a:off x="1111" y="329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2" name="Line 191"/>
            <p:cNvSpPr>
              <a:spLocks noChangeShapeType="1"/>
            </p:cNvSpPr>
            <p:nvPr/>
          </p:nvSpPr>
          <p:spPr bwMode="auto">
            <a:xfrm>
              <a:off x="1111" y="342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3" name="Line 192"/>
            <p:cNvSpPr>
              <a:spLocks noChangeShapeType="1"/>
            </p:cNvSpPr>
            <p:nvPr/>
          </p:nvSpPr>
          <p:spPr bwMode="auto">
            <a:xfrm>
              <a:off x="1111" y="356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4" name="Line 193"/>
            <p:cNvSpPr>
              <a:spLocks noChangeShapeType="1"/>
            </p:cNvSpPr>
            <p:nvPr/>
          </p:nvSpPr>
          <p:spPr bwMode="auto">
            <a:xfrm>
              <a:off x="1111" y="148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5" name="Line 194"/>
            <p:cNvSpPr>
              <a:spLocks noChangeShapeType="1"/>
            </p:cNvSpPr>
            <p:nvPr/>
          </p:nvSpPr>
          <p:spPr bwMode="auto">
            <a:xfrm>
              <a:off x="1111" y="161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6" name="Line 195"/>
            <p:cNvSpPr>
              <a:spLocks noChangeShapeType="1"/>
            </p:cNvSpPr>
            <p:nvPr/>
          </p:nvSpPr>
          <p:spPr bwMode="auto">
            <a:xfrm>
              <a:off x="1111" y="175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7" name="Line 196"/>
            <p:cNvSpPr>
              <a:spLocks noChangeShapeType="1"/>
            </p:cNvSpPr>
            <p:nvPr/>
          </p:nvSpPr>
          <p:spPr bwMode="auto">
            <a:xfrm>
              <a:off x="1111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8" name="Line 197"/>
            <p:cNvSpPr>
              <a:spLocks noChangeShapeType="1"/>
            </p:cNvSpPr>
            <p:nvPr/>
          </p:nvSpPr>
          <p:spPr bwMode="auto">
            <a:xfrm>
              <a:off x="1111" y="202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9" name="Line 198"/>
            <p:cNvSpPr>
              <a:spLocks noChangeShapeType="1"/>
            </p:cNvSpPr>
            <p:nvPr/>
          </p:nvSpPr>
          <p:spPr bwMode="auto">
            <a:xfrm>
              <a:off x="1111" y="216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0" name="Line 199"/>
            <p:cNvSpPr>
              <a:spLocks noChangeShapeType="1"/>
            </p:cNvSpPr>
            <p:nvPr/>
          </p:nvSpPr>
          <p:spPr bwMode="auto">
            <a:xfrm>
              <a:off x="1111" y="229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1" name="Line 200"/>
            <p:cNvSpPr>
              <a:spLocks noChangeShapeType="1"/>
            </p:cNvSpPr>
            <p:nvPr/>
          </p:nvSpPr>
          <p:spPr bwMode="auto">
            <a:xfrm>
              <a:off x="1111" y="243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2" name="Line 201"/>
            <p:cNvSpPr>
              <a:spLocks noChangeShapeType="1"/>
            </p:cNvSpPr>
            <p:nvPr/>
          </p:nvSpPr>
          <p:spPr bwMode="auto">
            <a:xfrm>
              <a:off x="1111" y="256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3" name="Line 202"/>
            <p:cNvSpPr>
              <a:spLocks noChangeShapeType="1"/>
            </p:cNvSpPr>
            <p:nvPr/>
          </p:nvSpPr>
          <p:spPr bwMode="auto">
            <a:xfrm>
              <a:off x="1111" y="270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4" name="Line 203"/>
            <p:cNvSpPr>
              <a:spLocks noChangeShapeType="1"/>
            </p:cNvSpPr>
            <p:nvPr/>
          </p:nvSpPr>
          <p:spPr bwMode="auto">
            <a:xfrm>
              <a:off x="1111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5" name="Line 204"/>
            <p:cNvSpPr>
              <a:spLocks noChangeShapeType="1"/>
            </p:cNvSpPr>
            <p:nvPr/>
          </p:nvSpPr>
          <p:spPr bwMode="auto">
            <a:xfrm>
              <a:off x="1111" y="297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6" name="Line 205"/>
            <p:cNvSpPr>
              <a:spLocks noChangeShapeType="1"/>
            </p:cNvSpPr>
            <p:nvPr/>
          </p:nvSpPr>
          <p:spPr bwMode="auto">
            <a:xfrm>
              <a:off x="1111" y="311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7" name="Line 206"/>
            <p:cNvSpPr>
              <a:spLocks noChangeShapeType="1"/>
            </p:cNvSpPr>
            <p:nvPr/>
          </p:nvSpPr>
          <p:spPr bwMode="auto">
            <a:xfrm>
              <a:off x="1111" y="324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8" name="Line 207"/>
            <p:cNvSpPr>
              <a:spLocks noChangeShapeType="1"/>
            </p:cNvSpPr>
            <p:nvPr/>
          </p:nvSpPr>
          <p:spPr bwMode="auto">
            <a:xfrm>
              <a:off x="1111" y="338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9" name="Line 208"/>
            <p:cNvSpPr>
              <a:spLocks noChangeShapeType="1"/>
            </p:cNvSpPr>
            <p:nvPr/>
          </p:nvSpPr>
          <p:spPr bwMode="auto">
            <a:xfrm>
              <a:off x="1111" y="352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0" name="Line 209"/>
            <p:cNvSpPr>
              <a:spLocks noChangeShapeType="1"/>
            </p:cNvSpPr>
            <p:nvPr/>
          </p:nvSpPr>
          <p:spPr bwMode="auto">
            <a:xfrm>
              <a:off x="1111" y="365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1" name="Line 210"/>
            <p:cNvSpPr>
              <a:spLocks noChangeShapeType="1"/>
            </p:cNvSpPr>
            <p:nvPr/>
          </p:nvSpPr>
          <p:spPr bwMode="auto">
            <a:xfrm>
              <a:off x="1111" y="143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2" name="Line 211"/>
            <p:cNvSpPr>
              <a:spLocks noChangeShapeType="1"/>
            </p:cNvSpPr>
            <p:nvPr/>
          </p:nvSpPr>
          <p:spPr bwMode="auto">
            <a:xfrm>
              <a:off x="1111" y="157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3" name="Line 212"/>
            <p:cNvSpPr>
              <a:spLocks noChangeShapeType="1"/>
            </p:cNvSpPr>
            <p:nvPr/>
          </p:nvSpPr>
          <p:spPr bwMode="auto">
            <a:xfrm>
              <a:off x="1111" y="170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4" name="Line 213"/>
            <p:cNvSpPr>
              <a:spLocks noChangeShapeType="1"/>
            </p:cNvSpPr>
            <p:nvPr/>
          </p:nvSpPr>
          <p:spPr bwMode="auto">
            <a:xfrm>
              <a:off x="1111" y="184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5" name="Line 214"/>
            <p:cNvSpPr>
              <a:spLocks noChangeShapeType="1"/>
            </p:cNvSpPr>
            <p:nvPr/>
          </p:nvSpPr>
          <p:spPr bwMode="auto">
            <a:xfrm>
              <a:off x="1111" y="197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6" name="Line 215"/>
            <p:cNvSpPr>
              <a:spLocks noChangeShapeType="1"/>
            </p:cNvSpPr>
            <p:nvPr/>
          </p:nvSpPr>
          <p:spPr bwMode="auto">
            <a:xfrm>
              <a:off x="1111" y="211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7" name="Line 216"/>
            <p:cNvSpPr>
              <a:spLocks noChangeShapeType="1"/>
            </p:cNvSpPr>
            <p:nvPr/>
          </p:nvSpPr>
          <p:spPr bwMode="auto">
            <a:xfrm>
              <a:off x="1111" y="225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8" name="Line 217"/>
            <p:cNvSpPr>
              <a:spLocks noChangeShapeType="1"/>
            </p:cNvSpPr>
            <p:nvPr/>
          </p:nvSpPr>
          <p:spPr bwMode="auto">
            <a:xfrm>
              <a:off x="1111" y="238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9" name="Line 218"/>
            <p:cNvSpPr>
              <a:spLocks noChangeShapeType="1"/>
            </p:cNvSpPr>
            <p:nvPr/>
          </p:nvSpPr>
          <p:spPr bwMode="auto">
            <a:xfrm>
              <a:off x="1111" y="252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0" name="Line 219"/>
            <p:cNvSpPr>
              <a:spLocks noChangeShapeType="1"/>
            </p:cNvSpPr>
            <p:nvPr/>
          </p:nvSpPr>
          <p:spPr bwMode="auto">
            <a:xfrm>
              <a:off x="1111" y="265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1" name="Line 220"/>
            <p:cNvSpPr>
              <a:spLocks noChangeShapeType="1"/>
            </p:cNvSpPr>
            <p:nvPr/>
          </p:nvSpPr>
          <p:spPr bwMode="auto">
            <a:xfrm>
              <a:off x="1111" y="279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2" name="Line 221"/>
            <p:cNvSpPr>
              <a:spLocks noChangeShapeType="1"/>
            </p:cNvSpPr>
            <p:nvPr/>
          </p:nvSpPr>
          <p:spPr bwMode="auto">
            <a:xfrm>
              <a:off x="1111" y="293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3" name="Line 222"/>
            <p:cNvSpPr>
              <a:spLocks noChangeShapeType="1"/>
            </p:cNvSpPr>
            <p:nvPr/>
          </p:nvSpPr>
          <p:spPr bwMode="auto">
            <a:xfrm>
              <a:off x="1111" y="306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4" name="Line 223"/>
            <p:cNvSpPr>
              <a:spLocks noChangeShapeType="1"/>
            </p:cNvSpPr>
            <p:nvPr/>
          </p:nvSpPr>
          <p:spPr bwMode="auto">
            <a:xfrm>
              <a:off x="1111" y="320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5" name="Line 224"/>
            <p:cNvSpPr>
              <a:spLocks noChangeShapeType="1"/>
            </p:cNvSpPr>
            <p:nvPr/>
          </p:nvSpPr>
          <p:spPr bwMode="auto">
            <a:xfrm>
              <a:off x="1111" y="333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6" name="Line 225"/>
            <p:cNvSpPr>
              <a:spLocks noChangeShapeType="1"/>
            </p:cNvSpPr>
            <p:nvPr/>
          </p:nvSpPr>
          <p:spPr bwMode="auto">
            <a:xfrm>
              <a:off x="1111" y="347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7" name="Line 226"/>
            <p:cNvSpPr>
              <a:spLocks noChangeShapeType="1"/>
            </p:cNvSpPr>
            <p:nvPr/>
          </p:nvSpPr>
          <p:spPr bwMode="auto">
            <a:xfrm>
              <a:off x="1111" y="361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8" name="Line 227"/>
            <p:cNvSpPr>
              <a:spLocks noChangeShapeType="1"/>
            </p:cNvSpPr>
            <p:nvPr/>
          </p:nvSpPr>
          <p:spPr bwMode="auto">
            <a:xfrm>
              <a:off x="1111" y="129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9" name="Line 228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0" name="Line 229"/>
            <p:cNvSpPr>
              <a:spLocks noChangeShapeType="1"/>
            </p:cNvSpPr>
            <p:nvPr/>
          </p:nvSpPr>
          <p:spPr bwMode="auto">
            <a:xfrm>
              <a:off x="1111" y="134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37895" name="Rectangle 230"/>
          <p:cNvSpPr>
            <a:spLocks noChangeArrowheads="1"/>
          </p:cNvSpPr>
          <p:nvPr/>
        </p:nvSpPr>
        <p:spPr bwMode="auto">
          <a:xfrm>
            <a:off x="2555875" y="2205038"/>
            <a:ext cx="792163" cy="714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6" name="Rectangle 231"/>
          <p:cNvSpPr>
            <a:spLocks noChangeArrowheads="1"/>
          </p:cNvSpPr>
          <p:nvPr/>
        </p:nvSpPr>
        <p:spPr bwMode="auto">
          <a:xfrm>
            <a:off x="4140200" y="2349500"/>
            <a:ext cx="792163" cy="714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7" name="Rectangle 232"/>
          <p:cNvSpPr>
            <a:spLocks noChangeArrowheads="1"/>
          </p:cNvSpPr>
          <p:nvPr/>
        </p:nvSpPr>
        <p:spPr bwMode="auto">
          <a:xfrm>
            <a:off x="4140200" y="26368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8" name="Rectangle 233"/>
          <p:cNvSpPr>
            <a:spLocks noChangeArrowheads="1"/>
          </p:cNvSpPr>
          <p:nvPr/>
        </p:nvSpPr>
        <p:spPr bwMode="auto">
          <a:xfrm>
            <a:off x="4140200" y="33575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9" name="Rectangle 234"/>
          <p:cNvSpPr>
            <a:spLocks noChangeArrowheads="1"/>
          </p:cNvSpPr>
          <p:nvPr/>
        </p:nvSpPr>
        <p:spPr bwMode="auto">
          <a:xfrm>
            <a:off x="4140200" y="35004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0" name="Rectangle 235"/>
          <p:cNvSpPr>
            <a:spLocks noChangeArrowheads="1"/>
          </p:cNvSpPr>
          <p:nvPr/>
        </p:nvSpPr>
        <p:spPr bwMode="auto">
          <a:xfrm>
            <a:off x="5724525" y="21336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1" name="Rectangle 236"/>
          <p:cNvSpPr>
            <a:spLocks noChangeArrowheads="1"/>
          </p:cNvSpPr>
          <p:nvPr/>
        </p:nvSpPr>
        <p:spPr bwMode="auto">
          <a:xfrm>
            <a:off x="5724525" y="23495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2" name="Rectangle 237"/>
          <p:cNvSpPr>
            <a:spLocks noChangeArrowheads="1"/>
          </p:cNvSpPr>
          <p:nvPr/>
        </p:nvSpPr>
        <p:spPr bwMode="auto">
          <a:xfrm>
            <a:off x="5724525" y="26368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3" name="Rectangle 238"/>
          <p:cNvSpPr>
            <a:spLocks noChangeArrowheads="1"/>
          </p:cNvSpPr>
          <p:nvPr/>
        </p:nvSpPr>
        <p:spPr bwMode="auto">
          <a:xfrm>
            <a:off x="5724525" y="38608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4" name="Rectangle 239"/>
          <p:cNvSpPr>
            <a:spLocks noChangeArrowheads="1"/>
          </p:cNvSpPr>
          <p:nvPr/>
        </p:nvSpPr>
        <p:spPr bwMode="auto">
          <a:xfrm>
            <a:off x="5724525" y="40767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5" name="Rectangle 240"/>
          <p:cNvSpPr>
            <a:spLocks noChangeArrowheads="1"/>
          </p:cNvSpPr>
          <p:nvPr/>
        </p:nvSpPr>
        <p:spPr bwMode="auto">
          <a:xfrm>
            <a:off x="5724525" y="46529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6" name="Rectangle 241"/>
          <p:cNvSpPr>
            <a:spLocks noChangeArrowheads="1"/>
          </p:cNvSpPr>
          <p:nvPr/>
        </p:nvSpPr>
        <p:spPr bwMode="auto">
          <a:xfrm>
            <a:off x="5724525" y="47259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7" name="Rectangle 248"/>
          <p:cNvSpPr>
            <a:spLocks noChangeArrowheads="1"/>
          </p:cNvSpPr>
          <p:nvPr/>
        </p:nvSpPr>
        <p:spPr bwMode="auto">
          <a:xfrm>
            <a:off x="4140200" y="37163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8" name="Rectangle 249"/>
          <p:cNvSpPr>
            <a:spLocks noChangeArrowheads="1"/>
          </p:cNvSpPr>
          <p:nvPr/>
        </p:nvSpPr>
        <p:spPr bwMode="auto">
          <a:xfrm>
            <a:off x="4140200" y="49418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9" name="Rectangle 250"/>
          <p:cNvSpPr>
            <a:spLocks noChangeArrowheads="1"/>
          </p:cNvSpPr>
          <p:nvPr/>
        </p:nvSpPr>
        <p:spPr bwMode="auto">
          <a:xfrm>
            <a:off x="4140200" y="573405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0" name="Rectangle 261"/>
          <p:cNvSpPr>
            <a:spLocks noChangeArrowheads="1"/>
          </p:cNvSpPr>
          <p:nvPr/>
        </p:nvSpPr>
        <p:spPr bwMode="auto">
          <a:xfrm>
            <a:off x="5724525" y="33575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1" name="Rectangle 262"/>
          <p:cNvSpPr>
            <a:spLocks noChangeArrowheads="1"/>
          </p:cNvSpPr>
          <p:nvPr/>
        </p:nvSpPr>
        <p:spPr bwMode="auto">
          <a:xfrm>
            <a:off x="5724525" y="35004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2" name="Rectangle 263"/>
          <p:cNvSpPr>
            <a:spLocks noChangeArrowheads="1"/>
          </p:cNvSpPr>
          <p:nvPr/>
        </p:nvSpPr>
        <p:spPr bwMode="auto">
          <a:xfrm>
            <a:off x="5724525" y="37163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3" name="Rectangle 264"/>
          <p:cNvSpPr>
            <a:spLocks noChangeArrowheads="1"/>
          </p:cNvSpPr>
          <p:nvPr/>
        </p:nvSpPr>
        <p:spPr bwMode="auto">
          <a:xfrm>
            <a:off x="5724525" y="49418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4" name="Rectangle 265"/>
          <p:cNvSpPr>
            <a:spLocks noChangeArrowheads="1"/>
          </p:cNvSpPr>
          <p:nvPr/>
        </p:nvSpPr>
        <p:spPr bwMode="auto">
          <a:xfrm>
            <a:off x="5724525" y="573405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5" name="Rectangle 279"/>
          <p:cNvSpPr>
            <a:spLocks noChangeArrowheads="1"/>
          </p:cNvSpPr>
          <p:nvPr/>
        </p:nvSpPr>
        <p:spPr bwMode="auto">
          <a:xfrm>
            <a:off x="5724525" y="51577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6" name="Rectangle 280"/>
          <p:cNvSpPr>
            <a:spLocks noChangeArrowheads="1"/>
          </p:cNvSpPr>
          <p:nvPr/>
        </p:nvSpPr>
        <p:spPr bwMode="auto">
          <a:xfrm>
            <a:off x="5724525" y="53006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7" name="Rectangle 281"/>
          <p:cNvSpPr>
            <a:spLocks noChangeArrowheads="1"/>
          </p:cNvSpPr>
          <p:nvPr/>
        </p:nvSpPr>
        <p:spPr bwMode="auto">
          <a:xfrm>
            <a:off x="5724525" y="28527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8" name="Rectangle 282"/>
          <p:cNvSpPr>
            <a:spLocks noChangeArrowheads="1"/>
          </p:cNvSpPr>
          <p:nvPr/>
        </p:nvSpPr>
        <p:spPr bwMode="auto">
          <a:xfrm>
            <a:off x="5724525" y="2924175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9" name="Rectangle 283"/>
          <p:cNvSpPr>
            <a:spLocks noChangeArrowheads="1"/>
          </p:cNvSpPr>
          <p:nvPr/>
        </p:nvSpPr>
        <p:spPr bwMode="auto">
          <a:xfrm>
            <a:off x="5724525" y="3063875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20" name="Text Box 298"/>
          <p:cNvSpPr txBox="1">
            <a:spLocks noChangeArrowheads="1"/>
          </p:cNvSpPr>
          <p:nvPr/>
        </p:nvSpPr>
        <p:spPr bwMode="auto">
          <a:xfrm>
            <a:off x="179512" y="2028904"/>
            <a:ext cx="2182842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Even a single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bit change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should give a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completely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different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result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avalanche effect</a:t>
            </a:r>
            <a:endParaRPr lang="en-US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upp 223"/>
          <p:cNvGrpSpPr>
            <a:grpSpLocks/>
          </p:cNvGrpSpPr>
          <p:nvPr/>
        </p:nvGrpSpPr>
        <p:grpSpPr bwMode="auto">
          <a:xfrm>
            <a:off x="3276600" y="2236788"/>
            <a:ext cx="954088" cy="4156075"/>
            <a:chOff x="3276600" y="2236788"/>
            <a:chExt cx="954088" cy="4156075"/>
          </a:xfrm>
        </p:grpSpPr>
        <p:sp>
          <p:nvSpPr>
            <p:cNvPr id="37937" name="Line 254"/>
            <p:cNvSpPr>
              <a:spLocks noChangeShapeType="1"/>
            </p:cNvSpPr>
            <p:nvPr/>
          </p:nvSpPr>
          <p:spPr bwMode="auto">
            <a:xfrm>
              <a:off x="3348038" y="2241550"/>
              <a:ext cx="792162" cy="144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8" name="Line 255"/>
            <p:cNvSpPr>
              <a:spLocks noChangeShapeType="1"/>
            </p:cNvSpPr>
            <p:nvPr/>
          </p:nvSpPr>
          <p:spPr bwMode="auto">
            <a:xfrm>
              <a:off x="3348038" y="2241550"/>
              <a:ext cx="792162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9" name="Line 256"/>
            <p:cNvSpPr>
              <a:spLocks noChangeShapeType="1"/>
            </p:cNvSpPr>
            <p:nvPr/>
          </p:nvSpPr>
          <p:spPr bwMode="auto">
            <a:xfrm>
              <a:off x="3348038" y="2239963"/>
              <a:ext cx="792162" cy="1150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0" name="Line 257"/>
            <p:cNvSpPr>
              <a:spLocks noChangeShapeType="1"/>
            </p:cNvSpPr>
            <p:nvPr/>
          </p:nvSpPr>
          <p:spPr bwMode="auto">
            <a:xfrm>
              <a:off x="3348038" y="2246313"/>
              <a:ext cx="792162" cy="1292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1" name="Line 258"/>
            <p:cNvSpPr>
              <a:spLocks noChangeShapeType="1"/>
            </p:cNvSpPr>
            <p:nvPr/>
          </p:nvSpPr>
          <p:spPr bwMode="auto">
            <a:xfrm>
              <a:off x="3348038" y="2246313"/>
              <a:ext cx="792162" cy="150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2" name="Line 259"/>
            <p:cNvSpPr>
              <a:spLocks noChangeShapeType="1"/>
            </p:cNvSpPr>
            <p:nvPr/>
          </p:nvSpPr>
          <p:spPr bwMode="auto">
            <a:xfrm>
              <a:off x="3348038" y="2243138"/>
              <a:ext cx="792162" cy="273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3" name="Line 260"/>
            <p:cNvSpPr>
              <a:spLocks noChangeShapeType="1"/>
            </p:cNvSpPr>
            <p:nvPr/>
          </p:nvSpPr>
          <p:spPr bwMode="auto">
            <a:xfrm>
              <a:off x="3348038" y="2236788"/>
              <a:ext cx="792162" cy="3529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4" name="Text Box 301"/>
            <p:cNvSpPr txBox="1">
              <a:spLocks noChangeArrowheads="1"/>
            </p:cNvSpPr>
            <p:nvPr/>
          </p:nvSpPr>
          <p:spPr bwMode="auto">
            <a:xfrm>
              <a:off x="3276600" y="5875338"/>
              <a:ext cx="954088" cy="5175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Non-linear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function</a:t>
              </a:r>
            </a:p>
          </p:txBody>
        </p:sp>
        <p:sp>
          <p:nvSpPr>
            <p:cNvPr id="37945" name="Line 302"/>
            <p:cNvSpPr>
              <a:spLocks noChangeShapeType="1"/>
            </p:cNvSpPr>
            <p:nvPr/>
          </p:nvSpPr>
          <p:spPr bwMode="auto">
            <a:xfrm flipV="1">
              <a:off x="3779838" y="4868863"/>
              <a:ext cx="0" cy="1008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upp 222"/>
          <p:cNvGrpSpPr>
            <a:grpSpLocks/>
          </p:cNvGrpSpPr>
          <p:nvPr/>
        </p:nvGrpSpPr>
        <p:grpSpPr bwMode="auto">
          <a:xfrm>
            <a:off x="4929188" y="2176463"/>
            <a:ext cx="795337" cy="3168650"/>
            <a:chOff x="4929190" y="2176454"/>
            <a:chExt cx="795335" cy="3168659"/>
          </a:xfrm>
        </p:grpSpPr>
        <p:sp>
          <p:nvSpPr>
            <p:cNvPr id="37925" name="Line 288"/>
            <p:cNvSpPr>
              <a:spLocks noChangeShapeType="1"/>
            </p:cNvSpPr>
            <p:nvPr/>
          </p:nvSpPr>
          <p:spPr bwMode="auto">
            <a:xfrm flipV="1">
              <a:off x="4932363" y="2382830"/>
              <a:ext cx="782645" cy="285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6" name="Line 289"/>
            <p:cNvSpPr>
              <a:spLocks noChangeShapeType="1"/>
            </p:cNvSpPr>
            <p:nvPr/>
          </p:nvSpPr>
          <p:spPr bwMode="auto">
            <a:xfrm>
              <a:off x="4932363" y="2378075"/>
              <a:ext cx="792162" cy="503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7" name="Line 290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574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8" name="Line 291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1511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9" name="Line 292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172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0" name="Line 293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2303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1" name="Line 294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2376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2" name="Line 295"/>
            <p:cNvSpPr>
              <a:spLocks noChangeShapeType="1"/>
            </p:cNvSpPr>
            <p:nvPr/>
          </p:nvSpPr>
          <p:spPr bwMode="auto">
            <a:xfrm>
              <a:off x="4932363" y="2392363"/>
              <a:ext cx="792162" cy="2808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3" name="Line 296"/>
            <p:cNvSpPr>
              <a:spLocks noChangeShapeType="1"/>
            </p:cNvSpPr>
            <p:nvPr/>
          </p:nvSpPr>
          <p:spPr bwMode="auto">
            <a:xfrm>
              <a:off x="4932363" y="2392363"/>
              <a:ext cx="792162" cy="295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4" name="Line 288"/>
            <p:cNvSpPr>
              <a:spLocks noChangeShapeType="1"/>
            </p:cNvSpPr>
            <p:nvPr/>
          </p:nvSpPr>
          <p:spPr bwMode="auto">
            <a:xfrm flipV="1">
              <a:off x="4932363" y="2176454"/>
              <a:ext cx="782645" cy="2079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5" name="Line 288"/>
            <p:cNvSpPr>
              <a:spLocks noChangeShapeType="1"/>
            </p:cNvSpPr>
            <p:nvPr/>
          </p:nvSpPr>
          <p:spPr bwMode="auto">
            <a:xfrm flipV="1">
              <a:off x="4929191" y="2357430"/>
              <a:ext cx="785818" cy="45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6" name="Line 289"/>
            <p:cNvSpPr>
              <a:spLocks noChangeShapeType="1"/>
            </p:cNvSpPr>
            <p:nvPr/>
          </p:nvSpPr>
          <p:spPr bwMode="auto">
            <a:xfrm>
              <a:off x="4929190" y="2655882"/>
              <a:ext cx="785818" cy="2730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37924" name="textruta 224"/>
          <p:cNvSpPr txBox="1">
            <a:spLocks noChangeArrowheads="1"/>
          </p:cNvSpPr>
          <p:nvPr/>
        </p:nvSpPr>
        <p:spPr bwMode="auto">
          <a:xfrm>
            <a:off x="2555875" y="1630363"/>
            <a:ext cx="65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800">
                <a:solidFill>
                  <a:srgbClr val="000000"/>
                </a:solidFill>
              </a:rPr>
              <a:t>input</a:t>
            </a: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224" name="Text Box 299"/>
          <p:cNvSpPr txBox="1">
            <a:spLocks noChangeArrowheads="1"/>
          </p:cNvSpPr>
          <p:nvPr/>
        </p:nvSpPr>
        <p:spPr bwMode="auto">
          <a:xfrm>
            <a:off x="6948264" y="3716338"/>
            <a:ext cx="185339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SHA-512 has</a:t>
            </a:r>
          </a:p>
          <a:p>
            <a:r>
              <a:rPr lang="en-US" dirty="0">
                <a:solidFill>
                  <a:srgbClr val="000000"/>
                </a:solidFill>
              </a:rPr>
              <a:t>80 rounds</a:t>
            </a:r>
          </a:p>
        </p:txBody>
      </p:sp>
    </p:spTree>
    <p:extLst>
      <p:ext uri="{BB962C8B-B14F-4D97-AF65-F5344CB8AC3E}">
        <p14:creationId xmlns:p14="http://schemas.microsoft.com/office/powerpoint/2010/main" val="37428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25760"/>
            <a:ext cx="8574087" cy="1143000"/>
          </a:xfrm>
        </p:spPr>
        <p:txBody>
          <a:bodyPr/>
          <a:lstStyle/>
          <a:p>
            <a:pPr eaLnBrk="1" hangingPunct="1"/>
            <a:r>
              <a:rPr lang="en-US" dirty="0"/>
              <a:t>Hash functions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97450"/>
          </a:xfrm>
        </p:spPr>
        <p:txBody>
          <a:bodyPr>
            <a:normAutofit fontScale="85000" lnSpcReduction="20000"/>
          </a:bodyPr>
          <a:lstStyle/>
          <a:p>
            <a:pPr marL="342900" lvl="1" indent="-342900" eaLnBrk="1" hangingPunct="1">
              <a:spcBef>
                <a:spcPct val="60000"/>
              </a:spcBef>
              <a:buClr>
                <a:srgbClr val="072970"/>
              </a:buClr>
              <a:buFont typeface="Wingdings" pitchFamily="2" charset="2"/>
              <a:buChar char="§"/>
            </a:pPr>
            <a:r>
              <a:rPr lang="en-US" dirty="0"/>
              <a:t>Even just one changed bit gives a completely different result:</a:t>
            </a:r>
            <a:endParaRPr lang="en-US" dirty="0">
              <a:solidFill>
                <a:srgbClr val="0033CC"/>
              </a:solidFill>
            </a:endParaRPr>
          </a:p>
          <a:p>
            <a:pPr lvl="1" eaLnBrk="1" hangingPunct="1"/>
            <a:r>
              <a:rPr lang="en-US" sz="1800" b="1" dirty="0">
                <a:solidFill>
                  <a:srgbClr val="0033CC"/>
                </a:solidFill>
                <a:latin typeface="Courier New" pitchFamily="49" charset="0"/>
              </a:rPr>
              <a:t>md5(“hello”) = 5d41402abc4b2a76b9719d911017c592</a:t>
            </a:r>
          </a:p>
          <a:p>
            <a:pPr lvl="1" eaLnBrk="1" hangingPunct="1"/>
            <a:r>
              <a:rPr lang="en-US" sz="1800" b="1" dirty="0">
                <a:solidFill>
                  <a:srgbClr val="0033CC"/>
                </a:solidFill>
                <a:latin typeface="Courier New" pitchFamily="49" charset="0"/>
              </a:rPr>
              <a:t>md5(“Hello”) = 8b1a9953c4611296a827abf8c47804d7</a:t>
            </a:r>
          </a:p>
          <a:p>
            <a:pPr lvl="1" eaLnBrk="1" hangingPunct="1"/>
            <a:endParaRPr lang="en-US" sz="1800" b="1" dirty="0">
              <a:solidFill>
                <a:srgbClr val="0033CC"/>
              </a:solidFill>
              <a:latin typeface="Courier New" pitchFamily="49" charset="0"/>
            </a:endParaRPr>
          </a:p>
          <a:p>
            <a:pPr eaLnBrk="1" hangingPunct="1"/>
            <a:r>
              <a:rPr lang="en-US" sz="2000" b="1" dirty="0"/>
              <a:t>MD5</a:t>
            </a:r>
            <a:r>
              <a:rPr lang="en-US" sz="2000" dirty="0"/>
              <a:t>  –  Message Digest 5  (RFC 1321, 1992)</a:t>
            </a:r>
          </a:p>
          <a:p>
            <a:pPr lvl="1" eaLnBrk="1" hangingPunct="1"/>
            <a:r>
              <a:rPr lang="en-US" sz="1800" dirty="0"/>
              <a:t>128-bit message digest 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  <a:sym typeface="Wingdings" pitchFamily="2" charset="2"/>
              </a:rPr>
              <a:t>38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 different hashes</a:t>
            </a:r>
            <a:r>
              <a:rPr lang="en-US" sz="1800" dirty="0">
                <a:sym typeface="Wingdings" pitchFamily="2" charset="2"/>
              </a:rPr>
              <a:t> </a:t>
            </a:r>
          </a:p>
          <a:p>
            <a:pPr lvl="1" eaLnBrk="1" hangingPunct="1"/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Avoid</a:t>
            </a:r>
            <a:r>
              <a:rPr lang="en-US" sz="1800" dirty="0">
                <a:sym typeface="Wingdings" pitchFamily="2" charset="2"/>
              </a:rPr>
              <a:t> in new implementations - weak</a:t>
            </a:r>
          </a:p>
          <a:p>
            <a:pPr lvl="1" eaLnBrk="1" hangingPunct="1"/>
            <a:endParaRPr lang="en-US" sz="1800" dirty="0"/>
          </a:p>
          <a:p>
            <a:pPr eaLnBrk="1" hangingPunct="1"/>
            <a:r>
              <a:rPr lang="en-US" sz="2000" b="1" dirty="0"/>
              <a:t>SHA-1</a:t>
            </a:r>
            <a:r>
              <a:rPr lang="en-US" sz="2000" dirty="0"/>
              <a:t>  –  Secure Hash Algorithm</a:t>
            </a:r>
          </a:p>
          <a:p>
            <a:pPr lvl="1" eaLnBrk="1" hangingPunct="1"/>
            <a:r>
              <a:rPr lang="en-US" sz="1800" dirty="0"/>
              <a:t>Designed by NSA, became NIST standard 1995:  FIPS-180-2</a:t>
            </a:r>
          </a:p>
          <a:p>
            <a:pPr lvl="1" eaLnBrk="1" hangingPunct="1"/>
            <a:r>
              <a:rPr lang="en-US" sz="1800" dirty="0"/>
              <a:t>160-bit message digest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  <a:sym typeface="Wingdings" pitchFamily="2" charset="2"/>
              </a:rPr>
              <a:t>48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 different hashes</a:t>
            </a:r>
            <a:r>
              <a:rPr lang="en-US" sz="1800" dirty="0">
                <a:sym typeface="Wingdings" pitchFamily="2" charset="2"/>
              </a:rPr>
              <a:t> </a:t>
            </a:r>
          </a:p>
          <a:p>
            <a:pPr lvl="1" eaLnBrk="1" hangingPunct="1"/>
            <a:r>
              <a:rPr lang="en-US" sz="1800" dirty="0">
                <a:sym typeface="Wingdings" pitchFamily="2" charset="2"/>
              </a:rPr>
              <a:t>Avoid if collisions may cause problems in application, otherwise ok</a:t>
            </a:r>
          </a:p>
          <a:p>
            <a:pPr lvl="1" eaLnBrk="1" hangingPunct="1"/>
            <a:endParaRPr lang="en-US" sz="1800" dirty="0"/>
          </a:p>
          <a:p>
            <a:pPr eaLnBrk="1" hangingPunct="1"/>
            <a:r>
              <a:rPr lang="en-US" sz="2000" b="1" dirty="0"/>
              <a:t>SHA-2  </a:t>
            </a:r>
            <a:r>
              <a:rPr lang="en-US" sz="1700" dirty="0"/>
              <a:t>(family name for SHA-224, SHA-256, SHA-384 and SHA-512)</a:t>
            </a:r>
            <a:endParaRPr lang="en-US" sz="2000" dirty="0"/>
          </a:p>
          <a:p>
            <a:pPr lvl="1" eaLnBrk="1" hangingPunct="1"/>
            <a:r>
              <a:rPr lang="en-US" sz="1800" dirty="0"/>
              <a:t>Similar design as SHA-1, but at least today SHA-1 attacks not applicable</a:t>
            </a:r>
          </a:p>
          <a:p>
            <a:pPr lvl="1" eaLnBrk="1" hangingPunct="1"/>
            <a:endParaRPr lang="en-US" sz="1800" dirty="0"/>
          </a:p>
          <a:p>
            <a:pPr eaLnBrk="1" hangingPunct="1"/>
            <a:r>
              <a:rPr lang="en-US" sz="2000" b="1" dirty="0"/>
              <a:t>SHA-3</a:t>
            </a:r>
            <a:r>
              <a:rPr lang="en-US" sz="2000" dirty="0"/>
              <a:t> – next generation hash functions</a:t>
            </a:r>
          </a:p>
          <a:p>
            <a:pPr lvl="1" eaLnBrk="1" hangingPunct="1"/>
            <a:r>
              <a:rPr lang="en-US" sz="1800" dirty="0" err="1"/>
              <a:t>Keccak</a:t>
            </a:r>
            <a:r>
              <a:rPr lang="en-US" sz="1800" dirty="0"/>
              <a:t> - winner of open competition  (NIST draft 2014)</a:t>
            </a:r>
          </a:p>
          <a:p>
            <a:pPr lvl="1" eaLnBrk="1" hangingPunct="1"/>
            <a:r>
              <a:rPr lang="en-US" sz="1800" dirty="0"/>
              <a:t>Arbitrary digest size (standard proposes 224, 256, 384 and 512 bit digests)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6256" y="2675769"/>
            <a:ext cx="226774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“As of 2012, an </a:t>
            </a:r>
            <a:r>
              <a:rPr lang="en-US" sz="1400" dirty="0" err="1"/>
              <a:t>estimat-ed</a:t>
            </a:r>
            <a:r>
              <a:rPr lang="en-US" sz="1400" dirty="0"/>
              <a:t> cost of $2.77M to break a single hash value by renting CPU power from cloud servers.”</a:t>
            </a:r>
          </a:p>
          <a:p>
            <a:r>
              <a:rPr lang="en-US" sz="1400" dirty="0"/>
              <a:t>     - SHA-1, Wikipedia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089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5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8366125" cy="1143000"/>
          </a:xfrm>
        </p:spPr>
        <p:txBody>
          <a:bodyPr/>
          <a:lstStyle/>
          <a:p>
            <a:r>
              <a:rPr lang="en-US" sz="3200"/>
              <a:t>Keyed Hash – No need to encrypt message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557213" y="1316038"/>
            <a:ext cx="7689850" cy="3322637"/>
            <a:chOff x="351" y="926"/>
            <a:chExt cx="4844" cy="2093"/>
          </a:xfrm>
        </p:grpSpPr>
        <p:grpSp>
          <p:nvGrpSpPr>
            <p:cNvPr id="45062" name="Group 4"/>
            <p:cNvGrpSpPr>
              <a:grpSpLocks/>
            </p:cNvGrpSpPr>
            <p:nvPr/>
          </p:nvGrpSpPr>
          <p:grpSpPr bwMode="auto">
            <a:xfrm rot="-5400000">
              <a:off x="317" y="1343"/>
              <a:ext cx="720" cy="252"/>
              <a:chOff x="672" y="1333"/>
              <a:chExt cx="720" cy="252"/>
            </a:xfrm>
          </p:grpSpPr>
          <p:sp>
            <p:nvSpPr>
              <p:cNvPr id="45102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103" name="Text Box 6"/>
              <p:cNvSpPr txBox="1">
                <a:spLocks noChangeArrowheads="1"/>
              </p:cNvSpPr>
              <p:nvPr/>
            </p:nvSpPr>
            <p:spPr bwMode="auto">
              <a:xfrm>
                <a:off x="710" y="1333"/>
                <a:ext cx="66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/>
                  <a:t>message</a:t>
                </a:r>
              </a:p>
            </p:txBody>
          </p:sp>
        </p:grp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351" y="2166"/>
              <a:ext cx="744" cy="304"/>
              <a:chOff x="498" y="1968"/>
              <a:chExt cx="744" cy="336"/>
            </a:xfrm>
          </p:grpSpPr>
          <p:sp>
            <p:nvSpPr>
              <p:cNvPr id="45100" name="Oval 8"/>
              <p:cNvSpPr>
                <a:spLocks noChangeArrowheads="1"/>
              </p:cNvSpPr>
              <p:nvPr/>
            </p:nvSpPr>
            <p:spPr bwMode="auto">
              <a:xfrm>
                <a:off x="550" y="1968"/>
                <a:ext cx="504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101" name="Text Box 9"/>
              <p:cNvSpPr txBox="1">
                <a:spLocks noChangeArrowheads="1"/>
              </p:cNvSpPr>
              <p:nvPr/>
            </p:nvSpPr>
            <p:spPr bwMode="auto">
              <a:xfrm>
                <a:off x="498" y="1982"/>
                <a:ext cx="744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H(m+s)</a:t>
                </a:r>
              </a:p>
            </p:txBody>
          </p:sp>
        </p:grpSp>
        <p:sp>
          <p:nvSpPr>
            <p:cNvPr id="45064" name="Rectangle 10"/>
            <p:cNvSpPr>
              <a:spLocks noChangeArrowheads="1"/>
            </p:cNvSpPr>
            <p:nvPr/>
          </p:nvSpPr>
          <p:spPr bwMode="auto">
            <a:xfrm>
              <a:off x="562" y="964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45065" name="Line 11"/>
            <p:cNvSpPr>
              <a:spLocks noChangeShapeType="1"/>
            </p:cNvSpPr>
            <p:nvPr/>
          </p:nvSpPr>
          <p:spPr bwMode="auto">
            <a:xfrm>
              <a:off x="672" y="1828"/>
              <a:ext cx="0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Rectangle 12"/>
            <p:cNvSpPr>
              <a:spLocks noChangeArrowheads="1"/>
            </p:cNvSpPr>
            <p:nvPr/>
          </p:nvSpPr>
          <p:spPr bwMode="auto">
            <a:xfrm>
              <a:off x="538" y="2784"/>
              <a:ext cx="240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45067" name="Line 13"/>
            <p:cNvSpPr>
              <a:spLocks noChangeShapeType="1"/>
            </p:cNvSpPr>
            <p:nvPr/>
          </p:nvSpPr>
          <p:spPr bwMode="auto">
            <a:xfrm>
              <a:off x="672" y="2470"/>
              <a:ext cx="0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68" name="Group 14"/>
            <p:cNvGrpSpPr>
              <a:grpSpLocks/>
            </p:cNvGrpSpPr>
            <p:nvPr/>
          </p:nvGrpSpPr>
          <p:grpSpPr bwMode="auto">
            <a:xfrm>
              <a:off x="1343" y="1364"/>
              <a:ext cx="252" cy="863"/>
              <a:chOff x="1343" y="1364"/>
              <a:chExt cx="252" cy="863"/>
            </a:xfrm>
          </p:grpSpPr>
          <p:grpSp>
            <p:nvGrpSpPr>
              <p:cNvPr id="45096" name="Group 15"/>
              <p:cNvGrpSpPr>
                <a:grpSpLocks/>
              </p:cNvGrpSpPr>
              <p:nvPr/>
            </p:nvGrpSpPr>
            <p:grpSpPr bwMode="auto">
              <a:xfrm rot="-5400000">
                <a:off x="1109" y="1598"/>
                <a:ext cx="720" cy="252"/>
                <a:chOff x="672" y="1333"/>
                <a:chExt cx="720" cy="252"/>
              </a:xfrm>
            </p:grpSpPr>
            <p:sp>
              <p:nvSpPr>
                <p:cNvPr id="45098" name="Rectangle 16"/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720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509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10" y="1333"/>
                  <a:ext cx="66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2000"/>
                    <a:t>message</a:t>
                  </a:r>
                </a:p>
              </p:txBody>
            </p:sp>
          </p:grpSp>
          <p:sp>
            <p:nvSpPr>
              <p:cNvPr id="45097" name="Rectangle 18"/>
              <p:cNvSpPr>
                <a:spLocks noChangeArrowheads="1"/>
              </p:cNvSpPr>
              <p:nvPr/>
            </p:nvSpPr>
            <p:spPr bwMode="auto">
              <a:xfrm>
                <a:off x="1354" y="2083"/>
                <a:ext cx="24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</p:txBody>
          </p:sp>
        </p:grpSp>
        <p:sp>
          <p:nvSpPr>
            <p:cNvPr id="45069" name="Line 19"/>
            <p:cNvSpPr>
              <a:spLocks noChangeShapeType="1"/>
            </p:cNvSpPr>
            <p:nvPr/>
          </p:nvSpPr>
          <p:spPr bwMode="auto">
            <a:xfrm>
              <a:off x="771" y="2857"/>
              <a:ext cx="280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20"/>
            <p:cNvSpPr>
              <a:spLocks noChangeShapeType="1"/>
            </p:cNvSpPr>
            <p:nvPr/>
          </p:nvSpPr>
          <p:spPr bwMode="auto">
            <a:xfrm flipV="1">
              <a:off x="1043" y="2172"/>
              <a:ext cx="0" cy="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21"/>
            <p:cNvSpPr>
              <a:spLocks noChangeShapeType="1"/>
            </p:cNvSpPr>
            <p:nvPr/>
          </p:nvSpPr>
          <p:spPr bwMode="auto">
            <a:xfrm>
              <a:off x="1035" y="217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22"/>
            <p:cNvSpPr>
              <a:spLocks noChangeShapeType="1"/>
            </p:cNvSpPr>
            <p:nvPr/>
          </p:nvSpPr>
          <p:spPr bwMode="auto">
            <a:xfrm flipV="1">
              <a:off x="1596" y="1814"/>
              <a:ext cx="30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23"/>
            <p:cNvSpPr>
              <a:spLocks/>
            </p:cNvSpPr>
            <p:nvPr/>
          </p:nvSpPr>
          <p:spPr bwMode="auto">
            <a:xfrm>
              <a:off x="1877" y="1400"/>
              <a:ext cx="1017" cy="979"/>
            </a:xfrm>
            <a:custGeom>
              <a:avLst/>
              <a:gdLst>
                <a:gd name="T0" fmla="*/ 28 w 1292"/>
                <a:gd name="T1" fmla="*/ 2 h 1255"/>
                <a:gd name="T2" fmla="*/ 4 w 1292"/>
                <a:gd name="T3" fmla="*/ 16 h 1255"/>
                <a:gd name="T4" fmla="*/ 4 w 1292"/>
                <a:gd name="T5" fmla="*/ 56 h 1255"/>
                <a:gd name="T6" fmla="*/ 6 w 1292"/>
                <a:gd name="T7" fmla="*/ 88 h 1255"/>
                <a:gd name="T8" fmla="*/ 28 w 1292"/>
                <a:gd name="T9" fmla="*/ 93 h 1255"/>
                <a:gd name="T10" fmla="*/ 75 w 1292"/>
                <a:gd name="T11" fmla="*/ 120 h 1255"/>
                <a:gd name="T12" fmla="*/ 116 w 1292"/>
                <a:gd name="T13" fmla="*/ 132 h 1255"/>
                <a:gd name="T14" fmla="*/ 139 w 1292"/>
                <a:gd name="T15" fmla="*/ 109 h 1255"/>
                <a:gd name="T16" fmla="*/ 147 w 1292"/>
                <a:gd name="T17" fmla="*/ 48 h 1255"/>
                <a:gd name="T18" fmla="*/ 140 w 1292"/>
                <a:gd name="T19" fmla="*/ 23 h 1255"/>
                <a:gd name="T20" fmla="*/ 87 w 1292"/>
                <a:gd name="T21" fmla="*/ 12 h 1255"/>
                <a:gd name="T22" fmla="*/ 28 w 1292"/>
                <a:gd name="T23" fmla="*/ 2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74" name="Group 24"/>
            <p:cNvGrpSpPr>
              <a:grpSpLocks/>
            </p:cNvGrpSpPr>
            <p:nvPr/>
          </p:nvGrpSpPr>
          <p:grpSpPr bwMode="auto">
            <a:xfrm>
              <a:off x="3167" y="1344"/>
              <a:ext cx="252" cy="863"/>
              <a:chOff x="1343" y="1364"/>
              <a:chExt cx="252" cy="863"/>
            </a:xfrm>
          </p:grpSpPr>
          <p:grpSp>
            <p:nvGrpSpPr>
              <p:cNvPr id="45092" name="Group 25"/>
              <p:cNvGrpSpPr>
                <a:grpSpLocks/>
              </p:cNvGrpSpPr>
              <p:nvPr/>
            </p:nvGrpSpPr>
            <p:grpSpPr bwMode="auto">
              <a:xfrm rot="-5400000">
                <a:off x="1109" y="1598"/>
                <a:ext cx="720" cy="252"/>
                <a:chOff x="672" y="1333"/>
                <a:chExt cx="720" cy="252"/>
              </a:xfrm>
            </p:grpSpPr>
            <p:sp>
              <p:nvSpPr>
                <p:cNvPr id="45094" name="Rectangle 26"/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720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509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710" y="1333"/>
                  <a:ext cx="66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2000"/>
                    <a:t>message</a:t>
                  </a:r>
                </a:p>
              </p:txBody>
            </p:sp>
          </p:grpSp>
          <p:sp>
            <p:nvSpPr>
              <p:cNvPr id="45093" name="Rectangle 28"/>
              <p:cNvSpPr>
                <a:spLocks noChangeArrowheads="1"/>
              </p:cNvSpPr>
              <p:nvPr/>
            </p:nvSpPr>
            <p:spPr bwMode="auto">
              <a:xfrm>
                <a:off x="1354" y="2083"/>
                <a:ext cx="24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</p:txBody>
          </p:sp>
        </p:grpSp>
        <p:sp>
          <p:nvSpPr>
            <p:cNvPr id="45075" name="Line 29"/>
            <p:cNvSpPr>
              <a:spLocks noChangeShapeType="1"/>
            </p:cNvSpPr>
            <p:nvPr/>
          </p:nvSpPr>
          <p:spPr bwMode="auto">
            <a:xfrm>
              <a:off x="2880" y="1829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30"/>
            <p:cNvSpPr>
              <a:spLocks noChangeArrowheads="1"/>
            </p:cNvSpPr>
            <p:nvPr/>
          </p:nvSpPr>
          <p:spPr bwMode="auto">
            <a:xfrm>
              <a:off x="3178" y="1199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45077" name="AutoShape 31"/>
            <p:cNvSpPr>
              <a:spLocks/>
            </p:cNvSpPr>
            <p:nvPr/>
          </p:nvSpPr>
          <p:spPr bwMode="auto">
            <a:xfrm>
              <a:off x="3456" y="1219"/>
              <a:ext cx="96" cy="864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5078" name="Group 32"/>
            <p:cNvGrpSpPr>
              <a:grpSpLocks/>
            </p:cNvGrpSpPr>
            <p:nvPr/>
          </p:nvGrpSpPr>
          <p:grpSpPr bwMode="auto">
            <a:xfrm>
              <a:off x="3737" y="1505"/>
              <a:ext cx="660" cy="303"/>
              <a:chOff x="509" y="1968"/>
              <a:chExt cx="660" cy="336"/>
            </a:xfrm>
          </p:grpSpPr>
          <p:sp>
            <p:nvSpPr>
              <p:cNvPr id="45090" name="Oval 33"/>
              <p:cNvSpPr>
                <a:spLocks noChangeArrowheads="1"/>
              </p:cNvSpPr>
              <p:nvPr/>
            </p:nvSpPr>
            <p:spPr bwMode="auto">
              <a:xfrm>
                <a:off x="550" y="1968"/>
                <a:ext cx="504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091" name="Text Box 34"/>
              <p:cNvSpPr txBox="1">
                <a:spLocks noChangeArrowheads="1"/>
              </p:cNvSpPr>
              <p:nvPr/>
            </p:nvSpPr>
            <p:spPr bwMode="auto">
              <a:xfrm>
                <a:off x="509" y="1988"/>
                <a:ext cx="66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H(m+s)</a:t>
                </a:r>
              </a:p>
            </p:txBody>
          </p:sp>
        </p:grpSp>
        <p:sp>
          <p:nvSpPr>
            <p:cNvPr id="45079" name="Line 35"/>
            <p:cNvSpPr>
              <a:spLocks noChangeShapeType="1"/>
            </p:cNvSpPr>
            <p:nvPr/>
          </p:nvSpPr>
          <p:spPr bwMode="auto">
            <a:xfrm>
              <a:off x="3581" y="1658"/>
              <a:ext cx="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Rectangle 36"/>
            <p:cNvSpPr>
              <a:spLocks noChangeArrowheads="1"/>
            </p:cNvSpPr>
            <p:nvPr/>
          </p:nvSpPr>
          <p:spPr bwMode="auto">
            <a:xfrm>
              <a:off x="4690" y="1580"/>
              <a:ext cx="240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45081" name="Line 37"/>
            <p:cNvSpPr>
              <a:spLocks noChangeShapeType="1"/>
            </p:cNvSpPr>
            <p:nvPr/>
          </p:nvSpPr>
          <p:spPr bwMode="auto">
            <a:xfrm>
              <a:off x="4281" y="1650"/>
              <a:ext cx="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38"/>
            <p:cNvSpPr>
              <a:spLocks noChangeShapeType="1"/>
            </p:cNvSpPr>
            <p:nvPr/>
          </p:nvSpPr>
          <p:spPr bwMode="auto">
            <a:xfrm>
              <a:off x="3417" y="2141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39"/>
            <p:cNvSpPr>
              <a:spLocks noChangeShapeType="1"/>
            </p:cNvSpPr>
            <p:nvPr/>
          </p:nvSpPr>
          <p:spPr bwMode="auto">
            <a:xfrm>
              <a:off x="3682" y="2141"/>
              <a:ext cx="0" cy="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40"/>
            <p:cNvSpPr>
              <a:spLocks noChangeShapeType="1"/>
            </p:cNvSpPr>
            <p:nvPr/>
          </p:nvSpPr>
          <p:spPr bwMode="auto">
            <a:xfrm flipV="1">
              <a:off x="3682" y="2926"/>
              <a:ext cx="10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Rectangle 41"/>
            <p:cNvSpPr>
              <a:spLocks noChangeArrowheads="1"/>
            </p:cNvSpPr>
            <p:nvPr/>
          </p:nvSpPr>
          <p:spPr bwMode="auto">
            <a:xfrm>
              <a:off x="4692" y="2875"/>
              <a:ext cx="240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45086" name="Text Box 42"/>
            <p:cNvSpPr txBox="1">
              <a:spLocks noChangeArrowheads="1"/>
            </p:cNvSpPr>
            <p:nvPr/>
          </p:nvSpPr>
          <p:spPr bwMode="auto">
            <a:xfrm>
              <a:off x="4456" y="2124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/>
                <a:t>compare</a:t>
              </a:r>
            </a:p>
          </p:txBody>
        </p:sp>
        <p:sp>
          <p:nvSpPr>
            <p:cNvPr id="45087" name="Line 43"/>
            <p:cNvSpPr>
              <a:spLocks noChangeShapeType="1"/>
            </p:cNvSpPr>
            <p:nvPr/>
          </p:nvSpPr>
          <p:spPr bwMode="auto">
            <a:xfrm flipV="1">
              <a:off x="4803" y="1728"/>
              <a:ext cx="0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44"/>
            <p:cNvSpPr>
              <a:spLocks noChangeShapeType="1"/>
            </p:cNvSpPr>
            <p:nvPr/>
          </p:nvSpPr>
          <p:spPr bwMode="auto">
            <a:xfrm>
              <a:off x="4818" y="2444"/>
              <a:ext cx="0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Text Box 45"/>
            <p:cNvSpPr txBox="1">
              <a:spLocks noChangeArrowheads="1"/>
            </p:cNvSpPr>
            <p:nvPr/>
          </p:nvSpPr>
          <p:spPr bwMode="auto">
            <a:xfrm>
              <a:off x="773" y="926"/>
              <a:ext cx="14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shared secret (not sent)</a:t>
              </a:r>
            </a:p>
          </p:txBody>
        </p:sp>
      </p:grpSp>
      <p:sp>
        <p:nvSpPr>
          <p:cNvPr id="4403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533400" y="5108575"/>
            <a:ext cx="7772400" cy="1706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i="1" dirty="0"/>
              <a:t>Authenticates sender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i="1" dirty="0"/>
              <a:t>Verifies message integrity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No encryption !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Example:  HMAC  (Key-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/>
              <a:t>ashing for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essage </a:t>
            </a:r>
            <a:r>
              <a:rPr lang="en-US" sz="2000" dirty="0" err="1">
                <a:solidFill>
                  <a:srgbClr val="FF0000"/>
                </a:solidFill>
              </a:rPr>
              <a:t>A</a:t>
            </a:r>
            <a:r>
              <a:rPr lang="en-US" sz="2000" dirty="0" err="1"/>
              <a:t>uthenti</a:t>
            </a:r>
            <a:r>
              <a:rPr lang="en-US" sz="2000" dirty="0" err="1">
                <a:solidFill>
                  <a:srgbClr val="FF0000"/>
                </a:solidFill>
              </a:rPr>
              <a:t>c</a:t>
            </a:r>
            <a:r>
              <a:rPr lang="en-US" sz="2000" dirty="0" err="1"/>
              <a:t>tion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2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84F1F833-65D4-4CAC-958A-E0FD1545F34D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End point (User) Authentication</a:t>
            </a:r>
            <a:endParaRPr lang="en-US"/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57225" y="1452563"/>
            <a:ext cx="7897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Alice says “I am Alice” and sends her</a:t>
            </a:r>
          </a:p>
          <a:p>
            <a:r>
              <a:rPr lang="en-US">
                <a:latin typeface="Comic Sans MS" pitchFamily="66" charset="0"/>
              </a:rPr>
              <a:t>secret password to “prove” it.</a:t>
            </a:r>
          </a:p>
          <a:p>
            <a:r>
              <a:rPr lang="en-US">
                <a:latin typeface="Comic Sans MS" pitchFamily="66" charset="0"/>
              </a:rPr>
              <a:t>(Just like the FTP protocol)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Failure scenario??</a:t>
            </a:r>
          </a:p>
        </p:txBody>
      </p:sp>
      <p:pic>
        <p:nvPicPr>
          <p:cNvPr id="46086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2308225" y="3306763"/>
            <a:ext cx="2243138" cy="633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3286125" y="3429000"/>
            <a:ext cx="1312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“I’m Alice”</a:t>
            </a:r>
          </a:p>
        </p:txBody>
      </p:sp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Comic Sans MS" pitchFamily="66" charset="0"/>
              </a:rPr>
              <a:t>Alice’s </a:t>
            </a:r>
          </a:p>
          <a:p>
            <a:r>
              <a:rPr lang="en-US" sz="1600">
                <a:latin typeface="Comic Sans MS" pitchFamily="66" charset="0"/>
              </a:rPr>
              <a:t>password</a:t>
            </a:r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8"/>
          <p:cNvSpPr>
            <a:spLocks noChangeArrowheads="1"/>
          </p:cNvSpPr>
          <p:nvPr/>
        </p:nvSpPr>
        <p:spPr bwMode="auto">
          <a:xfrm>
            <a:off x="3892550" y="4235450"/>
            <a:ext cx="660400" cy="633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Text Box 19"/>
          <p:cNvSpPr txBox="1">
            <a:spLocks noChangeArrowheads="1"/>
          </p:cNvSpPr>
          <p:nvPr/>
        </p:nvSpPr>
        <p:spPr bwMode="auto">
          <a:xfrm>
            <a:off x="3981450" y="4352925"/>
            <a:ext cx="50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OK</a:t>
            </a:r>
          </a:p>
        </p:txBody>
      </p:sp>
      <p:sp>
        <p:nvSpPr>
          <p:cNvPr id="46096" name="Line 22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3"/>
          <p:cNvSpPr>
            <a:spLocks noChangeShapeType="1"/>
          </p:cNvSpPr>
          <p:nvPr/>
        </p:nvSpPr>
        <p:spPr bwMode="auto">
          <a:xfrm flipH="1">
            <a:off x="3444875" y="4551363"/>
            <a:ext cx="4524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CE444466-6E26-476E-B801-8415A5DAA8FD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End point (User) Authentication</a:t>
            </a:r>
            <a:endParaRPr lang="en-US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17538" y="1452563"/>
            <a:ext cx="7937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Alice says “I am Alice” and sends her</a:t>
            </a:r>
          </a:p>
          <a:p>
            <a:r>
              <a:rPr lang="en-US">
                <a:latin typeface="Comic Sans MS" pitchFamily="66" charset="0"/>
              </a:rPr>
              <a:t> secret password to “prove” it.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playback attack:</a:t>
            </a:r>
            <a:r>
              <a:rPr lang="en-US" sz="2000">
                <a:latin typeface="Comic Sans MS" pitchFamily="66" charset="0"/>
              </a:rPr>
              <a:t> Trudy records Alice’s packet</a:t>
            </a:r>
          </a:p>
          <a:p>
            <a:r>
              <a:rPr lang="en-US" sz="2000">
                <a:latin typeface="Comic Sans MS" pitchFamily="66" charset="0"/>
              </a:rPr>
              <a:t>and later</a:t>
            </a:r>
          </a:p>
          <a:p>
            <a:r>
              <a:rPr lang="en-US" sz="2000">
                <a:latin typeface="Comic Sans MS" pitchFamily="66" charset="0"/>
              </a:rPr>
              <a:t>plays it back to Bob </a:t>
            </a:r>
          </a:p>
        </p:txBody>
      </p:sp>
      <p:pic>
        <p:nvPicPr>
          <p:cNvPr id="47110" name="Picture 10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1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2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Line 13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5"/>
          <p:cNvSpPr>
            <a:spLocks noChangeArrowheads="1"/>
          </p:cNvSpPr>
          <p:nvPr/>
        </p:nvSpPr>
        <p:spPr bwMode="auto">
          <a:xfrm>
            <a:off x="2352675" y="3306763"/>
            <a:ext cx="2198688" cy="633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115" name="Text Box 16"/>
          <p:cNvSpPr txBox="1">
            <a:spLocks noChangeArrowheads="1"/>
          </p:cNvSpPr>
          <p:nvPr/>
        </p:nvSpPr>
        <p:spPr bwMode="auto">
          <a:xfrm>
            <a:off x="3286125" y="3429000"/>
            <a:ext cx="1312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“I’m Alice”</a:t>
            </a:r>
          </a:p>
        </p:txBody>
      </p:sp>
      <p:sp>
        <p:nvSpPr>
          <p:cNvPr id="47117" name="Text Box 19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Alice’s </a:t>
            </a:r>
          </a:p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password</a:t>
            </a:r>
          </a:p>
        </p:txBody>
      </p:sp>
      <p:sp>
        <p:nvSpPr>
          <p:cNvPr id="47118" name="Line 20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119" name="Line 3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20" name="Picture 32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</p:spPr>
      </p:pic>
      <p:sp>
        <p:nvSpPr>
          <p:cNvPr id="47121" name="Line 34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35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upp 34"/>
          <p:cNvGrpSpPr>
            <a:grpSpLocks/>
          </p:cNvGrpSpPr>
          <p:nvPr/>
        </p:nvGrpSpPr>
        <p:grpSpPr bwMode="auto">
          <a:xfrm>
            <a:off x="3692525" y="5368925"/>
            <a:ext cx="2260600" cy="633413"/>
            <a:chOff x="4384675" y="5368925"/>
            <a:chExt cx="2260600" cy="633413"/>
          </a:xfrm>
        </p:grpSpPr>
        <p:sp>
          <p:nvSpPr>
            <p:cNvPr id="47125" name="Rectangle 37"/>
            <p:cNvSpPr>
              <a:spLocks noChangeArrowheads="1"/>
            </p:cNvSpPr>
            <p:nvPr/>
          </p:nvSpPr>
          <p:spPr bwMode="auto">
            <a:xfrm>
              <a:off x="4404732" y="5368925"/>
              <a:ext cx="2192918" cy="63341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7126" name="Text Box 38"/>
            <p:cNvSpPr txBox="1">
              <a:spLocks noChangeArrowheads="1"/>
            </p:cNvSpPr>
            <p:nvPr/>
          </p:nvSpPr>
          <p:spPr bwMode="auto">
            <a:xfrm>
              <a:off x="5332413" y="5491163"/>
              <a:ext cx="13128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“I’m Alice”</a:t>
              </a:r>
            </a:p>
          </p:txBody>
        </p:sp>
        <p:sp>
          <p:nvSpPr>
            <p:cNvPr id="47127" name="Line 40"/>
            <p:cNvSpPr>
              <a:spLocks noChangeShapeType="1"/>
            </p:cNvSpPr>
            <p:nvPr/>
          </p:nvSpPr>
          <p:spPr bwMode="auto">
            <a:xfrm flipH="1">
              <a:off x="4394200" y="5378450"/>
              <a:ext cx="0" cy="623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Text Box 41"/>
            <p:cNvSpPr txBox="1">
              <a:spLocks noChangeArrowheads="1"/>
            </p:cNvSpPr>
            <p:nvPr/>
          </p:nvSpPr>
          <p:spPr bwMode="auto">
            <a:xfrm>
              <a:off x="4384675" y="5391150"/>
              <a:ext cx="10572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Alice’s </a:t>
              </a:r>
            </a:p>
            <a:p>
              <a:r>
                <a:rPr lang="en-US" sz="1600">
                  <a:latin typeface="Comic Sans MS" pitchFamily="66" charset="0"/>
                </a:rPr>
                <a:t>password</a:t>
              </a:r>
            </a:p>
          </p:txBody>
        </p:sp>
        <p:sp>
          <p:nvSpPr>
            <p:cNvPr id="47129" name="Line 42"/>
            <p:cNvSpPr>
              <a:spLocks noChangeShapeType="1"/>
            </p:cNvSpPr>
            <p:nvPr/>
          </p:nvSpPr>
          <p:spPr bwMode="auto">
            <a:xfrm flipH="1">
              <a:off x="5403850" y="5378450"/>
              <a:ext cx="0" cy="623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4" name="Line 43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8-</a:t>
            </a:r>
            <a:fld id="{5BDAE61F-908F-4DD2-A881-982DD2360B3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security?</a:t>
            </a:r>
            <a:r>
              <a:rPr lang="en-US" u="none"/>
              <a:t>    </a:t>
            </a:r>
            <a:r>
              <a:rPr lang="en-US" u="none">
                <a:solidFill>
                  <a:srgbClr val="FF3300"/>
                </a:solidFill>
              </a:rPr>
              <a:t>CIA!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ZapfDingbats" pitchFamily="82" charset="2"/>
              <a:buNone/>
              <a:defRPr/>
            </a:pPr>
            <a:r>
              <a:rPr lang="en-US" sz="2400" dirty="0">
                <a:solidFill>
                  <a:srgbClr val="FF3300"/>
                </a:solidFill>
              </a:rPr>
              <a:t>C</a:t>
            </a:r>
            <a:r>
              <a:rPr lang="en-US" sz="2400" dirty="0">
                <a:solidFill>
                  <a:schemeClr val="accent2"/>
                </a:solidFill>
              </a:rPr>
              <a:t>onfidentiality:</a:t>
            </a:r>
            <a:r>
              <a:rPr lang="en-US" sz="2400" dirty="0"/>
              <a:t> only sender, intended receiver should “understand” message contents</a:t>
            </a:r>
          </a:p>
          <a:p>
            <a:pPr lvl="1">
              <a:defRPr/>
            </a:pPr>
            <a:r>
              <a:rPr lang="en-US" dirty="0"/>
              <a:t>sender encrypts message</a:t>
            </a:r>
          </a:p>
          <a:p>
            <a:pPr lvl="1">
              <a:defRPr/>
            </a:pPr>
            <a:r>
              <a:rPr lang="en-US" dirty="0"/>
              <a:t>receiver decrypts message</a:t>
            </a:r>
          </a:p>
          <a:p>
            <a:pPr>
              <a:buFont typeface="ZapfDingbats" pitchFamily="82" charset="2"/>
              <a:buNone/>
              <a:defRPr/>
            </a:pPr>
            <a:r>
              <a:rPr lang="en-US" sz="2400" dirty="0">
                <a:solidFill>
                  <a:srgbClr val="FF3300"/>
                </a:solidFill>
              </a:rPr>
              <a:t>I</a:t>
            </a:r>
            <a:r>
              <a:rPr lang="en-US" sz="2400" dirty="0">
                <a:solidFill>
                  <a:schemeClr val="accent2"/>
                </a:solidFill>
              </a:rPr>
              <a:t>ntegrity:</a:t>
            </a:r>
            <a:r>
              <a:rPr lang="en-US" sz="2400" dirty="0"/>
              <a:t> sender, receiver want to ensure message not altered (in transit, or afterwards) without detection</a:t>
            </a:r>
          </a:p>
          <a:p>
            <a:pPr>
              <a:buFont typeface="ZapfDingbats" pitchFamily="82" charset="2"/>
              <a:buNone/>
              <a:defRPr/>
            </a:pPr>
            <a:r>
              <a:rPr lang="en-US" sz="2400" dirty="0">
                <a:solidFill>
                  <a:srgbClr val="FF3300"/>
                </a:solidFill>
              </a:rPr>
              <a:t>A</a:t>
            </a:r>
            <a:r>
              <a:rPr lang="en-US" sz="2400" dirty="0">
                <a:solidFill>
                  <a:schemeClr val="accent2"/>
                </a:solidFill>
              </a:rPr>
              <a:t>vailability:</a:t>
            </a:r>
            <a:r>
              <a:rPr lang="en-US" sz="2400" dirty="0"/>
              <a:t> services must be accessible and available to users</a:t>
            </a:r>
          </a:p>
          <a:p>
            <a:pPr>
              <a:buFont typeface="ZapfDingbats" pitchFamily="82" charset="2"/>
              <a:buNone/>
              <a:defRPr/>
            </a:pPr>
            <a:endParaRPr lang="sv-SE" sz="2400" dirty="0"/>
          </a:p>
          <a:p>
            <a:pPr>
              <a:buFont typeface="ZapfDingbats" pitchFamily="82" charset="2"/>
              <a:buNone/>
              <a:defRPr/>
            </a:pPr>
            <a:r>
              <a:rPr lang="en-US" sz="2400" dirty="0">
                <a:solidFill>
                  <a:schemeClr val="bg2"/>
                </a:solidFill>
              </a:rPr>
              <a:t>	The book also includes </a:t>
            </a:r>
            <a:r>
              <a:rPr lang="en-US" sz="2400" dirty="0">
                <a:solidFill>
                  <a:schemeClr val="accent2"/>
                </a:solidFill>
              </a:rPr>
              <a:t>Authentication</a:t>
            </a:r>
            <a:r>
              <a:rPr lang="en-US" sz="2400" dirty="0">
                <a:solidFill>
                  <a:schemeClr val="bg2"/>
                </a:solidFill>
              </a:rPr>
              <a:t>: it is normally seen as a mechanism to implement the services above</a:t>
            </a:r>
          </a:p>
        </p:txBody>
      </p:sp>
      <p:sp>
        <p:nvSpPr>
          <p:cNvPr id="16389" name="Rektangel 5"/>
          <p:cNvSpPr>
            <a:spLocks noChangeArrowheads="1"/>
          </p:cNvSpPr>
          <p:nvPr/>
        </p:nvSpPr>
        <p:spPr bwMode="auto">
          <a:xfrm>
            <a:off x="601362" y="4949983"/>
            <a:ext cx="7397579" cy="865931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C06C923C-D38C-4E25-8237-E7EFA3F8272A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Authentication: another try</a:t>
            </a:r>
            <a:endParaRPr lang="en-US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34975" y="1452563"/>
            <a:ext cx="8120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Another attempt: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Alice says “I am Alice” and sends her</a:t>
            </a:r>
          </a:p>
          <a:p>
            <a:pPr algn="r"/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Comic Sans MS" pitchFamily="66" charset="0"/>
              </a:rPr>
              <a:t>encrypted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secret password to “prove” it.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Failure scenario??</a:t>
            </a:r>
          </a:p>
        </p:txBody>
      </p:sp>
      <p:pic>
        <p:nvPicPr>
          <p:cNvPr id="48134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2419350" y="3306763"/>
            <a:ext cx="2133600" cy="633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3328988" y="3429000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Comic Sans MS" pitchFamily="66" charset="0"/>
              </a:rPr>
              <a:t>“I’m Alice”</a:t>
            </a:r>
          </a:p>
        </p:txBody>
      </p:sp>
      <p:sp>
        <p:nvSpPr>
          <p:cNvPr id="48140" name="Line 14"/>
          <p:cNvSpPr>
            <a:spLocks noChangeShapeType="1"/>
          </p:cNvSpPr>
          <p:nvPr/>
        </p:nvSpPr>
        <p:spPr bwMode="auto">
          <a:xfrm flipH="1">
            <a:off x="2420938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2341563" y="3328988"/>
            <a:ext cx="1165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latin typeface="Comic Sans MS" pitchFamily="66" charset="0"/>
              </a:rPr>
              <a:t>encrypted </a:t>
            </a:r>
          </a:p>
          <a:p>
            <a:pPr algn="ctr"/>
            <a:r>
              <a:rPr lang="en-US" sz="1600">
                <a:latin typeface="Comic Sans MS" pitchFamily="66" charset="0"/>
              </a:rPr>
              <a:t>password</a:t>
            </a:r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 flipH="1">
            <a:off x="3397250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Rectangle 18"/>
          <p:cNvSpPr>
            <a:spLocks noChangeArrowheads="1"/>
          </p:cNvSpPr>
          <p:nvPr/>
        </p:nvSpPr>
        <p:spPr bwMode="auto">
          <a:xfrm>
            <a:off x="3925888" y="4235450"/>
            <a:ext cx="627062" cy="633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44" name="Text Box 19"/>
          <p:cNvSpPr txBox="1">
            <a:spLocks noChangeArrowheads="1"/>
          </p:cNvSpPr>
          <p:nvPr/>
        </p:nvSpPr>
        <p:spPr bwMode="auto">
          <a:xfrm>
            <a:off x="3981450" y="4352925"/>
            <a:ext cx="50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Comic Sans MS" pitchFamily="66" charset="0"/>
              </a:rPr>
              <a:t>OK</a:t>
            </a:r>
          </a:p>
        </p:txBody>
      </p:sp>
      <p:sp>
        <p:nvSpPr>
          <p:cNvPr id="48145" name="Line 22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23"/>
          <p:cNvSpPr>
            <a:spLocks noChangeShapeType="1"/>
          </p:cNvSpPr>
          <p:nvPr/>
        </p:nvSpPr>
        <p:spPr bwMode="auto">
          <a:xfrm flipH="1" flipV="1">
            <a:off x="3371850" y="4525963"/>
            <a:ext cx="54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096000" y="4764088"/>
            <a:ext cx="1733550" cy="1570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record</a:t>
            </a:r>
          </a:p>
          <a:p>
            <a:r>
              <a:rPr lang="en-US">
                <a:latin typeface="Comic Sans MS" pitchFamily="66" charset="0"/>
              </a:rPr>
              <a:t>and</a:t>
            </a:r>
          </a:p>
          <a:p>
            <a:r>
              <a:rPr lang="en-US">
                <a:latin typeface="Comic Sans MS" pitchFamily="66" charset="0"/>
              </a:rPr>
              <a:t>playback</a:t>
            </a: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still </a:t>
            </a:r>
            <a:r>
              <a:rPr lang="en-US">
                <a:latin typeface="Comic Sans MS" pitchFamily="66" charset="0"/>
              </a:rPr>
              <a:t>works!</a:t>
            </a:r>
          </a:p>
        </p:txBody>
      </p:sp>
    </p:spTree>
    <p:extLst>
      <p:ext uri="{BB962C8B-B14F-4D97-AF65-F5344CB8AC3E}">
        <p14:creationId xmlns:p14="http://schemas.microsoft.com/office/powerpoint/2010/main" val="107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63F33587-5289-462D-B16D-72C9D768E3B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Authentication: </a:t>
            </a:r>
            <a:r>
              <a:rPr lang="en-US" sz="3600" i="1" dirty="0"/>
              <a:t>Challenge response</a:t>
            </a:r>
            <a:endParaRPr lang="en-US" i="1" dirty="0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88950" y="1370013"/>
            <a:ext cx="402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Goal: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avoid playback attack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63525" y="1885950"/>
            <a:ext cx="694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Nonce: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number (R) used only </a:t>
            </a:r>
            <a:r>
              <a:rPr lang="en-US" i="1">
                <a:latin typeface="Comic Sans MS" pitchFamily="66" charset="0"/>
              </a:rPr>
              <a:t>once–in-a-lifetime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28613" y="2390775"/>
            <a:ext cx="829945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To prove Alice is “live”, Bob sends Alice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nonce</a:t>
            </a:r>
            <a:r>
              <a:rPr lang="en-US">
                <a:latin typeface="Comic Sans MS" pitchFamily="66" charset="0"/>
              </a:rPr>
              <a:t>, R.  </a:t>
            </a:r>
          </a:p>
          <a:p>
            <a:r>
              <a:rPr lang="en-US">
                <a:latin typeface="Comic Sans MS" pitchFamily="66" charset="0"/>
              </a:rPr>
              <a:t>Alice must return R, encrypted with shared secret key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04838" y="3467100"/>
            <a:ext cx="8096250" cy="2924175"/>
            <a:chOff x="381" y="2184"/>
            <a:chExt cx="5100" cy="1842"/>
          </a:xfrm>
        </p:grpSpPr>
        <p:sp>
          <p:nvSpPr>
            <p:cNvPr id="49160" name="Text Box 4"/>
            <p:cNvSpPr txBox="1">
              <a:spLocks noChangeArrowheads="1"/>
            </p:cNvSpPr>
            <p:nvPr/>
          </p:nvSpPr>
          <p:spPr bwMode="auto">
            <a:xfrm>
              <a:off x="381" y="3738"/>
              <a:ext cx="19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latin typeface="Comic Sans MS" pitchFamily="66" charset="0"/>
                </a:rPr>
                <a:t>Failures, drawbacks?</a:t>
              </a:r>
            </a:p>
          </p:txBody>
        </p:sp>
        <p:pic>
          <p:nvPicPr>
            <p:cNvPr id="49161" name="Picture 10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" y="2354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11" descr="Bo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" y="2322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Line 12"/>
            <p:cNvSpPr>
              <a:spLocks noChangeShapeType="1"/>
            </p:cNvSpPr>
            <p:nvPr/>
          </p:nvSpPr>
          <p:spPr bwMode="auto">
            <a:xfrm>
              <a:off x="1722" y="2406"/>
              <a:ext cx="2329" cy="1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15"/>
            <p:cNvSpPr txBox="1">
              <a:spLocks noChangeArrowheads="1"/>
            </p:cNvSpPr>
            <p:nvPr/>
          </p:nvSpPr>
          <p:spPr bwMode="auto">
            <a:xfrm>
              <a:off x="2307" y="2184"/>
              <a:ext cx="11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latin typeface="Comic Sans MS" pitchFamily="66" charset="0"/>
                </a:rPr>
                <a:t>“I am Alice”</a:t>
              </a:r>
            </a:p>
          </p:txBody>
        </p:sp>
        <p:sp>
          <p:nvSpPr>
            <p:cNvPr id="49165" name="Line 25"/>
            <p:cNvSpPr>
              <a:spLocks noChangeShapeType="1"/>
            </p:cNvSpPr>
            <p:nvPr/>
          </p:nvSpPr>
          <p:spPr bwMode="auto">
            <a:xfrm flipH="1">
              <a:off x="1718" y="2795"/>
              <a:ext cx="2329" cy="1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26"/>
            <p:cNvSpPr>
              <a:spLocks noChangeShapeType="1"/>
            </p:cNvSpPr>
            <p:nvPr/>
          </p:nvSpPr>
          <p:spPr bwMode="auto">
            <a:xfrm>
              <a:off x="1723" y="3211"/>
              <a:ext cx="2329" cy="1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Text Box 27"/>
            <p:cNvSpPr txBox="1">
              <a:spLocks noChangeArrowheads="1"/>
            </p:cNvSpPr>
            <p:nvPr/>
          </p:nvSpPr>
          <p:spPr bwMode="auto">
            <a:xfrm>
              <a:off x="2704" y="2609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latin typeface="Comic Sans MS" pitchFamily="66" charset="0"/>
                </a:rPr>
                <a:t>R</a:t>
              </a:r>
            </a:p>
          </p:txBody>
        </p:sp>
        <p:grpSp>
          <p:nvGrpSpPr>
            <p:cNvPr id="49168" name="Group 30"/>
            <p:cNvGrpSpPr>
              <a:grpSpLocks/>
            </p:cNvGrpSpPr>
            <p:nvPr/>
          </p:nvGrpSpPr>
          <p:grpSpPr bwMode="auto">
            <a:xfrm>
              <a:off x="2852" y="2988"/>
              <a:ext cx="722" cy="364"/>
              <a:chOff x="2697" y="3555"/>
              <a:chExt cx="722" cy="364"/>
            </a:xfrm>
          </p:grpSpPr>
          <p:sp>
            <p:nvSpPr>
              <p:cNvPr id="49170" name="Text Box 28"/>
              <p:cNvSpPr txBox="1">
                <a:spLocks noChangeArrowheads="1"/>
              </p:cNvSpPr>
              <p:nvPr/>
            </p:nvSpPr>
            <p:spPr bwMode="auto">
              <a:xfrm>
                <a:off x="2697" y="3555"/>
                <a:ext cx="7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>
                    <a:latin typeface="Comic Sans MS" pitchFamily="66" charset="0"/>
                  </a:rPr>
                  <a:t>K    (R)</a:t>
                </a:r>
              </a:p>
            </p:txBody>
          </p:sp>
          <p:sp>
            <p:nvSpPr>
              <p:cNvPr id="49171" name="Text Box 29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800">
                    <a:latin typeface="Comic Sans MS" pitchFamily="66" charset="0"/>
                  </a:rPr>
                  <a:t>A-B</a:t>
                </a:r>
              </a:p>
            </p:txBody>
          </p:sp>
        </p:grpSp>
        <p:sp>
          <p:nvSpPr>
            <p:cNvPr id="49169" name="Text Box 31"/>
            <p:cNvSpPr txBox="1">
              <a:spLocks noChangeArrowheads="1"/>
            </p:cNvSpPr>
            <p:nvPr/>
          </p:nvSpPr>
          <p:spPr bwMode="auto">
            <a:xfrm>
              <a:off x="4012" y="2961"/>
              <a:ext cx="1469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Comic Sans MS" pitchFamily="66" charset="0"/>
                </a:rPr>
                <a:t>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7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2" grpId="0"/>
      <p:bldP spid="1013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Encryption</a:t>
            </a:r>
            <a:r>
              <a:rPr lang="en-US" dirty="0"/>
              <a:t> for confidentiality</a:t>
            </a:r>
          </a:p>
          <a:p>
            <a:r>
              <a:rPr lang="en-US" dirty="0">
                <a:solidFill>
                  <a:srgbClr val="FF0000"/>
                </a:solidFill>
              </a:rPr>
              <a:t>Hashes</a:t>
            </a:r>
            <a:r>
              <a:rPr lang="en-US" dirty="0"/>
              <a:t> for data integrity</a:t>
            </a:r>
          </a:p>
          <a:p>
            <a:r>
              <a:rPr lang="en-US" dirty="0">
                <a:solidFill>
                  <a:srgbClr val="FF0000"/>
                </a:solidFill>
              </a:rPr>
              <a:t>Sequence numbers </a:t>
            </a:r>
            <a:r>
              <a:rPr lang="en-US" dirty="0"/>
              <a:t>for replay protection</a:t>
            </a:r>
          </a:p>
          <a:p>
            <a:r>
              <a:rPr lang="en-US" dirty="0">
                <a:solidFill>
                  <a:srgbClr val="FF0000"/>
                </a:solidFill>
              </a:rPr>
              <a:t>Authentication</a:t>
            </a:r>
            <a:r>
              <a:rPr lang="en-US" dirty="0"/>
              <a:t> (mutual) for identity protection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Symmetric encryption </a:t>
            </a:r>
            <a:r>
              <a:rPr lang="en-US" dirty="0"/>
              <a:t>for bulk data</a:t>
            </a:r>
          </a:p>
          <a:p>
            <a:r>
              <a:rPr lang="en-US" dirty="0">
                <a:solidFill>
                  <a:srgbClr val="00B050"/>
                </a:solidFill>
              </a:rPr>
              <a:t>Asymmetric encryption </a:t>
            </a:r>
            <a:r>
              <a:rPr lang="en-US" dirty="0"/>
              <a:t>for key negotiation</a:t>
            </a:r>
          </a:p>
        </p:txBody>
      </p:sp>
    </p:spTree>
    <p:extLst>
      <p:ext uri="{BB962C8B-B14F-4D97-AF65-F5344CB8AC3E}">
        <p14:creationId xmlns:p14="http://schemas.microsoft.com/office/powerpoint/2010/main" val="9791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>
                <a:ea typeface="ＭＳ Ｐゴシック" charset="0"/>
                <a:cs typeface="+mj-cs"/>
              </a:rPr>
              <a:t>Roadmap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sv-SE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8.1 What is network security?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8.2 Principles of cryptography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8.3 Message 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Security protocols and measures: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Securing TCP connections: SSL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Network layer security: IPsec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Firewalls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812434" y="3573016"/>
            <a:ext cx="1908457" cy="2141538"/>
            <a:chOff x="2688" y="1773"/>
            <a:chExt cx="1200" cy="1349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</p:grp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156175" y="4422921"/>
            <a:ext cx="981225" cy="549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6156175" y="4987477"/>
            <a:ext cx="981225" cy="49530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Network Security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altLang="sv-SE"/>
              <a:t>SSL: Secure Sockets Layer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/>
          <a:lstStyle/>
          <a:p>
            <a:pPr marL="225425" indent="-225425"/>
            <a:r>
              <a:rPr lang="en-US" altLang="sv-SE" sz="2400"/>
              <a:t>widely deployed security protocol</a:t>
            </a:r>
          </a:p>
          <a:p>
            <a:pPr marL="569913" lvl="1" indent="-225425"/>
            <a:r>
              <a:rPr lang="en-US" altLang="sv-SE" sz="2000"/>
              <a:t>supported by almost all browsers, web servers</a:t>
            </a:r>
          </a:p>
          <a:p>
            <a:pPr marL="569913" lvl="1" indent="-225425"/>
            <a:r>
              <a:rPr lang="en-US" altLang="sv-SE" sz="2000"/>
              <a:t>https</a:t>
            </a:r>
          </a:p>
          <a:p>
            <a:pPr marL="569913" lvl="1" indent="-225425"/>
            <a:r>
              <a:rPr lang="en-US" altLang="sv-SE" sz="2000"/>
              <a:t>billions $/year over SSL</a:t>
            </a:r>
          </a:p>
          <a:p>
            <a:pPr marL="225425" indent="-225425"/>
            <a:r>
              <a:rPr lang="en-US" altLang="sv-SE" sz="2400"/>
              <a:t>mechanisms: [Woo 1994], implementation: Netscape</a:t>
            </a:r>
          </a:p>
          <a:p>
            <a:pPr marL="225425" indent="-225425"/>
            <a:r>
              <a:rPr lang="en-US" altLang="sv-SE" sz="2400"/>
              <a:t>variation -TLS: transport layer security, RFC 2246</a:t>
            </a:r>
          </a:p>
          <a:p>
            <a:pPr marL="225425" indent="-225425"/>
            <a:r>
              <a:rPr lang="en-US" altLang="sv-SE" sz="2400"/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sv-SE" i="1">
                <a:solidFill>
                  <a:srgbClr val="C00000"/>
                </a:solidFill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sv-SE" i="1">
                <a:solidFill>
                  <a:srgbClr val="C00000"/>
                </a:solidFill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sv-SE" i="1">
                <a:solidFill>
                  <a:srgbClr val="C00000"/>
                </a:solidFill>
              </a:rPr>
              <a:t>authentication</a:t>
            </a:r>
          </a:p>
        </p:txBody>
      </p:sp>
      <p:sp>
        <p:nvSpPr>
          <p:cNvPr id="634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altLang="sv-SE" sz="2400"/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/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/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/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/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/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altLang="sv-SE" sz="2400"/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/>
              <a:t>secure socket interface</a:t>
            </a:r>
          </a:p>
        </p:txBody>
      </p:sp>
    </p:spTree>
    <p:extLst>
      <p:ext uri="{BB962C8B-B14F-4D97-AF65-F5344CB8AC3E}">
        <p14:creationId xmlns:p14="http://schemas.microsoft.com/office/powerpoint/2010/main" val="40443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Network Security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SSL and TCP/IP</a:t>
            </a: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64529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30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64531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32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64533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34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64535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64517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64520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1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64522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3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4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5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64526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64527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64528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SSL</a:t>
              </a:r>
            </a:p>
          </p:txBody>
        </p:sp>
      </p:grpSp>
      <p:sp>
        <p:nvSpPr>
          <p:cNvPr id="64518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74000"/>
            </a:pPr>
            <a:r>
              <a:rPr lang="en-US" altLang="sv-SE">
                <a:solidFill>
                  <a:srgbClr val="000000"/>
                </a:solidFill>
              </a:rPr>
              <a:t> SSL provides application programming interface (API) to applications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74000"/>
            </a:pPr>
            <a:r>
              <a:rPr lang="en-US" altLang="sv-SE">
                <a:solidFill>
                  <a:srgbClr val="000000"/>
                </a:solidFill>
              </a:rPr>
              <a:t> C and Java SSL libraries/classes readily available</a:t>
            </a:r>
          </a:p>
        </p:txBody>
      </p:sp>
      <p:pic>
        <p:nvPicPr>
          <p:cNvPr id="6451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grpSp>
        <p:nvGrpSpPr>
          <p:cNvPr id="81923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81932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3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4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5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6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7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8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9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0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1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2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3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4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ClientHello</a:t>
              </a:r>
            </a:p>
          </p:txBody>
        </p:sp>
        <p:sp>
          <p:nvSpPr>
            <p:cNvPr id="81945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ServerHello</a:t>
              </a:r>
            </a:p>
          </p:txBody>
        </p:sp>
        <p:sp>
          <p:nvSpPr>
            <p:cNvPr id="81946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Certificate</a:t>
              </a:r>
            </a:p>
          </p:txBody>
        </p:sp>
        <p:sp>
          <p:nvSpPr>
            <p:cNvPr id="81947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ServerHelloDone</a:t>
              </a:r>
            </a:p>
          </p:txBody>
        </p:sp>
        <p:sp>
          <p:nvSpPr>
            <p:cNvPr id="81948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ClientKeyExchange</a:t>
              </a:r>
            </a:p>
          </p:txBody>
        </p:sp>
        <p:sp>
          <p:nvSpPr>
            <p:cNvPr id="81949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81950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81951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81952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81953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81954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81955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Alert: warning, close_notify</a:t>
              </a:r>
            </a:p>
          </p:txBody>
        </p:sp>
      </p:grpSp>
      <p:sp>
        <p:nvSpPr>
          <p:cNvPr id="81924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altLang="sv-SE"/>
              <a:t>Real SSL</a:t>
            </a:r>
            <a:br>
              <a:rPr lang="en-US" altLang="sv-SE"/>
            </a:br>
            <a:r>
              <a:rPr lang="en-US" altLang="sv-SE"/>
              <a:t>connection</a:t>
            </a:r>
          </a:p>
        </p:txBody>
      </p:sp>
      <p:sp>
        <p:nvSpPr>
          <p:cNvPr id="81925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</a:rPr>
              <a:t>TCP FIN follows</a:t>
            </a:r>
          </a:p>
        </p:txBody>
      </p:sp>
      <p:pic>
        <p:nvPicPr>
          <p:cNvPr id="81926" name="Picture 2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30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1929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00000"/>
                </a:solidFill>
                <a:latin typeface="Arial" charset="0"/>
                <a:cs typeface="Arial" charset="0"/>
              </a:rPr>
              <a:t>everything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00000"/>
                </a:solidFill>
                <a:latin typeface="Arial" charset="0"/>
                <a:cs typeface="Arial" charset="0"/>
              </a:rPr>
              <a:t>henceforth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00000"/>
                </a:solidFill>
                <a:latin typeface="Arial" charset="0"/>
                <a:cs typeface="Arial" charset="0"/>
              </a:rPr>
              <a:t>is encrypted</a:t>
            </a:r>
          </a:p>
        </p:txBody>
      </p:sp>
      <p:sp>
        <p:nvSpPr>
          <p:cNvPr id="81930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81931" name="Picture 24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00100"/>
            <a:ext cx="48244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sv-SE"/>
              <a:t>SSL record protocol</a:t>
            </a:r>
          </a:p>
        </p:txBody>
      </p:sp>
      <p:grpSp>
        <p:nvGrpSpPr>
          <p:cNvPr id="79877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79881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79882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79883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79884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79885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79886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79887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79888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record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79889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record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79890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1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2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3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4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5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6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7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9878" name="Text Box 21"/>
          <p:cNvSpPr txBox="1">
            <a:spLocks noChangeArrowheads="1"/>
          </p:cNvSpPr>
          <p:nvPr/>
        </p:nvSpPr>
        <p:spPr bwMode="auto">
          <a:xfrm>
            <a:off x="825500" y="50292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00000"/>
                </a:solidFill>
              </a:rPr>
              <a:t>record header:  </a:t>
            </a:r>
            <a:r>
              <a:rPr lang="en-US" altLang="sv-SE" sz="2400"/>
              <a:t>content type; version; length </a:t>
            </a:r>
          </a:p>
        </p:txBody>
      </p:sp>
      <p:sp>
        <p:nvSpPr>
          <p:cNvPr id="79879" name="Text Box 22"/>
          <p:cNvSpPr txBox="1">
            <a:spLocks noChangeArrowheads="1"/>
          </p:cNvSpPr>
          <p:nvPr/>
        </p:nvSpPr>
        <p:spPr bwMode="auto">
          <a:xfrm>
            <a:off x="1836738" y="5524500"/>
            <a:ext cx="592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00000"/>
                </a:solidFill>
              </a:rPr>
              <a:t>MAC:  </a:t>
            </a:r>
            <a:r>
              <a:rPr lang="en-US" altLang="sv-SE" sz="2400"/>
              <a:t>includes sequence number, MAC key M</a:t>
            </a:r>
            <a:r>
              <a:rPr lang="en-US" altLang="sv-SE" sz="2400" baseline="-25000"/>
              <a:t>x</a:t>
            </a:r>
          </a:p>
        </p:txBody>
      </p:sp>
      <p:sp>
        <p:nvSpPr>
          <p:cNvPr id="79880" name="Text Box 23"/>
          <p:cNvSpPr txBox="1">
            <a:spLocks noChangeArrowheads="1"/>
          </p:cNvSpPr>
          <p:nvPr/>
        </p:nvSpPr>
        <p:spPr bwMode="auto">
          <a:xfrm>
            <a:off x="1374775" y="5951538"/>
            <a:ext cx="657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00000"/>
                </a:solidFill>
              </a:rPr>
              <a:t>fragment:  </a:t>
            </a:r>
            <a:r>
              <a:rPr lang="en-US" altLang="sv-SE" sz="2400"/>
              <a:t>each SSL fragment 2</a:t>
            </a:r>
            <a:r>
              <a:rPr lang="en-US" altLang="sv-SE" sz="2400" baseline="30000"/>
              <a:t>14</a:t>
            </a:r>
            <a:r>
              <a:rPr lang="en-US" altLang="sv-SE" sz="2400"/>
              <a:t> bytes (~16 Kbytes)</a:t>
            </a:r>
          </a:p>
        </p:txBody>
      </p:sp>
    </p:spTree>
    <p:extLst>
      <p:ext uri="{BB962C8B-B14F-4D97-AF65-F5344CB8AC3E}">
        <p14:creationId xmlns:p14="http://schemas.microsoft.com/office/powerpoint/2010/main" val="36699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altLang="sv-SE" sz="4000"/>
              <a:t>What is network-layer confidentiality ?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375066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>
                <a:solidFill>
                  <a:srgbClr val="C00000"/>
                </a:solidFill>
              </a:rPr>
              <a:t>between two network entities:</a:t>
            </a:r>
          </a:p>
          <a:p>
            <a:r>
              <a:rPr lang="en-US" altLang="sv-SE" dirty="0"/>
              <a:t>sending entity encrypts datagram payload, payload could be:</a:t>
            </a:r>
          </a:p>
          <a:p>
            <a:pPr lvl="1"/>
            <a:r>
              <a:rPr lang="en-US" altLang="sv-SE" dirty="0"/>
              <a:t>TCP or UDP segment, ICMP message, OSPF message ….</a:t>
            </a:r>
          </a:p>
          <a:p>
            <a:r>
              <a:rPr lang="en-US" altLang="sv-SE" dirty="0"/>
              <a:t>all data sent from one entity to other would be hidden:</a:t>
            </a:r>
          </a:p>
          <a:p>
            <a:pPr lvl="1"/>
            <a:r>
              <a:rPr lang="en-US" altLang="sv-SE" dirty="0"/>
              <a:t>web pages, e-mail, P2P file transfers, TCP SYN packets …</a:t>
            </a:r>
          </a:p>
        </p:txBody>
      </p:sp>
      <p:pic>
        <p:nvPicPr>
          <p:cNvPr id="84997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7"/>
          <p:cNvSpPr>
            <a:spLocks/>
          </p:cNvSpPr>
          <p:nvPr/>
        </p:nvSpPr>
        <p:spPr bwMode="auto">
          <a:xfrm>
            <a:off x="3213572" y="4869160"/>
            <a:ext cx="2835275" cy="149542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 flipH="1">
            <a:off x="6245225" y="5631259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V="1">
            <a:off x="2023343" y="5978921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7353300" y="6012259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1626468" y="6412309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6929438" y="6488509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grpSp>
        <p:nvGrpSpPr>
          <p:cNvPr id="44" name="Group 542"/>
          <p:cNvGrpSpPr>
            <a:grpSpLocks/>
          </p:cNvGrpSpPr>
          <p:nvPr/>
        </p:nvGrpSpPr>
        <p:grpSpPr bwMode="auto">
          <a:xfrm flipH="1">
            <a:off x="6918325" y="5172471"/>
            <a:ext cx="933450" cy="919163"/>
            <a:chOff x="-44" y="1473"/>
            <a:chExt cx="981" cy="1105"/>
          </a:xfrm>
        </p:grpSpPr>
        <p:pic>
          <p:nvPicPr>
            <p:cNvPr id="4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1475656" y="5181996"/>
            <a:ext cx="2259012" cy="919163"/>
            <a:chOff x="871369" y="2216074"/>
            <a:chExt cx="2259107" cy="919069"/>
          </a:xfrm>
        </p:grpSpPr>
        <p:grpSp>
          <p:nvGrpSpPr>
            <p:cNvPr id="48" name="Group 542"/>
            <p:cNvGrpSpPr>
              <a:grpSpLocks/>
            </p:cNvGrpSpPr>
            <p:nvPr/>
          </p:nvGrpSpPr>
          <p:grpSpPr bwMode="auto">
            <a:xfrm>
              <a:off x="871369" y="2216074"/>
              <a:ext cx="933394" cy="919069"/>
              <a:chOff x="-44" y="1473"/>
              <a:chExt cx="981" cy="1105"/>
            </a:xfrm>
          </p:grpSpPr>
          <p:pic>
            <p:nvPicPr>
              <p:cNvPr id="60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" name="Group 1"/>
            <p:cNvGrpSpPr>
              <a:grpSpLocks/>
            </p:cNvGrpSpPr>
            <p:nvPr/>
          </p:nvGrpSpPr>
          <p:grpSpPr bwMode="auto">
            <a:xfrm>
              <a:off x="1725613" y="2431228"/>
              <a:ext cx="1404863" cy="380720"/>
              <a:chOff x="1725613" y="2431228"/>
              <a:chExt cx="1404863" cy="380720"/>
            </a:xfrm>
          </p:grpSpPr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1725613" y="2619376"/>
                <a:ext cx="606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51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5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5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5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55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8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59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56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7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62" name="Group 332"/>
          <p:cNvGrpSpPr>
            <a:grpSpLocks/>
          </p:cNvGrpSpPr>
          <p:nvPr/>
        </p:nvGrpSpPr>
        <p:grpSpPr bwMode="auto">
          <a:xfrm>
            <a:off x="5424488" y="5451871"/>
            <a:ext cx="849312" cy="381000"/>
            <a:chOff x="2356" y="1300"/>
            <a:chExt cx="555" cy="194"/>
          </a:xfrm>
        </p:grpSpPr>
        <p:sp>
          <p:nvSpPr>
            <p:cNvPr id="6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6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6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6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The two modes of </a:t>
            </a:r>
            <a:r>
              <a:rPr lang="en-US" altLang="sv-SE" dirty="0" err="1"/>
              <a:t>IPSec</a:t>
            </a:r>
            <a:endParaRPr lang="en-US" altLang="sv-SE" dirty="0"/>
          </a:p>
        </p:txBody>
      </p:sp>
      <p:pic>
        <p:nvPicPr>
          <p:cNvPr id="90114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1875"/>
            <a:ext cx="572913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</a:rPr>
              <a:t>Network Security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6688"/>
            <a:ext cx="4092575" cy="2548656"/>
          </a:xfrm>
        </p:spPr>
        <p:txBody>
          <a:bodyPr/>
          <a:lstStyle/>
          <a:p>
            <a:r>
              <a:rPr lang="en-US" altLang="sv-SE" dirty="0">
                <a:solidFill>
                  <a:srgbClr val="FF0000"/>
                </a:solidFill>
              </a:rPr>
              <a:t>Tunnel</a:t>
            </a:r>
            <a:r>
              <a:rPr lang="en-US" altLang="sv-SE" dirty="0"/>
              <a:t> mode</a:t>
            </a:r>
          </a:p>
          <a:p>
            <a:pPr lvl="1"/>
            <a:r>
              <a:rPr lang="en-US" altLang="sv-SE" dirty="0">
                <a:solidFill>
                  <a:srgbClr val="FF0000"/>
                </a:solidFill>
              </a:rPr>
              <a:t>edge routers </a:t>
            </a:r>
            <a:r>
              <a:rPr lang="en-US" altLang="sv-SE" dirty="0"/>
              <a:t>IPsec-aware</a:t>
            </a:r>
          </a:p>
          <a:p>
            <a:pPr lvl="1"/>
            <a:r>
              <a:rPr lang="en-US" altLang="sv-SE" dirty="0"/>
              <a:t>protects communication </a:t>
            </a:r>
            <a:r>
              <a:rPr lang="en-US" altLang="sv-SE" dirty="0" err="1">
                <a:solidFill>
                  <a:srgbClr val="FF0000"/>
                </a:solidFill>
              </a:rPr>
              <a:t>gw</a:t>
            </a:r>
            <a:r>
              <a:rPr lang="en-US" altLang="sv-SE" dirty="0">
                <a:solidFill>
                  <a:srgbClr val="FF0000"/>
                </a:solidFill>
              </a:rPr>
              <a:t>-to-</a:t>
            </a:r>
            <a:r>
              <a:rPr lang="en-US" altLang="sv-SE" dirty="0" err="1">
                <a:solidFill>
                  <a:srgbClr val="FF0000"/>
                </a:solidFill>
              </a:rPr>
              <a:t>gw</a:t>
            </a:r>
            <a:r>
              <a:rPr lang="en-US" altLang="sv-SE" dirty="0"/>
              <a:t> (over Internet)</a:t>
            </a:r>
          </a:p>
          <a:p>
            <a:pPr lvl="1"/>
            <a:r>
              <a:rPr lang="en-US" altLang="sv-SE" dirty="0"/>
              <a:t>Virtual Private Network (VPN)</a:t>
            </a:r>
          </a:p>
        </p:txBody>
      </p:sp>
      <p:sp>
        <p:nvSpPr>
          <p:cNvPr id="90118" name="Freeform 8"/>
          <p:cNvSpPr>
            <a:spLocks/>
          </p:cNvSpPr>
          <p:nvPr/>
        </p:nvSpPr>
        <p:spPr bwMode="auto">
          <a:xfrm>
            <a:off x="1509713" y="1641475"/>
            <a:ext cx="1325562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0119" name="Line 43"/>
          <p:cNvSpPr>
            <a:spLocks noChangeShapeType="1"/>
          </p:cNvSpPr>
          <p:nvPr/>
        </p:nvSpPr>
        <p:spPr bwMode="auto">
          <a:xfrm flipV="1">
            <a:off x="1463675" y="269398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0" name="Line 44"/>
          <p:cNvSpPr>
            <a:spLocks noChangeShapeType="1"/>
          </p:cNvSpPr>
          <p:nvPr/>
        </p:nvSpPr>
        <p:spPr bwMode="auto">
          <a:xfrm flipV="1">
            <a:off x="2944813" y="27035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1" name="Text Box 45"/>
          <p:cNvSpPr txBox="1">
            <a:spLocks noChangeArrowheads="1"/>
          </p:cNvSpPr>
          <p:nvPr/>
        </p:nvSpPr>
        <p:spPr bwMode="auto">
          <a:xfrm>
            <a:off x="1085850" y="3194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2" name="Text Box 46"/>
          <p:cNvSpPr txBox="1">
            <a:spLocks noChangeArrowheads="1"/>
          </p:cNvSpPr>
          <p:nvPr/>
        </p:nvSpPr>
        <p:spPr bwMode="auto">
          <a:xfrm>
            <a:off x="2655888" y="32035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3" name="Freeform 8"/>
          <p:cNvSpPr>
            <a:spLocks/>
          </p:cNvSpPr>
          <p:nvPr/>
        </p:nvSpPr>
        <p:spPr bwMode="auto">
          <a:xfrm>
            <a:off x="6107113" y="1620838"/>
            <a:ext cx="1325562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0124" name="Line 43"/>
          <p:cNvSpPr>
            <a:spLocks noChangeShapeType="1"/>
          </p:cNvSpPr>
          <p:nvPr/>
        </p:nvSpPr>
        <p:spPr bwMode="auto">
          <a:xfrm flipV="1">
            <a:off x="5419725" y="291623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5" name="Line 44"/>
          <p:cNvSpPr>
            <a:spLocks noChangeShapeType="1"/>
          </p:cNvSpPr>
          <p:nvPr/>
        </p:nvSpPr>
        <p:spPr bwMode="auto">
          <a:xfrm flipV="1">
            <a:off x="8224838" y="2870200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6" name="Text Box 45"/>
          <p:cNvSpPr txBox="1">
            <a:spLocks noChangeArrowheads="1"/>
          </p:cNvSpPr>
          <p:nvPr/>
        </p:nvSpPr>
        <p:spPr bwMode="auto">
          <a:xfrm>
            <a:off x="5149850" y="336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7" name="Text Box 46"/>
          <p:cNvSpPr txBox="1">
            <a:spLocks noChangeArrowheads="1"/>
          </p:cNvSpPr>
          <p:nvPr/>
        </p:nvSpPr>
        <p:spPr bwMode="auto">
          <a:xfrm>
            <a:off x="7720013" y="33385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8" name="Rectangle 3"/>
          <p:cNvSpPr>
            <a:spLocks noChangeArrowheads="1"/>
          </p:cNvSpPr>
          <p:nvPr/>
        </p:nvSpPr>
        <p:spPr bwMode="auto">
          <a:xfrm>
            <a:off x="4913313" y="3997324"/>
            <a:ext cx="4092575" cy="24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SzPct val="75000"/>
            </a:pPr>
            <a:r>
              <a:rPr lang="en-US" altLang="sv-SE" dirty="0">
                <a:solidFill>
                  <a:srgbClr val="FF0000"/>
                </a:solidFill>
              </a:rPr>
              <a:t>Transport</a:t>
            </a:r>
            <a:r>
              <a:rPr lang="en-US" altLang="sv-SE" dirty="0"/>
              <a:t> mode</a:t>
            </a:r>
          </a:p>
          <a:p>
            <a:pPr lvl="1">
              <a:buSzPct val="75000"/>
            </a:pPr>
            <a:r>
              <a:rPr lang="en-US" altLang="sv-SE" dirty="0">
                <a:solidFill>
                  <a:srgbClr val="FF0000"/>
                </a:solidFill>
              </a:rPr>
              <a:t>hosts</a:t>
            </a:r>
            <a:r>
              <a:rPr lang="en-US" altLang="sv-SE" dirty="0"/>
              <a:t> IPsec-aware </a:t>
            </a:r>
          </a:p>
          <a:p>
            <a:pPr lvl="1">
              <a:buSzPct val="75000"/>
            </a:pPr>
            <a:r>
              <a:rPr lang="en-US" altLang="sv-SE" dirty="0"/>
              <a:t>protects communication all the way from </a:t>
            </a:r>
            <a:r>
              <a:rPr lang="en-US" altLang="sv-SE" dirty="0">
                <a:solidFill>
                  <a:srgbClr val="FF0000"/>
                </a:solidFill>
              </a:rPr>
              <a:t>end-to-end</a:t>
            </a:r>
          </a:p>
        </p:txBody>
      </p:sp>
      <p:grpSp>
        <p:nvGrpSpPr>
          <p:cNvPr id="90129" name="Group 1"/>
          <p:cNvGrpSpPr>
            <a:grpSpLocks/>
          </p:cNvGrpSpPr>
          <p:nvPr/>
        </p:nvGrpSpPr>
        <p:grpSpPr bwMode="auto">
          <a:xfrm>
            <a:off x="4948238" y="2227263"/>
            <a:ext cx="1647825" cy="747712"/>
            <a:chOff x="4690335" y="5723068"/>
            <a:chExt cx="1647710" cy="748738"/>
          </a:xfrm>
        </p:grpSpPr>
        <p:grpSp>
          <p:nvGrpSpPr>
            <p:cNvPr id="90175" name="Group 99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79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80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81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83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84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87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88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61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62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76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77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78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0130" name="Group 114"/>
          <p:cNvGrpSpPr>
            <a:grpSpLocks/>
          </p:cNvGrpSpPr>
          <p:nvPr/>
        </p:nvGrpSpPr>
        <p:grpSpPr bwMode="auto">
          <a:xfrm>
            <a:off x="152400" y="2109788"/>
            <a:ext cx="1647825" cy="749300"/>
            <a:chOff x="4690335" y="5723068"/>
            <a:chExt cx="1647710" cy="748738"/>
          </a:xfrm>
        </p:grpSpPr>
        <p:grpSp>
          <p:nvGrpSpPr>
            <p:cNvPr id="90161" name="Group 11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65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66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67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6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69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70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73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74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47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48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62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63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4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0131" name="Group 129"/>
          <p:cNvGrpSpPr>
            <a:grpSpLocks/>
          </p:cNvGrpSpPr>
          <p:nvPr/>
        </p:nvGrpSpPr>
        <p:grpSpPr bwMode="auto">
          <a:xfrm flipH="1">
            <a:off x="2593975" y="2128838"/>
            <a:ext cx="1646238" cy="749300"/>
            <a:chOff x="4690335" y="5723068"/>
            <a:chExt cx="1647710" cy="748738"/>
          </a:xfrm>
        </p:grpSpPr>
        <p:grpSp>
          <p:nvGrpSpPr>
            <p:cNvPr id="90147" name="Group 130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51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52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53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54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55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56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59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60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33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4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48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49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50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0132" name="Group 144"/>
          <p:cNvGrpSpPr>
            <a:grpSpLocks/>
          </p:cNvGrpSpPr>
          <p:nvPr/>
        </p:nvGrpSpPr>
        <p:grpSpPr bwMode="auto">
          <a:xfrm flipH="1">
            <a:off x="7005638" y="2173288"/>
            <a:ext cx="1647825" cy="749300"/>
            <a:chOff x="4690335" y="5723068"/>
            <a:chExt cx="1647710" cy="748738"/>
          </a:xfrm>
        </p:grpSpPr>
        <p:grpSp>
          <p:nvGrpSpPr>
            <p:cNvPr id="90133" name="Group 14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37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38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39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40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41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42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45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46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19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20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34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3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3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8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25F8B9B0-557F-427D-AF6B-D6B46CCACB6F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Internet security threats</a:t>
            </a:r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>
            <a:normAutofit fontScale="70000" lnSpcReduction="20000"/>
          </a:bodyPr>
          <a:lstStyle/>
          <a:p>
            <a:pPr>
              <a:buFont typeface="ZapfDingbats" pitchFamily="82" charset="2"/>
              <a:buNone/>
              <a:defRPr/>
            </a:pPr>
            <a:r>
              <a:rPr lang="en-US" u="sng">
                <a:solidFill>
                  <a:srgbClr val="FF0000"/>
                </a:solidFill>
              </a:rPr>
              <a:t>Packet sniffing:</a:t>
            </a:r>
            <a:r>
              <a:rPr lang="en-US"/>
              <a:t> </a:t>
            </a:r>
          </a:p>
          <a:p>
            <a:pPr lvl="1">
              <a:defRPr/>
            </a:pPr>
            <a:r>
              <a:rPr lang="en-US"/>
              <a:t>broadcast media</a:t>
            </a:r>
          </a:p>
          <a:p>
            <a:pPr lvl="1">
              <a:defRPr/>
            </a:pPr>
            <a:r>
              <a:rPr lang="en-US"/>
              <a:t>promiscuous NIC reads all packets passing by</a:t>
            </a:r>
          </a:p>
          <a:p>
            <a:pPr lvl="1">
              <a:defRPr/>
            </a:pPr>
            <a:r>
              <a:rPr lang="en-US"/>
              <a:t>can read all unencrypted data (e.g. passwords)</a:t>
            </a:r>
          </a:p>
          <a:p>
            <a:pPr lvl="1">
              <a:defRPr/>
            </a:pPr>
            <a:r>
              <a:rPr lang="en-US"/>
              <a:t>e.g.: C sniffs B’s packets</a:t>
            </a:r>
          </a:p>
        </p:txBody>
      </p:sp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6640513" y="5360988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Art" r:id="rId4" imgW="1307263" imgH="1084139" progId="MS_ClipArt_Gallery.2">
                  <p:embed/>
                </p:oleObj>
              </mc:Choice>
              <mc:Fallback>
                <p:oleObj name="ClipArt" r:id="rId4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360988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2251075" y="3930650"/>
            <a:ext cx="384175" cy="723900"/>
            <a:chOff x="4180" y="783"/>
            <a:chExt cx="150" cy="307"/>
          </a:xfrm>
        </p:grpSpPr>
        <p:sp>
          <p:nvSpPr>
            <p:cNvPr id="18471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2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3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4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5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8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8439" name="Group 14"/>
          <p:cNvGrpSpPr>
            <a:grpSpLocks/>
          </p:cNvGrpSpPr>
          <p:nvPr/>
        </p:nvGrpSpPr>
        <p:grpSpPr bwMode="auto">
          <a:xfrm>
            <a:off x="3205163" y="5421313"/>
            <a:ext cx="642937" cy="328612"/>
            <a:chOff x="3600" y="219"/>
            <a:chExt cx="360" cy="175"/>
          </a:xfrm>
        </p:grpSpPr>
        <p:sp>
          <p:nvSpPr>
            <p:cNvPr id="18458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9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8462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8463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46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4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46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8440" name="Object 3"/>
          <p:cNvGraphicFramePr>
            <a:graphicFrameLocks noChangeAspect="1"/>
          </p:cNvGraphicFramePr>
          <p:nvPr/>
        </p:nvGraphicFramePr>
        <p:xfrm>
          <a:off x="4783138" y="3992563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lipArt" r:id="rId6" imgW="1307263" imgH="1084139" progId="MS_ClipArt_Gallery.2">
                  <p:embed/>
                </p:oleObj>
              </mc:Choice>
              <mc:Fallback>
                <p:oleObj name="ClipArt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992563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Freeform 29"/>
          <p:cNvSpPr>
            <a:spLocks/>
          </p:cNvSpPr>
          <p:nvPr/>
        </p:nvSpPr>
        <p:spPr bwMode="auto">
          <a:xfrm>
            <a:off x="2351088" y="4656138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Freeform 30"/>
          <p:cNvSpPr>
            <a:spLocks/>
          </p:cNvSpPr>
          <p:nvPr/>
        </p:nvSpPr>
        <p:spPr bwMode="auto">
          <a:xfrm>
            <a:off x="5183188" y="4525963"/>
            <a:ext cx="4762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31"/>
          <p:cNvSpPr>
            <a:spLocks noChangeShapeType="1"/>
          </p:cNvSpPr>
          <p:nvPr/>
        </p:nvSpPr>
        <p:spPr bwMode="auto">
          <a:xfrm flipV="1">
            <a:off x="3525838" y="50482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32"/>
          <p:cNvSpPr>
            <a:spLocks noChangeShapeType="1"/>
          </p:cNvSpPr>
          <p:nvPr/>
        </p:nvSpPr>
        <p:spPr bwMode="auto">
          <a:xfrm flipV="1">
            <a:off x="3544888" y="57594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33"/>
          <p:cNvSpPr txBox="1">
            <a:spLocks noChangeArrowheads="1"/>
          </p:cNvSpPr>
          <p:nvPr/>
        </p:nvSpPr>
        <p:spPr bwMode="auto">
          <a:xfrm>
            <a:off x="1798638" y="39449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8446" name="Text Box 34"/>
          <p:cNvSpPr txBox="1">
            <a:spLocks noChangeArrowheads="1"/>
          </p:cNvSpPr>
          <p:nvPr/>
        </p:nvSpPr>
        <p:spPr bwMode="auto">
          <a:xfrm>
            <a:off x="7283450" y="540861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8447" name="Text Box 35"/>
          <p:cNvSpPr txBox="1">
            <a:spLocks noChangeArrowheads="1"/>
          </p:cNvSpPr>
          <p:nvPr/>
        </p:nvSpPr>
        <p:spPr bwMode="auto">
          <a:xfrm>
            <a:off x="5392738" y="392271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18448" name="Group 36"/>
          <p:cNvGrpSpPr>
            <a:grpSpLocks/>
          </p:cNvGrpSpPr>
          <p:nvPr/>
        </p:nvGrpSpPr>
        <p:grpSpPr bwMode="auto">
          <a:xfrm>
            <a:off x="4179888" y="5175250"/>
            <a:ext cx="2295525" cy="336550"/>
            <a:chOff x="2418" y="3342"/>
            <a:chExt cx="1446" cy="212"/>
          </a:xfrm>
        </p:grpSpPr>
        <p:sp>
          <p:nvSpPr>
            <p:cNvPr id="18453" name="Rectangle 37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4" name="Line 38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39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40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Text Box 41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18449" name="Freeform 42"/>
          <p:cNvSpPr>
            <a:spLocks/>
          </p:cNvSpPr>
          <p:nvPr/>
        </p:nvSpPr>
        <p:spPr bwMode="auto">
          <a:xfrm>
            <a:off x="4148138" y="5130800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43"/>
          <p:cNvSpPr>
            <a:spLocks noChangeShapeType="1"/>
          </p:cNvSpPr>
          <p:nvPr/>
        </p:nvSpPr>
        <p:spPr bwMode="auto">
          <a:xfrm flipV="1">
            <a:off x="5291138" y="4527550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44"/>
          <p:cNvSpPr txBox="1">
            <a:spLocks noChangeArrowheads="1"/>
          </p:cNvSpPr>
          <p:nvPr/>
        </p:nvSpPr>
        <p:spPr bwMode="auto">
          <a:xfrm>
            <a:off x="530225" y="5964238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Countermeasures?</a:t>
            </a:r>
          </a:p>
        </p:txBody>
      </p:sp>
      <p:pic>
        <p:nvPicPr>
          <p:cNvPr id="18452" name="Picture 5" descr="C:\Documents and Settings\tomas\Local Settings\Temporary Internet Files\Content.IE5\FP5Z4XKL\MCSY00547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180975"/>
            <a:ext cx="715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8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IPsec services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00200"/>
            <a:ext cx="3810000" cy="1252736"/>
          </a:xfrm>
        </p:spPr>
        <p:txBody>
          <a:bodyPr/>
          <a:lstStyle/>
          <a:p>
            <a:r>
              <a:rPr lang="en-US" altLang="sv-SE" dirty="0"/>
              <a:t>data integrity</a:t>
            </a:r>
          </a:p>
          <a:p>
            <a:r>
              <a:rPr lang="en-US" altLang="sv-SE" dirty="0"/>
              <a:t>confidentiality</a:t>
            </a:r>
          </a:p>
          <a:p>
            <a:endParaRPr lang="en-US" altLang="sv-SE" dirty="0"/>
          </a:p>
          <a:p>
            <a:pPr>
              <a:buFont typeface="Wingdings" pitchFamily="2" charset="2"/>
              <a:buNone/>
            </a:pPr>
            <a:endParaRPr lang="en-US" alt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08648" cy="1252736"/>
          </a:xfrm>
        </p:spPr>
        <p:txBody>
          <a:bodyPr/>
          <a:lstStyle/>
          <a:p>
            <a:r>
              <a:rPr lang="en-US" altLang="sv-SE" dirty="0"/>
              <a:t>origin authentication</a:t>
            </a:r>
          </a:p>
          <a:p>
            <a:r>
              <a:rPr lang="en-US" altLang="sv-SE" dirty="0"/>
              <a:t>replay attack prevention</a:t>
            </a:r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</a:rPr>
              <a:t>Network Security</a:t>
            </a:r>
          </a:p>
        </p:txBody>
      </p:sp>
      <p:pic>
        <p:nvPicPr>
          <p:cNvPr id="8806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187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630" y="3140968"/>
            <a:ext cx="79288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sz="2800" dirty="0">
                <a:latin typeface="Gill Sans MT" panose="020B0502020104020203" pitchFamily="34" charset="0"/>
              </a:rPr>
              <a:t>two protocols providing different service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2800" dirty="0">
                <a:latin typeface="Gill Sans MT" panose="020B0502020104020203" pitchFamily="34" charset="0"/>
              </a:rPr>
              <a:t>Authentication Header (AH)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sv-SE" sz="2400" dirty="0">
                <a:latin typeface="Gill Sans MT" panose="020B0502020104020203" pitchFamily="34" charset="0"/>
              </a:rPr>
              <a:t>provides source authentication &amp; data integrity but </a:t>
            </a:r>
            <a:r>
              <a:rPr lang="en-US" altLang="sv-SE" sz="2400" i="1" dirty="0">
                <a:latin typeface="Gill Sans MT" panose="020B0502020104020203" pitchFamily="34" charset="0"/>
              </a:rPr>
              <a:t>not </a:t>
            </a:r>
            <a:r>
              <a:rPr lang="en-US" altLang="sv-SE" sz="2400" dirty="0">
                <a:latin typeface="Gill Sans MT" panose="020B0502020104020203" pitchFamily="34" charset="0"/>
              </a:rPr>
              <a:t>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v-SE" sz="2800" dirty="0">
                <a:latin typeface="Gill Sans MT" panose="020B0502020104020203" pitchFamily="34" charset="0"/>
              </a:rPr>
              <a:t>Encapsulation Security Protocol (ESP)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sv-SE" sz="2400" dirty="0">
                <a:latin typeface="Gill Sans MT" panose="020B0502020104020203" pitchFamily="34" charset="0"/>
              </a:rPr>
              <a:t>provides source authentication, data integrity, </a:t>
            </a:r>
            <a:r>
              <a:rPr lang="en-US" altLang="sv-SE" sz="2400" i="1" dirty="0">
                <a:latin typeface="Gill Sans MT" panose="020B0502020104020203" pitchFamily="34" charset="0"/>
              </a:rPr>
              <a:t>and confidentiality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sv-SE" sz="2400" dirty="0">
                <a:latin typeface="Gill Sans MT" panose="020B0502020104020203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39051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sv-SE"/>
              <a:t>Virtual Private Networks (VPNs)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i="1">
                <a:solidFill>
                  <a:srgbClr val="C00000"/>
                </a:solidFill>
              </a:rPr>
              <a:t>motivation:</a:t>
            </a:r>
          </a:p>
          <a:p>
            <a:pPr marL="0" indent="0">
              <a:lnSpc>
                <a:spcPct val="90000"/>
              </a:lnSpc>
            </a:pPr>
            <a:r>
              <a:rPr lang="en-US" altLang="sv-SE"/>
              <a:t>institutions often want private networks for security. </a:t>
            </a:r>
          </a:p>
          <a:p>
            <a:pPr lvl="1">
              <a:lnSpc>
                <a:spcPct val="90000"/>
              </a:lnSpc>
            </a:pPr>
            <a:r>
              <a:rPr lang="en-US" altLang="sv-SE"/>
              <a:t>costly: separate routers, links, DNS infrastructure.</a:t>
            </a:r>
          </a:p>
          <a:p>
            <a:pPr marL="0" indent="0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VPN: institution’s inter-office traffic is sent over public Internet instead </a:t>
            </a:r>
          </a:p>
          <a:p>
            <a:pPr lvl="1">
              <a:lnSpc>
                <a:spcPct val="90000"/>
              </a:lnSpc>
            </a:pPr>
            <a:r>
              <a:rPr lang="en-US" altLang="sv-SE"/>
              <a:t>encrypted before entering public Internet</a:t>
            </a:r>
          </a:p>
          <a:p>
            <a:pPr lvl="1">
              <a:lnSpc>
                <a:spcPct val="90000"/>
              </a:lnSpc>
            </a:pPr>
            <a:r>
              <a:rPr lang="en-US" altLang="sv-SE"/>
              <a:t>logically separate from other traffic</a:t>
            </a:r>
          </a:p>
          <a:p>
            <a:pPr lvl="1">
              <a:lnSpc>
                <a:spcPct val="90000"/>
              </a:lnSpc>
            </a:pPr>
            <a:endParaRPr lang="en-US" altLang="sv-SE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1584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4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5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6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7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8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9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50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87051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87172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3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IPsec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4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Secure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2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87169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0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IPsec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1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Secure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3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87166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7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IPsec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8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Secure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4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87164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5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5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87162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3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sp>
        <p:nvSpPr>
          <p:cNvPr id="87056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headquarters</a:t>
            </a:r>
          </a:p>
        </p:txBody>
      </p:sp>
      <p:sp>
        <p:nvSpPr>
          <p:cNvPr id="87057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641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Comic Sans MS" pitchFamily="66" charset="0"/>
              </a:rPr>
              <a:t>branch office</a:t>
            </a:r>
          </a:p>
        </p:txBody>
      </p:sp>
      <p:sp>
        <p:nvSpPr>
          <p:cNvPr id="87058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salesperson</a:t>
            </a:r>
            <a:br>
              <a:rPr lang="en-US" altLang="sv-SE" sz="1800">
                <a:latin typeface="Arial" charset="0"/>
                <a:cs typeface="Arial" charset="0"/>
              </a:rPr>
            </a:br>
            <a:r>
              <a:rPr lang="en-US" altLang="sv-SE" sz="1800">
                <a:latin typeface="Arial" charset="0"/>
                <a:cs typeface="Arial" charset="0"/>
              </a:rPr>
              <a:t>in hotel</a:t>
            </a:r>
          </a:p>
        </p:txBody>
      </p:sp>
      <p:sp>
        <p:nvSpPr>
          <p:cNvPr id="87059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laptop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w/ IPsec</a:t>
            </a:r>
          </a:p>
        </p:txBody>
      </p:sp>
      <p:sp>
        <p:nvSpPr>
          <p:cNvPr id="87060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router w/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87061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8716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6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7062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8715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5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7063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8715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5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7064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8712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2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2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3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3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3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8713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3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3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4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87065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8709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09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09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09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09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0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0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8710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46" y="2583"/>
                <a:ext cx="67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0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0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0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87066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870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87087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7090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091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87067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8707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7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7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87079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7082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083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7068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router w/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87069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8707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75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70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7071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chemeClr val="bg1"/>
                </a:solidFill>
                <a:latin typeface="Arial" charset="0"/>
                <a:cs typeface="Arial" charset="0"/>
              </a:rPr>
              <a:t>public</a:t>
            </a:r>
            <a:br>
              <a:rPr lang="en-US" altLang="sv-SE" sz="18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sv-SE" sz="1800">
                <a:solidFill>
                  <a:schemeClr val="bg1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87072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4000">
                <a:solidFill>
                  <a:srgbClr val="000099"/>
                </a:solidFill>
              </a:rPr>
              <a:t>Virtual Private Networks (VPNs)</a:t>
            </a:r>
          </a:p>
        </p:txBody>
      </p:sp>
      <p:pic>
        <p:nvPicPr>
          <p:cNvPr id="87073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sv-SE"/>
              <a:t>What happens?</a:t>
            </a:r>
          </a:p>
        </p:txBody>
      </p:sp>
      <p:grpSp>
        <p:nvGrpSpPr>
          <p:cNvPr id="97284" name="Group 59"/>
          <p:cNvGrpSpPr>
            <a:grpSpLocks/>
          </p:cNvGrpSpPr>
          <p:nvPr/>
        </p:nvGrpSpPr>
        <p:grpSpPr bwMode="auto">
          <a:xfrm>
            <a:off x="323528" y="3875088"/>
            <a:ext cx="6484937" cy="2603500"/>
            <a:chOff x="672" y="1044"/>
            <a:chExt cx="4085" cy="1640"/>
          </a:xfrm>
        </p:grpSpPr>
        <p:sp>
          <p:nvSpPr>
            <p:cNvPr id="97330" name="Rectangle 60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new IP</a:t>
              </a:r>
              <a:br>
                <a:rPr lang="en-US" altLang="sv-SE" sz="1600">
                  <a:latin typeface="Arial" charset="0"/>
                </a:rPr>
              </a:br>
              <a:r>
                <a:rPr lang="en-US" altLang="sv-SE" sz="1600">
                  <a:latin typeface="Arial" charset="0"/>
                </a:rPr>
                <a:t>header</a:t>
              </a:r>
            </a:p>
          </p:txBody>
        </p:sp>
        <p:sp>
          <p:nvSpPr>
            <p:cNvPr id="97331" name="Rectangle 61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ESP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hdr</a:t>
              </a:r>
            </a:p>
          </p:txBody>
        </p:sp>
        <p:sp>
          <p:nvSpPr>
            <p:cNvPr id="97332" name="Rectangle 62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original</a:t>
              </a:r>
              <a:br>
                <a:rPr lang="en-US" altLang="sv-SE" sz="1600">
                  <a:latin typeface="Arial" charset="0"/>
                </a:rPr>
              </a:br>
              <a:r>
                <a:rPr lang="en-US" altLang="sv-SE" sz="1600">
                  <a:latin typeface="Arial" charset="0"/>
                </a:rPr>
                <a:t>IP hdr</a:t>
              </a:r>
            </a:p>
          </p:txBody>
        </p:sp>
        <p:sp>
          <p:nvSpPr>
            <p:cNvPr id="97333" name="Rectangle 63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Original 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datagram payload</a:t>
              </a:r>
            </a:p>
          </p:txBody>
        </p:sp>
        <p:sp>
          <p:nvSpPr>
            <p:cNvPr id="97334" name="Rectangle 64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ESP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trl</a:t>
              </a:r>
            </a:p>
          </p:txBody>
        </p:sp>
        <p:sp>
          <p:nvSpPr>
            <p:cNvPr id="97335" name="Rectangle 65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ESP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auth</a:t>
              </a:r>
            </a:p>
          </p:txBody>
        </p:sp>
        <p:grpSp>
          <p:nvGrpSpPr>
            <p:cNvPr id="97336" name="Group 66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97349" name="Text Box 67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97350" name="Line 68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51" name="Line 69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52" name="Text Box 70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>
                    <a:latin typeface="Arial" charset="0"/>
                  </a:rPr>
                  <a:t> authenticated</a:t>
                </a:r>
                <a:endParaRPr lang="en-US" altLang="sv-SE" sz="1800">
                  <a:latin typeface="Arial" charset="0"/>
                </a:endParaRPr>
              </a:p>
            </p:txBody>
          </p:sp>
          <p:sp>
            <p:nvSpPr>
              <p:cNvPr id="97353" name="Line 71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54" name="Line 72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7337" name="Group 73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97346" name="Rectangle 74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97347" name="Rectangle 75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pad</a:t>
                </a:r>
                <a:br>
                  <a:rPr lang="en-US" altLang="sv-SE" sz="1600">
                    <a:latin typeface="Arial" charset="0"/>
                  </a:rPr>
                </a:br>
                <a:r>
                  <a:rPr lang="en-US" altLang="sv-SE" sz="160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97348" name="Rectangle 76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next</a:t>
                </a:r>
                <a:br>
                  <a:rPr lang="en-US" altLang="sv-SE" sz="1600">
                    <a:latin typeface="Arial" charset="0"/>
                  </a:rPr>
                </a:br>
                <a:r>
                  <a:rPr lang="en-US" altLang="sv-SE" sz="160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97338" name="Line 77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339" name="Line 78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97340" name="Group 79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97344" name="Rectangle 80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SPI</a:t>
                </a:r>
              </a:p>
            </p:txBody>
          </p:sp>
          <p:sp>
            <p:nvSpPr>
              <p:cNvPr id="97345" name="Rectangle 81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Seq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97341" name="Line 82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342" name="Line 83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343" name="Line 84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97285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23913"/>
            <a:ext cx="3467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6" name="Group 84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97287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288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289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290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1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2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3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4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97295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97296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97297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97298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i="1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97299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Internet</a:t>
              </a:r>
            </a:p>
          </p:txBody>
        </p:sp>
        <p:sp>
          <p:nvSpPr>
            <p:cNvPr id="97300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latin typeface="Arial" charset="0"/>
              </a:endParaRPr>
            </a:p>
          </p:txBody>
        </p:sp>
        <p:sp>
          <p:nvSpPr>
            <p:cNvPr id="97301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headquarters</a:t>
              </a:r>
            </a:p>
          </p:txBody>
        </p:sp>
        <p:sp>
          <p:nvSpPr>
            <p:cNvPr id="97302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branch office</a:t>
              </a:r>
            </a:p>
          </p:txBody>
        </p:sp>
        <p:sp>
          <p:nvSpPr>
            <p:cNvPr id="97303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R1</a:t>
              </a:r>
            </a:p>
          </p:txBody>
        </p:sp>
        <p:sp>
          <p:nvSpPr>
            <p:cNvPr id="97304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R2</a:t>
              </a:r>
            </a:p>
          </p:txBody>
        </p:sp>
        <p:grpSp>
          <p:nvGrpSpPr>
            <p:cNvPr id="97305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9732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97306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97326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7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97307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973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grpSp>
            <p:nvGrpSpPr>
              <p:cNvPr id="97321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7324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7325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21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2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97308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973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grpSp>
            <p:nvGrpSpPr>
              <p:cNvPr id="9731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731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731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13" name="Line 330"/>
              <p:cNvSpPr>
                <a:spLocks noChangeShapeType="1"/>
              </p:cNvSpPr>
              <p:nvPr/>
            </p:nvSpPr>
            <p:spPr bwMode="auto">
              <a:xfrm>
                <a:off x="2357" y="1363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7309" name="Right Arrow 107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48264" y="3558991"/>
            <a:ext cx="2097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dirty="0"/>
              <a:t>before sending data, </a:t>
            </a:r>
            <a:r>
              <a:rPr lang="ja-JP" altLang="en-US" dirty="0">
                <a:solidFill>
                  <a:srgbClr val="C00000"/>
                </a:solidFill>
              </a:rPr>
              <a:t>“</a:t>
            </a:r>
            <a:r>
              <a:rPr lang="en-US" altLang="ja-JP" dirty="0">
                <a:solidFill>
                  <a:srgbClr val="C00000"/>
                </a:solidFill>
              </a:rPr>
              <a:t>security association (SA)</a:t>
            </a:r>
            <a:r>
              <a:rPr lang="ja-JP" altLang="en-US" dirty="0">
                <a:solidFill>
                  <a:srgbClr val="C00000"/>
                </a:solidFill>
              </a:rPr>
              <a:t>”</a:t>
            </a:r>
            <a:r>
              <a:rPr lang="en-US" altLang="ja-JP" dirty="0">
                <a:solidFill>
                  <a:srgbClr val="C00000"/>
                </a:solidFill>
              </a:rPr>
              <a:t>  </a:t>
            </a:r>
            <a:r>
              <a:rPr lang="en-US" altLang="ja-JP" dirty="0"/>
              <a:t>established from sending to receiving entity </a:t>
            </a:r>
          </a:p>
        </p:txBody>
      </p:sp>
    </p:spTree>
    <p:extLst>
      <p:ext uri="{BB962C8B-B14F-4D97-AF65-F5344CB8AC3E}">
        <p14:creationId xmlns:p14="http://schemas.microsoft.com/office/powerpoint/2010/main" val="3423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sv-SE"/>
              <a:t>Firewalls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2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isolates organization</a:t>
            </a:r>
            <a:r>
              <a:rPr lang="ja-JP" altLang="en-US"/>
              <a:t>’</a:t>
            </a:r>
            <a:r>
              <a:rPr lang="en-US" altLang="ja-JP"/>
              <a:t>s internal net from larger Internet, allowing some packets to pass, blocking others</a:t>
            </a:r>
            <a:endParaRPr lang="en-US" altLang="sv-SE"/>
          </a:p>
        </p:txBody>
      </p:sp>
      <p:grpSp>
        <p:nvGrpSpPr>
          <p:cNvPr id="121863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22101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102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i="1">
                  <a:solidFill>
                    <a:srgbClr val="FF0000"/>
                  </a:solidFill>
                </a:rPr>
                <a:t>firewall</a:t>
              </a:r>
            </a:p>
          </p:txBody>
        </p:sp>
      </p:grpSp>
      <p:sp>
        <p:nvSpPr>
          <p:cNvPr id="121864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5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66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67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8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69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21870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21990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91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2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93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4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5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6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7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8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9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0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1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2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3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4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5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6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7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8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9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0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1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2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3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4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5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6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7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8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9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0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1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2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3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4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5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6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7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8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9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0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1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2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3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4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5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6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7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8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9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0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1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2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3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4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5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6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7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8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9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0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1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2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3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4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5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6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7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8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9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0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1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2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3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4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5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6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7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8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9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0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1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2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3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4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5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6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7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8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9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0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1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2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3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4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5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6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7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8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9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0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1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2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3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4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5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6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7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98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9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100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1871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3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2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73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74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75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6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7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78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9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80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1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2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3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4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administered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21885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Inter</a:t>
            </a:r>
            <a:r>
              <a:rPr lang="en-US" altLang="sv-SE" sz="1800">
                <a:latin typeface="Comic Sans MS" pitchFamily="66" charset="0"/>
              </a:rPr>
              <a:t>net</a:t>
            </a:r>
          </a:p>
        </p:txBody>
      </p:sp>
      <p:sp>
        <p:nvSpPr>
          <p:cNvPr id="121886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000099"/>
                </a:solidFill>
                <a:latin typeface="Arial" charset="0"/>
                <a:cs typeface="Arial" charset="0"/>
              </a:rPr>
              <a:t>firewall</a:t>
            </a:r>
          </a:p>
        </p:txBody>
      </p:sp>
      <p:pic>
        <p:nvPicPr>
          <p:cNvPr id="121887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888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219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1219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1219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12198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198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8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21889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21950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952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53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21955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21957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21960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1961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1962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964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65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967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21890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1896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219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1897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219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1902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219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1903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219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21906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219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1907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2190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91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1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1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7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1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1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2191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12192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92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2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92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121891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4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C0000"/>
                </a:solidFill>
              </a:rPr>
              <a:t>trusted </a:t>
            </a:r>
            <a:r>
              <a:rPr lang="en-US" altLang="en-US" sz="2400" i="1">
                <a:solidFill>
                  <a:srgbClr val="CC0000"/>
                </a:solidFill>
              </a:rPr>
              <a:t>“</a:t>
            </a:r>
            <a:r>
              <a:rPr lang="en-US" altLang="sv-SE" sz="2400" i="1">
                <a:solidFill>
                  <a:srgbClr val="CC0000"/>
                </a:solidFill>
              </a:rPr>
              <a:t>good guys</a:t>
            </a:r>
            <a:r>
              <a:rPr lang="en-US" altLang="en-US" sz="2400" i="1">
                <a:solidFill>
                  <a:srgbClr val="CC0000"/>
                </a:solidFill>
              </a:rPr>
              <a:t>”</a:t>
            </a:r>
            <a:r>
              <a:rPr lang="en-US" altLang="sv-SE" sz="2400" i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21892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C0000"/>
                </a:solidFill>
              </a:rPr>
              <a:t>untrusted </a:t>
            </a:r>
            <a:r>
              <a:rPr lang="en-US" altLang="en-US" sz="2400" i="1">
                <a:solidFill>
                  <a:srgbClr val="CC0000"/>
                </a:solidFill>
              </a:rPr>
              <a:t>“</a:t>
            </a:r>
            <a:r>
              <a:rPr lang="en-US" altLang="sv-SE" sz="2400" i="1">
                <a:solidFill>
                  <a:srgbClr val="CC0000"/>
                </a:solidFill>
              </a:rPr>
              <a:t>bad guys</a:t>
            </a:r>
            <a:r>
              <a:rPr lang="en-US" altLang="en-US" sz="2400" i="1">
                <a:solidFill>
                  <a:srgbClr val="CC0000"/>
                </a:solidFill>
              </a:rPr>
              <a:t>”</a:t>
            </a:r>
            <a:r>
              <a:rPr lang="en-US" altLang="sv-SE" sz="2400" i="1">
                <a:solidFill>
                  <a:srgbClr val="CC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8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sv-SE"/>
              <a:t>Firewalls: why</a:t>
            </a:r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prevent denial of service attacks: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SYN flooding: attacker establishes many bogus TCP connections, no resources left for </a:t>
            </a:r>
            <a:r>
              <a:rPr lang="ja-JP" altLang="en-US"/>
              <a:t>“</a:t>
            </a:r>
            <a:r>
              <a:rPr lang="en-US" altLang="ja-JP"/>
              <a:t>real</a:t>
            </a:r>
            <a:r>
              <a:rPr lang="ja-JP" altLang="en-US"/>
              <a:t>”</a:t>
            </a:r>
            <a:r>
              <a:rPr lang="en-US" altLang="ja-JP"/>
              <a:t> connections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prevent illegal modification/access of internal data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e.g., attacker replaces CIA</a:t>
            </a:r>
            <a:r>
              <a:rPr lang="ja-JP" altLang="en-US"/>
              <a:t>’</a:t>
            </a:r>
            <a:r>
              <a:rPr lang="en-US" altLang="ja-JP"/>
              <a:t>s homepage with something else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allow only authorized access to inside network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v"/>
            </a:pPr>
            <a:r>
              <a:rPr lang="en-US" altLang="sv-SE"/>
              <a:t> set of authenticated users/hosts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three types of firewalls: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stateless packet filters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stateful packet filters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application gateways</a:t>
            </a:r>
          </a:p>
        </p:txBody>
      </p:sp>
      <p:pic>
        <p:nvPicPr>
          <p:cNvPr id="12288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err="1"/>
              <a:t>Security</a:t>
            </a:r>
            <a:r>
              <a:rPr lang="sv-SE" sz="2800" dirty="0"/>
              <a:t> Courses at </a:t>
            </a:r>
            <a:r>
              <a:rPr lang="sv-SE" sz="2800" dirty="0"/>
              <a:t>Chalmers</a:t>
            </a:r>
            <a:br>
              <a:rPr lang="sv-SE" sz="2800" dirty="0"/>
            </a:br>
            <a:r>
              <a:rPr lang="sv-SE" sz="2800" dirty="0"/>
              <a:t>http://www.cse.chalmers.se/edu/master/secspec/</a:t>
            </a:r>
            <a:endParaRPr lang="en-US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sv-SE" dirty="0"/>
              <a:t>Computer </a:t>
            </a:r>
            <a:r>
              <a:rPr lang="sv-SE" dirty="0" err="1"/>
              <a:t>Security</a:t>
            </a:r>
            <a:r>
              <a:rPr lang="sv-SE" dirty="0"/>
              <a:t>  EDA 263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sv-SE" dirty="0" err="1"/>
              <a:t>Network</a:t>
            </a:r>
            <a:r>
              <a:rPr lang="sv-SE" dirty="0"/>
              <a:t> </a:t>
            </a:r>
            <a:r>
              <a:rPr lang="sv-SE" dirty="0" err="1"/>
              <a:t>Security</a:t>
            </a:r>
            <a:r>
              <a:rPr lang="sv-SE" dirty="0"/>
              <a:t>  EDA 491</a:t>
            </a:r>
          </a:p>
          <a:p>
            <a:pPr>
              <a:lnSpc>
                <a:spcPct val="150000"/>
              </a:lnSpc>
              <a:defRPr/>
            </a:pPr>
            <a:r>
              <a:rPr lang="sv-SE" dirty="0" err="1"/>
              <a:t>Cryptography</a:t>
            </a:r>
            <a:r>
              <a:rPr lang="sv-SE" dirty="0"/>
              <a:t>  TDA 352</a:t>
            </a:r>
          </a:p>
          <a:p>
            <a:pPr>
              <a:lnSpc>
                <a:spcPct val="150000"/>
              </a:lnSpc>
              <a:defRPr/>
            </a:pPr>
            <a:r>
              <a:rPr lang="sv-SE" dirty="0" err="1">
                <a:solidFill>
                  <a:schemeClr val="accent3">
                    <a:lumMod val="65000"/>
                  </a:schemeClr>
                </a:solidFill>
              </a:rPr>
              <a:t>Language</a:t>
            </a:r>
            <a:r>
              <a:rPr lang="sv-SE" dirty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3">
                    <a:lumMod val="65000"/>
                  </a:schemeClr>
                </a:solidFill>
              </a:rPr>
              <a:t>based</a:t>
            </a:r>
            <a:r>
              <a:rPr lang="sv-SE" dirty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3">
                    <a:lumMod val="65000"/>
                  </a:schemeClr>
                </a:solidFill>
              </a:rPr>
              <a:t>security</a:t>
            </a:r>
            <a:r>
              <a:rPr lang="sv-SE" dirty="0">
                <a:solidFill>
                  <a:schemeClr val="accent3">
                    <a:lumMod val="65000"/>
                  </a:schemeClr>
                </a:solidFill>
              </a:rPr>
              <a:t>  TDA 602</a:t>
            </a:r>
          </a:p>
          <a:p>
            <a:pPr>
              <a:lnSpc>
                <a:spcPct val="150000"/>
              </a:lnSpc>
              <a:defRPr/>
            </a:pPr>
            <a:r>
              <a:rPr lang="sv-SE" dirty="0" err="1">
                <a:solidFill>
                  <a:schemeClr val="accent3">
                    <a:lumMod val="65000"/>
                  </a:schemeClr>
                </a:solidFill>
              </a:rPr>
              <a:t>Fault</a:t>
            </a:r>
            <a:r>
              <a:rPr lang="sv-SE" dirty="0">
                <a:solidFill>
                  <a:schemeClr val="accent3">
                    <a:lumMod val="65000"/>
                  </a:schemeClr>
                </a:solidFill>
              </a:rPr>
              <a:t> Tolerant Computer Systems EDA 122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730"/>
            <a:ext cx="7416824" cy="56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What is the difference between symmetric and asymmetric cryptography? Give examples of applications where each can be applied.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Can you </a:t>
            </a:r>
            <a:r>
              <a:rPr lang="en-US" dirty="0">
                <a:solidFill>
                  <a:schemeClr val="accent3">
                    <a:lumMod val="65000"/>
                  </a:schemeClr>
                </a:solidFill>
              </a:rPr>
              <a:t>“decrypt” a hash of a message to get the original 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message? Explain your answer.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What is the purpose of a nonce in an end-point authentication protocol? What is the main property of a nonce?</a:t>
            </a:r>
            <a:endParaRPr lang="sv-S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Kurose Ross (Course book)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8.1 – 8.4, 8.6, 8.7, 8.9.1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Other resources (extra material):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hlinkClick r:id="rId3"/>
              </a:rPr>
              <a:t>http</a:t>
            </a:r>
            <a:r>
              <a:rPr lang="en-US" dirty="0">
                <a:solidFill>
                  <a:schemeClr val="accent3">
                    <a:lumMod val="65000"/>
                  </a:schemeClr>
                </a:solidFill>
                <a:hlinkClick r:id="rId3"/>
              </a:rPr>
              <a:t>://shattered.it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 - information about practical SHA-1 collision</a:t>
            </a:r>
          </a:p>
          <a:p>
            <a:pPr lvl="1">
              <a:lnSpc>
                <a:spcPct val="150000"/>
              </a:lnSpc>
              <a:defRPr/>
            </a:pPr>
            <a:r>
              <a:rPr lang="sv-SE" dirty="0">
                <a:solidFill>
                  <a:schemeClr val="accent3">
                    <a:lumMod val="65000"/>
                  </a:schemeClr>
                </a:solidFill>
                <a:hlinkClick r:id="rId4"/>
              </a:rPr>
              <a:t>https://thehackernews.com</a:t>
            </a:r>
            <a:r>
              <a:rPr lang="sv-SE" dirty="0" smtClean="0">
                <a:solidFill>
                  <a:schemeClr val="accent3">
                    <a:lumMod val="65000"/>
                  </a:schemeClr>
                </a:solidFill>
                <a:hlinkClick r:id="rId4"/>
              </a:rPr>
              <a:t>/</a:t>
            </a:r>
            <a:r>
              <a:rPr lang="sv-SE" dirty="0" smtClean="0">
                <a:solidFill>
                  <a:schemeClr val="accent3">
                    <a:lumMod val="65000"/>
                  </a:schemeClr>
                </a:solidFill>
              </a:rPr>
              <a:t> - </a:t>
            </a:r>
            <a:r>
              <a:rPr lang="sv-SE" dirty="0" err="1" smtClean="0">
                <a:solidFill>
                  <a:schemeClr val="accent3">
                    <a:lumMod val="65000"/>
                  </a:schemeClr>
                </a:solidFill>
              </a:rPr>
              <a:t>security</a:t>
            </a:r>
            <a:r>
              <a:rPr lang="sv-SE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3">
                    <a:lumMod val="65000"/>
                  </a:schemeClr>
                </a:solidFill>
              </a:rPr>
              <a:t>news</a:t>
            </a:r>
            <a:endParaRPr lang="sv-S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2A95EF5D-5B15-4433-B9C3-D66FD48AECD8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Internet security threats</a:t>
            </a:r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Packet sniffing: countermeasures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One host per segment of broadcast media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Use switches (not hubs)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Segment network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Use routers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Encryption</a:t>
            </a:r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6640513" y="571182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lipArt" r:id="rId4" imgW="1307263" imgH="1084139" progId="MS_ClipArt_Gallery.2">
                  <p:embed/>
                </p:oleObj>
              </mc:Choice>
              <mc:Fallback>
                <p:oleObj name="ClipArt" r:id="rId4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71182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2251075" y="4281488"/>
            <a:ext cx="384175" cy="723900"/>
            <a:chOff x="4180" y="783"/>
            <a:chExt cx="150" cy="307"/>
          </a:xfrm>
        </p:grpSpPr>
        <p:sp>
          <p:nvSpPr>
            <p:cNvPr id="19493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4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5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6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7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500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9463" name="Group 14"/>
          <p:cNvGrpSpPr>
            <a:grpSpLocks/>
          </p:cNvGrpSpPr>
          <p:nvPr/>
        </p:nvGrpSpPr>
        <p:grpSpPr bwMode="auto">
          <a:xfrm>
            <a:off x="3205163" y="5772150"/>
            <a:ext cx="642937" cy="328613"/>
            <a:chOff x="3600" y="219"/>
            <a:chExt cx="360" cy="175"/>
          </a:xfrm>
        </p:grpSpPr>
        <p:sp>
          <p:nvSpPr>
            <p:cNvPr id="19480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9484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85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490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6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48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9464" name="Object 3"/>
          <p:cNvGraphicFramePr>
            <a:graphicFrameLocks noChangeAspect="1"/>
          </p:cNvGraphicFramePr>
          <p:nvPr/>
        </p:nvGraphicFramePr>
        <p:xfrm>
          <a:off x="4865688" y="52863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lipArt" r:id="rId6" imgW="1307263" imgH="1084139" progId="MS_ClipArt_Gallery.2">
                  <p:embed/>
                </p:oleObj>
              </mc:Choice>
              <mc:Fallback>
                <p:oleObj name="ClipArt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52863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31"/>
          <p:cNvSpPr>
            <a:spLocks noChangeShapeType="1"/>
          </p:cNvSpPr>
          <p:nvPr/>
        </p:nvSpPr>
        <p:spPr bwMode="auto">
          <a:xfrm flipV="1">
            <a:off x="3525838" y="539908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32"/>
          <p:cNvSpPr>
            <a:spLocks noChangeShapeType="1"/>
          </p:cNvSpPr>
          <p:nvPr/>
        </p:nvSpPr>
        <p:spPr bwMode="auto">
          <a:xfrm flipV="1">
            <a:off x="3544888" y="611028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33"/>
          <p:cNvSpPr txBox="1">
            <a:spLocks noChangeArrowheads="1"/>
          </p:cNvSpPr>
          <p:nvPr/>
        </p:nvSpPr>
        <p:spPr bwMode="auto">
          <a:xfrm>
            <a:off x="1798638" y="429577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9468" name="Text Box 34"/>
          <p:cNvSpPr txBox="1">
            <a:spLocks noChangeArrowheads="1"/>
          </p:cNvSpPr>
          <p:nvPr/>
        </p:nvSpPr>
        <p:spPr bwMode="auto">
          <a:xfrm>
            <a:off x="7283450" y="575945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9469" name="Text Box 35"/>
          <p:cNvSpPr txBox="1">
            <a:spLocks noChangeArrowheads="1"/>
          </p:cNvSpPr>
          <p:nvPr/>
        </p:nvSpPr>
        <p:spPr bwMode="auto">
          <a:xfrm>
            <a:off x="5014913" y="5945188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pic>
        <p:nvPicPr>
          <p:cNvPr id="19470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160838"/>
            <a:ext cx="7334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71" name="Straight Connector 5"/>
          <p:cNvCxnSpPr>
            <a:cxnSpLocks noChangeShapeType="1"/>
          </p:cNvCxnSpPr>
          <p:nvPr/>
        </p:nvCxnSpPr>
        <p:spPr bwMode="auto">
          <a:xfrm flipV="1">
            <a:off x="7010400" y="5106988"/>
            <a:ext cx="0" cy="652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Connector 51"/>
          <p:cNvCxnSpPr>
            <a:cxnSpLocks noChangeShapeType="1"/>
          </p:cNvCxnSpPr>
          <p:nvPr/>
        </p:nvCxnSpPr>
        <p:spPr bwMode="auto">
          <a:xfrm flipV="1">
            <a:off x="5199063" y="4640263"/>
            <a:ext cx="0" cy="652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Connector 52"/>
          <p:cNvCxnSpPr>
            <a:cxnSpLocks noChangeShapeType="1"/>
          </p:cNvCxnSpPr>
          <p:nvPr/>
        </p:nvCxnSpPr>
        <p:spPr bwMode="auto">
          <a:xfrm flipV="1">
            <a:off x="3521075" y="4589463"/>
            <a:ext cx="1593850" cy="819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Connector 54"/>
          <p:cNvCxnSpPr>
            <a:cxnSpLocks noChangeShapeType="1"/>
          </p:cNvCxnSpPr>
          <p:nvPr/>
        </p:nvCxnSpPr>
        <p:spPr bwMode="auto">
          <a:xfrm flipV="1">
            <a:off x="3579813" y="4511675"/>
            <a:ext cx="1435100" cy="711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Connector 56"/>
          <p:cNvCxnSpPr>
            <a:cxnSpLocks noChangeShapeType="1"/>
          </p:cNvCxnSpPr>
          <p:nvPr/>
        </p:nvCxnSpPr>
        <p:spPr bwMode="auto">
          <a:xfrm flipH="1" flipV="1">
            <a:off x="5383213" y="5106988"/>
            <a:ext cx="1627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Connector 60"/>
          <p:cNvCxnSpPr>
            <a:cxnSpLocks noChangeShapeType="1"/>
          </p:cNvCxnSpPr>
          <p:nvPr/>
        </p:nvCxnSpPr>
        <p:spPr bwMode="auto">
          <a:xfrm flipH="1">
            <a:off x="2446338" y="5222875"/>
            <a:ext cx="11334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Straight Connector 62"/>
          <p:cNvCxnSpPr>
            <a:cxnSpLocks noChangeShapeType="1"/>
          </p:cNvCxnSpPr>
          <p:nvPr/>
        </p:nvCxnSpPr>
        <p:spPr bwMode="auto">
          <a:xfrm flipV="1">
            <a:off x="2446338" y="5021263"/>
            <a:ext cx="3175" cy="201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8" name="Straight Connector 66"/>
          <p:cNvCxnSpPr>
            <a:cxnSpLocks noChangeShapeType="1"/>
          </p:cNvCxnSpPr>
          <p:nvPr/>
        </p:nvCxnSpPr>
        <p:spPr bwMode="auto">
          <a:xfrm flipH="1" flipV="1">
            <a:off x="5383213" y="4741863"/>
            <a:ext cx="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9" name="Text Box 34"/>
          <p:cNvSpPr txBox="1">
            <a:spLocks noChangeArrowheads="1"/>
          </p:cNvSpPr>
          <p:nvPr/>
        </p:nvSpPr>
        <p:spPr bwMode="auto">
          <a:xfrm>
            <a:off x="5353050" y="3888598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Comic Sans MS" pitchFamily="66" charset="0"/>
              </a:rPr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0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2DEC1540-48A2-4490-9BBE-819609C8715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Internet security threats</a:t>
            </a:r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7"/>
            <a:ext cx="7772400" cy="18594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ZapfDingbats" pitchFamily="82" charset="2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IP Spoofing: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can generate “raw” IP packets directly from application, putting any value into IP source address field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receiver can’t tell if source is spoofed, </a:t>
            </a:r>
            <a:br>
              <a:rPr lang="en-US" dirty="0"/>
            </a:br>
            <a:r>
              <a:rPr lang="en-US" dirty="0"/>
              <a:t>e.g.: C pretends to be B</a:t>
            </a:r>
          </a:p>
        </p:txBody>
      </p:sp>
      <p:graphicFrame>
        <p:nvGraphicFramePr>
          <p:cNvPr id="20485" name="Object 2"/>
          <p:cNvGraphicFramePr>
            <a:graphicFrameLocks noChangeAspect="1"/>
          </p:cNvGraphicFramePr>
          <p:nvPr/>
        </p:nvGraphicFramePr>
        <p:xfrm>
          <a:off x="6745288" y="55499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lipArt" r:id="rId4" imgW="1307263" imgH="1084139" progId="MS_ClipArt_Gallery.2">
                  <p:embed/>
                </p:oleObj>
              </mc:Choice>
              <mc:Fallback>
                <p:oleObj name="ClipArt" r:id="rId4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54990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2355850" y="4119563"/>
            <a:ext cx="384175" cy="723900"/>
            <a:chOff x="4180" y="783"/>
            <a:chExt cx="150" cy="307"/>
          </a:xfrm>
        </p:grpSpPr>
        <p:sp>
          <p:nvSpPr>
            <p:cNvPr id="2051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1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487" name="Group 14"/>
          <p:cNvGrpSpPr>
            <a:grpSpLocks/>
          </p:cNvGrpSpPr>
          <p:nvPr/>
        </p:nvGrpSpPr>
        <p:grpSpPr bwMode="auto">
          <a:xfrm>
            <a:off x="3309938" y="5610225"/>
            <a:ext cx="642937" cy="328613"/>
            <a:chOff x="3600" y="219"/>
            <a:chExt cx="360" cy="175"/>
          </a:xfrm>
        </p:grpSpPr>
        <p:sp>
          <p:nvSpPr>
            <p:cNvPr id="20505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06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509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510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51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11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512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0488" name="Object 3"/>
          <p:cNvGraphicFramePr>
            <a:graphicFrameLocks noChangeAspect="1"/>
          </p:cNvGraphicFramePr>
          <p:nvPr/>
        </p:nvGraphicFramePr>
        <p:xfrm>
          <a:off x="4887913" y="41814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ClipArt" r:id="rId6" imgW="1307263" imgH="1084139" progId="MS_ClipArt_Gallery.2">
                  <p:embed/>
                </p:oleObj>
              </mc:Choice>
              <mc:Fallback>
                <p:oleObj name="ClipArt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1814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Freeform 29"/>
          <p:cNvSpPr>
            <a:spLocks/>
          </p:cNvSpPr>
          <p:nvPr/>
        </p:nvSpPr>
        <p:spPr bwMode="auto">
          <a:xfrm>
            <a:off x="2455863" y="48450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Freeform 30"/>
          <p:cNvSpPr>
            <a:spLocks/>
          </p:cNvSpPr>
          <p:nvPr/>
        </p:nvSpPr>
        <p:spPr bwMode="auto">
          <a:xfrm>
            <a:off x="5287963" y="47148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31"/>
          <p:cNvSpPr>
            <a:spLocks noChangeShapeType="1"/>
          </p:cNvSpPr>
          <p:nvPr/>
        </p:nvSpPr>
        <p:spPr bwMode="auto">
          <a:xfrm flipV="1">
            <a:off x="3630613" y="52371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32"/>
          <p:cNvSpPr>
            <a:spLocks noChangeShapeType="1"/>
          </p:cNvSpPr>
          <p:nvPr/>
        </p:nvSpPr>
        <p:spPr bwMode="auto">
          <a:xfrm flipV="1">
            <a:off x="3649663" y="59483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33"/>
          <p:cNvSpPr txBox="1">
            <a:spLocks noChangeArrowheads="1"/>
          </p:cNvSpPr>
          <p:nvPr/>
        </p:nvSpPr>
        <p:spPr bwMode="auto">
          <a:xfrm>
            <a:off x="1903413" y="41338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0494" name="Text Box 34"/>
          <p:cNvSpPr txBox="1">
            <a:spLocks noChangeArrowheads="1"/>
          </p:cNvSpPr>
          <p:nvPr/>
        </p:nvSpPr>
        <p:spPr bwMode="auto">
          <a:xfrm>
            <a:off x="7388225" y="5597525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0495" name="Text Box 35"/>
          <p:cNvSpPr txBox="1">
            <a:spLocks noChangeArrowheads="1"/>
          </p:cNvSpPr>
          <p:nvPr/>
        </p:nvSpPr>
        <p:spPr bwMode="auto">
          <a:xfrm>
            <a:off x="5497513" y="411162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20496" name="Freeform 36"/>
          <p:cNvSpPr>
            <a:spLocks/>
          </p:cNvSpPr>
          <p:nvPr/>
        </p:nvSpPr>
        <p:spPr bwMode="auto">
          <a:xfrm>
            <a:off x="2465388" y="46926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7" name="Group 37"/>
          <p:cNvGrpSpPr>
            <a:grpSpLocks/>
          </p:cNvGrpSpPr>
          <p:nvPr/>
        </p:nvGrpSpPr>
        <p:grpSpPr bwMode="auto">
          <a:xfrm>
            <a:off x="2932113" y="5175250"/>
            <a:ext cx="2295525" cy="336550"/>
            <a:chOff x="2418" y="3342"/>
            <a:chExt cx="1446" cy="212"/>
          </a:xfrm>
        </p:grpSpPr>
        <p:sp>
          <p:nvSpPr>
            <p:cNvPr id="20500" name="Rectangle 38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01" name="Line 39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40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41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42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sp>
        <p:nvSpPr>
          <p:cNvPr id="20498" name="Text Box 43"/>
          <p:cNvSpPr txBox="1">
            <a:spLocks noChangeArrowheads="1"/>
          </p:cNvSpPr>
          <p:nvPr/>
        </p:nvSpPr>
        <p:spPr bwMode="auto">
          <a:xfrm>
            <a:off x="530225" y="5964238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Countermeasures?</a:t>
            </a:r>
          </a:p>
        </p:txBody>
      </p:sp>
    </p:spTree>
    <p:extLst>
      <p:ext uri="{BB962C8B-B14F-4D97-AF65-F5344CB8AC3E}">
        <p14:creationId xmlns:p14="http://schemas.microsoft.com/office/powerpoint/2010/main" val="93310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1512EF70-C69E-4F12-8620-23C996EBBFAA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Internet security threats</a:t>
            </a:r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8259762" cy="28463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IP Spoofing: ingress filtering</a:t>
            </a:r>
            <a:r>
              <a:rPr lang="en-US" dirty="0"/>
              <a:t> </a:t>
            </a:r>
          </a:p>
          <a:p>
            <a:pPr lvl="1"/>
            <a:r>
              <a:rPr lang="en-US"/>
              <a:t>routers should not forward incoming and outgoing packets with invalid addresses</a:t>
            </a:r>
          </a:p>
          <a:p>
            <a:pPr lvl="2"/>
            <a:r>
              <a:rPr lang="en-US" dirty="0"/>
              <a:t>Outgoing datagram  source address not in router’s network (egress filtering)</a:t>
            </a:r>
          </a:p>
          <a:p>
            <a:pPr lvl="2"/>
            <a:r>
              <a:rPr lang="en-US" dirty="0"/>
              <a:t>Incoming datagram has internal address as source address (ingress filtering)</a:t>
            </a: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6745288" y="57054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ClipArt" r:id="rId4" imgW="1307263" imgH="1084139" progId="MS_ClipArt_Gallery.2">
                  <p:embed/>
                </p:oleObj>
              </mc:Choice>
              <mc:Fallback>
                <p:oleObj name="ClipArt" r:id="rId4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7054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2355850" y="4275138"/>
            <a:ext cx="384175" cy="723900"/>
            <a:chOff x="4180" y="783"/>
            <a:chExt cx="150" cy="307"/>
          </a:xfrm>
        </p:grpSpPr>
        <p:sp>
          <p:nvSpPr>
            <p:cNvPr id="2154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1512" name="Object 3"/>
          <p:cNvGraphicFramePr>
            <a:graphicFrameLocks noChangeAspect="1"/>
          </p:cNvGraphicFramePr>
          <p:nvPr/>
        </p:nvGraphicFramePr>
        <p:xfrm>
          <a:off x="4887913" y="433705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ClipArt" r:id="rId6" imgW="1307263" imgH="1084139" progId="MS_ClipArt_Gallery.2">
                  <p:embed/>
                </p:oleObj>
              </mc:Choice>
              <mc:Fallback>
                <p:oleObj name="ClipArt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33705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Freeform 29"/>
          <p:cNvSpPr>
            <a:spLocks/>
          </p:cNvSpPr>
          <p:nvPr/>
        </p:nvSpPr>
        <p:spPr bwMode="auto">
          <a:xfrm>
            <a:off x="2455863" y="50006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Freeform 30"/>
          <p:cNvSpPr>
            <a:spLocks/>
          </p:cNvSpPr>
          <p:nvPr/>
        </p:nvSpPr>
        <p:spPr bwMode="auto">
          <a:xfrm>
            <a:off x="5287963" y="48704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31"/>
          <p:cNvSpPr>
            <a:spLocks noChangeShapeType="1"/>
          </p:cNvSpPr>
          <p:nvPr/>
        </p:nvSpPr>
        <p:spPr bwMode="auto">
          <a:xfrm flipV="1">
            <a:off x="3630613" y="53927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32"/>
          <p:cNvSpPr>
            <a:spLocks noChangeShapeType="1"/>
          </p:cNvSpPr>
          <p:nvPr/>
        </p:nvSpPr>
        <p:spPr bwMode="auto">
          <a:xfrm flipV="1">
            <a:off x="3649663" y="61039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33"/>
          <p:cNvSpPr txBox="1">
            <a:spLocks noChangeArrowheads="1"/>
          </p:cNvSpPr>
          <p:nvPr/>
        </p:nvSpPr>
        <p:spPr bwMode="auto">
          <a:xfrm>
            <a:off x="1903413" y="42894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1518" name="Text Box 34"/>
          <p:cNvSpPr txBox="1">
            <a:spLocks noChangeArrowheads="1"/>
          </p:cNvSpPr>
          <p:nvPr/>
        </p:nvSpPr>
        <p:spPr bwMode="auto">
          <a:xfrm>
            <a:off x="7388225" y="57531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1519" name="Text Box 35"/>
          <p:cNvSpPr txBox="1">
            <a:spLocks noChangeArrowheads="1"/>
          </p:cNvSpPr>
          <p:nvPr/>
        </p:nvSpPr>
        <p:spPr bwMode="auto">
          <a:xfrm>
            <a:off x="5497513" y="4267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1521" name="Group 37"/>
          <p:cNvGrpSpPr>
            <a:grpSpLocks/>
          </p:cNvGrpSpPr>
          <p:nvPr/>
        </p:nvGrpSpPr>
        <p:grpSpPr bwMode="auto">
          <a:xfrm>
            <a:off x="3680291" y="6293580"/>
            <a:ext cx="2295525" cy="336550"/>
            <a:chOff x="2418" y="3342"/>
            <a:chExt cx="1446" cy="212"/>
          </a:xfrm>
        </p:grpSpPr>
        <p:sp>
          <p:nvSpPr>
            <p:cNvPr id="21522" name="Rectangle 38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23" name="Line 39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40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Line 41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Text Box 42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cxnSp>
        <p:nvCxnSpPr>
          <p:cNvPr id="3" name="Elbow Connector 2"/>
          <p:cNvCxnSpPr>
            <a:endCxn id="21540" idx="4"/>
          </p:cNvCxnSpPr>
          <p:nvPr/>
        </p:nvCxnSpPr>
        <p:spPr bwMode="auto">
          <a:xfrm rot="16200000" flipV="1">
            <a:off x="2539759" y="5007217"/>
            <a:ext cx="1276748" cy="1260390"/>
          </a:xfrm>
          <a:prstGeom prst="bentConnector3">
            <a:avLst>
              <a:gd name="adj1" fmla="val 74518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511" name="Group 14"/>
          <p:cNvGrpSpPr>
            <a:grpSpLocks/>
          </p:cNvGrpSpPr>
          <p:nvPr/>
        </p:nvGrpSpPr>
        <p:grpSpPr bwMode="auto">
          <a:xfrm>
            <a:off x="3309938" y="5765800"/>
            <a:ext cx="642937" cy="328613"/>
            <a:chOff x="3600" y="219"/>
            <a:chExt cx="360" cy="175"/>
          </a:xfrm>
        </p:grpSpPr>
        <p:sp>
          <p:nvSpPr>
            <p:cNvPr id="21527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28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1531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32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3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3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219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44624"/>
            <a:ext cx="8574087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Communication threats – Summary</a:t>
            </a: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1905000" y="4498092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7" name="Grupp 26"/>
          <p:cNvGrpSpPr/>
          <p:nvPr/>
        </p:nvGrpSpPr>
        <p:grpSpPr>
          <a:xfrm>
            <a:off x="395536" y="3828316"/>
            <a:ext cx="1383109" cy="2144807"/>
            <a:chOff x="1100659" y="2290564"/>
            <a:chExt cx="1383109" cy="2144807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1370077" y="3789040"/>
              <a:ext cx="77457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Client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Bob</a:t>
              </a:r>
            </a:p>
          </p:txBody>
        </p:sp>
        <p:pic>
          <p:nvPicPr>
            <p:cNvPr id="29" name="Picture 1" descr="H:\lib\cliparts Microsoft free\j043394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00659" y="2290564"/>
              <a:ext cx="1383109" cy="1354460"/>
            </a:xfrm>
            <a:prstGeom prst="rect">
              <a:avLst/>
            </a:prstGeom>
            <a:noFill/>
          </p:spPr>
        </p:pic>
      </p:grpSp>
      <p:grpSp>
        <p:nvGrpSpPr>
          <p:cNvPr id="30" name="Grupp 29"/>
          <p:cNvGrpSpPr/>
          <p:nvPr/>
        </p:nvGrpSpPr>
        <p:grpSpPr>
          <a:xfrm>
            <a:off x="7603182" y="3907170"/>
            <a:ext cx="1361306" cy="1937370"/>
            <a:chOff x="6876256" y="2499742"/>
            <a:chExt cx="1361306" cy="1937370"/>
          </a:xfrm>
        </p:grpSpPr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7099300" y="3795762"/>
              <a:ext cx="857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Server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Alice</a:t>
              </a:r>
            </a:p>
          </p:txBody>
        </p:sp>
        <p:pic>
          <p:nvPicPr>
            <p:cNvPr id="32" name="Picture 2" descr="H:\lib\cliparts Microsoft free\j043164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2499742"/>
              <a:ext cx="1361306" cy="1361306"/>
            </a:xfrm>
            <a:prstGeom prst="rect">
              <a:avLst/>
            </a:prstGeom>
            <a:noFill/>
          </p:spPr>
        </p:pic>
      </p:grpSp>
      <p:grpSp>
        <p:nvGrpSpPr>
          <p:cNvPr id="6" name="Group 5"/>
          <p:cNvGrpSpPr/>
          <p:nvPr/>
        </p:nvGrpSpPr>
        <p:grpSpPr>
          <a:xfrm>
            <a:off x="5663584" y="1524060"/>
            <a:ext cx="3300904" cy="2595030"/>
            <a:chOff x="5663584" y="980728"/>
            <a:chExt cx="3300904" cy="2595030"/>
          </a:xfrm>
        </p:grpSpPr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H="1">
              <a:off x="7214158" y="2708920"/>
              <a:ext cx="226292" cy="8668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1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158" y="1484784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663584" y="980728"/>
              <a:ext cx="3300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Impersonation (identity spoofing)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Data origin spoofing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7776" y="2172132"/>
            <a:ext cx="2460930" cy="2322516"/>
            <a:chOff x="2517776" y="1628800"/>
            <a:chExt cx="2460930" cy="2322516"/>
          </a:xfrm>
        </p:grpSpPr>
        <p:pic>
          <p:nvPicPr>
            <p:cNvPr id="24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16" y="1926124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3352253" y="3200201"/>
              <a:ext cx="0" cy="7511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17776" y="1628800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Eavesdropping (passive)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55976" y="2820204"/>
            <a:ext cx="2129557" cy="2055651"/>
            <a:chOff x="4355976" y="2276872"/>
            <a:chExt cx="2129557" cy="2055651"/>
          </a:xfrm>
        </p:grpSpPr>
        <p:pic>
          <p:nvPicPr>
            <p:cNvPr id="39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108387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355976" y="2276872"/>
              <a:ext cx="21295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Modification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Insertion, Deletion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Delay, Replay, Flood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774" y="1530487"/>
            <a:ext cx="3561078" cy="2588603"/>
            <a:chOff x="152474" y="980728"/>
            <a:chExt cx="3300904" cy="2588603"/>
          </a:xfrm>
        </p:grpSpPr>
        <p:pic>
          <p:nvPicPr>
            <p:cNvPr id="46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454" y="1514616"/>
              <a:ext cx="1122497" cy="12241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152474" y="980728"/>
              <a:ext cx="3300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Impersonation (identity spoofing)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Data origin spoofing</a:t>
              </a:r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1771295" y="2738752"/>
              <a:ext cx="272910" cy="8305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70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>
                <a:ea typeface="ＭＳ Ｐゴシック" charset="0"/>
                <a:cs typeface="+mj-cs"/>
              </a:rPr>
              <a:t>Roadmap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sv-SE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8.1 What is network security?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8.2 Principles of cryptography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8.3 Message 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Security protocols and measures: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Securing TCP connections: SSL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Network layer security: IPsec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Firewalls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2494</Words>
  <Application>Microsoft Office PowerPoint</Application>
  <PresentationFormat>On-screen Show (4:3)</PresentationFormat>
  <Paragraphs>720</Paragraphs>
  <Slides>48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Arial Unicode MS</vt:lpstr>
      <vt:lpstr>ＭＳ Ｐゴシック</vt:lpstr>
      <vt:lpstr>ＭＳ Ｐゴシック</vt:lpstr>
      <vt:lpstr>SimSun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Verdana</vt:lpstr>
      <vt:lpstr>Wingdings</vt:lpstr>
      <vt:lpstr>ZapfDingbats</vt:lpstr>
      <vt:lpstr>Office Theme</vt:lpstr>
      <vt:lpstr>Default Design</vt:lpstr>
      <vt:lpstr>1_Default Design</vt:lpstr>
      <vt:lpstr>ClipArt</vt:lpstr>
      <vt:lpstr>PowerPoint Presentation</vt:lpstr>
      <vt:lpstr>Roadmap</vt:lpstr>
      <vt:lpstr>What is security?    CIA!</vt:lpstr>
      <vt:lpstr>Internet security threats</vt:lpstr>
      <vt:lpstr>Internet security threats</vt:lpstr>
      <vt:lpstr>Internet security threats</vt:lpstr>
      <vt:lpstr>Internet security threats</vt:lpstr>
      <vt:lpstr>Communication threats – Summary</vt:lpstr>
      <vt:lpstr>Roadmap</vt:lpstr>
      <vt:lpstr>The language of cryptography</vt:lpstr>
      <vt:lpstr>Symmetric key cryptography</vt:lpstr>
      <vt:lpstr>Block Encryption (ECB mode)</vt:lpstr>
      <vt:lpstr>CBC – Cipher block chaining mode</vt:lpstr>
      <vt:lpstr>ECB vs. CBC</vt:lpstr>
      <vt:lpstr>Symmetric Key Ciphers</vt:lpstr>
      <vt:lpstr>Key Length and Number of Possible Keys</vt:lpstr>
      <vt:lpstr>Asymmetric key encryption</vt:lpstr>
      <vt:lpstr>Asymmetric key encryption</vt:lpstr>
      <vt:lpstr>Example 1: Public Key Encryption</vt:lpstr>
      <vt:lpstr>Example 2: Digital Signatures </vt:lpstr>
      <vt:lpstr>Relative performance</vt:lpstr>
      <vt:lpstr>Roadmap</vt:lpstr>
      <vt:lpstr>Message Integrity</vt:lpstr>
      <vt:lpstr>(Cryptographic) hash functions</vt:lpstr>
      <vt:lpstr>Hash functions</vt:lpstr>
      <vt:lpstr>Hash functions</vt:lpstr>
      <vt:lpstr>Keyed Hash – No need to encrypt message</vt:lpstr>
      <vt:lpstr>End point (User) Authentication</vt:lpstr>
      <vt:lpstr>End point (User) Authentication</vt:lpstr>
      <vt:lpstr>Authentication: another try</vt:lpstr>
      <vt:lpstr>Authentication: Challenge response</vt:lpstr>
      <vt:lpstr>Summary</vt:lpstr>
      <vt:lpstr>Roadmap</vt:lpstr>
      <vt:lpstr>SSL: Secure Sockets Layer</vt:lpstr>
      <vt:lpstr>SSL and TCP/IP</vt:lpstr>
      <vt:lpstr>Real SSL connection</vt:lpstr>
      <vt:lpstr>SSL record protocol</vt:lpstr>
      <vt:lpstr>What is network-layer confidentiality ?</vt:lpstr>
      <vt:lpstr>The two modes of IPSec</vt:lpstr>
      <vt:lpstr>IPsec services</vt:lpstr>
      <vt:lpstr>Virtual Private Networks (VPNs)</vt:lpstr>
      <vt:lpstr>PowerPoint Presentation</vt:lpstr>
      <vt:lpstr>What happens?</vt:lpstr>
      <vt:lpstr>Firewalls</vt:lpstr>
      <vt:lpstr>Firewalls: why</vt:lpstr>
      <vt:lpstr>Security Courses at Chalmers http://www.cse.chalmers.se/edu/master/secspec/</vt:lpstr>
      <vt:lpstr>Some review questions</vt:lpstr>
      <vt:lpstr>Reading instructions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</dc:creator>
  <cp:lastModifiedBy>Valentin Tudor</cp:lastModifiedBy>
  <cp:revision>39</cp:revision>
  <dcterms:created xsi:type="dcterms:W3CDTF">2015-02-28T12:18:20Z</dcterms:created>
  <dcterms:modified xsi:type="dcterms:W3CDTF">2017-02-26T09:31:43Z</dcterms:modified>
</cp:coreProperties>
</file>