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4"/>
  </p:notesMasterIdLst>
  <p:sldIdLst>
    <p:sldId id="558" r:id="rId2"/>
    <p:sldId id="775" r:id="rId3"/>
    <p:sldId id="773" r:id="rId4"/>
    <p:sldId id="706" r:id="rId5"/>
    <p:sldId id="709" r:id="rId6"/>
    <p:sldId id="710" r:id="rId7"/>
    <p:sldId id="712" r:id="rId8"/>
    <p:sldId id="713" r:id="rId9"/>
    <p:sldId id="714" r:id="rId10"/>
    <p:sldId id="715" r:id="rId11"/>
    <p:sldId id="716" r:id="rId12"/>
    <p:sldId id="717" r:id="rId13"/>
    <p:sldId id="832" r:id="rId14"/>
    <p:sldId id="772" r:id="rId15"/>
    <p:sldId id="720" r:id="rId16"/>
    <p:sldId id="722" r:id="rId17"/>
    <p:sldId id="723" r:id="rId18"/>
    <p:sldId id="724" r:id="rId19"/>
    <p:sldId id="833" r:id="rId20"/>
    <p:sldId id="730" r:id="rId21"/>
    <p:sldId id="731" r:id="rId22"/>
    <p:sldId id="732" r:id="rId23"/>
    <p:sldId id="733" r:id="rId24"/>
    <p:sldId id="728" r:id="rId25"/>
    <p:sldId id="834" r:id="rId26"/>
    <p:sldId id="779" r:id="rId27"/>
    <p:sldId id="780" r:id="rId28"/>
    <p:sldId id="781" r:id="rId29"/>
    <p:sldId id="782" r:id="rId30"/>
    <p:sldId id="784" r:id="rId31"/>
    <p:sldId id="803" r:id="rId32"/>
    <p:sldId id="804" r:id="rId33"/>
    <p:sldId id="786" r:id="rId34"/>
    <p:sldId id="789" r:id="rId35"/>
    <p:sldId id="790" r:id="rId36"/>
    <p:sldId id="835" r:id="rId37"/>
    <p:sldId id="798" r:id="rId38"/>
    <p:sldId id="799" r:id="rId39"/>
    <p:sldId id="801" r:id="rId40"/>
    <p:sldId id="805" r:id="rId41"/>
    <p:sldId id="806" r:id="rId42"/>
    <p:sldId id="807" r:id="rId43"/>
    <p:sldId id="808" r:id="rId44"/>
    <p:sldId id="809" r:id="rId45"/>
    <p:sldId id="836" r:id="rId46"/>
    <p:sldId id="829" r:id="rId47"/>
    <p:sldId id="823" r:id="rId48"/>
    <p:sldId id="831" r:id="rId49"/>
    <p:sldId id="837" r:id="rId50"/>
    <p:sldId id="736" r:id="rId51"/>
    <p:sldId id="754" r:id="rId52"/>
    <p:sldId id="792" r:id="rId53"/>
    <p:sldId id="756" r:id="rId54"/>
    <p:sldId id="757" r:id="rId55"/>
    <p:sldId id="758" r:id="rId56"/>
    <p:sldId id="793" r:id="rId57"/>
    <p:sldId id="794" r:id="rId58"/>
    <p:sldId id="795" r:id="rId59"/>
    <p:sldId id="761" r:id="rId60"/>
    <p:sldId id="827" r:id="rId61"/>
    <p:sldId id="810" r:id="rId62"/>
    <p:sldId id="828" r:id="rId63"/>
    <p:sldId id="811" r:id="rId64"/>
    <p:sldId id="838" r:id="rId65"/>
    <p:sldId id="813" r:id="rId66"/>
    <p:sldId id="814" r:id="rId67"/>
    <p:sldId id="815" r:id="rId68"/>
    <p:sldId id="816" r:id="rId69"/>
    <p:sldId id="817" r:id="rId70"/>
    <p:sldId id="818" r:id="rId71"/>
    <p:sldId id="819" r:id="rId72"/>
    <p:sldId id="820" r:id="rId73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Papatriantafilou" initials="MP" lastIdx="1" clrIdx="0">
    <p:extLst>
      <p:ext uri="{19B8F6BF-5375-455C-9EA6-DF929625EA0E}">
        <p15:presenceInfo xmlns:p15="http://schemas.microsoft.com/office/powerpoint/2012/main" userId="S-1-5-21-2241567986-634988314-1362343010-38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94388" autoAdjust="0"/>
  </p:normalViewPr>
  <p:slideViewPr>
    <p:cSldViewPr>
      <p:cViewPr>
        <p:scale>
          <a:sx n="80" d="100"/>
          <a:sy n="80" d="100"/>
        </p:scale>
        <p:origin x="2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725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2017-02-20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C272E-05E8-4176-95E4-7792621F53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206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306027D-57F8-4169-8918-777657995929}" type="slidenum">
              <a:rPr lang="en-US" smtClean="0">
                <a:solidFill>
                  <a:prstClr val="black"/>
                </a:solidFill>
              </a:rPr>
              <a:pPr defTabSz="990600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20401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99AE359-DCDB-4D4D-898A-2A8D4752AFBC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4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244D8774-C2DA-46CD-A028-2AB38D135D37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8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39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4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4194-63DE-4187-8C92-5DB5527806B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51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7F67FCA-379B-41FA-9305-3B71027BD35F}" type="slidenum">
              <a:rPr lang="en-US" smtClean="0">
                <a:solidFill>
                  <a:prstClr val="black"/>
                </a:solidFill>
              </a:rPr>
              <a:pPr defTabSz="990600"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92243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023E21F-9946-44AF-9EB7-A0B7953E15E5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7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80F7F3E-C8BC-416A-9489-029B698CCDE7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59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8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C9175-6DE7-4A53-9F51-8AD7AA9CB7D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572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93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0389E-27C0-46CB-A9F8-4CB814987F4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5468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818F-C5B2-4D4B-8B90-4C0B9F5C972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4"/>
            <a:ext cx="5207000" cy="4603750"/>
          </a:xfrm>
          <a:noFill/>
          <a:ln/>
        </p:spPr>
        <p:txBody>
          <a:bodyPr lIns="95304" tIns="47653" rIns="95304" bIns="47653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9165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7760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93936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>
                <a:solidFill>
                  <a:prstClr val="black"/>
                </a:solidFill>
              </a:rPr>
              <a:pPr defTabSz="990600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78178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4927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- </a:t>
            </a:r>
            <a:r>
              <a: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Evolving Internet-working  Part 2: </a:t>
            </a:r>
            <a:r>
              <a:rPr lang="en-US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QoS</a:t>
            </a:r>
            <a:r>
              <a: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traffic engineering, SDN, </a:t>
            </a:r>
            <a:r>
              <a:rPr lang="en-US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IoT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12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en-US" dirty="0"/>
              <a:t>Continuously evolving Internet-working </a:t>
            </a:r>
            <a:br>
              <a:rPr lang="en-US" dirty="0"/>
            </a:br>
            <a:r>
              <a:rPr lang="en-US" sz="2700" dirty="0"/>
              <a:t>Part </a:t>
            </a:r>
            <a:r>
              <a:rPr lang="en-US" sz="2700" dirty="0" smtClean="0"/>
              <a:t>2: </a:t>
            </a:r>
            <a:r>
              <a:rPr lang="en-US" sz="2700" dirty="0" err="1" smtClean="0"/>
              <a:t>QoS</a:t>
            </a:r>
            <a:r>
              <a:rPr lang="en-US" sz="2700" dirty="0"/>
              <a:t>, traffic engineering, SDN, </a:t>
            </a:r>
            <a:r>
              <a:rPr lang="en-US" sz="2700" dirty="0" err="1" smtClean="0"/>
              <a:t>IoT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03201"/>
            <a:ext cx="8297862" cy="584199"/>
          </a:xfrm>
        </p:spPr>
        <p:txBody>
          <a:bodyPr/>
          <a:lstStyle/>
          <a:p>
            <a:r>
              <a:rPr lang="sv-SE" dirty="0" err="1" smtClean="0"/>
              <a:t>Policing</a:t>
            </a:r>
            <a:r>
              <a:rPr lang="sv-SE" dirty="0" smtClean="0"/>
              <a:t> </a:t>
            </a:r>
            <a:r>
              <a:rPr lang="sv-SE" dirty="0" err="1" smtClean="0"/>
              <a:t>Mechanisms:Leaky</a:t>
            </a:r>
            <a:r>
              <a:rPr lang="sv-SE" i="1" dirty="0" err="1" smtClean="0"/>
              <a:t>Token</a:t>
            </a:r>
            <a:r>
              <a:rPr lang="sv-SE" i="1" dirty="0" smtClean="0"/>
              <a:t> </a:t>
            </a:r>
            <a:r>
              <a:rPr lang="sv-SE" i="1" dirty="0" err="1" smtClean="0"/>
              <a:t>Bucket</a:t>
            </a:r>
            <a:endParaRPr lang="sv-SE" dirty="0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169863" y="1050925"/>
            <a:ext cx="8974137" cy="15430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b="1" dirty="0" err="1" smtClean="0">
                <a:solidFill>
                  <a:srgbClr val="FF0000"/>
                </a:solidFill>
              </a:rPr>
              <a:t>Idea</a:t>
            </a:r>
            <a:r>
              <a:rPr lang="sv-SE" sz="2000" b="1" dirty="0" smtClean="0"/>
              <a:t>: </a:t>
            </a:r>
            <a:r>
              <a:rPr lang="sv-SE" sz="2000" dirty="0" smtClean="0"/>
              <a:t>packets sent by </a:t>
            </a:r>
            <a:r>
              <a:rPr lang="sv-SE" sz="2000" dirty="0" err="1" smtClean="0">
                <a:solidFill>
                  <a:schemeClr val="accent2"/>
                </a:solidFill>
              </a:rPr>
              <a:t>consuming</a:t>
            </a:r>
            <a:r>
              <a:rPr lang="sv-SE" sz="2000" dirty="0" smtClean="0">
                <a:solidFill>
                  <a:schemeClr val="accent2"/>
                </a:solidFill>
              </a:rPr>
              <a:t>  tokens  </a:t>
            </a:r>
            <a:r>
              <a:rPr lang="sv-SE" sz="2000" dirty="0" err="1" smtClean="0">
                <a:solidFill>
                  <a:schemeClr val="accent2"/>
                </a:solidFill>
              </a:rPr>
              <a:t>produced</a:t>
            </a:r>
            <a:r>
              <a:rPr lang="sv-SE" sz="2000" dirty="0" smtClean="0">
                <a:solidFill>
                  <a:schemeClr val="accent2"/>
                </a:solidFill>
              </a:rPr>
              <a:t>  at </a:t>
            </a:r>
            <a:r>
              <a:rPr lang="sv-SE" sz="2000" dirty="0" err="1" smtClean="0">
                <a:solidFill>
                  <a:schemeClr val="accent2"/>
                </a:solidFill>
              </a:rPr>
              <a:t>constant</a:t>
            </a:r>
            <a:r>
              <a:rPr lang="sv-SE" sz="2000" dirty="0" smtClean="0">
                <a:solidFill>
                  <a:schemeClr val="accent2"/>
                </a:solidFill>
              </a:rPr>
              <a:t> rate r</a:t>
            </a:r>
            <a:r>
              <a:rPr lang="sv-SE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limit input to specified Burst Size (b= bucket capacity) and Average Rate  (max admitted #packets over time period t is </a:t>
            </a:r>
            <a:r>
              <a:rPr lang="en-US" sz="1800" dirty="0" err="1" smtClean="0">
                <a:solidFill>
                  <a:srgbClr val="FF0000"/>
                </a:solidFill>
              </a:rPr>
              <a:t>b+rt</a:t>
            </a:r>
            <a:r>
              <a:rPr lang="en-US" sz="1800" dirty="0" smtClean="0">
                <a:solidFill>
                  <a:srgbClr val="FF0000"/>
                </a:solidFill>
              </a:rPr>
              <a:t>).  </a:t>
            </a:r>
            <a:endParaRPr lang="sv-SE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sz="1800" dirty="0" smtClean="0"/>
              <a:t>to </a:t>
            </a:r>
            <a:r>
              <a:rPr lang="sv-SE" sz="1800" dirty="0" err="1" smtClean="0"/>
              <a:t>avoid</a:t>
            </a:r>
            <a:r>
              <a:rPr lang="sv-SE" sz="1800" dirty="0" smtClean="0"/>
              <a:t> still </a:t>
            </a:r>
            <a:r>
              <a:rPr lang="sv-SE" sz="1800" dirty="0" err="1" smtClean="0"/>
              <a:t>much</a:t>
            </a:r>
            <a:r>
              <a:rPr lang="sv-SE" sz="1800" dirty="0" smtClean="0"/>
              <a:t> </a:t>
            </a:r>
            <a:r>
              <a:rPr lang="sv-SE" sz="1800" dirty="0" err="1" smtClean="0"/>
              <a:t>burstiness</a:t>
            </a:r>
            <a:r>
              <a:rPr lang="sv-SE" sz="1800" dirty="0" smtClean="0"/>
              <a:t>, </a:t>
            </a:r>
            <a:r>
              <a:rPr lang="sv-SE" sz="1800" dirty="0" err="1" smtClean="0"/>
              <a:t>put</a:t>
            </a:r>
            <a:r>
              <a:rPr lang="sv-SE" sz="1800" dirty="0" smtClean="0"/>
              <a:t> a </a:t>
            </a:r>
            <a:r>
              <a:rPr lang="sv-SE" sz="1800" dirty="0" err="1" smtClean="0"/>
              <a:t>leaky</a:t>
            </a:r>
            <a:r>
              <a:rPr lang="sv-SE" sz="1800" dirty="0" smtClean="0"/>
              <a:t> </a:t>
            </a:r>
            <a:r>
              <a:rPr lang="sv-SE" sz="1800" dirty="0" err="1" smtClean="0"/>
              <a:t>bucket</a:t>
            </a:r>
            <a:r>
              <a:rPr lang="sv-SE" sz="1800" dirty="0" smtClean="0"/>
              <a:t> -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higher</a:t>
            </a:r>
            <a:r>
              <a:rPr lang="sv-SE" sz="1800" dirty="0" smtClean="0"/>
              <a:t> rate; </a:t>
            </a:r>
            <a:r>
              <a:rPr lang="sv-SE" sz="1800" dirty="0" err="1" smtClean="0"/>
              <a:t>after</a:t>
            </a:r>
            <a:r>
              <a:rPr lang="sv-SE" sz="1800" dirty="0" smtClean="0"/>
              <a:t> the token </a:t>
            </a:r>
            <a:r>
              <a:rPr lang="sv-SE" sz="1800" dirty="0" err="1" smtClean="0"/>
              <a:t>bucket</a:t>
            </a:r>
            <a:r>
              <a:rPr lang="sv-SE" sz="1800" dirty="0" smtClean="0"/>
              <a:t>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 smtClean="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2135B-181E-45D6-A309-B408454C2243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65542" name="Picture 4" descr="5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2679700"/>
            <a:ext cx="64722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Mechanisms: token bucket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79208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/>
              <a:t>Another way to illustrate token buckets: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DA66-FA8D-4677-BF0C-5703A3EA4F6D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66566" name="Picture 4" descr="667 Token 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3290888"/>
            <a:ext cx="609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8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Policing: the effect of buckets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254" y="1116409"/>
            <a:ext cx="3895725" cy="576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input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pure </a:t>
            </a:r>
            <a:r>
              <a:rPr lang="en-US" sz="2000" dirty="0" smtClean="0">
                <a:solidFill>
                  <a:srgbClr val="FF0000"/>
                </a:solidFill>
              </a:rPr>
              <a:t>leaky bucket, </a:t>
            </a:r>
            <a:r>
              <a:rPr lang="en-US" sz="2000" dirty="0" smtClean="0"/>
              <a:t>2MBps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250KB,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500KB,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750KB,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>
                <a:solidFill>
                  <a:srgbClr val="00CC66"/>
                </a:solidFill>
              </a:rPr>
              <a:t>token bucket</a:t>
            </a:r>
            <a:r>
              <a:rPr lang="en-US" sz="2000" dirty="0"/>
              <a:t> 500KB</a:t>
            </a:r>
            <a:r>
              <a:rPr lang="en-US" sz="2000" dirty="0" smtClean="0"/>
              <a:t>, 2MBps,  feeding 10MBps </a:t>
            </a:r>
            <a:r>
              <a:rPr lang="en-US" sz="2000" dirty="0" smtClean="0">
                <a:solidFill>
                  <a:srgbClr val="FF0000"/>
                </a:solidFill>
              </a:rPr>
              <a:t>leaky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935" y="1023367"/>
            <a:ext cx="5635625" cy="69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7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26369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NW support for multimedia /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. 7.5 (7e 9.5) 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Improving timing/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guarantees in Networks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(also related with congestion-control): Packet scheduling and policing </a:t>
            </a:r>
          </a:p>
          <a:p>
            <a:pPr marL="514350" indent="-457200"/>
            <a:r>
              <a:rPr lang="en-US" sz="2000" b="1" dirty="0" smtClean="0"/>
              <a:t>A  </a:t>
            </a:r>
            <a:r>
              <a:rPr lang="en-US" sz="2000" b="1" dirty="0"/>
              <a:t>VC (ATM) approach </a:t>
            </a:r>
            <a:r>
              <a:rPr lang="en-US" sz="2000" i="1" dirty="0" smtClean="0"/>
              <a:t>[incl. </a:t>
            </a:r>
            <a:r>
              <a:rPr lang="en-US" sz="2000" i="1" dirty="0" err="1"/>
              <a:t>Ch</a:t>
            </a:r>
            <a:r>
              <a:rPr lang="en-US" sz="2000" i="1" dirty="0"/>
              <a:t> </a:t>
            </a:r>
            <a:r>
              <a:rPr lang="en-US" sz="2000" i="1" dirty="0" smtClean="0"/>
              <a:t>3.62-3.6.3 (7e 3.7.2)]</a:t>
            </a:r>
          </a:p>
          <a:p>
            <a:pPr marL="514350" indent="-45720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serv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Int-serv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+ RSVP,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Traffic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MPLS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 5.5. (7/e 6.5)]</a:t>
            </a:r>
            <a:endParaRPr lang="sv-SE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[cf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separate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@pingpong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docs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, 7e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4.4, 5.5)]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Internet-of-Things in evolution: more types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traffic/devices…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[optional study, just browse example protocols mentioned]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970784" cy="2836911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Internet ‘s IP: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today’s </a:t>
            </a:r>
            <a:r>
              <a:rPr lang="en-US" sz="2000" i="1" dirty="0" smtClean="0"/>
              <a:t>de facto</a:t>
            </a:r>
            <a:r>
              <a:rPr lang="en-US" sz="2000" dirty="0" smtClean="0"/>
              <a:t> standard for global data networking</a:t>
            </a:r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1980’s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telco’s develop </a:t>
            </a:r>
            <a:r>
              <a:rPr lang="en-US" sz="2000" dirty="0" smtClean="0"/>
              <a:t>ATM specifications: </a:t>
            </a:r>
            <a:r>
              <a:rPr lang="en-US" sz="2000" dirty="0" smtClean="0"/>
              <a:t>competing network standard for carrying high-speed voice/data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principles: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virtual-circuit networks</a:t>
            </a:r>
            <a:r>
              <a:rPr lang="en-US" sz="2000" dirty="0" smtClean="0"/>
              <a:t>: switches maintain state for each “call”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small (48 byte payload, 5 byte header) fixed length </a:t>
            </a:r>
            <a:r>
              <a:rPr lang="en-US" sz="2000" i="1" dirty="0" smtClean="0"/>
              <a:t>cells</a:t>
            </a:r>
            <a:r>
              <a:rPr lang="en-US" sz="2000" dirty="0" smtClean="0"/>
              <a:t> (like packets)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fast switching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small size good for voice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well-defined interface between “network” and “user” (think of classic telecom)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B86AE-8756-4AF9-9454-F582D50C6E7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Virtual Circuit example</a:t>
            </a:r>
            <a:r>
              <a:rPr lang="en-US" sz="2800" dirty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ATM: Asynchronous Transfer Mode nets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41300" y="4995863"/>
            <a:ext cx="8723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sv-SE" dirty="0"/>
              <a:t>ATM </a:t>
            </a:r>
            <a:r>
              <a:rPr lang="sv-SE" dirty="0" err="1"/>
              <a:t>switches</a:t>
            </a:r>
            <a:r>
              <a:rPr lang="sv-SE" dirty="0"/>
              <a:t>: VC </a:t>
            </a:r>
            <a:r>
              <a:rPr lang="sv-SE" dirty="0" err="1"/>
              <a:t>technology</a:t>
            </a:r>
            <a:endParaRPr lang="sv-SE" dirty="0"/>
          </a:p>
          <a:p>
            <a:pPr lvl="1" eaLnBrk="0" hangingPunct="0">
              <a:buFontTx/>
              <a:buChar char="•"/>
            </a:pPr>
            <a:r>
              <a:rPr lang="sv-SE" dirty="0"/>
              <a:t> </a:t>
            </a:r>
            <a:r>
              <a:rPr lang="sv-SE" dirty="0" smtClean="0"/>
              <a:t>support for </a:t>
            </a:r>
            <a:r>
              <a:rPr lang="sv-SE" dirty="0" err="1" smtClean="0"/>
              <a:t>v</a:t>
            </a:r>
            <a:r>
              <a:rPr lang="sv-SE" dirty="0" err="1" smtClean="0"/>
              <a:t>irtual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r>
              <a:rPr lang="sv-SE" dirty="0" smtClean="0"/>
              <a:t>,</a:t>
            </a:r>
            <a:r>
              <a:rPr lang="sv-SE" dirty="0" smtClean="0"/>
              <a:t>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circuits</a:t>
            </a:r>
            <a:r>
              <a:rPr lang="sv-SE" dirty="0"/>
              <a:t> </a:t>
            </a:r>
            <a:r>
              <a:rPr lang="sv-SE" dirty="0" smtClean="0"/>
              <a:t>(</a:t>
            </a:r>
            <a:r>
              <a:rPr lang="sv-SE" dirty="0" err="1"/>
              <a:t>b</a:t>
            </a:r>
            <a:r>
              <a:rPr lang="sv-SE" dirty="0" err="1" smtClean="0"/>
              <a:t>ased</a:t>
            </a:r>
            <a:r>
              <a:rPr lang="sv-SE" dirty="0" smtClean="0"/>
              <a:t> </a:t>
            </a:r>
            <a:r>
              <a:rPr lang="sv-SE" dirty="0"/>
              <a:t>on Banyan </a:t>
            </a:r>
            <a:r>
              <a:rPr lang="sv-SE" dirty="0" err="1"/>
              <a:t>crossbar</a:t>
            </a:r>
            <a:r>
              <a:rPr lang="sv-SE" dirty="0"/>
              <a:t> </a:t>
            </a:r>
            <a:r>
              <a:rPr lang="sv-SE" dirty="0" err="1" smtClean="0"/>
              <a:t>switches</a:t>
            </a:r>
            <a:r>
              <a:rPr lang="sv-SE" dirty="0" smtClean="0"/>
              <a:t>)</a:t>
            </a:r>
          </a:p>
          <a:p>
            <a:pPr lvl="1" eaLnBrk="0" hangingPunct="0">
              <a:buFontTx/>
              <a:buChar char="•"/>
            </a:pPr>
            <a:endParaRPr lang="sv-SE" dirty="0"/>
          </a:p>
          <a:p>
            <a:pPr eaLnBrk="0" hangingPunct="0">
              <a:buFontTx/>
              <a:buChar char="•"/>
            </a:pP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ATM </a:t>
            </a:r>
            <a:r>
              <a:rPr lang="sv-SE" dirty="0" err="1">
                <a:solidFill>
                  <a:srgbClr val="FF0000"/>
                </a:solidFill>
              </a:rPr>
              <a:t>routing</a:t>
            </a:r>
            <a:r>
              <a:rPr lang="sv-SE" dirty="0">
                <a:solidFill>
                  <a:srgbClr val="FF0000"/>
                </a:solidFill>
              </a:rPr>
              <a:t>: as 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travelling</a:t>
            </a:r>
            <a:r>
              <a:rPr lang="sv-SE" dirty="0" smtClean="0">
                <a:solidFill>
                  <a:srgbClr val="FF0000"/>
                </a:solidFill>
              </a:rPr>
              <a:t> for routers (</a:t>
            </a:r>
            <a:r>
              <a:rPr lang="sv-SE" dirty="0" err="1" smtClean="0">
                <a:solidFill>
                  <a:srgbClr val="FF0000"/>
                </a:solidFill>
              </a:rPr>
              <a:t>hence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no </a:t>
            </a:r>
            <a:r>
              <a:rPr lang="sv-SE" dirty="0" err="1">
                <a:solidFill>
                  <a:srgbClr val="FF0000"/>
                </a:solidFill>
              </a:rPr>
              <a:t>state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 smtClean="0">
                <a:solidFill>
                  <a:srgbClr val="FF0000"/>
                </a:solidFill>
              </a:rPr>
              <a:t>stream</a:t>
            </a:r>
            <a:r>
              <a:rPr lang="sv-SE" dirty="0" smtClean="0">
                <a:solidFill>
                  <a:srgbClr val="FF0000"/>
                </a:solidFill>
              </a:rPr>
              <a:t>/</a:t>
            </a:r>
            <a:r>
              <a:rPr lang="sv-SE" dirty="0" err="1" smtClean="0">
                <a:solidFill>
                  <a:srgbClr val="FF0000"/>
                </a:solidFill>
              </a:rPr>
              <a:t>passenger</a:t>
            </a:r>
            <a:r>
              <a:rPr lang="sv-SE" dirty="0" smtClean="0">
                <a:solidFill>
                  <a:srgbClr val="FF0000"/>
                </a:solidFill>
              </a:rPr>
              <a:t>”, </a:t>
            </a:r>
            <a:r>
              <a:rPr lang="sv-SE" dirty="0" err="1">
                <a:solidFill>
                  <a:srgbClr val="FF0000"/>
                </a:solidFill>
              </a:rPr>
              <a:t>but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 smtClean="0">
                <a:solidFill>
                  <a:srgbClr val="FF0000"/>
                </a:solidFill>
              </a:rPr>
              <a:t>” = </a:t>
            </a:r>
            <a:r>
              <a:rPr lang="sv-SE" dirty="0" err="1" smtClean="0">
                <a:solidFill>
                  <a:srgbClr val="FF0000"/>
                </a:solidFill>
              </a:rPr>
              <a:t>virtual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path</a:t>
            </a:r>
            <a:r>
              <a:rPr lang="sv-SE" dirty="0" smtClean="0">
                <a:solidFill>
                  <a:srgbClr val="FF0000"/>
                </a:solidFill>
              </a:rPr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smtClean="0"/>
              <a:t>Recall: switching fabrics</a:t>
            </a:r>
            <a:endParaRPr lang="en-US" smtClean="0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9E15D-D877-4C45-A821-C72A048D43A2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73732" name="Picture 2" descr="463 swtching 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387475"/>
            <a:ext cx="5213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VC technology</a:t>
            </a:r>
            <a:br>
              <a:rPr lang="en-US" sz="3200" dirty="0" smtClean="0"/>
            </a:br>
            <a:r>
              <a:rPr lang="en-US" sz="3200" dirty="0" smtClean="0"/>
              <a:t>ATM Network service models: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8A6-9F9D-4747-946A-2247DF7028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250825" y="1506538"/>
            <a:ext cx="1497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</a:rPr>
              <a:t>Service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Model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Constant Bit Rate </a:t>
            </a:r>
          </a:p>
          <a:p>
            <a:pPr eaLnBrk="0" hangingPunct="0"/>
            <a:r>
              <a:rPr lang="en-US" sz="1800" dirty="0" err="1">
                <a:solidFill>
                  <a:srgbClr val="FF0000"/>
                </a:solidFill>
                <a:latin typeface="Arial" pitchFamily="34" charset="0"/>
              </a:rPr>
              <a:t>VariableBR</a:t>
            </a:r>
            <a:endParaRPr lang="en-US" sz="18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(RT/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</a:rPr>
              <a:t>nRT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1"/>
                </a:solidFill>
                <a:latin typeface="Arial" pitchFamily="34" charset="0"/>
              </a:rPr>
              <a:t>Available BR</a:t>
            </a:r>
          </a:p>
          <a:p>
            <a:pPr eaLnBrk="0" hangingPunct="0"/>
            <a:r>
              <a:rPr lang="en-US" sz="2000" dirty="0" err="1">
                <a:latin typeface="Arial" pitchFamily="34" charset="0"/>
              </a:rPr>
              <a:t>UndefinedBR</a:t>
            </a:r>
            <a:endParaRPr lang="en-US" dirty="0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3300413" y="1801813"/>
            <a:ext cx="15520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</a:rPr>
              <a:t>Bandwidth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constant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guaranteed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 dirty="0">
                <a:solidFill>
                  <a:srgbClr val="00CC66"/>
                </a:solidFill>
                <a:latin typeface="Arial" pitchFamily="34" charset="0"/>
              </a:rPr>
              <a:t>guaranteed </a:t>
            </a:r>
          </a:p>
          <a:p>
            <a:pPr eaLnBrk="0" hangingPunct="0"/>
            <a:r>
              <a:rPr lang="en-US" sz="2000" dirty="0" smtClean="0">
                <a:solidFill>
                  <a:srgbClr val="00CC66"/>
                </a:solidFill>
                <a:latin typeface="Arial" pitchFamily="34" charset="0"/>
              </a:rPr>
              <a:t>minimum</a:t>
            </a:r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none</a:t>
            </a:r>
            <a:endParaRPr lang="en-US" dirty="0"/>
          </a:p>
        </p:txBody>
      </p:sp>
      <p:sp>
        <p:nvSpPr>
          <p:cNvPr id="75783" name="Line 5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700588" y="1801813"/>
            <a:ext cx="720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Loss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5424488" y="1811338"/>
            <a:ext cx="831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Order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6281738" y="1811338"/>
            <a:ext cx="9477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Timing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7232024" y="1520825"/>
            <a:ext cx="17849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control</a:t>
            </a:r>
            <a:endParaRPr lang="en-US" sz="2000" dirty="0">
              <a:latin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Admission 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control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Admission </a:t>
            </a:r>
          </a:p>
          <a:p>
            <a:pPr eaLnBrk="0" hangingPunct="0"/>
            <a:r>
              <a:rPr lang="en-US" sz="2000" dirty="0">
                <a:latin typeface="Arial" pitchFamily="34" charset="0"/>
              </a:rPr>
              <a:t>control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CC66"/>
                </a:solidFill>
                <a:latin typeface="Arial" pitchFamily="34" charset="0"/>
              </a:rPr>
              <a:t>Yes, feedback</a:t>
            </a:r>
            <a:endParaRPr lang="en-US" sz="2000" dirty="0">
              <a:solidFill>
                <a:srgbClr val="00CC66"/>
              </a:solidFill>
              <a:latin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</a:rPr>
              <a:t>iscard </a:t>
            </a:r>
            <a:r>
              <a:rPr lang="en-US" sz="2000" dirty="0" err="1" smtClean="0">
                <a:latin typeface="Arial" pitchFamily="34" charset="0"/>
              </a:rPr>
              <a:t>pkts</a:t>
            </a:r>
            <a:endParaRPr lang="en-US" dirty="0"/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Guarantees ?</a:t>
            </a:r>
            <a:endParaRPr lang="en-US"/>
          </a:p>
        </p:txBody>
      </p:sp>
      <p:sp>
        <p:nvSpPr>
          <p:cNvPr id="75793" name="Line 15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94" name="Rectangle 16"/>
          <p:cNvSpPr>
            <a:spLocks noChangeArrowheads="1"/>
          </p:cNvSpPr>
          <p:nvPr/>
        </p:nvSpPr>
        <p:spPr bwMode="auto">
          <a:xfrm>
            <a:off x="447675" y="5457825"/>
            <a:ext cx="8304213" cy="779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With ABR you can get min guaranteed capacity and better, if possible; with UBR you can get better, but you may be thrown out in the middle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 flipH="1">
            <a:off x="1744663" y="1520825"/>
            <a:ext cx="1500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Example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Video/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“streaming”</a:t>
            </a:r>
          </a:p>
          <a:p>
            <a:pPr eaLnBrk="0" hangingPunct="0"/>
            <a:r>
              <a:rPr lang="en-US" sz="2000" dirty="0">
                <a:solidFill>
                  <a:schemeClr val="accent1"/>
                </a:solidFill>
                <a:latin typeface="Arial" pitchFamily="34" charset="0"/>
              </a:rPr>
              <a:t>www-browsing</a:t>
            </a:r>
          </a:p>
          <a:p>
            <a:pPr eaLnBrk="0" hangingPunct="0"/>
            <a:r>
              <a:rPr lang="en-US" sz="1800" dirty="0">
                <a:latin typeface="Arial" pitchFamily="34" charset="0"/>
              </a:rPr>
              <a:t>Background file transfer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Bit Rate Services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4F765-47CA-4C27-BA15-3FC60DB24381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 cstate="print"/>
          <a:srcRect b="20116"/>
          <a:stretch>
            <a:fillRect/>
          </a:stretch>
        </p:blipFill>
        <p:spPr bwMode="auto">
          <a:xfrm>
            <a:off x="609600" y="1771650"/>
            <a:ext cx="78486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4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5530"/>
            <a:ext cx="8219256" cy="576064"/>
          </a:xfrm>
          <a:noFill/>
        </p:spPr>
        <p:txBody>
          <a:bodyPr lIns="92075" tIns="46038" rIns="92075" bIns="46038"/>
          <a:lstStyle/>
          <a:p>
            <a:r>
              <a:rPr lang="sv-SE" sz="2800" dirty="0" smtClean="0"/>
              <a:t>ATM (VC) </a:t>
            </a:r>
            <a:r>
              <a:rPr lang="sv-SE" sz="2800" dirty="0" err="1" smtClean="0"/>
              <a:t>Congestion</a:t>
            </a:r>
            <a:r>
              <a:rPr lang="sv-SE" sz="2800" dirty="0" smtClean="0"/>
              <a:t> </a:t>
            </a:r>
            <a:r>
              <a:rPr lang="sv-SE" sz="2800" dirty="0" smtClean="0"/>
              <a:t>Control</a:t>
            </a:r>
            <a:br>
              <a:rPr lang="sv-SE" sz="2800" dirty="0" smtClean="0"/>
            </a:br>
            <a:r>
              <a:rPr lang="sv-SE" sz="2800" dirty="0" err="1" smtClean="0"/>
              <a:t>Several</a:t>
            </a:r>
            <a:r>
              <a:rPr lang="sv-SE" sz="2800" dirty="0" smtClean="0"/>
              <a:t> </a:t>
            </a:r>
            <a:r>
              <a:rPr lang="sv-SE" sz="2800" dirty="0"/>
              <a:t>different </a:t>
            </a:r>
            <a:r>
              <a:rPr lang="sv-SE" sz="2800" dirty="0" err="1"/>
              <a:t>strategies</a:t>
            </a:r>
            <a:r>
              <a:rPr lang="sv-SE" sz="2800" dirty="0" smtClean="0"/>
              <a:t>:</a:t>
            </a:r>
            <a:endParaRPr lang="sv-SE" sz="2800" dirty="0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>
          <a:xfrm>
            <a:off x="61878" y="2420888"/>
            <a:ext cx="3718034" cy="3816424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Rate-</a:t>
            </a:r>
            <a:r>
              <a:rPr lang="sv-SE" sz="2000" b="1" dirty="0" err="1" smtClean="0">
                <a:solidFill>
                  <a:srgbClr val="C00000"/>
                </a:solidFill>
              </a:rPr>
              <a:t>based</a:t>
            </a:r>
            <a:r>
              <a:rPr lang="sv-SE" sz="2000" b="1" dirty="0" smtClean="0">
                <a:solidFill>
                  <a:srgbClr val="C00000"/>
                </a:solidFill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</a:rPr>
              <a:t>congestion</a:t>
            </a:r>
            <a:r>
              <a:rPr lang="sv-SE" sz="2000" b="1" dirty="0" smtClean="0">
                <a:solidFill>
                  <a:srgbClr val="C00000"/>
                </a:solidFill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</a:rPr>
              <a:t>control</a:t>
            </a:r>
            <a:r>
              <a:rPr lang="sv-SE" sz="2000" i="1" dirty="0" smtClean="0">
                <a:solidFill>
                  <a:srgbClr val="C00000"/>
                </a:solidFill>
              </a:rPr>
              <a:t>: </a:t>
            </a:r>
            <a:r>
              <a:rPr lang="sv-SE" sz="2000" dirty="0" smtClean="0">
                <a:solidFill>
                  <a:srgbClr val="C00000"/>
                </a:solidFill>
              </a:rPr>
              <a:t>(ABR </a:t>
            </a:r>
            <a:r>
              <a:rPr lang="sv-SE" sz="2000" dirty="0" err="1">
                <a:solidFill>
                  <a:srgbClr val="C00000"/>
                </a:solidFill>
              </a:rPr>
              <a:t>traffic</a:t>
            </a:r>
            <a:r>
              <a:rPr lang="sv-SE" sz="2000" dirty="0">
                <a:solidFill>
                  <a:srgbClr val="C00000"/>
                </a:solidFill>
              </a:rPr>
              <a:t>) </a:t>
            </a:r>
            <a:endParaRPr lang="sv-SE" sz="2000" dirty="0" smtClean="0">
              <a:solidFill>
                <a:srgbClr val="C00000"/>
              </a:solidFill>
            </a:endParaRPr>
          </a:p>
          <a:p>
            <a:pPr lvl="1"/>
            <a:r>
              <a:rPr lang="sv-SE" sz="2000" b="1" dirty="0" err="1" smtClean="0"/>
              <a:t>idea</a:t>
            </a:r>
            <a:r>
              <a:rPr lang="sv-SE" sz="2000" b="1" dirty="0" smtClean="0"/>
              <a:t> </a:t>
            </a:r>
            <a:r>
              <a:rPr lang="sv-SE" sz="2000" i="1" dirty="0"/>
              <a:t>= </a:t>
            </a:r>
            <a:r>
              <a:rPr lang="sv-SE" sz="2000" dirty="0" smtClean="0"/>
              <a:t>feedback </a:t>
            </a:r>
            <a:r>
              <a:rPr lang="sv-SE" sz="2000" dirty="0"/>
              <a:t>to the </a:t>
            </a:r>
            <a:r>
              <a:rPr lang="sv-SE" sz="2000" dirty="0" err="1"/>
              <a:t>sender</a:t>
            </a:r>
            <a:r>
              <a:rPr lang="sv-SE" sz="2000" dirty="0"/>
              <a:t> and intermediate stations on </a:t>
            </a:r>
            <a:r>
              <a:rPr lang="sv-SE" sz="2000" dirty="0" smtClean="0"/>
              <a:t>the </a:t>
            </a:r>
            <a:r>
              <a:rPr lang="sv-SE" sz="2000" i="1" dirty="0" err="1" smtClean="0"/>
              <a:t>available</a:t>
            </a:r>
            <a:r>
              <a:rPr lang="sv-SE" sz="2000" i="1" dirty="0" smtClean="0"/>
              <a:t> </a:t>
            </a:r>
            <a:r>
              <a:rPr lang="sv-SE" sz="2000" i="1" dirty="0"/>
              <a:t>(= max. acceptable) rate</a:t>
            </a:r>
            <a:r>
              <a:rPr lang="sv-SE" sz="2000" dirty="0"/>
              <a:t> on the VC.</a:t>
            </a:r>
            <a:endParaRPr lang="en-US" sz="2000" dirty="0"/>
          </a:p>
          <a:p>
            <a:pPr lvl="1"/>
            <a:r>
              <a:rPr lang="sv-SE" sz="2000" dirty="0" err="1" smtClean="0"/>
              <a:t>similar</a:t>
            </a:r>
            <a:r>
              <a:rPr lang="sv-SE" sz="2000" dirty="0" smtClean="0"/>
              <a:t> to ”</a:t>
            </a:r>
            <a:r>
              <a:rPr lang="sv-SE" sz="2000" dirty="0" smtClean="0">
                <a:solidFill>
                  <a:schemeClr val="accent2"/>
                </a:solidFill>
              </a:rPr>
              <a:t>choke packets” (</a:t>
            </a:r>
            <a:r>
              <a:rPr lang="sv-SE" sz="2000" dirty="0" smtClean="0">
                <a:solidFill>
                  <a:schemeClr val="accent2"/>
                </a:solidFill>
              </a:rPr>
              <a:t>option </a:t>
            </a:r>
            <a:r>
              <a:rPr lang="sv-SE" sz="2000" dirty="0" err="1" smtClean="0">
                <a:solidFill>
                  <a:schemeClr val="accent2"/>
                </a:solidFill>
              </a:rPr>
              <a:t>provided</a:t>
            </a:r>
            <a:r>
              <a:rPr lang="sv-SE" sz="2000" dirty="0" smtClean="0">
                <a:solidFill>
                  <a:schemeClr val="accent2"/>
                </a:solidFill>
              </a:rPr>
              <a:t> in </a:t>
            </a:r>
            <a:r>
              <a:rPr lang="sv-SE" sz="2000" dirty="0" smtClean="0">
                <a:solidFill>
                  <a:schemeClr val="accent2"/>
                </a:solidFill>
              </a:rPr>
              <a:t>ICMP, </a:t>
            </a:r>
            <a:r>
              <a:rPr lang="sv-SE" sz="2000" dirty="0" err="1" smtClean="0">
                <a:solidFill>
                  <a:schemeClr val="accent2"/>
                </a:solidFill>
              </a:rPr>
              <a:t>which</a:t>
            </a:r>
            <a:r>
              <a:rPr lang="sv-SE" sz="2000" dirty="0" smtClean="0">
                <a:solidFill>
                  <a:schemeClr val="accent2"/>
                </a:solidFill>
              </a:rPr>
              <a:t> is </a:t>
            </a:r>
            <a:r>
              <a:rPr lang="sv-SE" sz="2000" dirty="0" smtClean="0">
                <a:solidFill>
                  <a:schemeClr val="accent2"/>
                </a:solidFill>
              </a:rPr>
              <a:t>not  </a:t>
            </a:r>
            <a:r>
              <a:rPr lang="sv-SE" sz="2000" dirty="0" err="1" smtClean="0">
                <a:solidFill>
                  <a:schemeClr val="accent2"/>
                </a:solidFill>
              </a:rPr>
              <a:t>used</a:t>
            </a:r>
            <a:r>
              <a:rPr lang="sv-SE" sz="2000" dirty="0" smtClean="0">
                <a:solidFill>
                  <a:schemeClr val="accent2"/>
                </a:solidFill>
              </a:rPr>
              <a:t> in </a:t>
            </a:r>
            <a:r>
              <a:rPr lang="sv-SE" sz="2000" dirty="0" smtClean="0">
                <a:solidFill>
                  <a:schemeClr val="accent2"/>
                </a:solidFill>
              </a:rPr>
              <a:t>implementations…)</a:t>
            </a:r>
            <a:r>
              <a:rPr lang="sv-SE" sz="2000" dirty="0" smtClean="0"/>
              <a:t> </a:t>
            </a:r>
            <a:endParaRPr lang="en-US" sz="2000" dirty="0" smtClean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8A72-2E15-4A56-AD3E-0BB7E1DA575A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" name="Picture 4" descr="conges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647456" cy="18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878" y="1038598"/>
            <a:ext cx="823498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solidFill>
                  <a:srgbClr val="FF0000"/>
                </a:solidFill>
              </a:rPr>
              <a:t>Admission</a:t>
            </a:r>
            <a:r>
              <a:rPr lang="sv-SE" sz="2000" b="1" dirty="0" smtClean="0">
                <a:solidFill>
                  <a:srgbClr val="FF0000"/>
                </a:solidFill>
              </a:rPr>
              <a:t> </a:t>
            </a:r>
            <a:r>
              <a:rPr lang="sv-SE" sz="2000" b="1" dirty="0" err="1">
                <a:solidFill>
                  <a:srgbClr val="FF0000"/>
                </a:solidFill>
              </a:rPr>
              <a:t>control</a:t>
            </a:r>
            <a:r>
              <a:rPr lang="sv-SE" sz="2000" b="1" dirty="0">
                <a:solidFill>
                  <a:srgbClr val="FF0000"/>
                </a:solidFill>
              </a:rPr>
              <a:t> and </a:t>
            </a:r>
            <a:r>
              <a:rPr lang="sv-SE" sz="2000" b="1" dirty="0" err="1">
                <a:solidFill>
                  <a:srgbClr val="FF0000"/>
                </a:solidFill>
              </a:rPr>
              <a:t>resource</a:t>
            </a:r>
            <a:r>
              <a:rPr lang="sv-SE" sz="2000" b="1" dirty="0">
                <a:solidFill>
                  <a:srgbClr val="FF0000"/>
                </a:solidFill>
              </a:rPr>
              <a:t> reservation (CBR and VBR </a:t>
            </a:r>
            <a:r>
              <a:rPr lang="sv-SE" sz="2000" b="1" dirty="0" err="1">
                <a:solidFill>
                  <a:srgbClr val="FF0000"/>
                </a:solidFill>
              </a:rPr>
              <a:t>traffic</a:t>
            </a:r>
            <a:r>
              <a:rPr lang="sv-SE" sz="2000" i="1" dirty="0"/>
              <a:t>: </a:t>
            </a:r>
          </a:p>
          <a:p>
            <a:pPr lvl="1"/>
            <a:r>
              <a:rPr lang="sv-SE" sz="2000" dirty="0" err="1"/>
              <a:t>reserve</a:t>
            </a:r>
            <a:r>
              <a:rPr lang="sv-SE" sz="2000" dirty="0"/>
              <a:t> </a:t>
            </a:r>
            <a:r>
              <a:rPr lang="sv-SE" sz="2000" dirty="0" err="1"/>
              <a:t>resources</a:t>
            </a:r>
            <a:r>
              <a:rPr lang="sv-SE" sz="2000" dirty="0"/>
              <a:t> </a:t>
            </a:r>
            <a:r>
              <a:rPr lang="sv-SE" sz="2000" dirty="0" err="1"/>
              <a:t>when</a:t>
            </a:r>
            <a:r>
              <a:rPr lang="sv-SE" sz="2000" dirty="0"/>
              <a:t> </a:t>
            </a:r>
            <a:r>
              <a:rPr lang="sv-SE" sz="2000" dirty="0" err="1"/>
              <a:t>opening</a:t>
            </a:r>
            <a:r>
              <a:rPr lang="sv-SE" sz="2000" dirty="0"/>
              <a:t> a VC; </a:t>
            </a:r>
            <a:r>
              <a:rPr lang="sv-SE" sz="2000" dirty="0" err="1"/>
              <a:t>traffic</a:t>
            </a:r>
            <a:r>
              <a:rPr lang="sv-SE" sz="2000" dirty="0"/>
              <a:t> </a:t>
            </a:r>
            <a:r>
              <a:rPr lang="sv-SE" sz="2000" dirty="0" err="1"/>
              <a:t>shaping</a:t>
            </a:r>
            <a:r>
              <a:rPr lang="sv-SE" sz="2000" dirty="0"/>
              <a:t> and  </a:t>
            </a:r>
            <a:r>
              <a:rPr lang="sv-SE" sz="2000" dirty="0" err="1"/>
              <a:t>policing</a:t>
            </a:r>
            <a:r>
              <a:rPr lang="sv-SE" sz="2000" i="1" dirty="0"/>
              <a:t> (</a:t>
            </a:r>
            <a:r>
              <a:rPr lang="sv-SE" sz="2000" i="1" dirty="0" err="1"/>
              <a:t>use</a:t>
            </a:r>
            <a:r>
              <a:rPr lang="sv-SE" sz="2000" i="1" dirty="0"/>
              <a:t> </a:t>
            </a:r>
            <a:r>
              <a:rPr lang="sv-SE" sz="2000" i="1" dirty="0" err="1"/>
              <a:t>bucket</a:t>
            </a:r>
            <a:r>
              <a:rPr lang="sv-SE" sz="2000" i="1" dirty="0"/>
              <a:t>-like </a:t>
            </a:r>
            <a:r>
              <a:rPr lang="sv-SE" sz="2000" i="1" dirty="0" err="1"/>
              <a:t>methods</a:t>
            </a:r>
            <a:r>
              <a:rPr lang="sv-SE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51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299695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NW support for multimedia /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. 7.5 (7e 9.5) 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Improving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timing/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guarantees in Networks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(also related with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congestion-control): Packet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VC (ATM) approach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2000" b="1" dirty="0" smtClean="0"/>
              <a:t>Internet approaches</a:t>
            </a:r>
          </a:p>
          <a:p>
            <a:pPr lvl="1"/>
            <a:r>
              <a:rPr lang="en-US" sz="2000" dirty="0" smtClean="0"/>
              <a:t>Diff-</a:t>
            </a:r>
            <a:r>
              <a:rPr lang="en-US" sz="2000" dirty="0" err="1" smtClean="0"/>
              <a:t>serv</a:t>
            </a:r>
            <a:r>
              <a:rPr lang="sv-SE" sz="2000" b="1" dirty="0" smtClean="0"/>
              <a:t>, </a:t>
            </a:r>
            <a:r>
              <a:rPr lang="en-US" sz="2000" dirty="0" err="1" smtClean="0"/>
              <a:t>Int-serv</a:t>
            </a:r>
            <a:r>
              <a:rPr lang="en-US" sz="2000" dirty="0" smtClean="0"/>
              <a:t> </a:t>
            </a:r>
            <a:r>
              <a:rPr lang="en-US" sz="2000" dirty="0"/>
              <a:t>+ RSVP, </a:t>
            </a:r>
            <a:endParaRPr lang="en-US" sz="2000" dirty="0" smtClean="0"/>
          </a:p>
          <a:p>
            <a:pPr lvl="1"/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Traffic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MPLS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 5.5. (7/e 6.5)]</a:t>
            </a:r>
            <a:endParaRPr lang="sv-SE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[cf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separate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@pingpong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docs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, 7e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4.4, 5.5)]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Internet-of-Things in evolution: more types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traffic/devices…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[optional study, just browse example protocols mentioned]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868144" y="973657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372" y="3058"/>
            <a:ext cx="8598664" cy="761646"/>
          </a:xfrm>
        </p:spPr>
        <p:txBody>
          <a:bodyPr/>
          <a:lstStyle/>
          <a:p>
            <a:r>
              <a:rPr lang="en-US" dirty="0" smtClean="0"/>
              <a:t>Recall: Internet protocol stack layers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9323" y="919509"/>
            <a:ext cx="5474805" cy="559876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Application: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 smtClean="0"/>
              <a:t>upporting </a:t>
            </a:r>
            <a:r>
              <a:rPr lang="en-US" sz="2000" i="1" dirty="0" smtClean="0"/>
              <a:t>n/W </a:t>
            </a:r>
            <a:r>
              <a:rPr lang="en-US" sz="2000" i="1" dirty="0"/>
              <a:t>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http (</a:t>
            </a:r>
            <a:r>
              <a:rPr lang="en-US" sz="1800" i="1" dirty="0" smtClean="0"/>
              <a:t>web</a:t>
            </a:r>
            <a:r>
              <a:rPr lang="en-US" sz="1800" dirty="0" smtClean="0"/>
              <a:t>), </a:t>
            </a:r>
            <a:r>
              <a:rPr lang="en-US" sz="1800" dirty="0" err="1" smtClean="0"/>
              <a:t>smtp</a:t>
            </a:r>
            <a:r>
              <a:rPr lang="en-US" sz="1800" dirty="0" smtClean="0"/>
              <a:t> (</a:t>
            </a:r>
            <a:r>
              <a:rPr lang="en-US" sz="1800" i="1" dirty="0" smtClean="0"/>
              <a:t>email</a:t>
            </a:r>
            <a:r>
              <a:rPr lang="en-US" sz="1800" dirty="0" smtClean="0"/>
              <a:t>),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 smtClean="0"/>
              <a:t>p2p, media streaming, CPS/</a:t>
            </a:r>
            <a:r>
              <a:rPr lang="en-US" sz="1800" b="1" dirty="0" err="1" smtClean="0"/>
              <a:t>IoT</a:t>
            </a:r>
            <a:r>
              <a:rPr lang="en-US" sz="1800" b="1" dirty="0" smtClean="0"/>
              <a:t> apps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ransport:</a:t>
            </a:r>
            <a:r>
              <a:rPr lang="en-US" sz="2000" dirty="0" smtClean="0"/>
              <a:t>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end2end data transfer protocols</a:t>
            </a:r>
          </a:p>
          <a:p>
            <a:pPr marL="457200" lvl="1" indent="0">
              <a:buNone/>
            </a:pPr>
            <a:r>
              <a:rPr lang="en-US" sz="1800" dirty="0" smtClean="0">
                <a:ea typeface="ＭＳ Ｐゴシック" panose="020B0600070205080204" pitchFamily="34" charset="-128"/>
              </a:rPr>
              <a:t>UDP, TCP</a:t>
            </a: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6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Network:</a:t>
            </a:r>
            <a:r>
              <a:rPr lang="en-US" sz="2000" dirty="0" smtClean="0"/>
              <a:t> routing of datagrams,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IP addressing, routing,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u="sng" dirty="0"/>
              <a:t>V</a:t>
            </a:r>
            <a:r>
              <a:rPr lang="en-US" sz="1800" b="1" u="sng" dirty="0" smtClean="0"/>
              <a:t>irtualization, traffic engineering, Software Defined Networks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link:</a:t>
            </a:r>
            <a:r>
              <a:rPr lang="en-US" sz="2000" dirty="0"/>
              <a:t> </a:t>
            </a:r>
            <a:r>
              <a:rPr lang="en-US" sz="2000" dirty="0" smtClean="0"/>
              <a:t>data transfer between </a:t>
            </a:r>
            <a:r>
              <a:rPr lang="en-US" sz="2000" u="sng" dirty="0" smtClean="0"/>
              <a:t>neighboring </a:t>
            </a:r>
            <a:r>
              <a:rPr lang="en-US" sz="2000" dirty="0" smtClean="0"/>
              <a:t>nodes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Ethernet, </a:t>
            </a:r>
            <a:r>
              <a:rPr lang="en-US" sz="1800" dirty="0" err="1" smtClean="0"/>
              <a:t>WiFi</a:t>
            </a:r>
            <a:r>
              <a:rPr lang="en-US" sz="1800" dirty="0" smtClean="0"/>
              <a:t>, 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physical:</a:t>
            </a:r>
            <a:r>
              <a:rPr lang="en-US" sz="2000" dirty="0" smtClean="0"/>
              <a:t> protocols for bit-transmission/receipt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nodes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5724128" y="9879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application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transport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network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link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00" y="2424863"/>
            <a:ext cx="636900" cy="63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52" y="2443227"/>
            <a:ext cx="345755" cy="345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6859" y="279507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UDP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7749" y="2768262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TCP</a:t>
            </a:r>
          </a:p>
        </p:txBody>
      </p:sp>
      <p:sp>
        <p:nvSpPr>
          <p:cNvPr id="6" name="Arc 5"/>
          <p:cNvSpPr/>
          <p:nvPr/>
        </p:nvSpPr>
        <p:spPr>
          <a:xfrm>
            <a:off x="5735084" y="10093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>
            <a:off x="5148064" y="10527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Arc 18"/>
          <p:cNvSpPr/>
          <p:nvPr/>
        </p:nvSpPr>
        <p:spPr>
          <a:xfrm flipH="1">
            <a:off x="8316415" y="10419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556130" y="1475709"/>
            <a:ext cx="5005377" cy="515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154018" y="3822219"/>
            <a:ext cx="5238045" cy="934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Arc 22"/>
          <p:cNvSpPr/>
          <p:nvPr/>
        </p:nvSpPr>
        <p:spPr>
          <a:xfrm>
            <a:off x="5473306" y="1065755"/>
            <a:ext cx="536807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Arc 23"/>
          <p:cNvSpPr/>
          <p:nvPr/>
        </p:nvSpPr>
        <p:spPr>
          <a:xfrm flipH="1">
            <a:off x="8760174" y="1041934"/>
            <a:ext cx="349304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1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964488" cy="576064"/>
          </a:xfrm>
        </p:spPr>
        <p:txBody>
          <a:bodyPr/>
          <a:lstStyle/>
          <a:p>
            <a:r>
              <a:rPr lang="en-US" sz="3200" dirty="0" smtClean="0"/>
              <a:t>Internet </a:t>
            </a:r>
            <a:r>
              <a:rPr lang="en-US" sz="3200" dirty="0" smtClean="0"/>
              <a:t>bandwidth guarantee </a:t>
            </a:r>
            <a:r>
              <a:rPr lang="en-US" sz="3200" dirty="0" smtClean="0"/>
              <a:t>support </a:t>
            </a:r>
            <a:r>
              <a:rPr lang="en-US" sz="3200" dirty="0" smtClean="0"/>
              <a:t>possibilities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7772400" cy="295232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Diffserv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approach: </a:t>
            </a:r>
          </a:p>
          <a:p>
            <a:r>
              <a:rPr lang="en-US" dirty="0" smtClean="0"/>
              <a:t>provide functional components to build service classes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Network core: stateless</a:t>
            </a:r>
            <a:r>
              <a:rPr lang="en-US" dirty="0" smtClean="0"/>
              <a:t>, simple</a:t>
            </a:r>
          </a:p>
          <a:p>
            <a:pPr lvl="1"/>
            <a:r>
              <a:rPr lang="en-US" dirty="0" smtClean="0"/>
              <a:t>Combine flows into </a:t>
            </a:r>
            <a:r>
              <a:rPr lang="en-US" dirty="0" smtClean="0">
                <a:solidFill>
                  <a:srgbClr val="FF0000"/>
                </a:solidFill>
              </a:rPr>
              <a:t>aggregated flows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Classification, shaping, admission at the network edge</a:t>
            </a:r>
          </a:p>
          <a:p>
            <a:endParaRPr lang="en-US" dirty="0" smtClean="0"/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25980-8C36-4E6F-A203-8FFBAA8AFBCF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9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Diffserv Architecture</a:t>
            </a:r>
            <a:endParaRPr lang="en-US" sz="2800" smtClean="0">
              <a:solidFill>
                <a:srgbClr val="3333FF"/>
              </a:solidFill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D2C5-8D5C-4155-90BE-7A40A1DCC4B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46063" y="1319213"/>
            <a:ext cx="4070350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2"/>
                </a:solidFill>
              </a:rPr>
              <a:t>Edge router:</a:t>
            </a:r>
          </a:p>
          <a:p>
            <a:pPr marL="280988" indent="-280988" eaLnBrk="0" hangingPunct="0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per-flow</a:t>
            </a:r>
            <a:r>
              <a:rPr lang="en-US" sz="2000" dirty="0">
                <a:solidFill>
                  <a:schemeClr val="tx2"/>
                </a:solidFill>
              </a:rPr>
              <a:t> traffic management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marks packets as </a:t>
            </a:r>
            <a:r>
              <a:rPr lang="en-US" sz="2000" dirty="0">
                <a:solidFill>
                  <a:srgbClr val="00CC00"/>
                </a:solidFill>
              </a:rPr>
              <a:t>in-profile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out-profile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79413" y="3883025"/>
            <a:ext cx="4341812" cy="252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spcBef>
                <a:spcPct val="50000"/>
              </a:spcBef>
            </a:pPr>
            <a:r>
              <a:rPr lang="en-US" sz="2000" u="sng" dirty="0">
                <a:solidFill>
                  <a:srgbClr val="FF0000"/>
                </a:solidFill>
              </a:rPr>
              <a:t>Core router: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per class</a:t>
            </a:r>
            <a:r>
              <a:rPr lang="en-US" sz="2000" dirty="0">
                <a:solidFill>
                  <a:schemeClr val="tx2"/>
                </a:solidFill>
              </a:rPr>
              <a:t> traffic management</a:t>
            </a:r>
          </a:p>
          <a:p>
            <a:pPr marL="280988" indent="-280988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 buffering and scheduling based on </a:t>
            </a:r>
            <a:r>
              <a:rPr lang="en-US" sz="2000" dirty="0">
                <a:solidFill>
                  <a:srgbClr val="FF0000"/>
                </a:solidFill>
              </a:rPr>
              <a:t>marking </a:t>
            </a:r>
            <a:r>
              <a:rPr lang="en-US" sz="2000" dirty="0"/>
              <a:t>at edge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 preference given to </a:t>
            </a:r>
            <a:r>
              <a:rPr lang="en-US" sz="2000" dirty="0">
                <a:solidFill>
                  <a:srgbClr val="00CC00"/>
                </a:solidFill>
              </a:rPr>
              <a:t>in-profile </a:t>
            </a:r>
            <a:r>
              <a:rPr lang="en-US" sz="2000" dirty="0"/>
              <a:t>packets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4313238" y="2647950"/>
            <a:ext cx="4691062" cy="3203575"/>
            <a:chOff x="2603" y="1673"/>
            <a:chExt cx="2955" cy="2018"/>
          </a:xfrm>
        </p:grpSpPr>
        <p:sp>
          <p:nvSpPr>
            <p:cNvPr id="90200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0201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90203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2 w 2135"/>
                  <a:gd name="T1" fmla="*/ 85 h 1662"/>
                  <a:gd name="T2" fmla="*/ 9 w 2135"/>
                  <a:gd name="T3" fmla="*/ 10 h 1662"/>
                  <a:gd name="T4" fmla="*/ 58 w 2135"/>
                  <a:gd name="T5" fmla="*/ 26 h 1662"/>
                  <a:gd name="T6" fmla="*/ 106 w 2135"/>
                  <a:gd name="T7" fmla="*/ 13 h 1662"/>
                  <a:gd name="T8" fmla="*/ 175 w 2135"/>
                  <a:gd name="T9" fmla="*/ 53 h 1662"/>
                  <a:gd name="T10" fmla="*/ 176 w 2135"/>
                  <a:gd name="T11" fmla="*/ 150 h 1662"/>
                  <a:gd name="T12" fmla="*/ 139 w 2135"/>
                  <a:gd name="T13" fmla="*/ 210 h 1662"/>
                  <a:gd name="T14" fmla="*/ 71 w 2135"/>
                  <a:gd name="T15" fmla="*/ 199 h 1662"/>
                  <a:gd name="T16" fmla="*/ 44 w 2135"/>
                  <a:gd name="T17" fmla="*/ 167 h 1662"/>
                  <a:gd name="T18" fmla="*/ 16 w 2135"/>
                  <a:gd name="T19" fmla="*/ 140 h 1662"/>
                  <a:gd name="T20" fmla="*/ 2 w 2135"/>
                  <a:gd name="T21" fmla="*/ 85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4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44 w 1292"/>
                  <a:gd name="T1" fmla="*/ 3 h 1255"/>
                  <a:gd name="T2" fmla="*/ 6 w 1292"/>
                  <a:gd name="T3" fmla="*/ 76 h 1255"/>
                  <a:gd name="T4" fmla="*/ 5 w 1292"/>
                  <a:gd name="T5" fmla="*/ 254 h 1255"/>
                  <a:gd name="T6" fmla="*/ 10 w 1292"/>
                  <a:gd name="T7" fmla="*/ 401 h 1255"/>
                  <a:gd name="T8" fmla="*/ 45 w 1292"/>
                  <a:gd name="T9" fmla="*/ 422 h 1255"/>
                  <a:gd name="T10" fmla="*/ 119 w 1292"/>
                  <a:gd name="T11" fmla="*/ 548 h 1255"/>
                  <a:gd name="T12" fmla="*/ 182 w 1292"/>
                  <a:gd name="T13" fmla="*/ 600 h 1255"/>
                  <a:gd name="T14" fmla="*/ 220 w 1292"/>
                  <a:gd name="T15" fmla="*/ 495 h 1255"/>
                  <a:gd name="T16" fmla="*/ 233 w 1292"/>
                  <a:gd name="T17" fmla="*/ 216 h 1255"/>
                  <a:gd name="T18" fmla="*/ 221 w 1292"/>
                  <a:gd name="T19" fmla="*/ 102 h 1255"/>
                  <a:gd name="T20" fmla="*/ 137 w 1292"/>
                  <a:gd name="T21" fmla="*/ 56 h 1255"/>
                  <a:gd name="T22" fmla="*/ 44 w 1292"/>
                  <a:gd name="T23" fmla="*/ 3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5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215 w 1340"/>
                  <a:gd name="T1" fmla="*/ 36 h 1191"/>
                  <a:gd name="T2" fmla="*/ 32 w 1340"/>
                  <a:gd name="T3" fmla="*/ 51 h 1191"/>
                  <a:gd name="T4" fmla="*/ 23 w 1340"/>
                  <a:gd name="T5" fmla="*/ 342 h 1191"/>
                  <a:gd name="T6" fmla="*/ 11 w 1340"/>
                  <a:gd name="T7" fmla="*/ 612 h 1191"/>
                  <a:gd name="T8" fmla="*/ 44 w 1340"/>
                  <a:gd name="T9" fmla="*/ 739 h 1191"/>
                  <a:gd name="T10" fmla="*/ 210 w 1340"/>
                  <a:gd name="T11" fmla="*/ 744 h 1191"/>
                  <a:gd name="T12" fmla="*/ 250 w 1340"/>
                  <a:gd name="T13" fmla="*/ 958 h 1191"/>
                  <a:gd name="T14" fmla="*/ 481 w 1340"/>
                  <a:gd name="T15" fmla="*/ 933 h 1191"/>
                  <a:gd name="T16" fmla="*/ 498 w 1340"/>
                  <a:gd name="T17" fmla="*/ 484 h 1191"/>
                  <a:gd name="T18" fmla="*/ 470 w 1340"/>
                  <a:gd name="T19" fmla="*/ 291 h 1191"/>
                  <a:gd name="T20" fmla="*/ 296 w 1340"/>
                  <a:gd name="T21" fmla="*/ 245 h 1191"/>
                  <a:gd name="T22" fmla="*/ 215 w 1340"/>
                  <a:gd name="T23" fmla="*/ 36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06" name="Picture 1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07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08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90436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37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8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40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41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4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42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4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09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0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1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2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13" name="Picture 3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214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90423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24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5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6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27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28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3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29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5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90410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11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2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14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15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2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16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1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6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90397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98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99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00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01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02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07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03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0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17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18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90384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85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6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7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88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89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9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90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9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9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90371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72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3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4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75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76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81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77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78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0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90358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59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0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62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63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6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64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6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1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90345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46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7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49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50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51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52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2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90332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33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4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36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37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38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23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24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90319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20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1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23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24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2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25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26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5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90306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07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8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10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11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1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12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13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4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pic>
            <p:nvPicPr>
              <p:cNvPr id="90226" name="Picture 173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27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8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9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0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1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2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3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4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35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90293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94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5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97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98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03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99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0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6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90280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81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2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84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85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9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2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86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87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7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90267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68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69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71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72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77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73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7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5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8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90254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55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6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7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58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59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6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60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6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3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39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0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1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2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3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4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5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6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7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8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9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0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1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2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3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90202" name="Picture 253" descr="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120" name="Group 255"/>
          <p:cNvGrpSpPr>
            <a:grpSpLocks/>
          </p:cNvGrpSpPr>
          <p:nvPr/>
        </p:nvGrpSpPr>
        <p:grpSpPr bwMode="auto">
          <a:xfrm>
            <a:off x="2289175" y="1452563"/>
            <a:ext cx="501650" cy="233362"/>
            <a:chOff x="3600" y="219"/>
            <a:chExt cx="360" cy="175"/>
          </a:xfrm>
        </p:grpSpPr>
        <p:sp>
          <p:nvSpPr>
            <p:cNvPr id="90187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88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89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90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91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92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97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8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9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93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94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5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6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0121" name="Group 269"/>
          <p:cNvGrpSpPr>
            <a:grpSpLocks/>
          </p:cNvGrpSpPr>
          <p:nvPr/>
        </p:nvGrpSpPr>
        <p:grpSpPr bwMode="auto">
          <a:xfrm>
            <a:off x="2401888" y="4005263"/>
            <a:ext cx="501650" cy="233362"/>
            <a:chOff x="3600" y="219"/>
            <a:chExt cx="360" cy="175"/>
          </a:xfrm>
        </p:grpSpPr>
        <p:sp>
          <p:nvSpPr>
            <p:cNvPr id="90174" name="Oval 2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75" name="Line 2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6" name="Line 2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7" name="Rectangle 2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78" name="Oval 2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79" name="Group 2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8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5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80" name="Group 2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81" name="Line 2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2" name="Line 2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3" name="Line 2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310" name="Group 283"/>
          <p:cNvGrpSpPr>
            <a:grpSpLocks/>
          </p:cNvGrpSpPr>
          <p:nvPr/>
        </p:nvGrpSpPr>
        <p:grpSpPr bwMode="auto">
          <a:xfrm>
            <a:off x="5819775" y="1516063"/>
            <a:ext cx="3124200" cy="2362200"/>
            <a:chOff x="3552" y="1104"/>
            <a:chExt cx="1968" cy="1488"/>
          </a:xfrm>
        </p:grpSpPr>
        <p:sp>
          <p:nvSpPr>
            <p:cNvPr id="90154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55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56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90167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8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9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0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1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2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3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7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10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scheduling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90158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90164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5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6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9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0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1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2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63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314" name="Group 304"/>
          <p:cNvGrpSpPr>
            <a:grpSpLocks/>
          </p:cNvGrpSpPr>
          <p:nvPr/>
        </p:nvGrpSpPr>
        <p:grpSpPr bwMode="auto">
          <a:xfrm>
            <a:off x="5210175" y="1439863"/>
            <a:ext cx="2590800" cy="2286000"/>
            <a:chOff x="3120" y="480"/>
            <a:chExt cx="1632" cy="1440"/>
          </a:xfrm>
        </p:grpSpPr>
        <p:sp>
          <p:nvSpPr>
            <p:cNvPr id="90124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25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26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90150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151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9015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5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  <p:grpSp>
          <p:nvGrpSpPr>
            <p:cNvPr id="90127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90145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90147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8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9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6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8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90141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90143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4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2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9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90131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2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3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4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5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6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7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8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90139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2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r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140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3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b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0130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marking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1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D5F7-6041-4677-8937-39CF83B73F7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67544" y="17199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Edge-router Packet Marking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719138" y="460692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>
                <a:solidFill>
                  <a:srgbClr val="0066CC"/>
                </a:solidFill>
              </a:rPr>
              <a:t>-</a:t>
            </a:r>
            <a:r>
              <a:rPr lang="en-US" sz="2000" dirty="0" smtClean="0">
                <a:solidFill>
                  <a:srgbClr val="0066CC"/>
                </a:solidFill>
              </a:rPr>
              <a:t>C</a:t>
            </a:r>
            <a:r>
              <a:rPr lang="en-US" sz="2000" dirty="0" smtClean="0">
                <a:solidFill>
                  <a:srgbClr val="0066CC"/>
                </a:solidFill>
              </a:rPr>
              <a:t>lass-based </a:t>
            </a:r>
            <a:r>
              <a:rPr lang="en-US" sz="2000" dirty="0">
                <a:solidFill>
                  <a:srgbClr val="0066CC"/>
                </a:solidFill>
              </a:rPr>
              <a:t>marking:</a:t>
            </a:r>
            <a:r>
              <a:rPr lang="en-US" sz="2000" dirty="0">
                <a:solidFill>
                  <a:schemeClr val="tx2"/>
                </a:solidFill>
              </a:rPr>
              <a:t> packets of different classes marked differently</a:t>
            </a: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>
                <a:solidFill>
                  <a:schemeClr val="accent2"/>
                </a:solidFill>
              </a:rPr>
              <a:t>Profile within class: </a:t>
            </a:r>
            <a:r>
              <a:rPr lang="en-US" sz="2000" dirty="0">
                <a:solidFill>
                  <a:schemeClr val="tx2"/>
                </a:solidFill>
              </a:rPr>
              <a:t>pre-negotiated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rate A, bucket size B</a:t>
            </a:r>
            <a:endParaRPr lang="en-US" sz="2000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 smtClean="0"/>
              <a:t>- </a:t>
            </a:r>
            <a:r>
              <a:rPr lang="en-US" sz="2000" dirty="0" smtClean="0"/>
              <a:t>Packet </a:t>
            </a:r>
            <a:r>
              <a:rPr lang="en-US" sz="2000" dirty="0"/>
              <a:t>is </a:t>
            </a:r>
            <a:r>
              <a:rPr lang="en-US" sz="2000" dirty="0" smtClean="0"/>
              <a:t>marked </a:t>
            </a:r>
            <a:r>
              <a:rPr lang="en-US" sz="2000" dirty="0"/>
              <a:t>in the Type of Service (TOS) in IPv4, and Traffic Class in IPv6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238944" y="995363"/>
            <a:ext cx="8001000" cy="4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03250" y="41338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2782888" y="35734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User packets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91145" name="Group 7"/>
          <p:cNvGrpSpPr>
            <a:grpSpLocks/>
          </p:cNvGrpSpPr>
          <p:nvPr/>
        </p:nvGrpSpPr>
        <p:grpSpPr bwMode="auto">
          <a:xfrm>
            <a:off x="4527550" y="1889125"/>
            <a:ext cx="2667000" cy="2514600"/>
            <a:chOff x="2352" y="1680"/>
            <a:chExt cx="1680" cy="1584"/>
          </a:xfrm>
        </p:grpSpPr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1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2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3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6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7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8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1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2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3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  <a:latin typeface="Comic Sans MS" pitchFamily="66" charset="0"/>
                </a:rPr>
                <a:t>Rate A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5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6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8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91169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6092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DiffServ Core Functions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1052736"/>
            <a:ext cx="8229600" cy="50353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Forwarding</a:t>
            </a:r>
            <a:r>
              <a:rPr lang="en-US" dirty="0" smtClean="0"/>
              <a:t>: according to “Per-Hop-Behavior” (PHB) specified for the particular packet class; PHB is strictly </a:t>
            </a:r>
            <a:r>
              <a:rPr lang="en-US" dirty="0" smtClean="0">
                <a:solidFill>
                  <a:schemeClr val="accent2"/>
                </a:solidFill>
              </a:rPr>
              <a:t>based on classification marking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PHB </a:t>
            </a:r>
            <a:r>
              <a:rPr lang="en-US" dirty="0" smtClean="0">
                <a:solidFill>
                  <a:srgbClr val="FF0000"/>
                </a:solidFill>
              </a:rPr>
              <a:t>does not</a:t>
            </a:r>
            <a:r>
              <a:rPr lang="en-US" dirty="0" smtClean="0"/>
              <a:t> specify what mechanisms to use to ensure required PHB performance behavior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sz="1800" dirty="0" smtClean="0"/>
              <a:t>Class A gets x% of outgoing link bandwidth over time intervals of a specified length</a:t>
            </a:r>
          </a:p>
          <a:p>
            <a:pPr lvl="2"/>
            <a:r>
              <a:rPr lang="en-US" sz="1800" dirty="0" smtClean="0"/>
              <a:t>Class A packets leave before packets from class B</a:t>
            </a:r>
          </a:p>
          <a:p>
            <a:pPr lvl="2"/>
            <a:endParaRPr lang="en-US" sz="1800" dirty="0" smtClean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dvantage</a:t>
            </a:r>
            <a:r>
              <a:rPr lang="en-US" dirty="0" smtClean="0"/>
              <a:t>:</a:t>
            </a:r>
          </a:p>
          <a:p>
            <a:pPr algn="ctr">
              <a:buFont typeface="ZapfDingbats"/>
              <a:buNone/>
            </a:pPr>
            <a:r>
              <a:rPr lang="en-US" dirty="0" smtClean="0"/>
              <a:t>No state info to be maintained by routers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45BC6-AB60-46AE-8023-F390967CA2AE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3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143875" cy="464096"/>
          </a:xfrm>
        </p:spPr>
        <p:txBody>
          <a:bodyPr/>
          <a:lstStyle/>
          <a:p>
            <a:r>
              <a:rPr lang="en-US" sz="2800" dirty="0" smtClean="0"/>
              <a:t>Another approach:</a:t>
            </a:r>
            <a:br>
              <a:rPr lang="en-US" sz="2800" dirty="0" smtClean="0"/>
            </a:br>
            <a:r>
              <a:rPr lang="en-US" dirty="0" err="1" smtClean="0"/>
              <a:t>Intserv</a:t>
            </a:r>
            <a:r>
              <a:rPr lang="en-US" dirty="0" smtClean="0"/>
              <a:t>: </a:t>
            </a:r>
            <a:r>
              <a:rPr lang="en-US" dirty="0" err="1" smtClean="0"/>
              <a:t>QoS</a:t>
            </a:r>
            <a:r>
              <a:rPr lang="en-US" dirty="0" smtClean="0"/>
              <a:t> guarantee scenario</a:t>
            </a:r>
          </a:p>
        </p:txBody>
      </p:sp>
      <p:sp>
        <p:nvSpPr>
          <p:cNvPr id="289849" name="Rectangle 57"/>
          <p:cNvSpPr>
            <a:spLocks noGrp="1" noChangeArrowheads="1"/>
          </p:cNvSpPr>
          <p:nvPr>
            <p:ph sz="half" idx="1"/>
          </p:nvPr>
        </p:nvSpPr>
        <p:spPr>
          <a:xfrm>
            <a:off x="3642677" y="938096"/>
            <a:ext cx="5219700" cy="202082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Resource reservation per individual application </a:t>
            </a:r>
            <a:r>
              <a:rPr lang="en-US" sz="2000" dirty="0" smtClean="0">
                <a:solidFill>
                  <a:srgbClr val="FF0000"/>
                </a:solidFill>
              </a:rPr>
              <a:t>session (admission control, continuous)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call setup, signaling (RSVP)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Maintains </a:t>
            </a:r>
            <a:r>
              <a:rPr lang="sv-SE" sz="2000" dirty="0"/>
              <a:t> </a:t>
            </a:r>
            <a:r>
              <a:rPr lang="sv-SE" sz="2000" dirty="0" err="1"/>
              <a:t>state</a:t>
            </a:r>
            <a:r>
              <a:rPr lang="sv-SE" sz="2000" dirty="0"/>
              <a:t> a la VC </a:t>
            </a:r>
            <a:r>
              <a:rPr lang="en-US" sz="2000" dirty="0" smtClean="0">
                <a:solidFill>
                  <a:srgbClr val="FF0000"/>
                </a:solidFill>
              </a:rPr>
              <a:t> (but soft state</a:t>
            </a:r>
            <a:r>
              <a:rPr lang="en-US" sz="2000" dirty="0" smtClean="0"/>
              <a:t>, </a:t>
            </a:r>
            <a:r>
              <a:rPr lang="en-US" sz="2000" dirty="0" err="1" smtClean="0"/>
              <a:t>ie</a:t>
            </a:r>
            <a:r>
              <a:rPr lang="en-US" sz="2000" dirty="0" smtClean="0"/>
              <a:t> times out)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responsibility at the client to renew </a:t>
            </a:r>
            <a:r>
              <a:rPr lang="en-US" dirty="0" smtClean="0"/>
              <a:t>reservations</a:t>
            </a:r>
            <a:endParaRPr lang="en-US" dirty="0" smtClean="0"/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A9B2C-13BE-4BAB-BCD8-34A64EDFE88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293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5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sv-SE"/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12687" name="Oval 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9" name="Oval 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1267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7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8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8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8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3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4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6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7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8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9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0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1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1266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6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7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6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4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1264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4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5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5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5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5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5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1263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4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4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7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4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4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4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6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1262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2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3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4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2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2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7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1260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1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1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1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1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1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8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8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1259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9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0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0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0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8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0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0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5" name="Line 1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9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1258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58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9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58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9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1257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30 w 3666"/>
                <a:gd name="T3" fmla="*/ 211 h 1884"/>
                <a:gd name="T4" fmla="*/ 817 w 3666"/>
                <a:gd name="T5" fmla="*/ 211 h 1884"/>
                <a:gd name="T6" fmla="*/ 1173 w 3666"/>
                <a:gd name="T7" fmla="*/ 656 h 1884"/>
                <a:gd name="T8" fmla="*/ 1479 w 3666"/>
                <a:gd name="T9" fmla="*/ 656 h 1884"/>
                <a:gd name="T10" fmla="*/ 1485 w 3666"/>
                <a:gd name="T11" fmla="*/ 1202 h 1884"/>
                <a:gd name="T12" fmla="*/ 1797 w 3666"/>
                <a:gd name="T13" fmla="*/ 1509 h 1884"/>
                <a:gd name="T14" fmla="*/ 3325 w 3666"/>
                <a:gd name="T15" fmla="*/ 1501 h 1884"/>
                <a:gd name="T16" fmla="*/ 3562 w 3666"/>
                <a:gd name="T17" fmla="*/ 1857 h 1884"/>
                <a:gd name="T18" fmla="*/ 3812 w 3666"/>
                <a:gd name="T19" fmla="*/ 1857 h 1884"/>
                <a:gd name="T20" fmla="*/ 3812 w 3666"/>
                <a:gd name="T21" fmla="*/ 2287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2401888" y="4624388"/>
            <a:ext cx="3284537" cy="1204912"/>
            <a:chOff x="1566" y="2913"/>
            <a:chExt cx="2016" cy="759"/>
          </a:xfrm>
        </p:grpSpPr>
        <p:sp>
          <p:nvSpPr>
            <p:cNvPr id="1257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71" name="Line 165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2" name="Line 166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3" name="Line 167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4" name="Line 168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6" name="Rectangle 170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ct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/>
                <a:buChar char="m"/>
              </a:pPr>
              <a:r>
                <a:rPr lang="en-US" sz="2000" dirty="0" smtClean="0"/>
                <a:t>Requires </a:t>
              </a:r>
              <a:r>
                <a:rPr lang="en-US" sz="2000" dirty="0" err="1" smtClean="0"/>
                <a:t>QoS</a:t>
              </a:r>
              <a:r>
                <a:rPr lang="en-US" sz="2000" dirty="0" smtClean="0"/>
                <a:t>-sensitive </a:t>
              </a:r>
              <a:r>
                <a:rPr lang="en-US" sz="2000" dirty="0"/>
                <a:t>scheduling (e.g., WFQ)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42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2566" name="Picture 172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67" name="Freeform 173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68" name="Freeform 174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2569" name="Picture 175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90" name="Object 176"/>
          <p:cNvGraphicFramePr>
            <a:graphicFrameLocks noChangeAspect="1"/>
          </p:cNvGraphicFramePr>
          <p:nvPr/>
        </p:nvGraphicFramePr>
        <p:xfrm>
          <a:off x="1065213" y="2084388"/>
          <a:ext cx="404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7" name="Clip" r:id="rId5" imgW="857160" imgH="1324080" progId="">
                  <p:embed/>
                </p:oleObj>
              </mc:Choice>
              <mc:Fallback>
                <p:oleObj name="Clip" r:id="rId5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84388"/>
                        <a:ext cx="40481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43" name="Group 177"/>
          <p:cNvGrpSpPr>
            <a:grpSpLocks/>
          </p:cNvGrpSpPr>
          <p:nvPr/>
        </p:nvGrpSpPr>
        <p:grpSpPr bwMode="auto">
          <a:xfrm>
            <a:off x="1939925" y="3343275"/>
            <a:ext cx="314325" cy="542925"/>
            <a:chOff x="1054" y="3290"/>
            <a:chExt cx="238" cy="366"/>
          </a:xfrm>
        </p:grpSpPr>
        <p:sp>
          <p:nvSpPr>
            <p:cNvPr id="12517" name="Freeform 1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8" name="Freeform 1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9" name="Freeform 1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0" name="Freeform 1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1" name="Freeform 1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2" name="Freeform 1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3" name="Freeform 1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4" name="Freeform 1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5" name="Freeform 1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6" name="Freeform 1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7" name="Freeform 1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8" name="Freeform 1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9" name="Freeform 1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0" name="Freeform 1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1" name="Freeform 1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2" name="Freeform 1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3" name="Freeform 1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4" name="Freeform 1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5" name="Freeform 1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6" name="Freeform 1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7" name="Freeform 1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8" name="Freeform 1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9" name="Freeform 2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0" name="Freeform 2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1" name="Freeform 2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2" name="Freeform 2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3" name="Freeform 2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4" name="Freeform 2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5" name="Freeform 2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6" name="Freeform 2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7" name="Freeform 2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8" name="Freeform 2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9" name="Freeform 2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0" name="Freeform 2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1" name="Freeform 2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2" name="Freeform 2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3" name="Freeform 2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4" name="Freeform 2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5" name="Freeform 2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6" name="Freeform 2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7" name="Freeform 2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8" name="Freeform 2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9" name="Freeform 2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0" name="Freeform 2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1" name="Freeform 2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2" name="Freeform 2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3" name="Freeform 2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4" name="Freeform 2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5" name="Freeform 2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4" name="Group 227"/>
          <p:cNvGrpSpPr>
            <a:grpSpLocks/>
          </p:cNvGrpSpPr>
          <p:nvPr/>
        </p:nvGrpSpPr>
        <p:grpSpPr bwMode="auto">
          <a:xfrm>
            <a:off x="2600325" y="3368675"/>
            <a:ext cx="314325" cy="542925"/>
            <a:chOff x="1054" y="3290"/>
            <a:chExt cx="238" cy="366"/>
          </a:xfrm>
        </p:grpSpPr>
        <p:sp>
          <p:nvSpPr>
            <p:cNvPr id="12468" name="Freeform 2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9" name="Freeform 2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0" name="Freeform 2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1" name="Freeform 2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2" name="Freeform 2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3" name="Freeform 2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4" name="Freeform 2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5" name="Freeform 2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6" name="Freeform 2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7" name="Freeform 2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8" name="Freeform 2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9" name="Freeform 2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0" name="Freeform 2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1" name="Freeform 2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2" name="Freeform 2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3" name="Freeform 2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4" name="Freeform 2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5" name="Freeform 2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6" name="Freeform 2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7" name="Freeform 2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8" name="Freeform 2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9" name="Freeform 2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0" name="Freeform 2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1" name="Freeform 2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2" name="Freeform 2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3" name="Freeform 2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4" name="Freeform 2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5" name="Freeform 2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6" name="Freeform 2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7" name="Freeform 2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8" name="Freeform 2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9" name="Freeform 2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0" name="Freeform 2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1" name="Freeform 2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2" name="Freeform 2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3" name="Freeform 2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4" name="Freeform 2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5" name="Freeform 2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6" name="Freeform 2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7" name="Freeform 2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8" name="Freeform 2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9" name="Freeform 2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0" name="Freeform 2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1" name="Freeform 2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2" name="Freeform 2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3" name="Freeform 2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4" name="Freeform 2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5" name="Freeform 2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6" name="Freeform 2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5" name="Group 277"/>
          <p:cNvGrpSpPr>
            <a:grpSpLocks/>
          </p:cNvGrpSpPr>
          <p:nvPr/>
        </p:nvGrpSpPr>
        <p:grpSpPr bwMode="auto">
          <a:xfrm>
            <a:off x="7985125" y="4600575"/>
            <a:ext cx="314325" cy="542925"/>
            <a:chOff x="1054" y="3290"/>
            <a:chExt cx="238" cy="366"/>
          </a:xfrm>
        </p:grpSpPr>
        <p:sp>
          <p:nvSpPr>
            <p:cNvPr id="12419" name="Freeform 2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0" name="Freeform 2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1" name="Freeform 2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2" name="Freeform 2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3" name="Freeform 2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4" name="Freeform 2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5" name="Freeform 2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6" name="Freeform 2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7" name="Freeform 2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8" name="Freeform 2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9" name="Freeform 2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0" name="Freeform 2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1" name="Freeform 2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2" name="Freeform 2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3" name="Freeform 2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4" name="Freeform 2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5" name="Freeform 2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6" name="Freeform 2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7" name="Freeform 2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8" name="Freeform 2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9" name="Freeform 2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0" name="Freeform 2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1" name="Freeform 3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2" name="Freeform 3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3" name="Freeform 3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4" name="Freeform 3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5" name="Freeform 3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6" name="Freeform 3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7" name="Freeform 3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8" name="Freeform 3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9" name="Freeform 3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0" name="Freeform 3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1" name="Freeform 3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2" name="Freeform 3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3" name="Freeform 3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4" name="Freeform 3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5" name="Freeform 3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6" name="Freeform 3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7" name="Freeform 3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8" name="Freeform 3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9" name="Freeform 3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0" name="Freeform 3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1" name="Freeform 3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2" name="Freeform 3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3" name="Freeform 3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4" name="Freeform 3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5" name="Freeform 3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6" name="Freeform 3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7" name="Freeform 3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6" name="Group 327"/>
          <p:cNvGrpSpPr>
            <a:grpSpLocks/>
          </p:cNvGrpSpPr>
          <p:nvPr/>
        </p:nvGrpSpPr>
        <p:grpSpPr bwMode="auto">
          <a:xfrm>
            <a:off x="7997825" y="5248275"/>
            <a:ext cx="314325" cy="542925"/>
            <a:chOff x="1054" y="3290"/>
            <a:chExt cx="238" cy="366"/>
          </a:xfrm>
        </p:grpSpPr>
        <p:sp>
          <p:nvSpPr>
            <p:cNvPr id="12370" name="Freeform 3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1" name="Freeform 3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3" name="Freeform 3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5" name="Freeform 3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7" name="Freeform 3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8" name="Freeform 3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9" name="Freeform 3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0" name="Freeform 3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1" name="Freeform 3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2" name="Freeform 3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3" name="Freeform 3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4" name="Freeform 3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5" name="Freeform 3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6" name="Freeform 3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7" name="Freeform 3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8" name="Freeform 3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9" name="Freeform 3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0" name="Freeform 3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1" name="Freeform 3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2" name="Freeform 3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3" name="Freeform 3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4" name="Freeform 3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5" name="Freeform 3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6" name="Freeform 3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7" name="Freeform 3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8" name="Freeform 3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9" name="Freeform 3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0" name="Freeform 3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1" name="Freeform 3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2" name="Freeform 3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3" name="Freeform 3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4" name="Freeform 3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5" name="Freeform 3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6" name="Freeform 3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7" name="Freeform 3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8" name="Freeform 3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9" name="Freeform 3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0" name="Freeform 3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1" name="Freeform 3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2" name="Freeform 3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3" name="Freeform 3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4" name="Freeform 3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5" name="Freeform 3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6" name="Freeform 3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7" name="Freeform 3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8" name="Freeform 3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12365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6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7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pic>
          <p:nvPicPr>
            <p:cNvPr id="12368" name="Picture 381" descr="vide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9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12362" name="Rectangle 38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3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4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12359" name="Rectangle 38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0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1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12356" name="Rectangle 392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12353" name="Rectangle 39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4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5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90191" name="Text Box 399"/>
          <p:cNvSpPr txBox="1">
            <a:spLocks noChangeArrowheads="1"/>
          </p:cNvSpPr>
          <p:nvPr/>
        </p:nvSpPr>
        <p:spPr bwMode="auto">
          <a:xfrm>
            <a:off x="5244414" y="4068763"/>
            <a:ext cx="1080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accent2"/>
                </a:solidFill>
              </a:rPr>
              <a:t>request/</a:t>
            </a:r>
          </a:p>
          <a:p>
            <a:pPr algn="ctr" eaLnBrk="0" hangingPunct="0"/>
            <a:r>
              <a:rPr lang="en-US" sz="2000" dirty="0">
                <a:solidFill>
                  <a:schemeClr val="accent2"/>
                </a:solidFill>
              </a:rPr>
              <a:t>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1024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49" grpId="0" build="p" autoUpdateAnimBg="0"/>
      <p:bldP spid="29019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379921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NW support for multimedia / </a:t>
            </a:r>
            <a:r>
              <a:rPr lang="sv-SE" sz="2000" b="1" dirty="0" err="1" smtClean="0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sv-SE" sz="2000" b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. 7.5 (7e 9.5) ]</a:t>
            </a:r>
            <a:endParaRPr lang="sv-SE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Improving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timing/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guarantees in Networks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(also related with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congestion-control): Packet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VC (ATM) approach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serv</a:t>
            </a:r>
            <a:r>
              <a:rPr lang="sv-SE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Int-serv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+ RSVP,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sv-SE" sz="2000" b="1" dirty="0" err="1" smtClean="0"/>
              <a:t>Traffic</a:t>
            </a:r>
            <a:r>
              <a:rPr lang="sv-SE" sz="2000" b="1" dirty="0" smtClean="0"/>
              <a:t> </a:t>
            </a:r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en-US" sz="2000" dirty="0" smtClean="0"/>
              <a:t>MPLS </a:t>
            </a:r>
            <a:r>
              <a:rPr lang="en-US" sz="2000" i="1" dirty="0" smtClean="0"/>
              <a:t>[incl. </a:t>
            </a:r>
            <a:r>
              <a:rPr lang="en-US" sz="2000" i="1" dirty="0" err="1" smtClean="0"/>
              <a:t>ch</a:t>
            </a:r>
            <a:r>
              <a:rPr lang="en-US" sz="2000" i="1" dirty="0" smtClean="0"/>
              <a:t> 5.5. (7/e 6.5)]</a:t>
            </a:r>
            <a:endParaRPr lang="sv-SE" sz="2000" b="1" i="1" dirty="0"/>
          </a:p>
          <a:p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[cf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separate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notes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@pingpong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docs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, 7e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4.4, 5.5)]</a:t>
            </a:r>
            <a:endParaRPr lang="sv-SE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Internet-of-Things in evolution: more types of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traffic/devices…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[optional study, just browse example protocols mentioned]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6592"/>
            <a:ext cx="9036496" cy="608112"/>
          </a:xfrm>
        </p:spPr>
        <p:txBody>
          <a:bodyPr/>
          <a:lstStyle/>
          <a:p>
            <a:r>
              <a:rPr lang="en-US" sz="2800" dirty="0" smtClean="0"/>
              <a:t>Recall: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sz="3600" dirty="0" smtClean="0"/>
              <a:t>he Internet concept: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364332" y="1062038"/>
            <a:ext cx="4675187" cy="210966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5156200" y="1029544"/>
            <a:ext cx="389064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76862" y="3836987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  <a:endParaRPr lang="en-US" sz="20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4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4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73843" y="6054672"/>
            <a:ext cx="6176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. Cerf, R. Kahn, IEEE Transactions on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Communications, May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37443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6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8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60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6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62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63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64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65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2800" dirty="0" smtClean="0"/>
              <a:t>What happened?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ATM</a:t>
            </a:r>
            <a:r>
              <a:rPr lang="en-US" dirty="0" smtClean="0"/>
              <a:t>:  network or link layer?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185863"/>
            <a:ext cx="3822700" cy="325124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Vision:</a:t>
            </a:r>
            <a:r>
              <a:rPr lang="en-US" sz="2000" dirty="0" smtClean="0"/>
              <a:t> end-to-end transport: “ATM from desktop to desktop”</a:t>
            </a:r>
          </a:p>
          <a:p>
            <a:pPr lvl="1"/>
            <a:r>
              <a:rPr lang="en-US" sz="2000" dirty="0" smtClean="0"/>
              <a:t>ATM </a:t>
            </a:r>
            <a:r>
              <a:rPr lang="en-US" sz="2000" i="1" dirty="0" smtClean="0"/>
              <a:t>is</a:t>
            </a:r>
            <a:r>
              <a:rPr lang="en-US" sz="2000" dirty="0" smtClean="0"/>
              <a:t> a </a:t>
            </a:r>
            <a:r>
              <a:rPr lang="en-US" sz="2000" dirty="0" smtClean="0"/>
              <a:t>network  </a:t>
            </a:r>
            <a:r>
              <a:rPr lang="en-US" sz="2000" dirty="0" smtClean="0"/>
              <a:t>technology</a:t>
            </a:r>
          </a:p>
          <a:p>
            <a:pPr>
              <a:buFont typeface="ZapfDingbats"/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Reality:</a:t>
            </a:r>
            <a:r>
              <a:rPr lang="en-US" sz="2000" dirty="0" smtClean="0"/>
              <a:t> used to connect IP backbone routers  </a:t>
            </a:r>
          </a:p>
          <a:p>
            <a:pPr lvl="1"/>
            <a:r>
              <a:rPr lang="en-US" sz="2000" dirty="0" smtClean="0"/>
              <a:t>“IP over ATM”</a:t>
            </a:r>
          </a:p>
          <a:p>
            <a:pPr lvl="1"/>
            <a:r>
              <a:rPr lang="en-US" sz="2000" dirty="0" smtClean="0"/>
              <a:t>ATM as switched link layer, connecting IP routers</a:t>
            </a:r>
          </a:p>
          <a:p>
            <a:endParaRPr lang="en-US" sz="2000" dirty="0" smtClean="0"/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EF1A2-15DD-4315-9618-153945AED411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81926" name="Picture 4" descr="05-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28775"/>
            <a:ext cx="44037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7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dirty="0" smtClean="0"/>
              <a:t>e.g. 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idx="1"/>
          </p:nvPr>
        </p:nvSpPr>
        <p:spPr>
          <a:xfrm>
            <a:off x="442719" y="944966"/>
            <a:ext cx="3397250" cy="236897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“Classic” IP over </a:t>
            </a:r>
            <a:r>
              <a:rPr lang="en-US" sz="2400" dirty="0" err="1" smtClean="0">
                <a:solidFill>
                  <a:srgbClr val="FF0000"/>
                </a:solidFill>
              </a:rPr>
              <a:t>eg</a:t>
            </a:r>
            <a:r>
              <a:rPr lang="en-US" sz="2400" dirty="0" smtClean="0">
                <a:solidFill>
                  <a:srgbClr val="FF0000"/>
                </a:solidFill>
              </a:rPr>
              <a:t> Ethernet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 “networks” (e.g., LAN segments)</a:t>
            </a:r>
          </a:p>
          <a:p>
            <a:r>
              <a:rPr lang="en-US" sz="2400" dirty="0" smtClean="0"/>
              <a:t>MAC and IP addresses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AD2FF595-F310-4E5F-9512-BBFC3AB637F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0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3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74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92594" y="1015975"/>
            <a:ext cx="3722688" cy="178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cs typeface="+mn-cs"/>
              </a:rPr>
              <a:t>IP over ATM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cs typeface="+mn-cs"/>
              </a:rPr>
              <a:t>replace “network” (e.g., LAN segment) with ATM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network, (ATM + IP addresses)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 smtClean="0">
                <a:solidFill>
                  <a:srgbClr val="000000"/>
                </a:solidFill>
              </a:rPr>
              <a:t>Run datagram routing on top of virtual-circuit routing ….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5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6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7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8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9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network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hit the road again</a:t>
            </a:r>
            <a:r>
              <a:rPr lang="en-US" dirty="0" smtClean="0">
                <a:sym typeface="Wingdings" panose="05000000000000000000" pitchFamily="2" charset="2"/>
              </a:rPr>
              <a:t>: 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191025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/>
              <a:t>NW support for multimedia / </a:t>
            </a:r>
            <a:r>
              <a:rPr lang="sv-SE" sz="2000" b="1" dirty="0" err="1" smtClean="0"/>
              <a:t>QoS</a:t>
            </a:r>
            <a:r>
              <a:rPr lang="sv-SE" sz="2000" b="1" dirty="0" smtClean="0"/>
              <a:t>: </a:t>
            </a:r>
            <a:r>
              <a:rPr lang="sv-SE" sz="2000" i="1" dirty="0" smtClean="0"/>
              <a:t>[</a:t>
            </a:r>
            <a:r>
              <a:rPr lang="sv-SE" sz="2000" i="1" dirty="0" err="1" smtClean="0"/>
              <a:t>Ch</a:t>
            </a:r>
            <a:r>
              <a:rPr lang="sv-SE" sz="2000" i="1" dirty="0" smtClean="0"/>
              <a:t>. 7.5 (7e 9.5) ]</a:t>
            </a:r>
            <a:endParaRPr lang="sv-SE" sz="2000" i="1" dirty="0"/>
          </a:p>
          <a:p>
            <a:r>
              <a:rPr lang="en-US" sz="2000" b="1" dirty="0"/>
              <a:t>Improving </a:t>
            </a:r>
            <a:r>
              <a:rPr lang="en-US" sz="2000" b="1" dirty="0" smtClean="0"/>
              <a:t>timing/</a:t>
            </a:r>
            <a:r>
              <a:rPr lang="en-US" sz="2000" b="1" dirty="0" err="1" smtClean="0"/>
              <a:t>QoS</a:t>
            </a:r>
            <a:r>
              <a:rPr lang="en-US" sz="2000" b="1" dirty="0" smtClean="0"/>
              <a:t> </a:t>
            </a:r>
            <a:r>
              <a:rPr lang="en-US" sz="2000" b="1" dirty="0"/>
              <a:t>guarantees in Networks </a:t>
            </a:r>
            <a:r>
              <a:rPr lang="en-US" sz="2000" dirty="0"/>
              <a:t>(also related with </a:t>
            </a:r>
            <a:r>
              <a:rPr lang="en-US" sz="2000" dirty="0" smtClean="0"/>
              <a:t>congestion-control): Packet </a:t>
            </a:r>
            <a:r>
              <a:rPr lang="en-US" sz="2000" dirty="0"/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VC (ATM) approach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serv</a:t>
            </a:r>
            <a:r>
              <a:rPr lang="sv-SE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Int-serv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+ RSVP,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sv-SE" sz="2000" b="1" dirty="0" err="1" smtClean="0">
                <a:solidFill>
                  <a:schemeClr val="bg1">
                    <a:lumMod val="65000"/>
                  </a:schemeClr>
                </a:solidFill>
              </a:rPr>
              <a:t>Traffic</a:t>
            </a:r>
            <a:r>
              <a:rPr lang="sv-SE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6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MPLS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[incl.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 5.5. (7/e 6.5)]</a:t>
            </a:r>
            <a:endParaRPr lang="sv-SE" sz="20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[cf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separate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notes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@pingpong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docs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, 7e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4.4, 5.5)]</a:t>
            </a:r>
            <a:endParaRPr lang="sv-SE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Internet-of-Things in evolution: more types of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traffic/devices…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[optional study, just browse example protocols mentioned]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464096"/>
          </a:xfrm>
        </p:spPr>
        <p:txBody>
          <a:bodyPr/>
          <a:lstStyle/>
          <a:p>
            <a:r>
              <a:rPr lang="en-US" sz="3200" dirty="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996"/>
            <a:ext cx="7772400" cy="510497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/>
              <a:t>two layers of addressing: internetwork and local network</a:t>
            </a:r>
          </a:p>
          <a:p>
            <a:r>
              <a:rPr lang="en-US" sz="2400" dirty="0" smtClean="0"/>
              <a:t>new layer (IP) makes everything homogeneous at internetwork layer</a:t>
            </a:r>
          </a:p>
          <a:p>
            <a:r>
              <a:rPr lang="en-US" sz="2400" dirty="0" smtClean="0"/>
              <a:t>underlying local network technology </a:t>
            </a:r>
          </a:p>
          <a:p>
            <a:pPr lvl="1"/>
            <a:r>
              <a:rPr lang="en-US" dirty="0" smtClean="0"/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</a:p>
          <a:p>
            <a:pPr lvl="1"/>
            <a:r>
              <a:rPr lang="en-US" b="1" u="sng" dirty="0" smtClean="0"/>
              <a:t>NEWER: MPLS </a:t>
            </a:r>
            <a:r>
              <a:rPr lang="en-US" b="1" u="sng" dirty="0" smtClean="0"/>
              <a:t>(Multiprotocol Label Switching Protocol</a:t>
            </a:r>
            <a:r>
              <a:rPr lang="en-US" b="1" u="sng" dirty="0" smtClean="0"/>
              <a:t>): for traffic engineering</a:t>
            </a:r>
            <a:endParaRPr lang="en-US" b="1" u="sng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73"/>
          <p:cNvSpPr txBox="1">
            <a:spLocks noChangeArrowheads="1"/>
          </p:cNvSpPr>
          <p:nvPr/>
        </p:nvSpPr>
        <p:spPr bwMode="auto">
          <a:xfrm>
            <a:off x="234238" y="258570"/>
            <a:ext cx="8679450" cy="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dirty="0" smtClean="0"/>
              <a:t>Traffic engineering: </a:t>
            </a:r>
            <a:br>
              <a:rPr lang="en-US" dirty="0" smtClean="0"/>
            </a:br>
            <a:r>
              <a:rPr lang="en-US" dirty="0" smtClean="0"/>
              <a:t>difficulties with traditional Internet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1">
                <a:lumMod val="75000"/>
              </a:schemeClr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7" name="Rectangle 73"/>
          <p:cNvSpPr txBox="1">
            <a:spLocks noChangeArrowheads="1"/>
          </p:cNvSpPr>
          <p:nvPr/>
        </p:nvSpPr>
        <p:spPr bwMode="auto">
          <a:xfrm>
            <a:off x="234238" y="258570"/>
            <a:ext cx="8679450" cy="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dirty="0" smtClean="0"/>
              <a:t>Traffic engineering: </a:t>
            </a:r>
            <a:br>
              <a:rPr lang="en-US" dirty="0" smtClean="0"/>
            </a:br>
            <a:r>
              <a:rPr lang="en-US" dirty="0" smtClean="0"/>
              <a:t>difficulties with  traditional Internet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72" y="116632"/>
            <a:ext cx="8219256" cy="576064"/>
          </a:xfrm>
        </p:spPr>
        <p:txBody>
          <a:bodyPr/>
          <a:lstStyle/>
          <a:p>
            <a:r>
              <a:rPr lang="en-US" sz="2800" dirty="0" smtClean="0"/>
              <a:t>Multiprotocol label switching (MPLS) in IP networks: VC-inspired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idx="1"/>
          </p:nvPr>
        </p:nvSpPr>
        <p:spPr>
          <a:xfrm>
            <a:off x="452028" y="940040"/>
            <a:ext cx="8229600" cy="3198524"/>
          </a:xfrm>
        </p:spPr>
        <p:txBody>
          <a:bodyPr/>
          <a:lstStyle/>
          <a:p>
            <a:r>
              <a:rPr lang="en-US" sz="2400" dirty="0" smtClean="0"/>
              <a:t>goal</a:t>
            </a:r>
            <a:r>
              <a:rPr lang="en-US" sz="2400" dirty="0" smtClean="0"/>
              <a:t>: speed up IP forwarding by using fixed length label (instead of IP address) to do </a:t>
            </a:r>
            <a:r>
              <a:rPr lang="en-US" sz="2400" dirty="0" smtClean="0"/>
              <a:t>forwarding; utilize multiple S-T paths </a:t>
            </a:r>
            <a:r>
              <a:rPr lang="en-US" sz="2400" dirty="0" err="1" smtClean="0"/>
              <a:t>simultanaoulsy</a:t>
            </a:r>
            <a:endParaRPr lang="en-US" sz="2400" dirty="0" smtClean="0"/>
          </a:p>
          <a:p>
            <a:pPr lvl="1"/>
            <a:r>
              <a:rPr lang="en-US" sz="2000" dirty="0" smtClean="0"/>
              <a:t>borrow </a:t>
            </a:r>
            <a:r>
              <a:rPr lang="en-US" sz="2000" dirty="0" smtClean="0"/>
              <a:t>ideas from Virtual Circuit (VC) approach but IP datagram still keeps IP address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label-switched </a:t>
            </a:r>
            <a:r>
              <a:rPr lang="en-US" sz="2400" dirty="0">
                <a:solidFill>
                  <a:srgbClr val="FF0000"/>
                </a:solidFill>
              </a:rPr>
              <a:t>router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MPLS </a:t>
            </a:r>
            <a:r>
              <a:rPr lang="en-US" sz="2000" dirty="0" smtClean="0">
                <a:solidFill>
                  <a:prstClr val="black"/>
                </a:solidFill>
              </a:rPr>
              <a:t>protocol’s forwarding </a:t>
            </a:r>
            <a:r>
              <a:rPr lang="en-US" sz="2000" dirty="0">
                <a:solidFill>
                  <a:prstClr val="black"/>
                </a:solidFill>
              </a:rPr>
              <a:t>table distinct from IP forwarding tables</a:t>
            </a:r>
          </a:p>
          <a:p>
            <a:endParaRPr lang="en-US" dirty="0" smtClean="0"/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664275"/>
            <a:ext cx="730424" cy="365125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7943DA5-0E2A-482F-A324-BB3C3B9E41F9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50" name="Freeform 4"/>
          <p:cNvSpPr>
            <a:spLocks/>
          </p:cNvSpPr>
          <p:nvPr/>
        </p:nvSpPr>
        <p:spPr bwMode="auto">
          <a:xfrm>
            <a:off x="2052638" y="4841826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1" name="Rectangle 5"/>
          <p:cNvSpPr>
            <a:spLocks noChangeArrowheads="1"/>
          </p:cNvSpPr>
          <p:nvPr/>
        </p:nvSpPr>
        <p:spPr bwMode="auto">
          <a:xfrm>
            <a:off x="706438" y="4214764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719138" y="421952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4376738" y="4341764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2587625" y="42020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4241800" y="4197301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5588000" y="4198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5618163" y="4351289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108558" name="Rectangle 25"/>
          <p:cNvSpPr>
            <a:spLocks noChangeArrowheads="1"/>
          </p:cNvSpPr>
          <p:nvPr/>
        </p:nvSpPr>
        <p:spPr bwMode="auto">
          <a:xfrm>
            <a:off x="2576513" y="4200476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9" name="Text Box 7"/>
          <p:cNvSpPr txBox="1">
            <a:spLocks noChangeArrowheads="1"/>
          </p:cNvSpPr>
          <p:nvPr/>
        </p:nvSpPr>
        <p:spPr bwMode="auto">
          <a:xfrm>
            <a:off x="2611438" y="4359226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108560" name="Rectangle 27"/>
          <p:cNvSpPr>
            <a:spLocks noChangeArrowheads="1"/>
          </p:cNvSpPr>
          <p:nvPr/>
        </p:nvSpPr>
        <p:spPr bwMode="auto">
          <a:xfrm>
            <a:off x="2155825" y="5586364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8561" name="Text Box 28"/>
          <p:cNvSpPr txBox="1">
            <a:spLocks noChangeArrowheads="1"/>
          </p:cNvSpPr>
          <p:nvPr/>
        </p:nvSpPr>
        <p:spPr bwMode="auto">
          <a:xfrm>
            <a:off x="2668588" y="5754639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108562" name="Text Box 29"/>
          <p:cNvSpPr txBox="1">
            <a:spLocks noChangeArrowheads="1"/>
          </p:cNvSpPr>
          <p:nvPr/>
        </p:nvSpPr>
        <p:spPr bwMode="auto">
          <a:xfrm>
            <a:off x="3851275" y="5762576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108563" name="Text Box 30"/>
          <p:cNvSpPr txBox="1">
            <a:spLocks noChangeArrowheads="1"/>
          </p:cNvSpPr>
          <p:nvPr/>
        </p:nvSpPr>
        <p:spPr bwMode="auto">
          <a:xfrm>
            <a:off x="4408488" y="5770514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108564" name="Text Box 31"/>
          <p:cNvSpPr txBox="1">
            <a:spLocks noChangeArrowheads="1"/>
          </p:cNvSpPr>
          <p:nvPr/>
        </p:nvSpPr>
        <p:spPr bwMode="auto">
          <a:xfrm>
            <a:off x="4678363" y="5767339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108565" name="Line 32"/>
          <p:cNvSpPr>
            <a:spLocks noChangeShapeType="1"/>
          </p:cNvSpPr>
          <p:nvPr/>
        </p:nvSpPr>
        <p:spPr bwMode="auto">
          <a:xfrm>
            <a:off x="3887788" y="5595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6" name="Line 33"/>
          <p:cNvSpPr>
            <a:spLocks noChangeShapeType="1"/>
          </p:cNvSpPr>
          <p:nvPr/>
        </p:nvSpPr>
        <p:spPr bwMode="auto">
          <a:xfrm>
            <a:off x="4457700" y="5616526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7" name="Line 34"/>
          <p:cNvSpPr>
            <a:spLocks noChangeShapeType="1"/>
          </p:cNvSpPr>
          <p:nvPr/>
        </p:nvSpPr>
        <p:spPr bwMode="auto">
          <a:xfrm>
            <a:off x="4727575" y="56117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8" name="Text Box 35"/>
          <p:cNvSpPr txBox="1">
            <a:spLocks noChangeArrowheads="1"/>
          </p:cNvSpPr>
          <p:nvPr/>
        </p:nvSpPr>
        <p:spPr bwMode="auto">
          <a:xfrm>
            <a:off x="2827338" y="6262639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108569" name="Text Box 36"/>
          <p:cNvSpPr txBox="1">
            <a:spLocks noChangeArrowheads="1"/>
          </p:cNvSpPr>
          <p:nvPr/>
        </p:nvSpPr>
        <p:spPr bwMode="auto">
          <a:xfrm>
            <a:off x="3998913" y="6257876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108570" name="Text Box 37"/>
          <p:cNvSpPr txBox="1">
            <a:spLocks noChangeArrowheads="1"/>
          </p:cNvSpPr>
          <p:nvPr/>
        </p:nvSpPr>
        <p:spPr bwMode="auto">
          <a:xfrm>
            <a:off x="4425950" y="625470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108571" name="Text Box 38"/>
          <p:cNvSpPr txBox="1">
            <a:spLocks noChangeArrowheads="1"/>
          </p:cNvSpPr>
          <p:nvPr/>
        </p:nvSpPr>
        <p:spPr bwMode="auto">
          <a:xfrm>
            <a:off x="4865688" y="62499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168" y="5334524"/>
            <a:ext cx="2692660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MPLS router must </a:t>
            </a:r>
            <a:r>
              <a:rPr lang="en-US" dirty="0"/>
              <a:t>co-exist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with </a:t>
            </a:r>
            <a:r>
              <a:rPr lang="en-US" dirty="0"/>
              <a:t>IP-only </a:t>
            </a:r>
            <a:r>
              <a:rPr lang="en-US" dirty="0" smtClean="0"/>
              <a:t>routers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1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E8A7068-A7F0-4C7D-AADE-BF524DE16F12}" type="slidenum">
              <a:rPr lang="en-US" altLang="sv-SE" sz="1200" i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34</a:t>
            </a:fld>
            <a:endParaRPr lang="en-US" altLang="sv-SE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04825" y="-476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060 h 1734711"/>
              <a:gd name="T4" fmla="*/ 2739004 w 4927600"/>
              <a:gd name="T5" fmla="*/ 723661 h 1734711"/>
              <a:gd name="T6" fmla="*/ 4027115 w 4927600"/>
              <a:gd name="T7" fmla="*/ 1735992 h 1734711"/>
              <a:gd name="T8" fmla="*/ 4927600 w 4927600"/>
              <a:gd name="T9" fmla="*/ 1718309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265 h 1036320"/>
              <a:gd name="T2" fmla="*/ 1249209 w 5039360"/>
              <a:gd name="T3" fmla="*/ 0 h 1036320"/>
              <a:gd name="T4" fmla="*/ 2203886 w 5039360"/>
              <a:gd name="T5" fmla="*/ 1037271 h 1036320"/>
              <a:gd name="T6" fmla="*/ 5037455 w 5039360"/>
              <a:gd name="T7" fmla="*/ 1037271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dirty="0">
                <a:solidFill>
                  <a:srgbClr val="CC0000"/>
                </a:solidFill>
                <a:latin typeface="+mn-lt"/>
              </a:rPr>
              <a:t>IP routing: </a:t>
            </a:r>
            <a:r>
              <a:rPr lang="en-US" altLang="sv-SE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</a:p>
        </p:txBody>
      </p:sp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395536" y="4869160"/>
            <a:ext cx="667010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dirty="0">
                <a:solidFill>
                  <a:srgbClr val="CC0000"/>
                </a:solidFill>
                <a:latin typeface="+mn-lt"/>
              </a:rPr>
              <a:t>MPLS routing: </a:t>
            </a:r>
            <a:r>
              <a:rPr lang="en-US" altLang="sv-SE" i="0" dirty="0">
                <a:solidFill>
                  <a:srgbClr val="000000"/>
                </a:solidFill>
                <a:latin typeface="+mn-lt"/>
              </a:rPr>
              <a:t>path to destination can be based on source </a:t>
            </a:r>
            <a:r>
              <a:rPr lang="en-US" altLang="sv-SE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altLang="sv-SE" i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sv-SE" i="0" dirty="0" err="1">
                <a:solidFill>
                  <a:srgbClr val="000000"/>
                </a:solidFill>
                <a:latin typeface="+mn-lt"/>
              </a:rPr>
              <a:t>dest</a:t>
            </a:r>
            <a:r>
              <a:rPr lang="en-US" altLang="sv-SE" i="0" dirty="0">
                <a:solidFill>
                  <a:srgbClr val="000000"/>
                </a:solidFill>
                <a:latin typeface="+mn-lt"/>
              </a:rPr>
              <a:t>. address</a:t>
            </a:r>
          </a:p>
          <a:p>
            <a:pPr marL="457200" lvl="1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altLang="sv-SE" dirty="0" smtClean="0">
                <a:solidFill>
                  <a:srgbClr val="C00000"/>
                </a:solidFill>
                <a:latin typeface="+mn-lt"/>
              </a:rPr>
              <a:t>fast </a:t>
            </a:r>
            <a:r>
              <a:rPr lang="en-US" altLang="sv-SE" dirty="0">
                <a:solidFill>
                  <a:srgbClr val="C00000"/>
                </a:solidFill>
                <a:latin typeface="+mn-lt"/>
              </a:rPr>
              <a:t>reroute: </a:t>
            </a:r>
            <a:r>
              <a:rPr lang="en-US" altLang="sv-SE" i="0" dirty="0">
                <a:solidFill>
                  <a:srgbClr val="000000"/>
                </a:solidFill>
                <a:latin typeface="+mn-lt"/>
              </a:rPr>
              <a:t>precompute backup routes in case of link </a:t>
            </a:r>
            <a:r>
              <a:rPr lang="en-US" altLang="sv-SE" i="0" dirty="0" smtClean="0">
                <a:solidFill>
                  <a:srgbClr val="000000"/>
                </a:solidFill>
                <a:latin typeface="+mn-lt"/>
              </a:rPr>
              <a:t>failure or congestion (</a:t>
            </a:r>
            <a:r>
              <a:rPr lang="en-US" altLang="sv-SE" i="0" dirty="0" err="1" smtClean="0">
                <a:solidFill>
                  <a:srgbClr val="000000"/>
                </a:solidFill>
                <a:latin typeface="+mn-lt"/>
              </a:rPr>
              <a:t>eg</a:t>
            </a:r>
            <a:r>
              <a:rPr lang="en-US" altLang="sv-SE" i="0" dirty="0" smtClean="0">
                <a:solidFill>
                  <a:srgbClr val="000000"/>
                </a:solidFill>
                <a:latin typeface="+mn-lt"/>
              </a:rPr>
              <a:t> for CDN distribution)</a:t>
            </a:r>
            <a:endParaRPr lang="en-US" altLang="sv-SE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sv-SE" altLang="sv-SE" sz="180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router (R4)  can use </a:t>
            </a:r>
            <a:r>
              <a:rPr lang="en-US" altLang="sv-S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MPLS routes to A based, e.g., on source 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(needs MPLS-capable routers)</a:t>
            </a:r>
            <a:endParaRPr lang="en-US" altLang="sv-SE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9B7EE75-7288-411A-AA3B-58F2EB7A1B0B}" type="slidenum">
              <a:rPr lang="en-US" altLang="sv-SE" sz="1200" i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35</a:t>
            </a:fld>
            <a:endParaRPr lang="en-US" altLang="sv-SE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MPLS forwarding tables</a:t>
            </a:r>
          </a:p>
        </p:txBody>
      </p:sp>
      <p:sp>
        <p:nvSpPr>
          <p:cNvPr id="150" name="TextBox 6"/>
          <p:cNvSpPr txBox="1">
            <a:spLocks noChangeArrowheads="1"/>
          </p:cNvSpPr>
          <p:nvPr/>
        </p:nvSpPr>
        <p:spPr bwMode="auto">
          <a:xfrm>
            <a:off x="4939983" y="979269"/>
            <a:ext cx="42590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800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Flexibilty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allows 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(adapting Routing to suit different 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purposes; relates </a:t>
            </a:r>
            <a:r>
              <a:rPr lang="en-US" altLang="sv-SE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Software-defined Networks)</a:t>
            </a:r>
            <a:endParaRPr lang="en-US" altLang="sv-SE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9" y="984250"/>
            <a:ext cx="4779007" cy="4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NW support for multimedia /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. 7.5 (7e 9.5) 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Improving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timing/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guarantees in Networks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(also related with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congestion-control): Packet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VC (ATM) approach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serv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Int-serv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+ RSVP,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Traffic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MPLS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 5.5. (7/e 6.5)]</a:t>
            </a:r>
            <a:endParaRPr lang="sv-SE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v-SE" sz="2000" b="1" dirty="0"/>
              <a:t>SDN </a:t>
            </a:r>
            <a:r>
              <a:rPr lang="sv-SE" sz="2000" i="1" dirty="0" smtClean="0"/>
              <a:t>[cf </a:t>
            </a:r>
            <a:r>
              <a:rPr lang="sv-SE" sz="2000" i="1" dirty="0" err="1" smtClean="0"/>
              <a:t>separate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notes</a:t>
            </a:r>
            <a:r>
              <a:rPr lang="sv-SE" sz="2000" i="1" dirty="0" smtClean="0"/>
              <a:t> @pingpong </a:t>
            </a:r>
            <a:r>
              <a:rPr lang="sv-SE" sz="2000" i="1" dirty="0" err="1" smtClean="0"/>
              <a:t>docs</a:t>
            </a:r>
            <a:r>
              <a:rPr lang="sv-SE" sz="2000" i="1" dirty="0" smtClean="0"/>
              <a:t>, 7e </a:t>
            </a:r>
            <a:r>
              <a:rPr lang="sv-SE" sz="2000" i="1" dirty="0" err="1" smtClean="0"/>
              <a:t>ch</a:t>
            </a:r>
            <a:r>
              <a:rPr lang="sv-SE" sz="2000" i="1" dirty="0" smtClean="0"/>
              <a:t> 4.4, 5.5)]</a:t>
            </a:r>
            <a:endParaRPr lang="sv-SE" sz="2000" i="1" dirty="0"/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Internet-of-Things in evolution: more types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traffic/devices…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[optional study, just browse example protocols mentioned]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415839" y="-53550"/>
            <a:ext cx="5659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Recall: </a:t>
            </a:r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Traditional Internet, 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per-router </a:t>
            </a:r>
            <a:r>
              <a:rPr lang="en-US" sz="2800" dirty="0" smtClean="0">
                <a:solidFill>
                  <a:srgbClr val="000099"/>
                </a:solidFill>
                <a:latin typeface="+mn-lt"/>
              </a:rPr>
              <a:t>control plane</a:t>
            </a:r>
            <a:endParaRPr lang="en-US" sz="28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493326" y="145386"/>
            <a:ext cx="76950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logically separated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289497" y="1838249"/>
            <a:ext cx="2716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compute tables </a:t>
            </a:r>
            <a:r>
              <a:rPr lang="en-US" dirty="0" err="1" smtClean="0"/>
              <a:t>seperately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</a:t>
            </a:r>
            <a:r>
              <a:rPr lang="en-US" dirty="0"/>
              <a:t>distribute</a:t>
            </a:r>
          </a:p>
        </p:txBody>
      </p:sp>
    </p:spTree>
    <p:extLst>
      <p:ext uri="{BB962C8B-B14F-4D97-AF65-F5344CB8AC3E}">
        <p14:creationId xmlns:p14="http://schemas.microsoft.com/office/powerpoint/2010/main" val="11291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3313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07" y="206641"/>
            <a:ext cx="8939336" cy="576064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iming/bandwidth  </a:t>
            </a:r>
            <a:r>
              <a:rPr lang="en-US" sz="3200" dirty="0" smtClean="0"/>
              <a:t>guarantees  in </a:t>
            </a:r>
            <a:r>
              <a:rPr lang="en-US" sz="3200" dirty="0" smtClean="0"/>
              <a:t>networks</a:t>
            </a:r>
            <a:endParaRPr lang="en-US" sz="3200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72715"/>
            <a:ext cx="6047631" cy="97210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ka Quality of Service  (</a:t>
            </a:r>
            <a:r>
              <a:rPr lang="en-US" sz="1800" dirty="0" err="1" smtClean="0"/>
              <a:t>QoS</a:t>
            </a:r>
            <a:r>
              <a:rPr lang="en-US" sz="1800" dirty="0" smtClean="0"/>
              <a:t>):  agreement on </a:t>
            </a:r>
          </a:p>
          <a:p>
            <a:r>
              <a:rPr lang="en-US" sz="1800" dirty="0" smtClean="0"/>
              <a:t>Traffic </a:t>
            </a:r>
            <a:r>
              <a:rPr lang="en-US" sz="1800" dirty="0"/>
              <a:t>characteristics (packet rate, sizes, …)</a:t>
            </a:r>
          </a:p>
          <a:p>
            <a:r>
              <a:rPr lang="en-US" sz="1800" dirty="0"/>
              <a:t>Network service guarantees (delay, jitter, loss rate, …)</a:t>
            </a:r>
          </a:p>
          <a:p>
            <a:endParaRPr lang="en-US" sz="1800" dirty="0" smtClean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E7B4-E9F2-4569-8896-F2C2497666AA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5302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37112"/>
            <a:ext cx="4895503" cy="2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2348880"/>
            <a:ext cx="55446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model for resource sharing and congestion  studies: </a:t>
            </a:r>
            <a:r>
              <a:rPr lang="sv-SE" dirty="0" err="1"/>
              <a:t>questions</a:t>
            </a:r>
            <a:r>
              <a:rPr lang="sv-SE" dirty="0"/>
              <a:t>/</a:t>
            </a:r>
            <a:r>
              <a:rPr lang="sv-SE" dirty="0" err="1"/>
              <a:t>principles</a:t>
            </a:r>
            <a:r>
              <a:rPr lang="sv-SE" dirty="0"/>
              <a:t> for </a:t>
            </a:r>
            <a:r>
              <a:rPr lang="sv-SE" dirty="0" err="1"/>
              <a:t>QoS</a:t>
            </a:r>
            <a:r>
              <a:rPr lang="sv-SE" dirty="0"/>
              <a:t> in </a:t>
            </a:r>
            <a:r>
              <a:rPr lang="sv-SE" dirty="0" err="1"/>
              <a:t>Network</a:t>
            </a:r>
            <a:r>
              <a:rPr lang="sv-SE" dirty="0"/>
              <a:t> </a:t>
            </a:r>
            <a:r>
              <a:rPr lang="sv-SE" dirty="0" err="1"/>
              <a:t>Core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Distinguish</a:t>
            </a:r>
            <a:r>
              <a:rPr lang="sv-SE" dirty="0"/>
              <a:t> </a:t>
            </a:r>
            <a:r>
              <a:rPr lang="sv-SE" dirty="0" err="1"/>
              <a:t>traffic</a:t>
            </a:r>
            <a:r>
              <a:rPr lang="sv-S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Control </a:t>
            </a:r>
            <a:r>
              <a:rPr lang="sv-SE" dirty="0" err="1"/>
              <a:t>offered</a:t>
            </a:r>
            <a:r>
              <a:rPr lang="sv-SE" dirty="0"/>
              <a:t> </a:t>
            </a:r>
            <a:r>
              <a:rPr lang="sv-SE" dirty="0" err="1"/>
              <a:t>load</a:t>
            </a:r>
            <a:r>
              <a:rPr lang="sv-SE" dirty="0"/>
              <a:t>? (</a:t>
            </a:r>
            <a:r>
              <a:rPr lang="sv-SE" dirty="0" err="1"/>
              <a:t>isolate</a:t>
            </a:r>
            <a:r>
              <a:rPr lang="sv-SE" dirty="0"/>
              <a:t> different ”</a:t>
            </a:r>
            <a:r>
              <a:rPr lang="sv-SE" dirty="0" err="1"/>
              <a:t>streams</a:t>
            </a:r>
            <a:r>
              <a:rPr lang="sv-SE" dirty="0"/>
              <a:t>”?)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Resources?  (</a:t>
            </a:r>
            <a:r>
              <a:rPr lang="sv-SE" dirty="0" err="1"/>
              <a:t>utilization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Control </a:t>
            </a:r>
            <a:r>
              <a:rPr lang="sv-SE" dirty="0" err="1"/>
              <a:t>acceptance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new sessions?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80112" y="2770159"/>
            <a:ext cx="3672408" cy="1760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Packet </a:t>
            </a:r>
            <a:r>
              <a:rPr lang="en-US" kern="0" dirty="0" smtClean="0"/>
              <a:t>classification &amp; scheduling (bandwidth allocation</a:t>
            </a:r>
            <a:r>
              <a:rPr lang="en-US" kern="0" dirty="0" smtClean="0"/>
              <a:t>) 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+mn-lt"/>
                <a:cs typeface="+mn-cs"/>
              </a:rPr>
              <a:t>Traffic </a:t>
            </a:r>
            <a:r>
              <a:rPr lang="en-US" kern="0" dirty="0" smtClean="0">
                <a:latin typeface="+mn-lt"/>
                <a:cs typeface="+mn-cs"/>
              </a:rPr>
              <a:t>shaping/policing (enforce contract terms)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Admission </a:t>
            </a:r>
            <a:r>
              <a:rPr lang="en-US" kern="0" dirty="0" smtClean="0"/>
              <a:t>control</a:t>
            </a:r>
            <a:endParaRPr lang="en-US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892" y="951768"/>
            <a:ext cx="4571424" cy="49504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</a:t>
            </a:r>
            <a:r>
              <a:rPr lang="en-US" sz="2400" dirty="0" smtClean="0"/>
              <a:t>simple implementing </a:t>
            </a:r>
            <a:r>
              <a:rPr lang="en-US" sz="2400" dirty="0" smtClean="0"/>
              <a:t>generalized data-plane forwarding </a:t>
            </a:r>
            <a:r>
              <a:rPr lang="en-US" sz="2400" dirty="0" smtClean="0"/>
              <a:t> </a:t>
            </a:r>
            <a:r>
              <a:rPr lang="en-US" sz="2400" dirty="0" smtClean="0"/>
              <a:t>in hardware</a:t>
            </a:r>
          </a:p>
          <a:p>
            <a:r>
              <a:rPr lang="en-US" sz="2400" dirty="0" smtClean="0"/>
              <a:t>switch flow table </a:t>
            </a:r>
            <a:r>
              <a:rPr lang="en-US" sz="2400" dirty="0" smtClean="0"/>
              <a:t>computed by </a:t>
            </a:r>
            <a:r>
              <a:rPr lang="en-US" sz="2400" dirty="0" smtClean="0"/>
              <a:t>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r>
              <a:rPr lang="en-US" sz="2400" dirty="0" smtClean="0"/>
              <a:t>protocol </a:t>
            </a:r>
            <a:r>
              <a:rPr lang="en-US" sz="2400" dirty="0" smtClean="0"/>
              <a:t>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032" y="6558681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</a:t>
            </a:r>
            <a:r>
              <a:rPr lang="en-US" sz="2400" b="1" i="1" dirty="0" smtClean="0"/>
              <a:t>distributed system</a:t>
            </a:r>
            <a:r>
              <a:rPr lang="en-US" sz="2400" dirty="0" smtClean="0"/>
              <a:t>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0428" y="6609668"/>
            <a:ext cx="548655" cy="1640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</a:t>
            </a:r>
            <a:r>
              <a:rPr lang="en-US" sz="2400" dirty="0" smtClean="0"/>
              <a:t>SDN </a:t>
            </a:r>
            <a:r>
              <a:rPr lang="en-US" sz="2400" dirty="0" smtClean="0"/>
              <a:t>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972" y="65381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456" y="6272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" y="458112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5143" y="1268759"/>
            <a:ext cx="64023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NW support for multimedia /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. 7.5 (7e 9.5) 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Improving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timing/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QoS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guarantees in Networks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(also related with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congestion-control): Packet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VC (ATM) approach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serv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Int-serv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+ RSVP,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Traffic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MPLS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[incl. </a:t>
            </a:r>
            <a:r>
              <a:rPr lang="en-US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 5.5. (7/e 6.5)]</a:t>
            </a:r>
            <a:endParaRPr lang="sv-SE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[cf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separate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@pingpong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docs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, 7e 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75000"/>
                  </a:schemeClr>
                </a:solidFill>
              </a:rPr>
              <a:t> 4.4, 5.5)]</a:t>
            </a:r>
            <a:endParaRPr lang="sv-SE" sz="20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/>
              <a:t>Internet-of-Things in evolution: more types of </a:t>
            </a:r>
            <a:r>
              <a:rPr lang="en-US" sz="2000" b="1" dirty="0" smtClean="0"/>
              <a:t>traffic/devices… </a:t>
            </a:r>
            <a:r>
              <a:rPr lang="en-US" sz="2000" i="1" dirty="0" smtClean="0"/>
              <a:t>[optional study, just browse example protocols mentioned]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18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62372" y="3058"/>
            <a:ext cx="8219256" cy="761646"/>
          </a:xfrm>
        </p:spPr>
        <p:txBody>
          <a:bodyPr/>
          <a:lstStyle/>
          <a:p>
            <a:r>
              <a:rPr lang="en-US" dirty="0" smtClean="0"/>
              <a:t>Recall: I</a:t>
            </a:r>
            <a:r>
              <a:rPr lang="en-US" dirty="0" smtClean="0"/>
              <a:t>nternet </a:t>
            </a:r>
            <a:r>
              <a:rPr lang="en-US" dirty="0" smtClean="0"/>
              <a:t>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755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</a:t>
            </a:r>
            <a:r>
              <a:rPr lang="sv-SE" dirty="0" err="1" smtClean="0"/>
              <a:t>pprox</a:t>
            </a:r>
            <a:r>
              <a:rPr lang="sv-SE" dirty="0" smtClean="0"/>
              <a:t> 10 yrs </a:t>
            </a:r>
            <a:r>
              <a:rPr lang="sv-SE" dirty="0" err="1" smtClean="0"/>
              <a:t>ago</a:t>
            </a:r>
            <a:endParaRPr lang="sv-SE" dirty="0"/>
          </a:p>
        </p:txBody>
      </p:sp>
      <p:sp>
        <p:nvSpPr>
          <p:cNvPr id="648" name="TextBox 647"/>
          <p:cNvSpPr txBox="1"/>
          <p:nvPr/>
        </p:nvSpPr>
        <p:spPr>
          <a:xfrm>
            <a:off x="5148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</a:t>
            </a:r>
            <a:r>
              <a:rPr lang="sv-SE" dirty="0" err="1" smtClean="0"/>
              <a:t>ontinuous</a:t>
            </a:r>
            <a:r>
              <a:rPr lang="sv-SE" dirty="0" smtClean="0"/>
              <a:t> evolution ….</a:t>
            </a:r>
            <a:endParaRPr lang="sv-SE" dirty="0"/>
          </a:p>
        </p:txBody>
      </p:sp>
      <p:sp>
        <p:nvSpPr>
          <p:cNvPr id="4" name="Right Arrow 3"/>
          <p:cNvSpPr/>
          <p:nvPr/>
        </p:nvSpPr>
        <p:spPr>
          <a:xfrm>
            <a:off x="3290497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804248" y="1916832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069161"/>
              </p:ext>
            </p:extLst>
          </p:nvPr>
        </p:nvGraphicFramePr>
        <p:xfrm>
          <a:off x="465138" y="3093938"/>
          <a:ext cx="7562850" cy="2927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6123"/>
                <a:gridCol w="2880330"/>
                <a:gridCol w="1656190"/>
                <a:gridCol w="1800207"/>
              </a:tblGrid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SONET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Synchronous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WDM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Wavelength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Division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/VSAT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 Radio</a:t>
                      </a:r>
                    </a:p>
                  </a:txBody>
                  <a:tcPr marT="45740" marB="457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Twisted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pair / Fiber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optics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BPL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 over Power Lines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 Interoperability for Microwave Access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rules~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rules!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(IEC 61850)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Ethernet rules?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sv-SE" sz="1200" b="1" dirty="0" smtClean="0"/>
                        <a:t>Hint: </a:t>
                      </a:r>
                      <a:r>
                        <a:rPr lang="sv-SE" sz="1200" b="1" baseline="0" dirty="0" smtClean="0"/>
                        <a:t> not </a:t>
                      </a:r>
                      <a:r>
                        <a:rPr lang="sv-SE" sz="1200" b="1" baseline="0" dirty="0" err="1" smtClean="0"/>
                        <a:t>always</a:t>
                      </a:r>
                      <a:endParaRPr lang="sv-SE" sz="1200" b="1" dirty="0" smtClean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261963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2" descr="http://cockelshells.files.wordpress.com/2010/09/map-dragon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35138"/>
            <a:ext cx="1163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TempPermanent\arrow_thi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156563">
            <a:off x="1413014" y="2321380"/>
            <a:ext cx="319568" cy="9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11"/>
          <p:cNvSpPr>
            <a:spLocks noChangeArrowheads="1"/>
          </p:cNvSpPr>
          <p:nvPr/>
        </p:nvSpPr>
        <p:spPr bwMode="auto">
          <a:xfrm>
            <a:off x="1889125" y="2601813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sz="2000"/>
              <a:t>“Here be SCADA”</a:t>
            </a:r>
            <a:endParaRPr lang="sv-SE" altLang="sv-SE" sz="2000"/>
          </a:p>
        </p:txBody>
      </p:sp>
      <p:sp>
        <p:nvSpPr>
          <p:cNvPr id="4" name="Right Brace 3"/>
          <p:cNvSpPr/>
          <p:nvPr/>
        </p:nvSpPr>
        <p:spPr>
          <a:xfrm rot="5400000">
            <a:off x="2663825" y="749200"/>
            <a:ext cx="360363" cy="3313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095" name="Rectangle 5"/>
          <p:cNvSpPr>
            <a:spLocks noChangeArrowheads="1"/>
          </p:cNvSpPr>
          <p:nvPr/>
        </p:nvSpPr>
        <p:spPr bwMode="auto">
          <a:xfrm rot="-2666758">
            <a:off x="304800" y="3424138"/>
            <a:ext cx="170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/>
              <a:t>Communication</a:t>
            </a:r>
          </a:p>
          <a:p>
            <a:pPr eaLnBrk="1" hangingPunct="1"/>
            <a:r>
              <a:rPr lang="en-US" altLang="sv-SE" b="1"/>
              <a:t>technologies</a:t>
            </a:r>
            <a:endParaRPr lang="sv-SE" altLang="sv-SE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0" y="1766788"/>
            <a:ext cx="0" cy="424815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27763" y="1742975"/>
            <a:ext cx="0" cy="4271963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319363"/>
            <a:ext cx="11350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75463" y="3286025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atin typeface="+mj-lt"/>
                <a:cs typeface="Arial" charset="0"/>
              </a:rPr>
              <a:t>?</a:t>
            </a:r>
            <a:endParaRPr lang="el-GR" dirty="0">
              <a:latin typeface="+mj-lt"/>
              <a:cs typeface="Arial" charset="0"/>
            </a:endParaRPr>
          </a:p>
        </p:txBody>
      </p:sp>
      <p:sp>
        <p:nvSpPr>
          <p:cNvPr id="3100" name="Rectangle 31"/>
          <p:cNvSpPr>
            <a:spLocks noChangeArrowheads="1"/>
          </p:cNvSpPr>
          <p:nvPr/>
        </p:nvSpPr>
        <p:spPr bwMode="auto">
          <a:xfrm rot="-2666758">
            <a:off x="285482" y="4862082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 dirty="0"/>
              <a:t>Communication</a:t>
            </a:r>
          </a:p>
          <a:p>
            <a:pPr eaLnBrk="1" hangingPunct="1"/>
            <a:r>
              <a:rPr lang="en-US" altLang="sv-SE" b="1" dirty="0"/>
              <a:t>protocols</a:t>
            </a:r>
            <a:endParaRPr lang="sv-SE" altLang="sv-SE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88238" y="59244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2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779863"/>
            <a:ext cx="11350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875463" y="4746525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atin typeface="+mj-lt"/>
                <a:cs typeface="Arial" charset="0"/>
              </a:rPr>
              <a:t>?</a:t>
            </a:r>
            <a:endParaRPr lang="el-GR" dirty="0">
              <a:latin typeface="+mj-lt"/>
              <a:cs typeface="Arial" charset="0"/>
            </a:endParaRPr>
          </a:p>
        </p:txBody>
      </p:sp>
      <p:sp>
        <p:nvSpPr>
          <p:cNvPr id="22" name="Title 17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Example: </a:t>
            </a:r>
            <a:br>
              <a:rPr lang="en-US" altLang="sv-SE" dirty="0" smtClean="0"/>
            </a:br>
            <a:r>
              <a:rPr lang="en-US" altLang="sv-SE" sz="3200" dirty="0" smtClean="0"/>
              <a:t>Data </a:t>
            </a:r>
            <a:r>
              <a:rPr lang="en-US" altLang="sv-SE" sz="3200" dirty="0" smtClean="0"/>
              <a:t>networking technologies </a:t>
            </a:r>
            <a:r>
              <a:rPr lang="en-US" altLang="sv-SE" sz="3200" dirty="0"/>
              <a:t> </a:t>
            </a:r>
            <a:r>
              <a:rPr lang="en-US" altLang="sv-SE" sz="3200" dirty="0" smtClean="0"/>
              <a:t>in </a:t>
            </a:r>
            <a:r>
              <a:rPr lang="en-US" altLang="sv-SE" sz="3200" dirty="0" smtClean="0"/>
              <a:t>Smart Grids</a:t>
            </a:r>
            <a:endParaRPr lang="el-GR" altLang="sv-SE" sz="3200" dirty="0" smtClean="0"/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6578900" y="6126063"/>
            <a:ext cx="20701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 smtClean="0"/>
              <a:t>Slides: </a:t>
            </a:r>
            <a:r>
              <a:rPr lang="en-US" altLang="sv-SE" sz="1400" dirty="0" err="1" smtClean="0"/>
              <a:t>Giorgos</a:t>
            </a:r>
            <a:r>
              <a:rPr lang="en-US" altLang="sv-SE" sz="1400" dirty="0" smtClean="0"/>
              <a:t> Georgiadis</a:t>
            </a:r>
          </a:p>
          <a:p>
            <a:pPr algn="r" eaLnBrk="1" hangingPunct="1"/>
            <a:endParaRPr lang="en-US" altLang="sv-SE" sz="2000" dirty="0"/>
          </a:p>
        </p:txBody>
      </p:sp>
    </p:spTree>
    <p:extLst>
      <p:ext uri="{BB962C8B-B14F-4D97-AF65-F5344CB8AC3E}">
        <p14:creationId xmlns:p14="http://schemas.microsoft.com/office/powerpoint/2010/main" val="4808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8783" y="-59305"/>
            <a:ext cx="8806433" cy="1143000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Approximate overview of shaping new stacks</a:t>
            </a:r>
            <a:endParaRPr lang="sv-SE" altLang="sv-SE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460940"/>
              </p:ext>
            </p:extLst>
          </p:nvPr>
        </p:nvGraphicFramePr>
        <p:xfrm>
          <a:off x="4572000" y="2095401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PAN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pic>
        <p:nvPicPr>
          <p:cNvPr id="4119" name="Picture 5" descr="https://lh3.ggpht.com/-yPHtWF43D8c/TY-PxT-KqNI/AAAAAAAAAAo/1OaBHHrsEKE/s1600/osi-model-7-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2776"/>
            <a:ext cx="3848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73579"/>
              </p:ext>
            </p:extLst>
          </p:nvPr>
        </p:nvGraphicFramePr>
        <p:xfrm>
          <a:off x="4572000" y="1579464"/>
          <a:ext cx="41036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Protocols @ Distribution’s last mile</a:t>
                      </a:r>
                      <a:endParaRPr lang="sv-SE" sz="1800" dirty="0"/>
                    </a:p>
                  </a:txBody>
                  <a:tcPr marL="91423" marR="91423" marT="45798" marB="45798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900113" y="4690964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0113" y="2090639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41564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6554788" y="2781201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825651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870101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5508625" y="2924944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2780928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5933482" y="6092726"/>
            <a:ext cx="2921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 smtClean="0"/>
              <a:t>Slides: </a:t>
            </a:r>
            <a:r>
              <a:rPr lang="en-US" altLang="sv-SE" sz="1400" dirty="0" err="1" smtClean="0"/>
              <a:t>Giorgos</a:t>
            </a:r>
            <a:r>
              <a:rPr lang="en-US" altLang="sv-SE" sz="1400" dirty="0" smtClean="0"/>
              <a:t> Georgiadis</a:t>
            </a:r>
          </a:p>
          <a:p>
            <a:pPr algn="r" eaLnBrk="1" hangingPunct="1"/>
            <a:r>
              <a:rPr lang="en-US" altLang="sv-SE" sz="1400" dirty="0" smtClean="0"/>
              <a:t>(see extra slides for more </a:t>
            </a:r>
            <a:r>
              <a:rPr lang="en-US" altLang="sv-SE" sz="1400" dirty="0" err="1" smtClean="0"/>
              <a:t>refs&amp;notes</a:t>
            </a:r>
            <a:r>
              <a:rPr lang="en-US" altLang="sv-SE" sz="1400" dirty="0" smtClean="0"/>
              <a:t>)</a:t>
            </a:r>
            <a:endParaRPr lang="en-US" altLang="sv-SE" sz="1400" dirty="0" smtClean="0"/>
          </a:p>
          <a:p>
            <a:pPr algn="r" eaLnBrk="1" hangingPunct="1"/>
            <a:endParaRPr lang="en-US" altLang="sv-SE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69063" y="2780928"/>
            <a:ext cx="1220787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Summary &amp; </a:t>
            </a:r>
            <a:r>
              <a:rPr lang="en-US" smtClean="0"/>
              <a:t>Study list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577" y="4893500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" y="539525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97877" y="1098917"/>
            <a:ext cx="6078379" cy="21860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NW support for multimedia / </a:t>
            </a:r>
            <a:r>
              <a:rPr lang="sv-SE" sz="1200" b="1" dirty="0" err="1" smtClean="0">
                <a:solidFill>
                  <a:schemeClr val="bg1">
                    <a:lumMod val="50000"/>
                  </a:schemeClr>
                </a:solidFill>
              </a:rPr>
              <a:t>QoS</a:t>
            </a:r>
            <a:r>
              <a:rPr lang="sv-SE" sz="12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. 7.5 (7e 9.5) ]</a:t>
            </a:r>
            <a:endParaRPr lang="sv-SE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Improving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timing/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QoS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guarantees in Networks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(also related with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congestion-control): Packet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VC (ATM) approach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[incl.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3.62-3.6.3 (7e 3.7.2)]</a:t>
            </a:r>
          </a:p>
          <a:p>
            <a:pPr marL="514350" indent="-457200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Internet approaches</a:t>
            </a:r>
          </a:p>
          <a:p>
            <a:pPr lvl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r>
              <a:rPr lang="sv-S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+ RSVP,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v-SE" sz="1200" b="1" dirty="0" err="1" smtClean="0">
                <a:solidFill>
                  <a:schemeClr val="bg1">
                    <a:lumMod val="50000"/>
                  </a:schemeClr>
                </a:solidFill>
              </a:rPr>
              <a:t>Traffic</a:t>
            </a:r>
            <a:r>
              <a:rPr lang="sv-SE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b="1" dirty="0" err="1">
                <a:solidFill>
                  <a:schemeClr val="bg1">
                    <a:lumMod val="50000"/>
                  </a:schemeClr>
                </a:solidFill>
              </a:rPr>
              <a:t>Engineering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MPLS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[incl.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5.5. (7/e 6.5)]</a:t>
            </a:r>
            <a:endParaRPr lang="sv-SE" sz="12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SDN 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[cf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separate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notes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@pingpong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docs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, 7e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4.4, 5.5)]</a:t>
            </a:r>
            <a:endParaRPr lang="sv-SE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Internet-of-Things in evolution: more types of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traffic/devices…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[optional study, just browse example protocols mentioned]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3424171"/>
            <a:ext cx="6059016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prstClr val="black"/>
                </a:solidFill>
              </a:rPr>
              <a:t>Internet </a:t>
            </a:r>
            <a:r>
              <a:rPr lang="sv-SE" sz="1900" dirty="0" err="1">
                <a:solidFill>
                  <a:prstClr val="black"/>
                </a:solidFill>
              </a:rPr>
              <a:t>core</a:t>
            </a:r>
            <a:r>
              <a:rPr lang="sv-SE" sz="1900" dirty="0">
                <a:solidFill>
                  <a:prstClr val="black"/>
                </a:solidFill>
              </a:rPr>
              <a:t> and transport </a:t>
            </a:r>
            <a:r>
              <a:rPr lang="sv-SE" sz="1900" dirty="0" err="1">
                <a:solidFill>
                  <a:prstClr val="black"/>
                </a:solidFill>
              </a:rPr>
              <a:t>protocols</a:t>
            </a:r>
            <a:r>
              <a:rPr lang="sv-SE" sz="1900" dirty="0">
                <a:solidFill>
                  <a:prstClr val="black"/>
                </a:solidFill>
              </a:rPr>
              <a:t> do not </a:t>
            </a:r>
            <a:r>
              <a:rPr lang="sv-SE" sz="1900" dirty="0" err="1">
                <a:solidFill>
                  <a:prstClr val="black"/>
                </a:solidFill>
              </a:rPr>
              <a:t>provide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guarantees</a:t>
            </a:r>
            <a:r>
              <a:rPr lang="sv-SE" sz="1900" dirty="0">
                <a:solidFill>
                  <a:prstClr val="black"/>
                </a:solidFill>
              </a:rPr>
              <a:t> for multimedia streaming </a:t>
            </a:r>
            <a:r>
              <a:rPr lang="sv-SE" sz="1900" dirty="0" err="1">
                <a:solidFill>
                  <a:prstClr val="black"/>
                </a:solidFill>
              </a:rPr>
              <a:t>traffic</a:t>
            </a:r>
            <a:endParaRPr lang="sv-SE" sz="19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1900" dirty="0" err="1">
                <a:solidFill>
                  <a:prstClr val="black"/>
                </a:solidFill>
              </a:rPr>
              <a:t>Applications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take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matters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into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own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smtClean="0">
                <a:solidFill>
                  <a:prstClr val="black"/>
                </a:solidFill>
              </a:rPr>
              <a:t>hands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prstClr val="black"/>
                </a:solidFill>
              </a:rPr>
              <a:t>interesting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evolving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methods</a:t>
            </a:r>
            <a:endParaRPr lang="sv-SE" sz="19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prstClr val="black"/>
                </a:solidFill>
              </a:rPr>
              <a:t>Another </a:t>
            </a:r>
            <a:r>
              <a:rPr lang="sv-SE" sz="1900" dirty="0" err="1">
                <a:solidFill>
                  <a:prstClr val="black"/>
                </a:solidFill>
              </a:rPr>
              <a:t>type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of</a:t>
            </a:r>
            <a:r>
              <a:rPr lang="sv-SE" sz="1900" dirty="0">
                <a:solidFill>
                  <a:prstClr val="black"/>
                </a:solidFill>
              </a:rPr>
              <a:t> service at the </a:t>
            </a:r>
            <a:r>
              <a:rPr lang="sv-SE" sz="1900" dirty="0" err="1">
                <a:solidFill>
                  <a:prstClr val="black"/>
                </a:solidFill>
              </a:rPr>
              <a:t>core</a:t>
            </a:r>
            <a:r>
              <a:rPr lang="sv-SE" sz="1900" dirty="0">
                <a:solidFill>
                  <a:prstClr val="black"/>
                </a:solidFill>
              </a:rPr>
              <a:t> (VC-like) </a:t>
            </a:r>
            <a:r>
              <a:rPr lang="sv-SE" sz="1900" dirty="0" err="1">
                <a:solidFill>
                  <a:prstClr val="black"/>
                </a:solidFill>
              </a:rPr>
              <a:t>would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imply</a:t>
            </a:r>
            <a:r>
              <a:rPr lang="sv-SE" sz="1900" dirty="0">
                <a:solidFill>
                  <a:prstClr val="black"/>
                </a:solidFill>
              </a:rPr>
              <a:t> a different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prstClr val="black"/>
                </a:solidFill>
              </a:rPr>
              <a:t>Internet </a:t>
            </a:r>
            <a:r>
              <a:rPr lang="sv-SE" sz="1900" dirty="0" err="1">
                <a:solidFill>
                  <a:prstClr val="black"/>
                </a:solidFill>
              </a:rPr>
              <a:t>core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smtClean="0">
                <a:solidFill>
                  <a:prstClr val="black"/>
                </a:solidFill>
              </a:rPr>
              <a:t> is re-</a:t>
            </a:r>
            <a:r>
              <a:rPr lang="sv-SE" sz="1900" dirty="0" err="1" smtClean="0">
                <a:solidFill>
                  <a:prstClr val="black"/>
                </a:solidFill>
              </a:rPr>
              <a:t>shaping</a:t>
            </a:r>
            <a:r>
              <a:rPr lang="sv-SE" sz="1900" dirty="0" smtClean="0">
                <a:solidFill>
                  <a:prstClr val="black"/>
                </a:solidFill>
              </a:rPr>
              <a:t> (</a:t>
            </a:r>
            <a:r>
              <a:rPr lang="sv-SE" sz="1900" dirty="0" err="1" smtClean="0">
                <a:solidFill>
                  <a:prstClr val="black"/>
                </a:solidFill>
              </a:rPr>
              <a:t>Traffic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engineering</a:t>
            </a:r>
            <a:r>
              <a:rPr lang="sv-SE" sz="1900" dirty="0" smtClean="0">
                <a:solidFill>
                  <a:prstClr val="black"/>
                </a:solidFill>
              </a:rPr>
              <a:t>, </a:t>
            </a:r>
            <a:r>
              <a:rPr lang="sv-SE" sz="1900" dirty="0" smtClean="0">
                <a:solidFill>
                  <a:prstClr val="black"/>
                </a:solidFill>
              </a:rPr>
              <a:t>SDN, </a:t>
            </a:r>
            <a:r>
              <a:rPr lang="sv-SE" sz="1900" dirty="0" err="1" smtClean="0">
                <a:solidFill>
                  <a:prstClr val="black"/>
                </a:solidFill>
              </a:rPr>
              <a:t>Intserv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smtClean="0">
                <a:solidFill>
                  <a:prstClr val="black"/>
                </a:solidFill>
              </a:rPr>
              <a:t>&amp; </a:t>
            </a:r>
            <a:r>
              <a:rPr lang="sv-SE" sz="1900" dirty="0" err="1" smtClean="0">
                <a:solidFill>
                  <a:prstClr val="black"/>
                </a:solidFill>
              </a:rPr>
              <a:t>Diffserv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endParaRPr lang="sv-SE" sz="19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prstClr val="black"/>
                </a:solidFill>
              </a:rPr>
              <a:t>Internet-</a:t>
            </a:r>
            <a:r>
              <a:rPr lang="sv-SE" sz="1900" dirty="0" err="1" smtClean="0">
                <a:solidFill>
                  <a:prstClr val="black"/>
                </a:solidFill>
              </a:rPr>
              <a:t>of</a:t>
            </a:r>
            <a:r>
              <a:rPr lang="sv-SE" sz="1900" dirty="0" smtClean="0">
                <a:solidFill>
                  <a:prstClr val="black"/>
                </a:solidFill>
              </a:rPr>
              <a:t>-</a:t>
            </a:r>
            <a:r>
              <a:rPr lang="sv-SE" sz="1900" dirty="0" err="1" smtClean="0">
                <a:solidFill>
                  <a:prstClr val="black"/>
                </a:solidFill>
              </a:rPr>
              <a:t>Things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smtClean="0">
                <a:solidFill>
                  <a:prstClr val="black"/>
                </a:solidFill>
              </a:rPr>
              <a:t>in evolution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prstClr val="black"/>
                </a:solidFill>
              </a:rPr>
              <a:t>even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more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types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of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traffic</a:t>
            </a:r>
            <a:r>
              <a:rPr lang="sv-SE" sz="1900" dirty="0" smtClean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6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Where does this go in?</a:t>
            </a:r>
          </a:p>
        </p:txBody>
      </p:sp>
      <p:pic>
        <p:nvPicPr>
          <p:cNvPr id="59395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286000" y="1331913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 eaLnBrk="0" hangingPunct="0">
              <a:lnSpc>
                <a:spcPct val="90000"/>
              </a:lnSpc>
              <a:buFont typeface="ZapfDingbats"/>
              <a:buNone/>
            </a:pPr>
            <a:r>
              <a:rPr lang="en-US" dirty="0">
                <a:solidFill>
                  <a:srgbClr val="FF0000"/>
                </a:solidFill>
              </a:rPr>
              <a:t>Scheduling</a:t>
            </a:r>
            <a:r>
              <a:rPr lang="en-US" dirty="0"/>
              <a:t> = choosing the next packet for transmission on a link </a:t>
            </a:r>
            <a:r>
              <a:rPr lang="en-US" dirty="0">
                <a:solidFill>
                  <a:schemeClr val="accent2"/>
                </a:solidFill>
              </a:rPr>
              <a:t>(= allocate bandwidth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98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52736"/>
            <a:ext cx="7772400" cy="43465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r>
              <a:rPr lang="sv-SE" dirty="0" smtClean="0"/>
              <a:t>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5885D-23C5-4CFC-A345-516D8DF7565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bucket + WFQ…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620713" y="1044575"/>
            <a:ext cx="7772400" cy="1808361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…can be combined to provide upper bound on packet delay in queue: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packets in queue, packets are serviced at a rate of at least 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 packets per second, then the time until the last packet is transmitted is at most</a:t>
            </a:r>
          </a:p>
          <a:p>
            <a:pPr algn="ctr"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/(R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(wj))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ACFBE-989A-46A3-BBCE-3FB1CB75947C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68614" name="Picture 4" descr="668 WFQ_and_t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3140968"/>
            <a:ext cx="5257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 (small packet)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4614"/>
            <a:ext cx="7758113" cy="2661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48-byte payload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Why?: small payload -&gt; short cell-creation delay for digitized voice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halfway between 32 and 64 (compromise!)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Header: 5bytes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VCI:</a:t>
            </a:r>
            <a:r>
              <a:rPr lang="en-US" sz="1600" dirty="0" smtClean="0"/>
              <a:t> virtual channel ID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PT:</a:t>
            </a:r>
            <a:r>
              <a:rPr lang="en-US" sz="1600" b="1" dirty="0" smtClean="0"/>
              <a:t> </a:t>
            </a:r>
            <a:r>
              <a:rPr lang="en-US" sz="1600" dirty="0" smtClean="0"/>
              <a:t>Payload type (e.g. Resource Management cell versus data cell) 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CLP: </a:t>
            </a:r>
            <a:r>
              <a:rPr lang="en-US" sz="1600" dirty="0" smtClean="0"/>
              <a:t>Cell Loss Priority bit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CLP = 1 implies low priority cell, can be discarded if congestion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HEC:</a:t>
            </a:r>
            <a:r>
              <a:rPr lang="en-US" sz="1600" dirty="0" smtClean="0"/>
              <a:t> Header Error Checksum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199E8-F040-4524-A67D-606A9687898B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7475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4137025"/>
            <a:ext cx="5276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306388" y="4575175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header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format</a:t>
            </a:r>
            <a:endParaRPr lang="en-US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3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7991475" cy="612304"/>
          </a:xfrm>
        </p:spPr>
        <p:txBody>
          <a:bodyPr/>
          <a:lstStyle/>
          <a:p>
            <a:r>
              <a:rPr lang="en-US" sz="2800" dirty="0" smtClean="0"/>
              <a:t>ATM ABR congestion control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" y="3575050"/>
            <a:ext cx="8048625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RM (resource management) cells: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interspersed with data cells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bits in RM cell set by switches (“</a:t>
            </a:r>
            <a:r>
              <a:rPr lang="en-US" sz="1800" i="1" dirty="0" smtClean="0"/>
              <a:t>network-assisted”</a:t>
            </a:r>
            <a:r>
              <a:rPr lang="en-US" sz="18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NI bit:</a:t>
            </a:r>
            <a:r>
              <a:rPr lang="en-US" sz="1800" dirty="0" smtClean="0"/>
              <a:t> no increase in rate (mild congestion)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CI bit:</a:t>
            </a:r>
            <a:r>
              <a:rPr lang="en-US" sz="1800" dirty="0" smtClean="0"/>
              <a:t> congestion indication</a:t>
            </a:r>
            <a:r>
              <a:rPr lang="en-US" sz="1600" dirty="0" smtClean="0"/>
              <a:t> two-byte ER (explicit rate) field in RM cell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congested switch may lower ER value in cell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sender’ send rate thus minimum supportable rate on path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A9C93-DB4F-422E-8E68-76A4B05C0993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78854" name="Picture 4" descr="conges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16000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950913"/>
            <a:ext cx="4152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ABR: available bit rate:</a:t>
            </a:r>
            <a:endParaRPr lang="en-US" sz="20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“elastic service”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if  path “</a:t>
            </a:r>
            <a:r>
              <a:rPr lang="en-US" sz="1800" dirty="0" err="1">
                <a:latin typeface="Comic Sans MS" pitchFamily="66" charset="0"/>
              </a:rPr>
              <a:t>underloaded</a:t>
            </a:r>
            <a:r>
              <a:rPr lang="en-US" sz="1800" dirty="0">
                <a:latin typeface="Comic Sans MS" pitchFamily="66" charset="0"/>
              </a:rPr>
              <a:t>”: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 dirty="0">
                <a:latin typeface="Comic Sans MS" pitchFamily="66" charset="0"/>
              </a:rPr>
              <a:t>sender should use available bandwidth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if  path congested: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 dirty="0">
                <a:latin typeface="Comic Sans MS" pitchFamily="66" charset="0"/>
              </a:rPr>
              <a:t>sender throttled to minimum guaranteed rate</a:t>
            </a:r>
          </a:p>
        </p:txBody>
      </p:sp>
    </p:spTree>
    <p:extLst>
      <p:ext uri="{BB962C8B-B14F-4D97-AF65-F5344CB8AC3E}">
        <p14:creationId xmlns:p14="http://schemas.microsoft.com/office/powerpoint/2010/main" val="2540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8216900" cy="674688"/>
          </a:xfrm>
          <a:noFill/>
        </p:spPr>
        <p:txBody>
          <a:bodyPr lIns="92075" tIns="46038" rIns="92075" bIns="46038"/>
          <a:lstStyle/>
          <a:p>
            <a:r>
              <a:rPr lang="sv-SE" smtClean="0"/>
              <a:t>Traffic Shaping and Policing in ATM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>
          <a:xfrm>
            <a:off x="0" y="889000"/>
            <a:ext cx="4335463" cy="4772248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/>
              <a:t>Enforce</a:t>
            </a:r>
            <a:r>
              <a:rPr lang="sv-SE" sz="2000" dirty="0" smtClean="0"/>
              <a:t> the </a:t>
            </a:r>
            <a:r>
              <a:rPr lang="sv-SE" sz="2000" dirty="0" err="1" smtClean="0"/>
              <a:t>QoS</a:t>
            </a:r>
            <a:r>
              <a:rPr lang="sv-SE" sz="2000" dirty="0" smtClean="0"/>
              <a:t> parameters: check </a:t>
            </a:r>
            <a:r>
              <a:rPr lang="sv-SE" sz="2000" dirty="0" err="1" smtClean="0"/>
              <a:t>if</a:t>
            </a:r>
            <a:r>
              <a:rPr lang="sv-SE" sz="2000" dirty="0" smtClean="0"/>
              <a:t> </a:t>
            </a:r>
            <a:r>
              <a:rPr lang="sv-SE" sz="2000" i="1" dirty="0" smtClean="0">
                <a:solidFill>
                  <a:schemeClr val="accent2"/>
                </a:solidFill>
              </a:rPr>
              <a:t>Peak Cell Rate</a:t>
            </a:r>
            <a:r>
              <a:rPr lang="sv-SE" sz="2000" i="1" dirty="0" smtClean="0"/>
              <a:t> (PCR)  </a:t>
            </a:r>
            <a:r>
              <a:rPr lang="sv-SE" sz="2000" dirty="0" smtClean="0"/>
              <a:t>and </a:t>
            </a:r>
            <a:r>
              <a:rPr lang="sv-SE" sz="2000" i="1" dirty="0" smtClean="0">
                <a:solidFill>
                  <a:schemeClr val="accent2"/>
                </a:solidFill>
              </a:rPr>
              <a:t>Cell </a:t>
            </a:r>
            <a:r>
              <a:rPr lang="sv-SE" sz="2000" i="1" dirty="0" err="1" smtClean="0">
                <a:solidFill>
                  <a:schemeClr val="accent2"/>
                </a:solidFill>
              </a:rPr>
              <a:t>Delay</a:t>
            </a:r>
            <a:r>
              <a:rPr lang="sv-SE" sz="2000" i="1" dirty="0" smtClean="0">
                <a:solidFill>
                  <a:schemeClr val="accent2"/>
                </a:solidFill>
              </a:rPr>
              <a:t> Variation</a:t>
            </a:r>
            <a:r>
              <a:rPr lang="sv-SE" sz="2000" i="1" dirty="0" smtClean="0"/>
              <a:t> </a:t>
            </a:r>
            <a:r>
              <a:rPr lang="sv-SE" sz="2000" dirty="0" smtClean="0"/>
              <a:t>(CDVT)</a:t>
            </a:r>
            <a:r>
              <a:rPr lang="sv-SE" sz="2000" i="1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within</a:t>
            </a:r>
            <a:r>
              <a:rPr lang="sv-SE" sz="2000" dirty="0" smtClean="0"/>
              <a:t> the </a:t>
            </a:r>
            <a:r>
              <a:rPr lang="sv-SE" sz="2000" dirty="0" err="1" smtClean="0"/>
              <a:t>negotiated</a:t>
            </a:r>
            <a:r>
              <a:rPr lang="sv-SE" sz="2000" dirty="0" smtClean="0"/>
              <a:t> limits: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rgbClr val="FF0000"/>
                </a:solidFill>
              </a:rPr>
              <a:t>Generic</a:t>
            </a:r>
            <a:r>
              <a:rPr lang="sv-SE" sz="2000" dirty="0" smtClean="0">
                <a:solidFill>
                  <a:srgbClr val="FF0000"/>
                </a:solidFill>
              </a:rPr>
              <a:t> Cell Rate </a:t>
            </a:r>
            <a:r>
              <a:rPr lang="sv-SE" sz="2000" dirty="0" err="1" smtClean="0">
                <a:solidFill>
                  <a:srgbClr val="FF0000"/>
                </a:solidFill>
              </a:rPr>
              <a:t>Algo</a:t>
            </a:r>
            <a:r>
              <a:rPr lang="sv-SE" sz="2000" b="1" dirty="0" smtClean="0"/>
              <a:t>: </a:t>
            </a:r>
            <a:r>
              <a:rPr lang="sv-SE" sz="2000" dirty="0" err="1" smtClean="0"/>
              <a:t>introduce</a:t>
            </a:r>
            <a:r>
              <a:rPr lang="sv-SE" sz="2000" dirty="0" smtClean="0"/>
              <a:t>: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chemeClr val="accent2"/>
                </a:solidFill>
              </a:rPr>
              <a:t>expected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next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time</a:t>
            </a:r>
            <a:r>
              <a:rPr lang="sv-SE" sz="2000" dirty="0" smtClean="0"/>
              <a:t> for a </a:t>
            </a:r>
            <a:r>
              <a:rPr lang="sv-SE" sz="2000" dirty="0" err="1" smtClean="0"/>
              <a:t>successive</a:t>
            </a:r>
            <a:r>
              <a:rPr lang="sv-SE" sz="2000" dirty="0" smtClean="0"/>
              <a:t> cell, </a:t>
            </a:r>
            <a:r>
              <a:rPr lang="sv-SE" sz="2000" dirty="0" err="1" smtClean="0"/>
              <a:t>based</a:t>
            </a:r>
            <a:r>
              <a:rPr lang="sv-SE" sz="2000" dirty="0" smtClean="0"/>
              <a:t> on T = 1/PCR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chemeClr val="accent2"/>
                </a:solidFill>
              </a:rPr>
              <a:t>border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time</a:t>
            </a:r>
            <a:r>
              <a:rPr lang="sv-SE" sz="2000" dirty="0" smtClean="0"/>
              <a:t> L ( = CDVT)  &lt; T in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next</a:t>
            </a:r>
            <a:r>
              <a:rPr lang="sv-SE" sz="2000" dirty="0" smtClean="0"/>
              <a:t> transmission </a:t>
            </a:r>
            <a:r>
              <a:rPr lang="sv-SE" sz="2000" dirty="0" err="1" smtClean="0"/>
              <a:t>may</a:t>
            </a:r>
            <a:r>
              <a:rPr lang="sv-SE" sz="2000" dirty="0" smtClean="0"/>
              <a:t> start (</a:t>
            </a:r>
            <a:r>
              <a:rPr lang="sv-SE" sz="2000" dirty="0" err="1" smtClean="0"/>
              <a:t>but</a:t>
            </a:r>
            <a:r>
              <a:rPr lang="sv-SE" sz="2000" dirty="0" smtClean="0"/>
              <a:t> never </a:t>
            </a:r>
            <a:r>
              <a:rPr lang="sv-SE" sz="2000" dirty="0" err="1" smtClean="0"/>
              <a:t>before</a:t>
            </a:r>
            <a:r>
              <a:rPr lang="sv-SE" sz="2000" dirty="0" smtClean="0"/>
              <a:t> T-L)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smtClean="0">
                <a:solidFill>
                  <a:schemeClr val="accent2"/>
                </a:solidFill>
              </a:rPr>
              <a:t>A </a:t>
            </a:r>
            <a:r>
              <a:rPr lang="sv-SE" sz="2000" dirty="0" err="1" smtClean="0">
                <a:solidFill>
                  <a:schemeClr val="accent2"/>
                </a:solidFill>
              </a:rPr>
              <a:t>nonconforming</a:t>
            </a:r>
            <a:r>
              <a:rPr lang="sv-SE" sz="2000" dirty="0" smtClean="0">
                <a:solidFill>
                  <a:schemeClr val="accent2"/>
                </a:solidFill>
              </a:rPr>
              <a:t> cell</a:t>
            </a:r>
            <a:r>
              <a:rPr lang="sv-SE" sz="2000" dirty="0" smtClean="0"/>
              <a:t> </a:t>
            </a:r>
            <a:r>
              <a:rPr lang="sv-SE" sz="2000" dirty="0" err="1" smtClean="0"/>
              <a:t>may</a:t>
            </a:r>
            <a:r>
              <a:rPr lang="sv-SE" sz="2000" dirty="0" smtClean="0"/>
              <a:t> be </a:t>
            </a:r>
            <a:r>
              <a:rPr lang="sv-SE" sz="2000" dirty="0" err="1" smtClean="0"/>
              <a:t>discarded</a:t>
            </a:r>
            <a:r>
              <a:rPr lang="sv-SE" sz="2000" dirty="0" smtClean="0"/>
              <a:t>, or </a:t>
            </a:r>
            <a:r>
              <a:rPr lang="sv-SE" sz="2000" dirty="0" err="1" smtClean="0"/>
              <a:t>its</a:t>
            </a:r>
            <a:r>
              <a:rPr lang="sv-SE" sz="2000" dirty="0" smtClean="0"/>
              <a:t> </a:t>
            </a:r>
            <a:r>
              <a:rPr lang="sv-SE" sz="2000" i="1" dirty="0" smtClean="0"/>
              <a:t>Cell Loss </a:t>
            </a:r>
            <a:r>
              <a:rPr lang="sv-SE" sz="2000" i="1" dirty="0" err="1" smtClean="0"/>
              <a:t>Priority</a:t>
            </a:r>
            <a:r>
              <a:rPr lang="sv-SE" sz="2000" i="1" dirty="0" smtClean="0"/>
              <a:t> </a:t>
            </a:r>
            <a:r>
              <a:rPr lang="sv-SE" sz="2000" dirty="0" smtClean="0"/>
              <a:t>bit be set, so it </a:t>
            </a:r>
            <a:r>
              <a:rPr lang="sv-SE" sz="2000" dirty="0" err="1" smtClean="0"/>
              <a:t>may</a:t>
            </a:r>
            <a:r>
              <a:rPr lang="sv-SE" sz="2000" dirty="0" smtClean="0"/>
              <a:t> be </a:t>
            </a:r>
            <a:r>
              <a:rPr lang="sv-SE" sz="2000" dirty="0" err="1" smtClean="0"/>
              <a:t>discarded</a:t>
            </a:r>
            <a:r>
              <a:rPr lang="sv-SE" sz="2000" dirty="0" smtClean="0"/>
              <a:t> in </a:t>
            </a:r>
            <a:r>
              <a:rPr lang="sv-SE" sz="2000" dirty="0" err="1" smtClean="0"/>
              <a:t>case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congestion</a:t>
            </a:r>
            <a:endParaRPr lang="sv-SE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57EC2-BFF6-4A30-A57A-51F5491DE8A6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79878" name="Picture 4" descr="5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836613"/>
            <a:ext cx="50482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215900"/>
            <a:ext cx="7989887" cy="604218"/>
          </a:xfrm>
        </p:spPr>
        <p:txBody>
          <a:bodyPr/>
          <a:lstStyle/>
          <a:p>
            <a:r>
              <a:rPr lang="sv-SE" sz="3200" dirty="0" smtClean="0"/>
              <a:t>ATM Adaptation (Transport) </a:t>
            </a:r>
            <a:r>
              <a:rPr lang="sv-SE" sz="3200" dirty="0" err="1" smtClean="0"/>
              <a:t>Layer</a:t>
            </a:r>
            <a:r>
              <a:rPr lang="sv-SE" sz="3200" dirty="0" smtClean="0"/>
              <a:t>: AAL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1118" y="3356992"/>
            <a:ext cx="8843963" cy="1831926"/>
          </a:xfrm>
        </p:spPr>
        <p:txBody>
          <a:bodyPr/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suitability</a:t>
            </a:r>
            <a:r>
              <a:rPr lang="sv-SE" sz="2400" dirty="0" smtClean="0"/>
              <a:t>” has not </a:t>
            </a:r>
            <a:r>
              <a:rPr lang="sv-SE" sz="2400" dirty="0" err="1" smtClean="0"/>
              <a:t>been</a:t>
            </a:r>
            <a:r>
              <a:rPr lang="sv-SE" sz="2400" dirty="0" smtClean="0"/>
              <a:t>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successful</a:t>
            </a:r>
            <a:endParaRPr lang="sv-SE" sz="2400" dirty="0" smtClean="0"/>
          </a:p>
          <a:p>
            <a:r>
              <a:rPr lang="sv-SE" sz="2400" dirty="0" smtClean="0"/>
              <a:t>computer science </a:t>
            </a:r>
            <a:r>
              <a:rPr lang="sv-SE" sz="2400" dirty="0" err="1" smtClean="0"/>
              <a:t>community</a:t>
            </a:r>
            <a:r>
              <a:rPr lang="sv-SE" sz="2400" dirty="0" smtClean="0"/>
              <a:t> </a:t>
            </a:r>
            <a:r>
              <a:rPr lang="sv-SE" sz="2400" dirty="0" err="1" smtClean="0"/>
              <a:t>introduced</a:t>
            </a:r>
            <a:r>
              <a:rPr lang="sv-SE" sz="2400" dirty="0" smtClean="0"/>
              <a:t> AAL5, (simple, </a:t>
            </a:r>
            <a:r>
              <a:rPr lang="sv-SE" sz="2400" dirty="0" err="1" smtClean="0"/>
              <a:t>elementary</a:t>
            </a:r>
            <a:r>
              <a:rPr lang="sv-SE" sz="2400" dirty="0" smtClean="0"/>
              <a:t>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),  </a:t>
            </a:r>
            <a:r>
              <a:rPr lang="sv-SE" sz="2400" dirty="0" err="1" smtClean="0"/>
              <a:t>to</a:t>
            </a:r>
            <a:r>
              <a:rPr lang="sv-SE" sz="2400" dirty="0" smtClean="0"/>
              <a:t> make the </a:t>
            </a:r>
            <a:r>
              <a:rPr lang="sv-SE" sz="2400" dirty="0" err="1" smtClean="0"/>
              <a:t>whole</a:t>
            </a:r>
            <a:r>
              <a:rPr lang="sv-SE" sz="2400" dirty="0" smtClean="0"/>
              <a:t> ATM  stack </a:t>
            </a:r>
            <a:r>
              <a:rPr lang="sv-SE" sz="2400" dirty="0" err="1" smtClean="0"/>
              <a:t>usable</a:t>
            </a:r>
            <a:r>
              <a:rPr lang="sv-SE" sz="2400" dirty="0" smtClean="0"/>
              <a:t> as </a:t>
            </a:r>
            <a:r>
              <a:rPr lang="sv-SE" sz="2400" dirty="0" err="1" smtClean="0"/>
              <a:t>switching</a:t>
            </a:r>
            <a:r>
              <a:rPr lang="sv-SE" sz="2400" dirty="0" smtClean="0"/>
              <a:t> </a:t>
            </a:r>
            <a:r>
              <a:rPr lang="sv-SE" sz="2400" dirty="0" err="1" smtClean="0"/>
              <a:t>technology</a:t>
            </a:r>
            <a:r>
              <a:rPr lang="sv-SE" sz="2400" dirty="0" smtClean="0"/>
              <a:t> for data </a:t>
            </a:r>
            <a:r>
              <a:rPr lang="sv-SE" sz="2400" dirty="0" err="1" smtClean="0"/>
              <a:t>communication</a:t>
            </a:r>
            <a:r>
              <a:rPr lang="sv-SE" sz="2400" dirty="0" smtClean="0"/>
              <a:t> under IP!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5B921-6606-4FD9-9723-B6FE745E52E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1052513"/>
            <a:ext cx="89662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sv-SE" b="1">
                <a:latin typeface="Comic Sans MS" pitchFamily="66" charset="0"/>
              </a:rPr>
              <a:t>Basic idea: </a:t>
            </a:r>
            <a:r>
              <a:rPr lang="sv-SE">
                <a:latin typeface="Comic Sans MS" pitchFamily="66" charset="0"/>
              </a:rPr>
              <a:t>cell-based VCs need to be ”complemented ”to be </a:t>
            </a:r>
            <a:r>
              <a:rPr lang="sv-SE">
                <a:solidFill>
                  <a:schemeClr val="accent2"/>
                </a:solidFill>
                <a:latin typeface="Comic Sans MS" pitchFamily="66" charset="0"/>
              </a:rPr>
              <a:t>supportive for  applications</a:t>
            </a:r>
            <a:r>
              <a:rPr lang="sv-SE">
                <a:latin typeface="Comic Sans MS" pitchFamily="66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>
                <a:latin typeface="Comic Sans MS" pitchFamily="66" charset="0"/>
              </a:rPr>
              <a:t>Several ATM Adaptation Layer (AALx) protocols defined, suitable for different classes of applications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AAL1: for CBR (Constant Bit Rate) services, e.g. circuit emulation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AAL2: for VBR (Variable Bit Rate) services, e.g., MPEG video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.....</a:t>
            </a:r>
          </a:p>
        </p:txBody>
      </p:sp>
      <p:pic>
        <p:nvPicPr>
          <p:cNvPr id="8090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421313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5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E6742D9-D168-4A4C-BD0A-D0438E7BCF7A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4" name="Freeform 3"/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5" name="Freeform 4"/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6" name="Freeform 5"/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37" name="Group 6"/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2674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5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5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5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57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8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9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5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54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5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6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87680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974975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862638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Freeform 23"/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9" name="Line 24"/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0" name="Oval 25"/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1" name="Oval 26"/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2" name="Oval 27"/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26734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5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6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7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38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39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4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4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4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6644" name="Freeform 42"/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824538"/>
                        <a:ext cx="5238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Freeform 44"/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6" name="Line 45"/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7" name="Group 46"/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26722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3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24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3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2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2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26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7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6648" name="Group 59"/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26710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1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12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13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16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7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8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14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5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49" name="Freeform 72"/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0" name="Freeform 73"/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1" name="Freeform 74"/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52" name="Group 75"/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2669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69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0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01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04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5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6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02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03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53" name="Freeform 88"/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4" name="Freeform 89"/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26656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7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26688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9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0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1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2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3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4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5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6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</p:txBody>
          </p:sp>
          <p:sp>
            <p:nvSpPr>
              <p:cNvPr id="26697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</p:txBody>
          </p:sp>
        </p:grpSp>
        <p:sp>
          <p:nvSpPr>
            <p:cNvPr id="26658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9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26684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5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6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7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0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1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26680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1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2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3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2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3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26672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3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4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 dirty="0" err="1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  <a:endParaRPr lang="en-US" sz="2000" dirty="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5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6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7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8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9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4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5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26666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7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68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9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0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1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40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1955" y="4843800"/>
            <a:ext cx="4378056" cy="203132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sv-SE" sz="18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AAL: ATM adaptation </a:t>
            </a:r>
            <a:r>
              <a:rPr lang="sv-SE" sz="1800" dirty="0" err="1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intended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transport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functionality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 (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with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AAL1-4 services: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cons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/var/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avail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undefined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bit-rate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traffic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)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but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implementations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did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not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allow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such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; AAL5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made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under IP….</a:t>
            </a:r>
            <a:endParaRPr lang="sv-SE" sz="18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2849" y="3244334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felaktig dribbling</a:t>
            </a:r>
          </a:p>
        </p:txBody>
      </p:sp>
    </p:spTree>
    <p:extLst>
      <p:ext uri="{BB962C8B-B14F-4D97-AF65-F5344CB8AC3E}">
        <p14:creationId xmlns:p14="http://schemas.microsoft.com/office/powerpoint/2010/main" val="21051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5900"/>
            <a:ext cx="8585200" cy="965200"/>
          </a:xfrm>
        </p:spPr>
        <p:txBody>
          <a:bodyPr/>
          <a:lstStyle/>
          <a:p>
            <a:r>
              <a:rPr lang="en-US" smtClean="0"/>
              <a:t>RSVP: resource reservation protocol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1713"/>
            <a:ext cx="9144000" cy="58562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RSVP</a:t>
            </a:r>
            <a:r>
              <a:rPr lang="en-US" sz="2000" dirty="0" smtClean="0"/>
              <a:t>: a leading candidate for signaling protocol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allows reservations for bandwidth in multicast trees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is receiver-oriented (the receiver of a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data flow initiates and maintains the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resource reservation for the flow). </a:t>
            </a:r>
          </a:p>
          <a:p>
            <a:pPr lvl="1">
              <a:lnSpc>
                <a:spcPct val="90000"/>
              </a:lnSpc>
            </a:pPr>
            <a:r>
              <a:rPr lang="sv-SE" dirty="0" err="1" smtClean="0"/>
              <a:t>Maintains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soft-</a:t>
            </a:r>
            <a:r>
              <a:rPr lang="sv-SE" dirty="0" err="1" smtClean="0">
                <a:solidFill>
                  <a:srgbClr val="FF0000"/>
                </a:solidFill>
              </a:rPr>
              <a:t>state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sv-SE" sz="1800" dirty="0" smtClean="0">
                <a:solidFill>
                  <a:srgbClr val="FF0000"/>
                </a:solidFill>
              </a:rPr>
              <a:t>receivers </a:t>
            </a:r>
            <a:r>
              <a:rPr lang="sv-SE" sz="1800" dirty="0" err="1" smtClean="0">
                <a:solidFill>
                  <a:srgbClr val="FF0000"/>
                </a:solidFill>
              </a:rPr>
              <a:t>renew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interest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regularly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specify how the network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provides the reserved bandwidth, only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allows the applications to reserve it.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is not</a:t>
            </a:r>
            <a:r>
              <a:rPr lang="en-US" sz="1800" dirty="0" smtClean="0"/>
              <a:t> a routing protocol; it depends on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an underlying routing protocol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determine the routes for the flows; when a route changes,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RSVP re-reserves resources.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define the admission test, but it assumes that the  routers perform such a test and that RSVP can interact with the test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024FD-5B46-4FE1-8A67-3E8F546E8C4B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84998" name="Picture 4" descr="6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1758950"/>
            <a:ext cx="3559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083EB21B-FC43-48CC-8A02-98CAE116E6FF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58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r>
              <a:rPr lang="en-US" altLang="sv-SE" smtClean="0"/>
              <a:t>a.k.a. label-switched router</a:t>
            </a:r>
          </a:p>
          <a:p>
            <a:r>
              <a:rPr lang="en-US" altLang="sv-SE" smtClean="0"/>
              <a:t>forward packets to outgoing interface based only on label value (</a:t>
            </a:r>
            <a:r>
              <a:rPr lang="en-US" altLang="sv-SE" i="1" smtClean="0"/>
              <a:t>don</a:t>
            </a:r>
            <a:r>
              <a:rPr lang="ja-JP" altLang="en-US" i="1" smtClean="0"/>
              <a:t>’</a:t>
            </a:r>
            <a:r>
              <a:rPr lang="en-US" altLang="ja-JP" i="1" smtClean="0"/>
              <a:t>t inspect IP address</a:t>
            </a:r>
            <a:r>
              <a:rPr lang="en-US" altLang="ja-JP" smtClean="0"/>
              <a:t>)</a:t>
            </a:r>
          </a:p>
          <a:p>
            <a:pPr lvl="1"/>
            <a:r>
              <a:rPr lang="en-US" altLang="sv-SE" smtClean="0"/>
              <a:t>MPLS forwarding table distinct from IP forwarding tables</a:t>
            </a:r>
          </a:p>
          <a:p>
            <a:r>
              <a:rPr lang="en-US" altLang="sv-SE" i="1" smtClean="0">
                <a:solidFill>
                  <a:srgbClr val="CC0000"/>
                </a:solidFill>
              </a:rPr>
              <a:t>flexibility:  </a:t>
            </a:r>
            <a:r>
              <a:rPr lang="en-US" altLang="sv-SE" smtClean="0"/>
              <a:t>MPLS forwarding decisions can </a:t>
            </a:r>
            <a:r>
              <a:rPr lang="en-US" altLang="sv-SE" i="1" smtClean="0"/>
              <a:t>differ</a:t>
            </a:r>
            <a:r>
              <a:rPr lang="en-US" altLang="sv-SE" smtClean="0"/>
              <a:t> from those of IP</a:t>
            </a:r>
          </a:p>
          <a:p>
            <a:pPr lvl="1"/>
            <a:r>
              <a:rPr lang="en-US" altLang="sv-SE" smtClean="0"/>
              <a:t>use destination </a:t>
            </a:r>
            <a:r>
              <a:rPr lang="en-US" altLang="sv-SE" i="1" smtClean="0"/>
              <a:t>and</a:t>
            </a:r>
            <a:r>
              <a:rPr lang="en-US" altLang="sv-SE" smtClean="0"/>
              <a:t> source addresses to route flows to same destination differently (traffic engineering)</a:t>
            </a:r>
          </a:p>
          <a:p>
            <a:pPr lvl="1"/>
            <a:r>
              <a:rPr lang="en-US" altLang="sv-SE" smtClean="0"/>
              <a:t>re-route flows quickly if link fails: pre-computed backup paths (useful for VoIP)</a:t>
            </a:r>
          </a:p>
          <a:p>
            <a:endParaRPr lang="en-US" altLang="sv-SE" smtClean="0"/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Network support for multimedia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5D83EFE1-DDAD-4BC9-A908-9B20C6D0243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59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4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Scheduling: FIFO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052736"/>
            <a:ext cx="7772400" cy="136815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ZapfDingbats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FIFO</a:t>
            </a:r>
            <a:r>
              <a:rPr lang="en-US" sz="2000" smtClean="0"/>
              <a:t>: in order of arrival to the queue</a:t>
            </a:r>
          </a:p>
          <a:p>
            <a:pPr marL="800100" lvl="1" indent="-342900">
              <a:lnSpc>
                <a:spcPct val="90000"/>
              </a:lnSpc>
              <a:buFont typeface="ZapfDingbats"/>
              <a:buChar char="r"/>
            </a:pPr>
            <a:r>
              <a:rPr lang="en-US" sz="1800" smtClean="0"/>
              <a:t> if buffer full: a </a:t>
            </a:r>
            <a:r>
              <a:rPr lang="en-US" sz="1800" smtClean="0">
                <a:solidFill>
                  <a:schemeClr val="accent2"/>
                </a:solidFill>
              </a:rPr>
              <a:t>discard policy</a:t>
            </a:r>
            <a:r>
              <a:rPr lang="en-US" sz="1800" smtClean="0"/>
              <a:t> determines which packet to discard among the arrival and those already queued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03CFC-D901-4A87-B4BB-DEE7EE16BA0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0422" name="Picture 4" descr="661 F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3429000"/>
            <a:ext cx="5559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sv-SE" smtClean="0"/>
              <a:t>Data networking technologies </a:t>
            </a:r>
            <a:br>
              <a:rPr lang="en-US" altLang="sv-SE" smtClean="0"/>
            </a:br>
            <a:r>
              <a:rPr lang="en-US" altLang="sv-SE" smtClean="0"/>
              <a:t>in Smart Grids</a:t>
            </a:r>
            <a:endParaRPr lang="el-GR" altLang="sv-SE" smtClean="0"/>
          </a:p>
        </p:txBody>
      </p:sp>
      <p:sp>
        <p:nvSpPr>
          <p:cNvPr id="2051" name="Rectangle 35"/>
          <p:cNvSpPr>
            <a:spLocks noChangeArrowheads="1"/>
          </p:cNvSpPr>
          <p:nvPr/>
        </p:nvSpPr>
        <p:spPr bwMode="auto">
          <a:xfrm>
            <a:off x="3962622" y="3167063"/>
            <a:ext cx="472417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2800" dirty="0" smtClean="0"/>
              <a:t>Presentation by </a:t>
            </a:r>
          </a:p>
          <a:p>
            <a:pPr algn="r" eaLnBrk="1" hangingPunct="1"/>
            <a:r>
              <a:rPr lang="en-US" altLang="sv-SE" sz="2800" dirty="0" err="1" smtClean="0"/>
              <a:t>Giorgos</a:t>
            </a:r>
            <a:r>
              <a:rPr lang="en-US" altLang="sv-SE" sz="2800" dirty="0" smtClean="0"/>
              <a:t> Georgiadis</a:t>
            </a:r>
          </a:p>
          <a:p>
            <a:pPr algn="r" eaLnBrk="1" hangingPunct="1"/>
            <a:r>
              <a:rPr lang="en-US" altLang="sv-SE" sz="2800" dirty="0" smtClean="0"/>
              <a:t>(former CTH / </a:t>
            </a:r>
            <a:r>
              <a:rPr lang="en-US" altLang="sv-SE" sz="2800" dirty="0" err="1" smtClean="0"/>
              <a:t>curr</a:t>
            </a:r>
            <a:r>
              <a:rPr lang="en-US" altLang="sv-SE" sz="2800" dirty="0" smtClean="0"/>
              <a:t>. Bosch R&amp;D)</a:t>
            </a:r>
            <a:endParaRPr lang="en-US" altLang="sv-SE" sz="2800" dirty="0" smtClean="0"/>
          </a:p>
          <a:p>
            <a:pPr algn="r" eaLnBrk="1" hangingPunct="1"/>
            <a:endParaRPr lang="en-US" altLang="sv-SE" sz="2000" dirty="0"/>
          </a:p>
        </p:txBody>
      </p:sp>
      <p:pic>
        <p:nvPicPr>
          <p:cNvPr id="2053" name="Picture 25" descr="C:\TempPermanent\clipart\vinnova\paradigm_old_lef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t="2766" r="25351" b="15884"/>
          <a:stretch>
            <a:fillRect/>
          </a:stretch>
        </p:blipFill>
        <p:spPr bwMode="auto">
          <a:xfrm>
            <a:off x="6746875" y="4854575"/>
            <a:ext cx="19399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2425" y="6237288"/>
            <a:ext cx="1016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569691"/>
      </p:ext>
    </p:extLst>
  </p:cSld>
  <p:clrMapOvr>
    <a:masterClrMapping/>
  </p:clrMapOvr>
  <p:transition advTm="54543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62372" y="3058"/>
            <a:ext cx="8219256" cy="761646"/>
          </a:xfrm>
        </p:spPr>
        <p:txBody>
          <a:bodyPr/>
          <a:lstStyle/>
          <a:p>
            <a:r>
              <a:rPr lang="en-US" dirty="0" smtClean="0"/>
              <a:t>Recall: I</a:t>
            </a:r>
            <a:r>
              <a:rPr lang="en-US" dirty="0" smtClean="0"/>
              <a:t>nternet </a:t>
            </a:r>
            <a:r>
              <a:rPr lang="en-US" dirty="0" smtClean="0"/>
              <a:t>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755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</a:t>
            </a:r>
            <a:r>
              <a:rPr lang="sv-SE" dirty="0" err="1" smtClean="0"/>
              <a:t>pprox</a:t>
            </a:r>
            <a:r>
              <a:rPr lang="sv-SE" dirty="0" smtClean="0"/>
              <a:t> 10 yrs </a:t>
            </a:r>
            <a:r>
              <a:rPr lang="sv-SE" dirty="0" err="1" smtClean="0"/>
              <a:t>ago</a:t>
            </a:r>
            <a:endParaRPr lang="sv-SE" dirty="0"/>
          </a:p>
        </p:txBody>
      </p:sp>
      <p:sp>
        <p:nvSpPr>
          <p:cNvPr id="648" name="TextBox 647"/>
          <p:cNvSpPr txBox="1"/>
          <p:nvPr/>
        </p:nvSpPr>
        <p:spPr>
          <a:xfrm>
            <a:off x="5148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</a:t>
            </a:r>
            <a:r>
              <a:rPr lang="sv-SE" dirty="0" err="1" smtClean="0"/>
              <a:t>ontinuous</a:t>
            </a:r>
            <a:r>
              <a:rPr lang="sv-SE" dirty="0" smtClean="0"/>
              <a:t> evolution ….</a:t>
            </a:r>
            <a:endParaRPr lang="sv-SE" dirty="0"/>
          </a:p>
        </p:txBody>
      </p:sp>
      <p:sp>
        <p:nvSpPr>
          <p:cNvPr id="4" name="Right Arrow 3"/>
          <p:cNvSpPr/>
          <p:nvPr/>
        </p:nvSpPr>
        <p:spPr>
          <a:xfrm>
            <a:off x="3290497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804248" y="1916832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0023" y="-19231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b="1" dirty="0" smtClean="0"/>
              <a:t>Introduction</a:t>
            </a:r>
            <a:endParaRPr lang="sv-SE" altLang="sv-SE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448545"/>
              </p:ext>
            </p:extLst>
          </p:nvPr>
        </p:nvGraphicFramePr>
        <p:xfrm>
          <a:off x="429732" y="2623169"/>
          <a:ext cx="7562850" cy="2927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6123"/>
                <a:gridCol w="2880330"/>
                <a:gridCol w="1656190"/>
                <a:gridCol w="1800207"/>
              </a:tblGrid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SONET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Synchronous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WDM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Wavelength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Division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/VSAT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 Radio</a:t>
                      </a:r>
                    </a:p>
                  </a:txBody>
                  <a:tcPr marT="45740" marB="457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Twisted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pair / Fiber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optics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BPL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 over Power Lines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 Interoperability for Microwave Access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rules~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rules!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(IEC 61850)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Ethernet rules?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sv-SE" sz="1200" b="1" dirty="0" smtClean="0"/>
                        <a:t>Hint: </a:t>
                      </a:r>
                      <a:r>
                        <a:rPr lang="sv-SE" sz="1200" b="1" baseline="0" dirty="0" smtClean="0"/>
                        <a:t> not </a:t>
                      </a:r>
                      <a:r>
                        <a:rPr lang="sv-SE" sz="1200" b="1" baseline="0" dirty="0" err="1" smtClean="0"/>
                        <a:t>always</a:t>
                      </a:r>
                      <a:endParaRPr lang="sv-SE" sz="1200" b="1" dirty="0" smtClean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836712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2" descr="http://cockelshells.files.wordpress.com/2010/09/map-dragon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109887"/>
            <a:ext cx="1163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TempPermanent\arrow_thi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156563">
            <a:off x="1413014" y="1896129"/>
            <a:ext cx="319568" cy="9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11"/>
          <p:cNvSpPr>
            <a:spLocks noChangeArrowheads="1"/>
          </p:cNvSpPr>
          <p:nvPr/>
        </p:nvSpPr>
        <p:spPr bwMode="auto">
          <a:xfrm>
            <a:off x="1889125" y="2176562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sz="2000"/>
              <a:t>“Here be SCADA”</a:t>
            </a:r>
            <a:endParaRPr lang="sv-SE" altLang="sv-SE" sz="2000"/>
          </a:p>
        </p:txBody>
      </p:sp>
      <p:sp>
        <p:nvSpPr>
          <p:cNvPr id="4" name="Right Brace 3"/>
          <p:cNvSpPr/>
          <p:nvPr/>
        </p:nvSpPr>
        <p:spPr>
          <a:xfrm rot="5400000">
            <a:off x="2663825" y="323949"/>
            <a:ext cx="360363" cy="3313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095" name="Rectangle 5"/>
          <p:cNvSpPr>
            <a:spLocks noChangeArrowheads="1"/>
          </p:cNvSpPr>
          <p:nvPr/>
        </p:nvSpPr>
        <p:spPr bwMode="auto">
          <a:xfrm rot="-2666758">
            <a:off x="304800" y="2998887"/>
            <a:ext cx="170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/>
              <a:t>Communication</a:t>
            </a:r>
          </a:p>
          <a:p>
            <a:pPr eaLnBrk="1" hangingPunct="1"/>
            <a:r>
              <a:rPr lang="en-US" altLang="sv-SE" b="1"/>
              <a:t>technologies</a:t>
            </a:r>
            <a:endParaRPr lang="sv-SE" altLang="sv-SE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0" y="2493963"/>
            <a:ext cx="0" cy="424815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27763" y="2470150"/>
            <a:ext cx="0" cy="4271963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894112"/>
            <a:ext cx="11350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75463" y="2860774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atin typeface="+mj-lt"/>
                <a:cs typeface="Arial" charset="0"/>
              </a:rPr>
              <a:t>?</a:t>
            </a:r>
            <a:endParaRPr lang="el-GR" dirty="0">
              <a:latin typeface="+mj-lt"/>
              <a:cs typeface="Arial" charset="0"/>
            </a:endParaRPr>
          </a:p>
        </p:txBody>
      </p:sp>
      <p:sp>
        <p:nvSpPr>
          <p:cNvPr id="3100" name="Rectangle 31"/>
          <p:cNvSpPr>
            <a:spLocks noChangeArrowheads="1"/>
          </p:cNvSpPr>
          <p:nvPr/>
        </p:nvSpPr>
        <p:spPr bwMode="auto">
          <a:xfrm rot="-2666758">
            <a:off x="272575" y="4397663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 dirty="0"/>
              <a:t>Communication</a:t>
            </a:r>
          </a:p>
          <a:p>
            <a:pPr eaLnBrk="1" hangingPunct="1"/>
            <a:r>
              <a:rPr lang="en-US" altLang="sv-SE" b="1" dirty="0"/>
              <a:t>protocols</a:t>
            </a:r>
            <a:endParaRPr lang="sv-SE" altLang="sv-SE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88238" y="5499199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2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354612"/>
            <a:ext cx="11350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875463" y="4321274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atin typeface="+mj-lt"/>
                <a:cs typeface="Arial" charset="0"/>
              </a:rPr>
              <a:t>?</a:t>
            </a:r>
            <a:endParaRPr lang="el-GR" dirty="0">
              <a:latin typeface="+mj-lt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52129" y="0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1</a:t>
            </a:r>
            <a:endParaRPr lang="sv-SE" dirty="0">
              <a:latin typeface="+mn-lt"/>
              <a:cs typeface="Arial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483271" y="5688439"/>
            <a:ext cx="18553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 smtClean="0"/>
              <a:t>Fig. </a:t>
            </a:r>
            <a:r>
              <a:rPr lang="en-US" altLang="sv-SE" sz="1400" dirty="0" err="1" smtClean="0"/>
              <a:t>Giorgos</a:t>
            </a:r>
            <a:r>
              <a:rPr lang="en-US" altLang="sv-SE" sz="1400" dirty="0" smtClean="0"/>
              <a:t> Georgiadis</a:t>
            </a:r>
          </a:p>
          <a:p>
            <a:pPr algn="r" eaLnBrk="1" hangingPunct="1"/>
            <a:endParaRPr lang="en-US" altLang="sv-SE" sz="2000" dirty="0"/>
          </a:p>
        </p:txBody>
      </p:sp>
    </p:spTree>
    <p:extLst>
      <p:ext uri="{BB962C8B-B14F-4D97-AF65-F5344CB8AC3E}">
        <p14:creationId xmlns:p14="http://schemas.microsoft.com/office/powerpoint/2010/main" val="26974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8783" y="-59305"/>
            <a:ext cx="8806433" cy="1143000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Approximate overview of shaping new stacks</a:t>
            </a:r>
            <a:endParaRPr lang="sv-SE" altLang="sv-SE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0" y="2095401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PAN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pic>
        <p:nvPicPr>
          <p:cNvPr id="4119" name="Picture 5" descr="https://lh3.ggpht.com/-yPHtWF43D8c/TY-PxT-KqNI/AAAAAAAAAAo/1OaBHHrsEKE/s1600/osi-model-7-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2776"/>
            <a:ext cx="3848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579464"/>
          <a:ext cx="41036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Protocols @ Distribution’s last mile</a:t>
                      </a:r>
                      <a:endParaRPr lang="sv-SE" sz="1800" dirty="0"/>
                    </a:p>
                  </a:txBody>
                  <a:tcPr marL="91423" marR="91423" marT="45798" marB="45798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900113" y="4690964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0113" y="2090639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41564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6554788" y="2781201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825651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870101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5508625" y="2924944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2780928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54863" y="2564904"/>
            <a:ext cx="534987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PHY/DataLink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4572000" y="2311400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0" y="4906963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306638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357563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6554788" y="299720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3041650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086100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508625" y="2824163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28241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5976" y="2060848"/>
            <a:ext cx="453650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Ethernet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Not much to say</a:t>
            </a:r>
            <a:endParaRPr lang="sv-SE" dirty="0" smtClean="0"/>
          </a:p>
          <a:p>
            <a:pPr>
              <a:buFont typeface="Arial" charset="0"/>
              <a:buChar char="•"/>
              <a:defRPr/>
            </a:pPr>
            <a:r>
              <a:rPr lang="sv-SE" dirty="0" err="1" smtClean="0"/>
              <a:t>HomePlug</a:t>
            </a:r>
            <a:endParaRPr lang="sv-SE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Honorable mention: popular home automation protocol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 smtClean="0"/>
              <a:t>Powerline</a:t>
            </a:r>
            <a:r>
              <a:rPr lang="en-US" dirty="0" smtClean="0"/>
              <a:t> based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Speed: ~200mbps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Otherwise, vanilla protocol: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i.e. using TDMA</a:t>
            </a:r>
            <a:r>
              <a:rPr lang="sv-SE" dirty="0" smtClean="0"/>
              <a:t>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Two kinds of nodes,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…</a:t>
            </a:r>
          </a:p>
        </p:txBody>
      </p:sp>
      <p:sp>
        <p:nvSpPr>
          <p:cNvPr id="15" name="Rectangle 14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3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PHY/DataLink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4572000" y="2311400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0" y="4906963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306638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9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357563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6554788" y="299720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3041650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086100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508625" y="2824163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28241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5976" y="2060848"/>
            <a:ext cx="453650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v-SE" dirty="0" smtClean="0"/>
              <a:t>IEEE 802.15.4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Radio based, usually 2.4GHz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Small packets (&lt;=127bytes)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Medium speed (~250kbps)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Originally DSSS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Topologies supported: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Star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Peer-to-peer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Roles supported: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Full-function device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Reduced-function device</a:t>
            </a:r>
            <a:endParaRPr lang="sv-SE" dirty="0" smtClean="0"/>
          </a:p>
        </p:txBody>
      </p:sp>
      <p:pic>
        <p:nvPicPr>
          <p:cNvPr id="6179" name="Picture 5" descr="File:IEEE 802.15.4 Star P2P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636838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4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6LoWPAN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“IPv6 over </a:t>
            </a:r>
            <a:r>
              <a:rPr lang="en-US" sz="2000" dirty="0" err="1" smtClean="0"/>
              <a:t>LoW</a:t>
            </a:r>
            <a:r>
              <a:rPr lang="en-US" sz="2000" dirty="0" smtClean="0"/>
              <a:t> Power wireless Area Networks”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Builds on 802.15.4, IPv6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Aimed at low power devices (sensors, controllers)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Topologies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Star, peer-to-peer </a:t>
            </a:r>
            <a:r>
              <a:rPr lang="en-US" b="1" dirty="0" smtClean="0"/>
              <a:t>+ Mesh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Many Challenges: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IP packets &gt;=1280bytes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128bit IP addresses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…</a:t>
            </a:r>
          </a:p>
          <a:p>
            <a:pPr lvl="2"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sv-SE" dirty="0" smtClean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445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45125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125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4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7427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416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407025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81750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5125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9597" y="6309320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520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Rectangle 16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5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n-US" altLang="sv-SE" sz="2400" smtClean="0"/>
              <a:t>ZigBee</a:t>
            </a:r>
          </a:p>
          <a:p>
            <a:pPr lvl="1"/>
            <a:r>
              <a:rPr lang="en-US" altLang="sv-SE" sz="2400" smtClean="0"/>
              <a:t>Builds on 802.15.4, </a:t>
            </a:r>
            <a:r>
              <a:rPr lang="en-US" altLang="sv-SE" sz="2400" b="1" smtClean="0"/>
              <a:t>but not IP</a:t>
            </a:r>
          </a:p>
          <a:p>
            <a:pPr lvl="1"/>
            <a:r>
              <a:rPr lang="en-US" altLang="sv-SE" sz="2400" smtClean="0"/>
              <a:t>Aimed at low power devices too (sensors, controllers)</a:t>
            </a:r>
          </a:p>
          <a:p>
            <a:pPr lvl="2"/>
            <a:r>
              <a:rPr lang="en-US" altLang="sv-SE" sz="1600" smtClean="0"/>
              <a:t>Speed 250kbps</a:t>
            </a:r>
          </a:p>
          <a:p>
            <a:pPr lvl="2"/>
            <a:r>
              <a:rPr lang="en-US" altLang="sv-SE" sz="1600" smtClean="0"/>
              <a:t>Packet 127bytes</a:t>
            </a:r>
          </a:p>
          <a:p>
            <a:pPr lvl="2"/>
            <a:r>
              <a:rPr lang="en-US" altLang="sv-SE" sz="1600" smtClean="0"/>
              <a:t>Battery powered devices (supports sleep)</a:t>
            </a:r>
          </a:p>
          <a:p>
            <a:pPr lvl="1"/>
            <a:r>
              <a:rPr lang="en-US" altLang="sv-SE" sz="2400" smtClean="0"/>
              <a:t>Topologies supported</a:t>
            </a:r>
          </a:p>
          <a:p>
            <a:pPr lvl="2">
              <a:buFont typeface="Calibri" pitchFamily="34" charset="0"/>
              <a:buChar char="+"/>
            </a:pPr>
            <a:r>
              <a:rPr lang="en-US" altLang="sv-SE" sz="1600" smtClean="0"/>
              <a:t>Mesh (jump to: example)</a:t>
            </a:r>
          </a:p>
          <a:p>
            <a:pPr lvl="1"/>
            <a:r>
              <a:rPr lang="en-US" altLang="sv-SE" sz="2400" smtClean="0"/>
              <a:t>Roles supported</a:t>
            </a:r>
          </a:p>
          <a:p>
            <a:pPr lvl="2"/>
            <a:r>
              <a:rPr lang="en-US" altLang="sv-SE" sz="1600" smtClean="0"/>
              <a:t>Coordinator, router, end node</a:t>
            </a:r>
          </a:p>
          <a:p>
            <a:pPr lvl="1"/>
            <a:r>
              <a:rPr lang="en-US" altLang="sv-SE" sz="2400" smtClean="0"/>
              <a:t>Different profiles exist:</a:t>
            </a:r>
          </a:p>
          <a:p>
            <a:pPr lvl="2"/>
            <a:r>
              <a:rPr lang="en-US" altLang="sv-SE" sz="1600" smtClean="0"/>
              <a:t>ZigBee Home Automation</a:t>
            </a:r>
          </a:p>
          <a:p>
            <a:pPr lvl="2"/>
            <a:r>
              <a:rPr lang="en-US" altLang="sv-SE" sz="1600" smtClean="0"/>
              <a:t>Zigbee Smart Energy</a:t>
            </a:r>
          </a:p>
          <a:p>
            <a:pPr lvl="2"/>
            <a:r>
              <a:rPr lang="en-US" altLang="sv-SE" sz="1600" b="1" smtClean="0"/>
              <a:t>Zigbee IP, ...</a:t>
            </a:r>
            <a:endParaRPr lang="en-US" altLang="sv-SE" sz="1600" smtClean="0"/>
          </a:p>
          <a:p>
            <a:pPr lvl="2"/>
            <a:endParaRPr lang="en-US" altLang="sv-SE" sz="1100" smtClean="0"/>
          </a:p>
          <a:p>
            <a:pPr lvl="1"/>
            <a:endParaRPr lang="sv-SE" altLang="sv-SE" sz="120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445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45125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125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7427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416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407025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81750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5125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9597" y="6309320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520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9" name="Rectangle 18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6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n-US" altLang="sv-SE" sz="2400" smtClean="0"/>
              <a:t>More protocols, same story:</a:t>
            </a:r>
          </a:p>
          <a:p>
            <a:pPr lvl="1"/>
            <a:r>
              <a:rPr lang="en-US" altLang="sv-SE" sz="2000" smtClean="0"/>
              <a:t>XMPP, BACNet, LonWorks, Modbus, …</a:t>
            </a:r>
          </a:p>
          <a:p>
            <a:pPr lvl="1"/>
            <a:r>
              <a:rPr lang="en-US" altLang="sv-SE" sz="2000" smtClean="0"/>
              <a:t>Wired</a:t>
            </a:r>
          </a:p>
          <a:p>
            <a:pPr lvl="1"/>
            <a:r>
              <a:rPr lang="en-US" altLang="sv-SE" sz="2000" smtClean="0"/>
              <a:t>Proprietary, build around specific companies (BACNet, LonWorks) or legacy protocols (Modbus)</a:t>
            </a:r>
          </a:p>
          <a:p>
            <a:pPr lvl="1"/>
            <a:r>
              <a:rPr lang="en-US" altLang="sv-SE" sz="2000" smtClean="0"/>
              <a:t>Today gateway devices to “break out” to Ethernet are in use</a:t>
            </a:r>
          </a:p>
          <a:p>
            <a:pPr lvl="1"/>
            <a:r>
              <a:rPr lang="en-US" altLang="sv-SE" sz="2000" smtClean="0"/>
              <a:t>Simple topologies (i.e bus), same roles as before</a:t>
            </a:r>
          </a:p>
          <a:p>
            <a:pPr lvl="1"/>
            <a:endParaRPr lang="en-US" altLang="sv-SE" sz="1600" smtClean="0"/>
          </a:p>
          <a:p>
            <a:r>
              <a:rPr lang="en-US" altLang="sv-SE" sz="2400" smtClean="0"/>
              <a:t>But what is the connecting thread over all?</a:t>
            </a:r>
          </a:p>
          <a:p>
            <a:pPr lvl="1"/>
            <a:r>
              <a:rPr lang="en-US" altLang="sv-SE" sz="2000" smtClean="0"/>
              <a:t>Open standards!</a:t>
            </a:r>
          </a:p>
          <a:p>
            <a:pPr lvl="1"/>
            <a:r>
              <a:rPr lang="en-US" altLang="sv-SE" sz="2000" smtClean="0"/>
              <a:t>Internet! (of Things?)</a:t>
            </a:r>
          </a:p>
          <a:p>
            <a:pPr lvl="1"/>
            <a:endParaRPr lang="sv-SE" altLang="sv-SE" sz="120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445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45125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125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6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7427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416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407025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81750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5125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9597" y="6309320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520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" name="Rectangle 14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8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Packet Scheduling: Weighted Fair Queueing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9851"/>
            <a:ext cx="8348663" cy="1225054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Weighted Fair Queuing</a:t>
            </a:r>
            <a:r>
              <a:rPr lang="en-US" sz="2000" dirty="0" smtClean="0"/>
              <a:t>: generalized </a:t>
            </a:r>
            <a:r>
              <a:rPr lang="en-US" sz="2000" dirty="0" smtClean="0">
                <a:solidFill>
                  <a:srgbClr val="FF0000"/>
                </a:solidFill>
              </a:rPr>
              <a:t>Round Robin</a:t>
            </a:r>
            <a:r>
              <a:rPr lang="en-US" sz="2000" dirty="0" smtClean="0"/>
              <a:t>, including priorities (weights)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provide each class with a differentiated amount of service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class </a:t>
            </a:r>
            <a:r>
              <a:rPr lang="en-US" sz="1800" dirty="0" err="1" smtClean="0"/>
              <a:t>i</a:t>
            </a:r>
            <a:r>
              <a:rPr lang="en-US" sz="1800" dirty="0" smtClean="0"/>
              <a:t> receives a fraction of service 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dirty="0" smtClean="0"/>
              <a:t>(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j</a:t>
            </a:r>
            <a:r>
              <a:rPr lang="en-US" sz="1800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There are a lot m</a:t>
            </a:r>
            <a:r>
              <a:rPr lang="en-US" sz="2000" dirty="0" smtClean="0"/>
              <a:t>ore decision options about packet </a:t>
            </a:r>
            <a:r>
              <a:rPr lang="en-US" sz="2000" dirty="0" smtClean="0"/>
              <a:t>scheduling: work-conserving policies, delays, …</a:t>
            </a:r>
          </a:p>
          <a:p>
            <a:pPr marL="457200" indent="-457200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00C29-9414-494A-B09B-F79E776828F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2470" name="Picture 4" descr="666 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763838"/>
            <a:ext cx="80073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7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n-US" altLang="sv-SE" sz="2400" smtClean="0"/>
              <a:t>OpenADR</a:t>
            </a:r>
          </a:p>
          <a:p>
            <a:pPr lvl="1"/>
            <a:r>
              <a:rPr lang="en-US" altLang="sv-SE" sz="2000" smtClean="0"/>
              <a:t>ADR: Advanced Metering Response</a:t>
            </a:r>
          </a:p>
          <a:p>
            <a:pPr lvl="1"/>
            <a:r>
              <a:rPr lang="en-US" altLang="sv-SE" sz="2000" smtClean="0"/>
              <a:t>Trying to ‘unify’ different solutions in a high level protocol</a:t>
            </a:r>
          </a:p>
          <a:p>
            <a:pPr lvl="1"/>
            <a:r>
              <a:rPr lang="en-US" altLang="sv-SE" sz="2000" smtClean="0"/>
              <a:t>Formalizing:</a:t>
            </a:r>
          </a:p>
          <a:p>
            <a:pPr lvl="2"/>
            <a:r>
              <a:rPr lang="en-US" altLang="sv-SE" sz="1800" smtClean="0"/>
              <a:t>Roles</a:t>
            </a:r>
          </a:p>
          <a:p>
            <a:pPr lvl="2"/>
            <a:r>
              <a:rPr lang="en-US" altLang="sv-SE" sz="1800" smtClean="0"/>
              <a:t>Messages</a:t>
            </a:r>
          </a:p>
          <a:p>
            <a:pPr lvl="2"/>
            <a:r>
              <a:rPr lang="en-US" altLang="sv-SE" sz="1800" smtClean="0"/>
              <a:t>Device detection</a:t>
            </a:r>
          </a:p>
          <a:p>
            <a:pPr lvl="1"/>
            <a:r>
              <a:rPr lang="en-US" altLang="sv-SE" sz="2000" smtClean="0"/>
              <a:t>Simple topologies (i.e bus), same roles as before</a:t>
            </a:r>
          </a:p>
          <a:p>
            <a:pPr lvl="1"/>
            <a:endParaRPr lang="en-US" altLang="sv-SE" sz="1600" smtClean="0"/>
          </a:p>
          <a:p>
            <a:r>
              <a:rPr lang="en-US" altLang="sv-SE" sz="2400" smtClean="0"/>
              <a:t>REST-based APIs</a:t>
            </a:r>
          </a:p>
          <a:p>
            <a:pPr lvl="1"/>
            <a:r>
              <a:rPr lang="en-US" altLang="sv-SE" sz="2000" smtClean="0"/>
              <a:t>I.e. Costrained Application Protocol</a:t>
            </a:r>
          </a:p>
          <a:p>
            <a:pPr lvl="1"/>
            <a:r>
              <a:rPr lang="en-US" altLang="sv-SE" sz="2000" smtClean="0"/>
              <a:t>Ultimately, HTTP-based </a:t>
            </a:r>
          </a:p>
          <a:p>
            <a:pPr lvl="1"/>
            <a:r>
              <a:rPr lang="en-US" altLang="sv-SE" sz="2000" smtClean="0"/>
              <a:t>Verb oriented: GET, PUT, DELETE, …</a:t>
            </a:r>
          </a:p>
          <a:p>
            <a:pPr lvl="1"/>
            <a:endParaRPr lang="sv-SE" altLang="sv-SE" sz="1200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Towards interoperability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445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45125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125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0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7427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416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407025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81750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5125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9597" y="6309320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520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" name="Rectangle 14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8604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9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n-US" altLang="sv-SE" sz="2400" smtClean="0"/>
              <a:t>Ethernet/IP-based integration</a:t>
            </a:r>
          </a:p>
          <a:p>
            <a:pPr lvl="1"/>
            <a:r>
              <a:rPr lang="en-US" altLang="sv-SE" sz="2000" smtClean="0"/>
              <a:t>Remember:</a:t>
            </a:r>
          </a:p>
          <a:p>
            <a:pPr lvl="2"/>
            <a:r>
              <a:rPr lang="en-US" altLang="sv-SE" sz="1800" smtClean="0"/>
              <a:t>Radio band: 2.4GHz (WiFI, ZigBee, 6LoWPAN)</a:t>
            </a:r>
          </a:p>
          <a:p>
            <a:pPr lvl="2"/>
            <a:r>
              <a:rPr lang="en-US" altLang="sv-SE" sz="1800" smtClean="0"/>
              <a:t>Similar topologies, roles</a:t>
            </a:r>
          </a:p>
          <a:p>
            <a:pPr lvl="2"/>
            <a:r>
              <a:rPr lang="en-US" altLang="sv-SE" sz="1800" smtClean="0"/>
              <a:t>Made for low energy devices, but flops/watt/kr increase!</a:t>
            </a:r>
          </a:p>
          <a:p>
            <a:pPr lvl="2"/>
            <a:r>
              <a:rPr lang="en-US" altLang="sv-SE" sz="1800" smtClean="0"/>
              <a:t>Ethernet gateways commonly used </a:t>
            </a:r>
          </a:p>
          <a:p>
            <a:pPr lvl="1"/>
            <a:r>
              <a:rPr lang="en-US" altLang="sv-SE" sz="2000" smtClean="0"/>
              <a:t>Solution: make them (formally) interoperable</a:t>
            </a:r>
          </a:p>
          <a:p>
            <a:pPr lvl="2"/>
            <a:r>
              <a:rPr lang="en-US" altLang="sv-SE" sz="1800" smtClean="0"/>
              <a:t>ZigBee Smart Energy v2.0</a:t>
            </a:r>
          </a:p>
          <a:p>
            <a:pPr lvl="2"/>
            <a:r>
              <a:rPr lang="en-US" altLang="sv-SE" sz="1800" smtClean="0"/>
              <a:t>ZigBee, WiFi, HomePlug on board</a:t>
            </a:r>
          </a:p>
          <a:p>
            <a:pPr lvl="2"/>
            <a:r>
              <a:rPr lang="en-US" altLang="sv-SE" sz="1800" smtClean="0"/>
              <a:t>6LoWPAN coming soon</a:t>
            </a:r>
          </a:p>
          <a:p>
            <a:pPr lvl="1"/>
            <a:endParaRPr lang="sv-SE" altLang="sv-SE" sz="1200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Towards interoperability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445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45125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45125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4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7427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4163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407025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81750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5125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9597" y="6309320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8520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" name="Rectangle 14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8388350" y="-15875"/>
            <a:ext cx="792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10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-2333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b="1" dirty="0" smtClean="0"/>
              <a:t>Conclusion</a:t>
            </a:r>
            <a:endParaRPr lang="sv-SE" altLang="sv-SE" dirty="0" smtClean="0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268413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16200000" flipH="1">
            <a:off x="3455988" y="28575"/>
            <a:ext cx="360362" cy="4897438"/>
          </a:xfrm>
          <a:prstGeom prst="rightBrace">
            <a:avLst>
              <a:gd name="adj1" fmla="val 8333"/>
              <a:gd name="adj2" fmla="val 50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468313" y="2574925"/>
            <a:ext cx="8229600" cy="4525963"/>
          </a:xfrm>
        </p:spPr>
        <p:txBody>
          <a:bodyPr/>
          <a:lstStyle/>
          <a:p>
            <a:r>
              <a:rPr lang="en-US" altLang="sv-SE" sz="2400" smtClean="0"/>
              <a:t>Ethernet + misc communication technologies</a:t>
            </a:r>
          </a:p>
          <a:p>
            <a:r>
              <a:rPr lang="en-US" altLang="sv-SE" sz="2400" smtClean="0"/>
              <a:t>Ethernet vs non-ethernet</a:t>
            </a:r>
          </a:p>
          <a:p>
            <a:pPr lvl="1"/>
            <a:r>
              <a:rPr lang="en-US" altLang="sv-SE" sz="2000" smtClean="0"/>
              <a:t>Why?</a:t>
            </a:r>
          </a:p>
          <a:p>
            <a:pPr lvl="2"/>
            <a:r>
              <a:rPr lang="en-US" altLang="sv-SE" sz="1800" smtClean="0"/>
              <a:t>Design for low energy devices (smaller packets, lower comm speed)</a:t>
            </a:r>
          </a:p>
          <a:p>
            <a:pPr lvl="2"/>
            <a:r>
              <a:rPr lang="en-US" altLang="sv-SE" sz="1800" smtClean="0"/>
              <a:t>Peer to peer, mesh topologies</a:t>
            </a:r>
          </a:p>
          <a:p>
            <a:pPr lvl="1"/>
            <a:r>
              <a:rPr lang="en-US" altLang="sv-SE" sz="2000" smtClean="0"/>
              <a:t>Now + Future?</a:t>
            </a:r>
          </a:p>
          <a:p>
            <a:pPr lvl="2"/>
            <a:r>
              <a:rPr lang="en-US" altLang="sv-SE" sz="1800" smtClean="0"/>
              <a:t>Devices’ specs catching up</a:t>
            </a:r>
          </a:p>
          <a:p>
            <a:pPr lvl="2"/>
            <a:r>
              <a:rPr lang="en-US" altLang="sv-SE" sz="1800" smtClean="0"/>
              <a:t>Importance of being connected (to the Internet?)</a:t>
            </a:r>
          </a:p>
          <a:p>
            <a:pPr lvl="2"/>
            <a:r>
              <a:rPr lang="en-US" altLang="sv-SE" sz="1800" smtClean="0"/>
              <a:t>Topologies still important (i.e. reliability)</a:t>
            </a:r>
          </a:p>
          <a:p>
            <a:pPr lvl="2"/>
            <a:r>
              <a:rPr lang="en-US" altLang="sv-SE" sz="1800" smtClean="0"/>
              <a:t>Will probably remain radio-based</a:t>
            </a:r>
          </a:p>
          <a:p>
            <a:pPr lvl="2"/>
            <a:endParaRPr lang="en-US" altLang="sv-SE" sz="1800" smtClean="0"/>
          </a:p>
          <a:p>
            <a:pPr lvl="1"/>
            <a:endParaRPr lang="en-US" altLang="sv-SE" sz="2000" smtClean="0"/>
          </a:p>
          <a:p>
            <a:pPr lvl="1"/>
            <a:endParaRPr lang="sv-SE" altLang="sv-SE" sz="2000" smtClean="0"/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4284663" y="2349500"/>
            <a:ext cx="2808287" cy="935038"/>
          </a:xfrm>
          <a:prstGeom prst="bentConnector3">
            <a:avLst>
              <a:gd name="adj1" fmla="val 4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700000">
            <a:off x="8259763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2" name="Rectangle 41"/>
          <p:cNvSpPr/>
          <p:nvPr/>
        </p:nvSpPr>
        <p:spPr>
          <a:xfrm>
            <a:off x="8388350" y="-15875"/>
            <a:ext cx="792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  <a:cs typeface="Arial" charset="0"/>
              </a:rPr>
              <a:t>11</a:t>
            </a:r>
            <a:endParaRPr lang="sv-SE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16632"/>
            <a:ext cx="8219256" cy="576064"/>
          </a:xfrm>
        </p:spPr>
        <p:txBody>
          <a:bodyPr/>
          <a:lstStyle/>
          <a:p>
            <a:r>
              <a:rPr lang="en-US" dirty="0" smtClean="0"/>
              <a:t>Policing Mechanisms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9038"/>
            <a:ext cx="7772400" cy="5022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sv-SE" b="1" dirty="0" err="1" smtClean="0">
                <a:solidFill>
                  <a:srgbClr val="FF0000"/>
                </a:solidFill>
              </a:rPr>
              <a:t>Idea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  <a:r>
              <a:rPr lang="sv-SE" b="1" dirty="0" smtClean="0"/>
              <a:t> </a:t>
            </a:r>
            <a:r>
              <a:rPr lang="sv-SE" i="1" dirty="0" err="1" smtClean="0"/>
              <a:t>shape</a:t>
            </a:r>
            <a:r>
              <a:rPr lang="sv-SE" i="1" dirty="0" smtClean="0"/>
              <a:t> </a:t>
            </a:r>
            <a:r>
              <a:rPr lang="sv-SE" dirty="0" smtClean="0"/>
              <a:t>the packet </a:t>
            </a:r>
            <a:r>
              <a:rPr lang="sv-SE" dirty="0" err="1" smtClean="0"/>
              <a:t>traffic</a:t>
            </a:r>
            <a:r>
              <a:rPr lang="sv-SE" dirty="0" smtClean="0"/>
              <a:t> </a:t>
            </a:r>
            <a:r>
              <a:rPr lang="sv-SE" dirty="0" smtClean="0"/>
              <a:t>: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smtClean="0"/>
              <a:t>provider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i="1" dirty="0" err="1" smtClean="0"/>
              <a:t>traffic</a:t>
            </a:r>
            <a:r>
              <a:rPr lang="sv-SE" i="1" dirty="0" smtClean="0"/>
              <a:t> </a:t>
            </a:r>
            <a:r>
              <a:rPr lang="sv-SE" i="1" dirty="0" err="1" smtClean="0"/>
              <a:t>policing</a:t>
            </a:r>
            <a:r>
              <a:rPr lang="sv-SE" i="1" dirty="0" smtClean="0"/>
              <a:t>, </a:t>
            </a:r>
            <a:r>
              <a:rPr lang="sv-SE" dirty="0" err="1" smtClean="0"/>
              <a:t>ie</a:t>
            </a:r>
            <a:r>
              <a:rPr lang="sv-SE" dirty="0" smtClean="0"/>
              <a:t> </a:t>
            </a:r>
            <a:r>
              <a:rPr lang="sv-SE" dirty="0" err="1" smtClean="0"/>
              <a:t>enforces</a:t>
            </a:r>
            <a:r>
              <a:rPr lang="sv-SE" dirty="0" smtClean="0"/>
              <a:t> </a:t>
            </a:r>
            <a:r>
              <a:rPr lang="sv-SE" dirty="0" smtClean="0"/>
              <a:t>the ”</a:t>
            </a:r>
            <a:r>
              <a:rPr lang="sv-SE" dirty="0" err="1" smtClean="0"/>
              <a:t>shape</a:t>
            </a:r>
            <a:r>
              <a:rPr lang="sv-SE" dirty="0" smtClean="0"/>
              <a:t>” </a:t>
            </a:r>
            <a:r>
              <a:rPr lang="sv-SE" dirty="0" err="1" smtClean="0"/>
              <a:t>agreed</a:t>
            </a:r>
            <a:r>
              <a:rPr lang="sv-SE" dirty="0" smtClean="0"/>
              <a:t>. </a:t>
            </a:r>
            <a:endParaRPr lang="sv-SE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Traffic shaping</a:t>
            </a:r>
            <a:r>
              <a:rPr lang="en-US" dirty="0" smtClean="0"/>
              <a:t>, to limit transmission rates: </a:t>
            </a:r>
          </a:p>
          <a:p>
            <a:pPr lvl="1"/>
            <a:r>
              <a:rPr lang="en-US" dirty="0" smtClean="0"/>
              <a:t>(Long term) </a:t>
            </a:r>
            <a:r>
              <a:rPr lang="en-US" b="1" dirty="0" smtClean="0">
                <a:solidFill>
                  <a:srgbClr val="FF0000"/>
                </a:solidFill>
              </a:rPr>
              <a:t>Average Rate</a:t>
            </a:r>
            <a:r>
              <a:rPr lang="en-US" dirty="0" smtClean="0"/>
              <a:t> (e.g.100 </a:t>
            </a:r>
            <a:r>
              <a:rPr lang="en-US" dirty="0" err="1" smtClean="0"/>
              <a:t>pkts</a:t>
            </a:r>
            <a:r>
              <a:rPr lang="en-US" dirty="0" smtClean="0"/>
              <a:t>/sec or 6000 packets per </a:t>
            </a:r>
            <a:r>
              <a:rPr lang="en-US" dirty="0" smtClean="0"/>
              <a:t>min)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Peak </a:t>
            </a:r>
            <a:r>
              <a:rPr lang="en-US" b="1" dirty="0" smtClean="0">
                <a:solidFill>
                  <a:srgbClr val="FF0000"/>
                </a:solidFill>
              </a:rPr>
              <a:t>Rate</a:t>
            </a:r>
            <a:r>
              <a:rPr lang="en-US" dirty="0" smtClean="0"/>
              <a:t>: e.g.1500 </a:t>
            </a:r>
            <a:r>
              <a:rPr lang="en-US" dirty="0" err="1" smtClean="0"/>
              <a:t>pkts</a:t>
            </a:r>
            <a:r>
              <a:rPr lang="en-US" dirty="0" smtClean="0"/>
              <a:t>/sec </a:t>
            </a:r>
            <a:r>
              <a:rPr lang="en-US" dirty="0"/>
              <a:t>p</a:t>
            </a:r>
            <a:r>
              <a:rPr lang="en-US" dirty="0" smtClean="0"/>
              <a:t>eak</a:t>
            </a:r>
          </a:p>
          <a:p>
            <a:pPr lvl="1"/>
            <a:r>
              <a:rPr lang="en-US" dirty="0" smtClean="0"/>
              <a:t>(Max.)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Burst Size</a:t>
            </a:r>
            <a:r>
              <a:rPr lang="en-US" dirty="0" smtClean="0"/>
              <a:t>: Max. number of packets sent consecutively, </a:t>
            </a:r>
            <a:r>
              <a:rPr lang="en-US" dirty="0" err="1" smtClean="0"/>
              <a:t>ie</a:t>
            </a:r>
            <a:r>
              <a:rPr lang="en-US" dirty="0" smtClean="0"/>
              <a:t> over a very short period of time</a:t>
            </a:r>
          </a:p>
          <a:p>
            <a:pPr lvl="1"/>
            <a:endParaRPr lang="en-US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17ACC-ABED-4859-85F8-F761875AC466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6104"/>
          </a:xfrm>
          <a:noFill/>
        </p:spPr>
        <p:txBody>
          <a:bodyPr lIns="92075" tIns="46038" rIns="92075" bIns="46038"/>
          <a:lstStyle/>
          <a:p>
            <a:r>
              <a:rPr lang="sv-SE" sz="2800" dirty="0" err="1" smtClean="0"/>
              <a:t>Policing</a:t>
            </a:r>
            <a:r>
              <a:rPr lang="sv-SE" sz="2800" dirty="0" smtClean="0"/>
              <a:t> </a:t>
            </a:r>
            <a:r>
              <a:rPr lang="sv-SE" sz="2800" dirty="0" err="1" smtClean="0"/>
              <a:t>Mechanisms</a:t>
            </a:r>
            <a:r>
              <a:rPr lang="sv-SE" sz="2800" dirty="0" smtClean="0"/>
              <a:t>: Pure </a:t>
            </a:r>
            <a:r>
              <a:rPr lang="sv-SE" sz="2800" i="1" dirty="0" err="1" smtClean="0"/>
              <a:t>Leaky</a:t>
            </a:r>
            <a:r>
              <a:rPr lang="sv-SE" sz="2800" i="1" dirty="0" smtClean="0"/>
              <a:t> </a:t>
            </a:r>
            <a:r>
              <a:rPr lang="sv-SE" sz="2800" i="1" dirty="0" err="1" smtClean="0"/>
              <a:t>Bucket</a:t>
            </a:r>
            <a:endParaRPr lang="sv-SE" sz="2800" i="1" dirty="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3625"/>
            <a:ext cx="8223250" cy="781199"/>
          </a:xfrm>
        </p:spPr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sz="2400" b="1" dirty="0" err="1" smtClean="0">
                <a:solidFill>
                  <a:srgbClr val="FF0000"/>
                </a:solidFill>
              </a:rPr>
              <a:t>Idea</a:t>
            </a:r>
            <a:r>
              <a:rPr lang="sv-SE" sz="2400" b="1" dirty="0" smtClean="0"/>
              <a:t>: </a:t>
            </a:r>
            <a:r>
              <a:rPr lang="sv-SE" sz="2400" dirty="0" err="1" smtClean="0"/>
              <a:t>eliminates</a:t>
            </a:r>
            <a:r>
              <a:rPr lang="sv-SE" sz="2400" dirty="0" smtClean="0"/>
              <a:t> </a:t>
            </a:r>
            <a:r>
              <a:rPr lang="sv-SE" sz="2400" dirty="0" err="1" smtClean="0"/>
              <a:t>bursts</a:t>
            </a:r>
            <a:r>
              <a:rPr lang="sv-SE" sz="2400" dirty="0" smtClean="0"/>
              <a:t> </a:t>
            </a:r>
            <a:r>
              <a:rPr lang="sv-SE" sz="2400" dirty="0" err="1" smtClean="0"/>
              <a:t>completely</a:t>
            </a:r>
            <a:r>
              <a:rPr lang="sv-SE" sz="2400" dirty="0" smtClean="0"/>
              <a:t>; </a:t>
            </a:r>
            <a:r>
              <a:rPr lang="sv-SE" sz="2400" dirty="0" err="1" smtClean="0"/>
              <a:t>may</a:t>
            </a:r>
            <a:r>
              <a:rPr lang="sv-SE" sz="2400" dirty="0" smtClean="0"/>
              <a:t> cause </a:t>
            </a:r>
            <a:r>
              <a:rPr lang="sv-SE" sz="2400" dirty="0" err="1" smtClean="0"/>
              <a:t>unnecessary</a:t>
            </a:r>
            <a:r>
              <a:rPr lang="sv-SE" sz="2400" dirty="0" smtClean="0"/>
              <a:t> packet </a:t>
            </a:r>
            <a:r>
              <a:rPr lang="sv-SE" sz="2400" dirty="0" err="1" smtClean="0"/>
              <a:t>losses</a:t>
            </a:r>
            <a:endParaRPr lang="sv-SE" sz="2400" dirty="0" smtClean="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6C729-E9B6-4CE5-8F55-DCF166E5F413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64518" name="Picture 4" descr="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13132"/>
            <a:ext cx="5976664" cy="42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17335</TotalTime>
  <Words>4864</Words>
  <Application>Microsoft Office PowerPoint</Application>
  <PresentationFormat>On-screen Show (4:3)</PresentationFormat>
  <Paragraphs>1202</Paragraphs>
  <Slides>72</Slides>
  <Notes>19</Notes>
  <HiddenSlides>4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ＭＳ Ｐゴシック</vt:lpstr>
      <vt:lpstr>ＭＳ Ｐゴシック</vt:lpstr>
      <vt:lpstr>Agency FB</vt:lpstr>
      <vt:lpstr>Arial</vt:lpstr>
      <vt:lpstr>Calibri</vt:lpstr>
      <vt:lpstr>Comic Sans MS</vt:lpstr>
      <vt:lpstr>Garamond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Office Theme</vt:lpstr>
      <vt:lpstr>Clip</vt:lpstr>
      <vt:lpstr>Course on Computer Communication and Networks   Lecture 12  Continuously evolving Internet-working  Part 2: QoS, traffic engineering, SDN, IoT </vt:lpstr>
      <vt:lpstr>Recall: Internet protocol stack layers</vt:lpstr>
      <vt:lpstr>Let’s hit the road again: Roadmap</vt:lpstr>
      <vt:lpstr>Timing/bandwidth  guarantees  in networks</vt:lpstr>
      <vt:lpstr>Where does this go in?</vt:lpstr>
      <vt:lpstr>Packet Scheduling: FIFO </vt:lpstr>
      <vt:lpstr>Packet Scheduling: Weighted Fair Queueing</vt:lpstr>
      <vt:lpstr>Policing Mechanisms</vt:lpstr>
      <vt:lpstr>Policing Mechanisms: Pure Leaky Bucket</vt:lpstr>
      <vt:lpstr>Policing Mechanisms:LeakyToken Bucket</vt:lpstr>
      <vt:lpstr>Policing Mechanisms: token bucket</vt:lpstr>
      <vt:lpstr>Policing: the effect of buckets</vt:lpstr>
      <vt:lpstr>Roadmap</vt:lpstr>
      <vt:lpstr>Virtual Circuit example: ATM: Asynchronous Transfer Mode nets</vt:lpstr>
      <vt:lpstr>Recall: switching fabrics</vt:lpstr>
      <vt:lpstr>Example VC technology ATM Network service models:</vt:lpstr>
      <vt:lpstr>ATM Bit Rate Services</vt:lpstr>
      <vt:lpstr>ATM (VC) Congestion Control Several different strategies:</vt:lpstr>
      <vt:lpstr>Roadmap</vt:lpstr>
      <vt:lpstr>Internet bandwidth guarantee support possibilities?</vt:lpstr>
      <vt:lpstr>Diffserv Architecture</vt:lpstr>
      <vt:lpstr>PowerPoint Presentation</vt:lpstr>
      <vt:lpstr>DiffServ Core Functions</vt:lpstr>
      <vt:lpstr>Another approach: Intserv: QoS guarantee scenario</vt:lpstr>
      <vt:lpstr>Roadmap</vt:lpstr>
      <vt:lpstr>Recall:  the Internet concept: virtualizing networks</vt:lpstr>
      <vt:lpstr>The Internet: virtualizing networks</vt:lpstr>
      <vt:lpstr>What happened? ATM:  network or link layer?</vt:lpstr>
      <vt:lpstr>e.g. IP-Over-ATM</vt:lpstr>
      <vt:lpstr>Cerf &amp; Kahn’s Internetwork Architecture</vt:lpstr>
      <vt:lpstr>PowerPoint Presentation</vt:lpstr>
      <vt:lpstr>PowerPoint Presentation</vt:lpstr>
      <vt:lpstr>Multiprotocol label switching (MPLS) in IP networks: VC-inspired</vt:lpstr>
      <vt:lpstr>MPLS versus IP paths</vt:lpstr>
      <vt:lpstr>MPLS forwarding tables</vt:lpstr>
      <vt:lpstr>Roadmap</vt:lpstr>
      <vt:lpstr>PowerPoint Presentation</vt:lpstr>
      <vt:lpstr>PowerPoint Presentation</vt:lpstr>
      <vt:lpstr>Analogy: mainframe to PC evolution*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Recall: Internet &amp; its context….</vt:lpstr>
      <vt:lpstr>Example:  Data networking technologies  in Smart Grids</vt:lpstr>
      <vt:lpstr>Approximate overview of shaping new stacks</vt:lpstr>
      <vt:lpstr>Summary &amp; Study list</vt:lpstr>
      <vt:lpstr>Extra slides/notes for further study</vt:lpstr>
      <vt:lpstr>Token bucket + WFQ…</vt:lpstr>
      <vt:lpstr>ATM cell (small packet)</vt:lpstr>
      <vt:lpstr>ATM ABR congestion control</vt:lpstr>
      <vt:lpstr>Traffic Shaping and Policing in ATM</vt:lpstr>
      <vt:lpstr>ATM Adaptation (Transport) Layer: AAL</vt:lpstr>
      <vt:lpstr>IP-Over-ATM</vt:lpstr>
      <vt:lpstr>RSVP: resource reservation protocol</vt:lpstr>
      <vt:lpstr>MPLS capable routers</vt:lpstr>
      <vt:lpstr>Network support for multimedia</vt:lpstr>
      <vt:lpstr>PowerPoint Presentation</vt:lpstr>
      <vt:lpstr>Data networking technologies  in Smart Grids</vt:lpstr>
      <vt:lpstr>Recall: Internet &amp; its context….</vt:lpstr>
      <vt:lpstr>Introduction</vt:lpstr>
      <vt:lpstr>Approximate overview of shaping new stacks</vt:lpstr>
      <vt:lpstr>PHY/DataLink protocols</vt:lpstr>
      <vt:lpstr>PHY/DataLink protocols</vt:lpstr>
      <vt:lpstr>Higher protocols</vt:lpstr>
      <vt:lpstr>Higher protocols</vt:lpstr>
      <vt:lpstr>Higher protocols</vt:lpstr>
      <vt:lpstr>Towards interoperability</vt:lpstr>
      <vt:lpstr>Towards interoperability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653</cp:revision>
  <cp:lastPrinted>2015-01-28T21:49:37Z</cp:lastPrinted>
  <dcterms:created xsi:type="dcterms:W3CDTF">2012-10-29T16:37:44Z</dcterms:created>
  <dcterms:modified xsi:type="dcterms:W3CDTF">2017-02-22T15:26:31Z</dcterms:modified>
</cp:coreProperties>
</file>