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media/audio1.bin" ContentType="audio/unknown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6"/>
  </p:notesMasterIdLst>
  <p:sldIdLst>
    <p:sldId id="558" r:id="rId2"/>
    <p:sldId id="724" r:id="rId3"/>
    <p:sldId id="726" r:id="rId4"/>
    <p:sldId id="725" r:id="rId5"/>
    <p:sldId id="730" r:id="rId6"/>
    <p:sldId id="731" r:id="rId7"/>
    <p:sldId id="621" r:id="rId8"/>
    <p:sldId id="689" r:id="rId9"/>
    <p:sldId id="681" r:id="rId10"/>
    <p:sldId id="624" r:id="rId11"/>
    <p:sldId id="742" r:id="rId12"/>
    <p:sldId id="626" r:id="rId13"/>
    <p:sldId id="673" r:id="rId14"/>
    <p:sldId id="629" r:id="rId15"/>
    <p:sldId id="631" r:id="rId16"/>
    <p:sldId id="632" r:id="rId17"/>
    <p:sldId id="743" r:id="rId18"/>
    <p:sldId id="635" r:id="rId19"/>
    <p:sldId id="636" r:id="rId20"/>
    <p:sldId id="744" r:id="rId21"/>
    <p:sldId id="639" r:id="rId22"/>
    <p:sldId id="640" r:id="rId23"/>
    <p:sldId id="641" r:id="rId24"/>
    <p:sldId id="642" r:id="rId25"/>
    <p:sldId id="745" r:id="rId26"/>
    <p:sldId id="645" r:id="rId27"/>
    <p:sldId id="646" r:id="rId28"/>
    <p:sldId id="647" r:id="rId29"/>
    <p:sldId id="746" r:id="rId30"/>
    <p:sldId id="696" r:id="rId31"/>
    <p:sldId id="697" r:id="rId32"/>
    <p:sldId id="698" r:id="rId33"/>
    <p:sldId id="699" r:id="rId34"/>
    <p:sldId id="700" r:id="rId35"/>
    <p:sldId id="701" r:id="rId36"/>
    <p:sldId id="748" r:id="rId37"/>
    <p:sldId id="703" r:id="rId38"/>
    <p:sldId id="704" r:id="rId39"/>
    <p:sldId id="705" r:id="rId40"/>
    <p:sldId id="749" r:id="rId41"/>
    <p:sldId id="707" r:id="rId42"/>
    <p:sldId id="708" r:id="rId43"/>
    <p:sldId id="750" r:id="rId44"/>
    <p:sldId id="710" r:id="rId45"/>
    <p:sldId id="711" r:id="rId46"/>
    <p:sldId id="712" r:id="rId47"/>
    <p:sldId id="713" r:id="rId48"/>
    <p:sldId id="751" r:id="rId49"/>
    <p:sldId id="715" r:id="rId50"/>
    <p:sldId id="734" r:id="rId51"/>
    <p:sldId id="716" r:id="rId52"/>
    <p:sldId id="717" r:id="rId53"/>
    <p:sldId id="718" r:id="rId54"/>
    <p:sldId id="752" r:id="rId55"/>
    <p:sldId id="719" r:id="rId56"/>
    <p:sldId id="740" r:id="rId57"/>
    <p:sldId id="741" r:id="rId58"/>
    <p:sldId id="735" r:id="rId59"/>
    <p:sldId id="736" r:id="rId60"/>
    <p:sldId id="737" r:id="rId61"/>
    <p:sldId id="738" r:id="rId62"/>
    <p:sldId id="739" r:id="rId63"/>
    <p:sldId id="687" r:id="rId64"/>
    <p:sldId id="688" r:id="rId65"/>
  </p:sldIdLst>
  <p:sldSz cx="9144000" cy="6858000" type="screen4x3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75" autoAdjust="0"/>
    <p:restoredTop sz="94718" autoAdjust="0"/>
  </p:normalViewPr>
  <p:slideViewPr>
    <p:cSldViewPr>
      <p:cViewPr varScale="1">
        <p:scale>
          <a:sx n="75" d="100"/>
          <a:sy n="75" d="100"/>
        </p:scale>
        <p:origin x="69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306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0E0B65D-E2A4-428D-8837-7136A50B29CB}" type="datetimeFigureOut">
              <a:rPr lang="sv-SE" smtClean="0"/>
              <a:t>2017-02-19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09293D5-4692-4550-8F52-A74959CB9C4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222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268961A2-71C4-4FC4-97A9-F9901E3B2CB0}" type="slidenum">
              <a:rPr lang="en-US" smtClean="0">
                <a:solidFill>
                  <a:prstClr val="black"/>
                </a:solidFill>
              </a:rPr>
              <a:pPr defTabSz="990600"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2028889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4FBF5B-144C-4C79-AE47-B3358C2A5647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881869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B55F8948-ED18-4C7A-8654-2731A63A2602}" type="slidenum">
              <a:rPr lang="en-US" sz="1200" i="0">
                <a:latin typeface="Times New Roman" pitchFamily="18" charset="0"/>
              </a:rPr>
              <a:pPr/>
              <a:t>45</a:t>
            </a:fld>
            <a:endParaRPr lang="en-US" sz="1200" i="0"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4288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D91BE7C5-8DE9-46E7-86F8-2A518E6CC694}" type="slidenum">
              <a:rPr lang="en-US" sz="1200" i="0">
                <a:latin typeface="Times New Roman" pitchFamily="18" charset="0"/>
              </a:rPr>
              <a:pPr/>
              <a:t>46</a:t>
            </a:fld>
            <a:endParaRPr lang="en-US" sz="1200" i="0"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57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696706B-21EE-4F72-99A5-688F7F1949E6}" type="slidenum">
              <a:rPr lang="en-US" sz="1200" i="0">
                <a:latin typeface="Times New Roman" pitchFamily="18" charset="0"/>
              </a:rPr>
              <a:pPr/>
              <a:t>47</a:t>
            </a:fld>
            <a:endParaRPr lang="en-US" sz="1200" i="0"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23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Rectangle 7"/>
          <p:cNvSpPr txBox="1">
            <a:spLocks noGrp="1" noChangeArrowheads="1"/>
          </p:cNvSpPr>
          <p:nvPr/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49" tIns="48325" rIns="96649" bIns="48325" anchor="b"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68999A28-5F83-4012-BC2B-C225EE7A3369}" type="slidenum">
              <a:rPr lang="en-US" altLang="sv-SE" sz="1300">
                <a:solidFill>
                  <a:srgbClr val="000000"/>
                </a:solidFill>
                <a:latin typeface="Times New Roman" panose="02020603050405020304" pitchFamily="18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US" altLang="sv-SE" sz="13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2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sv-SE" smtClean="0">
                <a:ea typeface="ＭＳ Ｐゴシック" panose="020B0600070205080204" pitchFamily="34" charset="-128"/>
              </a:rPr>
              <a:t>Akamai: 100,000+ servers in 1000+ clusters in 1000+ networks in 70+ countries serving trillions of requests a day.</a:t>
            </a:r>
          </a:p>
          <a:p>
            <a:endParaRPr lang="en-US" altLang="sv-SE" smtClean="0">
              <a:ea typeface="ＭＳ Ｐゴシック" panose="020B0600070205080204" pitchFamily="34" charset="-128"/>
            </a:endParaRPr>
          </a:p>
          <a:p>
            <a:r>
              <a:rPr lang="en-US" altLang="sv-SE" smtClean="0">
                <a:ea typeface="ＭＳ Ｐゴシック" panose="020B0600070205080204" pitchFamily="34" charset="-128"/>
              </a:rPr>
              <a:t>How many people use Netflix?</a:t>
            </a:r>
          </a:p>
        </p:txBody>
      </p:sp>
    </p:spTree>
    <p:extLst>
      <p:ext uri="{BB962C8B-B14F-4D97-AF65-F5344CB8AC3E}">
        <p14:creationId xmlns:p14="http://schemas.microsoft.com/office/powerpoint/2010/main" val="31447539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18099D69-A47D-4D73-B9ED-012DE0D86EA3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51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6356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EA9DBA7E-F60E-4A19-AD29-540D1CCE3B65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52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9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752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04CB82-3741-40B0-8947-94DC41A76CE8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3503316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670A2-AD00-4924-A52C-8F01BA7684A2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246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670A2-AD00-4924-A52C-8F01BA7684A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9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90600"/>
            <a:fld id="{C4C100C0-8DF1-4CB0-BB71-1EE2D19C9D9B}" type="slidenum">
              <a:rPr lang="en-US" smtClean="0">
                <a:solidFill>
                  <a:prstClr val="black"/>
                </a:solidFill>
              </a:rPr>
              <a:pPr defTabSz="990600"/>
              <a:t>6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3096834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670A2-AD00-4924-A52C-8F01BA7684A2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86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0670A2-AD00-4924-A52C-8F01BA7684A2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667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41BA6F-EC2C-41F9-8FAA-8C9FC73636D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dirty="0" smtClean="0"/>
          </a:p>
        </p:txBody>
      </p:sp>
    </p:spTree>
    <p:extLst>
      <p:ext uri="{BB962C8B-B14F-4D97-AF65-F5344CB8AC3E}">
        <p14:creationId xmlns:p14="http://schemas.microsoft.com/office/powerpoint/2010/main" val="366494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8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 altLang="sv-SE" smtClean="0"/>
          </a:p>
        </p:txBody>
      </p:sp>
      <p:sp>
        <p:nvSpPr>
          <p:cNvPr id="2170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0D54AD5-DC6A-4612-B7CF-285043BE77C7}" type="slidenum">
              <a:rPr lang="en-US" altLang="sv-SE" sz="1300">
                <a:latin typeface="Times New Roman" panose="02020603050405020304" pitchFamily="18" charset="0"/>
              </a:rPr>
              <a:pPr/>
              <a:t>9</a:t>
            </a:fld>
            <a:endParaRPr lang="en-US" altLang="sv-SE" sz="13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805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3BF81-0554-484D-9668-AE0F300B5680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664241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9990958D-D491-4C80-925F-2D3CCD3E5C1B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31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308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FFF1AE1F-E8F8-4004-93FE-0A9ACA817F4D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32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1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4947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2DDF96DD-B686-4A08-A333-CD357E28E3BE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33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2149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8CCA827F-86D1-48CF-8D25-D6B968003F4C}" type="slidenum">
              <a:rPr lang="en-US" sz="1200" i="0">
                <a:solidFill>
                  <a:prstClr val="black"/>
                </a:solidFill>
                <a:latin typeface="Times New Roman" pitchFamily="18" charset="0"/>
              </a:rPr>
              <a:pPr/>
              <a:t>37</a:t>
            </a:fld>
            <a:endParaRPr lang="en-US" sz="1200" i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87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61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C8BCE-4312-4A61-8F97-02C83FCE96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http://www.cse.chalmers.se/MasterThesis/Pics/Logo-GU-CTH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361"/>
            <a:ext cx="395287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8"/>
          <p:cNvSpPr txBox="1">
            <a:spLocks noChangeArrowheads="1"/>
          </p:cNvSpPr>
          <p:nvPr userDrawn="1"/>
        </p:nvSpPr>
        <p:spPr bwMode="auto">
          <a:xfrm>
            <a:off x="2267745" y="6135107"/>
            <a:ext cx="687625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Based on the book Computer Networking: A Top Down Approach,</a:t>
            </a:r>
            <a:r>
              <a:rPr lang="en-US" sz="1000" b="1" baseline="0" dirty="0" smtClean="0">
                <a:solidFill>
                  <a:srgbClr val="336699"/>
                </a:solidFill>
                <a:latin typeface="Helvetica" pitchFamily="-84" charset="0"/>
              </a:rPr>
              <a:t> </a:t>
            </a:r>
            <a:r>
              <a:rPr lang="en-US" sz="1000" b="1" dirty="0" smtClean="0">
                <a:solidFill>
                  <a:srgbClr val="336699"/>
                </a:solidFill>
                <a:latin typeface="Helvetica" pitchFamily="-84" charset="0"/>
              </a:rPr>
              <a:t>Jim Kurose, Keith Ross, Addison-Wesley.</a:t>
            </a:r>
          </a:p>
        </p:txBody>
      </p:sp>
    </p:spTree>
    <p:extLst>
      <p:ext uri="{BB962C8B-B14F-4D97-AF65-F5344CB8AC3E}">
        <p14:creationId xmlns:p14="http://schemas.microsoft.com/office/powerpoint/2010/main" val="2446143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19256" cy="576064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BA504-7919-41DE-B9B2-CB6A22CC38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2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372" y="3058"/>
            <a:ext cx="8219256" cy="761646"/>
          </a:xfrm>
          <a:noFill/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6C4E7-7DAB-41A8-AE4E-BFB36220FC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49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214CE9-2F03-4249-B9FB-5D3B3D60A57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18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P2P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BB622B-F77A-461C-95C6-2DCB5F1941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537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00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2/19/2017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56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-36512" y="44624"/>
            <a:ext cx="82192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836712"/>
            <a:ext cx="8229600" cy="528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16416" y="6518274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214CE9-2F03-4249-B9FB-5D3B3D60A5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543674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 userDrawn="1"/>
        </p:nvSpPr>
        <p:spPr>
          <a:xfrm>
            <a:off x="179512" y="6559931"/>
            <a:ext cx="8964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M.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Papatriantafilou – 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Evolving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networking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Part 1: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Overlays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P2P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apps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Media </a:t>
            </a:r>
            <a:r>
              <a:rPr lang="sv-SE" sz="1600" b="1" baseline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Streaming@apps</a:t>
            </a:r>
            <a:r>
              <a:rPr lang="sv-SE" sz="16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CDN </a:t>
            </a:r>
            <a:endParaRPr lang="sv-SE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-36512" y="836712"/>
            <a:ext cx="9144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7949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60" r:id="rId4"/>
    <p:sldLayoutId id="2147483661" r:id="rId5"/>
    <p:sldLayoutId id="2147483662" r:id="rId6"/>
    <p:sldLayoutId id="214748366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image" Target="../media/image7.wmf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3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vimeo.com/15228767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32.png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4.bin"/><Relationship Id="rId12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3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32.png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3.bin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2.bin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1.bin"/><Relationship Id="rId10" Type="http://schemas.openxmlformats.org/officeDocument/2006/relationships/oleObject" Target="../embeddings/oleObject46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4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39.jpeg"/><Relationship Id="rId10" Type="http://schemas.openxmlformats.org/officeDocument/2006/relationships/oleObject" Target="../embeddings/oleObject51.bin"/><Relationship Id="rId4" Type="http://schemas.openxmlformats.org/officeDocument/2006/relationships/image" Target="../media/image38.png"/><Relationship Id="rId9" Type="http://schemas.openxmlformats.org/officeDocument/2006/relationships/image" Target="../media/image37.w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41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6.wmf"/><Relationship Id="rId12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4.bin"/><Relationship Id="rId11" Type="http://schemas.openxmlformats.org/officeDocument/2006/relationships/image" Target="../media/image37.wmf"/><Relationship Id="rId5" Type="http://schemas.openxmlformats.org/officeDocument/2006/relationships/image" Target="../media/image49.jpeg"/><Relationship Id="rId10" Type="http://schemas.openxmlformats.org/officeDocument/2006/relationships/oleObject" Target="../embeddings/oleObject56.bin"/><Relationship Id="rId4" Type="http://schemas.openxmlformats.org/officeDocument/2006/relationships/image" Target="../media/image38.png"/><Relationship Id="rId9" Type="http://schemas.openxmlformats.org/officeDocument/2006/relationships/image" Target="../media/image7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://vimeo.com/26469929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15" Type="http://schemas.openxmlformats.org/officeDocument/2006/relationships/oleObject" Target="../embeddings/oleObject10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9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audio" Target="../media/audio1.bin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56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cs.NI/0606110" TargetMode="External"/><Relationship Id="rId2" Type="http://schemas.openxmlformats.org/officeDocument/2006/relationships/hyperlink" Target="http://doi.acm.org/10.1145/1151659.1159918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research.microsoft.com/apps/pubs/default.aspx?id=67246" TargetMode="External"/><Relationship Id="rId4" Type="http://schemas.openxmlformats.org/officeDocument/2006/relationships/hyperlink" Target="http://www3.interscience.wiley.com/cgi-bin/jhome/6265" TargetMode="Externa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File:Max-Heap.svg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3.bin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2.bin"/><Relationship Id="rId11" Type="http://schemas.openxmlformats.org/officeDocument/2006/relationships/oleObject" Target="../embeddings/oleObject16.bin"/><Relationship Id="rId5" Type="http://schemas.openxmlformats.org/officeDocument/2006/relationships/image" Target="../media/image7.wmf"/><Relationship Id="rId15" Type="http://schemas.openxmlformats.org/officeDocument/2006/relationships/oleObject" Target="../embeddings/oleObject20.bin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4.bin"/><Relationship Id="rId14" Type="http://schemas.openxmlformats.org/officeDocument/2006/relationships/oleObject" Target="../embeddings/oleObject19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oleObject" Target="../embeddings/oleObject64.bin"/><Relationship Id="rId18" Type="http://schemas.openxmlformats.org/officeDocument/2006/relationships/oleObject" Target="../embeddings/oleObject69.bin"/><Relationship Id="rId3" Type="http://schemas.openxmlformats.org/officeDocument/2006/relationships/notesSlide" Target="../notesSlides/notesSlide20.xml"/><Relationship Id="rId21" Type="http://schemas.openxmlformats.org/officeDocument/2006/relationships/oleObject" Target="../embeddings/oleObject72.bin"/><Relationship Id="rId7" Type="http://schemas.openxmlformats.org/officeDocument/2006/relationships/oleObject" Target="../embeddings/oleObject58.bin"/><Relationship Id="rId12" Type="http://schemas.openxmlformats.org/officeDocument/2006/relationships/oleObject" Target="../embeddings/oleObject63.bin"/><Relationship Id="rId17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67.bin"/><Relationship Id="rId20" Type="http://schemas.openxmlformats.org/officeDocument/2006/relationships/oleObject" Target="../embeddings/oleObject71.bin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wmf"/><Relationship Id="rId11" Type="http://schemas.openxmlformats.org/officeDocument/2006/relationships/oleObject" Target="../embeddings/oleObject62.bin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6.bin"/><Relationship Id="rId23" Type="http://schemas.openxmlformats.org/officeDocument/2006/relationships/oleObject" Target="../embeddings/oleObject74.bin"/><Relationship Id="rId10" Type="http://schemas.openxmlformats.org/officeDocument/2006/relationships/oleObject" Target="../embeddings/oleObject61.bin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59.png"/><Relationship Id="rId9" Type="http://schemas.openxmlformats.org/officeDocument/2006/relationships/oleObject" Target="../embeddings/oleObject60.bin"/><Relationship Id="rId14" Type="http://schemas.openxmlformats.org/officeDocument/2006/relationships/oleObject" Target="../embeddings/oleObject65.bin"/><Relationship Id="rId22" Type="http://schemas.openxmlformats.org/officeDocument/2006/relationships/oleObject" Target="../embeddings/oleObject73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316835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Course on Computer Communication and </a:t>
            </a:r>
            <a:r>
              <a:rPr lang="en-US" dirty="0" smtClean="0"/>
              <a:t>Networks </a:t>
            </a: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 err="1" smtClean="0"/>
              <a:t>Lecture</a:t>
            </a:r>
            <a:r>
              <a:rPr lang="sv-SE" dirty="0" smtClean="0"/>
              <a:t> 11</a:t>
            </a:r>
            <a:br>
              <a:rPr lang="sv-SE" dirty="0" smtClean="0"/>
            </a:br>
            <a:r>
              <a:rPr lang="en-US" dirty="0"/>
              <a:t>Continuously evolving </a:t>
            </a:r>
            <a:r>
              <a:rPr lang="en-US" dirty="0" smtClean="0"/>
              <a:t>Internet-working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Part 1: p2p networking, media </a:t>
            </a:r>
            <a:r>
              <a:rPr lang="en-US" sz="2700" dirty="0"/>
              <a:t>streaming, </a:t>
            </a:r>
            <a:r>
              <a:rPr lang="en-US" sz="2700" dirty="0" smtClean="0"/>
              <a:t>CDN</a:t>
            </a:r>
            <a:br>
              <a:rPr lang="en-US" sz="2700" dirty="0" smtClean="0"/>
            </a:br>
            <a:r>
              <a:rPr lang="en-US" sz="2700" dirty="0" smtClean="0"/>
              <a:t>(</a:t>
            </a:r>
            <a:r>
              <a:rPr lang="en-US" sz="2700" b="0" i="1" dirty="0" smtClean="0"/>
              <a:t>TBC </a:t>
            </a:r>
            <a:r>
              <a:rPr lang="en-US" sz="2700" b="0" i="1" dirty="0" smtClean="0"/>
              <a:t>in</a:t>
            </a:r>
            <a:r>
              <a:rPr lang="en-US" sz="2700" b="0" i="1" dirty="0" smtClean="0"/>
              <a:t> </a:t>
            </a:r>
            <a:r>
              <a:rPr lang="en-US" sz="2700" b="0" i="1" dirty="0" smtClean="0"/>
              <a:t>part 2: </a:t>
            </a:r>
            <a:r>
              <a:rPr lang="en-US" sz="2700" b="0" i="1" dirty="0" err="1" smtClean="0"/>
              <a:t>QoS</a:t>
            </a:r>
            <a:r>
              <a:rPr lang="en-US" sz="2700" b="0" i="1" dirty="0" smtClean="0"/>
              <a:t>, traffic </a:t>
            </a:r>
            <a:r>
              <a:rPr lang="en-US" sz="2700" b="0" i="1" dirty="0"/>
              <a:t>engineering, </a:t>
            </a:r>
            <a:r>
              <a:rPr lang="en-US" sz="2700" b="0" i="1" dirty="0" smtClean="0"/>
              <a:t>SDN, </a:t>
            </a:r>
            <a:r>
              <a:rPr lang="en-US" sz="2700" b="0" i="1" dirty="0" err="1" smtClean="0"/>
              <a:t>IoT</a:t>
            </a:r>
            <a:r>
              <a:rPr lang="en-US" sz="2700" dirty="0" smtClean="0"/>
              <a:t>) </a:t>
            </a:r>
            <a:endParaRPr lang="sv-SE" sz="27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400800" cy="1752600"/>
          </a:xfrm>
        </p:spPr>
        <p:txBody>
          <a:bodyPr/>
          <a:lstStyle/>
          <a:p>
            <a:r>
              <a:rPr lang="sv-SE" dirty="0" smtClean="0"/>
              <a:t>EDA344/DIT </a:t>
            </a:r>
            <a:r>
              <a:rPr lang="sv-SE" dirty="0"/>
              <a:t>420, CTH/GU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C8BCE-4312-4A61-8F97-02C83FCE96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99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>
            <a:normAutofit fontScale="90000"/>
          </a:bodyPr>
          <a:lstStyle/>
          <a:p>
            <a:r>
              <a:rPr lang="sv-SE" dirty="0" err="1" smtClean="0"/>
              <a:t>file-sharing</a:t>
            </a:r>
            <a:r>
              <a:rPr lang="sv-SE" dirty="0" smtClean="0"/>
              <a:t> </a:t>
            </a:r>
            <a:r>
              <a:rPr lang="sv-SE" dirty="0" err="1" smtClean="0"/>
              <a:t>peer</a:t>
            </a:r>
            <a:r>
              <a:rPr lang="sv-SE" dirty="0" smtClean="0"/>
              <a:t>-to-</a:t>
            </a:r>
            <a:r>
              <a:rPr lang="sv-SE" dirty="0" err="1" smtClean="0"/>
              <a:t>peer</a:t>
            </a:r>
            <a:r>
              <a:rPr lang="sv-SE" dirty="0" smtClean="0"/>
              <a:t> (p2p) </a:t>
            </a:r>
            <a:r>
              <a:rPr lang="sv-SE" dirty="0" err="1" smtClean="0"/>
              <a:t>applications</a:t>
            </a:r>
            <a:r>
              <a:rPr lang="sv-SE" dirty="0" smtClean="0"/>
              <a:t>: </a:t>
            </a:r>
            <a:r>
              <a:rPr lang="sv-SE" smtClean="0"/>
              <a:t>preliminaries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2764904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Background: Common Primitives in file-sharing  p2p apps:</a:t>
            </a:r>
            <a:endParaRPr lang="en-US" sz="2400" b="1" dirty="0"/>
          </a:p>
          <a:p>
            <a:r>
              <a:rPr lang="en-US" sz="2400" b="1" dirty="0"/>
              <a:t>Join</a:t>
            </a:r>
            <a:r>
              <a:rPr lang="en-US" sz="2400" dirty="0"/>
              <a:t>: how do I begin participating?</a:t>
            </a:r>
          </a:p>
          <a:p>
            <a:r>
              <a:rPr lang="en-US" sz="2400" b="1" dirty="0"/>
              <a:t>Publish</a:t>
            </a:r>
            <a:r>
              <a:rPr lang="en-US" sz="2400" dirty="0"/>
              <a:t>: how do I advertise my file?</a:t>
            </a:r>
          </a:p>
          <a:p>
            <a:r>
              <a:rPr lang="en-US" sz="2400" b="1" dirty="0"/>
              <a:t>Search</a:t>
            </a:r>
            <a:r>
              <a:rPr lang="en-US" sz="2400" dirty="0"/>
              <a:t>: how to I find a file/service?</a:t>
            </a:r>
          </a:p>
          <a:p>
            <a:r>
              <a:rPr lang="en-US" sz="2400" b="1" dirty="0"/>
              <a:t>Fetch</a:t>
            </a:r>
            <a:r>
              <a:rPr lang="en-US" sz="2400" dirty="0"/>
              <a:t>: how to I retrieve a file/use service?</a:t>
            </a:r>
          </a:p>
          <a:p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0BF5D-DF5F-4F1F-8066-95E66D91CF8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50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9246" y="1038957"/>
            <a:ext cx="47243" cy="48965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0" y="1772816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063117"/>
            <a:ext cx="6048672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/>
              <a:t>P2P </a:t>
            </a:r>
            <a:r>
              <a:rPr lang="sv-SE" sz="2000" b="1" dirty="0" err="1"/>
              <a:t>apps</a:t>
            </a:r>
            <a:r>
              <a:rPr lang="sv-SE" sz="2000" b="1" dirty="0"/>
              <a:t> and </a:t>
            </a:r>
            <a:r>
              <a:rPr lang="sv-SE" sz="2000" b="1" dirty="0" err="1"/>
              <a:t>overlays</a:t>
            </a:r>
            <a:r>
              <a:rPr lang="sv-SE" sz="2000" b="1" dirty="0"/>
              <a:t>  for info </a:t>
            </a:r>
            <a:r>
              <a:rPr lang="sv-SE" sz="2000" b="1" dirty="0" err="1" smtClean="0"/>
              <a:t>sharing</a:t>
            </a:r>
            <a:r>
              <a:rPr lang="sv-SE" sz="2000" b="1" dirty="0" smtClean="0"/>
              <a:t> </a:t>
            </a:r>
            <a:r>
              <a:rPr lang="sv-SE" sz="2000" dirty="0" err="1" smtClean="0"/>
              <a:t>Ch</a:t>
            </a:r>
            <a:r>
              <a:rPr lang="sv-SE" sz="2000" dirty="0" smtClean="0"/>
              <a:t>: 2.6 (2.5 7e)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/>
              <a:t>Collaborate</a:t>
            </a:r>
            <a:r>
              <a:rPr lang="sv-SE" sz="2000" dirty="0" smtClean="0"/>
              <a:t>/form-</a:t>
            </a:r>
            <a:r>
              <a:rPr lang="sv-SE" sz="2000" i="1" dirty="0" err="1" smtClean="0"/>
              <a:t>overlays</a:t>
            </a:r>
            <a:r>
              <a:rPr lang="sv-SE" sz="2000" b="1" dirty="0" smtClean="0"/>
              <a:t> </a:t>
            </a:r>
            <a:r>
              <a:rPr lang="sv-SE" sz="2000" dirty="0"/>
              <a:t>to </a:t>
            </a:r>
            <a:r>
              <a:rPr lang="sv-SE" sz="2000" i="1" dirty="0" err="1"/>
              <a:t>find</a:t>
            </a:r>
            <a:r>
              <a:rPr lang="sv-SE" sz="2000" dirty="0"/>
              <a:t> </a:t>
            </a:r>
            <a:r>
              <a:rPr lang="sv-SE" sz="2000" dirty="0" err="1"/>
              <a:t>content</a:t>
            </a:r>
            <a:r>
              <a:rPr lang="sv-SE" sz="2000" dirty="0"/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smtClean="0"/>
              <a:t>No </a:t>
            </a:r>
            <a:r>
              <a:rPr lang="sv-SE" sz="2000" dirty="0" err="1" smtClean="0"/>
              <a:t>overlay</a:t>
            </a:r>
            <a:r>
              <a:rPr lang="sv-SE" sz="2000" dirty="0" smtClean="0"/>
              <a:t>: </a:t>
            </a:r>
            <a:r>
              <a:rPr lang="sv-SE" sz="2000" dirty="0" err="1" smtClean="0"/>
              <a:t>centralized</a:t>
            </a:r>
            <a:r>
              <a:rPr lang="sv-SE" sz="2000" dirty="0" smtClean="0"/>
              <a:t> DB (</a:t>
            </a:r>
            <a:r>
              <a:rPr lang="sv-SE" sz="2000" dirty="0"/>
              <a:t>N</a:t>
            </a:r>
            <a:r>
              <a:rPr lang="sv-SE" sz="2000" dirty="0" smtClean="0"/>
              <a:t>apster)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/>
              <a:t>Unstructured</a:t>
            </a:r>
            <a:r>
              <a:rPr lang="sv-SE" sz="2000" dirty="0" smtClean="0"/>
              <a:t> </a:t>
            </a:r>
            <a:r>
              <a:rPr lang="sv-SE" sz="2000" dirty="0" err="1" smtClean="0"/>
              <a:t>overlays</a:t>
            </a:r>
            <a:r>
              <a:rPr lang="sv-SE" sz="2000" dirty="0" smtClean="0"/>
              <a:t>:</a:t>
            </a:r>
            <a:endParaRPr lang="en-US" sz="2000" dirty="0" smtClean="0"/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Query Flooding (Gnutella)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Hierarchical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Query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Flooding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KaZaA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Structured Overlays/DHT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i="1" dirty="0">
                <a:solidFill>
                  <a:schemeClr val="bg1">
                    <a:lumMod val="75000"/>
                  </a:schemeClr>
                </a:solidFill>
              </a:rPr>
              <a:t> to 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fetch</a:t>
            </a:r>
            <a:r>
              <a:rPr lang="sv-SE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Media Streaming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7.1-7.3 (9.1-9.3 &amp; 2.6 7e)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Application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classes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Today’s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applications representative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recovery from jitter 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Streaming protocols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CDN: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infrastructure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delivery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8497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536104"/>
          </a:xfrm>
        </p:spPr>
        <p:txBody>
          <a:bodyPr/>
          <a:lstStyle/>
          <a:p>
            <a:r>
              <a:rPr lang="en-US" dirty="0" smtClean="0"/>
              <a:t>P2P: centralized directory</a:t>
            </a:r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88913" y="1552576"/>
            <a:ext cx="4373562" cy="317762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ZapfDingbats"/>
              <a:buNone/>
            </a:pPr>
            <a:r>
              <a:rPr lang="en-US" sz="2000" dirty="0" smtClean="0"/>
              <a:t>original “Napster” design (1999,  S.  Fanning)</a:t>
            </a:r>
          </a:p>
          <a:p>
            <a:pPr>
              <a:buFont typeface="ZapfDingbats"/>
              <a:buNone/>
            </a:pPr>
            <a:r>
              <a:rPr lang="en-US" sz="2000" dirty="0" smtClean="0"/>
              <a:t>1) when peer connects, it informs central server:</a:t>
            </a:r>
          </a:p>
          <a:p>
            <a:pPr lvl="1"/>
            <a:r>
              <a:rPr lang="en-US" sz="1800" dirty="0" smtClean="0"/>
              <a:t>IP address, content</a:t>
            </a:r>
          </a:p>
          <a:p>
            <a:pPr>
              <a:buFont typeface="ZapfDingbats"/>
              <a:buNone/>
            </a:pPr>
            <a:r>
              <a:rPr lang="en-US" sz="2000" dirty="0" smtClean="0"/>
              <a:t>2) Alice queries directory server for “Boulevard of Broken Dreams”</a:t>
            </a:r>
          </a:p>
          <a:p>
            <a:pPr>
              <a:buFont typeface="ZapfDingbats"/>
              <a:buNone/>
            </a:pPr>
            <a:r>
              <a:rPr lang="en-US" sz="2000" dirty="0" smtClean="0"/>
              <a:t>3) Alice requests file from Bob</a:t>
            </a:r>
          </a:p>
        </p:txBody>
      </p:sp>
      <p:sp>
        <p:nvSpPr>
          <p:cNvPr id="10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C2295A-2A9B-4252-B627-0D1FEE01E966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grpSp>
        <p:nvGrpSpPr>
          <p:cNvPr id="1034" name="Group 4"/>
          <p:cNvGrpSpPr>
            <a:grpSpLocks/>
          </p:cNvGrpSpPr>
          <p:nvPr/>
        </p:nvGrpSpPr>
        <p:grpSpPr bwMode="auto">
          <a:xfrm>
            <a:off x="4803775" y="1262063"/>
            <a:ext cx="4037013" cy="4740275"/>
            <a:chOff x="2724" y="620"/>
            <a:chExt cx="2752" cy="3253"/>
          </a:xfrm>
        </p:grpSpPr>
        <p:graphicFrame>
          <p:nvGraphicFramePr>
            <p:cNvPr id="1026" name="Object 5"/>
            <p:cNvGraphicFramePr>
              <a:graphicFrameLocks noChangeAspect="1"/>
            </p:cNvGraphicFramePr>
            <p:nvPr/>
          </p:nvGraphicFramePr>
          <p:xfrm>
            <a:off x="3903" y="3058"/>
            <a:ext cx="525" cy="45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54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" y="3058"/>
                          <a:ext cx="525" cy="45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36" name="Group 6"/>
            <p:cNvGrpSpPr>
              <a:grpSpLocks/>
            </p:cNvGrpSpPr>
            <p:nvPr/>
          </p:nvGrpSpPr>
          <p:grpSpPr bwMode="auto">
            <a:xfrm>
              <a:off x="3087" y="1679"/>
              <a:ext cx="234" cy="472"/>
              <a:chOff x="4180" y="783"/>
              <a:chExt cx="150" cy="307"/>
            </a:xfrm>
          </p:grpSpPr>
          <p:sp>
            <p:nvSpPr>
              <p:cNvPr id="1061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62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63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64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65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66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67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68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  <p:sp>
          <p:nvSpPr>
            <p:cNvPr id="1037" name="Text Box 15"/>
            <p:cNvSpPr txBox="1">
              <a:spLocks noChangeArrowheads="1"/>
            </p:cNvSpPr>
            <p:nvPr/>
          </p:nvSpPr>
          <p:spPr bwMode="auto">
            <a:xfrm>
              <a:off x="3010" y="305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endParaRPr lang="en-GB">
                <a:solidFill>
                  <a:srgbClr val="000000"/>
                </a:solidFill>
              </a:endParaRPr>
            </a:p>
          </p:txBody>
        </p:sp>
        <p:graphicFrame>
          <p:nvGraphicFramePr>
            <p:cNvPr id="1027" name="Object 16"/>
            <p:cNvGraphicFramePr>
              <a:graphicFrameLocks noChangeAspect="1"/>
            </p:cNvGraphicFramePr>
            <p:nvPr/>
          </p:nvGraphicFramePr>
          <p:xfrm>
            <a:off x="5055" y="1963"/>
            <a:ext cx="421" cy="3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55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5" y="1963"/>
                          <a:ext cx="421" cy="36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17"/>
            <p:cNvGraphicFramePr>
              <a:graphicFrameLocks noChangeAspect="1"/>
            </p:cNvGraphicFramePr>
            <p:nvPr/>
          </p:nvGraphicFramePr>
          <p:xfrm>
            <a:off x="4665" y="2534"/>
            <a:ext cx="429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56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65" y="2534"/>
                          <a:ext cx="429" cy="3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18"/>
            <p:cNvGraphicFramePr>
              <a:graphicFrameLocks noChangeAspect="1"/>
            </p:cNvGraphicFramePr>
            <p:nvPr/>
          </p:nvGraphicFramePr>
          <p:xfrm>
            <a:off x="4594" y="1214"/>
            <a:ext cx="437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957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94" y="1214"/>
                          <a:ext cx="437" cy="3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8" name="Text Box 19"/>
            <p:cNvSpPr txBox="1">
              <a:spLocks noChangeArrowheads="1"/>
            </p:cNvSpPr>
            <p:nvPr/>
          </p:nvSpPr>
          <p:spPr bwMode="auto">
            <a:xfrm>
              <a:off x="2724" y="1236"/>
              <a:ext cx="98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Comic Sans MS" pitchFamily="66" charset="0"/>
                </a:rPr>
                <a:t>centralized</a:t>
              </a:r>
            </a:p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Comic Sans MS" pitchFamily="66" charset="0"/>
                </a:rPr>
                <a:t>directory server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39" name="Text Box 20"/>
            <p:cNvSpPr txBox="1">
              <a:spLocks noChangeArrowheads="1"/>
            </p:cNvSpPr>
            <p:nvPr/>
          </p:nvSpPr>
          <p:spPr bwMode="auto">
            <a:xfrm>
              <a:off x="4865" y="1675"/>
              <a:ext cx="40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>
                  <a:solidFill>
                    <a:srgbClr val="000000"/>
                  </a:solidFill>
                  <a:latin typeface="Comic Sans MS" pitchFamily="66" charset="0"/>
                </a:rPr>
                <a:t>peers</a:t>
              </a:r>
              <a:endParaRPr lang="en-US" sz="1400">
                <a:solidFill>
                  <a:srgbClr val="000000"/>
                </a:solidFill>
              </a:endParaRPr>
            </a:p>
          </p:txBody>
        </p:sp>
        <p:sp>
          <p:nvSpPr>
            <p:cNvPr id="1040" name="Line 21"/>
            <p:cNvSpPr>
              <a:spLocks noChangeShapeType="1"/>
            </p:cNvSpPr>
            <p:nvPr/>
          </p:nvSpPr>
          <p:spPr bwMode="auto">
            <a:xfrm flipH="1">
              <a:off x="3442" y="1732"/>
              <a:ext cx="634" cy="173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1" name="Line 22"/>
            <p:cNvSpPr>
              <a:spLocks noChangeShapeType="1"/>
            </p:cNvSpPr>
            <p:nvPr/>
          </p:nvSpPr>
          <p:spPr bwMode="auto">
            <a:xfrm flipH="1" flipV="1">
              <a:off x="3385" y="1905"/>
              <a:ext cx="1612" cy="23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2" name="Line 23"/>
            <p:cNvSpPr>
              <a:spLocks noChangeShapeType="1"/>
            </p:cNvSpPr>
            <p:nvPr/>
          </p:nvSpPr>
          <p:spPr bwMode="auto">
            <a:xfrm flipH="1">
              <a:off x="3442" y="1675"/>
              <a:ext cx="576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3" name="Line 24"/>
            <p:cNvSpPr>
              <a:spLocks noChangeShapeType="1"/>
            </p:cNvSpPr>
            <p:nvPr/>
          </p:nvSpPr>
          <p:spPr bwMode="auto">
            <a:xfrm flipH="1">
              <a:off x="3442" y="1675"/>
              <a:ext cx="634" cy="115"/>
            </a:xfrm>
            <a:prstGeom prst="line">
              <a:avLst/>
            </a:prstGeom>
            <a:noFill/>
            <a:ln w="28575">
              <a:noFill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4" name="Line 25"/>
            <p:cNvSpPr>
              <a:spLocks noChangeShapeType="1"/>
            </p:cNvSpPr>
            <p:nvPr/>
          </p:nvSpPr>
          <p:spPr bwMode="auto">
            <a:xfrm flipH="1" flipV="1">
              <a:off x="3385" y="2078"/>
              <a:ext cx="1267" cy="63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5" name="Line 26"/>
            <p:cNvSpPr>
              <a:spLocks noChangeShapeType="1"/>
            </p:cNvSpPr>
            <p:nvPr/>
          </p:nvSpPr>
          <p:spPr bwMode="auto">
            <a:xfrm flipH="1">
              <a:off x="3385" y="1387"/>
              <a:ext cx="1152" cy="403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6" name="Text Box 27"/>
            <p:cNvSpPr txBox="1">
              <a:spLocks noChangeArrowheads="1"/>
            </p:cNvSpPr>
            <p:nvPr/>
          </p:nvSpPr>
          <p:spPr bwMode="auto">
            <a:xfrm>
              <a:off x="3673" y="1675"/>
              <a:ext cx="979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400">
                <a:latin typeface="Comic Sans MS" pitchFamily="66" charset="0"/>
              </a:endParaRPr>
            </a:p>
          </p:txBody>
        </p:sp>
        <p:sp>
          <p:nvSpPr>
            <p:cNvPr id="1047" name="Line 28"/>
            <p:cNvSpPr>
              <a:spLocks noChangeShapeType="1"/>
            </p:cNvSpPr>
            <p:nvPr/>
          </p:nvSpPr>
          <p:spPr bwMode="auto">
            <a:xfrm flipH="1" flipV="1">
              <a:off x="3327" y="2136"/>
              <a:ext cx="749" cy="864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8" name="Line 29"/>
            <p:cNvSpPr>
              <a:spLocks noChangeShapeType="1"/>
            </p:cNvSpPr>
            <p:nvPr/>
          </p:nvSpPr>
          <p:spPr bwMode="auto">
            <a:xfrm>
              <a:off x="3212" y="2193"/>
              <a:ext cx="749" cy="92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49" name="Line 30"/>
            <p:cNvSpPr>
              <a:spLocks noChangeShapeType="1"/>
            </p:cNvSpPr>
            <p:nvPr/>
          </p:nvSpPr>
          <p:spPr bwMode="auto">
            <a:xfrm flipH="1">
              <a:off x="4421" y="1617"/>
              <a:ext cx="346" cy="1498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50" name="Text Box 31"/>
            <p:cNvSpPr txBox="1">
              <a:spLocks noChangeArrowheads="1"/>
            </p:cNvSpPr>
            <p:nvPr/>
          </p:nvSpPr>
          <p:spPr bwMode="auto">
            <a:xfrm>
              <a:off x="4537" y="3000"/>
              <a:ext cx="575" cy="346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GB" sz="1000"/>
            </a:p>
          </p:txBody>
        </p:sp>
        <p:sp>
          <p:nvSpPr>
            <p:cNvPr id="1051" name="Text Box 32"/>
            <p:cNvSpPr txBox="1">
              <a:spLocks noChangeArrowheads="1"/>
            </p:cNvSpPr>
            <p:nvPr/>
          </p:nvSpPr>
          <p:spPr bwMode="auto">
            <a:xfrm>
              <a:off x="4057" y="3526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Alice</a:t>
              </a:r>
            </a:p>
          </p:txBody>
        </p:sp>
        <p:sp>
          <p:nvSpPr>
            <p:cNvPr id="1052" name="Text Box 33"/>
            <p:cNvSpPr txBox="1">
              <a:spLocks noChangeArrowheads="1"/>
            </p:cNvSpPr>
            <p:nvPr/>
          </p:nvSpPr>
          <p:spPr bwMode="auto">
            <a:xfrm>
              <a:off x="4912" y="1041"/>
              <a:ext cx="403" cy="230"/>
            </a:xfrm>
            <a:prstGeom prst="rect">
              <a:avLst/>
            </a:prstGeom>
            <a:solidFill>
              <a:srgbClr val="FFFFFF"/>
            </a:solidFill>
            <a:ln w="2857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400">
                  <a:latin typeface="Comic Sans MS" pitchFamily="66" charset="0"/>
                </a:rPr>
                <a:t>Bob</a:t>
              </a:r>
            </a:p>
          </p:txBody>
        </p:sp>
        <p:sp>
          <p:nvSpPr>
            <p:cNvPr id="1053" name="Oval 34"/>
            <p:cNvSpPr>
              <a:spLocks noChangeArrowheads="1"/>
            </p:cNvSpPr>
            <p:nvPr/>
          </p:nvSpPr>
          <p:spPr bwMode="auto">
            <a:xfrm>
              <a:off x="3893" y="1524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54" name="Oval 35"/>
            <p:cNvSpPr>
              <a:spLocks noChangeArrowheads="1"/>
            </p:cNvSpPr>
            <p:nvPr/>
          </p:nvSpPr>
          <p:spPr bwMode="auto">
            <a:xfrm>
              <a:off x="3920" y="1897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55" name="Oval 36"/>
            <p:cNvSpPr>
              <a:spLocks noChangeArrowheads="1"/>
            </p:cNvSpPr>
            <p:nvPr/>
          </p:nvSpPr>
          <p:spPr bwMode="auto">
            <a:xfrm>
              <a:off x="3923" y="2325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56" name="Oval 37"/>
            <p:cNvSpPr>
              <a:spLocks noChangeArrowheads="1"/>
            </p:cNvSpPr>
            <p:nvPr/>
          </p:nvSpPr>
          <p:spPr bwMode="auto">
            <a:xfrm>
              <a:off x="3724" y="2601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Comic Sans MS" pitchFamily="66" charset="0"/>
                </a:rPr>
                <a:t>1</a:t>
              </a:r>
            </a:p>
          </p:txBody>
        </p:sp>
        <p:sp>
          <p:nvSpPr>
            <p:cNvPr id="1057" name="Oval 38"/>
            <p:cNvSpPr>
              <a:spLocks noChangeArrowheads="1"/>
            </p:cNvSpPr>
            <p:nvPr/>
          </p:nvSpPr>
          <p:spPr bwMode="auto">
            <a:xfrm>
              <a:off x="3477" y="2562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>
                  <a:latin typeface="Comic Sans MS" pitchFamily="66" charset="0"/>
                </a:rPr>
                <a:t>2</a:t>
              </a:r>
            </a:p>
          </p:txBody>
        </p:sp>
        <p:sp>
          <p:nvSpPr>
            <p:cNvPr id="1058" name="Oval 39"/>
            <p:cNvSpPr>
              <a:spLocks noChangeArrowheads="1"/>
            </p:cNvSpPr>
            <p:nvPr/>
          </p:nvSpPr>
          <p:spPr bwMode="auto">
            <a:xfrm>
              <a:off x="4531" y="2278"/>
              <a:ext cx="153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1400" dirty="0">
                  <a:latin typeface="Comic Sans MS" pitchFamily="66" charset="0"/>
                </a:rPr>
                <a:t>3</a:t>
              </a:r>
            </a:p>
          </p:txBody>
        </p:sp>
        <p:pic>
          <p:nvPicPr>
            <p:cNvPr id="1059" name="Picture 40" descr="Bob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925" y="620"/>
              <a:ext cx="426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60" name="Picture 41" descr="Alic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89" y="3436"/>
              <a:ext cx="354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/>
          <p:cNvSpPr txBox="1"/>
          <p:nvPr/>
        </p:nvSpPr>
        <p:spPr>
          <a:xfrm>
            <a:off x="1045029" y="5664267"/>
            <a:ext cx="302281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C00000"/>
                </a:solidFill>
              </a:rPr>
              <a:t>Q: </a:t>
            </a:r>
            <a:r>
              <a:rPr lang="sv-SE" dirty="0" err="1" smtClean="0">
                <a:solidFill>
                  <a:srgbClr val="C00000"/>
                </a:solidFill>
              </a:rPr>
              <a:t>What</a:t>
            </a:r>
            <a:r>
              <a:rPr lang="sv-SE" dirty="0" smtClean="0">
                <a:solidFill>
                  <a:srgbClr val="C00000"/>
                </a:solidFill>
              </a:rPr>
              <a:t> is p2p in </a:t>
            </a:r>
            <a:r>
              <a:rPr lang="sv-SE" dirty="0" err="1" smtClean="0">
                <a:solidFill>
                  <a:srgbClr val="C00000"/>
                </a:solidFill>
              </a:rPr>
              <a:t>this</a:t>
            </a:r>
            <a:r>
              <a:rPr lang="sv-SE" dirty="0" smtClean="0">
                <a:solidFill>
                  <a:srgbClr val="C00000"/>
                </a:solidFill>
              </a:rPr>
              <a:t>?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45" name="Text Box 27"/>
          <p:cNvSpPr txBox="1">
            <a:spLocks noChangeArrowheads="1"/>
          </p:cNvSpPr>
          <p:nvPr/>
        </p:nvSpPr>
        <p:spPr bwMode="auto">
          <a:xfrm>
            <a:off x="5930369" y="913607"/>
            <a:ext cx="1982788" cy="696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800" dirty="0">
                <a:latin typeface="Comic Sans MS" pitchFamily="66" charset="0"/>
              </a:rPr>
              <a:t>File transfer: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800" dirty="0">
                <a:latin typeface="Comic Sans MS" pitchFamily="66" charset="0"/>
              </a:rPr>
              <a:t>HTTP</a:t>
            </a:r>
          </a:p>
        </p:txBody>
      </p:sp>
    </p:spTree>
    <p:extLst>
      <p:ext uri="{BB962C8B-B14F-4D97-AF65-F5344CB8AC3E}">
        <p14:creationId xmlns:p14="http://schemas.microsoft.com/office/powerpoint/2010/main" val="398356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0"/>
            <a:ext cx="7772400" cy="1143000"/>
          </a:xfrm>
        </p:spPr>
        <p:txBody>
          <a:bodyPr/>
          <a:lstStyle/>
          <a:p>
            <a:r>
              <a:rPr lang="en-US" dirty="0" smtClean="0"/>
              <a:t>P2p Gnutella (no directory): protocol</a:t>
            </a:r>
          </a:p>
        </p:txBody>
      </p:sp>
      <p:sp>
        <p:nvSpPr>
          <p:cNvPr id="205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FC8707-2927-4CAD-9184-CBFFA7458B05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grpSp>
        <p:nvGrpSpPr>
          <p:cNvPr id="2059" name="Group 3"/>
          <p:cNvGrpSpPr>
            <a:grpSpLocks/>
          </p:cNvGrpSpPr>
          <p:nvPr/>
        </p:nvGrpSpPr>
        <p:grpSpPr bwMode="auto">
          <a:xfrm>
            <a:off x="3491880" y="1988840"/>
            <a:ext cx="5400600" cy="4589760"/>
            <a:chOff x="768" y="280"/>
            <a:chExt cx="3936" cy="3231"/>
          </a:xfrm>
        </p:grpSpPr>
        <p:graphicFrame>
          <p:nvGraphicFramePr>
            <p:cNvPr id="2050" name="Object 4"/>
            <p:cNvGraphicFramePr>
              <a:graphicFrameLocks noChangeAspect="1"/>
            </p:cNvGraphicFramePr>
            <p:nvPr/>
          </p:nvGraphicFramePr>
          <p:xfrm>
            <a:off x="768" y="2016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48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8" y="2016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1" name="Object 5"/>
            <p:cNvGraphicFramePr>
              <a:graphicFrameLocks noChangeAspect="1"/>
            </p:cNvGraphicFramePr>
            <p:nvPr/>
          </p:nvGraphicFramePr>
          <p:xfrm>
            <a:off x="2160" y="3168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49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3168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2" name="Object 6"/>
            <p:cNvGraphicFramePr>
              <a:graphicFrameLocks noChangeAspect="1"/>
            </p:cNvGraphicFramePr>
            <p:nvPr/>
          </p:nvGraphicFramePr>
          <p:xfrm>
            <a:off x="2160" y="2016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50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2016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3" name="Object 7"/>
            <p:cNvGraphicFramePr>
              <a:graphicFrameLocks noChangeAspect="1"/>
            </p:cNvGraphicFramePr>
            <p:nvPr/>
          </p:nvGraphicFramePr>
          <p:xfrm>
            <a:off x="2160" y="816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51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0" y="816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4" name="Object 8"/>
            <p:cNvGraphicFramePr>
              <a:graphicFrameLocks noChangeAspect="1"/>
            </p:cNvGraphicFramePr>
            <p:nvPr/>
          </p:nvGraphicFramePr>
          <p:xfrm>
            <a:off x="4272" y="1968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52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1968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5" name="Object 9"/>
            <p:cNvGraphicFramePr>
              <a:graphicFrameLocks noChangeAspect="1"/>
            </p:cNvGraphicFramePr>
            <p:nvPr/>
          </p:nvGraphicFramePr>
          <p:xfrm>
            <a:off x="4272" y="768"/>
            <a:ext cx="432" cy="3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353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2" y="768"/>
                          <a:ext cx="432" cy="34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3" name="Line 10"/>
            <p:cNvSpPr>
              <a:spLocks noChangeShapeType="1"/>
            </p:cNvSpPr>
            <p:nvPr/>
          </p:nvSpPr>
          <p:spPr bwMode="auto">
            <a:xfrm flipV="1">
              <a:off x="1104" y="1104"/>
              <a:ext cx="1104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4" name="Line 11"/>
            <p:cNvSpPr>
              <a:spLocks noChangeShapeType="1"/>
            </p:cNvSpPr>
            <p:nvPr/>
          </p:nvSpPr>
          <p:spPr bwMode="auto">
            <a:xfrm>
              <a:off x="2544" y="912"/>
              <a:ext cx="17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5" name="Line 12"/>
            <p:cNvSpPr>
              <a:spLocks noChangeShapeType="1"/>
            </p:cNvSpPr>
            <p:nvPr/>
          </p:nvSpPr>
          <p:spPr bwMode="auto">
            <a:xfrm>
              <a:off x="2592" y="1056"/>
              <a:ext cx="1728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6" name="Line 13"/>
            <p:cNvSpPr>
              <a:spLocks noChangeShapeType="1"/>
            </p:cNvSpPr>
            <p:nvPr/>
          </p:nvSpPr>
          <p:spPr bwMode="auto">
            <a:xfrm>
              <a:off x="1152" y="2256"/>
              <a:ext cx="105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7" name="Line 14"/>
            <p:cNvSpPr>
              <a:spLocks noChangeShapeType="1"/>
            </p:cNvSpPr>
            <p:nvPr/>
          </p:nvSpPr>
          <p:spPr bwMode="auto">
            <a:xfrm flipH="1">
              <a:off x="1200" y="2160"/>
              <a:ext cx="100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8" name="Line 15"/>
            <p:cNvSpPr>
              <a:spLocks noChangeShapeType="1"/>
            </p:cNvSpPr>
            <p:nvPr/>
          </p:nvSpPr>
          <p:spPr bwMode="auto">
            <a:xfrm>
              <a:off x="1152" y="2304"/>
              <a:ext cx="1152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9" name="Text Box 16"/>
            <p:cNvSpPr txBox="1">
              <a:spLocks noChangeArrowheads="1"/>
            </p:cNvSpPr>
            <p:nvPr/>
          </p:nvSpPr>
          <p:spPr bwMode="auto">
            <a:xfrm>
              <a:off x="1536" y="1968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Query</a:t>
              </a:r>
            </a:p>
          </p:txBody>
        </p:sp>
        <p:sp>
          <p:nvSpPr>
            <p:cNvPr id="2070" name="Text Box 17"/>
            <p:cNvSpPr txBox="1">
              <a:spLocks noChangeArrowheads="1"/>
            </p:cNvSpPr>
            <p:nvPr/>
          </p:nvSpPr>
          <p:spPr bwMode="auto">
            <a:xfrm>
              <a:off x="1392" y="2208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QueryHit</a:t>
              </a:r>
            </a:p>
          </p:txBody>
        </p:sp>
        <p:sp>
          <p:nvSpPr>
            <p:cNvPr id="2071" name="Text Box 18"/>
            <p:cNvSpPr txBox="1">
              <a:spLocks noChangeArrowheads="1"/>
            </p:cNvSpPr>
            <p:nvPr/>
          </p:nvSpPr>
          <p:spPr bwMode="auto">
            <a:xfrm>
              <a:off x="3216" y="720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Query</a:t>
              </a:r>
            </a:p>
          </p:txBody>
        </p:sp>
        <p:sp>
          <p:nvSpPr>
            <p:cNvPr id="2072" name="Text Box 19"/>
            <p:cNvSpPr txBox="1">
              <a:spLocks noChangeArrowheads="1"/>
            </p:cNvSpPr>
            <p:nvPr/>
          </p:nvSpPr>
          <p:spPr bwMode="auto">
            <a:xfrm rot="1838329">
              <a:off x="3296" y="1371"/>
              <a:ext cx="613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800" dirty="0">
                  <a:latin typeface="Arial" pitchFamily="34" charset="0"/>
                </a:rPr>
                <a:t>Query</a:t>
              </a:r>
            </a:p>
          </p:txBody>
        </p:sp>
        <p:sp>
          <p:nvSpPr>
            <p:cNvPr id="2073" name="Text Box 20"/>
            <p:cNvSpPr txBox="1">
              <a:spLocks noChangeArrowheads="1"/>
            </p:cNvSpPr>
            <p:nvPr/>
          </p:nvSpPr>
          <p:spPr bwMode="auto">
            <a:xfrm>
              <a:off x="3216" y="960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QueryHit</a:t>
              </a:r>
            </a:p>
          </p:txBody>
        </p:sp>
        <p:sp>
          <p:nvSpPr>
            <p:cNvPr id="2074" name="Text Box 21"/>
            <p:cNvSpPr txBox="1">
              <a:spLocks noChangeArrowheads="1"/>
            </p:cNvSpPr>
            <p:nvPr/>
          </p:nvSpPr>
          <p:spPr bwMode="auto">
            <a:xfrm rot="-2282823">
              <a:off x="1344" y="1344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Query</a:t>
              </a:r>
            </a:p>
          </p:txBody>
        </p:sp>
        <p:sp>
          <p:nvSpPr>
            <p:cNvPr id="2075" name="Text Box 22"/>
            <p:cNvSpPr txBox="1">
              <a:spLocks noChangeArrowheads="1"/>
            </p:cNvSpPr>
            <p:nvPr/>
          </p:nvSpPr>
          <p:spPr bwMode="auto">
            <a:xfrm rot="2175888">
              <a:off x="1488" y="2736"/>
              <a:ext cx="5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Query</a:t>
              </a:r>
            </a:p>
          </p:txBody>
        </p:sp>
        <p:sp>
          <p:nvSpPr>
            <p:cNvPr id="2076" name="Line 23"/>
            <p:cNvSpPr>
              <a:spLocks noChangeShapeType="1"/>
            </p:cNvSpPr>
            <p:nvPr/>
          </p:nvSpPr>
          <p:spPr bwMode="auto">
            <a:xfrm flipH="1">
              <a:off x="1152" y="1104"/>
              <a:ext cx="1152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77" name="Text Box 24"/>
            <p:cNvSpPr txBox="1">
              <a:spLocks noChangeArrowheads="1"/>
            </p:cNvSpPr>
            <p:nvPr/>
          </p:nvSpPr>
          <p:spPr bwMode="auto">
            <a:xfrm rot="-2200461">
              <a:off x="1486" y="1583"/>
              <a:ext cx="6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Arial" pitchFamily="34" charset="0"/>
                </a:rPr>
                <a:t>QueryHit</a:t>
              </a:r>
            </a:p>
          </p:txBody>
        </p:sp>
        <p:sp>
          <p:nvSpPr>
            <p:cNvPr id="2078" name="Freeform 25"/>
            <p:cNvSpPr>
              <a:spLocks/>
            </p:cNvSpPr>
            <p:nvPr/>
          </p:nvSpPr>
          <p:spPr bwMode="auto">
            <a:xfrm>
              <a:off x="888" y="280"/>
              <a:ext cx="3528" cy="1736"/>
            </a:xfrm>
            <a:custGeom>
              <a:avLst/>
              <a:gdLst>
                <a:gd name="T0" fmla="*/ 3528 w 3528"/>
                <a:gd name="T1" fmla="*/ 536 h 1736"/>
                <a:gd name="T2" fmla="*/ 2856 w 3528"/>
                <a:gd name="T3" fmla="*/ 248 h 1736"/>
                <a:gd name="T4" fmla="*/ 1608 w 3528"/>
                <a:gd name="T5" fmla="*/ 152 h 1736"/>
                <a:gd name="T6" fmla="*/ 264 w 3528"/>
                <a:gd name="T7" fmla="*/ 1160 h 1736"/>
                <a:gd name="T8" fmla="*/ 24 w 3528"/>
                <a:gd name="T9" fmla="*/ 1736 h 17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28"/>
                <a:gd name="T16" fmla="*/ 0 h 1736"/>
                <a:gd name="T17" fmla="*/ 3528 w 3528"/>
                <a:gd name="T18" fmla="*/ 1736 h 17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28" h="1736">
                  <a:moveTo>
                    <a:pt x="3528" y="536"/>
                  </a:moveTo>
                  <a:cubicBezTo>
                    <a:pt x="3352" y="424"/>
                    <a:pt x="3176" y="312"/>
                    <a:pt x="2856" y="248"/>
                  </a:cubicBezTo>
                  <a:cubicBezTo>
                    <a:pt x="2536" y="184"/>
                    <a:pt x="2040" y="0"/>
                    <a:pt x="1608" y="152"/>
                  </a:cubicBezTo>
                  <a:cubicBezTo>
                    <a:pt x="1176" y="304"/>
                    <a:pt x="528" y="896"/>
                    <a:pt x="264" y="1160"/>
                  </a:cubicBezTo>
                  <a:cubicBezTo>
                    <a:pt x="0" y="1424"/>
                    <a:pt x="64" y="1640"/>
                    <a:pt x="24" y="1736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algn="ctr" eaLnBrk="0" hangingPunct="0"/>
              <a:endParaRPr lang="sv-SE"/>
            </a:p>
          </p:txBody>
        </p:sp>
        <p:sp>
          <p:nvSpPr>
            <p:cNvPr id="2079" name="Line 26"/>
            <p:cNvSpPr>
              <a:spLocks noChangeShapeType="1"/>
            </p:cNvSpPr>
            <p:nvPr/>
          </p:nvSpPr>
          <p:spPr bwMode="auto">
            <a:xfrm flipH="1">
              <a:off x="2592" y="1008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060" name="Text Box 27"/>
          <p:cNvSpPr txBox="1">
            <a:spLocks noChangeArrowheads="1"/>
          </p:cNvSpPr>
          <p:nvPr/>
        </p:nvSpPr>
        <p:spPr bwMode="auto">
          <a:xfrm>
            <a:off x="6305329" y="1484784"/>
            <a:ext cx="1982788" cy="696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800" dirty="0">
                <a:latin typeface="Comic Sans MS" pitchFamily="66" charset="0"/>
              </a:rPr>
              <a:t>File transfer:</a:t>
            </a:r>
          </a:p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800" dirty="0">
                <a:latin typeface="Comic Sans MS" pitchFamily="66" charset="0"/>
              </a:rPr>
              <a:t>HTTP</a:t>
            </a:r>
          </a:p>
        </p:txBody>
      </p:sp>
      <p:sp>
        <p:nvSpPr>
          <p:cNvPr id="32" name="Rectangle 3"/>
          <p:cNvSpPr>
            <a:spLocks noGrp="1" noChangeArrowheads="1"/>
          </p:cNvSpPr>
          <p:nvPr>
            <p:ph idx="1"/>
          </p:nvPr>
        </p:nvSpPr>
        <p:spPr>
          <a:xfrm>
            <a:off x="61541" y="1145099"/>
            <a:ext cx="3502347" cy="4835099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2000" dirty="0" smtClean="0">
                <a:sym typeface="Wingdings" pitchFamily="2" charset="2"/>
              </a:rPr>
              <a:t>Query Flooding: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sym typeface="Wingdings" pitchFamily="2" charset="2"/>
              </a:rPr>
              <a:t>Join</a:t>
            </a:r>
            <a:r>
              <a:rPr lang="en-US" sz="2000" dirty="0" smtClean="0">
                <a:sym typeface="Wingdings" pitchFamily="2" charset="2"/>
              </a:rPr>
              <a:t>: on startup, client connects to a few other nodes (learn from bootstrap-node); these become its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sym typeface="Wingdings" pitchFamily="2" charset="2"/>
              </a:rPr>
              <a:t>“neighbors” </a:t>
            </a:r>
            <a:r>
              <a:rPr lang="en-US" sz="2000" dirty="0" smtClean="0">
                <a:solidFill>
                  <a:srgbClr val="C00000"/>
                </a:solidFill>
                <a:sym typeface="Wingdings" pitchFamily="2" charset="2"/>
              </a:rPr>
              <a:t>(overlay!! )</a:t>
            </a:r>
          </a:p>
          <a:p>
            <a:pPr>
              <a:lnSpc>
                <a:spcPct val="80000"/>
              </a:lnSpc>
            </a:pPr>
            <a:endParaRPr lang="en-US" sz="20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>
                <a:sym typeface="Wingdings" pitchFamily="2" charset="2"/>
              </a:rPr>
              <a:t>Publish</a:t>
            </a:r>
            <a:r>
              <a:rPr lang="en-US" sz="2000" dirty="0" smtClean="0">
                <a:sym typeface="Wingdings" pitchFamily="2" charset="2"/>
              </a:rPr>
              <a:t>: no need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b="1" dirty="0" smtClean="0"/>
              <a:t>Search</a:t>
            </a:r>
            <a:r>
              <a:rPr lang="en-US" sz="2000" dirty="0" smtClean="0"/>
              <a:t>: ask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“neighbors”, </a:t>
            </a:r>
            <a:r>
              <a:rPr lang="en-US" sz="2000" dirty="0" smtClean="0"/>
              <a:t>who ask their neighbors, and so on... when/if found, reply to sender.</a:t>
            </a:r>
          </a:p>
          <a:p>
            <a:pPr>
              <a:lnSpc>
                <a:spcPct val="80000"/>
              </a:lnSpc>
            </a:pPr>
            <a:endParaRPr lang="en-US" sz="20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/>
              <a:t>Fetch</a:t>
            </a:r>
            <a:r>
              <a:rPr lang="en-US" sz="2000" dirty="0" smtClean="0"/>
              <a:t>: get the file directly from peer</a:t>
            </a:r>
          </a:p>
        </p:txBody>
      </p:sp>
    </p:spTree>
    <p:extLst>
      <p:ext uri="{BB962C8B-B14F-4D97-AF65-F5344CB8AC3E}">
        <p14:creationId xmlns:p14="http://schemas.microsoft.com/office/powerpoint/2010/main" val="930729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28" name="Rectangle 59"/>
          <p:cNvSpPr>
            <a:spLocks noGrp="1" noChangeArrowheads="1"/>
          </p:cNvSpPr>
          <p:nvPr>
            <p:ph type="title"/>
          </p:nvPr>
        </p:nvSpPr>
        <p:spPr>
          <a:xfrm>
            <a:off x="386172" y="116632"/>
            <a:ext cx="8219256" cy="576064"/>
          </a:xfrm>
        </p:spPr>
        <p:txBody>
          <a:bodyPr/>
          <a:lstStyle/>
          <a:p>
            <a:r>
              <a:rPr lang="en-US" smtClean="0"/>
              <a:t>Gnutella: Search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E1532-C99F-418B-9B90-60CCB24E8A67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pic>
        <p:nvPicPr>
          <p:cNvPr id="16388" name="Picture 2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2057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3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057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28194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5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1816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6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53340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7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1910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8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5146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148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672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5715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398" name="Group 12"/>
          <p:cNvGrpSpPr>
            <a:grpSpLocks/>
          </p:cNvGrpSpPr>
          <p:nvPr/>
        </p:nvGrpSpPr>
        <p:grpSpPr bwMode="auto">
          <a:xfrm>
            <a:off x="6477000" y="5562600"/>
            <a:ext cx="609600" cy="304800"/>
            <a:chOff x="2688" y="3552"/>
            <a:chExt cx="384" cy="192"/>
          </a:xfrm>
        </p:grpSpPr>
        <p:pic>
          <p:nvPicPr>
            <p:cNvPr id="1645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58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59" name="Picture 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399" name="Picture 1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1" name="Picture 1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4572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02" name="Group 19"/>
          <p:cNvGrpSpPr>
            <a:grpSpLocks/>
          </p:cNvGrpSpPr>
          <p:nvPr/>
        </p:nvGrpSpPr>
        <p:grpSpPr bwMode="auto">
          <a:xfrm>
            <a:off x="2057400" y="4572000"/>
            <a:ext cx="609600" cy="304800"/>
            <a:chOff x="2688" y="3552"/>
            <a:chExt cx="384" cy="192"/>
          </a:xfrm>
        </p:grpSpPr>
        <p:pic>
          <p:nvPicPr>
            <p:cNvPr id="16454" name="Picture 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55" name="Picture 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56" name="Picture 2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403" name="Picture 2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4" name="Picture 2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86600" y="3200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5369" name="Line 25"/>
          <p:cNvSpPr>
            <a:spLocks noChangeShapeType="1"/>
          </p:cNvSpPr>
          <p:nvPr/>
        </p:nvSpPr>
        <p:spPr bwMode="auto">
          <a:xfrm flipH="1" flipV="1">
            <a:off x="4572000" y="5486400"/>
            <a:ext cx="19050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0" name="Line 26"/>
          <p:cNvSpPr>
            <a:spLocks noChangeShapeType="1"/>
          </p:cNvSpPr>
          <p:nvPr/>
        </p:nvSpPr>
        <p:spPr bwMode="auto">
          <a:xfrm flipH="1" flipV="1">
            <a:off x="2362200" y="4495800"/>
            <a:ext cx="17526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1" name="Line 27"/>
          <p:cNvSpPr>
            <a:spLocks noChangeShapeType="1"/>
          </p:cNvSpPr>
          <p:nvPr/>
        </p:nvSpPr>
        <p:spPr bwMode="auto">
          <a:xfrm flipH="1">
            <a:off x="4495800" y="3733800"/>
            <a:ext cx="1828800" cy="1600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2" name="Line 28"/>
          <p:cNvSpPr>
            <a:spLocks noChangeShapeType="1"/>
          </p:cNvSpPr>
          <p:nvPr/>
        </p:nvSpPr>
        <p:spPr bwMode="auto">
          <a:xfrm>
            <a:off x="6477000" y="3810000"/>
            <a:ext cx="2286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3" name="Line 29"/>
          <p:cNvSpPr>
            <a:spLocks noChangeShapeType="1"/>
          </p:cNvSpPr>
          <p:nvPr/>
        </p:nvSpPr>
        <p:spPr bwMode="auto">
          <a:xfrm>
            <a:off x="1905000" y="2895600"/>
            <a:ext cx="228600" cy="12954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4" name="Line 30"/>
          <p:cNvSpPr>
            <a:spLocks noChangeShapeType="1"/>
          </p:cNvSpPr>
          <p:nvPr/>
        </p:nvSpPr>
        <p:spPr bwMode="auto">
          <a:xfrm>
            <a:off x="6172200" y="2438400"/>
            <a:ext cx="304800" cy="990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5" name="Line 31"/>
          <p:cNvSpPr>
            <a:spLocks noChangeShapeType="1"/>
          </p:cNvSpPr>
          <p:nvPr/>
        </p:nvSpPr>
        <p:spPr bwMode="auto">
          <a:xfrm>
            <a:off x="6324600" y="2438400"/>
            <a:ext cx="609600" cy="3810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6" name="Line 32"/>
          <p:cNvSpPr>
            <a:spLocks noChangeShapeType="1"/>
          </p:cNvSpPr>
          <p:nvPr/>
        </p:nvSpPr>
        <p:spPr bwMode="auto">
          <a:xfrm flipH="1">
            <a:off x="2209800" y="2438400"/>
            <a:ext cx="2819400" cy="17526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85377" name="Line 33"/>
          <p:cNvSpPr>
            <a:spLocks noChangeShapeType="1"/>
          </p:cNvSpPr>
          <p:nvPr/>
        </p:nvSpPr>
        <p:spPr bwMode="auto">
          <a:xfrm flipH="1">
            <a:off x="3581400" y="2286000"/>
            <a:ext cx="13716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pic>
        <p:nvPicPr>
          <p:cNvPr id="16414" name="Picture 34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4290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5" name="Picture 3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3810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6" name="Picture 36" descr="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133600"/>
            <a:ext cx="3810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7" name="Picture 3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28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8" name="Picture 3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251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19" name="Picture 39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289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0" name="Picture 4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89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421" name="Group 41"/>
          <p:cNvGrpSpPr>
            <a:grpSpLocks/>
          </p:cNvGrpSpPr>
          <p:nvPr/>
        </p:nvGrpSpPr>
        <p:grpSpPr bwMode="auto">
          <a:xfrm>
            <a:off x="6400800" y="2057400"/>
            <a:ext cx="609600" cy="304800"/>
            <a:chOff x="2688" y="3552"/>
            <a:chExt cx="384" cy="192"/>
          </a:xfrm>
        </p:grpSpPr>
        <p:pic>
          <p:nvPicPr>
            <p:cNvPr id="16451" name="Picture 4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88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52" name="Picture 4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84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453" name="Picture 4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880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6422" name="Picture 4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895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3" name="Picture 4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05400" y="2438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24" name="Picture 4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0" y="20574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8"/>
          <p:cNvGrpSpPr>
            <a:grpSpLocks/>
          </p:cNvGrpSpPr>
          <p:nvPr/>
        </p:nvGrpSpPr>
        <p:grpSpPr bwMode="auto">
          <a:xfrm>
            <a:off x="1905000" y="2438400"/>
            <a:ext cx="4800600" cy="2667000"/>
            <a:chOff x="1200" y="1392"/>
            <a:chExt cx="3024" cy="1680"/>
          </a:xfrm>
        </p:grpSpPr>
        <p:sp>
          <p:nvSpPr>
            <p:cNvPr id="16447" name="Line 49"/>
            <p:cNvSpPr>
              <a:spLocks noChangeShapeType="1"/>
            </p:cNvSpPr>
            <p:nvPr/>
          </p:nvSpPr>
          <p:spPr bwMode="auto">
            <a:xfrm>
              <a:off x="4080" y="2256"/>
              <a:ext cx="144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8" name="Line 50"/>
            <p:cNvSpPr>
              <a:spLocks noChangeShapeType="1"/>
            </p:cNvSpPr>
            <p:nvPr/>
          </p:nvSpPr>
          <p:spPr bwMode="auto">
            <a:xfrm>
              <a:off x="1200" y="1680"/>
              <a:ext cx="144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9" name="Line 51"/>
            <p:cNvSpPr>
              <a:spLocks noChangeShapeType="1"/>
            </p:cNvSpPr>
            <p:nvPr/>
          </p:nvSpPr>
          <p:spPr bwMode="auto">
            <a:xfrm>
              <a:off x="3888" y="1392"/>
              <a:ext cx="192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50" name="Line 52"/>
            <p:cNvSpPr>
              <a:spLocks noChangeShapeType="1"/>
            </p:cNvSpPr>
            <p:nvPr/>
          </p:nvSpPr>
          <p:spPr bwMode="auto">
            <a:xfrm flipH="1">
              <a:off x="1392" y="1392"/>
              <a:ext cx="1776" cy="110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3581400" y="2286000"/>
            <a:ext cx="3352800" cy="533400"/>
            <a:chOff x="2256" y="1296"/>
            <a:chExt cx="2112" cy="336"/>
          </a:xfrm>
        </p:grpSpPr>
        <p:sp>
          <p:nvSpPr>
            <p:cNvPr id="16445" name="Line 54"/>
            <p:cNvSpPr>
              <a:spLocks noChangeShapeType="1"/>
            </p:cNvSpPr>
            <p:nvPr/>
          </p:nvSpPr>
          <p:spPr bwMode="auto">
            <a:xfrm>
              <a:off x="3984" y="1392"/>
              <a:ext cx="384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46" name="Line 55"/>
            <p:cNvSpPr>
              <a:spLocks noChangeShapeType="1"/>
            </p:cNvSpPr>
            <p:nvPr/>
          </p:nvSpPr>
          <p:spPr bwMode="auto">
            <a:xfrm flipH="1">
              <a:off x="2256" y="1296"/>
              <a:ext cx="864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7" name="Group 56"/>
          <p:cNvGrpSpPr>
            <a:grpSpLocks/>
          </p:cNvGrpSpPr>
          <p:nvPr/>
        </p:nvGrpSpPr>
        <p:grpSpPr bwMode="auto">
          <a:xfrm>
            <a:off x="806450" y="1600200"/>
            <a:ext cx="6921500" cy="990600"/>
            <a:chOff x="508" y="864"/>
            <a:chExt cx="4360" cy="624"/>
          </a:xfrm>
        </p:grpSpPr>
        <p:sp>
          <p:nvSpPr>
            <p:cNvPr id="16443" name="Text Box 57"/>
            <p:cNvSpPr txBox="1">
              <a:spLocks noChangeArrowheads="1"/>
            </p:cNvSpPr>
            <p:nvPr/>
          </p:nvSpPr>
          <p:spPr bwMode="auto">
            <a:xfrm>
              <a:off x="3696" y="864"/>
              <a:ext cx="11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  <a:latin typeface="Arial" pitchFamily="34" charset="0"/>
                </a:rPr>
                <a:t>I have file A.</a:t>
              </a:r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6444" name="Text Box 58"/>
            <p:cNvSpPr txBox="1">
              <a:spLocks noChangeArrowheads="1"/>
            </p:cNvSpPr>
            <p:nvPr/>
          </p:nvSpPr>
          <p:spPr bwMode="auto">
            <a:xfrm>
              <a:off x="508" y="1200"/>
              <a:ext cx="11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FF0000"/>
                  </a:solidFill>
                  <a:latin typeface="Arial" pitchFamily="34" charset="0"/>
                </a:rPr>
                <a:t>I have file A.</a:t>
              </a:r>
              <a:endParaRPr lang="en-US">
                <a:solidFill>
                  <a:srgbClr val="FF0000"/>
                </a:solidFill>
              </a:endParaRPr>
            </a:p>
          </p:txBody>
        </p:sp>
      </p:grpSp>
      <p:sp>
        <p:nvSpPr>
          <p:cNvPr id="185404" name="Text Box 60"/>
          <p:cNvSpPr txBox="1">
            <a:spLocks noChangeArrowheads="1"/>
          </p:cNvSpPr>
          <p:nvPr/>
        </p:nvSpPr>
        <p:spPr bwMode="auto">
          <a:xfrm>
            <a:off x="1752600" y="5638800"/>
            <a:ext cx="231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Arial" pitchFamily="34" charset="0"/>
              </a:rPr>
              <a:t>Where is file A?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8" name="Group 61"/>
          <p:cNvGrpSpPr>
            <a:grpSpLocks/>
          </p:cNvGrpSpPr>
          <p:nvPr/>
        </p:nvGrpSpPr>
        <p:grpSpPr bwMode="auto">
          <a:xfrm>
            <a:off x="2362200" y="3733800"/>
            <a:ext cx="4130675" cy="1752600"/>
            <a:chOff x="1478" y="1872"/>
            <a:chExt cx="2602" cy="1104"/>
          </a:xfrm>
        </p:grpSpPr>
        <p:grpSp>
          <p:nvGrpSpPr>
            <p:cNvPr id="16438" name="Group 62"/>
            <p:cNvGrpSpPr>
              <a:grpSpLocks/>
            </p:cNvGrpSpPr>
            <p:nvPr/>
          </p:nvGrpSpPr>
          <p:grpSpPr bwMode="auto">
            <a:xfrm>
              <a:off x="1488" y="1872"/>
              <a:ext cx="2592" cy="1104"/>
              <a:chOff x="1488" y="2208"/>
              <a:chExt cx="2592" cy="1104"/>
            </a:xfrm>
          </p:grpSpPr>
          <p:sp>
            <p:nvSpPr>
              <p:cNvPr id="16440" name="Line 63"/>
              <p:cNvSpPr>
                <a:spLocks noChangeShapeType="1"/>
              </p:cNvSpPr>
              <p:nvPr/>
            </p:nvSpPr>
            <p:spPr bwMode="auto">
              <a:xfrm flipH="1" flipV="1">
                <a:off x="2880" y="3312"/>
                <a:ext cx="1200" cy="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41" name="Line 64"/>
              <p:cNvSpPr>
                <a:spLocks noChangeShapeType="1"/>
              </p:cNvSpPr>
              <p:nvPr/>
            </p:nvSpPr>
            <p:spPr bwMode="auto">
              <a:xfrm flipH="1" flipV="1">
                <a:off x="1488" y="2688"/>
                <a:ext cx="1104" cy="624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42" name="Line 65"/>
              <p:cNvSpPr>
                <a:spLocks noChangeShapeType="1"/>
              </p:cNvSpPr>
              <p:nvPr/>
            </p:nvSpPr>
            <p:spPr bwMode="auto">
              <a:xfrm flipH="1">
                <a:off x="2832" y="2208"/>
                <a:ext cx="1152" cy="1008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6439" name="Text Box 66"/>
            <p:cNvSpPr txBox="1">
              <a:spLocks noChangeArrowheads="1"/>
            </p:cNvSpPr>
            <p:nvPr/>
          </p:nvSpPr>
          <p:spPr bwMode="auto">
            <a:xfrm>
              <a:off x="1478" y="2617"/>
              <a:ext cx="6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  <a:latin typeface="Arial" pitchFamily="34" charset="0"/>
                </a:rPr>
                <a:t>Query</a:t>
              </a:r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1981200" y="2514600"/>
            <a:ext cx="4419600" cy="2895600"/>
            <a:chOff x="1248" y="1104"/>
            <a:chExt cx="2784" cy="1824"/>
          </a:xfrm>
        </p:grpSpPr>
        <p:grpSp>
          <p:nvGrpSpPr>
            <p:cNvPr id="16432" name="Group 68"/>
            <p:cNvGrpSpPr>
              <a:grpSpLocks/>
            </p:cNvGrpSpPr>
            <p:nvPr/>
          </p:nvGrpSpPr>
          <p:grpSpPr bwMode="auto">
            <a:xfrm>
              <a:off x="1248" y="1104"/>
              <a:ext cx="2784" cy="1824"/>
              <a:chOff x="1248" y="1440"/>
              <a:chExt cx="2784" cy="1824"/>
            </a:xfrm>
          </p:grpSpPr>
          <p:sp>
            <p:nvSpPr>
              <p:cNvPr id="16434" name="Line 69"/>
              <p:cNvSpPr>
                <a:spLocks noChangeShapeType="1"/>
              </p:cNvSpPr>
              <p:nvPr/>
            </p:nvSpPr>
            <p:spPr bwMode="auto">
              <a:xfrm flipH="1" flipV="1">
                <a:off x="1536" y="2640"/>
                <a:ext cx="1104" cy="62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35" name="Line 70"/>
              <p:cNvSpPr>
                <a:spLocks noChangeShapeType="1"/>
              </p:cNvSpPr>
              <p:nvPr/>
            </p:nvSpPr>
            <p:spPr bwMode="auto">
              <a:xfrm flipH="1">
                <a:off x="2784" y="2160"/>
                <a:ext cx="1152" cy="1008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36" name="Line 71"/>
              <p:cNvSpPr>
                <a:spLocks noChangeShapeType="1"/>
              </p:cNvSpPr>
              <p:nvPr/>
            </p:nvSpPr>
            <p:spPr bwMode="auto">
              <a:xfrm>
                <a:off x="1248" y="1680"/>
                <a:ext cx="144" cy="816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37" name="Line 72"/>
              <p:cNvSpPr>
                <a:spLocks noChangeShapeType="1"/>
              </p:cNvSpPr>
              <p:nvPr/>
            </p:nvSpPr>
            <p:spPr bwMode="auto">
              <a:xfrm>
                <a:off x="3840" y="1440"/>
                <a:ext cx="192" cy="624"/>
              </a:xfrm>
              <a:prstGeom prst="lin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6433" name="Text Box 73"/>
            <p:cNvSpPr txBox="1">
              <a:spLocks noChangeArrowheads="1"/>
            </p:cNvSpPr>
            <p:nvPr/>
          </p:nvSpPr>
          <p:spPr bwMode="auto">
            <a:xfrm>
              <a:off x="1344" y="1520"/>
              <a:ext cx="6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dirty="0">
                  <a:solidFill>
                    <a:srgbClr val="00FF00"/>
                  </a:solidFill>
                  <a:latin typeface="Arial" pitchFamily="34" charset="0"/>
                </a:rPr>
                <a:t>Reply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38997" y="6063679"/>
            <a:ext cx="257031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rgbClr val="C00000"/>
                </a:solidFill>
              </a:rPr>
              <a:t>Q: </a:t>
            </a:r>
            <a:r>
              <a:rPr lang="sv-SE" dirty="0" err="1" smtClean="0">
                <a:solidFill>
                  <a:srgbClr val="C00000"/>
                </a:solidFill>
              </a:rPr>
              <a:t>Compare</a:t>
            </a:r>
            <a:r>
              <a:rPr lang="sv-SE" dirty="0" smtClean="0">
                <a:solidFill>
                  <a:srgbClr val="C00000"/>
                </a:solidFill>
              </a:rPr>
              <a:t> </a:t>
            </a:r>
            <a:r>
              <a:rPr lang="sv-SE" dirty="0" err="1" smtClean="0">
                <a:solidFill>
                  <a:srgbClr val="C00000"/>
                </a:solidFill>
              </a:rPr>
              <a:t>with</a:t>
            </a:r>
            <a:r>
              <a:rPr lang="sv-SE" dirty="0" smtClean="0">
                <a:solidFill>
                  <a:srgbClr val="C00000"/>
                </a:solidFill>
              </a:rPr>
              <a:t> Napster</a:t>
            </a:r>
            <a:endParaRPr lang="sv-SE" dirty="0">
              <a:solidFill>
                <a:srgbClr val="C00000"/>
              </a:solidFill>
            </a:endParaRPr>
          </a:p>
        </p:txBody>
      </p:sp>
      <p:sp>
        <p:nvSpPr>
          <p:cNvPr id="77" name="Line 30"/>
          <p:cNvSpPr>
            <a:spLocks noChangeShapeType="1"/>
          </p:cNvSpPr>
          <p:nvPr/>
        </p:nvSpPr>
        <p:spPr bwMode="auto">
          <a:xfrm flipH="1">
            <a:off x="4267200" y="2362200"/>
            <a:ext cx="1752599" cy="2895600"/>
          </a:xfrm>
          <a:prstGeom prst="line">
            <a:avLst/>
          </a:prstGeom>
          <a:noFill/>
          <a:ln w="85725" cmpd="dbl">
            <a:solidFill>
              <a:srgbClr val="FF6600"/>
            </a:solidFill>
            <a:round/>
            <a:headEnd type="triangle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" name="Text Box 73"/>
          <p:cNvSpPr txBox="1">
            <a:spLocks noChangeArrowheads="1"/>
          </p:cNvSpPr>
          <p:nvPr/>
        </p:nvSpPr>
        <p:spPr bwMode="auto">
          <a:xfrm>
            <a:off x="4156869" y="3332843"/>
            <a:ext cx="21868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 smtClean="0">
                <a:solidFill>
                  <a:srgbClr val="C00000"/>
                </a:solidFill>
                <a:latin typeface="Arial" pitchFamily="34" charset="0"/>
              </a:rPr>
              <a:t>Request/Fetch</a:t>
            </a:r>
            <a:endParaRPr lang="en-US" dirty="0">
              <a:solidFill>
                <a:srgbClr val="C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2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6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69" grpId="0" animBg="1"/>
      <p:bldP spid="185370" grpId="0" animBg="1"/>
      <p:bldP spid="185371" grpId="0" animBg="1"/>
      <p:bldP spid="185372" grpId="0" animBg="1"/>
      <p:bldP spid="185373" grpId="0" animBg="1"/>
      <p:bldP spid="185374" grpId="0" animBg="1"/>
      <p:bldP spid="185375" grpId="0" animBg="1"/>
      <p:bldP spid="185376" grpId="0" animBg="1"/>
      <p:bldP spid="185377" grpId="0" animBg="1"/>
      <p:bldP spid="185404" grpId="0" autoUpdateAnimBg="0"/>
      <p:bldP spid="2" grpId="0" animBg="1"/>
      <p:bldP spid="77" grpId="0" animBg="1"/>
      <p:bldP spid="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Discussion +, -?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idx="1"/>
          </p:nvPr>
        </p:nvSpPr>
        <p:spPr>
          <a:xfrm>
            <a:off x="4601028" y="1052736"/>
            <a:ext cx="4223658" cy="439248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3600" dirty="0">
                <a:solidFill>
                  <a:srgbClr val="0070C0"/>
                </a:solidFill>
              </a:rPr>
              <a:t>Gnutella: </a:t>
            </a:r>
            <a:endParaRPr lang="en-US" sz="3600" dirty="0" smtClean="0">
              <a:solidFill>
                <a:srgbClr val="0070C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smtClean="0"/>
              <a:t>Pros: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Simple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Fully de-centralized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Search cost distributed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Cons: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Search scope is O(peers, items)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Search time is O(???)</a:t>
            </a:r>
          </a:p>
          <a:p>
            <a:pPr lvl="1">
              <a:lnSpc>
                <a:spcPct val="90000"/>
              </a:lnSpc>
            </a:pPr>
            <a:endParaRPr lang="sv-SE" dirty="0" smtClean="0"/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95AD3-D509-4EA9-8670-DE98057889C0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2" name="Rectangle 1"/>
          <p:cNvSpPr/>
          <p:nvPr/>
        </p:nvSpPr>
        <p:spPr>
          <a:xfrm>
            <a:off x="72008" y="1079094"/>
            <a:ext cx="4499992" cy="47089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sz="3600" dirty="0">
                <a:solidFill>
                  <a:srgbClr val="0070C0"/>
                </a:solidFill>
                <a:latin typeface="Calibri"/>
              </a:rPr>
              <a:t>Napster </a:t>
            </a:r>
            <a:endParaRPr lang="en-US" sz="3600" dirty="0" smtClean="0">
              <a:solidFill>
                <a:srgbClr val="0070C0"/>
              </a:solidFill>
              <a:latin typeface="Calibri"/>
            </a:endParaRPr>
          </a:p>
          <a:p>
            <a:pPr marL="342900" lvl="0" indent="-342900"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Pros</a:t>
            </a:r>
            <a:r>
              <a:rPr lang="en-US" sz="2400" kern="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+mn-lt"/>
              </a:rPr>
              <a:t>Simple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+mn-lt"/>
              </a:rPr>
              <a:t>Search scope is O(1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Wingdings" pitchFamily="2" charset="2"/>
              <a:buChar char="§"/>
            </a:pPr>
            <a:endParaRPr lang="en-US" sz="2400" kern="0" dirty="0">
              <a:solidFill>
                <a:srgbClr val="000000"/>
              </a:solidFill>
              <a:latin typeface="+mn-lt"/>
            </a:endParaRPr>
          </a:p>
          <a:p>
            <a:pPr marL="342900" lvl="0" indent="-34290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Cons</a:t>
            </a:r>
            <a:r>
              <a:rPr lang="en-US" sz="2400" kern="0" dirty="0">
                <a:solidFill>
                  <a:srgbClr val="000000"/>
                </a:solidFill>
                <a:latin typeface="+mn-lt"/>
              </a:rPr>
              <a:t>: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+mn-lt"/>
              </a:rPr>
              <a:t>Server maintains 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O(</a:t>
            </a:r>
            <a:r>
              <a:rPr lang="en-US" sz="2400" kern="0" dirty="0" err="1" smtClean="0">
                <a:solidFill>
                  <a:srgbClr val="000000"/>
                </a:solidFill>
                <a:latin typeface="+mn-lt"/>
              </a:rPr>
              <a:t>peers,items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) </a:t>
            </a:r>
            <a:r>
              <a:rPr lang="en-US" sz="2400" kern="0" dirty="0">
                <a:solidFill>
                  <a:srgbClr val="000000"/>
                </a:solidFill>
                <a:latin typeface="+mn-lt"/>
              </a:rPr>
              <a:t>State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" pitchFamily="2" charset="2"/>
              <a:buChar char="§"/>
            </a:pPr>
            <a:r>
              <a:rPr lang="en-US" sz="2400" kern="0" dirty="0">
                <a:solidFill>
                  <a:srgbClr val="000000"/>
                </a:solidFill>
                <a:latin typeface="+mn-lt"/>
              </a:rPr>
              <a:t>Server </a:t>
            </a: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performance bottleneck</a:t>
            </a:r>
          </a:p>
          <a:p>
            <a:pPr marL="742950" lvl="1" indent="-285750" eaLnBrk="0" hangingPunct="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" pitchFamily="2" charset="2"/>
              <a:buChar char="§"/>
            </a:pPr>
            <a:r>
              <a:rPr lang="en-US" sz="2400" kern="0" dirty="0" smtClean="0">
                <a:solidFill>
                  <a:srgbClr val="000000"/>
                </a:solidFill>
                <a:latin typeface="+mn-lt"/>
              </a:rPr>
              <a:t>Single </a:t>
            </a:r>
            <a:r>
              <a:rPr lang="en-US" sz="2400" kern="0" dirty="0">
                <a:solidFill>
                  <a:srgbClr val="000000"/>
                </a:solidFill>
                <a:latin typeface="+mn-lt"/>
              </a:rPr>
              <a:t>point of failure</a:t>
            </a:r>
          </a:p>
        </p:txBody>
      </p:sp>
    </p:spTree>
    <p:extLst>
      <p:ext uri="{BB962C8B-B14F-4D97-AF65-F5344CB8AC3E}">
        <p14:creationId xmlns:p14="http://schemas.microsoft.com/office/powerpoint/2010/main" val="134723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6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6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6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6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6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6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6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6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E79BC1-6E57-4175-BD18-0B5E7458762A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599"/>
            <a:ext cx="7739743" cy="536105"/>
          </a:xfrm>
        </p:spPr>
        <p:txBody>
          <a:bodyPr>
            <a:normAutofit fontScale="90000"/>
          </a:bodyPr>
          <a:lstStyle/>
          <a:p>
            <a:r>
              <a:rPr lang="sv-SE" dirty="0" err="1">
                <a:solidFill>
                  <a:srgbClr val="FF0000"/>
                </a:solidFill>
              </a:rPr>
              <a:t>S</a:t>
            </a:r>
            <a:r>
              <a:rPr lang="sv-SE" dirty="0" err="1" smtClean="0">
                <a:solidFill>
                  <a:srgbClr val="FF0000"/>
                </a:solidFill>
              </a:rPr>
              <a:t>ynch</a:t>
            </a:r>
            <a:r>
              <a:rPr lang="sv-SE" dirty="0" smtClean="0">
                <a:solidFill>
                  <a:srgbClr val="FF0000"/>
                </a:solidFill>
              </a:rPr>
              <a:t> </a:t>
            </a:r>
            <a:r>
              <a:rPr lang="sv-SE" dirty="0" err="1">
                <a:solidFill>
                  <a:srgbClr val="FF0000"/>
                </a:solidFill>
              </a:rPr>
              <a:t>questions</a:t>
            </a:r>
            <a:r>
              <a:rPr lang="sv-SE" dirty="0">
                <a:solidFill>
                  <a:srgbClr val="FF0000"/>
                </a:solidFill>
              </a:rPr>
              <a:t>: </a:t>
            </a:r>
            <a:r>
              <a:rPr lang="sv-SE" dirty="0" smtClean="0">
                <a:solidFill>
                  <a:srgbClr val="FF0000"/>
                </a:solidFill>
              </a:rPr>
              <a:t/>
            </a:r>
            <a:br>
              <a:rPr lang="sv-SE" dirty="0" smtClean="0">
                <a:solidFill>
                  <a:srgbClr val="FF0000"/>
                </a:solidFill>
              </a:rPr>
            </a:br>
            <a:endParaRPr lang="en-US" sz="2800" dirty="0" smtClean="0"/>
          </a:p>
        </p:txBody>
      </p:sp>
      <p:sp>
        <p:nvSpPr>
          <p:cNvPr id="276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9552" y="3429000"/>
            <a:ext cx="7992888" cy="1368152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Edge is not a single physical link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E.g. edge between peer X and Y if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they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know each-other’s IP addresses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or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there’s </a:t>
            </a:r>
            <a:r>
              <a:rPr lang="en-US" sz="2000" i="1" dirty="0">
                <a:solidFill>
                  <a:schemeClr val="tx2">
                    <a:lumMod val="75000"/>
                  </a:schemeClr>
                </a:solidFill>
              </a:rPr>
              <a:t>a TCP </a:t>
            </a:r>
            <a:r>
              <a:rPr lang="en-US" sz="2000" i="1" dirty="0" smtClean="0">
                <a:solidFill>
                  <a:schemeClr val="tx2">
                    <a:lumMod val="75000"/>
                  </a:schemeClr>
                </a:solidFill>
              </a:rPr>
              <a:t>connection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Used for supporting the 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search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operation (</a:t>
            </a: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aka routing in p2p networks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en-US" sz="20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1115616" y="1484784"/>
            <a:ext cx="7416824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sv-SE" sz="2800" dirty="0" err="1">
                <a:solidFill>
                  <a:srgbClr val="FF0000"/>
                </a:solidFill>
                <a:ea typeface="+mj-ea"/>
                <a:cs typeface="+mj-cs"/>
              </a:rPr>
              <a:t>how</a:t>
            </a:r>
            <a:r>
              <a:rPr lang="sv-SE" sz="28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sv-SE" sz="2800" dirty="0" err="1">
                <a:solidFill>
                  <a:srgbClr val="FF0000"/>
                </a:solidFill>
                <a:ea typeface="+mj-ea"/>
                <a:cs typeface="+mj-cs"/>
              </a:rPr>
              <a:t>are</a:t>
            </a:r>
            <a:r>
              <a:rPr lang="sv-SE" sz="2800" dirty="0">
                <a:solidFill>
                  <a:srgbClr val="FF0000"/>
                </a:solidFill>
                <a:ea typeface="+mj-ea"/>
                <a:cs typeface="+mj-cs"/>
              </a:rPr>
              <a:t> the ”</a:t>
            </a:r>
            <a:r>
              <a:rPr lang="sv-SE" sz="2800" dirty="0" err="1">
                <a:solidFill>
                  <a:srgbClr val="FF0000"/>
                </a:solidFill>
                <a:ea typeface="+mj-ea"/>
                <a:cs typeface="+mj-cs"/>
              </a:rPr>
              <a:t>neighbors</a:t>
            </a:r>
            <a:r>
              <a:rPr lang="sv-SE" sz="2800" dirty="0">
                <a:solidFill>
                  <a:srgbClr val="FF0000"/>
                </a:solidFill>
                <a:ea typeface="+mj-ea"/>
                <a:cs typeface="+mj-cs"/>
              </a:rPr>
              <a:t>” </a:t>
            </a:r>
            <a:r>
              <a:rPr lang="sv-SE" sz="2800" dirty="0" err="1" smtClean="0">
                <a:solidFill>
                  <a:srgbClr val="FF0000"/>
                </a:solidFill>
                <a:ea typeface="+mj-ea"/>
                <a:cs typeface="+mj-cs"/>
              </a:rPr>
              <a:t>connected</a:t>
            </a:r>
            <a:r>
              <a:rPr lang="sv-SE" sz="2800" dirty="0" smtClean="0">
                <a:solidFill>
                  <a:srgbClr val="FF0000"/>
                </a:solidFill>
                <a:ea typeface="+mj-ea"/>
                <a:cs typeface="+mj-cs"/>
              </a:rPr>
              <a:t>?</a:t>
            </a:r>
            <a:endParaRPr lang="en-US" sz="2800" dirty="0">
              <a:solidFill>
                <a:srgbClr val="4F81BD">
                  <a:lumMod val="50000"/>
                </a:srgbClr>
              </a:solidFill>
              <a:ea typeface="+mj-ea"/>
              <a:cs typeface="+mj-cs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sv-SE" sz="2800" dirty="0" err="1" smtClean="0">
                <a:solidFill>
                  <a:srgbClr val="FF0000"/>
                </a:solidFill>
                <a:ea typeface="+mj-ea"/>
                <a:cs typeface="+mj-cs"/>
              </a:rPr>
              <a:t>what</a:t>
            </a:r>
            <a:r>
              <a:rPr lang="sv-SE" sz="2800" dirty="0" smtClean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sv-SE" sz="2800" dirty="0">
                <a:solidFill>
                  <a:srgbClr val="FF0000"/>
                </a:solidFill>
                <a:ea typeface="+mj-ea"/>
                <a:cs typeface="+mj-cs"/>
              </a:rPr>
              <a:t>is the </a:t>
            </a:r>
            <a:r>
              <a:rPr lang="sv-SE" sz="2800" dirty="0" err="1">
                <a:solidFill>
                  <a:srgbClr val="FF0000"/>
                </a:solidFill>
                <a:ea typeface="+mj-ea"/>
                <a:cs typeface="+mj-cs"/>
              </a:rPr>
              <a:t>overlay</a:t>
            </a:r>
            <a:r>
              <a:rPr lang="sv-SE" sz="28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sv-SE" sz="2800" dirty="0" err="1">
                <a:solidFill>
                  <a:srgbClr val="FF0000"/>
                </a:solidFill>
                <a:ea typeface="+mj-ea"/>
                <a:cs typeface="+mj-cs"/>
              </a:rPr>
              <a:t>here</a:t>
            </a:r>
            <a:r>
              <a:rPr lang="sv-SE" sz="280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sv-SE" sz="2800" dirty="0" err="1">
                <a:solidFill>
                  <a:srgbClr val="FF0000"/>
                </a:solidFill>
                <a:ea typeface="+mj-ea"/>
                <a:cs typeface="+mj-cs"/>
              </a:rPr>
              <a:t>useful</a:t>
            </a:r>
            <a:r>
              <a:rPr lang="sv-SE" sz="2800" dirty="0">
                <a:solidFill>
                  <a:srgbClr val="FF0000"/>
                </a:solidFill>
                <a:ea typeface="+mj-ea"/>
                <a:cs typeface="+mj-cs"/>
              </a:rPr>
              <a:t> for?</a:t>
            </a:r>
            <a:endParaRPr lang="en-US" sz="2800" dirty="0">
              <a:solidFill>
                <a:srgbClr val="4F81BD">
                  <a:lumMod val="50000"/>
                </a:srgb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4331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9246" y="1038957"/>
            <a:ext cx="47243" cy="48965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67" y="2852936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063117"/>
            <a:ext cx="6048672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P2P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apps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 for info </a:t>
            </a:r>
            <a:r>
              <a:rPr lang="sv-SE" sz="2000" b="1" dirty="0" err="1" smtClean="0">
                <a:solidFill>
                  <a:schemeClr val="bg1">
                    <a:lumMod val="75000"/>
                  </a:schemeClr>
                </a:solidFill>
              </a:rPr>
              <a:t>sharing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 2.6 (2.5 7e)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find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No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overlay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centralized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DB (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apster)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Unstructured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Query Flooding (Gnutella)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Hierarchical </a:t>
            </a:r>
            <a:r>
              <a:rPr lang="en-US" dirty="0"/>
              <a:t>Query </a:t>
            </a:r>
            <a:r>
              <a:rPr lang="en-US" dirty="0" smtClean="0"/>
              <a:t>Flooding (</a:t>
            </a:r>
            <a:r>
              <a:rPr lang="en-US" dirty="0" err="1" smtClean="0"/>
              <a:t>KaZaA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Structured Overlays/DHT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i="1" dirty="0">
                <a:solidFill>
                  <a:schemeClr val="bg1">
                    <a:lumMod val="75000"/>
                  </a:schemeClr>
                </a:solidFill>
              </a:rPr>
              <a:t> to 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fetch</a:t>
            </a:r>
            <a:r>
              <a:rPr lang="sv-SE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Media Streaming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7.1-7.3 (9.1-9.3 &amp; 2.6 7e)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Application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classes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Today’s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applications representative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recovery from jitter 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Streaming protocols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CDN: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infrastructure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delivery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10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6028"/>
            <a:ext cx="8219256" cy="648072"/>
          </a:xfrm>
        </p:spPr>
        <p:txBody>
          <a:bodyPr/>
          <a:lstStyle/>
          <a:p>
            <a:r>
              <a:rPr lang="en-US" sz="2800" dirty="0" err="1" smtClean="0"/>
              <a:t>KaZaA</a:t>
            </a:r>
            <a:r>
              <a:rPr lang="en-US" sz="2800" dirty="0" smtClean="0"/>
              <a:t> :  distributed directory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16416" y="6525345"/>
            <a:ext cx="730424" cy="332655"/>
          </a:xfrm>
        </p:spPr>
        <p:txBody>
          <a:bodyPr/>
          <a:lstStyle/>
          <a:p>
            <a:pPr>
              <a:defRPr/>
            </a:pPr>
            <a:fld id="{0351DD4A-3ED5-4E54-8906-2711D6CA68B7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  <p:sp>
        <p:nvSpPr>
          <p:cNvPr id="24581" name="Text Box 3"/>
          <p:cNvSpPr txBox="1">
            <a:spLocks noChangeArrowheads="1"/>
          </p:cNvSpPr>
          <p:nvPr/>
        </p:nvSpPr>
        <p:spPr bwMode="auto">
          <a:xfrm>
            <a:off x="914400" y="5310833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Arial" pitchFamily="34" charset="0"/>
              </a:rPr>
              <a:t>I have X!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24582" name="Group 4"/>
          <p:cNvGrpSpPr>
            <a:grpSpLocks/>
          </p:cNvGrpSpPr>
          <p:nvPr/>
        </p:nvGrpSpPr>
        <p:grpSpPr bwMode="auto">
          <a:xfrm>
            <a:off x="914400" y="1958033"/>
            <a:ext cx="6781800" cy="4419600"/>
            <a:chOff x="576" y="960"/>
            <a:chExt cx="4272" cy="2784"/>
          </a:xfrm>
        </p:grpSpPr>
        <p:pic>
          <p:nvPicPr>
            <p:cNvPr id="24588" name="Picture 5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196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9" name="Picture 6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4" y="3024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0" name="Picture 7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72" y="192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1" name="Picture 8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2" y="316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2" name="Picture 9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6" y="211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593" name="Group 10"/>
            <p:cNvGrpSpPr>
              <a:grpSpLocks/>
            </p:cNvGrpSpPr>
            <p:nvPr/>
          </p:nvGrpSpPr>
          <p:grpSpPr bwMode="auto">
            <a:xfrm>
              <a:off x="4464" y="3408"/>
              <a:ext cx="384" cy="192"/>
              <a:chOff x="2688" y="3552"/>
              <a:chExt cx="384" cy="192"/>
            </a:xfrm>
          </p:grpSpPr>
          <p:pic>
            <p:nvPicPr>
              <p:cNvPr id="24643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44" name="Picture 1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45" name="Picture 1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594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5" name="Picture 1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6" name="Picture 1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597" name="Group 17"/>
            <p:cNvGrpSpPr>
              <a:grpSpLocks/>
            </p:cNvGrpSpPr>
            <p:nvPr/>
          </p:nvGrpSpPr>
          <p:grpSpPr bwMode="auto">
            <a:xfrm>
              <a:off x="3408" y="2592"/>
              <a:ext cx="384" cy="192"/>
              <a:chOff x="2688" y="3552"/>
              <a:chExt cx="384" cy="192"/>
            </a:xfrm>
          </p:grpSpPr>
          <p:pic>
            <p:nvPicPr>
              <p:cNvPr id="24640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41" name="Picture 1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42" name="Picture 2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598" name="Picture 2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72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99" name="Picture 2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8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600" name="Group 23"/>
            <p:cNvGrpSpPr>
              <a:grpSpLocks/>
            </p:cNvGrpSpPr>
            <p:nvPr/>
          </p:nvGrpSpPr>
          <p:grpSpPr bwMode="auto">
            <a:xfrm>
              <a:off x="576" y="2208"/>
              <a:ext cx="384" cy="192"/>
              <a:chOff x="2688" y="3552"/>
              <a:chExt cx="384" cy="192"/>
            </a:xfrm>
          </p:grpSpPr>
          <p:pic>
            <p:nvPicPr>
              <p:cNvPr id="24637" name="Picture 2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38" name="Picture 25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39" name="Picture 2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601" name="Picture 27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307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2" name="Picture 2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4" y="33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3" name="Picture 2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0" y="33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4" name="Picture 3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32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5" name="Picture 3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220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6" name="Picture 32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2" y="2016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7" name="Picture 3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72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8" name="Picture 3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68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09" name="Picture 3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0" name="Picture 36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2" y="115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1" name="Picture 3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2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2" name="Picture 3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8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3" name="Picture 3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4" name="Picture 40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8" y="115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5" name="Picture 4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16" name="Picture 4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0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17" name="Line 43"/>
            <p:cNvSpPr>
              <a:spLocks noChangeShapeType="1"/>
            </p:cNvSpPr>
            <p:nvPr/>
          </p:nvSpPr>
          <p:spPr bwMode="auto">
            <a:xfrm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18" name="Line 44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19" name="Line 45"/>
            <p:cNvSpPr>
              <a:spLocks noChangeShapeType="1"/>
            </p:cNvSpPr>
            <p:nvPr/>
          </p:nvSpPr>
          <p:spPr bwMode="auto">
            <a:xfrm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20" name="Line 46"/>
            <p:cNvSpPr>
              <a:spLocks noChangeShapeType="1"/>
            </p:cNvSpPr>
            <p:nvPr/>
          </p:nvSpPr>
          <p:spPr bwMode="auto">
            <a:xfrm flipH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21" name="Line 47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22" name="Line 48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23" name="Line 49"/>
            <p:cNvSpPr>
              <a:spLocks noChangeShapeType="1"/>
            </p:cNvSpPr>
            <p:nvPr/>
          </p:nvSpPr>
          <p:spPr bwMode="auto">
            <a:xfrm>
              <a:off x="3648" y="1584"/>
              <a:ext cx="576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24624" name="Picture 50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6" y="331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5" name="Picture 5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6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6" name="Picture 5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2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7" name="Picture 53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" y="144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8" name="Picture 5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9" name="Picture 5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0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30" name="Line 56"/>
            <p:cNvSpPr>
              <a:spLocks noChangeShapeType="1"/>
            </p:cNvSpPr>
            <p:nvPr/>
          </p:nvSpPr>
          <p:spPr bwMode="auto">
            <a:xfrm>
              <a:off x="3648" y="2544"/>
              <a:ext cx="864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1" name="Line 57"/>
            <p:cNvSpPr>
              <a:spLocks noChangeShapeType="1"/>
            </p:cNvSpPr>
            <p:nvPr/>
          </p:nvSpPr>
          <p:spPr bwMode="auto">
            <a:xfrm>
              <a:off x="3504" y="2544"/>
              <a:ext cx="432" cy="76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2" name="Line 58"/>
            <p:cNvSpPr>
              <a:spLocks noChangeShapeType="1"/>
            </p:cNvSpPr>
            <p:nvPr/>
          </p:nvSpPr>
          <p:spPr bwMode="auto">
            <a:xfrm flipH="1">
              <a:off x="3168" y="2544"/>
              <a:ext cx="14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3" name="Line 59"/>
            <p:cNvSpPr>
              <a:spLocks noChangeShapeType="1"/>
            </p:cNvSpPr>
            <p:nvPr/>
          </p:nvSpPr>
          <p:spPr bwMode="auto">
            <a:xfrm flipH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4" name="Line 60"/>
            <p:cNvSpPr>
              <a:spLocks noChangeShapeType="1"/>
            </p:cNvSpPr>
            <p:nvPr/>
          </p:nvSpPr>
          <p:spPr bwMode="auto">
            <a:xfrm flipV="1">
              <a:off x="1104" y="1488"/>
              <a:ext cx="1008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5" name="Line 61"/>
            <p:cNvSpPr>
              <a:spLocks noChangeShapeType="1"/>
            </p:cNvSpPr>
            <p:nvPr/>
          </p:nvSpPr>
          <p:spPr bwMode="auto">
            <a:xfrm flipH="1">
              <a:off x="912" y="1584"/>
              <a:ext cx="120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36" name="Text Box 62"/>
            <p:cNvSpPr txBox="1">
              <a:spLocks noChangeArrowheads="1"/>
            </p:cNvSpPr>
            <p:nvPr/>
          </p:nvSpPr>
          <p:spPr bwMode="auto">
            <a:xfrm>
              <a:off x="2160" y="9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sv-SE">
                <a:solidFill>
                  <a:srgbClr val="990000"/>
                </a:solidFill>
                <a:latin typeface="Helvetica"/>
              </a:endParaRPr>
            </a:p>
          </p:txBody>
        </p:sp>
      </p:grp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600200" y="4320233"/>
            <a:ext cx="1524000" cy="914400"/>
            <a:chOff x="528" y="2352"/>
            <a:chExt cx="960" cy="576"/>
          </a:xfrm>
        </p:grpSpPr>
        <p:sp>
          <p:nvSpPr>
            <p:cNvPr id="24586" name="Line 64"/>
            <p:cNvSpPr>
              <a:spLocks noChangeShapeType="1"/>
            </p:cNvSpPr>
            <p:nvPr/>
          </p:nvSpPr>
          <p:spPr bwMode="auto">
            <a:xfrm flipV="1">
              <a:off x="1152" y="2352"/>
              <a:ext cx="336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587" name="Text Box 65"/>
            <p:cNvSpPr txBox="1">
              <a:spLocks noChangeArrowheads="1"/>
            </p:cNvSpPr>
            <p:nvPr/>
          </p:nvSpPr>
          <p:spPr bwMode="auto">
            <a:xfrm>
              <a:off x="528" y="2544"/>
              <a:ext cx="74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  <a:latin typeface="Helvetica"/>
                </a:rPr>
                <a:t>Publish</a:t>
              </a:r>
            </a:p>
          </p:txBody>
        </p:sp>
      </p:grpSp>
      <p:sp>
        <p:nvSpPr>
          <p:cNvPr id="194626" name="Rectangle 66"/>
          <p:cNvSpPr>
            <a:spLocks noChangeArrowheads="1"/>
          </p:cNvSpPr>
          <p:nvPr/>
        </p:nvSpPr>
        <p:spPr bwMode="auto">
          <a:xfrm>
            <a:off x="1219200" y="3024833"/>
            <a:ext cx="20574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pPr eaLnBrk="0" hangingPunct="0"/>
            <a:r>
              <a:rPr lang="en-US">
                <a:latin typeface="Arial" pitchFamily="34" charset="0"/>
              </a:rPr>
              <a:t>insert(X,</a:t>
            </a:r>
          </a:p>
          <a:p>
            <a:pPr eaLnBrk="0" hangingPunct="0"/>
            <a:r>
              <a:rPr lang="en-US">
                <a:latin typeface="Arial" pitchFamily="34" charset="0"/>
              </a:rPr>
              <a:t>  123.2.21.23)</a:t>
            </a:r>
          </a:p>
          <a:p>
            <a:pPr eaLnBrk="0" hangingPunct="0"/>
            <a:r>
              <a:rPr lang="en-US">
                <a:latin typeface="Arial" pitchFamily="34" charset="0"/>
              </a:rPr>
              <a:t>...</a:t>
            </a:r>
          </a:p>
        </p:txBody>
      </p:sp>
      <p:sp>
        <p:nvSpPr>
          <p:cNvPr id="24585" name="Rectangle 67"/>
          <p:cNvSpPr>
            <a:spLocks noChangeArrowheads="1"/>
          </p:cNvSpPr>
          <p:nvPr/>
        </p:nvSpPr>
        <p:spPr bwMode="auto">
          <a:xfrm>
            <a:off x="1676400" y="5920433"/>
            <a:ext cx="1795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Arial" pitchFamily="34" charset="0"/>
              </a:rPr>
              <a:t>123.2.21.23</a:t>
            </a:r>
          </a:p>
        </p:txBody>
      </p:sp>
      <p:sp>
        <p:nvSpPr>
          <p:cNvPr id="70" name="Text Box 61"/>
          <p:cNvSpPr txBox="1">
            <a:spLocks noChangeArrowheads="1"/>
          </p:cNvSpPr>
          <p:nvPr/>
        </p:nvSpPr>
        <p:spPr bwMode="auto">
          <a:xfrm>
            <a:off x="3429000" y="1958033"/>
            <a:ext cx="216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/>
              </a:rPr>
              <a:t>“Super Nodes”</a:t>
            </a:r>
          </a:p>
        </p:txBody>
      </p:sp>
      <p:sp>
        <p:nvSpPr>
          <p:cNvPr id="71" name="Rectangle 3"/>
          <p:cNvSpPr txBox="1">
            <a:spLocks noChangeArrowheads="1"/>
          </p:cNvSpPr>
          <p:nvPr/>
        </p:nvSpPr>
        <p:spPr>
          <a:xfrm>
            <a:off x="4572000" y="108249"/>
            <a:ext cx="4644008" cy="18497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ym typeface="Wingdings" pitchFamily="2" charset="2"/>
              </a:rPr>
              <a:t>“Smart” Query Flooding: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ym typeface="Wingdings" pitchFamily="2" charset="2"/>
              </a:rPr>
              <a:t>Join</a:t>
            </a:r>
            <a:r>
              <a:rPr lang="en-US" sz="2400" dirty="0" smtClean="0">
                <a:sym typeface="Wingdings" pitchFamily="2" charset="2"/>
              </a:rPr>
              <a:t>: on startup, client contacts a “</a:t>
            </a:r>
            <a:r>
              <a:rPr lang="en-US" sz="2400" dirty="0" err="1" smtClean="0">
                <a:sym typeface="Wingdings" pitchFamily="2" charset="2"/>
              </a:rPr>
              <a:t>supernode</a:t>
            </a:r>
            <a:r>
              <a:rPr lang="en-US" sz="2400" dirty="0" smtClean="0">
                <a:sym typeface="Wingdings" pitchFamily="2" charset="2"/>
              </a:rPr>
              <a:t>” ... may at some point become one itself</a:t>
            </a:r>
          </a:p>
          <a:p>
            <a:pPr>
              <a:lnSpc>
                <a:spcPct val="80000"/>
              </a:lnSpc>
            </a:pPr>
            <a:r>
              <a:rPr lang="en-US" sz="2400" b="1" dirty="0" smtClean="0">
                <a:sym typeface="Wingdings" pitchFamily="2" charset="2"/>
              </a:rPr>
              <a:t>Publish</a:t>
            </a:r>
            <a:r>
              <a:rPr lang="en-US" sz="2400" dirty="0" smtClean="0">
                <a:sym typeface="Wingdings" pitchFamily="2" charset="2"/>
              </a:rPr>
              <a:t>: send list of files to </a:t>
            </a:r>
            <a:r>
              <a:rPr lang="en-US" sz="2400" dirty="0" err="1" smtClean="0">
                <a:sym typeface="Wingdings" pitchFamily="2" charset="2"/>
              </a:rPr>
              <a:t>supernode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6383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6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6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KaZaA</a:t>
            </a:r>
            <a:r>
              <a:rPr lang="en-US" dirty="0" smtClean="0"/>
              <a:t>: Search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413576" y="6493024"/>
            <a:ext cx="730424" cy="365125"/>
          </a:xfrm>
        </p:spPr>
        <p:txBody>
          <a:bodyPr/>
          <a:lstStyle/>
          <a:p>
            <a:pPr>
              <a:defRPr/>
            </a:pPr>
            <a:fld id="{0DE3766E-BE81-4867-A4A6-53C0E867C995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grpSp>
        <p:nvGrpSpPr>
          <p:cNvPr id="25604" name="Group 2"/>
          <p:cNvGrpSpPr>
            <a:grpSpLocks/>
          </p:cNvGrpSpPr>
          <p:nvPr/>
        </p:nvGrpSpPr>
        <p:grpSpPr bwMode="auto">
          <a:xfrm>
            <a:off x="914400" y="1844824"/>
            <a:ext cx="6781800" cy="4419600"/>
            <a:chOff x="576" y="960"/>
            <a:chExt cx="4272" cy="2784"/>
          </a:xfrm>
        </p:grpSpPr>
        <p:pic>
          <p:nvPicPr>
            <p:cNvPr id="25630" name="Picture 3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2" y="196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1" name="Picture 4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24" y="3024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2" name="Picture 5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72" y="192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3" name="Picture 6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2" y="3168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4" name="Picture 7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16" y="211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35" name="Group 8"/>
            <p:cNvGrpSpPr>
              <a:grpSpLocks/>
            </p:cNvGrpSpPr>
            <p:nvPr/>
          </p:nvGrpSpPr>
          <p:grpSpPr bwMode="auto">
            <a:xfrm>
              <a:off x="4464" y="3408"/>
              <a:ext cx="384" cy="192"/>
              <a:chOff x="2688" y="3552"/>
              <a:chExt cx="384" cy="192"/>
            </a:xfrm>
          </p:grpSpPr>
          <p:pic>
            <p:nvPicPr>
              <p:cNvPr id="25685" name="Picture 9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86" name="Picture 1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87" name="Picture 11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636" name="Picture 1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7" name="Picture 1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16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38" name="Picture 1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12" y="259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39" name="Group 15"/>
            <p:cNvGrpSpPr>
              <a:grpSpLocks/>
            </p:cNvGrpSpPr>
            <p:nvPr/>
          </p:nvGrpSpPr>
          <p:grpSpPr bwMode="auto">
            <a:xfrm>
              <a:off x="3408" y="2592"/>
              <a:ext cx="384" cy="192"/>
              <a:chOff x="2688" y="3552"/>
              <a:chExt cx="384" cy="192"/>
            </a:xfrm>
          </p:grpSpPr>
          <p:pic>
            <p:nvPicPr>
              <p:cNvPr id="25682" name="Picture 1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83" name="Picture 17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84" name="Picture 18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640" name="Picture 1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72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1" name="Picture 2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8" y="216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642" name="Group 21"/>
            <p:cNvGrpSpPr>
              <a:grpSpLocks/>
            </p:cNvGrpSpPr>
            <p:nvPr/>
          </p:nvGrpSpPr>
          <p:grpSpPr bwMode="auto">
            <a:xfrm>
              <a:off x="576" y="2208"/>
              <a:ext cx="384" cy="192"/>
              <a:chOff x="2688" y="3552"/>
              <a:chExt cx="384" cy="192"/>
            </a:xfrm>
          </p:grpSpPr>
          <p:pic>
            <p:nvPicPr>
              <p:cNvPr id="25679" name="Picture 2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688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80" name="Picture 23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84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81" name="Picture 24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880" y="3552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643" name="Picture 25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88" y="307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4" name="Picture 2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84" y="33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5" name="Picture 2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680" y="331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6" name="Picture 28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120" y="326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7" name="Picture 2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2208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8" name="Picture 30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72" y="2016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9" name="Picture 31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872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0" name="Picture 3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68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1" name="Picture 3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64" y="2544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2" name="Picture 34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12" y="115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3" name="Picture 35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12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4" name="Picture 3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08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5" name="Picture 37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30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6" name="Picture 38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68" y="1152"/>
              <a:ext cx="480" cy="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7" name="Picture 3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6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58" name="Picture 4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60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59" name="Line 41"/>
            <p:cNvSpPr>
              <a:spLocks noChangeShapeType="1"/>
            </p:cNvSpPr>
            <p:nvPr/>
          </p:nvSpPr>
          <p:spPr bwMode="auto">
            <a:xfrm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0" name="Line 42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1" name="Line 43"/>
            <p:cNvSpPr>
              <a:spLocks noChangeShapeType="1"/>
            </p:cNvSpPr>
            <p:nvPr/>
          </p:nvSpPr>
          <p:spPr bwMode="auto">
            <a:xfrm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2" name="Line 44"/>
            <p:cNvSpPr>
              <a:spLocks noChangeShapeType="1"/>
            </p:cNvSpPr>
            <p:nvPr/>
          </p:nvSpPr>
          <p:spPr bwMode="auto">
            <a:xfrm flipH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3" name="Line 45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4" name="Line 46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rgbClr val="99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5" name="Line 47"/>
            <p:cNvSpPr>
              <a:spLocks noChangeShapeType="1"/>
            </p:cNvSpPr>
            <p:nvPr/>
          </p:nvSpPr>
          <p:spPr bwMode="auto">
            <a:xfrm>
              <a:off x="3648" y="1584"/>
              <a:ext cx="576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25666" name="Picture 48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36" y="3312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67" name="Picture 49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6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68" name="Picture 5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032" y="3552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69" name="Picture 51" descr="com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64" y="1440"/>
              <a:ext cx="240" cy="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70" name="Picture 5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64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71" name="Picture 5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60" y="1680"/>
              <a:ext cx="19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72" name="Line 54"/>
            <p:cNvSpPr>
              <a:spLocks noChangeShapeType="1"/>
            </p:cNvSpPr>
            <p:nvPr/>
          </p:nvSpPr>
          <p:spPr bwMode="auto">
            <a:xfrm>
              <a:off x="3648" y="2544"/>
              <a:ext cx="864" cy="67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3" name="Line 55"/>
            <p:cNvSpPr>
              <a:spLocks noChangeShapeType="1"/>
            </p:cNvSpPr>
            <p:nvPr/>
          </p:nvSpPr>
          <p:spPr bwMode="auto">
            <a:xfrm>
              <a:off x="3504" y="2544"/>
              <a:ext cx="432" cy="76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4" name="Line 56"/>
            <p:cNvSpPr>
              <a:spLocks noChangeShapeType="1"/>
            </p:cNvSpPr>
            <p:nvPr/>
          </p:nvSpPr>
          <p:spPr bwMode="auto">
            <a:xfrm flipH="1">
              <a:off x="3168" y="2544"/>
              <a:ext cx="144" cy="43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5" name="Line 57"/>
            <p:cNvSpPr>
              <a:spLocks noChangeShapeType="1"/>
            </p:cNvSpPr>
            <p:nvPr/>
          </p:nvSpPr>
          <p:spPr bwMode="auto">
            <a:xfrm flipH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6" name="Line 58"/>
            <p:cNvSpPr>
              <a:spLocks noChangeShapeType="1"/>
            </p:cNvSpPr>
            <p:nvPr/>
          </p:nvSpPr>
          <p:spPr bwMode="auto">
            <a:xfrm flipV="1">
              <a:off x="1104" y="1488"/>
              <a:ext cx="1008" cy="9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7" name="Line 59"/>
            <p:cNvSpPr>
              <a:spLocks noChangeShapeType="1"/>
            </p:cNvSpPr>
            <p:nvPr/>
          </p:nvSpPr>
          <p:spPr bwMode="auto">
            <a:xfrm flipH="1">
              <a:off x="912" y="1584"/>
              <a:ext cx="1200" cy="48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8" name="Text Box 60"/>
            <p:cNvSpPr txBox="1">
              <a:spLocks noChangeArrowheads="1"/>
            </p:cNvSpPr>
            <p:nvPr/>
          </p:nvSpPr>
          <p:spPr bwMode="auto">
            <a:xfrm>
              <a:off x="2160" y="96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sv-SE">
                <a:solidFill>
                  <a:srgbClr val="990000"/>
                </a:solidFill>
                <a:latin typeface="Helvetica"/>
              </a:endParaRPr>
            </a:p>
          </p:txBody>
        </p:sp>
      </p:grpSp>
      <p:sp>
        <p:nvSpPr>
          <p:cNvPr id="25606" name="Text Box 62"/>
          <p:cNvSpPr txBox="1">
            <a:spLocks noChangeArrowheads="1"/>
          </p:cNvSpPr>
          <p:nvPr/>
        </p:nvSpPr>
        <p:spPr bwMode="auto">
          <a:xfrm>
            <a:off x="0" y="5197624"/>
            <a:ext cx="2319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solidFill>
                  <a:srgbClr val="FF0000"/>
                </a:solidFill>
                <a:latin typeface="Arial" pitchFamily="34" charset="0"/>
              </a:rPr>
              <a:t>Where is file A?</a:t>
            </a:r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6" name="Group 63"/>
          <p:cNvGrpSpPr>
            <a:grpSpLocks/>
          </p:cNvGrpSpPr>
          <p:nvPr/>
        </p:nvGrpSpPr>
        <p:grpSpPr bwMode="auto">
          <a:xfrm>
            <a:off x="1828800" y="4207024"/>
            <a:ext cx="1295400" cy="914400"/>
            <a:chOff x="1152" y="2448"/>
            <a:chExt cx="816" cy="576"/>
          </a:xfrm>
        </p:grpSpPr>
        <p:sp>
          <p:nvSpPr>
            <p:cNvPr id="25628" name="Line 64"/>
            <p:cNvSpPr>
              <a:spLocks noChangeShapeType="1"/>
            </p:cNvSpPr>
            <p:nvPr/>
          </p:nvSpPr>
          <p:spPr bwMode="auto">
            <a:xfrm flipV="1">
              <a:off x="1632" y="2448"/>
              <a:ext cx="336" cy="57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29" name="Rectangle 65"/>
            <p:cNvSpPr>
              <a:spLocks noChangeArrowheads="1"/>
            </p:cNvSpPr>
            <p:nvPr/>
          </p:nvSpPr>
          <p:spPr bwMode="auto">
            <a:xfrm>
              <a:off x="1152" y="2544"/>
              <a:ext cx="63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chemeClr val="accent2"/>
                  </a:solidFill>
                  <a:latin typeface="Arial" pitchFamily="34" charset="0"/>
                </a:rPr>
                <a:t>Query</a:t>
              </a:r>
            </a:p>
          </p:txBody>
        </p:sp>
      </p:grpSp>
      <p:grpSp>
        <p:nvGrpSpPr>
          <p:cNvPr id="7" name="Group 66"/>
          <p:cNvGrpSpPr>
            <a:grpSpLocks/>
          </p:cNvGrpSpPr>
          <p:nvPr/>
        </p:nvGrpSpPr>
        <p:grpSpPr bwMode="auto">
          <a:xfrm>
            <a:off x="3429000" y="2835424"/>
            <a:ext cx="1676400" cy="1219200"/>
            <a:chOff x="2160" y="1584"/>
            <a:chExt cx="1056" cy="768"/>
          </a:xfrm>
        </p:grpSpPr>
        <p:sp>
          <p:nvSpPr>
            <p:cNvPr id="25625" name="Line 67"/>
            <p:cNvSpPr>
              <a:spLocks noChangeShapeType="1"/>
            </p:cNvSpPr>
            <p:nvPr/>
          </p:nvSpPr>
          <p:spPr bwMode="auto">
            <a:xfrm flipV="1">
              <a:off x="2160" y="1584"/>
              <a:ext cx="144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26" name="Line 68"/>
            <p:cNvSpPr>
              <a:spLocks noChangeShapeType="1"/>
            </p:cNvSpPr>
            <p:nvPr/>
          </p:nvSpPr>
          <p:spPr bwMode="auto">
            <a:xfrm flipV="1">
              <a:off x="2400" y="2352"/>
              <a:ext cx="81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27" name="Line 69"/>
            <p:cNvSpPr>
              <a:spLocks noChangeShapeType="1"/>
            </p:cNvSpPr>
            <p:nvPr/>
          </p:nvSpPr>
          <p:spPr bwMode="auto">
            <a:xfrm flipV="1">
              <a:off x="2304" y="1584"/>
              <a:ext cx="864" cy="62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8" name="Group 70"/>
          <p:cNvGrpSpPr>
            <a:grpSpLocks/>
          </p:cNvGrpSpPr>
          <p:nvPr/>
        </p:nvGrpSpPr>
        <p:grpSpPr bwMode="auto">
          <a:xfrm>
            <a:off x="4038600" y="2606824"/>
            <a:ext cx="1219200" cy="1219200"/>
            <a:chOff x="2544" y="1440"/>
            <a:chExt cx="768" cy="768"/>
          </a:xfrm>
        </p:grpSpPr>
        <p:sp>
          <p:nvSpPr>
            <p:cNvPr id="25622" name="Line 71"/>
            <p:cNvSpPr>
              <a:spLocks noChangeShapeType="1"/>
            </p:cNvSpPr>
            <p:nvPr/>
          </p:nvSpPr>
          <p:spPr bwMode="auto">
            <a:xfrm>
              <a:off x="2544" y="1536"/>
              <a:ext cx="672" cy="67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23" name="Line 72"/>
            <p:cNvSpPr>
              <a:spLocks noChangeShapeType="1"/>
            </p:cNvSpPr>
            <p:nvPr/>
          </p:nvSpPr>
          <p:spPr bwMode="auto">
            <a:xfrm flipV="1">
              <a:off x="2592" y="1440"/>
              <a:ext cx="57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24" name="Line 73"/>
            <p:cNvSpPr>
              <a:spLocks noChangeShapeType="1"/>
            </p:cNvSpPr>
            <p:nvPr/>
          </p:nvSpPr>
          <p:spPr bwMode="auto">
            <a:xfrm flipV="1">
              <a:off x="3312" y="1632"/>
              <a:ext cx="0" cy="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1447800" y="1844824"/>
            <a:ext cx="6248400" cy="2971800"/>
            <a:chOff x="912" y="960"/>
            <a:chExt cx="3936" cy="1872"/>
          </a:xfrm>
        </p:grpSpPr>
        <p:sp>
          <p:nvSpPr>
            <p:cNvPr id="25620" name="Rectangle 75"/>
            <p:cNvSpPr>
              <a:spLocks noChangeArrowheads="1"/>
            </p:cNvSpPr>
            <p:nvPr/>
          </p:nvSpPr>
          <p:spPr bwMode="auto">
            <a:xfrm>
              <a:off x="3552" y="2112"/>
              <a:ext cx="1296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latin typeface="Arial" pitchFamily="34" charset="0"/>
                </a:rPr>
                <a:t>search(A)</a:t>
              </a:r>
            </a:p>
            <a:p>
              <a:pPr eaLnBrk="0" hangingPunct="0"/>
              <a:r>
                <a:rPr lang="en-US">
                  <a:latin typeface="Arial" pitchFamily="34" charset="0"/>
                </a:rPr>
                <a:t>--&gt;</a:t>
              </a:r>
            </a:p>
            <a:p>
              <a:pPr eaLnBrk="0" hangingPunct="0"/>
              <a:r>
                <a:rPr lang="en-US">
                  <a:latin typeface="Arial" pitchFamily="34" charset="0"/>
                </a:rPr>
                <a:t>123.2.0.18</a:t>
              </a:r>
            </a:p>
          </p:txBody>
        </p:sp>
        <p:sp>
          <p:nvSpPr>
            <p:cNvPr id="25621" name="Rectangle 76"/>
            <p:cNvSpPr>
              <a:spLocks noChangeArrowheads="1"/>
            </p:cNvSpPr>
            <p:nvPr/>
          </p:nvSpPr>
          <p:spPr bwMode="auto">
            <a:xfrm>
              <a:off x="912" y="960"/>
              <a:ext cx="1296" cy="7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pPr eaLnBrk="0" hangingPunct="0"/>
              <a:r>
                <a:rPr lang="en-US">
                  <a:latin typeface="Arial" pitchFamily="34" charset="0"/>
                </a:rPr>
                <a:t>search(A)</a:t>
              </a:r>
            </a:p>
            <a:p>
              <a:pPr eaLnBrk="0" hangingPunct="0"/>
              <a:r>
                <a:rPr lang="en-US">
                  <a:latin typeface="Arial" pitchFamily="34" charset="0"/>
                </a:rPr>
                <a:t>--&gt;</a:t>
              </a:r>
            </a:p>
            <a:p>
              <a:pPr eaLnBrk="0" hangingPunct="0"/>
              <a:r>
                <a:rPr lang="en-US">
                  <a:latin typeface="Arial" pitchFamily="34" charset="0"/>
                </a:rPr>
                <a:t>123.2.22.50</a:t>
              </a:r>
            </a:p>
          </p:txBody>
        </p:sp>
      </p:grpSp>
      <p:grpSp>
        <p:nvGrpSpPr>
          <p:cNvPr id="10" name="Group 77"/>
          <p:cNvGrpSpPr>
            <a:grpSpLocks/>
          </p:cNvGrpSpPr>
          <p:nvPr/>
        </p:nvGrpSpPr>
        <p:grpSpPr bwMode="auto">
          <a:xfrm>
            <a:off x="2438400" y="2835424"/>
            <a:ext cx="2667000" cy="2362200"/>
            <a:chOff x="1536" y="1584"/>
            <a:chExt cx="1680" cy="1488"/>
          </a:xfrm>
        </p:grpSpPr>
        <p:sp>
          <p:nvSpPr>
            <p:cNvPr id="25615" name="Line 78"/>
            <p:cNvSpPr>
              <a:spLocks noChangeShapeType="1"/>
            </p:cNvSpPr>
            <p:nvPr/>
          </p:nvSpPr>
          <p:spPr bwMode="auto">
            <a:xfrm flipH="1">
              <a:off x="2304" y="2448"/>
              <a:ext cx="912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16" name="Line 79"/>
            <p:cNvSpPr>
              <a:spLocks noChangeShapeType="1"/>
            </p:cNvSpPr>
            <p:nvPr/>
          </p:nvSpPr>
          <p:spPr bwMode="auto">
            <a:xfrm flipH="1">
              <a:off x="2064" y="1584"/>
              <a:ext cx="144" cy="48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17" name="Line 80"/>
            <p:cNvSpPr>
              <a:spLocks noChangeShapeType="1"/>
            </p:cNvSpPr>
            <p:nvPr/>
          </p:nvSpPr>
          <p:spPr bwMode="auto">
            <a:xfrm flipH="1">
              <a:off x="1680" y="2496"/>
              <a:ext cx="336" cy="576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18" name="Text Box 81"/>
            <p:cNvSpPr txBox="1">
              <a:spLocks noChangeArrowheads="1"/>
            </p:cNvSpPr>
            <p:nvPr/>
          </p:nvSpPr>
          <p:spPr bwMode="auto">
            <a:xfrm>
              <a:off x="2160" y="2544"/>
              <a:ext cx="7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00FF00"/>
                  </a:solidFill>
                  <a:latin typeface="Helvetica"/>
                </a:rPr>
                <a:t>Replies</a:t>
              </a:r>
            </a:p>
          </p:txBody>
        </p:sp>
        <p:sp>
          <p:nvSpPr>
            <p:cNvPr id="25619" name="Line 82"/>
            <p:cNvSpPr>
              <a:spLocks noChangeShapeType="1"/>
            </p:cNvSpPr>
            <p:nvPr/>
          </p:nvSpPr>
          <p:spPr bwMode="auto">
            <a:xfrm flipH="1">
              <a:off x="1536" y="2448"/>
              <a:ext cx="336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1" name="Group 83"/>
          <p:cNvGrpSpPr>
            <a:grpSpLocks/>
          </p:cNvGrpSpPr>
          <p:nvPr/>
        </p:nvGrpSpPr>
        <p:grpSpPr bwMode="auto">
          <a:xfrm>
            <a:off x="457200" y="3902224"/>
            <a:ext cx="6807200" cy="2590800"/>
            <a:chOff x="288" y="2256"/>
            <a:chExt cx="4288" cy="1632"/>
          </a:xfrm>
        </p:grpSpPr>
        <p:sp>
          <p:nvSpPr>
            <p:cNvPr id="25613" name="Rectangle 84"/>
            <p:cNvSpPr>
              <a:spLocks noChangeArrowheads="1"/>
            </p:cNvSpPr>
            <p:nvPr/>
          </p:nvSpPr>
          <p:spPr bwMode="auto">
            <a:xfrm>
              <a:off x="3552" y="3600"/>
              <a:ext cx="10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123.2.0.18</a:t>
              </a:r>
            </a:p>
          </p:txBody>
        </p:sp>
        <p:sp>
          <p:nvSpPr>
            <p:cNvPr id="25614" name="Rectangle 85"/>
            <p:cNvSpPr>
              <a:spLocks noChangeArrowheads="1"/>
            </p:cNvSpPr>
            <p:nvPr/>
          </p:nvSpPr>
          <p:spPr bwMode="auto">
            <a:xfrm>
              <a:off x="288" y="2256"/>
              <a:ext cx="11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Arial" pitchFamily="34" charset="0"/>
                </a:rPr>
                <a:t>123.2.22.50</a:t>
              </a:r>
            </a:p>
          </p:txBody>
        </p:sp>
      </p:grpSp>
      <p:sp>
        <p:nvSpPr>
          <p:cNvPr id="88" name="Text Box 61"/>
          <p:cNvSpPr txBox="1">
            <a:spLocks noChangeArrowheads="1"/>
          </p:cNvSpPr>
          <p:nvPr/>
        </p:nvSpPr>
        <p:spPr bwMode="auto">
          <a:xfrm>
            <a:off x="3429000" y="1844824"/>
            <a:ext cx="2168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dirty="0">
                <a:solidFill>
                  <a:srgbClr val="990000"/>
                </a:solidFill>
                <a:latin typeface="Helvetica"/>
              </a:rPr>
              <a:t>“Super Nodes”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76834" y="6121152"/>
            <a:ext cx="635193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2000" dirty="0" smtClean="0">
                <a:solidFill>
                  <a:srgbClr val="C00000"/>
                </a:solidFill>
              </a:rPr>
              <a:t>Q: </a:t>
            </a:r>
            <a:r>
              <a:rPr lang="sv-SE" sz="2000" dirty="0" err="1" smtClean="0">
                <a:solidFill>
                  <a:srgbClr val="C00000"/>
                </a:solidFill>
              </a:rPr>
              <a:t>Compare</a:t>
            </a:r>
            <a:r>
              <a:rPr lang="sv-SE" sz="2000" dirty="0" smtClean="0">
                <a:solidFill>
                  <a:srgbClr val="C00000"/>
                </a:solidFill>
              </a:rPr>
              <a:t> </a:t>
            </a:r>
            <a:r>
              <a:rPr lang="sv-SE" sz="2000" dirty="0" err="1" smtClean="0">
                <a:solidFill>
                  <a:srgbClr val="C00000"/>
                </a:solidFill>
              </a:rPr>
              <a:t>with</a:t>
            </a:r>
            <a:r>
              <a:rPr lang="sv-SE" sz="2000" dirty="0" smtClean="0">
                <a:solidFill>
                  <a:srgbClr val="C00000"/>
                </a:solidFill>
              </a:rPr>
              <a:t> Napster, </a:t>
            </a:r>
            <a:r>
              <a:rPr lang="sv-SE" sz="2000" dirty="0" err="1" smtClean="0">
                <a:solidFill>
                  <a:srgbClr val="C00000"/>
                </a:solidFill>
              </a:rPr>
              <a:t>Gnutella</a:t>
            </a:r>
            <a:r>
              <a:rPr lang="sv-SE" sz="2000" dirty="0" smtClean="0">
                <a:solidFill>
                  <a:srgbClr val="C00000"/>
                </a:solidFill>
              </a:rPr>
              <a:t> (publishing, </a:t>
            </a:r>
            <a:r>
              <a:rPr lang="sv-SE" sz="2000" dirty="0" err="1" smtClean="0">
                <a:solidFill>
                  <a:srgbClr val="C00000"/>
                </a:solidFill>
              </a:rPr>
              <a:t>searching</a:t>
            </a:r>
            <a:r>
              <a:rPr lang="sv-SE" sz="2000" dirty="0" smtClean="0">
                <a:solidFill>
                  <a:srgbClr val="C00000"/>
                </a:solidFill>
              </a:rPr>
              <a:t>)</a:t>
            </a:r>
            <a:endParaRPr lang="sv-SE" sz="2000" dirty="0">
              <a:solidFill>
                <a:srgbClr val="C00000"/>
              </a:solidFill>
            </a:endParaRPr>
          </a:p>
        </p:txBody>
      </p:sp>
      <p:sp>
        <p:nvSpPr>
          <p:cNvPr id="90" name="Rectangle 3"/>
          <p:cNvSpPr txBox="1">
            <a:spLocks noChangeArrowheads="1"/>
          </p:cNvSpPr>
          <p:nvPr/>
        </p:nvSpPr>
        <p:spPr>
          <a:xfrm>
            <a:off x="3740624" y="116632"/>
            <a:ext cx="5403376" cy="180869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2400" dirty="0" smtClean="0">
                <a:sym typeface="Wingdings" pitchFamily="2" charset="2"/>
              </a:rPr>
              <a:t>“</a:t>
            </a:r>
            <a:r>
              <a:rPr lang="en-US" sz="2000" dirty="0" smtClean="0">
                <a:sym typeface="Wingdings" pitchFamily="2" charset="2"/>
              </a:rPr>
              <a:t>Smart” Query Flooding:</a:t>
            </a:r>
          </a:p>
          <a:p>
            <a:pPr>
              <a:lnSpc>
                <a:spcPct val="80000"/>
              </a:lnSpc>
            </a:pPr>
            <a:r>
              <a:rPr lang="en-US" sz="2000" b="1" dirty="0" smtClean="0"/>
              <a:t>Search</a:t>
            </a:r>
            <a:r>
              <a:rPr lang="en-US" sz="2000" dirty="0" smtClean="0"/>
              <a:t>: send query to </a:t>
            </a:r>
            <a:r>
              <a:rPr lang="en-US" sz="2000" dirty="0" err="1" smtClean="0"/>
              <a:t>supernode</a:t>
            </a:r>
            <a:r>
              <a:rPr lang="en-US" sz="2000" dirty="0" smtClean="0"/>
              <a:t>, </a:t>
            </a:r>
            <a:r>
              <a:rPr lang="en-US" sz="2000" dirty="0" err="1" smtClean="0"/>
              <a:t>supernodes</a:t>
            </a:r>
            <a:r>
              <a:rPr lang="en-US" sz="2000" dirty="0" smtClean="0"/>
              <a:t> flood query amongst themselves.</a:t>
            </a:r>
            <a:endParaRPr lang="en-US" sz="2000" dirty="0" smtClean="0">
              <a:sym typeface="Wingdings" pitchFamily="2" charset="2"/>
            </a:endParaRPr>
          </a:p>
          <a:p>
            <a:pPr>
              <a:lnSpc>
                <a:spcPct val="80000"/>
              </a:lnSpc>
            </a:pPr>
            <a:r>
              <a:rPr lang="en-US" sz="2000" b="1" dirty="0" smtClean="0"/>
              <a:t>Fetch</a:t>
            </a:r>
            <a:r>
              <a:rPr lang="en-US" sz="2000" dirty="0" smtClean="0"/>
              <a:t>: get the file directly from peer(s); can fetch simultaneously from multiple peers</a:t>
            </a:r>
          </a:p>
        </p:txBody>
      </p:sp>
    </p:spTree>
    <p:extLst>
      <p:ext uri="{BB962C8B-B14F-4D97-AF65-F5344CB8AC3E}">
        <p14:creationId xmlns:p14="http://schemas.microsoft.com/office/powerpoint/2010/main" val="290654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1124745"/>
            <a:ext cx="5128362" cy="4298574"/>
          </a:xfrm>
          <a:prstGeom prst="rect">
            <a:avLst/>
          </a:prstGeom>
        </p:spPr>
      </p:pic>
      <p:sp>
        <p:nvSpPr>
          <p:cNvPr id="3" name="Rectangle 3"/>
          <p:cNvSpPr>
            <a:spLocks noGrp="1" noChangeArrowheads="1"/>
          </p:cNvSpPr>
          <p:nvPr>
            <p:ph type="title"/>
          </p:nvPr>
        </p:nvSpPr>
        <p:spPr>
          <a:xfrm>
            <a:off x="462372" y="3058"/>
            <a:ext cx="8219256" cy="761646"/>
          </a:xfrm>
        </p:spPr>
        <p:txBody>
          <a:bodyPr/>
          <a:lstStyle/>
          <a:p>
            <a:r>
              <a:rPr lang="en-US" dirty="0" smtClean="0"/>
              <a:t>Internet &amp; its context….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340768"/>
            <a:ext cx="2988673" cy="3888432"/>
          </a:xfrm>
          <a:prstGeom prst="rect">
            <a:avLst/>
          </a:prstGeom>
        </p:spPr>
      </p:pic>
      <p:sp>
        <p:nvSpPr>
          <p:cNvPr id="326" name="TextBox 325"/>
          <p:cNvSpPr txBox="1"/>
          <p:nvPr/>
        </p:nvSpPr>
        <p:spPr>
          <a:xfrm>
            <a:off x="755576" y="5620598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a</a:t>
            </a:r>
            <a:r>
              <a:rPr lang="sv-SE" dirty="0" err="1" smtClean="0"/>
              <a:t>pprox</a:t>
            </a:r>
            <a:r>
              <a:rPr lang="sv-SE" dirty="0" smtClean="0"/>
              <a:t> 10 yrs </a:t>
            </a:r>
            <a:r>
              <a:rPr lang="sv-SE" dirty="0" err="1" smtClean="0"/>
              <a:t>ago</a:t>
            </a:r>
            <a:endParaRPr lang="sv-SE" dirty="0"/>
          </a:p>
        </p:txBody>
      </p:sp>
      <p:sp>
        <p:nvSpPr>
          <p:cNvPr id="648" name="TextBox 647"/>
          <p:cNvSpPr txBox="1"/>
          <p:nvPr/>
        </p:nvSpPr>
        <p:spPr>
          <a:xfrm>
            <a:off x="5148064" y="5620598"/>
            <a:ext cx="2437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/>
              <a:t>c</a:t>
            </a:r>
            <a:r>
              <a:rPr lang="sv-SE" dirty="0" err="1" smtClean="0"/>
              <a:t>ontinuous</a:t>
            </a:r>
            <a:r>
              <a:rPr lang="sv-SE" dirty="0" smtClean="0"/>
              <a:t> evolution ….</a:t>
            </a:r>
            <a:endParaRPr lang="sv-SE" dirty="0"/>
          </a:p>
        </p:txBody>
      </p:sp>
      <p:sp>
        <p:nvSpPr>
          <p:cNvPr id="4" name="Right Arrow 3"/>
          <p:cNvSpPr/>
          <p:nvPr/>
        </p:nvSpPr>
        <p:spPr>
          <a:xfrm>
            <a:off x="3290497" y="2224609"/>
            <a:ext cx="539719" cy="1872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Box 4"/>
          <p:cNvSpPr txBox="1"/>
          <p:nvPr/>
        </p:nvSpPr>
        <p:spPr>
          <a:xfrm>
            <a:off x="6804248" y="1916832"/>
            <a:ext cx="788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solidFill>
                  <a:schemeClr val="tx2">
                    <a:lumMod val="75000"/>
                  </a:schemeClr>
                </a:solidFill>
                <a:latin typeface="Agency FB" panose="020B0503020202020204" pitchFamily="34" charset="0"/>
              </a:rPr>
              <a:t>Multimedia</a:t>
            </a:r>
            <a:endParaRPr lang="sv-SE" dirty="0">
              <a:solidFill>
                <a:schemeClr val="tx2">
                  <a:lumMod val="75000"/>
                </a:schemeClr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61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8" grpId="0"/>
      <p:bldP spid="4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9246" y="1038957"/>
            <a:ext cx="47243" cy="48965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0" y="306896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063117"/>
            <a:ext cx="6048672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P2P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apps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 for info </a:t>
            </a:r>
            <a:r>
              <a:rPr lang="sv-SE" sz="2000" b="1" dirty="0" err="1" smtClean="0">
                <a:solidFill>
                  <a:schemeClr val="bg1">
                    <a:lumMod val="75000"/>
                  </a:schemeClr>
                </a:solidFill>
              </a:rPr>
              <a:t>sharing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 2.6 (2.5 7e)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find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No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overlay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centralized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DB (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apster)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Unstructured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Query Flooding (Gnutella)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Hierarchical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Query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Flooding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KaZaA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Structured Overlays/DHT</a:t>
            </a:r>
            <a:endParaRPr lang="sv-SE" sz="2000" dirty="0"/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i="1" dirty="0">
                <a:solidFill>
                  <a:schemeClr val="bg1">
                    <a:lumMod val="75000"/>
                  </a:schemeClr>
                </a:solidFill>
              </a:rPr>
              <a:t> to 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fetch</a:t>
            </a:r>
            <a:r>
              <a:rPr lang="sv-SE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Media Streaming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7.1-7.3 (9.1-9.3 &amp; 2.6 7e)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Application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classes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Today’s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applications representative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recovery from jitter 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Streaming protocols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CDN: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infrastructure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delivery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2411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C6095-E9E8-4C35-9E0A-71D46D5E33BB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250882" name="Rectangle 2"/>
          <p:cNvSpPr>
            <a:spLocks noChangeArrowheads="1"/>
          </p:cNvSpPr>
          <p:nvPr/>
        </p:nvSpPr>
        <p:spPr bwMode="auto">
          <a:xfrm>
            <a:off x="152400" y="33908"/>
            <a:ext cx="7620000" cy="6587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4000" dirty="0" smtClean="0">
                <a:solidFill>
                  <a:schemeClr val="accent2"/>
                </a:solidFill>
                <a:ea typeface="굴림" pitchFamily="34" charset="-127"/>
                <a:cs typeface="+mn-cs"/>
              </a:rPr>
              <a:t>Problem from this perspective</a:t>
            </a:r>
            <a:endParaRPr lang="en-US" altLang="ko-KR" sz="4000" dirty="0">
              <a:solidFill>
                <a:schemeClr val="accent2"/>
              </a:solidFill>
              <a:ea typeface="굴림" pitchFamily="34" charset="-127"/>
              <a:cs typeface="+mn-cs"/>
            </a:endParaRPr>
          </a:p>
        </p:txBody>
      </p:sp>
      <p:sp>
        <p:nvSpPr>
          <p:cNvPr id="35845" name="Text Box 3"/>
          <p:cNvSpPr txBox="1">
            <a:spLocks noChangeArrowheads="1"/>
          </p:cNvSpPr>
          <p:nvPr/>
        </p:nvSpPr>
        <p:spPr bwMode="auto">
          <a:xfrm>
            <a:off x="331788" y="1061591"/>
            <a:ext cx="7984628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  <a:buFont typeface="Monotype Sorts"/>
              <a:buNone/>
            </a:pPr>
            <a:r>
              <a:rPr lang="en-US" altLang="ko-KR" sz="2400" dirty="0">
                <a:ea typeface="Gulim" pitchFamily="34" charset="-127"/>
              </a:rPr>
              <a:t>How to find data in a distributed file sharing system</a:t>
            </a:r>
            <a:r>
              <a:rPr lang="en-US" altLang="ko-KR" sz="2400" dirty="0" smtClean="0">
                <a:ea typeface="Gulim" pitchFamily="34" charset="-127"/>
              </a:rPr>
              <a:t>?</a:t>
            </a:r>
          </a:p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  <a:buFont typeface="Monotype Sorts"/>
              <a:buNone/>
            </a:pPr>
            <a:r>
              <a:rPr lang="en-US" altLang="ko-KR" sz="2400" dirty="0" smtClean="0">
                <a:ea typeface="Gulim" pitchFamily="34" charset="-127"/>
              </a:rPr>
              <a:t>(aka </a:t>
            </a:r>
            <a:r>
              <a:rPr lang="en-US" altLang="ko-KR" sz="2400" dirty="0" smtClean="0">
                <a:solidFill>
                  <a:srgbClr val="C00000"/>
                </a:solidFill>
                <a:ea typeface="Gulim" pitchFamily="34" charset="-127"/>
              </a:rPr>
              <a:t>“routing” </a:t>
            </a:r>
            <a:r>
              <a:rPr lang="en-US" altLang="ko-KR" sz="2400" dirty="0" smtClean="0">
                <a:ea typeface="Gulim" pitchFamily="34" charset="-127"/>
              </a:rPr>
              <a:t>to the data, i.e. content-oriented routing)</a:t>
            </a:r>
            <a:endParaRPr lang="en-US" altLang="ko-KR" sz="2400" dirty="0">
              <a:ea typeface="Gulim" pitchFamily="34" charset="-127"/>
            </a:endParaRP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381000" y="5913438"/>
            <a:ext cx="32766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ko-KR" altLang="en-US" sz="2400" dirty="0">
                <a:ea typeface="Gulim" pitchFamily="34" charset="-127"/>
              </a:rPr>
              <a:t> </a:t>
            </a:r>
            <a:r>
              <a:rPr lang="sv-SE" altLang="ko-KR" sz="2400" dirty="0" err="1" smtClean="0">
                <a:ea typeface="Gulim" pitchFamily="34" charset="-127"/>
              </a:rPr>
              <a:t>How</a:t>
            </a:r>
            <a:r>
              <a:rPr lang="sv-SE" altLang="ko-KR" sz="2400" dirty="0" smtClean="0">
                <a:ea typeface="Gulim" pitchFamily="34" charset="-127"/>
              </a:rPr>
              <a:t> </a:t>
            </a:r>
            <a:r>
              <a:rPr lang="sv-SE" altLang="ko-KR" sz="2400" dirty="0" err="1" smtClean="0">
                <a:ea typeface="Gulim" pitchFamily="34" charset="-127"/>
              </a:rPr>
              <a:t>to</a:t>
            </a:r>
            <a:r>
              <a:rPr lang="sv-SE" altLang="ko-KR" sz="2400" dirty="0" smtClean="0">
                <a:ea typeface="Gulim" pitchFamily="34" charset="-127"/>
              </a:rPr>
              <a:t> do </a:t>
            </a:r>
            <a:r>
              <a:rPr lang="en-US" altLang="ko-KR" sz="2400" dirty="0" smtClean="0">
                <a:ea typeface="Gulim" pitchFamily="34" charset="-127"/>
              </a:rPr>
              <a:t>Lookup?</a:t>
            </a:r>
            <a:endParaRPr lang="en-US" altLang="ko-KR" sz="2400" dirty="0">
              <a:ea typeface="Gulim" pitchFamily="34" charset="-127"/>
            </a:endParaRPr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1981200" y="457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Char char="r"/>
            </a:pPr>
            <a:endParaRPr lang="ko-KR" altLang="en-US" sz="2800">
              <a:latin typeface="Comic Sans MS" pitchFamily="66" charset="0"/>
              <a:ea typeface="Gulim" pitchFamily="34" charset="-127"/>
            </a:endParaRPr>
          </a:p>
        </p:txBody>
      </p:sp>
      <p:sp>
        <p:nvSpPr>
          <p:cNvPr id="35848" name="Oval 6"/>
          <p:cNvSpPr>
            <a:spLocks noChangeArrowheads="1"/>
          </p:cNvSpPr>
          <p:nvPr/>
        </p:nvSpPr>
        <p:spPr bwMode="auto">
          <a:xfrm>
            <a:off x="3209925" y="3429000"/>
            <a:ext cx="3048000" cy="11430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sv-SE"/>
          </a:p>
        </p:txBody>
      </p:sp>
      <p:sp>
        <p:nvSpPr>
          <p:cNvPr id="35849" name="Text Box 7"/>
          <p:cNvSpPr txBox="1">
            <a:spLocks noChangeArrowheads="1"/>
          </p:cNvSpPr>
          <p:nvPr/>
        </p:nvSpPr>
        <p:spPr bwMode="auto">
          <a:xfrm>
            <a:off x="4103688" y="3686175"/>
            <a:ext cx="1217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>
                <a:latin typeface="Arial" pitchFamily="34" charset="0"/>
                <a:ea typeface="Gulim" pitchFamily="34" charset="-127"/>
              </a:rPr>
              <a:t>Internet</a:t>
            </a:r>
          </a:p>
        </p:txBody>
      </p:sp>
      <p:sp>
        <p:nvSpPr>
          <p:cNvPr id="35850" name="Text Box 8"/>
          <p:cNvSpPr txBox="1">
            <a:spLocks noChangeArrowheads="1"/>
          </p:cNvSpPr>
          <p:nvPr/>
        </p:nvSpPr>
        <p:spPr bwMode="auto">
          <a:xfrm>
            <a:off x="1143000" y="2895600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latin typeface="Tahoma" pitchFamily="34" charset="0"/>
                <a:ea typeface="Gulim" pitchFamily="34" charset="-127"/>
              </a:rPr>
              <a:t>Publisher</a:t>
            </a:r>
          </a:p>
        </p:txBody>
      </p:sp>
      <p:sp>
        <p:nvSpPr>
          <p:cNvPr id="35851" name="Text Box 9"/>
          <p:cNvSpPr txBox="1">
            <a:spLocks noChangeArrowheads="1"/>
          </p:cNvSpPr>
          <p:nvPr/>
        </p:nvSpPr>
        <p:spPr bwMode="auto">
          <a:xfrm>
            <a:off x="331788" y="3184525"/>
            <a:ext cx="2030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Key=“LetItBe”</a:t>
            </a:r>
          </a:p>
          <a:p>
            <a:pPr algn="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Value=MP3 data</a:t>
            </a:r>
          </a:p>
        </p:txBody>
      </p:sp>
      <p:sp>
        <p:nvSpPr>
          <p:cNvPr id="35852" name="Text Box 10"/>
          <p:cNvSpPr txBox="1">
            <a:spLocks noChangeArrowheads="1"/>
          </p:cNvSpPr>
          <p:nvPr/>
        </p:nvSpPr>
        <p:spPr bwMode="auto">
          <a:xfrm>
            <a:off x="6629400" y="5257800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Lookup(“LetItBe”)</a:t>
            </a:r>
          </a:p>
        </p:txBody>
      </p:sp>
      <p:grpSp>
        <p:nvGrpSpPr>
          <p:cNvPr id="35853" name="Group 11"/>
          <p:cNvGrpSpPr>
            <a:grpSpLocks/>
          </p:cNvGrpSpPr>
          <p:nvPr/>
        </p:nvGrpSpPr>
        <p:grpSpPr bwMode="auto">
          <a:xfrm>
            <a:off x="2362200" y="2819400"/>
            <a:ext cx="609600" cy="533400"/>
            <a:chOff x="1248" y="1968"/>
            <a:chExt cx="384" cy="336"/>
          </a:xfrm>
        </p:grpSpPr>
        <p:sp>
          <p:nvSpPr>
            <p:cNvPr id="35873" name="Oval 12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5874" name="Text Box 13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1</a:t>
              </a:r>
            </a:p>
          </p:txBody>
        </p:sp>
      </p:grpSp>
      <p:grpSp>
        <p:nvGrpSpPr>
          <p:cNvPr id="35854" name="Group 14"/>
          <p:cNvGrpSpPr>
            <a:grpSpLocks/>
          </p:cNvGrpSpPr>
          <p:nvPr/>
        </p:nvGrpSpPr>
        <p:grpSpPr bwMode="auto">
          <a:xfrm>
            <a:off x="4191000" y="2438400"/>
            <a:ext cx="609600" cy="533400"/>
            <a:chOff x="1248" y="1968"/>
            <a:chExt cx="384" cy="336"/>
          </a:xfrm>
        </p:grpSpPr>
        <p:sp>
          <p:nvSpPr>
            <p:cNvPr id="35871" name="Oval 15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5872" name="Text Box 16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2</a:t>
              </a:r>
            </a:p>
          </p:txBody>
        </p:sp>
      </p:grpSp>
      <p:grpSp>
        <p:nvGrpSpPr>
          <p:cNvPr id="35855" name="Group 17"/>
          <p:cNvGrpSpPr>
            <a:grpSpLocks/>
          </p:cNvGrpSpPr>
          <p:nvPr/>
        </p:nvGrpSpPr>
        <p:grpSpPr bwMode="auto">
          <a:xfrm>
            <a:off x="5943600" y="2590800"/>
            <a:ext cx="609600" cy="533400"/>
            <a:chOff x="1248" y="1968"/>
            <a:chExt cx="384" cy="336"/>
          </a:xfrm>
        </p:grpSpPr>
        <p:sp>
          <p:nvSpPr>
            <p:cNvPr id="35869" name="Oval 18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5870" name="Text Box 19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3</a:t>
              </a:r>
            </a:p>
          </p:txBody>
        </p:sp>
      </p:grpSp>
      <p:grpSp>
        <p:nvGrpSpPr>
          <p:cNvPr id="35856" name="Group 20"/>
          <p:cNvGrpSpPr>
            <a:grpSpLocks/>
          </p:cNvGrpSpPr>
          <p:nvPr/>
        </p:nvGrpSpPr>
        <p:grpSpPr bwMode="auto">
          <a:xfrm>
            <a:off x="5943600" y="4800600"/>
            <a:ext cx="609600" cy="533400"/>
            <a:chOff x="1248" y="1968"/>
            <a:chExt cx="384" cy="336"/>
          </a:xfrm>
        </p:grpSpPr>
        <p:sp>
          <p:nvSpPr>
            <p:cNvPr id="35867" name="Oval 21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5868" name="Text Box 22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5</a:t>
              </a:r>
            </a:p>
          </p:txBody>
        </p:sp>
      </p:grpSp>
      <p:grpSp>
        <p:nvGrpSpPr>
          <p:cNvPr id="35857" name="Group 23"/>
          <p:cNvGrpSpPr>
            <a:grpSpLocks/>
          </p:cNvGrpSpPr>
          <p:nvPr/>
        </p:nvGrpSpPr>
        <p:grpSpPr bwMode="auto">
          <a:xfrm>
            <a:off x="3657600" y="4953000"/>
            <a:ext cx="609600" cy="533400"/>
            <a:chOff x="1248" y="1968"/>
            <a:chExt cx="384" cy="336"/>
          </a:xfrm>
        </p:grpSpPr>
        <p:sp>
          <p:nvSpPr>
            <p:cNvPr id="35865" name="Oval 24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5866" name="Text Box 25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4</a:t>
              </a:r>
            </a:p>
          </p:txBody>
        </p:sp>
      </p:grpSp>
      <p:sp>
        <p:nvSpPr>
          <p:cNvPr id="35858" name="Line 26"/>
          <p:cNvSpPr>
            <a:spLocks noChangeShapeType="1"/>
          </p:cNvSpPr>
          <p:nvPr/>
        </p:nvSpPr>
        <p:spPr bwMode="auto">
          <a:xfrm>
            <a:off x="2895600" y="3200400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859" name="Line 27"/>
          <p:cNvSpPr>
            <a:spLocks noChangeShapeType="1"/>
          </p:cNvSpPr>
          <p:nvPr/>
        </p:nvSpPr>
        <p:spPr bwMode="auto">
          <a:xfrm>
            <a:off x="4495800" y="2971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860" name="Line 28"/>
          <p:cNvSpPr>
            <a:spLocks noChangeShapeType="1"/>
          </p:cNvSpPr>
          <p:nvPr/>
        </p:nvSpPr>
        <p:spPr bwMode="auto">
          <a:xfrm flipH="1">
            <a:off x="5638800" y="31242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861" name="Line 29"/>
          <p:cNvSpPr>
            <a:spLocks noChangeShapeType="1"/>
          </p:cNvSpPr>
          <p:nvPr/>
        </p:nvSpPr>
        <p:spPr bwMode="auto">
          <a:xfrm flipV="1">
            <a:off x="4038600" y="4495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862" name="Line 30"/>
          <p:cNvSpPr>
            <a:spLocks noChangeShapeType="1"/>
          </p:cNvSpPr>
          <p:nvPr/>
        </p:nvSpPr>
        <p:spPr bwMode="auto">
          <a:xfrm flipH="1" flipV="1">
            <a:off x="5791200" y="44196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5863" name="Text Box 31"/>
          <p:cNvSpPr txBox="1">
            <a:spLocks noChangeArrowheads="1"/>
          </p:cNvSpPr>
          <p:nvPr/>
        </p:nvSpPr>
        <p:spPr bwMode="auto">
          <a:xfrm>
            <a:off x="6629400" y="4953000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latin typeface="Tahoma" pitchFamily="34" charset="0"/>
                <a:ea typeface="Gulim" pitchFamily="34" charset="-127"/>
              </a:rPr>
              <a:t>Client</a:t>
            </a:r>
          </a:p>
        </p:txBody>
      </p:sp>
      <p:sp>
        <p:nvSpPr>
          <p:cNvPr id="35864" name="Text Box 32"/>
          <p:cNvSpPr txBox="1">
            <a:spLocks noChangeArrowheads="1"/>
          </p:cNvSpPr>
          <p:nvPr/>
        </p:nvSpPr>
        <p:spPr bwMode="auto">
          <a:xfrm>
            <a:off x="7391400" y="4876800"/>
            <a:ext cx="3698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ko-KR" altLang="en-US" sz="2800">
                <a:solidFill>
                  <a:srgbClr val="FF0000"/>
                </a:solidFill>
                <a:latin typeface="Comic Sans MS" pitchFamily="66" charset="0"/>
                <a:ea typeface="Gulim" pitchFamily="34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366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4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EA824-8994-4842-8611-C2136C054A04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251906" name="Rectangle 2"/>
          <p:cNvSpPr>
            <a:spLocks noChangeArrowheads="1"/>
          </p:cNvSpPr>
          <p:nvPr/>
        </p:nvSpPr>
        <p:spPr bwMode="auto">
          <a:xfrm>
            <a:off x="762000" y="304800"/>
            <a:ext cx="762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4000" dirty="0">
                <a:solidFill>
                  <a:schemeClr val="accent2"/>
                </a:solidFill>
                <a:ea typeface="굴림" pitchFamily="34" charset="-127"/>
                <a:cs typeface="+mn-cs"/>
              </a:rPr>
              <a:t>Centralized Solution</a:t>
            </a:r>
          </a:p>
        </p:txBody>
      </p:sp>
      <p:sp>
        <p:nvSpPr>
          <p:cNvPr id="36869" name="Text Box 3"/>
          <p:cNvSpPr txBox="1">
            <a:spLocks noChangeArrowheads="1"/>
          </p:cNvSpPr>
          <p:nvPr/>
        </p:nvSpPr>
        <p:spPr bwMode="auto">
          <a:xfrm>
            <a:off x="231775" y="5486400"/>
            <a:ext cx="4480719" cy="951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7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ko-KR" altLang="en-US" dirty="0">
                <a:ea typeface="Gulim" pitchFamily="34" charset="-127"/>
              </a:rPr>
              <a:t> </a:t>
            </a:r>
            <a:r>
              <a:rPr lang="en-US" altLang="ko-KR" dirty="0" smtClean="0">
                <a:ea typeface="Gulim" pitchFamily="34" charset="-127"/>
              </a:rPr>
              <a:t>O(</a:t>
            </a:r>
            <a:r>
              <a:rPr lang="en-US" altLang="ko-KR" dirty="0" err="1" smtClean="0">
                <a:ea typeface="Gulim" pitchFamily="34" charset="-127"/>
              </a:rPr>
              <a:t>peers,items</a:t>
            </a:r>
            <a:r>
              <a:rPr lang="en-US" altLang="ko-KR" dirty="0" smtClean="0">
                <a:ea typeface="Gulim" pitchFamily="34" charset="-127"/>
              </a:rPr>
              <a:t>) </a:t>
            </a:r>
            <a:r>
              <a:rPr lang="en-US" altLang="ko-KR" dirty="0">
                <a:ea typeface="Gulim" pitchFamily="34" charset="-127"/>
              </a:rPr>
              <a:t>state at server, O(1) at client</a:t>
            </a:r>
          </a:p>
          <a:p>
            <a:pPr eaLnBrk="0" hangingPunct="0">
              <a:lnSpc>
                <a:spcPct val="7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dirty="0">
                <a:ea typeface="Gulim" pitchFamily="34" charset="-127"/>
              </a:rPr>
              <a:t>O(1) search communication overhead</a:t>
            </a:r>
          </a:p>
          <a:p>
            <a:pPr eaLnBrk="0" hangingPunct="0">
              <a:lnSpc>
                <a:spcPct val="7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dirty="0">
                <a:ea typeface="Gulim" pitchFamily="34" charset="-127"/>
              </a:rPr>
              <a:t> Single point of failure</a:t>
            </a:r>
          </a:p>
        </p:txBody>
      </p:sp>
      <p:sp>
        <p:nvSpPr>
          <p:cNvPr id="36870" name="Oval 4"/>
          <p:cNvSpPr>
            <a:spLocks noChangeArrowheads="1"/>
          </p:cNvSpPr>
          <p:nvPr/>
        </p:nvSpPr>
        <p:spPr bwMode="auto">
          <a:xfrm>
            <a:off x="3209925" y="3260725"/>
            <a:ext cx="3048000" cy="1295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sv-SE"/>
          </a:p>
        </p:txBody>
      </p:sp>
      <p:sp>
        <p:nvSpPr>
          <p:cNvPr id="36871" name="Text Box 5"/>
          <p:cNvSpPr txBox="1">
            <a:spLocks noChangeArrowheads="1"/>
          </p:cNvSpPr>
          <p:nvPr/>
        </p:nvSpPr>
        <p:spPr bwMode="auto">
          <a:xfrm>
            <a:off x="4103688" y="3517900"/>
            <a:ext cx="1217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>
                <a:latin typeface="Arial" pitchFamily="34" charset="0"/>
                <a:ea typeface="Gulim" pitchFamily="34" charset="-127"/>
              </a:rPr>
              <a:t>Internet</a:t>
            </a:r>
          </a:p>
        </p:txBody>
      </p:sp>
      <p:sp>
        <p:nvSpPr>
          <p:cNvPr id="36872" name="Text Box 6"/>
          <p:cNvSpPr txBox="1">
            <a:spLocks noChangeArrowheads="1"/>
          </p:cNvSpPr>
          <p:nvPr/>
        </p:nvSpPr>
        <p:spPr bwMode="auto">
          <a:xfrm>
            <a:off x="1143000" y="2727325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latin typeface="Tahoma" pitchFamily="34" charset="0"/>
                <a:ea typeface="Gulim" pitchFamily="34" charset="-127"/>
              </a:rPr>
              <a:t>Publisher</a:t>
            </a:r>
          </a:p>
        </p:txBody>
      </p:sp>
      <p:sp>
        <p:nvSpPr>
          <p:cNvPr id="36873" name="Text Box 7"/>
          <p:cNvSpPr txBox="1">
            <a:spLocks noChangeArrowheads="1"/>
          </p:cNvSpPr>
          <p:nvPr/>
        </p:nvSpPr>
        <p:spPr bwMode="auto">
          <a:xfrm>
            <a:off x="331788" y="3016250"/>
            <a:ext cx="2030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Key=“LetItBe”</a:t>
            </a:r>
          </a:p>
          <a:p>
            <a:pPr algn="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Value=MP3 data</a:t>
            </a:r>
          </a:p>
        </p:txBody>
      </p:sp>
      <p:sp>
        <p:nvSpPr>
          <p:cNvPr id="36874" name="Text Box 8"/>
          <p:cNvSpPr txBox="1">
            <a:spLocks noChangeArrowheads="1"/>
          </p:cNvSpPr>
          <p:nvPr/>
        </p:nvSpPr>
        <p:spPr bwMode="auto">
          <a:xfrm>
            <a:off x="6629400" y="508952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Lookup(“LetItBe”)</a:t>
            </a:r>
          </a:p>
        </p:txBody>
      </p:sp>
      <p:grpSp>
        <p:nvGrpSpPr>
          <p:cNvPr id="36875" name="Group 9"/>
          <p:cNvGrpSpPr>
            <a:grpSpLocks/>
          </p:cNvGrpSpPr>
          <p:nvPr/>
        </p:nvGrpSpPr>
        <p:grpSpPr bwMode="auto">
          <a:xfrm>
            <a:off x="2362200" y="2651125"/>
            <a:ext cx="609600" cy="533400"/>
            <a:chOff x="1248" y="1968"/>
            <a:chExt cx="384" cy="336"/>
          </a:xfrm>
        </p:grpSpPr>
        <p:sp>
          <p:nvSpPr>
            <p:cNvPr id="36901" name="Oval 10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6902" name="Text Box 11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1</a:t>
              </a:r>
            </a:p>
          </p:txBody>
        </p:sp>
      </p:grpSp>
      <p:grpSp>
        <p:nvGrpSpPr>
          <p:cNvPr id="36876" name="Group 12"/>
          <p:cNvGrpSpPr>
            <a:grpSpLocks/>
          </p:cNvGrpSpPr>
          <p:nvPr/>
        </p:nvGrpSpPr>
        <p:grpSpPr bwMode="auto">
          <a:xfrm>
            <a:off x="4191000" y="2270125"/>
            <a:ext cx="609600" cy="533400"/>
            <a:chOff x="1248" y="1968"/>
            <a:chExt cx="384" cy="336"/>
          </a:xfrm>
        </p:grpSpPr>
        <p:sp>
          <p:nvSpPr>
            <p:cNvPr id="36899" name="Oval 13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6900" name="Text Box 14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2</a:t>
              </a:r>
            </a:p>
          </p:txBody>
        </p:sp>
      </p:grpSp>
      <p:grpSp>
        <p:nvGrpSpPr>
          <p:cNvPr id="36877" name="Group 15"/>
          <p:cNvGrpSpPr>
            <a:grpSpLocks/>
          </p:cNvGrpSpPr>
          <p:nvPr/>
        </p:nvGrpSpPr>
        <p:grpSpPr bwMode="auto">
          <a:xfrm>
            <a:off x="5943600" y="2422525"/>
            <a:ext cx="609600" cy="533400"/>
            <a:chOff x="1248" y="1968"/>
            <a:chExt cx="384" cy="336"/>
          </a:xfrm>
        </p:grpSpPr>
        <p:sp>
          <p:nvSpPr>
            <p:cNvPr id="36897" name="Oval 16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6898" name="Text Box 17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3</a:t>
              </a:r>
            </a:p>
          </p:txBody>
        </p:sp>
      </p:grpSp>
      <p:grpSp>
        <p:nvGrpSpPr>
          <p:cNvPr id="36878" name="Group 18"/>
          <p:cNvGrpSpPr>
            <a:grpSpLocks/>
          </p:cNvGrpSpPr>
          <p:nvPr/>
        </p:nvGrpSpPr>
        <p:grpSpPr bwMode="auto">
          <a:xfrm>
            <a:off x="5943600" y="4632325"/>
            <a:ext cx="609600" cy="533400"/>
            <a:chOff x="1248" y="1968"/>
            <a:chExt cx="384" cy="336"/>
          </a:xfrm>
        </p:grpSpPr>
        <p:sp>
          <p:nvSpPr>
            <p:cNvPr id="36895" name="Oval 19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6896" name="Text Box 20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5</a:t>
              </a:r>
            </a:p>
          </p:txBody>
        </p:sp>
      </p:grpSp>
      <p:grpSp>
        <p:nvGrpSpPr>
          <p:cNvPr id="36879" name="Group 21"/>
          <p:cNvGrpSpPr>
            <a:grpSpLocks/>
          </p:cNvGrpSpPr>
          <p:nvPr/>
        </p:nvGrpSpPr>
        <p:grpSpPr bwMode="auto">
          <a:xfrm>
            <a:off x="3657600" y="4784725"/>
            <a:ext cx="609600" cy="533400"/>
            <a:chOff x="1248" y="1968"/>
            <a:chExt cx="384" cy="336"/>
          </a:xfrm>
        </p:grpSpPr>
        <p:sp>
          <p:nvSpPr>
            <p:cNvPr id="36893" name="Oval 22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6894" name="Text Box 23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4</a:t>
              </a:r>
            </a:p>
          </p:txBody>
        </p:sp>
      </p:grpSp>
      <p:sp>
        <p:nvSpPr>
          <p:cNvPr id="36880" name="Line 24"/>
          <p:cNvSpPr>
            <a:spLocks noChangeShapeType="1"/>
          </p:cNvSpPr>
          <p:nvPr/>
        </p:nvSpPr>
        <p:spPr bwMode="auto">
          <a:xfrm>
            <a:off x="2895600" y="30321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881" name="Line 25"/>
          <p:cNvSpPr>
            <a:spLocks noChangeShapeType="1"/>
          </p:cNvSpPr>
          <p:nvPr/>
        </p:nvSpPr>
        <p:spPr bwMode="auto">
          <a:xfrm>
            <a:off x="4495800" y="28035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882" name="Line 26"/>
          <p:cNvSpPr>
            <a:spLocks noChangeShapeType="1"/>
          </p:cNvSpPr>
          <p:nvPr/>
        </p:nvSpPr>
        <p:spPr bwMode="auto">
          <a:xfrm flipH="1">
            <a:off x="5638800" y="2955925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883" name="Line 27"/>
          <p:cNvSpPr>
            <a:spLocks noChangeShapeType="1"/>
          </p:cNvSpPr>
          <p:nvPr/>
        </p:nvSpPr>
        <p:spPr bwMode="auto">
          <a:xfrm flipV="1">
            <a:off x="4038600" y="447992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884" name="Line 28"/>
          <p:cNvSpPr>
            <a:spLocks noChangeShapeType="1"/>
          </p:cNvSpPr>
          <p:nvPr/>
        </p:nvSpPr>
        <p:spPr bwMode="auto">
          <a:xfrm flipH="1" flipV="1">
            <a:off x="5791200" y="440372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885" name="Text Box 29"/>
          <p:cNvSpPr txBox="1">
            <a:spLocks noChangeArrowheads="1"/>
          </p:cNvSpPr>
          <p:nvPr/>
        </p:nvSpPr>
        <p:spPr bwMode="auto">
          <a:xfrm>
            <a:off x="6629400" y="4784725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latin typeface="Tahoma" pitchFamily="34" charset="0"/>
                <a:ea typeface="Gulim" pitchFamily="34" charset="-127"/>
              </a:rPr>
              <a:t>Client</a:t>
            </a:r>
          </a:p>
        </p:txBody>
      </p:sp>
      <p:grpSp>
        <p:nvGrpSpPr>
          <p:cNvPr id="36886" name="Group 30"/>
          <p:cNvGrpSpPr>
            <a:grpSpLocks/>
          </p:cNvGrpSpPr>
          <p:nvPr/>
        </p:nvGrpSpPr>
        <p:grpSpPr bwMode="auto">
          <a:xfrm>
            <a:off x="2438400" y="4175125"/>
            <a:ext cx="635000" cy="533400"/>
            <a:chOff x="4368" y="2064"/>
            <a:chExt cx="400" cy="336"/>
          </a:xfrm>
        </p:grpSpPr>
        <p:sp>
          <p:nvSpPr>
            <p:cNvPr id="36891" name="Oval 31"/>
            <p:cNvSpPr>
              <a:spLocks noChangeArrowheads="1"/>
            </p:cNvSpPr>
            <p:nvPr/>
          </p:nvSpPr>
          <p:spPr bwMode="auto">
            <a:xfrm>
              <a:off x="4368" y="2064"/>
              <a:ext cx="384" cy="3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6892" name="Text Box 32"/>
            <p:cNvSpPr txBox="1">
              <a:spLocks noChangeArrowheads="1"/>
            </p:cNvSpPr>
            <p:nvPr/>
          </p:nvSpPr>
          <p:spPr bwMode="auto">
            <a:xfrm>
              <a:off x="4368" y="2064"/>
              <a:ext cx="4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DB</a:t>
              </a:r>
              <a:endParaRPr lang="en-US" altLang="ko-KR" sz="2800" baseline="-25000">
                <a:solidFill>
                  <a:schemeClr val="accent2"/>
                </a:solidFill>
                <a:latin typeface="Tahoma" pitchFamily="34" charset="0"/>
                <a:ea typeface="Gulim" pitchFamily="34" charset="-127"/>
              </a:endParaRPr>
            </a:p>
          </p:txBody>
        </p:sp>
      </p:grpSp>
      <p:sp>
        <p:nvSpPr>
          <p:cNvPr id="36887" name="Line 33"/>
          <p:cNvSpPr>
            <a:spLocks noChangeShapeType="1"/>
          </p:cNvSpPr>
          <p:nvPr/>
        </p:nvSpPr>
        <p:spPr bwMode="auto">
          <a:xfrm flipV="1">
            <a:off x="2971800" y="4175125"/>
            <a:ext cx="3810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6888" name="Freeform 34"/>
          <p:cNvSpPr>
            <a:spLocks/>
          </p:cNvSpPr>
          <p:nvPr/>
        </p:nvSpPr>
        <p:spPr bwMode="auto">
          <a:xfrm rot="5298170">
            <a:off x="2817813" y="3101975"/>
            <a:ext cx="1223962" cy="915988"/>
          </a:xfrm>
          <a:custGeom>
            <a:avLst/>
            <a:gdLst>
              <a:gd name="T0" fmla="*/ 0 w 1344"/>
              <a:gd name="T1" fmla="*/ 2147483647 h 296"/>
              <a:gd name="T2" fmla="*/ 2147483647 w 1344"/>
              <a:gd name="T3" fmla="*/ 2147483647 h 296"/>
              <a:gd name="T4" fmla="*/ 2147483647 w 1344"/>
              <a:gd name="T5" fmla="*/ 2147483647 h 296"/>
              <a:gd name="T6" fmla="*/ 0 60000 65536"/>
              <a:gd name="T7" fmla="*/ 0 60000 65536"/>
              <a:gd name="T8" fmla="*/ 0 60000 65536"/>
              <a:gd name="T9" fmla="*/ 0 w 1344"/>
              <a:gd name="T10" fmla="*/ 0 h 296"/>
              <a:gd name="T11" fmla="*/ 1344 w 1344"/>
              <a:gd name="T12" fmla="*/ 296 h 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96">
                <a:moveTo>
                  <a:pt x="0" y="296"/>
                </a:moveTo>
                <a:cubicBezTo>
                  <a:pt x="176" y="156"/>
                  <a:pt x="352" y="16"/>
                  <a:pt x="576" y="8"/>
                </a:cubicBezTo>
                <a:cubicBezTo>
                  <a:pt x="800" y="0"/>
                  <a:pt x="1072" y="124"/>
                  <a:pt x="1344" y="248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 eaLnBrk="0" hangingPunct="0"/>
            <a:endParaRPr lang="sv-SE"/>
          </a:p>
        </p:txBody>
      </p:sp>
      <p:sp>
        <p:nvSpPr>
          <p:cNvPr id="36889" name="Freeform 35"/>
          <p:cNvSpPr>
            <a:spLocks/>
          </p:cNvSpPr>
          <p:nvPr/>
        </p:nvSpPr>
        <p:spPr bwMode="auto">
          <a:xfrm flipV="1">
            <a:off x="3200400" y="4327525"/>
            <a:ext cx="2819400" cy="457200"/>
          </a:xfrm>
          <a:custGeom>
            <a:avLst/>
            <a:gdLst>
              <a:gd name="T0" fmla="*/ 2147483647 w 624"/>
              <a:gd name="T1" fmla="*/ 0 h 240"/>
              <a:gd name="T2" fmla="*/ 2147483647 w 624"/>
              <a:gd name="T3" fmla="*/ 2147483647 h 240"/>
              <a:gd name="T4" fmla="*/ 0 w 624"/>
              <a:gd name="T5" fmla="*/ 2147483647 h 240"/>
              <a:gd name="T6" fmla="*/ 0 60000 65536"/>
              <a:gd name="T7" fmla="*/ 0 60000 65536"/>
              <a:gd name="T8" fmla="*/ 0 60000 65536"/>
              <a:gd name="T9" fmla="*/ 0 w 624"/>
              <a:gd name="T10" fmla="*/ 0 h 240"/>
              <a:gd name="T11" fmla="*/ 624 w 624"/>
              <a:gd name="T12" fmla="*/ 240 h 2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24" h="240">
                <a:moveTo>
                  <a:pt x="624" y="0"/>
                </a:moveTo>
                <a:cubicBezTo>
                  <a:pt x="580" y="76"/>
                  <a:pt x="536" y="152"/>
                  <a:pt x="432" y="192"/>
                </a:cubicBezTo>
                <a:cubicBezTo>
                  <a:pt x="328" y="232"/>
                  <a:pt x="164" y="236"/>
                  <a:pt x="0" y="24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pPr algn="ctr" eaLnBrk="0" hangingPunct="0"/>
            <a:endParaRPr lang="sv-SE"/>
          </a:p>
        </p:txBody>
      </p:sp>
      <p:sp>
        <p:nvSpPr>
          <p:cNvPr id="36890" name="Text Box 36"/>
          <p:cNvSpPr txBox="1">
            <a:spLocks noChangeArrowheads="1"/>
          </p:cNvSpPr>
          <p:nvPr/>
        </p:nvSpPr>
        <p:spPr bwMode="auto">
          <a:xfrm>
            <a:off x="440333" y="1052736"/>
            <a:ext cx="296306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ko-KR" altLang="en-US" dirty="0">
                <a:ea typeface="Gulim" pitchFamily="34" charset="-127"/>
              </a:rPr>
              <a:t> </a:t>
            </a:r>
            <a:r>
              <a:rPr lang="en-US" altLang="ko-KR" dirty="0">
                <a:ea typeface="Gulim" pitchFamily="34" charset="-127"/>
              </a:rPr>
              <a:t>Central server (Napster)</a:t>
            </a:r>
          </a:p>
        </p:txBody>
      </p:sp>
    </p:spTree>
    <p:extLst>
      <p:ext uri="{BB962C8B-B14F-4D97-AF65-F5344CB8AC3E}">
        <p14:creationId xmlns:p14="http://schemas.microsoft.com/office/powerpoint/2010/main" val="386608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1F86A9-1D09-4931-BE78-99B7865E0438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252930" name="Rectangle 2"/>
          <p:cNvSpPr>
            <a:spLocks noChangeArrowheads="1"/>
          </p:cNvSpPr>
          <p:nvPr/>
        </p:nvSpPr>
        <p:spPr bwMode="auto">
          <a:xfrm>
            <a:off x="685800" y="102643"/>
            <a:ext cx="762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4000" dirty="0" smtClean="0">
                <a:solidFill>
                  <a:schemeClr val="accent2"/>
                </a:solidFill>
                <a:ea typeface="굴림" pitchFamily="34" charset="-127"/>
              </a:rPr>
              <a:t>Fully</a:t>
            </a:r>
            <a:r>
              <a:rPr lang="en-US" altLang="ko-KR" sz="4000" dirty="0" smtClean="0">
                <a:solidFill>
                  <a:schemeClr val="accent2"/>
                </a:solidFill>
                <a:ea typeface="굴림" pitchFamily="34" charset="-127"/>
              </a:rPr>
              <a:t> decentralized (d</a:t>
            </a:r>
            <a:r>
              <a:rPr lang="en-US" altLang="ko-KR" sz="4000" dirty="0" smtClean="0">
                <a:solidFill>
                  <a:schemeClr val="accent2"/>
                </a:solidFill>
                <a:ea typeface="굴림" pitchFamily="34" charset="-127"/>
                <a:cs typeface="+mn-cs"/>
              </a:rPr>
              <a:t>istributed) </a:t>
            </a:r>
            <a:r>
              <a:rPr lang="en-US" altLang="ko-KR" sz="4000" dirty="0">
                <a:solidFill>
                  <a:schemeClr val="accent2"/>
                </a:solidFill>
                <a:ea typeface="굴림" pitchFamily="34" charset="-127"/>
              </a:rPr>
              <a:t>s</a:t>
            </a:r>
            <a:r>
              <a:rPr lang="en-US" altLang="ko-KR" sz="4000" dirty="0" smtClean="0">
                <a:solidFill>
                  <a:schemeClr val="accent2"/>
                </a:solidFill>
                <a:ea typeface="굴림" pitchFamily="34" charset="-127"/>
                <a:cs typeface="+mn-cs"/>
              </a:rPr>
              <a:t>olution</a:t>
            </a:r>
            <a:endParaRPr lang="en-US" altLang="ko-KR" sz="4000" dirty="0">
              <a:solidFill>
                <a:schemeClr val="accent2"/>
              </a:solidFill>
              <a:ea typeface="굴림" pitchFamily="34" charset="-127"/>
              <a:cs typeface="+mn-cs"/>
            </a:endParaRPr>
          </a:p>
        </p:txBody>
      </p:sp>
      <p:sp>
        <p:nvSpPr>
          <p:cNvPr id="52229" name="Text Box 3"/>
          <p:cNvSpPr txBox="1">
            <a:spLocks noChangeArrowheads="1"/>
          </p:cNvSpPr>
          <p:nvPr/>
        </p:nvSpPr>
        <p:spPr bwMode="auto">
          <a:xfrm>
            <a:off x="276226" y="5410200"/>
            <a:ext cx="3762374" cy="10618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sv-SE" altLang="ko-KR" dirty="0" smtClean="0">
                <a:ea typeface="Gulim" pitchFamily="34" charset="-127"/>
              </a:rPr>
              <a:t>O(1</a:t>
            </a:r>
            <a:r>
              <a:rPr lang="sv-SE" altLang="ko-KR" dirty="0">
                <a:ea typeface="Gulim" pitchFamily="34" charset="-127"/>
              </a:rPr>
              <a:t>) </a:t>
            </a:r>
            <a:r>
              <a:rPr lang="sv-SE" altLang="ko-KR" dirty="0" err="1">
                <a:ea typeface="Gulim" pitchFamily="34" charset="-127"/>
              </a:rPr>
              <a:t>state</a:t>
            </a:r>
            <a:r>
              <a:rPr lang="sv-SE" altLang="ko-KR" dirty="0">
                <a:ea typeface="Gulim" pitchFamily="34" charset="-127"/>
              </a:rPr>
              <a:t> per </a:t>
            </a:r>
            <a:r>
              <a:rPr lang="sv-SE" altLang="ko-KR" dirty="0" err="1">
                <a:ea typeface="Gulim" pitchFamily="34" charset="-127"/>
              </a:rPr>
              <a:t>node</a:t>
            </a:r>
            <a:endParaRPr lang="sv-SE" altLang="ko-KR" dirty="0">
              <a:ea typeface="Gulim" pitchFamily="34" charset="-127"/>
            </a:endParaRPr>
          </a:p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dirty="0">
                <a:ea typeface="Gulim" pitchFamily="34" charset="-127"/>
              </a:rPr>
              <a:t>Worst case </a:t>
            </a:r>
            <a:r>
              <a:rPr lang="en-US" altLang="ko-KR" dirty="0" smtClean="0">
                <a:ea typeface="Gulim" pitchFamily="34" charset="-127"/>
              </a:rPr>
              <a:t>O(peers, items) complexity per lookup</a:t>
            </a:r>
            <a:endParaRPr lang="en-US" altLang="ko-KR" dirty="0">
              <a:ea typeface="Gulim" pitchFamily="34" charset="-127"/>
            </a:endParaRPr>
          </a:p>
        </p:txBody>
      </p:sp>
      <p:sp>
        <p:nvSpPr>
          <p:cNvPr id="37894" name="Oval 4"/>
          <p:cNvSpPr>
            <a:spLocks noChangeArrowheads="1"/>
          </p:cNvSpPr>
          <p:nvPr/>
        </p:nvSpPr>
        <p:spPr bwMode="auto">
          <a:xfrm>
            <a:off x="3209925" y="3184525"/>
            <a:ext cx="3048000" cy="1295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sv-SE"/>
          </a:p>
        </p:txBody>
      </p:sp>
      <p:sp>
        <p:nvSpPr>
          <p:cNvPr id="37895" name="Text Box 5"/>
          <p:cNvSpPr txBox="1">
            <a:spLocks noChangeArrowheads="1"/>
          </p:cNvSpPr>
          <p:nvPr/>
        </p:nvSpPr>
        <p:spPr bwMode="auto">
          <a:xfrm>
            <a:off x="3886200" y="3413125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>
                <a:latin typeface="Arial" pitchFamily="34" charset="0"/>
                <a:ea typeface="Gulim" pitchFamily="34" charset="-127"/>
              </a:rPr>
              <a:t>Internet</a:t>
            </a:r>
          </a:p>
        </p:txBody>
      </p:sp>
      <p:sp>
        <p:nvSpPr>
          <p:cNvPr id="37896" name="Text Box 6"/>
          <p:cNvSpPr txBox="1">
            <a:spLocks noChangeArrowheads="1"/>
          </p:cNvSpPr>
          <p:nvPr/>
        </p:nvSpPr>
        <p:spPr bwMode="auto">
          <a:xfrm>
            <a:off x="1143000" y="2651125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latin typeface="Tahoma" pitchFamily="34" charset="0"/>
                <a:ea typeface="Gulim" pitchFamily="34" charset="-127"/>
              </a:rPr>
              <a:t>Publisher</a:t>
            </a:r>
          </a:p>
        </p:txBody>
      </p:sp>
      <p:sp>
        <p:nvSpPr>
          <p:cNvPr id="37897" name="Text Box 7"/>
          <p:cNvSpPr txBox="1">
            <a:spLocks noChangeArrowheads="1"/>
          </p:cNvSpPr>
          <p:nvPr/>
        </p:nvSpPr>
        <p:spPr bwMode="auto">
          <a:xfrm>
            <a:off x="331788" y="2940050"/>
            <a:ext cx="2030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Key=“LetItBe”</a:t>
            </a:r>
          </a:p>
          <a:p>
            <a:pPr algn="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Value=MP3 data</a:t>
            </a:r>
          </a:p>
        </p:txBody>
      </p:sp>
      <p:sp>
        <p:nvSpPr>
          <p:cNvPr id="37898" name="Text Box 8"/>
          <p:cNvSpPr txBox="1">
            <a:spLocks noChangeArrowheads="1"/>
          </p:cNvSpPr>
          <p:nvPr/>
        </p:nvSpPr>
        <p:spPr bwMode="auto">
          <a:xfrm>
            <a:off x="6629400" y="5013325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00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Lookup(“LetItBe”)</a:t>
            </a:r>
          </a:p>
        </p:txBody>
      </p:sp>
      <p:grpSp>
        <p:nvGrpSpPr>
          <p:cNvPr id="37899" name="Group 9"/>
          <p:cNvGrpSpPr>
            <a:grpSpLocks/>
          </p:cNvGrpSpPr>
          <p:nvPr/>
        </p:nvGrpSpPr>
        <p:grpSpPr bwMode="auto">
          <a:xfrm>
            <a:off x="2362200" y="2574925"/>
            <a:ext cx="609600" cy="533400"/>
            <a:chOff x="1248" y="1968"/>
            <a:chExt cx="384" cy="336"/>
          </a:xfrm>
        </p:grpSpPr>
        <p:sp>
          <p:nvSpPr>
            <p:cNvPr id="37924" name="Oval 10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7925" name="Text Box 11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1</a:t>
              </a:r>
            </a:p>
          </p:txBody>
        </p:sp>
      </p:grpSp>
      <p:grpSp>
        <p:nvGrpSpPr>
          <p:cNvPr id="37900" name="Group 12"/>
          <p:cNvGrpSpPr>
            <a:grpSpLocks/>
          </p:cNvGrpSpPr>
          <p:nvPr/>
        </p:nvGrpSpPr>
        <p:grpSpPr bwMode="auto">
          <a:xfrm>
            <a:off x="4191000" y="2193925"/>
            <a:ext cx="609600" cy="533400"/>
            <a:chOff x="1248" y="1968"/>
            <a:chExt cx="384" cy="336"/>
          </a:xfrm>
        </p:grpSpPr>
        <p:sp>
          <p:nvSpPr>
            <p:cNvPr id="37922" name="Oval 13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7923" name="Text Box 14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2</a:t>
              </a:r>
            </a:p>
          </p:txBody>
        </p:sp>
      </p:grpSp>
      <p:grpSp>
        <p:nvGrpSpPr>
          <p:cNvPr id="37901" name="Group 15"/>
          <p:cNvGrpSpPr>
            <a:grpSpLocks/>
          </p:cNvGrpSpPr>
          <p:nvPr/>
        </p:nvGrpSpPr>
        <p:grpSpPr bwMode="auto">
          <a:xfrm>
            <a:off x="5943600" y="2346325"/>
            <a:ext cx="609600" cy="533400"/>
            <a:chOff x="1248" y="1968"/>
            <a:chExt cx="384" cy="336"/>
          </a:xfrm>
        </p:grpSpPr>
        <p:sp>
          <p:nvSpPr>
            <p:cNvPr id="37920" name="Oval 16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7921" name="Text Box 17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3</a:t>
              </a:r>
            </a:p>
          </p:txBody>
        </p:sp>
      </p:grpSp>
      <p:grpSp>
        <p:nvGrpSpPr>
          <p:cNvPr id="37902" name="Group 18"/>
          <p:cNvGrpSpPr>
            <a:grpSpLocks/>
          </p:cNvGrpSpPr>
          <p:nvPr/>
        </p:nvGrpSpPr>
        <p:grpSpPr bwMode="auto">
          <a:xfrm>
            <a:off x="5943600" y="4556125"/>
            <a:ext cx="609600" cy="533400"/>
            <a:chOff x="1248" y="1968"/>
            <a:chExt cx="384" cy="336"/>
          </a:xfrm>
        </p:grpSpPr>
        <p:sp>
          <p:nvSpPr>
            <p:cNvPr id="37918" name="Oval 19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7919" name="Text Box 20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5</a:t>
              </a:r>
            </a:p>
          </p:txBody>
        </p:sp>
      </p:grpSp>
      <p:grpSp>
        <p:nvGrpSpPr>
          <p:cNvPr id="37903" name="Group 21"/>
          <p:cNvGrpSpPr>
            <a:grpSpLocks/>
          </p:cNvGrpSpPr>
          <p:nvPr/>
        </p:nvGrpSpPr>
        <p:grpSpPr bwMode="auto">
          <a:xfrm>
            <a:off x="3657600" y="4708525"/>
            <a:ext cx="609600" cy="533400"/>
            <a:chOff x="1248" y="1968"/>
            <a:chExt cx="384" cy="336"/>
          </a:xfrm>
        </p:grpSpPr>
        <p:sp>
          <p:nvSpPr>
            <p:cNvPr id="37916" name="Oval 22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7917" name="Text Box 23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4</a:t>
              </a:r>
            </a:p>
          </p:txBody>
        </p:sp>
      </p:grpSp>
      <p:sp>
        <p:nvSpPr>
          <p:cNvPr id="37904" name="Line 24"/>
          <p:cNvSpPr>
            <a:spLocks noChangeShapeType="1"/>
          </p:cNvSpPr>
          <p:nvPr/>
        </p:nvSpPr>
        <p:spPr bwMode="auto">
          <a:xfrm>
            <a:off x="2895600" y="295592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905" name="Line 25"/>
          <p:cNvSpPr>
            <a:spLocks noChangeShapeType="1"/>
          </p:cNvSpPr>
          <p:nvPr/>
        </p:nvSpPr>
        <p:spPr bwMode="auto">
          <a:xfrm>
            <a:off x="4495800" y="2727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906" name="Line 26"/>
          <p:cNvSpPr>
            <a:spLocks noChangeShapeType="1"/>
          </p:cNvSpPr>
          <p:nvPr/>
        </p:nvSpPr>
        <p:spPr bwMode="auto">
          <a:xfrm flipH="1">
            <a:off x="5791200" y="2879725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907" name="Line 27"/>
          <p:cNvSpPr>
            <a:spLocks noChangeShapeType="1"/>
          </p:cNvSpPr>
          <p:nvPr/>
        </p:nvSpPr>
        <p:spPr bwMode="auto">
          <a:xfrm flipV="1">
            <a:off x="4038600" y="440372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908" name="Line 28"/>
          <p:cNvSpPr>
            <a:spLocks noChangeShapeType="1"/>
          </p:cNvSpPr>
          <p:nvPr/>
        </p:nvSpPr>
        <p:spPr bwMode="auto">
          <a:xfrm flipH="1" flipV="1">
            <a:off x="5791200" y="432752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7909" name="Text Box 29"/>
          <p:cNvSpPr txBox="1">
            <a:spLocks noChangeArrowheads="1"/>
          </p:cNvSpPr>
          <p:nvPr/>
        </p:nvSpPr>
        <p:spPr bwMode="auto">
          <a:xfrm>
            <a:off x="6629400" y="4708525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latin typeface="Tahoma" pitchFamily="34" charset="0"/>
                <a:ea typeface="Gulim" pitchFamily="34" charset="-127"/>
              </a:rPr>
              <a:t>Client</a:t>
            </a:r>
          </a:p>
        </p:txBody>
      </p:sp>
      <p:sp>
        <p:nvSpPr>
          <p:cNvPr id="37910" name="Freeform 30"/>
          <p:cNvSpPr>
            <a:spLocks/>
          </p:cNvSpPr>
          <p:nvPr/>
        </p:nvSpPr>
        <p:spPr bwMode="auto">
          <a:xfrm>
            <a:off x="5715000" y="2955925"/>
            <a:ext cx="457200" cy="1600200"/>
          </a:xfrm>
          <a:custGeom>
            <a:avLst/>
            <a:gdLst>
              <a:gd name="T0" fmla="*/ 2147483647 w 288"/>
              <a:gd name="T1" fmla="*/ 2147483647 h 1008"/>
              <a:gd name="T2" fmla="*/ 0 w 288"/>
              <a:gd name="T3" fmla="*/ 2147483647 h 1008"/>
              <a:gd name="T4" fmla="*/ 2147483647 w 288"/>
              <a:gd name="T5" fmla="*/ 0 h 1008"/>
              <a:gd name="T6" fmla="*/ 0 60000 65536"/>
              <a:gd name="T7" fmla="*/ 0 60000 65536"/>
              <a:gd name="T8" fmla="*/ 0 60000 65536"/>
              <a:gd name="T9" fmla="*/ 0 w 288"/>
              <a:gd name="T10" fmla="*/ 0 h 1008"/>
              <a:gd name="T11" fmla="*/ 288 w 28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008">
                <a:moveTo>
                  <a:pt x="288" y="1008"/>
                </a:moveTo>
                <a:cubicBezTo>
                  <a:pt x="144" y="900"/>
                  <a:pt x="0" y="792"/>
                  <a:pt x="0" y="624"/>
                </a:cubicBezTo>
                <a:cubicBezTo>
                  <a:pt x="0" y="456"/>
                  <a:pt x="144" y="228"/>
                  <a:pt x="28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37911" name="Freeform 31"/>
          <p:cNvSpPr>
            <a:spLocks/>
          </p:cNvSpPr>
          <p:nvPr/>
        </p:nvSpPr>
        <p:spPr bwMode="auto">
          <a:xfrm>
            <a:off x="4572000" y="2803525"/>
            <a:ext cx="1447800" cy="685800"/>
          </a:xfrm>
          <a:custGeom>
            <a:avLst/>
            <a:gdLst>
              <a:gd name="T0" fmla="*/ 2147483647 w 912"/>
              <a:gd name="T1" fmla="*/ 0 h 432"/>
              <a:gd name="T2" fmla="*/ 2147483647 w 912"/>
              <a:gd name="T3" fmla="*/ 2147483647 h 432"/>
              <a:gd name="T4" fmla="*/ 0 w 912"/>
              <a:gd name="T5" fmla="*/ 0 h 432"/>
              <a:gd name="T6" fmla="*/ 0 60000 65536"/>
              <a:gd name="T7" fmla="*/ 0 60000 65536"/>
              <a:gd name="T8" fmla="*/ 0 60000 65536"/>
              <a:gd name="T9" fmla="*/ 0 w 912"/>
              <a:gd name="T10" fmla="*/ 0 h 432"/>
              <a:gd name="T11" fmla="*/ 912 w 912"/>
              <a:gd name="T12" fmla="*/ 432 h 4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432">
                <a:moveTo>
                  <a:pt x="912" y="0"/>
                </a:moveTo>
                <a:cubicBezTo>
                  <a:pt x="748" y="216"/>
                  <a:pt x="584" y="432"/>
                  <a:pt x="432" y="432"/>
                </a:cubicBezTo>
                <a:cubicBezTo>
                  <a:pt x="280" y="432"/>
                  <a:pt x="140" y="216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37912" name="Freeform 32"/>
          <p:cNvSpPr>
            <a:spLocks/>
          </p:cNvSpPr>
          <p:nvPr/>
        </p:nvSpPr>
        <p:spPr bwMode="auto">
          <a:xfrm>
            <a:off x="4191000" y="2803525"/>
            <a:ext cx="1828800" cy="1905000"/>
          </a:xfrm>
          <a:custGeom>
            <a:avLst/>
            <a:gdLst>
              <a:gd name="T0" fmla="*/ 2147483647 w 1200"/>
              <a:gd name="T1" fmla="*/ 0 h 1200"/>
              <a:gd name="T2" fmla="*/ 2147483647 w 1200"/>
              <a:gd name="T3" fmla="*/ 2147483647 h 1200"/>
              <a:gd name="T4" fmla="*/ 2147483647 w 1200"/>
              <a:gd name="T5" fmla="*/ 2147483647 h 1200"/>
              <a:gd name="T6" fmla="*/ 0 w 1200"/>
              <a:gd name="T7" fmla="*/ 2147483647 h 12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200"/>
              <a:gd name="T14" fmla="*/ 1200 w 1200"/>
              <a:gd name="T15" fmla="*/ 1200 h 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200">
                <a:moveTo>
                  <a:pt x="1200" y="0"/>
                </a:moveTo>
                <a:cubicBezTo>
                  <a:pt x="1092" y="168"/>
                  <a:pt x="984" y="336"/>
                  <a:pt x="816" y="480"/>
                </a:cubicBezTo>
                <a:cubicBezTo>
                  <a:pt x="648" y="624"/>
                  <a:pt x="328" y="744"/>
                  <a:pt x="192" y="864"/>
                </a:cubicBezTo>
                <a:cubicBezTo>
                  <a:pt x="56" y="984"/>
                  <a:pt x="28" y="1092"/>
                  <a:pt x="0" y="120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37913" name="Freeform 33"/>
          <p:cNvSpPr>
            <a:spLocks/>
          </p:cNvSpPr>
          <p:nvPr/>
        </p:nvSpPr>
        <p:spPr bwMode="auto">
          <a:xfrm>
            <a:off x="2819400" y="3108325"/>
            <a:ext cx="1371600" cy="1600200"/>
          </a:xfrm>
          <a:custGeom>
            <a:avLst/>
            <a:gdLst>
              <a:gd name="T0" fmla="*/ 2147483647 w 888"/>
              <a:gd name="T1" fmla="*/ 2147483647 h 1008"/>
              <a:gd name="T2" fmla="*/ 2147483647 w 888"/>
              <a:gd name="T3" fmla="*/ 2147483647 h 1008"/>
              <a:gd name="T4" fmla="*/ 0 w 888"/>
              <a:gd name="T5" fmla="*/ 0 h 1008"/>
              <a:gd name="T6" fmla="*/ 0 60000 65536"/>
              <a:gd name="T7" fmla="*/ 0 60000 65536"/>
              <a:gd name="T8" fmla="*/ 0 60000 65536"/>
              <a:gd name="T9" fmla="*/ 0 w 888"/>
              <a:gd name="T10" fmla="*/ 0 h 1008"/>
              <a:gd name="T11" fmla="*/ 888 w 88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8" h="1008">
                <a:moveTo>
                  <a:pt x="720" y="1008"/>
                </a:moveTo>
                <a:cubicBezTo>
                  <a:pt x="804" y="900"/>
                  <a:pt x="888" y="792"/>
                  <a:pt x="768" y="624"/>
                </a:cubicBezTo>
                <a:cubicBezTo>
                  <a:pt x="648" y="456"/>
                  <a:pt x="128" y="10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37914" name="Freeform 34"/>
          <p:cNvSpPr>
            <a:spLocks/>
          </p:cNvSpPr>
          <p:nvPr/>
        </p:nvSpPr>
        <p:spPr bwMode="auto">
          <a:xfrm>
            <a:off x="2971800" y="2727325"/>
            <a:ext cx="1447800" cy="723900"/>
          </a:xfrm>
          <a:custGeom>
            <a:avLst/>
            <a:gdLst>
              <a:gd name="T0" fmla="*/ 2147483647 w 912"/>
              <a:gd name="T1" fmla="*/ 0 h 456"/>
              <a:gd name="T2" fmla="*/ 2147483647 w 912"/>
              <a:gd name="T3" fmla="*/ 2147483647 h 456"/>
              <a:gd name="T4" fmla="*/ 0 w 912"/>
              <a:gd name="T5" fmla="*/ 2147483647 h 456"/>
              <a:gd name="T6" fmla="*/ 0 60000 65536"/>
              <a:gd name="T7" fmla="*/ 0 60000 65536"/>
              <a:gd name="T8" fmla="*/ 0 60000 65536"/>
              <a:gd name="T9" fmla="*/ 0 w 912"/>
              <a:gd name="T10" fmla="*/ 0 h 456"/>
              <a:gd name="T11" fmla="*/ 912 w 912"/>
              <a:gd name="T12" fmla="*/ 456 h 45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2" h="456">
                <a:moveTo>
                  <a:pt x="912" y="0"/>
                </a:moveTo>
                <a:cubicBezTo>
                  <a:pt x="892" y="204"/>
                  <a:pt x="872" y="408"/>
                  <a:pt x="720" y="432"/>
                </a:cubicBezTo>
                <a:cubicBezTo>
                  <a:pt x="568" y="456"/>
                  <a:pt x="284" y="300"/>
                  <a:pt x="0" y="144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37915" name="Text Box 35"/>
          <p:cNvSpPr txBox="1">
            <a:spLocks noChangeArrowheads="1"/>
          </p:cNvSpPr>
          <p:nvPr/>
        </p:nvSpPr>
        <p:spPr bwMode="auto">
          <a:xfrm>
            <a:off x="533400" y="1263134"/>
            <a:ext cx="2971800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ko-KR" altLang="en-US" dirty="0">
                <a:latin typeface="Comic Sans MS" pitchFamily="66" charset="0"/>
                <a:ea typeface="Gulim" pitchFamily="34" charset="-127"/>
              </a:rPr>
              <a:t> </a:t>
            </a:r>
            <a:r>
              <a:rPr lang="en-US" altLang="ko-KR" dirty="0">
                <a:ea typeface="Gulim" pitchFamily="34" charset="-127"/>
              </a:rPr>
              <a:t>Flooding (Gnutella, etc.)</a:t>
            </a:r>
          </a:p>
        </p:txBody>
      </p:sp>
    </p:spTree>
    <p:extLst>
      <p:ext uri="{BB962C8B-B14F-4D97-AF65-F5344CB8AC3E}">
        <p14:creationId xmlns:p14="http://schemas.microsoft.com/office/powerpoint/2010/main" val="36448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build="allAtOnce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7" name="Rectangle 35"/>
          <p:cNvSpPr>
            <a:spLocks noChangeArrowheads="1"/>
          </p:cNvSpPr>
          <p:nvPr/>
        </p:nvSpPr>
        <p:spPr bwMode="auto">
          <a:xfrm>
            <a:off x="18097" y="1844675"/>
            <a:ext cx="4653628" cy="4628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sz="2000" dirty="0" smtClean="0">
                <a:solidFill>
                  <a:srgbClr val="000000"/>
                </a:solidFill>
                <a:ea typeface="Gulim" pitchFamily="34" charset="-127"/>
              </a:rPr>
              <a:t>balance the  update/lookup complexity; </a:t>
            </a:r>
            <a:endParaRPr lang="en-US" altLang="ko-KR" sz="2000" b="1" dirty="0" smtClean="0">
              <a:solidFill>
                <a:srgbClr val="000000"/>
              </a:solidFill>
              <a:ea typeface="Gulim" pitchFamily="34" charset="-127"/>
            </a:endParaRPr>
          </a:p>
          <a:p>
            <a:pPr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sz="2000" b="1" u="sng" dirty="0" smtClean="0">
                <a:solidFill>
                  <a:srgbClr val="C00000"/>
                </a:solidFill>
                <a:ea typeface="Gulim" pitchFamily="34" charset="-127"/>
              </a:rPr>
              <a:t>Abstraction:</a:t>
            </a:r>
            <a:r>
              <a:rPr lang="en-US" altLang="ko-KR" sz="2000" dirty="0" smtClean="0">
                <a:solidFill>
                  <a:srgbClr val="C00000"/>
                </a:solidFill>
                <a:ea typeface="Gulim" pitchFamily="34" charset="-127"/>
              </a:rPr>
              <a:t> </a:t>
            </a:r>
            <a:r>
              <a:rPr lang="en-US" altLang="ko-KR" sz="2000" dirty="0" smtClean="0">
                <a:ea typeface="Gulim" pitchFamily="34" charset="-127"/>
              </a:rPr>
              <a:t>a lookup data structure  (</a:t>
            </a:r>
            <a:r>
              <a:rPr lang="en-US" altLang="ko-KR" sz="2000" dirty="0" smtClean="0">
                <a:solidFill>
                  <a:srgbClr val="C00000"/>
                </a:solidFill>
                <a:ea typeface="Gulim" pitchFamily="34" charset="-127"/>
              </a:rPr>
              <a:t>distributed “hash-table” DHT</a:t>
            </a:r>
            <a:r>
              <a:rPr lang="en-US" altLang="ko-KR" sz="2000" dirty="0" smtClean="0">
                <a:ea typeface="Gulim" pitchFamily="34" charset="-127"/>
              </a:rPr>
              <a:t>) :</a:t>
            </a:r>
          </a:p>
          <a:p>
            <a:pPr lvl="1"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dirty="0" smtClean="0">
                <a:ea typeface="Gulim" pitchFamily="34" charset="-127"/>
              </a:rPr>
              <a:t>insert</a:t>
            </a:r>
            <a:r>
              <a:rPr lang="en-US" altLang="ko-KR" sz="1800" dirty="0" smtClean="0">
                <a:ea typeface="Gulim" pitchFamily="34" charset="-127"/>
              </a:rPr>
              <a:t>(key, item);</a:t>
            </a:r>
          </a:p>
          <a:p>
            <a:pPr lvl="1"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sz="1800" dirty="0" smtClean="0">
                <a:ea typeface="Gulim" pitchFamily="34" charset="-127"/>
              </a:rPr>
              <a:t>item = get(</a:t>
            </a:r>
            <a:r>
              <a:rPr lang="en-US" altLang="ko-KR" dirty="0" smtClean="0">
                <a:ea typeface="Gulim" pitchFamily="34" charset="-127"/>
              </a:rPr>
              <a:t>key</a:t>
            </a:r>
            <a:r>
              <a:rPr lang="en-US" altLang="ko-KR" sz="1800" dirty="0" smtClean="0">
                <a:ea typeface="Gulim" pitchFamily="34" charset="-127"/>
              </a:rPr>
              <a:t>);</a:t>
            </a:r>
          </a:p>
          <a:p>
            <a:pPr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dirty="0" smtClean="0">
                <a:solidFill>
                  <a:srgbClr val="000000"/>
                </a:solidFill>
                <a:ea typeface="Gulim" pitchFamily="34" charset="-127"/>
              </a:rPr>
              <a:t>Each </a:t>
            </a:r>
            <a:r>
              <a:rPr lang="en-US" altLang="ko-KR" dirty="0">
                <a:solidFill>
                  <a:srgbClr val="000000"/>
                </a:solidFill>
                <a:ea typeface="Gulim" pitchFamily="34" charset="-127"/>
              </a:rPr>
              <a:t>node </a:t>
            </a:r>
            <a:r>
              <a:rPr lang="en-US" altLang="ko-KR" b="1" dirty="0">
                <a:solidFill>
                  <a:srgbClr val="000000"/>
                </a:solidFill>
                <a:ea typeface="Gulim" pitchFamily="34" charset="-127"/>
              </a:rPr>
              <a:t>responsible for </a:t>
            </a:r>
            <a:endParaRPr lang="en-US" altLang="ko-KR" b="1" dirty="0" smtClean="0">
              <a:solidFill>
                <a:srgbClr val="000000"/>
              </a:solidFill>
              <a:ea typeface="Gulim" pitchFamily="34" charset="-127"/>
            </a:endParaRPr>
          </a:p>
          <a:p>
            <a:pPr marL="285750" indent="-285750"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  <a:buFontTx/>
              <a:buChar char="-"/>
            </a:pPr>
            <a:r>
              <a:rPr lang="en-US" altLang="ko-KR" b="1" dirty="0" smtClean="0">
                <a:solidFill>
                  <a:srgbClr val="000000"/>
                </a:solidFill>
                <a:ea typeface="Gulim" pitchFamily="34" charset="-127"/>
              </a:rPr>
              <a:t>Maintaining part </a:t>
            </a:r>
            <a:r>
              <a:rPr lang="en-US" altLang="ko-KR" b="1" dirty="0">
                <a:solidFill>
                  <a:srgbClr val="000000"/>
                </a:solidFill>
                <a:ea typeface="Gulim" pitchFamily="34" charset="-127"/>
              </a:rPr>
              <a:t>of the </a:t>
            </a:r>
            <a:r>
              <a:rPr lang="en-US" altLang="ko-KR" b="1" dirty="0">
                <a:solidFill>
                  <a:srgbClr val="C00000"/>
                </a:solidFill>
                <a:ea typeface="Gulim" pitchFamily="34" charset="-127"/>
              </a:rPr>
              <a:t>database</a:t>
            </a:r>
            <a:r>
              <a:rPr lang="en-US" altLang="ko-KR" b="1" dirty="0">
                <a:solidFill>
                  <a:srgbClr val="000000"/>
                </a:solidFill>
                <a:ea typeface="Gulim" pitchFamily="34" charset="-127"/>
              </a:rPr>
              <a:t> </a:t>
            </a:r>
            <a:r>
              <a:rPr lang="en-US" altLang="ko-KR" b="1" dirty="0" smtClean="0">
                <a:solidFill>
                  <a:srgbClr val="000000"/>
                </a:solidFill>
                <a:ea typeface="Gulim" pitchFamily="34" charset="-127"/>
              </a:rPr>
              <a:t>in </a:t>
            </a:r>
            <a:r>
              <a:rPr lang="en-US" altLang="ko-KR" b="1" dirty="0">
                <a:solidFill>
                  <a:srgbClr val="000000"/>
                </a:solidFill>
                <a:ea typeface="Gulim" pitchFamily="34" charset="-127"/>
              </a:rPr>
              <a:t>a structured </a:t>
            </a:r>
            <a:r>
              <a:rPr lang="en-US" altLang="ko-KR" b="1" dirty="0" smtClean="0">
                <a:solidFill>
                  <a:srgbClr val="000000"/>
                </a:solidFill>
                <a:ea typeface="Gulim" pitchFamily="34" charset="-127"/>
              </a:rPr>
              <a:t>manner (</a:t>
            </a:r>
            <a:r>
              <a:rPr lang="en-US" altLang="ko-KR" b="1" dirty="0" err="1" smtClean="0">
                <a:solidFill>
                  <a:srgbClr val="000000"/>
                </a:solidFill>
                <a:ea typeface="Gulim" pitchFamily="34" charset="-127"/>
              </a:rPr>
              <a:t>ie</a:t>
            </a:r>
            <a:r>
              <a:rPr lang="en-US" altLang="ko-KR" b="1" dirty="0" smtClean="0">
                <a:solidFill>
                  <a:srgbClr val="000000"/>
                </a:solidFill>
                <a:ea typeface="Gulim" pitchFamily="34" charset="-127"/>
              </a:rPr>
              <a:t> the  entries that are hash-mapped to it)</a:t>
            </a:r>
          </a:p>
          <a:p>
            <a:pPr marL="285750" indent="-285750"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  <a:buFontTx/>
              <a:buChar char="-"/>
            </a:pPr>
            <a:r>
              <a:rPr lang="en-US" altLang="ko-KR" b="1" dirty="0" smtClean="0">
                <a:solidFill>
                  <a:srgbClr val="000000"/>
                </a:solidFill>
                <a:ea typeface="Gulim" pitchFamily="34" charset="-127"/>
              </a:rPr>
              <a:t>Knowing its overlay </a:t>
            </a:r>
            <a:r>
              <a:rPr lang="en-US" altLang="ko-KR" b="1" dirty="0" err="1" smtClean="0">
                <a:solidFill>
                  <a:srgbClr val="000000"/>
                </a:solidFill>
                <a:ea typeface="Gulim" pitchFamily="34" charset="-127"/>
              </a:rPr>
              <a:t>neighbours</a:t>
            </a:r>
            <a:r>
              <a:rPr lang="en-US" altLang="ko-KR" b="1" dirty="0" smtClean="0">
                <a:solidFill>
                  <a:srgbClr val="000000"/>
                </a:solidFill>
                <a:ea typeface="Gulim" pitchFamily="34" charset="-127"/>
              </a:rPr>
              <a:t> &amp; who to start asking for wha</a:t>
            </a:r>
            <a:r>
              <a:rPr lang="en-US" altLang="ko-KR" b="1" dirty="0">
                <a:solidFill>
                  <a:srgbClr val="000000"/>
                </a:solidFill>
                <a:ea typeface="Gulim" pitchFamily="34" charset="-127"/>
              </a:rPr>
              <a:t>t</a:t>
            </a:r>
            <a:r>
              <a:rPr lang="en-US" altLang="ko-KR" b="1" dirty="0" smtClean="0">
                <a:solidFill>
                  <a:srgbClr val="000000"/>
                </a:solidFill>
                <a:ea typeface="Gulim" pitchFamily="34" charset="-127"/>
              </a:rPr>
              <a:t> </a:t>
            </a:r>
            <a:endParaRPr lang="en-US" altLang="ko-KR" dirty="0" smtClean="0">
              <a:ea typeface="Gulim" pitchFamily="34" charset="-127"/>
            </a:endParaRPr>
          </a:p>
          <a:p>
            <a:pPr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en-US" altLang="ko-KR" dirty="0" err="1" smtClean="0">
                <a:ea typeface="Gulim" pitchFamily="34" charset="-127"/>
              </a:rPr>
              <a:t>Eg</a:t>
            </a:r>
            <a:r>
              <a:rPr lang="en-US" altLang="ko-KR" dirty="0" smtClean="0">
                <a:ea typeface="Gulim" pitchFamily="34" charset="-127"/>
              </a:rPr>
              <a:t>. overlay can be a ring (</a:t>
            </a:r>
            <a:r>
              <a:rPr lang="en-US" altLang="ko-KR" dirty="0" err="1" smtClean="0">
                <a:ea typeface="Gulim" pitchFamily="34" charset="-127"/>
              </a:rPr>
              <a:t>eg</a:t>
            </a:r>
            <a:r>
              <a:rPr lang="en-US" altLang="ko-KR" dirty="0" smtClean="0">
                <a:ea typeface="Gulim" pitchFamily="34" charset="-127"/>
              </a:rPr>
              <a:t> Chord, also having shortcuts for binary </a:t>
            </a:r>
            <a:r>
              <a:rPr lang="en-US" altLang="ko-KR" dirty="0" err="1" smtClean="0">
                <a:ea typeface="Gulim" pitchFamily="34" charset="-127"/>
              </a:rPr>
              <a:t>serach</a:t>
            </a:r>
            <a:r>
              <a:rPr lang="en-US" altLang="ko-KR" dirty="0" smtClean="0">
                <a:ea typeface="Gulim" pitchFamily="34" charset="-127"/>
              </a:rPr>
              <a:t>) or  cube, tree, butterfly network, </a:t>
            </a:r>
            <a:r>
              <a:rPr lang="en-US" altLang="ko-KR" dirty="0" err="1" smtClean="0">
                <a:ea typeface="Gulim" pitchFamily="34" charset="-127"/>
              </a:rPr>
              <a:t>etc</a:t>
            </a:r>
            <a:endParaRPr lang="en-US" altLang="ko-KR" dirty="0" smtClean="0">
              <a:ea typeface="Gulim" pitchFamily="34" charset="-127"/>
            </a:endParaRPr>
          </a:p>
          <a:p>
            <a:pPr lvl="1" eaLnBrk="0" hangingPunct="0">
              <a:lnSpc>
                <a:spcPct val="80000"/>
              </a:lnSpc>
              <a:spcAft>
                <a:spcPct val="50000"/>
              </a:spcAft>
              <a:buClr>
                <a:srgbClr val="FF0000"/>
              </a:buClr>
              <a:buSzPct val="80000"/>
            </a:pPr>
            <a:endParaRPr lang="en-US" altLang="ko-KR" sz="1800" dirty="0" smtClean="0">
              <a:ea typeface="Gulim" pitchFamily="34" charset="-127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0BD56-8F8C-4120-A071-C1439D300512}" type="slidenum">
              <a:rPr lang="en-US" smtClean="0"/>
              <a:pPr>
                <a:defRPr/>
              </a:pPr>
              <a:t>24</a:t>
            </a:fld>
            <a:endParaRPr lang="en-US" dirty="0" smtClean="0"/>
          </a:p>
        </p:txBody>
      </p:sp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762000" y="102643"/>
            <a:ext cx="762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3600" dirty="0" smtClean="0">
                <a:solidFill>
                  <a:schemeClr val="accent2"/>
                </a:solidFill>
                <a:ea typeface="굴림" pitchFamily="34" charset="-127"/>
              </a:rPr>
              <a:t>Better D</a:t>
            </a:r>
            <a:r>
              <a:rPr lang="en-US" altLang="ko-KR" sz="3600" dirty="0" smtClean="0">
                <a:solidFill>
                  <a:schemeClr val="accent2"/>
                </a:solidFill>
                <a:ea typeface="굴림" pitchFamily="34" charset="-127"/>
                <a:cs typeface="+mn-cs"/>
              </a:rPr>
              <a:t>istributed Solution? </a:t>
            </a:r>
            <a:endParaRPr lang="en-US" altLang="ko-KR" sz="3600" dirty="0">
              <a:solidFill>
                <a:schemeClr val="accent2"/>
              </a:solidFill>
              <a:ea typeface="굴림" pitchFamily="34" charset="-127"/>
              <a:cs typeface="+mn-cs"/>
            </a:endParaRPr>
          </a:p>
          <a:p>
            <a:pPr algn="ctr" eaLnBrk="0" hangingPunct="0">
              <a:defRPr/>
            </a:pPr>
            <a:r>
              <a:rPr lang="en-US" altLang="ko-KR" sz="2800" dirty="0" smtClean="0">
                <a:solidFill>
                  <a:schemeClr val="accent2"/>
                </a:solidFill>
                <a:ea typeface="굴림" pitchFamily="34" charset="-127"/>
                <a:cs typeface="+mn-cs"/>
              </a:rPr>
              <a:t>(with some </a:t>
            </a:r>
            <a:r>
              <a:rPr lang="en-US" altLang="ko-KR" sz="2800" dirty="0">
                <a:solidFill>
                  <a:schemeClr val="accent2"/>
                </a:solidFill>
                <a:ea typeface="굴림" pitchFamily="34" charset="-127"/>
                <a:cs typeface="+mn-cs"/>
              </a:rPr>
              <a:t>more structure</a:t>
            </a:r>
            <a:r>
              <a:rPr lang="en-US" altLang="ko-KR" sz="2800" dirty="0" smtClean="0">
                <a:solidFill>
                  <a:schemeClr val="accent2"/>
                </a:solidFill>
                <a:ea typeface="굴림" pitchFamily="34" charset="-127"/>
                <a:cs typeface="+mn-cs"/>
              </a:rPr>
              <a:t>? In-between the two? Yes)</a:t>
            </a:r>
            <a:endParaRPr lang="en-US" altLang="ko-KR" sz="2800" dirty="0">
              <a:solidFill>
                <a:schemeClr val="accent2"/>
              </a:solidFill>
              <a:ea typeface="굴림" pitchFamily="34" charset="-127"/>
              <a:cs typeface="+mn-cs"/>
            </a:endParaRPr>
          </a:p>
        </p:txBody>
      </p:sp>
      <p:sp>
        <p:nvSpPr>
          <p:cNvPr id="38917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523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Aft>
                <a:spcPct val="50000"/>
              </a:spcAft>
              <a:buClr>
                <a:srgbClr val="FF0000"/>
              </a:buClr>
              <a:buSzPct val="80000"/>
            </a:pPr>
            <a:r>
              <a:rPr lang="ko-KR" altLang="en-US" dirty="0">
                <a:latin typeface="Comic Sans MS" pitchFamily="66" charset="0"/>
                <a:ea typeface="Gulim" pitchFamily="34" charset="-127"/>
              </a:rPr>
              <a:t> </a:t>
            </a:r>
            <a:endParaRPr lang="en-US" altLang="ko-KR" dirty="0">
              <a:latin typeface="Comic Sans MS" pitchFamily="66" charset="0"/>
              <a:ea typeface="Gulim" pitchFamily="34" charset="-127"/>
            </a:endParaRPr>
          </a:p>
        </p:txBody>
      </p:sp>
      <p:sp>
        <p:nvSpPr>
          <p:cNvPr id="38918" name="Oval 4"/>
          <p:cNvSpPr>
            <a:spLocks noChangeArrowheads="1"/>
          </p:cNvSpPr>
          <p:nvPr/>
        </p:nvSpPr>
        <p:spPr bwMode="auto">
          <a:xfrm>
            <a:off x="4990639" y="2685165"/>
            <a:ext cx="3048000" cy="1295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sv-SE"/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5666914" y="2913765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>
                <a:latin typeface="Arial" pitchFamily="34" charset="0"/>
                <a:ea typeface="Gulim" pitchFamily="34" charset="-127"/>
              </a:rPr>
              <a:t>Internet</a:t>
            </a: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4465176" y="1297690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>
                <a:latin typeface="Tahoma" pitchFamily="34" charset="0"/>
                <a:ea typeface="Gulim" pitchFamily="34" charset="-127"/>
              </a:rPr>
              <a:t>Publisher</a:t>
            </a:r>
          </a:p>
        </p:txBody>
      </p:sp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4118704" y="1534599"/>
            <a:ext cx="2037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2000" dirty="0" smtClean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Key</a:t>
            </a:r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=“</a:t>
            </a:r>
            <a:r>
              <a:rPr lang="en-US" altLang="ko-KR" sz="2000" dirty="0" err="1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LetItBe</a:t>
            </a:r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”</a:t>
            </a:r>
          </a:p>
          <a:p>
            <a:pPr algn="r" eaLnBrk="0" hangingPunct="0"/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Value=MP3 data</a:t>
            </a:r>
          </a:p>
        </p:txBody>
      </p:sp>
      <p:sp>
        <p:nvSpPr>
          <p:cNvPr id="38922" name="Text Box 8"/>
          <p:cNvSpPr txBox="1">
            <a:spLocks noChangeArrowheads="1"/>
          </p:cNvSpPr>
          <p:nvPr/>
        </p:nvSpPr>
        <p:spPr bwMode="auto">
          <a:xfrm>
            <a:off x="7006764" y="4728278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Lookup(“</a:t>
            </a:r>
            <a:r>
              <a:rPr lang="en-US" altLang="ko-KR" sz="2000" dirty="0" err="1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LetItBe</a:t>
            </a:r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”)</a:t>
            </a:r>
          </a:p>
        </p:txBody>
      </p:sp>
      <p:grpSp>
        <p:nvGrpSpPr>
          <p:cNvPr id="38923" name="Group 9"/>
          <p:cNvGrpSpPr>
            <a:grpSpLocks/>
          </p:cNvGrpSpPr>
          <p:nvPr/>
        </p:nvGrpSpPr>
        <p:grpSpPr bwMode="auto">
          <a:xfrm>
            <a:off x="4142914" y="2075565"/>
            <a:ext cx="609600" cy="533400"/>
            <a:chOff x="1248" y="1968"/>
            <a:chExt cx="384" cy="336"/>
          </a:xfrm>
        </p:grpSpPr>
        <p:sp>
          <p:nvSpPr>
            <p:cNvPr id="38946" name="Oval 10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8947" name="Text Box 11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 dirty="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 dirty="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1</a:t>
              </a:r>
            </a:p>
          </p:txBody>
        </p:sp>
      </p:grp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5971714" y="1694565"/>
            <a:ext cx="609600" cy="533400"/>
            <a:chOff x="1248" y="1968"/>
            <a:chExt cx="384" cy="336"/>
          </a:xfrm>
        </p:grpSpPr>
        <p:sp>
          <p:nvSpPr>
            <p:cNvPr id="38944" name="Oval 13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8945" name="Text Box 14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 dirty="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 dirty="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2</a:t>
              </a:r>
            </a:p>
          </p:txBody>
        </p:sp>
      </p:grpSp>
      <p:grpSp>
        <p:nvGrpSpPr>
          <p:cNvPr id="38925" name="Group 15"/>
          <p:cNvGrpSpPr>
            <a:grpSpLocks/>
          </p:cNvGrpSpPr>
          <p:nvPr/>
        </p:nvGrpSpPr>
        <p:grpSpPr bwMode="auto">
          <a:xfrm>
            <a:off x="7724314" y="1846965"/>
            <a:ext cx="609600" cy="533400"/>
            <a:chOff x="1248" y="1968"/>
            <a:chExt cx="384" cy="336"/>
          </a:xfrm>
        </p:grpSpPr>
        <p:sp>
          <p:nvSpPr>
            <p:cNvPr id="38942" name="Oval 16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8943" name="Text Box 17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3</a:t>
              </a:r>
            </a:p>
          </p:txBody>
        </p:sp>
      </p:grpSp>
      <p:grpSp>
        <p:nvGrpSpPr>
          <p:cNvPr id="38926" name="Group 18"/>
          <p:cNvGrpSpPr>
            <a:grpSpLocks/>
          </p:cNvGrpSpPr>
          <p:nvPr/>
        </p:nvGrpSpPr>
        <p:grpSpPr bwMode="auto">
          <a:xfrm>
            <a:off x="7724314" y="4056765"/>
            <a:ext cx="609600" cy="533400"/>
            <a:chOff x="1248" y="1968"/>
            <a:chExt cx="384" cy="336"/>
          </a:xfrm>
        </p:grpSpPr>
        <p:sp>
          <p:nvSpPr>
            <p:cNvPr id="38940" name="Oval 19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8941" name="Text Box 20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 dirty="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 dirty="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5</a:t>
              </a:r>
            </a:p>
          </p:txBody>
        </p:sp>
      </p:grpSp>
      <p:grpSp>
        <p:nvGrpSpPr>
          <p:cNvPr id="38927" name="Group 21"/>
          <p:cNvGrpSpPr>
            <a:grpSpLocks/>
          </p:cNvGrpSpPr>
          <p:nvPr/>
        </p:nvGrpSpPr>
        <p:grpSpPr bwMode="auto">
          <a:xfrm>
            <a:off x="5438314" y="4209165"/>
            <a:ext cx="609600" cy="533400"/>
            <a:chOff x="1248" y="1968"/>
            <a:chExt cx="384" cy="336"/>
          </a:xfrm>
        </p:grpSpPr>
        <p:sp>
          <p:nvSpPr>
            <p:cNvPr id="38938" name="Oval 22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8939" name="Text Box 23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4</a:t>
              </a:r>
            </a:p>
          </p:txBody>
        </p:sp>
      </p:grpSp>
      <p:sp>
        <p:nvSpPr>
          <p:cNvPr id="38928" name="Line 24"/>
          <p:cNvSpPr>
            <a:spLocks noChangeShapeType="1"/>
          </p:cNvSpPr>
          <p:nvPr/>
        </p:nvSpPr>
        <p:spPr bwMode="auto">
          <a:xfrm>
            <a:off x="4676314" y="245656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29" name="Line 25"/>
          <p:cNvSpPr>
            <a:spLocks noChangeShapeType="1"/>
          </p:cNvSpPr>
          <p:nvPr/>
        </p:nvSpPr>
        <p:spPr bwMode="auto">
          <a:xfrm>
            <a:off x="6276514" y="222796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30" name="Line 26"/>
          <p:cNvSpPr>
            <a:spLocks noChangeShapeType="1"/>
          </p:cNvSpPr>
          <p:nvPr/>
        </p:nvSpPr>
        <p:spPr bwMode="auto">
          <a:xfrm flipH="1">
            <a:off x="7571914" y="2380365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31" name="Line 27"/>
          <p:cNvSpPr>
            <a:spLocks noChangeShapeType="1"/>
          </p:cNvSpPr>
          <p:nvPr/>
        </p:nvSpPr>
        <p:spPr bwMode="auto">
          <a:xfrm flipV="1">
            <a:off x="5819314" y="390436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32" name="Line 28"/>
          <p:cNvSpPr>
            <a:spLocks noChangeShapeType="1"/>
          </p:cNvSpPr>
          <p:nvPr/>
        </p:nvSpPr>
        <p:spPr bwMode="auto">
          <a:xfrm flipH="1" flipV="1">
            <a:off x="7571914" y="382816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33" name="Text Box 29"/>
          <p:cNvSpPr txBox="1">
            <a:spLocks noChangeArrowheads="1"/>
          </p:cNvSpPr>
          <p:nvPr/>
        </p:nvSpPr>
        <p:spPr bwMode="auto">
          <a:xfrm>
            <a:off x="8410114" y="4209165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>
                <a:latin typeface="Tahoma" pitchFamily="34" charset="0"/>
                <a:ea typeface="Gulim" pitchFamily="34" charset="-127"/>
              </a:rPr>
              <a:t>Client</a:t>
            </a:r>
          </a:p>
        </p:txBody>
      </p:sp>
      <p:sp>
        <p:nvSpPr>
          <p:cNvPr id="38934" name="Freeform 30"/>
          <p:cNvSpPr>
            <a:spLocks/>
          </p:cNvSpPr>
          <p:nvPr/>
        </p:nvSpPr>
        <p:spPr bwMode="auto">
          <a:xfrm>
            <a:off x="7495714" y="2456565"/>
            <a:ext cx="457200" cy="1600200"/>
          </a:xfrm>
          <a:custGeom>
            <a:avLst/>
            <a:gdLst>
              <a:gd name="T0" fmla="*/ 2147483647 w 288"/>
              <a:gd name="T1" fmla="*/ 2147483647 h 1008"/>
              <a:gd name="T2" fmla="*/ 0 w 288"/>
              <a:gd name="T3" fmla="*/ 2147483647 h 1008"/>
              <a:gd name="T4" fmla="*/ 2147483647 w 288"/>
              <a:gd name="T5" fmla="*/ 0 h 1008"/>
              <a:gd name="T6" fmla="*/ 0 60000 65536"/>
              <a:gd name="T7" fmla="*/ 0 60000 65536"/>
              <a:gd name="T8" fmla="*/ 0 60000 65536"/>
              <a:gd name="T9" fmla="*/ 0 w 288"/>
              <a:gd name="T10" fmla="*/ 0 h 1008"/>
              <a:gd name="T11" fmla="*/ 288 w 28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008">
                <a:moveTo>
                  <a:pt x="288" y="1008"/>
                </a:moveTo>
                <a:cubicBezTo>
                  <a:pt x="144" y="900"/>
                  <a:pt x="0" y="792"/>
                  <a:pt x="0" y="624"/>
                </a:cubicBezTo>
                <a:cubicBezTo>
                  <a:pt x="0" y="456"/>
                  <a:pt x="144" y="228"/>
                  <a:pt x="28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38935" name="Freeform 31"/>
          <p:cNvSpPr>
            <a:spLocks/>
          </p:cNvSpPr>
          <p:nvPr/>
        </p:nvSpPr>
        <p:spPr bwMode="auto">
          <a:xfrm>
            <a:off x="5971714" y="2304165"/>
            <a:ext cx="1828800" cy="1905000"/>
          </a:xfrm>
          <a:custGeom>
            <a:avLst/>
            <a:gdLst>
              <a:gd name="T0" fmla="*/ 2147483647 w 1200"/>
              <a:gd name="T1" fmla="*/ 0 h 1200"/>
              <a:gd name="T2" fmla="*/ 2147483647 w 1200"/>
              <a:gd name="T3" fmla="*/ 2147483647 h 1200"/>
              <a:gd name="T4" fmla="*/ 2147483647 w 1200"/>
              <a:gd name="T5" fmla="*/ 2147483647 h 1200"/>
              <a:gd name="T6" fmla="*/ 0 w 1200"/>
              <a:gd name="T7" fmla="*/ 2147483647 h 12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200"/>
              <a:gd name="T14" fmla="*/ 1200 w 1200"/>
              <a:gd name="T15" fmla="*/ 1200 h 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200">
                <a:moveTo>
                  <a:pt x="1200" y="0"/>
                </a:moveTo>
                <a:cubicBezTo>
                  <a:pt x="1092" y="168"/>
                  <a:pt x="984" y="336"/>
                  <a:pt x="816" y="480"/>
                </a:cubicBezTo>
                <a:cubicBezTo>
                  <a:pt x="648" y="624"/>
                  <a:pt x="328" y="744"/>
                  <a:pt x="192" y="864"/>
                </a:cubicBezTo>
                <a:cubicBezTo>
                  <a:pt x="56" y="984"/>
                  <a:pt x="28" y="1092"/>
                  <a:pt x="0" y="120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38936" name="Freeform 32"/>
          <p:cNvSpPr>
            <a:spLocks/>
          </p:cNvSpPr>
          <p:nvPr/>
        </p:nvSpPr>
        <p:spPr bwMode="auto">
          <a:xfrm>
            <a:off x="4600114" y="2608965"/>
            <a:ext cx="1371600" cy="1600200"/>
          </a:xfrm>
          <a:custGeom>
            <a:avLst/>
            <a:gdLst>
              <a:gd name="T0" fmla="*/ 2147483647 w 888"/>
              <a:gd name="T1" fmla="*/ 2147483647 h 1008"/>
              <a:gd name="T2" fmla="*/ 2147483647 w 888"/>
              <a:gd name="T3" fmla="*/ 2147483647 h 1008"/>
              <a:gd name="T4" fmla="*/ 0 w 888"/>
              <a:gd name="T5" fmla="*/ 0 h 1008"/>
              <a:gd name="T6" fmla="*/ 0 60000 65536"/>
              <a:gd name="T7" fmla="*/ 0 60000 65536"/>
              <a:gd name="T8" fmla="*/ 0 60000 65536"/>
              <a:gd name="T9" fmla="*/ 0 w 888"/>
              <a:gd name="T10" fmla="*/ 0 h 1008"/>
              <a:gd name="T11" fmla="*/ 888 w 88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8" h="1008">
                <a:moveTo>
                  <a:pt x="720" y="1008"/>
                </a:moveTo>
                <a:cubicBezTo>
                  <a:pt x="804" y="900"/>
                  <a:pt x="888" y="792"/>
                  <a:pt x="768" y="624"/>
                </a:cubicBezTo>
                <a:cubicBezTo>
                  <a:pt x="648" y="456"/>
                  <a:pt x="128" y="10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922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25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9246" y="1038957"/>
            <a:ext cx="47243" cy="48965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0" y="3489561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063117"/>
            <a:ext cx="6048672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P2P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apps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 for info </a:t>
            </a:r>
            <a:r>
              <a:rPr lang="sv-SE" sz="2000" b="1" dirty="0" err="1" smtClean="0">
                <a:solidFill>
                  <a:schemeClr val="bg1">
                    <a:lumMod val="75000"/>
                  </a:schemeClr>
                </a:solidFill>
              </a:rPr>
              <a:t>sharing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 2.6 (2.5 7e)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find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No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overlay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centralized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DB (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apster)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Unstructured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Query Flooding (Gnutella)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Hierarchical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Query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Flooding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KaZaA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Structured Overlays/DHT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/>
              <a:t>Collaborate</a:t>
            </a:r>
            <a:r>
              <a:rPr lang="sv-SE" sz="2000" dirty="0"/>
              <a:t>/form-</a:t>
            </a:r>
            <a:r>
              <a:rPr lang="sv-SE" sz="2000" i="1" dirty="0" err="1"/>
              <a:t>overlays</a:t>
            </a:r>
            <a:r>
              <a:rPr lang="sv-SE" sz="2000" i="1" dirty="0"/>
              <a:t> to </a:t>
            </a:r>
            <a:r>
              <a:rPr lang="sv-SE" sz="2000" i="1" dirty="0" err="1"/>
              <a:t>fetch</a:t>
            </a:r>
            <a:r>
              <a:rPr lang="sv-SE" sz="2000" i="1" dirty="0"/>
              <a:t> </a:t>
            </a:r>
            <a:r>
              <a:rPr lang="sv-SE" sz="2000" dirty="0" err="1"/>
              <a:t>content</a:t>
            </a:r>
            <a:endParaRPr lang="sv-SE" sz="2000" dirty="0"/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Media Streaming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7.1-7.3 (9.1-9.3 &amp; 2.6 7e)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Application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classes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Today’s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applications representative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recovery from jitter 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Streaming protocols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CDN: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infrastructure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delivery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38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BitTorrent</a:t>
            </a:r>
            <a:r>
              <a:rPr lang="en-US" dirty="0" smtClean="0"/>
              <a:t>: Next generation fetching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980728"/>
            <a:ext cx="6347048" cy="5145435"/>
          </a:xfrm>
        </p:spPr>
        <p:txBody>
          <a:bodyPr>
            <a:normAutofit/>
          </a:bodyPr>
          <a:lstStyle/>
          <a:p>
            <a:r>
              <a:rPr lang="en-US" sz="2000" dirty="0" smtClean="0"/>
              <a:t>Key Motivation:</a:t>
            </a:r>
          </a:p>
          <a:p>
            <a:pPr lvl="1"/>
            <a:r>
              <a:rPr lang="en-US" sz="1800" dirty="0" smtClean="0"/>
              <a:t>Popularity exhibits temporal locality (Flash Crowds)</a:t>
            </a:r>
          </a:p>
          <a:p>
            <a:pPr lvl="1"/>
            <a:r>
              <a:rPr lang="en-US" sz="1800" dirty="0" smtClean="0"/>
              <a:t>Can bring file “provider” to “its knees”</a:t>
            </a:r>
          </a:p>
          <a:p>
            <a:pPr lvl="1"/>
            <a:endParaRPr lang="en-US" sz="1800" dirty="0" smtClean="0"/>
          </a:p>
          <a:p>
            <a:r>
              <a:rPr lang="en-US" sz="2000" b="1" dirty="0" smtClean="0">
                <a:solidFill>
                  <a:srgbClr val="FF0000"/>
                </a:solidFill>
              </a:rPr>
              <a:t>Idea: Focused on Efficient </a:t>
            </a:r>
            <a:r>
              <a:rPr lang="en-US" sz="2000" b="1" i="1" dirty="0" smtClean="0">
                <a:solidFill>
                  <a:srgbClr val="FF0000"/>
                </a:solidFill>
              </a:rPr>
              <a:t>Fetching</a:t>
            </a:r>
            <a:r>
              <a:rPr lang="en-US" sz="2000" b="1" dirty="0" smtClean="0">
                <a:solidFill>
                  <a:srgbClr val="FF0000"/>
                </a:solidFill>
              </a:rPr>
              <a:t>, not </a:t>
            </a:r>
            <a:r>
              <a:rPr lang="en-US" sz="2000" b="1" i="1" dirty="0" smtClean="0">
                <a:solidFill>
                  <a:srgbClr val="FF0000"/>
                </a:solidFill>
              </a:rPr>
              <a:t>Searching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</a:p>
          <a:p>
            <a:pPr lvl="1"/>
            <a:r>
              <a:rPr lang="en-US" sz="1800" dirty="0" smtClean="0"/>
              <a:t>Files are </a:t>
            </a:r>
            <a:r>
              <a:rPr lang="en-US" sz="1800" dirty="0" smtClean="0">
                <a:solidFill>
                  <a:srgbClr val="FF0000"/>
                </a:solidFill>
              </a:rPr>
              <a:t>“chopped” in chunks</a:t>
            </a:r>
            <a:r>
              <a:rPr lang="en-US" sz="1800" dirty="0" smtClean="0"/>
              <a:t>, fetching is done from many sources</a:t>
            </a:r>
          </a:p>
          <a:p>
            <a:pPr lvl="1"/>
            <a:r>
              <a:rPr lang="en-US" sz="1800" dirty="0" smtClean="0"/>
              <a:t>Overlay: nodes “hold hands” with those who share (send chunks) at similar rates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Method used by publishers to distribute software, other large files</a:t>
            </a:r>
          </a:p>
          <a:p>
            <a:endParaRPr lang="en-US" sz="2000" dirty="0"/>
          </a:p>
          <a:p>
            <a:r>
              <a:rPr lang="sv-SE" sz="2000" u="sng" dirty="0">
                <a:hlinkClick r:id="rId2"/>
              </a:rPr>
              <a:t>http://</a:t>
            </a:r>
            <a:r>
              <a:rPr lang="sv-SE" sz="2000" u="sng" dirty="0" smtClean="0">
                <a:hlinkClick r:id="rId2"/>
              </a:rPr>
              <a:t>vimeo.com/15228767</a:t>
            </a:r>
            <a:r>
              <a:rPr lang="sv-SE" sz="2000" u="sng" dirty="0" smtClean="0"/>
              <a:t> </a:t>
            </a:r>
            <a:endParaRPr lang="en-US" sz="2000" dirty="0" smtClean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BC1388-2283-47A4-8410-F60E6C5C4BC4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085" y="1850132"/>
            <a:ext cx="185737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39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BitTorrent: Overview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idx="1"/>
          </p:nvPr>
        </p:nvSpPr>
        <p:spPr>
          <a:xfrm>
            <a:off x="107504" y="1003985"/>
            <a:ext cx="4265764" cy="5266491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Swarming: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Join</a:t>
            </a:r>
            <a:r>
              <a:rPr lang="en-US" sz="2400" dirty="0" smtClean="0"/>
              <a:t>: contact some server, </a:t>
            </a:r>
            <a:r>
              <a:rPr lang="en-US" sz="2400" dirty="0"/>
              <a:t>aka  “</a:t>
            </a:r>
            <a:r>
              <a:rPr lang="en-US" sz="2400" dirty="0">
                <a:solidFill>
                  <a:srgbClr val="C00000"/>
                </a:solidFill>
              </a:rPr>
              <a:t>tracker</a:t>
            </a:r>
            <a:r>
              <a:rPr lang="en-US" sz="2400" dirty="0"/>
              <a:t>” get </a:t>
            </a:r>
            <a:r>
              <a:rPr lang="en-US" sz="2400" dirty="0" smtClean="0"/>
              <a:t>a list of peers.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Publish</a:t>
            </a:r>
            <a:r>
              <a:rPr lang="en-US" sz="2400" dirty="0" smtClean="0"/>
              <a:t>: can run a tracker server.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Search</a:t>
            </a:r>
            <a:r>
              <a:rPr lang="en-US" sz="2400" dirty="0" smtClean="0"/>
              <a:t>: Out-of-band. E.g., use search-engine, some DHT, </a:t>
            </a:r>
            <a:r>
              <a:rPr lang="en-US" sz="2400" dirty="0" err="1" smtClean="0"/>
              <a:t>etc</a:t>
            </a:r>
            <a:r>
              <a:rPr lang="en-US" sz="2400" dirty="0" smtClean="0"/>
              <a:t> to </a:t>
            </a:r>
            <a:r>
              <a:rPr lang="en-US" sz="2400" dirty="0" smtClean="0">
                <a:solidFill>
                  <a:srgbClr val="C00000"/>
                </a:solidFill>
              </a:rPr>
              <a:t>find a tracker </a:t>
            </a:r>
            <a:r>
              <a:rPr lang="en-US" sz="2400" dirty="0" smtClean="0"/>
              <a:t>for the file you want. </a:t>
            </a:r>
            <a:r>
              <a:rPr lang="en-US" sz="2400" dirty="0" smtClean="0">
                <a:solidFill>
                  <a:srgbClr val="C00000"/>
                </a:solidFill>
              </a:rPr>
              <a:t>Get list of peers to contact for assembling the file in chunks</a:t>
            </a:r>
          </a:p>
          <a:p>
            <a:pPr>
              <a:lnSpc>
                <a:spcPct val="90000"/>
              </a:lnSpc>
            </a:pPr>
            <a:r>
              <a:rPr lang="en-US" sz="2400" b="1" dirty="0" smtClean="0"/>
              <a:t>Fetch</a:t>
            </a:r>
            <a:r>
              <a:rPr lang="en-US" sz="2400" dirty="0" smtClean="0"/>
              <a:t>: Download chunks of the file from several of your peers. Upload chunks you have to them.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D11CD8-C30C-4886-8CA2-3BD219B1D5D9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4601751" y="1484784"/>
            <a:ext cx="248497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i="1" u="sng" dirty="0">
                <a:solidFill>
                  <a:srgbClr val="FF3300"/>
                </a:solidFill>
              </a:rPr>
              <a:t>tracker:</a:t>
            </a:r>
            <a:r>
              <a:rPr lang="en-US" sz="2000" dirty="0"/>
              <a:t> tracks peers </a:t>
            </a:r>
          </a:p>
          <a:p>
            <a:pPr algn="ctr"/>
            <a:r>
              <a:rPr lang="en-US" sz="2000" dirty="0"/>
              <a:t>participating in torrent</a:t>
            </a: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4547964" y="2817781"/>
            <a:ext cx="4704556" cy="3590288"/>
            <a:chOff x="846" y="1309"/>
            <a:chExt cx="3407" cy="279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431" y="1325"/>
              <a:ext cx="339" cy="558"/>
              <a:chOff x="4180" y="783"/>
              <a:chExt cx="150" cy="307"/>
            </a:xfrm>
          </p:grpSpPr>
          <p:sp>
            <p:nvSpPr>
              <p:cNvPr id="38" name="AutoShape 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9" name="Rectangle 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0" name="Rectangle 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1" name="AutoShape 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2" name="Line 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" name="Line 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" name="Rectangle 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5" name="Rectangle 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  <p:graphicFrame>
          <p:nvGraphicFramePr>
            <p:cNvPr id="9" name="Object 2"/>
            <p:cNvGraphicFramePr>
              <a:graphicFrameLocks noChangeAspect="1"/>
            </p:cNvGraphicFramePr>
            <p:nvPr/>
          </p:nvGraphicFramePr>
          <p:xfrm>
            <a:off x="1398" y="2546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24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8" y="2546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2583" y="3755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25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3" y="3755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4"/>
            <p:cNvGraphicFramePr>
              <a:graphicFrameLocks noChangeAspect="1"/>
            </p:cNvGraphicFramePr>
            <p:nvPr/>
          </p:nvGraphicFramePr>
          <p:xfrm>
            <a:off x="1826" y="3267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26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6" y="3267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" name="Object 5"/>
            <p:cNvGraphicFramePr>
              <a:graphicFrameLocks noChangeAspect="1"/>
            </p:cNvGraphicFramePr>
            <p:nvPr/>
          </p:nvGraphicFramePr>
          <p:xfrm>
            <a:off x="3296" y="355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27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6" y="355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6"/>
            <p:cNvGraphicFramePr>
              <a:graphicFrameLocks noChangeAspect="1"/>
            </p:cNvGraphicFramePr>
            <p:nvPr/>
          </p:nvGraphicFramePr>
          <p:xfrm>
            <a:off x="3754" y="3862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28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4" y="3862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7"/>
            <p:cNvGraphicFramePr>
              <a:graphicFrameLocks noChangeAspect="1"/>
            </p:cNvGraphicFramePr>
            <p:nvPr/>
          </p:nvGraphicFramePr>
          <p:xfrm>
            <a:off x="3961" y="263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29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1" y="263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8"/>
            <p:cNvGraphicFramePr>
              <a:graphicFrameLocks noChangeAspect="1"/>
            </p:cNvGraphicFramePr>
            <p:nvPr/>
          </p:nvGraphicFramePr>
          <p:xfrm>
            <a:off x="2189" y="1451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30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9" y="1451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9"/>
            <p:cNvGraphicFramePr>
              <a:graphicFrameLocks noChangeAspect="1"/>
            </p:cNvGraphicFramePr>
            <p:nvPr/>
          </p:nvGraphicFramePr>
          <p:xfrm>
            <a:off x="3973" y="190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31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3" y="190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0"/>
            <p:cNvGraphicFramePr>
              <a:graphicFrameLocks noChangeAspect="1"/>
            </p:cNvGraphicFramePr>
            <p:nvPr/>
          </p:nvGraphicFramePr>
          <p:xfrm>
            <a:off x="3289" y="1391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9932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9" y="1391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1541" y="1892"/>
              <a:ext cx="1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V="1">
              <a:off x="1636" y="1656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" name="Line 23"/>
            <p:cNvSpPr>
              <a:spLocks noChangeShapeType="1"/>
            </p:cNvSpPr>
            <p:nvPr/>
          </p:nvSpPr>
          <p:spPr bwMode="auto">
            <a:xfrm flipV="1">
              <a:off x="1661" y="2020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" name="Line 24"/>
            <p:cNvSpPr>
              <a:spLocks noChangeShapeType="1"/>
            </p:cNvSpPr>
            <p:nvPr/>
          </p:nvSpPr>
          <p:spPr bwMode="auto">
            <a:xfrm>
              <a:off x="1635" y="2760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2409" y="1665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" name="Line 26"/>
            <p:cNvSpPr>
              <a:spLocks noChangeShapeType="1"/>
            </p:cNvSpPr>
            <p:nvPr/>
          </p:nvSpPr>
          <p:spPr bwMode="auto">
            <a:xfrm flipH="1">
              <a:off x="2007" y="1671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" name="Line 27"/>
            <p:cNvSpPr>
              <a:spLocks noChangeShapeType="1"/>
            </p:cNvSpPr>
            <p:nvPr/>
          </p:nvSpPr>
          <p:spPr bwMode="auto">
            <a:xfrm flipH="1" flipV="1">
              <a:off x="3561" y="1592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H="1">
              <a:off x="2780" y="2137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" name="Line 29"/>
            <p:cNvSpPr>
              <a:spLocks noChangeShapeType="1"/>
            </p:cNvSpPr>
            <p:nvPr/>
          </p:nvSpPr>
          <p:spPr bwMode="auto">
            <a:xfrm flipH="1">
              <a:off x="2835" y="3715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" name="Line 30"/>
            <p:cNvSpPr>
              <a:spLocks noChangeShapeType="1"/>
            </p:cNvSpPr>
            <p:nvPr/>
          </p:nvSpPr>
          <p:spPr bwMode="auto">
            <a:xfrm flipH="1">
              <a:off x="2086" y="1624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8" name="Line 31"/>
            <p:cNvSpPr>
              <a:spLocks noChangeShapeType="1"/>
            </p:cNvSpPr>
            <p:nvPr/>
          </p:nvSpPr>
          <p:spPr bwMode="auto">
            <a:xfrm flipV="1">
              <a:off x="2094" y="2792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" name="Line 32"/>
            <p:cNvSpPr>
              <a:spLocks noChangeShapeType="1"/>
            </p:cNvSpPr>
            <p:nvPr/>
          </p:nvSpPr>
          <p:spPr bwMode="auto">
            <a:xfrm>
              <a:off x="3506" y="1608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3545" y="3731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2843" y="3944"/>
              <a:ext cx="9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2" name="Text Box 35"/>
            <p:cNvSpPr txBox="1">
              <a:spLocks noChangeArrowheads="1"/>
            </p:cNvSpPr>
            <p:nvPr/>
          </p:nvSpPr>
          <p:spPr bwMode="auto">
            <a:xfrm>
              <a:off x="846" y="2049"/>
              <a:ext cx="719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obtain list</a:t>
              </a:r>
            </a:p>
            <a:p>
              <a:pPr algn="ctr"/>
              <a:r>
                <a:rPr lang="en-US" sz="1600">
                  <a:solidFill>
                    <a:srgbClr val="FF0000"/>
                  </a:solidFill>
                </a:rPr>
                <a:t>of peers</a:t>
              </a:r>
              <a:r>
                <a:rPr lang="en-US" sz="1800">
                  <a:latin typeface="Arial" pitchFamily="34" charset="0"/>
                </a:rPr>
                <a:t> 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2730" y="2539"/>
              <a:ext cx="588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trading </a:t>
              </a:r>
            </a:p>
            <a:p>
              <a:pPr algn="ctr"/>
              <a:r>
                <a:rPr lang="en-US" sz="1600" dirty="0"/>
                <a:t>chunks</a:t>
              </a:r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 flipH="1">
              <a:off x="3892" y="2871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35" name="Picture 39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13" y="2742"/>
              <a:ext cx="354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40"/>
            <p:cNvSpPr txBox="1">
              <a:spLocks noChangeArrowheads="1"/>
            </p:cNvSpPr>
            <p:nvPr/>
          </p:nvSpPr>
          <p:spPr bwMode="auto">
            <a:xfrm>
              <a:off x="1760" y="3471"/>
              <a:ext cx="386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peer</a:t>
              </a:r>
            </a:p>
          </p:txBody>
        </p:sp>
        <p:sp>
          <p:nvSpPr>
            <p:cNvPr id="37" name="Line 42"/>
            <p:cNvSpPr>
              <a:spLocks noChangeShapeType="1"/>
            </p:cNvSpPr>
            <p:nvPr/>
          </p:nvSpPr>
          <p:spPr bwMode="auto">
            <a:xfrm>
              <a:off x="1178" y="1309"/>
              <a:ext cx="218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6" name="Text Box 41"/>
          <p:cNvSpPr txBox="1">
            <a:spLocks noChangeArrowheads="1"/>
          </p:cNvSpPr>
          <p:nvPr/>
        </p:nvSpPr>
        <p:spPr bwMode="auto">
          <a:xfrm>
            <a:off x="7063926" y="2047623"/>
            <a:ext cx="2098651" cy="784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0" hangingPunct="0">
              <a:lnSpc>
                <a:spcPct val="75000"/>
              </a:lnSpc>
            </a:pPr>
            <a:r>
              <a:rPr lang="en-US" sz="2000" i="1" u="sng" dirty="0">
                <a:solidFill>
                  <a:srgbClr val="FF3300"/>
                </a:solidFill>
              </a:rPr>
              <a:t>torrent:</a:t>
            </a:r>
            <a:r>
              <a:rPr lang="en-US" sz="2000" dirty="0"/>
              <a:t> group of </a:t>
            </a:r>
          </a:p>
          <a:p>
            <a:pPr marL="342900" indent="-342900" algn="ctr" eaLnBrk="0" hangingPunct="0">
              <a:lnSpc>
                <a:spcPct val="75000"/>
              </a:lnSpc>
            </a:pPr>
            <a:r>
              <a:rPr lang="en-US" sz="2000" dirty="0"/>
              <a:t>peers exchanging  </a:t>
            </a:r>
          </a:p>
          <a:p>
            <a:pPr marL="342900" indent="-342900" algn="ctr" eaLnBrk="0" hangingPunct="0">
              <a:lnSpc>
                <a:spcPct val="75000"/>
              </a:lnSpc>
            </a:pPr>
            <a:r>
              <a:rPr lang="en-US" sz="2000" dirty="0"/>
              <a:t>chunks of a file</a:t>
            </a:r>
          </a:p>
        </p:txBody>
      </p:sp>
    </p:spTree>
    <p:extLst>
      <p:ext uri="{BB962C8B-B14F-4D97-AF65-F5344CB8AC3E}">
        <p14:creationId xmlns:p14="http://schemas.microsoft.com/office/powerpoint/2010/main" val="7942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File distribution: BitTorrent </a:t>
            </a:r>
          </a:p>
        </p:txBody>
      </p:sp>
      <p:sp>
        <p:nvSpPr>
          <p:cNvPr id="30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6C7B85-1CE8-40EE-B245-18DCB0613457}" type="slidenum">
              <a:rPr lang="en-US" smtClean="0"/>
              <a:pPr>
                <a:defRPr/>
              </a:pPr>
              <a:t>28</a:t>
            </a:fld>
            <a:endParaRPr lang="en-US" smtClean="0"/>
          </a:p>
        </p:txBody>
      </p:sp>
      <p:sp>
        <p:nvSpPr>
          <p:cNvPr id="3086" name="Text Box 37"/>
          <p:cNvSpPr txBox="1">
            <a:spLocks noChangeArrowheads="1"/>
          </p:cNvSpPr>
          <p:nvPr/>
        </p:nvSpPr>
        <p:spPr bwMode="auto">
          <a:xfrm>
            <a:off x="193736" y="1733103"/>
            <a:ext cx="2484975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i="1" u="sng" dirty="0">
                <a:solidFill>
                  <a:srgbClr val="FF3300"/>
                </a:solidFill>
              </a:rPr>
              <a:t>tracker:</a:t>
            </a:r>
            <a:r>
              <a:rPr lang="en-US" sz="2000" dirty="0"/>
              <a:t> tracks peers </a:t>
            </a:r>
          </a:p>
          <a:p>
            <a:pPr algn="ctr"/>
            <a:r>
              <a:rPr lang="en-US" sz="2000" dirty="0"/>
              <a:t>participating in torrent</a:t>
            </a:r>
          </a:p>
        </p:txBody>
      </p:sp>
      <p:grpSp>
        <p:nvGrpSpPr>
          <p:cNvPr id="3088" name="Group 44"/>
          <p:cNvGrpSpPr>
            <a:grpSpLocks/>
          </p:cNvGrpSpPr>
          <p:nvPr/>
        </p:nvGrpSpPr>
        <p:grpSpPr bwMode="auto">
          <a:xfrm>
            <a:off x="139949" y="3066100"/>
            <a:ext cx="4704556" cy="3590288"/>
            <a:chOff x="846" y="1309"/>
            <a:chExt cx="3407" cy="2792"/>
          </a:xfrm>
        </p:grpSpPr>
        <p:grpSp>
          <p:nvGrpSpPr>
            <p:cNvPr id="3090" name="Group 3"/>
            <p:cNvGrpSpPr>
              <a:grpSpLocks/>
            </p:cNvGrpSpPr>
            <p:nvPr/>
          </p:nvGrpSpPr>
          <p:grpSpPr bwMode="auto">
            <a:xfrm>
              <a:off x="1431" y="1325"/>
              <a:ext cx="339" cy="558"/>
              <a:chOff x="4180" y="783"/>
              <a:chExt cx="150" cy="307"/>
            </a:xfrm>
          </p:grpSpPr>
          <p:sp>
            <p:nvSpPr>
              <p:cNvPr id="3111" name="AutoShape 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12" name="Rectangle 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13" name="Rectangle 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14" name="AutoShape 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15" name="Line 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16" name="Line 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17" name="Rectangle 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3118" name="Rectangle 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1398" y="2546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46" name="Clip" r:id="rId3" imgW="1305000" imgH="1085760" progId="">
                    <p:embed/>
                  </p:oleObj>
                </mc:Choice>
                <mc:Fallback>
                  <p:oleObj name="Clip" r:id="rId3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8" y="2546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2583" y="3755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47" name="Clip" r:id="rId5" imgW="1305000" imgH="1085760" progId="">
                    <p:embed/>
                  </p:oleObj>
                </mc:Choice>
                <mc:Fallback>
                  <p:oleObj name="Clip" r:id="rId5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3" y="3755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1826" y="3267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48" name="Clip" r:id="rId6" imgW="1305000" imgH="1085760" progId="">
                    <p:embed/>
                  </p:oleObj>
                </mc:Choice>
                <mc:Fallback>
                  <p:oleObj name="Clip" r:id="rId6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6" y="3267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3296" y="355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49" name="Clip" r:id="rId7" imgW="1305000" imgH="1085760" progId="">
                    <p:embed/>
                  </p:oleObj>
                </mc:Choice>
                <mc:Fallback>
                  <p:oleObj name="Clip" r:id="rId7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6" y="355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3754" y="3862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50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4" y="3862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79" name="Object 7"/>
            <p:cNvGraphicFramePr>
              <a:graphicFrameLocks noChangeAspect="1"/>
            </p:cNvGraphicFramePr>
            <p:nvPr/>
          </p:nvGraphicFramePr>
          <p:xfrm>
            <a:off x="3961" y="263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51" name="Clip" r:id="rId9" imgW="1305000" imgH="1085760" progId="">
                    <p:embed/>
                  </p:oleObj>
                </mc:Choice>
                <mc:Fallback>
                  <p:oleObj name="Clip" r:id="rId9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1" y="263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0" name="Object 8"/>
            <p:cNvGraphicFramePr>
              <a:graphicFrameLocks noChangeAspect="1"/>
            </p:cNvGraphicFramePr>
            <p:nvPr/>
          </p:nvGraphicFramePr>
          <p:xfrm>
            <a:off x="2189" y="1451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52" name="Clip" r:id="rId10" imgW="1305000" imgH="1085760" progId="">
                    <p:embed/>
                  </p:oleObj>
                </mc:Choice>
                <mc:Fallback>
                  <p:oleObj name="Clip" r:id="rId10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89" y="1451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1" name="Object 9"/>
            <p:cNvGraphicFramePr>
              <a:graphicFrameLocks noChangeAspect="1"/>
            </p:cNvGraphicFramePr>
            <p:nvPr/>
          </p:nvGraphicFramePr>
          <p:xfrm>
            <a:off x="3973" y="1903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53" name="Clip" r:id="rId11" imgW="1305000" imgH="1085760" progId="">
                    <p:embed/>
                  </p:oleObj>
                </mc:Choice>
                <mc:Fallback>
                  <p:oleObj name="Clip" r:id="rId11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3" y="1903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" name="Object 10"/>
            <p:cNvGraphicFramePr>
              <a:graphicFrameLocks noChangeAspect="1"/>
            </p:cNvGraphicFramePr>
            <p:nvPr/>
          </p:nvGraphicFramePr>
          <p:xfrm>
            <a:off x="3289" y="1391"/>
            <a:ext cx="280" cy="2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8154" name="Clip" r:id="rId12" imgW="1305000" imgH="1085760" progId="">
                    <p:embed/>
                  </p:oleObj>
                </mc:Choice>
                <mc:Fallback>
                  <p:oleObj name="Clip" r:id="rId12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9" y="1391"/>
                          <a:ext cx="280" cy="23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91" name="Line 21"/>
            <p:cNvSpPr>
              <a:spLocks noChangeShapeType="1"/>
            </p:cNvSpPr>
            <p:nvPr/>
          </p:nvSpPr>
          <p:spPr bwMode="auto">
            <a:xfrm>
              <a:off x="1541" y="1892"/>
              <a:ext cx="1" cy="66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2" name="Line 22"/>
            <p:cNvSpPr>
              <a:spLocks noChangeShapeType="1"/>
            </p:cNvSpPr>
            <p:nvPr/>
          </p:nvSpPr>
          <p:spPr bwMode="auto">
            <a:xfrm flipV="1">
              <a:off x="1636" y="1656"/>
              <a:ext cx="615" cy="9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3" name="Line 23"/>
            <p:cNvSpPr>
              <a:spLocks noChangeShapeType="1"/>
            </p:cNvSpPr>
            <p:nvPr/>
          </p:nvSpPr>
          <p:spPr bwMode="auto">
            <a:xfrm flipV="1">
              <a:off x="1661" y="2020"/>
              <a:ext cx="2360" cy="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4" name="Line 24"/>
            <p:cNvSpPr>
              <a:spLocks noChangeShapeType="1"/>
            </p:cNvSpPr>
            <p:nvPr/>
          </p:nvSpPr>
          <p:spPr bwMode="auto">
            <a:xfrm>
              <a:off x="1635" y="2760"/>
              <a:ext cx="1736" cy="8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5" name="Line 25"/>
            <p:cNvSpPr>
              <a:spLocks noChangeShapeType="1"/>
            </p:cNvSpPr>
            <p:nvPr/>
          </p:nvSpPr>
          <p:spPr bwMode="auto">
            <a:xfrm>
              <a:off x="2409" y="1665"/>
              <a:ext cx="1594" cy="9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6" name="Line 26"/>
            <p:cNvSpPr>
              <a:spLocks noChangeShapeType="1"/>
            </p:cNvSpPr>
            <p:nvPr/>
          </p:nvSpPr>
          <p:spPr bwMode="auto">
            <a:xfrm flipH="1">
              <a:off x="2007" y="1671"/>
              <a:ext cx="323" cy="15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7" name="Line 27"/>
            <p:cNvSpPr>
              <a:spLocks noChangeShapeType="1"/>
            </p:cNvSpPr>
            <p:nvPr/>
          </p:nvSpPr>
          <p:spPr bwMode="auto">
            <a:xfrm flipH="1" flipV="1">
              <a:off x="3561" y="1592"/>
              <a:ext cx="489" cy="3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8" name="Line 28"/>
            <p:cNvSpPr>
              <a:spLocks noChangeShapeType="1"/>
            </p:cNvSpPr>
            <p:nvPr/>
          </p:nvSpPr>
          <p:spPr bwMode="auto">
            <a:xfrm flipH="1">
              <a:off x="2780" y="2137"/>
              <a:ext cx="1278" cy="15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99" name="Line 29"/>
            <p:cNvSpPr>
              <a:spLocks noChangeShapeType="1"/>
            </p:cNvSpPr>
            <p:nvPr/>
          </p:nvSpPr>
          <p:spPr bwMode="auto">
            <a:xfrm flipH="1">
              <a:off x="2835" y="3715"/>
              <a:ext cx="466" cy="1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00" name="Line 30"/>
            <p:cNvSpPr>
              <a:spLocks noChangeShapeType="1"/>
            </p:cNvSpPr>
            <p:nvPr/>
          </p:nvSpPr>
          <p:spPr bwMode="auto">
            <a:xfrm flipH="1">
              <a:off x="2086" y="1624"/>
              <a:ext cx="1294" cy="1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01" name="Line 31"/>
            <p:cNvSpPr>
              <a:spLocks noChangeShapeType="1"/>
            </p:cNvSpPr>
            <p:nvPr/>
          </p:nvSpPr>
          <p:spPr bwMode="auto">
            <a:xfrm flipV="1">
              <a:off x="2094" y="2792"/>
              <a:ext cx="1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02" name="Line 32"/>
            <p:cNvSpPr>
              <a:spLocks noChangeShapeType="1"/>
            </p:cNvSpPr>
            <p:nvPr/>
          </p:nvSpPr>
          <p:spPr bwMode="auto">
            <a:xfrm>
              <a:off x="3506" y="1608"/>
              <a:ext cx="607" cy="10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03" name="Line 33"/>
            <p:cNvSpPr>
              <a:spLocks noChangeShapeType="1"/>
            </p:cNvSpPr>
            <p:nvPr/>
          </p:nvSpPr>
          <p:spPr bwMode="auto">
            <a:xfrm>
              <a:off x="3545" y="3731"/>
              <a:ext cx="237" cy="15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04" name="Line 34"/>
            <p:cNvSpPr>
              <a:spLocks noChangeShapeType="1"/>
            </p:cNvSpPr>
            <p:nvPr/>
          </p:nvSpPr>
          <p:spPr bwMode="auto">
            <a:xfrm>
              <a:off x="2843" y="3944"/>
              <a:ext cx="939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05" name="Text Box 35"/>
            <p:cNvSpPr txBox="1">
              <a:spLocks noChangeArrowheads="1"/>
            </p:cNvSpPr>
            <p:nvPr/>
          </p:nvSpPr>
          <p:spPr bwMode="auto">
            <a:xfrm>
              <a:off x="846" y="2049"/>
              <a:ext cx="719" cy="44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</a:rPr>
                <a:t>obtain list</a:t>
              </a:r>
            </a:p>
            <a:p>
              <a:pPr algn="ctr"/>
              <a:r>
                <a:rPr lang="en-US" sz="1600">
                  <a:solidFill>
                    <a:srgbClr val="FF0000"/>
                  </a:solidFill>
                </a:rPr>
                <a:t>of peers</a:t>
              </a:r>
              <a:r>
                <a:rPr lang="en-US" sz="1800">
                  <a:latin typeface="Arial" pitchFamily="34" charset="0"/>
                </a:rPr>
                <a:t> </a:t>
              </a:r>
            </a:p>
          </p:txBody>
        </p:sp>
        <p:sp>
          <p:nvSpPr>
            <p:cNvPr id="3106" name="Text Box 36"/>
            <p:cNvSpPr txBox="1">
              <a:spLocks noChangeArrowheads="1"/>
            </p:cNvSpPr>
            <p:nvPr/>
          </p:nvSpPr>
          <p:spPr bwMode="auto">
            <a:xfrm>
              <a:off x="2730" y="2539"/>
              <a:ext cx="588" cy="4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 dirty="0"/>
                <a:t>trading </a:t>
              </a:r>
            </a:p>
            <a:p>
              <a:pPr algn="ctr"/>
              <a:r>
                <a:rPr lang="en-US" sz="1600" dirty="0"/>
                <a:t>chunks</a:t>
              </a:r>
            </a:p>
          </p:txBody>
        </p:sp>
        <p:sp>
          <p:nvSpPr>
            <p:cNvPr id="3107" name="Line 38"/>
            <p:cNvSpPr>
              <a:spLocks noChangeShapeType="1"/>
            </p:cNvSpPr>
            <p:nvPr/>
          </p:nvSpPr>
          <p:spPr bwMode="auto">
            <a:xfrm flipH="1">
              <a:off x="3892" y="2871"/>
              <a:ext cx="214" cy="9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3108" name="Picture 39" descr="Alice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1113" y="2742"/>
              <a:ext cx="354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09" name="Text Box 40"/>
            <p:cNvSpPr txBox="1">
              <a:spLocks noChangeArrowheads="1"/>
            </p:cNvSpPr>
            <p:nvPr/>
          </p:nvSpPr>
          <p:spPr bwMode="auto">
            <a:xfrm>
              <a:off x="1760" y="3471"/>
              <a:ext cx="386" cy="2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600"/>
                <a:t>peer</a:t>
              </a:r>
            </a:p>
          </p:txBody>
        </p:sp>
        <p:sp>
          <p:nvSpPr>
            <p:cNvPr id="3110" name="Line 42"/>
            <p:cNvSpPr>
              <a:spLocks noChangeShapeType="1"/>
            </p:cNvSpPr>
            <p:nvPr/>
          </p:nvSpPr>
          <p:spPr bwMode="auto">
            <a:xfrm>
              <a:off x="1178" y="1309"/>
              <a:ext cx="218" cy="227"/>
            </a:xfrm>
            <a:prstGeom prst="line">
              <a:avLst/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2" name="Rectangle 1"/>
          <p:cNvSpPr/>
          <p:nvPr/>
        </p:nvSpPr>
        <p:spPr>
          <a:xfrm>
            <a:off x="5292081" y="1024995"/>
            <a:ext cx="3672408" cy="39149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P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eer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joining torrent: 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has no chunks, but will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accumulate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over time</a:t>
            </a:r>
          </a:p>
          <a:p>
            <a:pPr marL="742950" lvl="1" indent="-28575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–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gets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list of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peers from tracker,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connects to subset of peers (“neighbors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”) who share at </a:t>
            </a:r>
            <a:r>
              <a:rPr lang="en-US" i="1" dirty="0" smtClean="0">
                <a:solidFill>
                  <a:prstClr val="black"/>
                </a:solidFill>
                <a:latin typeface="Calibri"/>
                <a:cs typeface="+mn-cs"/>
              </a:rPr>
              <a:t>similar rates 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+mn-cs"/>
              </a:rPr>
              <a:t>tit-for-tat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)</a:t>
            </a:r>
            <a:endParaRPr lang="en-US" dirty="0">
              <a:solidFill>
                <a:prstClr val="black"/>
              </a:solidFill>
              <a:latin typeface="Calibri"/>
              <a:cs typeface="+mn-cs"/>
            </a:endParaRP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while downloading,  peer uploads chunks to other peers. </a:t>
            </a:r>
          </a:p>
          <a:p>
            <a:pPr marL="342900" lvl="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Calibri"/>
                <a:cs typeface="+mn-cs"/>
              </a:rPr>
              <a:t>once </a:t>
            </a:r>
            <a:r>
              <a:rPr lang="en-US" dirty="0">
                <a:solidFill>
                  <a:prstClr val="black"/>
                </a:solidFill>
                <a:latin typeface="Calibri"/>
                <a:cs typeface="+mn-cs"/>
              </a:rPr>
              <a:t>peer has entire file, it may (selfishly) leave or (altruistically) remain</a:t>
            </a:r>
          </a:p>
        </p:txBody>
      </p:sp>
      <p:sp>
        <p:nvSpPr>
          <p:cNvPr id="3087" name="Text Box 41"/>
          <p:cNvSpPr txBox="1">
            <a:spLocks noChangeArrowheads="1"/>
          </p:cNvSpPr>
          <p:nvPr/>
        </p:nvSpPr>
        <p:spPr bwMode="auto">
          <a:xfrm>
            <a:off x="2655911" y="2295942"/>
            <a:ext cx="2098651" cy="7848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 eaLnBrk="0" hangingPunct="0">
              <a:lnSpc>
                <a:spcPct val="75000"/>
              </a:lnSpc>
            </a:pPr>
            <a:r>
              <a:rPr lang="en-US" sz="2000" i="1" u="sng" dirty="0">
                <a:solidFill>
                  <a:srgbClr val="FF3300"/>
                </a:solidFill>
              </a:rPr>
              <a:t>torrent:</a:t>
            </a:r>
            <a:r>
              <a:rPr lang="en-US" sz="2000" dirty="0"/>
              <a:t> group of </a:t>
            </a:r>
          </a:p>
          <a:p>
            <a:pPr marL="342900" indent="-342900" algn="ctr" eaLnBrk="0" hangingPunct="0">
              <a:lnSpc>
                <a:spcPct val="75000"/>
              </a:lnSpc>
            </a:pPr>
            <a:r>
              <a:rPr lang="en-US" sz="2000" dirty="0"/>
              <a:t>peers exchanging  </a:t>
            </a:r>
          </a:p>
          <a:p>
            <a:pPr marL="342900" indent="-342900" algn="ctr" eaLnBrk="0" hangingPunct="0">
              <a:lnSpc>
                <a:spcPct val="75000"/>
              </a:lnSpc>
            </a:pPr>
            <a:r>
              <a:rPr lang="en-US" sz="2000" dirty="0"/>
              <a:t>chunks of a file</a:t>
            </a:r>
          </a:p>
        </p:txBody>
      </p:sp>
    </p:spTree>
    <p:extLst>
      <p:ext uri="{BB962C8B-B14F-4D97-AF65-F5344CB8AC3E}">
        <p14:creationId xmlns:p14="http://schemas.microsoft.com/office/powerpoint/2010/main" val="202851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9246" y="1038957"/>
            <a:ext cx="47243" cy="48965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60" y="386104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063117"/>
            <a:ext cx="6048672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P2P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apps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 for info </a:t>
            </a:r>
            <a:r>
              <a:rPr lang="sv-SE" sz="2000" b="1" dirty="0" err="1" smtClean="0">
                <a:solidFill>
                  <a:schemeClr val="bg1">
                    <a:lumMod val="75000"/>
                  </a:schemeClr>
                </a:solidFill>
              </a:rPr>
              <a:t>sharing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 2.6 (2.5 7e)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find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No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overlay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centralized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DB (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apster)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Unstructured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Query Flooding (Gnutella)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Hierarchical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Query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Flooding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KaZaA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Structured Overlays/DHT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i="1" dirty="0">
                <a:solidFill>
                  <a:schemeClr val="bg1">
                    <a:lumMod val="75000"/>
                  </a:schemeClr>
                </a:solidFill>
              </a:rPr>
              <a:t> to 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fetch</a:t>
            </a:r>
            <a:r>
              <a:rPr lang="sv-SE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/>
              <a:t>Media Streaming </a:t>
            </a:r>
            <a:r>
              <a:rPr lang="sv-SE" sz="2000" dirty="0" err="1" smtClean="0"/>
              <a:t>Ch</a:t>
            </a:r>
            <a:r>
              <a:rPr lang="sv-SE" sz="2000" dirty="0" smtClean="0"/>
              <a:t> 7.1-7.3 (9.1-9.3 &amp; 2.6 7e)</a:t>
            </a:r>
            <a:endParaRPr lang="sv-SE" sz="2000" dirty="0"/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Application </a:t>
            </a:r>
            <a:r>
              <a:rPr lang="en-US" sz="2000" dirty="0" smtClean="0"/>
              <a:t>classes</a:t>
            </a:r>
            <a:r>
              <a:rPr lang="en-US" sz="2000" dirty="0"/>
              <a:t>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Today’s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applications representative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recovery from jitter 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Streaming protocols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CDN: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infrastructure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delivery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870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764704"/>
          </a:xfrm>
        </p:spPr>
        <p:txBody>
          <a:bodyPr/>
          <a:lstStyle/>
          <a:p>
            <a:r>
              <a:rPr lang="en-US" sz="2800" dirty="0" smtClean="0"/>
              <a:t>Internet, Data processing and Distributed Computing </a:t>
            </a:r>
            <a:br>
              <a:rPr lang="en-US" sz="2800" dirty="0" smtClean="0"/>
            </a:br>
            <a:r>
              <a:rPr lang="en-US" sz="2800" dirty="0" smtClean="0"/>
              <a:t>in interplay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96" y="1124744"/>
            <a:ext cx="7812484" cy="52159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56176" y="6155993"/>
            <a:ext cx="16353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http://</a:t>
            </a:r>
            <a:r>
              <a:rPr lang="en-US" sz="1000" dirty="0" err="1" smtClean="0"/>
              <a:t>www.iebmedia.com</a:t>
            </a:r>
            <a:r>
              <a:rPr lang="en-US" sz="1000" dirty="0" smtClean="0"/>
              <a:t>/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976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C39931A8-B9C4-4700-939C-3776D62F4F39}" type="slidenum">
              <a:rPr lang="en-US">
                <a:latin typeface="+mn-lt"/>
              </a:rPr>
              <a:pPr>
                <a:defRPr/>
              </a:pPr>
              <a:t>30</a:t>
            </a:fld>
            <a:endParaRPr lang="en-US">
              <a:latin typeface="+mn-lt"/>
            </a:endParaRPr>
          </a:p>
        </p:txBody>
      </p:sp>
      <p:sp>
        <p:nvSpPr>
          <p:cNvPr id="1030" name="Freeform 2"/>
          <p:cNvSpPr>
            <a:spLocks/>
          </p:cNvSpPr>
          <p:nvPr/>
        </p:nvSpPr>
        <p:spPr bwMode="auto">
          <a:xfrm>
            <a:off x="768350" y="2201863"/>
            <a:ext cx="2092325" cy="1490662"/>
          </a:xfrm>
          <a:custGeom>
            <a:avLst/>
            <a:gdLst>
              <a:gd name="T0" fmla="*/ 2147483647 w 1318"/>
              <a:gd name="T1" fmla="*/ 2147483647 h 939"/>
              <a:gd name="T2" fmla="*/ 2147483647 w 1318"/>
              <a:gd name="T3" fmla="*/ 2147483647 h 939"/>
              <a:gd name="T4" fmla="*/ 2147483647 w 1318"/>
              <a:gd name="T5" fmla="*/ 2147483647 h 939"/>
              <a:gd name="T6" fmla="*/ 2147483647 w 1318"/>
              <a:gd name="T7" fmla="*/ 2147483647 h 939"/>
              <a:gd name="T8" fmla="*/ 2147483647 w 1318"/>
              <a:gd name="T9" fmla="*/ 2147483647 h 939"/>
              <a:gd name="T10" fmla="*/ 2147483647 w 1318"/>
              <a:gd name="T11" fmla="*/ 2147483647 h 939"/>
              <a:gd name="T12" fmla="*/ 2147483647 w 1318"/>
              <a:gd name="T13" fmla="*/ 2147483647 h 939"/>
              <a:gd name="T14" fmla="*/ 2147483647 w 1318"/>
              <a:gd name="T15" fmla="*/ 2147483647 h 939"/>
              <a:gd name="T16" fmla="*/ 2147483647 w 1318"/>
              <a:gd name="T17" fmla="*/ 2147483647 h 939"/>
              <a:gd name="T18" fmla="*/ 2147483647 w 1318"/>
              <a:gd name="T19" fmla="*/ 2147483647 h 939"/>
              <a:gd name="T20" fmla="*/ 2147483647 w 1318"/>
              <a:gd name="T21" fmla="*/ 2147483647 h 939"/>
              <a:gd name="T22" fmla="*/ 2147483647 w 1318"/>
              <a:gd name="T23" fmla="*/ 2147483647 h 939"/>
              <a:gd name="T24" fmla="*/ 2147483647 w 1318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8"/>
              <a:gd name="T40" fmla="*/ 0 h 939"/>
              <a:gd name="T41" fmla="*/ 1318 w 1318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8" h="939">
                <a:moveTo>
                  <a:pt x="618" y="39"/>
                </a:moveTo>
                <a:cubicBezTo>
                  <a:pt x="491" y="0"/>
                  <a:pt x="188" y="9"/>
                  <a:pt x="94" y="57"/>
                </a:cubicBezTo>
                <a:cubicBezTo>
                  <a:pt x="0" y="105"/>
                  <a:pt x="39" y="250"/>
                  <a:pt x="57" y="327"/>
                </a:cubicBezTo>
                <a:cubicBezTo>
                  <a:pt x="75" y="404"/>
                  <a:pt x="163" y="464"/>
                  <a:pt x="202" y="519"/>
                </a:cubicBezTo>
                <a:cubicBezTo>
                  <a:pt x="241" y="574"/>
                  <a:pt x="227" y="596"/>
                  <a:pt x="294" y="657"/>
                </a:cubicBezTo>
                <a:cubicBezTo>
                  <a:pt x="361" y="718"/>
                  <a:pt x="518" y="845"/>
                  <a:pt x="604" y="887"/>
                </a:cubicBezTo>
                <a:cubicBezTo>
                  <a:pt x="690" y="929"/>
                  <a:pt x="730" y="905"/>
                  <a:pt x="808" y="908"/>
                </a:cubicBezTo>
                <a:cubicBezTo>
                  <a:pt x="886" y="911"/>
                  <a:pt x="991" y="939"/>
                  <a:pt x="1072" y="908"/>
                </a:cubicBezTo>
                <a:cubicBezTo>
                  <a:pt x="1153" y="877"/>
                  <a:pt x="1274" y="797"/>
                  <a:pt x="1296" y="723"/>
                </a:cubicBezTo>
                <a:cubicBezTo>
                  <a:pt x="1318" y="649"/>
                  <a:pt x="1270" y="518"/>
                  <a:pt x="1204" y="466"/>
                </a:cubicBezTo>
                <a:cubicBezTo>
                  <a:pt x="1138" y="414"/>
                  <a:pt x="967" y="477"/>
                  <a:pt x="901" y="413"/>
                </a:cubicBezTo>
                <a:cubicBezTo>
                  <a:pt x="835" y="349"/>
                  <a:pt x="855" y="145"/>
                  <a:pt x="808" y="83"/>
                </a:cubicBezTo>
                <a:cubicBezTo>
                  <a:pt x="761" y="21"/>
                  <a:pt x="658" y="48"/>
                  <a:pt x="618" y="39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1" name="Freeform 3"/>
          <p:cNvSpPr>
            <a:spLocks/>
          </p:cNvSpPr>
          <p:nvPr/>
        </p:nvSpPr>
        <p:spPr bwMode="auto">
          <a:xfrm>
            <a:off x="1757363" y="3071813"/>
            <a:ext cx="509587" cy="214312"/>
          </a:xfrm>
          <a:custGeom>
            <a:avLst/>
            <a:gdLst>
              <a:gd name="T0" fmla="*/ 0 w 294"/>
              <a:gd name="T1" fmla="*/ 0 h 102"/>
              <a:gd name="T2" fmla="*/ 2147483647 w 294"/>
              <a:gd name="T3" fmla="*/ 2147483647 h 102"/>
              <a:gd name="T4" fmla="*/ 0 60000 65536"/>
              <a:gd name="T5" fmla="*/ 0 60000 65536"/>
              <a:gd name="T6" fmla="*/ 0 w 294"/>
              <a:gd name="T7" fmla="*/ 0 h 102"/>
              <a:gd name="T8" fmla="*/ 294 w 294"/>
              <a:gd name="T9" fmla="*/ 102 h 1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02">
                <a:moveTo>
                  <a:pt x="0" y="0"/>
                </a:moveTo>
                <a:lnTo>
                  <a:pt x="294" y="10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2" name="Freeform 4"/>
          <p:cNvSpPr>
            <a:spLocks/>
          </p:cNvSpPr>
          <p:nvPr/>
        </p:nvSpPr>
        <p:spPr bwMode="auto">
          <a:xfrm>
            <a:off x="4667250" y="3914775"/>
            <a:ext cx="3773488" cy="1876425"/>
          </a:xfrm>
          <a:custGeom>
            <a:avLst/>
            <a:gdLst>
              <a:gd name="T0" fmla="*/ 2147483647 w 2377"/>
              <a:gd name="T1" fmla="*/ 2147483647 h 1182"/>
              <a:gd name="T2" fmla="*/ 2147483647 w 2377"/>
              <a:gd name="T3" fmla="*/ 2147483647 h 1182"/>
              <a:gd name="T4" fmla="*/ 2147483647 w 2377"/>
              <a:gd name="T5" fmla="*/ 2147483647 h 1182"/>
              <a:gd name="T6" fmla="*/ 2147483647 w 2377"/>
              <a:gd name="T7" fmla="*/ 2147483647 h 1182"/>
              <a:gd name="T8" fmla="*/ 2147483647 w 2377"/>
              <a:gd name="T9" fmla="*/ 2147483647 h 1182"/>
              <a:gd name="T10" fmla="*/ 2147483647 w 2377"/>
              <a:gd name="T11" fmla="*/ 2147483647 h 1182"/>
              <a:gd name="T12" fmla="*/ 2147483647 w 2377"/>
              <a:gd name="T13" fmla="*/ 2147483647 h 1182"/>
              <a:gd name="T14" fmla="*/ 2147483647 w 2377"/>
              <a:gd name="T15" fmla="*/ 2147483647 h 1182"/>
              <a:gd name="T16" fmla="*/ 2147483647 w 2377"/>
              <a:gd name="T17" fmla="*/ 2147483647 h 1182"/>
              <a:gd name="T18" fmla="*/ 2147483647 w 2377"/>
              <a:gd name="T19" fmla="*/ 2147483647 h 1182"/>
              <a:gd name="T20" fmla="*/ 2147483647 w 2377"/>
              <a:gd name="T21" fmla="*/ 2147483647 h 1182"/>
              <a:gd name="T22" fmla="*/ 2147483647 w 2377"/>
              <a:gd name="T23" fmla="*/ 2147483647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77"/>
              <a:gd name="T37" fmla="*/ 0 h 1182"/>
              <a:gd name="T38" fmla="*/ 2377 w 2377"/>
              <a:gd name="T39" fmla="*/ 1182 h 11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77" h="1182">
                <a:moveTo>
                  <a:pt x="139" y="442"/>
                </a:moveTo>
                <a:cubicBezTo>
                  <a:pt x="93" y="341"/>
                  <a:pt x="0" y="66"/>
                  <a:pt x="159" y="33"/>
                </a:cubicBezTo>
                <a:cubicBezTo>
                  <a:pt x="318" y="0"/>
                  <a:pt x="857" y="223"/>
                  <a:pt x="1093" y="245"/>
                </a:cubicBezTo>
                <a:cubicBezTo>
                  <a:pt x="1329" y="267"/>
                  <a:pt x="1381" y="135"/>
                  <a:pt x="1577" y="164"/>
                </a:cubicBezTo>
                <a:cubicBezTo>
                  <a:pt x="1774" y="194"/>
                  <a:pt x="2167" y="318"/>
                  <a:pt x="2272" y="422"/>
                </a:cubicBezTo>
                <a:cubicBezTo>
                  <a:pt x="2377" y="526"/>
                  <a:pt x="2257" y="671"/>
                  <a:pt x="2209" y="785"/>
                </a:cubicBezTo>
                <a:cubicBezTo>
                  <a:pt x="2161" y="899"/>
                  <a:pt x="2117" y="1048"/>
                  <a:pt x="1985" y="1108"/>
                </a:cubicBezTo>
                <a:cubicBezTo>
                  <a:pt x="1853" y="1168"/>
                  <a:pt x="1552" y="1182"/>
                  <a:pt x="1418" y="1147"/>
                </a:cubicBezTo>
                <a:cubicBezTo>
                  <a:pt x="1284" y="1112"/>
                  <a:pt x="1284" y="946"/>
                  <a:pt x="1181" y="897"/>
                </a:cubicBezTo>
                <a:cubicBezTo>
                  <a:pt x="1078" y="848"/>
                  <a:pt x="943" y="870"/>
                  <a:pt x="801" y="852"/>
                </a:cubicBezTo>
                <a:cubicBezTo>
                  <a:pt x="659" y="834"/>
                  <a:pt x="437" y="860"/>
                  <a:pt x="327" y="792"/>
                </a:cubicBezTo>
                <a:cubicBezTo>
                  <a:pt x="217" y="724"/>
                  <a:pt x="178" y="515"/>
                  <a:pt x="139" y="4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3" name="Line 5"/>
          <p:cNvSpPr>
            <a:spLocks noChangeShapeType="1"/>
          </p:cNvSpPr>
          <p:nvPr/>
        </p:nvSpPr>
        <p:spPr bwMode="auto">
          <a:xfrm>
            <a:off x="6567488" y="4849813"/>
            <a:ext cx="303212" cy="385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4" name="Line 6"/>
          <p:cNvSpPr>
            <a:spLocks noChangeShapeType="1"/>
          </p:cNvSpPr>
          <p:nvPr/>
        </p:nvSpPr>
        <p:spPr bwMode="auto">
          <a:xfrm flipH="1">
            <a:off x="7362825" y="4846638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035" name="Group 7"/>
          <p:cNvGrpSpPr>
            <a:grpSpLocks/>
          </p:cNvGrpSpPr>
          <p:nvPr/>
        </p:nvGrpSpPr>
        <p:grpSpPr bwMode="auto">
          <a:xfrm>
            <a:off x="7462838" y="4597400"/>
            <a:ext cx="501650" cy="234950"/>
            <a:chOff x="3600" y="219"/>
            <a:chExt cx="360" cy="175"/>
          </a:xfrm>
        </p:grpSpPr>
        <p:sp>
          <p:nvSpPr>
            <p:cNvPr id="1183" name="Oval 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84" name="Line 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85" name="Line 1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86" name="Rectangle 1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87" name="Oval 1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88" name="Group 1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93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94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95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89" name="Group 1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90" name="Line 1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91" name="Line 1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92" name="Line 2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36" name="Group 21"/>
          <p:cNvGrpSpPr>
            <a:grpSpLocks/>
          </p:cNvGrpSpPr>
          <p:nvPr/>
        </p:nvGrpSpPr>
        <p:grpSpPr bwMode="auto">
          <a:xfrm>
            <a:off x="6862763" y="5095875"/>
            <a:ext cx="500062" cy="233363"/>
            <a:chOff x="3600" y="219"/>
            <a:chExt cx="360" cy="175"/>
          </a:xfrm>
        </p:grpSpPr>
        <p:sp>
          <p:nvSpPr>
            <p:cNvPr id="1170" name="Oval 2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71" name="Line 2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72" name="Line 2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73" name="Rectangle 2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74" name="Oval 2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75" name="Group 2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80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81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82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76" name="Group 3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77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78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79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37" name="Group 35"/>
          <p:cNvGrpSpPr>
            <a:grpSpLocks/>
          </p:cNvGrpSpPr>
          <p:nvPr/>
        </p:nvGrpSpPr>
        <p:grpSpPr bwMode="auto">
          <a:xfrm>
            <a:off x="6059488" y="4719638"/>
            <a:ext cx="501650" cy="233362"/>
            <a:chOff x="3600" y="219"/>
            <a:chExt cx="360" cy="175"/>
          </a:xfrm>
        </p:grpSpPr>
        <p:sp>
          <p:nvSpPr>
            <p:cNvPr id="1157" name="Oval 3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58" name="Line 3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59" name="Line 3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60" name="Rectangle 3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61" name="Oval 4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62" name="Group 4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67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68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69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63" name="Group 4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4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65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66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038" name="Line 49"/>
          <p:cNvSpPr>
            <a:spLocks noChangeShapeType="1"/>
          </p:cNvSpPr>
          <p:nvPr/>
        </p:nvSpPr>
        <p:spPr bwMode="auto">
          <a:xfrm flipV="1">
            <a:off x="6538913" y="4721225"/>
            <a:ext cx="931862" cy="714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39" name="Freeform 50"/>
          <p:cNvSpPr>
            <a:spLocks/>
          </p:cNvSpPr>
          <p:nvPr/>
        </p:nvSpPr>
        <p:spPr bwMode="auto">
          <a:xfrm>
            <a:off x="2978150" y="3106738"/>
            <a:ext cx="1439863" cy="1166812"/>
          </a:xfrm>
          <a:custGeom>
            <a:avLst/>
            <a:gdLst>
              <a:gd name="T0" fmla="*/ 2147483647 w 907"/>
              <a:gd name="T1" fmla="*/ 0 h 735"/>
              <a:gd name="T2" fmla="*/ 2147483647 w 907"/>
              <a:gd name="T3" fmla="*/ 2147483647 h 735"/>
              <a:gd name="T4" fmla="*/ 2147483647 w 907"/>
              <a:gd name="T5" fmla="*/ 2147483647 h 735"/>
              <a:gd name="T6" fmla="*/ 2147483647 w 907"/>
              <a:gd name="T7" fmla="*/ 2147483647 h 735"/>
              <a:gd name="T8" fmla="*/ 2147483647 w 907"/>
              <a:gd name="T9" fmla="*/ 2147483647 h 735"/>
              <a:gd name="T10" fmla="*/ 2147483647 w 907"/>
              <a:gd name="T11" fmla="*/ 2147483647 h 735"/>
              <a:gd name="T12" fmla="*/ 2147483647 w 907"/>
              <a:gd name="T13" fmla="*/ 2147483647 h 735"/>
              <a:gd name="T14" fmla="*/ 2147483647 w 907"/>
              <a:gd name="T15" fmla="*/ 2147483647 h 735"/>
              <a:gd name="T16" fmla="*/ 2147483647 w 907"/>
              <a:gd name="T17" fmla="*/ 2147483647 h 735"/>
              <a:gd name="T18" fmla="*/ 2147483647 w 907"/>
              <a:gd name="T19" fmla="*/ 2147483647 h 735"/>
              <a:gd name="T20" fmla="*/ 2147483647 w 907"/>
              <a:gd name="T21" fmla="*/ 2147483647 h 735"/>
              <a:gd name="T22" fmla="*/ 2147483647 w 907"/>
              <a:gd name="T23" fmla="*/ 0 h 7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7"/>
              <a:gd name="T37" fmla="*/ 0 h 735"/>
              <a:gd name="T38" fmla="*/ 907 w 907"/>
              <a:gd name="T39" fmla="*/ 735 h 7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7" h="735">
                <a:moveTo>
                  <a:pt x="210" y="0"/>
                </a:moveTo>
                <a:cubicBezTo>
                  <a:pt x="105" y="6"/>
                  <a:pt x="61" y="54"/>
                  <a:pt x="31" y="126"/>
                </a:cubicBezTo>
                <a:cubicBezTo>
                  <a:pt x="0" y="198"/>
                  <a:pt x="23" y="340"/>
                  <a:pt x="25" y="434"/>
                </a:cubicBezTo>
                <a:cubicBezTo>
                  <a:pt x="28" y="528"/>
                  <a:pt x="14" y="647"/>
                  <a:pt x="46" y="691"/>
                </a:cubicBezTo>
                <a:cubicBezTo>
                  <a:pt x="78" y="735"/>
                  <a:pt x="163" y="703"/>
                  <a:pt x="218" y="701"/>
                </a:cubicBezTo>
                <a:cubicBezTo>
                  <a:pt x="273" y="699"/>
                  <a:pt x="322" y="683"/>
                  <a:pt x="377" y="677"/>
                </a:cubicBezTo>
                <a:cubicBezTo>
                  <a:pt x="432" y="671"/>
                  <a:pt x="478" y="686"/>
                  <a:pt x="551" y="665"/>
                </a:cubicBezTo>
                <a:cubicBezTo>
                  <a:pt x="624" y="644"/>
                  <a:pt x="760" y="599"/>
                  <a:pt x="818" y="551"/>
                </a:cubicBezTo>
                <a:cubicBezTo>
                  <a:pt x="876" y="503"/>
                  <a:pt x="907" y="432"/>
                  <a:pt x="902" y="377"/>
                </a:cubicBezTo>
                <a:cubicBezTo>
                  <a:pt x="897" y="322"/>
                  <a:pt x="837" y="261"/>
                  <a:pt x="785" y="218"/>
                </a:cubicBezTo>
                <a:cubicBezTo>
                  <a:pt x="733" y="175"/>
                  <a:pt x="686" y="158"/>
                  <a:pt x="590" y="122"/>
                </a:cubicBezTo>
                <a:cubicBezTo>
                  <a:pt x="494" y="86"/>
                  <a:pt x="289" y="25"/>
                  <a:pt x="210" y="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0" name="Line 51"/>
          <p:cNvSpPr>
            <a:spLocks noChangeShapeType="1"/>
          </p:cNvSpPr>
          <p:nvPr/>
        </p:nvSpPr>
        <p:spPr bwMode="auto">
          <a:xfrm>
            <a:off x="3584575" y="3433763"/>
            <a:ext cx="347663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1" name="Line 52"/>
          <p:cNvSpPr>
            <a:spLocks noChangeShapeType="1"/>
          </p:cNvSpPr>
          <p:nvPr/>
        </p:nvSpPr>
        <p:spPr bwMode="auto">
          <a:xfrm>
            <a:off x="4230688" y="3765550"/>
            <a:ext cx="658812" cy="503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2" name="Line 53"/>
          <p:cNvSpPr>
            <a:spLocks noChangeShapeType="1"/>
          </p:cNvSpPr>
          <p:nvPr/>
        </p:nvSpPr>
        <p:spPr bwMode="auto">
          <a:xfrm flipH="1">
            <a:off x="3324225" y="3543300"/>
            <a:ext cx="1588" cy="306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3" name="Freeform 54"/>
          <p:cNvSpPr>
            <a:spLocks/>
          </p:cNvSpPr>
          <p:nvPr/>
        </p:nvSpPr>
        <p:spPr bwMode="auto">
          <a:xfrm>
            <a:off x="5411788" y="4313238"/>
            <a:ext cx="679450" cy="458787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44" name="Line 55"/>
          <p:cNvSpPr>
            <a:spLocks noChangeShapeType="1"/>
          </p:cNvSpPr>
          <p:nvPr/>
        </p:nvSpPr>
        <p:spPr bwMode="auto">
          <a:xfrm flipH="1">
            <a:off x="3597275" y="3697288"/>
            <a:ext cx="350838" cy="255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045" name="Group 56"/>
          <p:cNvGrpSpPr>
            <a:grpSpLocks/>
          </p:cNvGrpSpPr>
          <p:nvPr/>
        </p:nvGrpSpPr>
        <p:grpSpPr bwMode="auto">
          <a:xfrm>
            <a:off x="3084513" y="3303588"/>
            <a:ext cx="501650" cy="233362"/>
            <a:chOff x="3600" y="219"/>
            <a:chExt cx="360" cy="175"/>
          </a:xfrm>
        </p:grpSpPr>
        <p:sp>
          <p:nvSpPr>
            <p:cNvPr id="1144" name="Oval 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45" name="Line 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46" name="Line 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47" name="Rectangle 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48" name="Oval 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49" name="Group 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54" name="Line 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55" name="Line 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56" name="Line 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50" name="Group 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51" name="Line 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52" name="Line 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53" name="Line 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46" name="Group 70"/>
          <p:cNvGrpSpPr>
            <a:grpSpLocks/>
          </p:cNvGrpSpPr>
          <p:nvPr/>
        </p:nvGrpSpPr>
        <p:grpSpPr bwMode="auto">
          <a:xfrm>
            <a:off x="3087688" y="3838575"/>
            <a:ext cx="501650" cy="233363"/>
            <a:chOff x="3600" y="219"/>
            <a:chExt cx="360" cy="175"/>
          </a:xfrm>
        </p:grpSpPr>
        <p:sp>
          <p:nvSpPr>
            <p:cNvPr id="1131" name="Oval 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32" name="Line 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" name="Line 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" name="Rectangle 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35" name="Oval 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36" name="Group 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41" name="Line 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42" name="Line 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43" name="Line 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7" name="Group 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8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9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40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47" name="Group 84"/>
          <p:cNvGrpSpPr>
            <a:grpSpLocks/>
          </p:cNvGrpSpPr>
          <p:nvPr/>
        </p:nvGrpSpPr>
        <p:grpSpPr bwMode="auto">
          <a:xfrm>
            <a:off x="3727450" y="3638550"/>
            <a:ext cx="500063" cy="233363"/>
            <a:chOff x="3600" y="219"/>
            <a:chExt cx="360" cy="175"/>
          </a:xfrm>
        </p:grpSpPr>
        <p:sp>
          <p:nvSpPr>
            <p:cNvPr id="1118" name="Oval 8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19" name="Line 8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0" name="Line 8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1" name="Rectangle 8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22" name="Oval 8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23" name="Group 9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28" name="Line 9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9" name="Line 9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" name="Line 9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24" name="Group 9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25" name="Line 9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6" name="Line 9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7" name="Line 9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48" name="Group 98"/>
          <p:cNvGrpSpPr>
            <a:grpSpLocks/>
          </p:cNvGrpSpPr>
          <p:nvPr/>
        </p:nvGrpSpPr>
        <p:grpSpPr bwMode="auto">
          <a:xfrm>
            <a:off x="4892675" y="4167188"/>
            <a:ext cx="501650" cy="233362"/>
            <a:chOff x="3600" y="219"/>
            <a:chExt cx="360" cy="175"/>
          </a:xfrm>
        </p:grpSpPr>
        <p:sp>
          <p:nvSpPr>
            <p:cNvPr id="1105" name="Oval 9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06" name="Line 10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7" name="Line 10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08" name="Rectangle 10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09" name="Oval 10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10" name="Group 10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15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6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7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11" name="Group 10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12" name="Line 10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3" name="Line 11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4" name="Line 11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049" name="Line 112"/>
          <p:cNvSpPr>
            <a:spLocks noChangeShapeType="1"/>
          </p:cNvSpPr>
          <p:nvPr/>
        </p:nvSpPr>
        <p:spPr bwMode="auto">
          <a:xfrm>
            <a:off x="2747963" y="3290888"/>
            <a:ext cx="352425" cy="1254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050" name="Group 113"/>
          <p:cNvGrpSpPr>
            <a:grpSpLocks/>
          </p:cNvGrpSpPr>
          <p:nvPr/>
        </p:nvGrpSpPr>
        <p:grpSpPr bwMode="auto">
          <a:xfrm>
            <a:off x="2254250" y="3160713"/>
            <a:ext cx="501650" cy="233362"/>
            <a:chOff x="3600" y="219"/>
            <a:chExt cx="360" cy="175"/>
          </a:xfrm>
        </p:grpSpPr>
        <p:sp>
          <p:nvSpPr>
            <p:cNvPr id="1092" name="Oval 11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093" name="Line 11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94" name="Line 11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95" name="Rectangle 11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096" name="Oval 11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097" name="Group 11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02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3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4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098" name="Group 12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99" name="Line 1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0" name="Line 1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01" name="Line 1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6" name="Group 128"/>
          <p:cNvGrpSpPr>
            <a:grpSpLocks/>
          </p:cNvGrpSpPr>
          <p:nvPr/>
        </p:nvGrpSpPr>
        <p:grpSpPr bwMode="auto">
          <a:xfrm>
            <a:off x="688975" y="1747838"/>
            <a:ext cx="1800225" cy="561975"/>
            <a:chOff x="3621" y="3265"/>
            <a:chExt cx="1776" cy="744"/>
          </a:xfrm>
        </p:grpSpPr>
        <p:pic>
          <p:nvPicPr>
            <p:cNvPr id="1088" name="Picture 129" descr="reel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89" name="Freeform 130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90" name="Freeform 131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1091" name="Picture 132" descr="vide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7" name="Group 133"/>
          <p:cNvGrpSpPr>
            <a:grpSpLocks/>
          </p:cNvGrpSpPr>
          <p:nvPr/>
        </p:nvGrpSpPr>
        <p:grpSpPr bwMode="auto">
          <a:xfrm>
            <a:off x="6650038" y="2763838"/>
            <a:ext cx="1463675" cy="1341437"/>
            <a:chOff x="4367" y="1793"/>
            <a:chExt cx="922" cy="845"/>
          </a:xfrm>
        </p:grpSpPr>
        <p:grpSp>
          <p:nvGrpSpPr>
            <p:cNvPr id="1083" name="Group 134"/>
            <p:cNvGrpSpPr>
              <a:grpSpLocks/>
            </p:cNvGrpSpPr>
            <p:nvPr/>
          </p:nvGrpSpPr>
          <p:grpSpPr bwMode="auto">
            <a:xfrm>
              <a:off x="4371" y="1799"/>
              <a:ext cx="918" cy="839"/>
              <a:chOff x="1044" y="2733"/>
              <a:chExt cx="918" cy="839"/>
            </a:xfrm>
          </p:grpSpPr>
          <p:sp>
            <p:nvSpPr>
              <p:cNvPr id="1085" name="Rectangle 135"/>
              <p:cNvSpPr>
                <a:spLocks noChangeArrowheads="1"/>
              </p:cNvSpPr>
              <p:nvPr/>
            </p:nvSpPr>
            <p:spPr bwMode="auto">
              <a:xfrm>
                <a:off x="1044" y="2733"/>
                <a:ext cx="918" cy="744"/>
              </a:xfrm>
              <a:prstGeom prst="rect">
                <a:avLst/>
              </a:prstGeom>
              <a:gradFill rotWithShape="0">
                <a:gsLst>
                  <a:gs pos="0">
                    <a:srgbClr val="475E76"/>
                  </a:gs>
                  <a:gs pos="50000">
                    <a:srgbClr val="99CCFF"/>
                  </a:gs>
                  <a:gs pos="100000">
                    <a:srgbClr val="475E76"/>
                  </a:gs>
                </a:gsLst>
                <a:lin ang="5400000" scaled="1"/>
              </a:gradFill>
              <a:ln w="762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86" name="Rectangle 136"/>
              <p:cNvSpPr>
                <a:spLocks noChangeArrowheads="1"/>
              </p:cNvSpPr>
              <p:nvPr/>
            </p:nvSpPr>
            <p:spPr bwMode="auto">
              <a:xfrm>
                <a:off x="1314" y="3480"/>
                <a:ext cx="390" cy="47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087" name="Rectangle 137"/>
              <p:cNvSpPr>
                <a:spLocks noChangeArrowheads="1"/>
              </p:cNvSpPr>
              <p:nvPr/>
            </p:nvSpPr>
            <p:spPr bwMode="auto">
              <a:xfrm>
                <a:off x="1047" y="3522"/>
                <a:ext cx="903" cy="5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  <p:sp>
          <p:nvSpPr>
            <p:cNvPr id="1084" name="Rectangle 138"/>
            <p:cNvSpPr>
              <a:spLocks noChangeArrowheads="1"/>
            </p:cNvSpPr>
            <p:nvPr/>
          </p:nvSpPr>
          <p:spPr bwMode="auto">
            <a:xfrm>
              <a:off x="4367" y="1793"/>
              <a:ext cx="921" cy="73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</p:grpSp>
      <p:sp>
        <p:nvSpPr>
          <p:cNvPr id="278667" name="Freeform 139"/>
          <p:cNvSpPr>
            <a:spLocks/>
          </p:cNvSpPr>
          <p:nvPr/>
        </p:nvSpPr>
        <p:spPr bwMode="auto">
          <a:xfrm>
            <a:off x="1757363" y="2182813"/>
            <a:ext cx="5795962" cy="2573337"/>
          </a:xfrm>
          <a:custGeom>
            <a:avLst/>
            <a:gdLst>
              <a:gd name="T0" fmla="*/ 0 w 3651"/>
              <a:gd name="T1" fmla="*/ 0 h 1621"/>
              <a:gd name="T2" fmla="*/ 2147483647 w 3651"/>
              <a:gd name="T3" fmla="*/ 2147483647 h 1621"/>
              <a:gd name="T4" fmla="*/ 2147483647 w 3651"/>
              <a:gd name="T5" fmla="*/ 2147483647 h 1621"/>
              <a:gd name="T6" fmla="*/ 2147483647 w 3651"/>
              <a:gd name="T7" fmla="*/ 2147483647 h 1621"/>
              <a:gd name="T8" fmla="*/ 2147483647 w 3651"/>
              <a:gd name="T9" fmla="*/ 2147483647 h 1621"/>
              <a:gd name="T10" fmla="*/ 2147483647 w 3651"/>
              <a:gd name="T11" fmla="*/ 2147483647 h 1621"/>
              <a:gd name="T12" fmla="*/ 2147483647 w 3651"/>
              <a:gd name="T13" fmla="*/ 2147483647 h 1621"/>
              <a:gd name="T14" fmla="*/ 2147483647 w 3651"/>
              <a:gd name="T15" fmla="*/ 2147483647 h 1621"/>
              <a:gd name="T16" fmla="*/ 2147483647 w 3651"/>
              <a:gd name="T17" fmla="*/ 2147483647 h 1621"/>
              <a:gd name="T18" fmla="*/ 2147483647 w 3651"/>
              <a:gd name="T19" fmla="*/ 2147483647 h 1621"/>
              <a:gd name="T20" fmla="*/ 2147483647 w 3651"/>
              <a:gd name="T21" fmla="*/ 2147483647 h 1621"/>
              <a:gd name="T22" fmla="*/ 2147483647 w 3651"/>
              <a:gd name="T23" fmla="*/ 2147483647 h 1621"/>
              <a:gd name="T24" fmla="*/ 2147483647 w 3651"/>
              <a:gd name="T25" fmla="*/ 2147483647 h 16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51"/>
              <a:gd name="T40" fmla="*/ 0 h 1621"/>
              <a:gd name="T41" fmla="*/ 3651 w 3651"/>
              <a:gd name="T42" fmla="*/ 1621 h 16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51" h="1621">
                <a:moveTo>
                  <a:pt x="0" y="0"/>
                </a:moveTo>
                <a:lnTo>
                  <a:pt x="1" y="511"/>
                </a:lnTo>
                <a:lnTo>
                  <a:pt x="353" y="665"/>
                </a:lnTo>
                <a:lnTo>
                  <a:pt x="669" y="673"/>
                </a:lnTo>
                <a:lnTo>
                  <a:pt x="977" y="797"/>
                </a:lnTo>
                <a:lnTo>
                  <a:pt x="1157" y="745"/>
                </a:lnTo>
                <a:lnTo>
                  <a:pt x="1429" y="909"/>
                </a:lnTo>
                <a:lnTo>
                  <a:pt x="1569" y="953"/>
                </a:lnTo>
                <a:lnTo>
                  <a:pt x="1969" y="1261"/>
                </a:lnTo>
                <a:lnTo>
                  <a:pt x="2317" y="1301"/>
                </a:lnTo>
                <a:lnTo>
                  <a:pt x="2797" y="1621"/>
                </a:lnTo>
                <a:lnTo>
                  <a:pt x="3651" y="1559"/>
                </a:lnTo>
                <a:lnTo>
                  <a:pt x="3651" y="1187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78668" name="Object 2"/>
          <p:cNvGraphicFramePr>
            <a:graphicFrameLocks noChangeAspect="1"/>
          </p:cNvGraphicFramePr>
          <p:nvPr/>
        </p:nvGraphicFramePr>
        <p:xfrm>
          <a:off x="1387475" y="2312988"/>
          <a:ext cx="51911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3" name="Clip" r:id="rId6" imgW="857160" imgH="1324080" progId="">
                  <p:embed/>
                </p:oleObj>
              </mc:Choice>
              <mc:Fallback>
                <p:oleObj name="Clip" r:id="rId6" imgW="857160" imgH="132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7475" y="2312988"/>
                        <a:ext cx="519113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55" name="Group 141"/>
          <p:cNvGrpSpPr>
            <a:grpSpLocks/>
          </p:cNvGrpSpPr>
          <p:nvPr/>
        </p:nvGrpSpPr>
        <p:grpSpPr bwMode="auto">
          <a:xfrm>
            <a:off x="5168900" y="4848225"/>
            <a:ext cx="501650" cy="233363"/>
            <a:chOff x="3600" y="219"/>
            <a:chExt cx="360" cy="175"/>
          </a:xfrm>
        </p:grpSpPr>
        <p:sp>
          <p:nvSpPr>
            <p:cNvPr id="1070" name="Oval 14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071" name="Line 14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72" name="Line 14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73" name="Rectangle 14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074" name="Oval 14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075" name="Group 14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80" name="Line 14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81" name="Line 14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82" name="Line 15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076" name="Group 15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77" name="Line 1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78" name="Line 1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79" name="Line 1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056" name="Freeform 155"/>
          <p:cNvSpPr>
            <a:spLocks/>
          </p:cNvSpPr>
          <p:nvPr/>
        </p:nvSpPr>
        <p:spPr bwMode="auto">
          <a:xfrm>
            <a:off x="5197475" y="4394200"/>
            <a:ext cx="193675" cy="47307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57" name="Freeform 156"/>
          <p:cNvSpPr>
            <a:spLocks/>
          </p:cNvSpPr>
          <p:nvPr/>
        </p:nvSpPr>
        <p:spPr bwMode="auto">
          <a:xfrm flipV="1">
            <a:off x="5668963" y="4867275"/>
            <a:ext cx="379412" cy="93663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78685" name="Object 3"/>
          <p:cNvGraphicFramePr>
            <a:graphicFrameLocks noChangeAspect="1"/>
          </p:cNvGraphicFramePr>
          <p:nvPr/>
        </p:nvGraphicFramePr>
        <p:xfrm>
          <a:off x="3736975" y="2586038"/>
          <a:ext cx="7223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4" name="Clip" r:id="rId8" imgW="676440" imgH="485640" progId="">
                  <p:embed/>
                </p:oleObj>
              </mc:Choice>
              <mc:Fallback>
                <p:oleObj name="Clip" r:id="rId8" imgW="676440" imgH="48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6975" y="2586038"/>
                        <a:ext cx="7223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8" name="Freeform 158"/>
          <p:cNvSpPr>
            <a:spLocks/>
          </p:cNvSpPr>
          <p:nvPr/>
        </p:nvSpPr>
        <p:spPr bwMode="auto">
          <a:xfrm>
            <a:off x="5445125" y="5080000"/>
            <a:ext cx="107950" cy="292100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78687" name="Object 4"/>
          <p:cNvGraphicFramePr>
            <a:graphicFrameLocks noChangeAspect="1"/>
          </p:cNvGraphicFramePr>
          <p:nvPr/>
        </p:nvGraphicFramePr>
        <p:xfrm>
          <a:off x="5232400" y="5329238"/>
          <a:ext cx="7223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65" name="Clip" r:id="rId10" imgW="676440" imgH="485640" progId="">
                  <p:embed/>
                </p:oleObj>
              </mc:Choice>
              <mc:Fallback>
                <p:oleObj name="Clip" r:id="rId10" imgW="676440" imgH="48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5329238"/>
                        <a:ext cx="7223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9" name="Freeform 160"/>
          <p:cNvSpPr>
            <a:spLocks/>
          </p:cNvSpPr>
          <p:nvPr/>
        </p:nvSpPr>
        <p:spPr bwMode="auto">
          <a:xfrm flipH="1">
            <a:off x="3400425" y="2974975"/>
            <a:ext cx="415925" cy="349250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8689" name="Freeform 161"/>
          <p:cNvSpPr>
            <a:spLocks/>
          </p:cNvSpPr>
          <p:nvPr/>
        </p:nvSpPr>
        <p:spPr bwMode="auto">
          <a:xfrm>
            <a:off x="3114675" y="2867025"/>
            <a:ext cx="2400300" cy="2481263"/>
          </a:xfrm>
          <a:custGeom>
            <a:avLst/>
            <a:gdLst>
              <a:gd name="T0" fmla="*/ 2147483647 w 1512"/>
              <a:gd name="T1" fmla="*/ 0 h 1563"/>
              <a:gd name="T2" fmla="*/ 0 w 1512"/>
              <a:gd name="T3" fmla="*/ 2147483647 h 1563"/>
              <a:gd name="T4" fmla="*/ 2147483647 w 1512"/>
              <a:gd name="T5" fmla="*/ 2147483647 h 1563"/>
              <a:gd name="T6" fmla="*/ 2147483647 w 1512"/>
              <a:gd name="T7" fmla="*/ 2147483647 h 1563"/>
              <a:gd name="T8" fmla="*/ 2147483647 w 1512"/>
              <a:gd name="T9" fmla="*/ 2147483647 h 1563"/>
              <a:gd name="T10" fmla="*/ 2147483647 w 1512"/>
              <a:gd name="T11" fmla="*/ 2147483647 h 1563"/>
              <a:gd name="T12" fmla="*/ 2147483647 w 1512"/>
              <a:gd name="T13" fmla="*/ 2147483647 h 1563"/>
              <a:gd name="T14" fmla="*/ 2147483647 w 1512"/>
              <a:gd name="T15" fmla="*/ 2147483647 h 1563"/>
              <a:gd name="T16" fmla="*/ 2147483647 w 1512"/>
              <a:gd name="T17" fmla="*/ 2147483647 h 156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12"/>
              <a:gd name="T28" fmla="*/ 0 h 1563"/>
              <a:gd name="T29" fmla="*/ 1512 w 1512"/>
              <a:gd name="T30" fmla="*/ 1563 h 156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12" h="1563">
                <a:moveTo>
                  <a:pt x="468" y="0"/>
                </a:moveTo>
                <a:lnTo>
                  <a:pt x="0" y="396"/>
                </a:lnTo>
                <a:lnTo>
                  <a:pt x="108" y="423"/>
                </a:lnTo>
                <a:lnTo>
                  <a:pt x="315" y="381"/>
                </a:lnTo>
                <a:lnTo>
                  <a:pt x="570" y="555"/>
                </a:lnTo>
                <a:lnTo>
                  <a:pt x="693" y="573"/>
                </a:lnTo>
                <a:lnTo>
                  <a:pt x="1080" y="882"/>
                </a:lnTo>
                <a:lnTo>
                  <a:pt x="1254" y="900"/>
                </a:lnTo>
                <a:lnTo>
                  <a:pt x="1512" y="1563"/>
                </a:lnTo>
              </a:path>
            </a:pathLst>
          </a:custGeom>
          <a:noFill/>
          <a:ln w="57150">
            <a:solidFill>
              <a:srgbClr val="FF33CC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61" name="Line 162"/>
          <p:cNvSpPr>
            <a:spLocks noChangeShapeType="1"/>
          </p:cNvSpPr>
          <p:nvPr/>
        </p:nvSpPr>
        <p:spPr bwMode="auto">
          <a:xfrm flipH="1">
            <a:off x="7686675" y="4210050"/>
            <a:ext cx="1588" cy="4206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062" name="Text Box 163"/>
          <p:cNvSpPr txBox="1">
            <a:spLocks noChangeArrowheads="1"/>
          </p:cNvSpPr>
          <p:nvPr/>
        </p:nvSpPr>
        <p:spPr bwMode="auto">
          <a:xfrm>
            <a:off x="4614863" y="1290638"/>
            <a:ext cx="37957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>
                <a:solidFill>
                  <a:srgbClr val="FF0000"/>
                </a:solidFill>
              </a:rPr>
              <a:t>multimedia applications: </a:t>
            </a:r>
            <a:r>
              <a:rPr lang="en-US"/>
              <a:t>network audio and video</a:t>
            </a:r>
          </a:p>
          <a:p>
            <a:pPr algn="ctr" eaLnBrk="0" hangingPunct="0"/>
            <a:r>
              <a:rPr lang="en-US"/>
              <a:t>(“continuous media”)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597579"/>
      </p:ext>
    </p:extLst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8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8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78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8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8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8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8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667" grpId="0" animBg="1"/>
      <p:bldP spid="27868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730349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Multimedia: audio</a:t>
            </a:r>
            <a:endParaRPr lang="en-US" dirty="0">
              <a:ea typeface="ＭＳ Ｐゴシック" charset="0"/>
              <a:cs typeface="+mj-cs"/>
            </a:endParaRP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7-</a:t>
            </a:r>
            <a:fld id="{65998F60-DBAF-4C3C-9417-672BE095D4E5}" type="slidenum">
              <a:rPr lang="en-US" sz="1200" i="0">
                <a:solidFill>
                  <a:srgbClr val="000000"/>
                </a:solidFill>
                <a:latin typeface="Arial" pitchFamily="34" charset="0"/>
              </a:rPr>
              <a:pPr/>
              <a:t>31</a:t>
            </a:fld>
            <a:endParaRPr lang="en-US" sz="1200" i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17713" y="1212850"/>
            <a:ext cx="4928962" cy="50244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rgbClr val="000000"/>
                </a:solidFill>
              </a:rPr>
              <a:t>analog audio signal sampled at constant rate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telephone: 8,000 samples/sec</a:t>
            </a:r>
          </a:p>
          <a:p>
            <a:pPr lvl="1">
              <a:defRPr/>
            </a:pPr>
            <a:r>
              <a:rPr lang="en-US" dirty="0" smtClean="0">
                <a:solidFill>
                  <a:srgbClr val="000000"/>
                </a:solidFill>
                <a:cs typeface="ＭＳ Ｐゴシック" charset="0"/>
              </a:rPr>
              <a:t>CD music: 44,100 samples/sec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example: 8,000 samples/sec, 256 quantized values:  64,000 bps</a:t>
            </a:r>
          </a:p>
          <a:p>
            <a:pPr>
              <a:defRPr/>
            </a:pPr>
            <a:r>
              <a:rPr lang="en-US" sz="2400" dirty="0">
                <a:solidFill>
                  <a:srgbClr val="000000"/>
                </a:solidFill>
              </a:rPr>
              <a:t>receiver converts bits back to analog signal:</a:t>
            </a:r>
          </a:p>
          <a:p>
            <a:pPr>
              <a:buNone/>
              <a:defRPr/>
            </a:pPr>
            <a:endParaRPr lang="en-US" u="sng" dirty="0" smtClean="0">
              <a:solidFill>
                <a:srgbClr val="CC0000"/>
              </a:solidFill>
            </a:endParaRPr>
          </a:p>
          <a:p>
            <a:pPr>
              <a:buNone/>
              <a:defRPr/>
            </a:pPr>
            <a:r>
              <a:rPr lang="en-US" u="sng" dirty="0" smtClean="0">
                <a:solidFill>
                  <a:srgbClr val="CC0000"/>
                </a:solidFill>
              </a:rPr>
              <a:t>example </a:t>
            </a:r>
            <a:r>
              <a:rPr lang="en-US" u="sng" dirty="0">
                <a:solidFill>
                  <a:srgbClr val="CC0000"/>
                </a:solidFill>
              </a:rPr>
              <a:t>rates</a:t>
            </a:r>
            <a:endParaRPr lang="en-US" dirty="0">
              <a:solidFill>
                <a:srgbClr val="CC0000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CD: 1.411 Mbps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MP3: 96, 128, 160 kbps</a:t>
            </a:r>
          </a:p>
          <a:p>
            <a:pPr>
              <a:defRPr/>
            </a:pPr>
            <a:r>
              <a:rPr lang="en-US" sz="2000" dirty="0">
                <a:solidFill>
                  <a:srgbClr val="000000"/>
                </a:solidFill>
              </a:rPr>
              <a:t>Internet telephony: 5.3 kbps and up</a:t>
            </a:r>
          </a:p>
          <a:p>
            <a:pPr lvl="1">
              <a:defRPr/>
            </a:pPr>
            <a:endParaRPr lang="en-US" dirty="0" smtClean="0">
              <a:solidFill>
                <a:srgbClr val="000000"/>
              </a:solidFill>
              <a:cs typeface="ＭＳ Ｐゴシック" charset="0"/>
            </a:endParaRPr>
          </a:p>
        </p:txBody>
      </p:sp>
      <p:cxnSp>
        <p:nvCxnSpPr>
          <p:cNvPr id="20486" name="Straight Connector 7"/>
          <p:cNvCxnSpPr>
            <a:cxnSpLocks noChangeShapeType="1"/>
          </p:cNvCxnSpPr>
          <p:nvPr/>
        </p:nvCxnSpPr>
        <p:spPr bwMode="auto">
          <a:xfrm>
            <a:off x="5070475" y="2201863"/>
            <a:ext cx="0" cy="22129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 10"/>
          <p:cNvSpPr/>
          <p:nvPr/>
        </p:nvSpPr>
        <p:spPr>
          <a:xfrm>
            <a:off x="5068888" y="3343275"/>
            <a:ext cx="155575" cy="10556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6050" y="3225800"/>
            <a:ext cx="157163" cy="11747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83213" y="3063875"/>
            <a:ext cx="155575" cy="1330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40375" y="2928938"/>
            <a:ext cx="155575" cy="14668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0713" y="2913063"/>
            <a:ext cx="155575" cy="149225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57875" y="3063875"/>
            <a:ext cx="155575" cy="13430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3450" y="3198813"/>
            <a:ext cx="157163" cy="1203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2200" y="3268663"/>
            <a:ext cx="155575" cy="11350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29363" y="3284538"/>
            <a:ext cx="155575" cy="1109662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88113" y="3165475"/>
            <a:ext cx="155575" cy="12303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43688" y="2944813"/>
            <a:ext cx="155575" cy="145097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00850" y="2681288"/>
            <a:ext cx="155575" cy="1711325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61188" y="2794000"/>
            <a:ext cx="155575" cy="1601788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18350" y="3063875"/>
            <a:ext cx="155575" cy="13335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273925" y="3327400"/>
            <a:ext cx="157163" cy="1065213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432675" y="3467100"/>
            <a:ext cx="155575" cy="927100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txBody>
          <a:bodyPr wrap="none"/>
          <a:lstStyle/>
          <a:p>
            <a:pPr eaLnBrk="0" hangingPunct="0">
              <a:defRPr/>
            </a:pPr>
            <a:endParaRPr lang="en-US" sz="1800" i="1">
              <a:solidFill>
                <a:srgbClr val="000000"/>
              </a:solidFill>
              <a:latin typeface="Comic Sans MS" pitchFamily="66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20503" name="Straight Connector 26"/>
          <p:cNvCxnSpPr>
            <a:cxnSpLocks noChangeShapeType="1"/>
          </p:cNvCxnSpPr>
          <p:nvPr/>
        </p:nvCxnSpPr>
        <p:spPr bwMode="auto">
          <a:xfrm>
            <a:off x="5070475" y="4400550"/>
            <a:ext cx="3281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504" name="TextBox 27"/>
          <p:cNvSpPr txBox="1">
            <a:spLocks noChangeArrowheads="1"/>
          </p:cNvSpPr>
          <p:nvPr/>
        </p:nvSpPr>
        <p:spPr bwMode="auto">
          <a:xfrm>
            <a:off x="7893050" y="4398963"/>
            <a:ext cx="476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time</a:t>
            </a:r>
          </a:p>
        </p:txBody>
      </p:sp>
      <p:sp>
        <p:nvSpPr>
          <p:cNvPr id="20505" name="TextBox 28"/>
          <p:cNvSpPr txBox="1">
            <a:spLocks noChangeArrowheads="1"/>
          </p:cNvSpPr>
          <p:nvPr/>
        </p:nvSpPr>
        <p:spPr bwMode="auto">
          <a:xfrm rot="-5400000">
            <a:off x="4008438" y="3198812"/>
            <a:ext cx="1716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200" i="0">
                <a:solidFill>
                  <a:srgbClr val="000000"/>
                </a:solidFill>
                <a:latin typeface="Arial" pitchFamily="34" charset="0"/>
              </a:rPr>
              <a:t>audio signal amplitude</a:t>
            </a:r>
          </a:p>
        </p:txBody>
      </p:sp>
      <p:sp>
        <p:nvSpPr>
          <p:cNvPr id="20506" name="TextBox 29"/>
          <p:cNvSpPr txBox="1">
            <a:spLocks noChangeArrowheads="1"/>
          </p:cNvSpPr>
          <p:nvPr/>
        </p:nvSpPr>
        <p:spPr bwMode="auto">
          <a:xfrm>
            <a:off x="7761288" y="2909888"/>
            <a:ext cx="6461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200" i="0">
                <a:solidFill>
                  <a:srgbClr val="0000FF"/>
                </a:solidFill>
                <a:latin typeface="Arial" pitchFamily="34" charset="0"/>
              </a:rPr>
              <a:t>analog</a:t>
            </a:r>
          </a:p>
          <a:p>
            <a:pPr eaLnBrk="0" hangingPunct="0"/>
            <a:r>
              <a:rPr lang="en-US" sz="1200" i="0">
                <a:solidFill>
                  <a:srgbClr val="0000FF"/>
                </a:solidFill>
                <a:latin typeface="Arial" pitchFamily="34" charset="0"/>
              </a:rPr>
              <a:t>signal</a:t>
            </a:r>
          </a:p>
        </p:txBody>
      </p:sp>
      <p:sp>
        <p:nvSpPr>
          <p:cNvPr id="20507" name="Freeform 30"/>
          <p:cNvSpPr>
            <a:spLocks/>
          </p:cNvSpPr>
          <p:nvPr/>
        </p:nvSpPr>
        <p:spPr bwMode="auto">
          <a:xfrm>
            <a:off x="5072063" y="2589213"/>
            <a:ext cx="3228975" cy="1174750"/>
          </a:xfrm>
          <a:custGeom>
            <a:avLst/>
            <a:gdLst>
              <a:gd name="T0" fmla="*/ 0 w 3230339"/>
              <a:gd name="T1" fmla="*/ 745990 h 1173968"/>
              <a:gd name="T2" fmla="*/ 635024 w 3230339"/>
              <a:gd name="T3" fmla="*/ 248983 h 1173968"/>
              <a:gd name="T4" fmla="*/ 1283852 w 3230339"/>
              <a:gd name="T5" fmla="*/ 676961 h 1173968"/>
              <a:gd name="T6" fmla="*/ 1877462 w 3230339"/>
              <a:gd name="T7" fmla="*/ 480 h 1173968"/>
              <a:gd name="T8" fmla="*/ 2415852 w 3230339"/>
              <a:gd name="T9" fmla="*/ 801213 h 1173968"/>
              <a:gd name="T10" fmla="*/ 3230339 w 3230339"/>
              <a:gd name="T11" fmla="*/ 1173968 h 11739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230339" h="1173968">
                <a:moveTo>
                  <a:pt x="0" y="745990"/>
                </a:moveTo>
                <a:cubicBezTo>
                  <a:pt x="39114" y="794310"/>
                  <a:pt x="421049" y="260488"/>
                  <a:pt x="635024" y="248983"/>
                </a:cubicBezTo>
                <a:cubicBezTo>
                  <a:pt x="848999" y="237478"/>
                  <a:pt x="1076779" y="718378"/>
                  <a:pt x="1283852" y="676961"/>
                </a:cubicBezTo>
                <a:cubicBezTo>
                  <a:pt x="1490925" y="635544"/>
                  <a:pt x="1688795" y="-20229"/>
                  <a:pt x="1877462" y="480"/>
                </a:cubicBezTo>
                <a:cubicBezTo>
                  <a:pt x="2066129" y="21189"/>
                  <a:pt x="2190373" y="605632"/>
                  <a:pt x="2415852" y="801213"/>
                </a:cubicBezTo>
                <a:cubicBezTo>
                  <a:pt x="2641331" y="996794"/>
                  <a:pt x="2948489" y="1077328"/>
                  <a:pt x="3230339" y="1173968"/>
                </a:cubicBezTo>
              </a:path>
            </a:pathLst>
          </a:custGeom>
          <a:noFill/>
          <a:ln w="222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hangingPunct="0"/>
            <a:endParaRPr lang="sv-SE" sz="1800" i="1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cxnSp>
        <p:nvCxnSpPr>
          <p:cNvPr id="20508" name="Straight Connector 31"/>
          <p:cNvCxnSpPr>
            <a:cxnSpLocks noChangeShapeType="1"/>
          </p:cNvCxnSpPr>
          <p:nvPr/>
        </p:nvCxnSpPr>
        <p:spPr bwMode="auto">
          <a:xfrm flipH="1">
            <a:off x="7948613" y="3297238"/>
            <a:ext cx="176212" cy="29527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6950075" y="2070100"/>
            <a:ext cx="1644650" cy="723900"/>
            <a:chOff x="7074194" y="1793646"/>
            <a:chExt cx="1645251" cy="724141"/>
          </a:xfrm>
        </p:grpSpPr>
        <p:cxnSp>
          <p:nvCxnSpPr>
            <p:cNvPr id="20518" name="Straight Connector 33"/>
            <p:cNvCxnSpPr>
              <a:cxnSpLocks noChangeShapeType="1"/>
            </p:cNvCxnSpPr>
            <p:nvPr/>
          </p:nvCxnSpPr>
          <p:spPr bwMode="auto">
            <a:xfrm>
              <a:off x="7074194" y="2510361"/>
              <a:ext cx="185676" cy="742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9" name="TextBox 34"/>
            <p:cNvSpPr txBox="1">
              <a:spLocks noChangeArrowheads="1"/>
            </p:cNvSpPr>
            <p:nvPr/>
          </p:nvSpPr>
          <p:spPr bwMode="auto">
            <a:xfrm>
              <a:off x="7550903" y="1793646"/>
              <a:ext cx="116854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200" i="0">
                  <a:solidFill>
                    <a:srgbClr val="800000"/>
                  </a:solidFill>
                  <a:latin typeface="Arial" pitchFamily="34" charset="0"/>
                </a:rPr>
                <a:t>quantized value of</a:t>
              </a:r>
            </a:p>
            <a:p>
              <a:pPr eaLnBrk="0" hangingPunct="0"/>
              <a:r>
                <a:rPr lang="en-US" sz="1200" i="0">
                  <a:solidFill>
                    <a:srgbClr val="800000"/>
                  </a:solidFill>
                  <a:latin typeface="Arial" pitchFamily="34" charset="0"/>
                </a:rPr>
                <a:t>analog value</a:t>
              </a:r>
            </a:p>
          </p:txBody>
        </p:sp>
        <p:cxnSp>
          <p:nvCxnSpPr>
            <p:cNvPr id="20520" name="Straight Connector 35"/>
            <p:cNvCxnSpPr>
              <a:cxnSpLocks noChangeShapeType="1"/>
            </p:cNvCxnSpPr>
            <p:nvPr/>
          </p:nvCxnSpPr>
          <p:spPr bwMode="auto">
            <a:xfrm flipH="1">
              <a:off x="7189314" y="1942186"/>
              <a:ext cx="427051" cy="542179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5549900" y="2008188"/>
            <a:ext cx="1443038" cy="785812"/>
            <a:chOff x="5673505" y="1732173"/>
            <a:chExt cx="1442931" cy="785213"/>
          </a:xfrm>
        </p:grpSpPr>
        <p:sp>
          <p:nvSpPr>
            <p:cNvPr id="20515" name="TextBox 37"/>
            <p:cNvSpPr txBox="1">
              <a:spLocks noChangeArrowheads="1"/>
            </p:cNvSpPr>
            <p:nvPr/>
          </p:nvSpPr>
          <p:spPr bwMode="auto">
            <a:xfrm>
              <a:off x="5673505" y="1732173"/>
              <a:ext cx="11051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algn="r" eaLnBrk="0" hangingPunct="0"/>
              <a:r>
                <a:rPr lang="en-US" sz="1200" i="0">
                  <a:solidFill>
                    <a:srgbClr val="FF0000"/>
                  </a:solidFill>
                  <a:latin typeface="Arial" pitchFamily="34" charset="0"/>
                </a:rPr>
                <a:t>quantization error</a:t>
              </a:r>
            </a:p>
          </p:txBody>
        </p:sp>
        <p:cxnSp>
          <p:nvCxnSpPr>
            <p:cNvPr id="20516" name="Straight Connector 38"/>
            <p:cNvCxnSpPr>
              <a:cxnSpLocks noChangeShapeType="1"/>
            </p:cNvCxnSpPr>
            <p:nvPr/>
          </p:nvCxnSpPr>
          <p:spPr bwMode="auto">
            <a:xfrm>
              <a:off x="7112679" y="2314493"/>
              <a:ext cx="3757" cy="20289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 type="none" w="sm" len="med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17" name="Straight Connector 39"/>
            <p:cNvCxnSpPr>
              <a:cxnSpLocks noChangeShapeType="1"/>
              <a:stCxn id="20515" idx="3"/>
            </p:cNvCxnSpPr>
            <p:nvPr/>
          </p:nvCxnSpPr>
          <p:spPr bwMode="auto">
            <a:xfrm>
              <a:off x="6778619" y="1963006"/>
              <a:ext cx="292728" cy="39281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1" name="Group 40"/>
          <p:cNvGrpSpPr>
            <a:grpSpLocks/>
          </p:cNvGrpSpPr>
          <p:nvPr/>
        </p:nvGrpSpPr>
        <p:grpSpPr bwMode="auto">
          <a:xfrm>
            <a:off x="5056188" y="4114800"/>
            <a:ext cx="2582862" cy="1135063"/>
            <a:chOff x="5180292" y="3838340"/>
            <a:chExt cx="2583010" cy="1135938"/>
          </a:xfrm>
        </p:grpSpPr>
        <p:cxnSp>
          <p:nvCxnSpPr>
            <p:cNvPr id="20512" name="Straight Arrow Connector 41"/>
            <p:cNvCxnSpPr>
              <a:cxnSpLocks noChangeShapeType="1"/>
            </p:cNvCxnSpPr>
            <p:nvPr/>
          </p:nvCxnSpPr>
          <p:spPr bwMode="auto">
            <a:xfrm flipV="1">
              <a:off x="5180292" y="3838340"/>
              <a:ext cx="2583010" cy="14269"/>
            </a:xfrm>
            <a:prstGeom prst="straightConnector1">
              <a:avLst/>
            </a:prstGeom>
            <a:noFill/>
            <a:ln w="9525">
              <a:solidFill>
                <a:srgbClr val="008000"/>
              </a:solidFill>
              <a:round/>
              <a:headEnd type="arrow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513" name="TextBox 42"/>
            <p:cNvSpPr txBox="1">
              <a:spLocks noChangeArrowheads="1"/>
            </p:cNvSpPr>
            <p:nvPr/>
          </p:nvSpPr>
          <p:spPr bwMode="auto">
            <a:xfrm>
              <a:off x="5639878" y="4512613"/>
              <a:ext cx="17095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200" i="0" dirty="0">
                  <a:solidFill>
                    <a:srgbClr val="006633"/>
                  </a:solidFill>
                  <a:latin typeface="Arial" pitchFamily="34" charset="0"/>
                </a:rPr>
                <a:t>sampling rate</a:t>
              </a:r>
            </a:p>
            <a:p>
              <a:pPr eaLnBrk="0" hangingPunct="0"/>
              <a:r>
                <a:rPr lang="en-US" sz="1200" i="0" dirty="0">
                  <a:solidFill>
                    <a:srgbClr val="006633"/>
                  </a:solidFill>
                  <a:latin typeface="Arial" pitchFamily="34" charset="0"/>
                </a:rPr>
                <a:t>(</a:t>
              </a:r>
              <a:r>
                <a:rPr lang="en-US" sz="1200" dirty="0">
                  <a:solidFill>
                    <a:srgbClr val="006633"/>
                  </a:solidFill>
                  <a:latin typeface="Arial" pitchFamily="34" charset="0"/>
                </a:rPr>
                <a:t>N </a:t>
              </a:r>
              <a:r>
                <a:rPr lang="en-US" sz="1200" i="0" dirty="0">
                  <a:solidFill>
                    <a:srgbClr val="006633"/>
                  </a:solidFill>
                  <a:latin typeface="Arial" pitchFamily="34" charset="0"/>
                </a:rPr>
                <a:t>sample/sec)</a:t>
              </a:r>
            </a:p>
          </p:txBody>
        </p:sp>
        <p:cxnSp>
          <p:nvCxnSpPr>
            <p:cNvPr id="20514" name="Straight Connector 43"/>
            <p:cNvCxnSpPr>
              <a:cxnSpLocks noChangeShapeType="1"/>
            </p:cNvCxnSpPr>
            <p:nvPr/>
          </p:nvCxnSpPr>
          <p:spPr bwMode="auto">
            <a:xfrm flipV="1">
              <a:off x="6650182" y="3881146"/>
              <a:ext cx="214061" cy="713447"/>
            </a:xfrm>
            <a:prstGeom prst="line">
              <a:avLst/>
            </a:prstGeom>
            <a:noFill/>
            <a:ln w="9525">
              <a:solidFill>
                <a:srgbClr val="0066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78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78930" y="1094870"/>
            <a:ext cx="4265078" cy="5255129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sz="2400" dirty="0">
                <a:ea typeface="ＭＳ Ｐゴシック" charset="0"/>
              </a:rPr>
              <a:t>video: sequence of </a:t>
            </a:r>
            <a:r>
              <a:rPr lang="en-US" sz="2400" dirty="0" smtClean="0">
                <a:ea typeface="ＭＳ Ｐゴシック" charset="0"/>
              </a:rPr>
              <a:t>images (arrays of pixels)  </a:t>
            </a:r>
            <a:r>
              <a:rPr lang="en-US" sz="2400" dirty="0">
                <a:ea typeface="ＭＳ Ｐゴシック" charset="0"/>
              </a:rPr>
              <a:t>displayed at constant rate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dirty="0">
                <a:ea typeface="ＭＳ Ｐゴシック" charset="0"/>
              </a:rPr>
              <a:t>e.g. 24 </a:t>
            </a:r>
            <a:r>
              <a:rPr lang="en-US" dirty="0" smtClean="0">
                <a:ea typeface="ＭＳ Ｐゴシック" charset="0"/>
              </a:rPr>
              <a:t>images/sec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i="1" dirty="0">
                <a:solidFill>
                  <a:srgbClr val="CC0000"/>
                </a:solidFill>
              </a:rPr>
              <a:t>CBR: (constant bit rate): </a:t>
            </a:r>
            <a:r>
              <a:rPr lang="en-US" sz="2400" dirty="0">
                <a:solidFill>
                  <a:srgbClr val="000000"/>
                </a:solidFill>
              </a:rPr>
              <a:t>video encoding rate fixed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i="1" dirty="0">
                <a:solidFill>
                  <a:srgbClr val="CC0000"/>
                </a:solidFill>
              </a:rPr>
              <a:t>VBR:  (variable bit rate): </a:t>
            </a:r>
            <a:r>
              <a:rPr lang="en-US" sz="2400" dirty="0">
                <a:solidFill>
                  <a:srgbClr val="000000"/>
                </a:solidFill>
              </a:rPr>
              <a:t>video encoding rate changes as amount of spatial, temporal coding changes </a:t>
            </a:r>
          </a:p>
          <a:p>
            <a:pPr marL="0" lvl="0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i="1" dirty="0">
                <a:solidFill>
                  <a:srgbClr val="CC0000"/>
                </a:solidFill>
              </a:rPr>
              <a:t>examples: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000000"/>
                </a:solidFill>
                <a:cs typeface="ＭＳ Ｐゴシック" charset="0"/>
              </a:rPr>
              <a:t>MPEG 1 (CD-ROM) 1.5 Mbps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000000"/>
                </a:solidFill>
                <a:cs typeface="ＭＳ Ｐゴシック" charset="0"/>
              </a:rPr>
              <a:t>MPEG2 (DVD) 3-6 Mbps</a:t>
            </a:r>
          </a:p>
          <a:p>
            <a:pPr marL="457200" lvl="1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1800" dirty="0">
                <a:solidFill>
                  <a:srgbClr val="000000"/>
                </a:solidFill>
                <a:cs typeface="ＭＳ Ｐゴシック" charset="0"/>
              </a:rPr>
              <a:t>MPEG4 (often used in Internet, &lt; 1 Mbps)</a:t>
            </a:r>
            <a:endParaRPr lang="en-US" dirty="0">
              <a:ea typeface="ＭＳ Ｐゴシック" charset="0"/>
            </a:endParaRPr>
          </a:p>
        </p:txBody>
      </p:sp>
      <p:sp>
        <p:nvSpPr>
          <p:cNvPr id="245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A399E4A2-C13B-411D-9740-2C9797C623BA}" type="slidenum">
              <a:rPr lang="en-US" sz="1200" i="0" smtClean="0">
                <a:solidFill>
                  <a:srgbClr val="000000"/>
                </a:solidFill>
                <a:latin typeface="Arial" pitchFamily="34" charset="0"/>
              </a:rPr>
              <a:pPr/>
              <a:t>32</a:t>
            </a:fld>
            <a:endParaRPr lang="en-US" sz="1200" i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75225" cy="658341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  <a:cs typeface="+mj-cs"/>
              </a:rPr>
              <a:t>Multimedia: video</a:t>
            </a:r>
            <a:endParaRPr lang="en-US" dirty="0">
              <a:ea typeface="ＭＳ Ｐゴシック" charset="0"/>
              <a:cs typeface="+mj-cs"/>
            </a:endParaRPr>
          </a:p>
        </p:txBody>
      </p:sp>
      <p:pic>
        <p:nvPicPr>
          <p:cNvPr id="2458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75" y="1749425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5345113" y="295275"/>
            <a:ext cx="3275012" cy="1730375"/>
            <a:chOff x="5345311" y="524250"/>
            <a:chExt cx="3274238" cy="1730242"/>
          </a:xfrm>
        </p:grpSpPr>
        <p:sp>
          <p:nvSpPr>
            <p:cNvPr id="24589" name="TextBox 5"/>
            <p:cNvSpPr txBox="1">
              <a:spLocks noChangeArrowheads="1"/>
            </p:cNvSpPr>
            <p:nvPr/>
          </p:nvSpPr>
          <p:spPr bwMode="auto">
            <a:xfrm>
              <a:off x="5345311" y="1789936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CC0000"/>
                  </a:solidFill>
                  <a:latin typeface="Arial Narrow" pitchFamily="34" charset="0"/>
                  <a:cs typeface="+mn-cs"/>
                </a:rPr>
                <a:t>……………………...…</a:t>
              </a:r>
            </a:p>
          </p:txBody>
        </p:sp>
        <p:sp>
          <p:nvSpPr>
            <p:cNvPr id="24590" name="TextBox 8"/>
            <p:cNvSpPr txBox="1">
              <a:spLocks noChangeArrowheads="1"/>
            </p:cNvSpPr>
            <p:nvPr/>
          </p:nvSpPr>
          <p:spPr bwMode="auto">
            <a:xfrm>
              <a:off x="5808125" y="524250"/>
              <a:ext cx="2811424" cy="1169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400">
                  <a:solidFill>
                    <a:srgbClr val="CC0000"/>
                  </a:solidFill>
                  <a:latin typeface="Arial" pitchFamily="34" charset="0"/>
                </a:rPr>
                <a:t>spatial coding example: </a:t>
              </a:r>
              <a:r>
                <a:rPr lang="en-US" sz="1400" i="0">
                  <a:solidFill>
                    <a:srgbClr val="000000"/>
                  </a:solidFill>
                  <a:latin typeface="Arial" pitchFamily="34" charset="0"/>
                </a:rPr>
                <a:t>instead of sending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 N </a:t>
              </a:r>
              <a:r>
                <a:rPr lang="en-US" sz="1400" i="0">
                  <a:solidFill>
                    <a:srgbClr val="000000"/>
                  </a:solidFill>
                  <a:latin typeface="Arial" pitchFamily="34" charset="0"/>
                </a:rPr>
                <a:t>values of same color (all purple), send only two values: color  value (</a:t>
              </a:r>
              <a:r>
                <a:rPr lang="en-US" sz="1400">
                  <a:solidFill>
                    <a:srgbClr val="000000"/>
                  </a:solidFill>
                  <a:latin typeface="Arial" pitchFamily="34" charset="0"/>
                </a:rPr>
                <a:t>purple)  and number of repeated values (</a:t>
              </a:r>
              <a:r>
                <a:rPr lang="en-US" sz="1400" i="0">
                  <a:solidFill>
                    <a:srgbClr val="000000"/>
                  </a:solidFill>
                  <a:latin typeface="Arial" pitchFamily="34" charset="0"/>
                </a:rPr>
                <a:t>N)</a:t>
              </a:r>
            </a:p>
          </p:txBody>
        </p:sp>
        <p:sp>
          <p:nvSpPr>
            <p:cNvPr id="24591" name="TextBox 13"/>
            <p:cNvSpPr txBox="1">
              <a:spLocks noChangeArrowheads="1"/>
            </p:cNvSpPr>
            <p:nvPr/>
          </p:nvSpPr>
          <p:spPr bwMode="auto">
            <a:xfrm>
              <a:off x="5354771" y="1885160"/>
              <a:ext cx="20457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>
                  <a:solidFill>
                    <a:srgbClr val="CC0000"/>
                  </a:solidFill>
                  <a:latin typeface="Arial Narrow" pitchFamily="34" charset="0"/>
                  <a:cs typeface="+mn-cs"/>
                </a:rPr>
                <a:t>……………………...…</a:t>
              </a:r>
            </a:p>
          </p:txBody>
        </p:sp>
        <p:cxnSp>
          <p:nvCxnSpPr>
            <p:cNvPr id="24592" name="Straight Connector 10"/>
            <p:cNvCxnSpPr>
              <a:cxnSpLocks noChangeShapeType="1"/>
            </p:cNvCxnSpPr>
            <p:nvPr/>
          </p:nvCxnSpPr>
          <p:spPr bwMode="auto">
            <a:xfrm flipH="1">
              <a:off x="5565603" y="756253"/>
              <a:ext cx="313958" cy="1155782"/>
            </a:xfrm>
            <a:prstGeom prst="line">
              <a:avLst/>
            </a:prstGeom>
            <a:noFill/>
            <a:ln w="9525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1788" y="4100513"/>
            <a:ext cx="19177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08600" y="3881438"/>
            <a:ext cx="933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>
                <a:solidFill>
                  <a:srgbClr val="CC0000"/>
                </a:solidFill>
                <a:latin typeface="Arial" pitchFamily="34" charset="0"/>
              </a:rPr>
              <a:t>frame</a:t>
            </a:r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 i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673850" y="6230938"/>
            <a:ext cx="1196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>
                <a:solidFill>
                  <a:srgbClr val="CC0000"/>
                </a:solidFill>
                <a:latin typeface="Arial" pitchFamily="34" charset="0"/>
              </a:rPr>
              <a:t>frame</a:t>
            </a:r>
            <a:r>
              <a:rPr lang="en-US" sz="1800">
                <a:solidFill>
                  <a:srgbClr val="CC0000"/>
                </a:solidFill>
                <a:latin typeface="Arial" pitchFamily="34" charset="0"/>
              </a:rPr>
              <a:t> i+1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583442" y="4857750"/>
            <a:ext cx="2278062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400" dirty="0">
                <a:solidFill>
                  <a:srgbClr val="CC0000"/>
                </a:solidFill>
                <a:latin typeface="Arial" pitchFamily="34" charset="0"/>
              </a:rPr>
              <a:t>temporal coding example: </a:t>
            </a:r>
            <a:r>
              <a:rPr lang="en-US" sz="1400" i="0" dirty="0">
                <a:solidFill>
                  <a:srgbClr val="000000"/>
                </a:solidFill>
                <a:latin typeface="Arial" pitchFamily="34" charset="0"/>
              </a:rPr>
              <a:t>instead of sending complete frame at i+1, send only differences from frame </a:t>
            </a:r>
            <a:r>
              <a:rPr lang="en-US" sz="1400" i="0" dirty="0" err="1">
                <a:solidFill>
                  <a:srgbClr val="000000"/>
                </a:solidFill>
                <a:latin typeface="Arial" pitchFamily="34" charset="0"/>
              </a:rPr>
              <a:t>i</a:t>
            </a:r>
            <a:endParaRPr lang="en-US" sz="1400" i="0" dirty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>
            <a:off x="6149975" y="4181475"/>
            <a:ext cx="942975" cy="21685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247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 dirty="0" smtClean="0">
                <a:ea typeface="ＭＳ Ｐゴシック" charset="0"/>
                <a:cs typeface="+mj-cs"/>
              </a:rPr>
              <a:t>Multimedia networking: application types</a:t>
            </a:r>
            <a:endParaRPr lang="en-US" sz="3200" dirty="0">
              <a:ea typeface="ＭＳ Ｐゴシック" charset="0"/>
              <a:cs typeface="+mj-cs"/>
            </a:endParaRP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E7397881-49F1-4724-AD4C-76213598CCBD}" type="slidenum">
              <a:rPr lang="en-US" sz="1200" i="0" smtClean="0">
                <a:solidFill>
                  <a:srgbClr val="000000"/>
                </a:solidFill>
                <a:latin typeface="Arial" pitchFamily="34" charset="0"/>
              </a:rPr>
              <a:pPr/>
              <a:t>33</a:t>
            </a:fld>
            <a:endParaRPr lang="en-US" sz="1200" i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46742" y="1052736"/>
            <a:ext cx="4541282" cy="5256584"/>
          </a:xfrm>
        </p:spPr>
        <p:txBody>
          <a:bodyPr/>
          <a:lstStyle/>
          <a:p>
            <a:pPr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</a:rPr>
              <a:t>streaming stored</a:t>
            </a:r>
            <a:r>
              <a:rPr lang="en-US" sz="2400" dirty="0" smtClean="0">
                <a:solidFill>
                  <a:srgbClr val="CC0000"/>
                </a:solidFill>
                <a:ea typeface="ＭＳ Ｐゴシック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ea typeface="ＭＳ Ｐゴシック" charset="0"/>
              </a:rPr>
              <a:t>audio, video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000099"/>
                </a:solidFill>
                <a:ea typeface="ＭＳ Ｐゴシック" charset="0"/>
              </a:rPr>
              <a:t>s</a:t>
            </a:r>
            <a:r>
              <a:rPr lang="en-US" sz="2000" i="1" dirty="0" smtClean="0">
                <a:solidFill>
                  <a:srgbClr val="000099"/>
                </a:solidFill>
                <a:ea typeface="ＭＳ Ｐゴシック" charset="0"/>
              </a:rPr>
              <a:t>treaming: </a:t>
            </a:r>
            <a:r>
              <a:rPr lang="en-US" sz="2000" dirty="0" smtClean="0">
                <a:ea typeface="ＭＳ Ｐゴシック" charset="0"/>
              </a:rPr>
              <a:t>can begin play before downloading entire file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i="1" dirty="0" smtClean="0">
                <a:solidFill>
                  <a:srgbClr val="000099"/>
                </a:solidFill>
                <a:ea typeface="ＭＳ Ｐゴシック" charset="0"/>
              </a:rPr>
              <a:t>stored (at server): </a:t>
            </a:r>
            <a:r>
              <a:rPr lang="en-US" sz="2000" dirty="0" smtClean="0">
                <a:ea typeface="ＭＳ Ｐゴシック" charset="0"/>
              </a:rPr>
              <a:t>can transmit faster than audio/video will be rendered (implies storing/buffering at client)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e</a:t>
            </a:r>
            <a:r>
              <a:rPr lang="en-US" sz="2000" dirty="0" smtClean="0">
                <a:ea typeface="ＭＳ Ｐゴシック" charset="0"/>
              </a:rPr>
              <a:t>.g., YouTube, Netflix, </a:t>
            </a:r>
          </a:p>
          <a:p>
            <a:pPr>
              <a:buFont typeface="Wingdings" charset="0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</a:rPr>
              <a:t>streaming </a:t>
            </a: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live </a:t>
            </a:r>
            <a:r>
              <a:rPr lang="en-US" sz="2400" dirty="0">
                <a:ea typeface="ＭＳ Ｐゴシック" charset="0"/>
              </a:rPr>
              <a:t>audio, video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ea typeface="ＭＳ Ｐゴシック" charset="0"/>
              </a:rPr>
              <a:t>e.g., live sporting </a:t>
            </a:r>
            <a:r>
              <a:rPr lang="en-US" sz="2000" dirty="0" smtClean="0">
                <a:ea typeface="ＭＳ Ｐゴシック" charset="0"/>
              </a:rPr>
              <a:t>event, …</a:t>
            </a:r>
            <a:endParaRPr lang="en-US" sz="2000" dirty="0">
              <a:ea typeface="ＭＳ Ｐゴシック" charset="0"/>
            </a:endParaRPr>
          </a:p>
          <a:p>
            <a:pPr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</a:rPr>
              <a:t>conversational </a:t>
            </a:r>
            <a:r>
              <a:rPr lang="en-US" sz="2400" dirty="0" smtClean="0">
                <a:ea typeface="ＭＳ Ｐゴシック" charset="0"/>
              </a:rPr>
              <a:t>voice/video 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 smtClean="0">
                <a:ea typeface="ＭＳ Ｐゴシック" charset="0"/>
              </a:rPr>
              <a:t>interactive nature limits delay tolerance; e.g., Skype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932040" y="1124744"/>
            <a:ext cx="4104456" cy="3744416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ZapfDingbats"/>
              <a:buNone/>
            </a:pPr>
            <a:r>
              <a:rPr lang="en-US" sz="2400" u="sng" dirty="0" smtClean="0">
                <a:solidFill>
                  <a:srgbClr val="FF0000"/>
                </a:solidFill>
              </a:rPr>
              <a:t>Fundamental characteristics:</a:t>
            </a:r>
            <a:endParaRPr lang="en-US" sz="2400" dirty="0" smtClean="0"/>
          </a:p>
          <a:p>
            <a:r>
              <a:rPr lang="en-US" sz="2000" dirty="0" smtClean="0"/>
              <a:t>typically </a:t>
            </a:r>
            <a:r>
              <a:rPr lang="en-US" sz="2000" b="1" dirty="0" smtClean="0">
                <a:solidFill>
                  <a:srgbClr val="FF0000"/>
                </a:solidFill>
              </a:rPr>
              <a:t>delay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sensitive</a:t>
            </a:r>
          </a:p>
          <a:p>
            <a:pPr lvl="1"/>
            <a:r>
              <a:rPr lang="en-US" sz="1800" dirty="0" smtClean="0"/>
              <a:t>end-to-end delay</a:t>
            </a:r>
          </a:p>
          <a:p>
            <a:pPr lvl="1"/>
            <a:r>
              <a:rPr lang="en-US" sz="1800" dirty="0" smtClean="0"/>
              <a:t>delay </a:t>
            </a:r>
            <a:r>
              <a:rPr lang="en-US" sz="1800" i="1" dirty="0" smtClean="0"/>
              <a:t>jitter</a:t>
            </a:r>
            <a:r>
              <a:rPr lang="en-US" sz="1800" b="1" i="1" dirty="0" smtClean="0"/>
              <a:t> </a:t>
            </a:r>
          </a:p>
          <a:p>
            <a:r>
              <a:rPr lang="en-US" sz="2000" b="1" dirty="0" smtClean="0">
                <a:solidFill>
                  <a:srgbClr val="FF0000"/>
                </a:solidFill>
              </a:rPr>
              <a:t>loss tolerant</a:t>
            </a:r>
            <a:r>
              <a:rPr lang="en-US" sz="2000" dirty="0" smtClean="0"/>
              <a:t>: infrequent losses cause minor glitches </a:t>
            </a:r>
          </a:p>
          <a:p>
            <a:endParaRPr lang="en-US" sz="2000" dirty="0" smtClean="0"/>
          </a:p>
          <a:p>
            <a:r>
              <a:rPr lang="en-US" sz="2000" dirty="0" smtClean="0"/>
              <a:t>In contrast to traditional data-traffic apps, which are loss </a:t>
            </a:r>
            <a:r>
              <a:rPr lang="en-US" sz="2000" i="1" dirty="0" smtClean="0"/>
              <a:t>intolerant</a:t>
            </a:r>
            <a:r>
              <a:rPr lang="en-US" sz="2000" dirty="0" smtClean="0"/>
              <a:t> but delay </a:t>
            </a:r>
            <a:r>
              <a:rPr lang="en-US" sz="2000" i="1" dirty="0" smtClean="0"/>
              <a:t>tolerant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chemeClr val="accent2"/>
              </a:solidFill>
            </a:endParaRPr>
          </a:p>
          <a:p>
            <a:endParaRPr lang="en-US" dirty="0" smtClean="0">
              <a:solidFill>
                <a:schemeClr val="accent2"/>
              </a:solidFill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932040" y="5443482"/>
            <a:ext cx="388843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b="1" dirty="0"/>
              <a:t>Jitter</a:t>
            </a:r>
            <a:r>
              <a:rPr lang="en-US" dirty="0"/>
              <a:t> is the variability </a:t>
            </a:r>
            <a:r>
              <a:rPr lang="en-US" dirty="0" smtClean="0"/>
              <a:t>of </a:t>
            </a:r>
            <a:r>
              <a:rPr lang="en-US" dirty="0"/>
              <a:t>packet delays within </a:t>
            </a:r>
            <a:r>
              <a:rPr lang="en-US" dirty="0" smtClean="0"/>
              <a:t>the </a:t>
            </a:r>
            <a:r>
              <a:rPr lang="en-US" dirty="0"/>
              <a:t>same packet stream</a:t>
            </a:r>
          </a:p>
        </p:txBody>
      </p:sp>
    </p:spTree>
    <p:extLst>
      <p:ext uri="{BB962C8B-B14F-4D97-AF65-F5344CB8AC3E}">
        <p14:creationId xmlns:p14="http://schemas.microsoft.com/office/powerpoint/2010/main" val="2296735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392115"/>
            <a:ext cx="8729662" cy="342900"/>
          </a:xfrm>
        </p:spPr>
        <p:txBody>
          <a:bodyPr/>
          <a:lstStyle/>
          <a:p>
            <a:r>
              <a:rPr lang="en-US" dirty="0" smtClean="0"/>
              <a:t>Recall Internet’s services</a:t>
            </a:r>
            <a:endParaRPr lang="en-US" sz="3200" dirty="0" smtClean="0"/>
          </a:p>
        </p:txBody>
      </p:sp>
      <p:sp>
        <p:nvSpPr>
          <p:cNvPr id="4103" name="Rectangle 3"/>
          <p:cNvSpPr>
            <a:spLocks noGrp="1" noChangeArrowheads="1"/>
          </p:cNvSpPr>
          <p:nvPr>
            <p:ph idx="1"/>
          </p:nvPr>
        </p:nvSpPr>
        <p:spPr>
          <a:xfrm>
            <a:off x="427038" y="1481139"/>
            <a:ext cx="4577010" cy="488947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i="1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 guarantees on delay….</a:t>
            </a:r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4D9329-0198-44E3-8CC4-9A55FDF636AC}" type="slidenum">
              <a:rPr lang="en-US" smtClean="0"/>
              <a:pPr/>
              <a:t>34</a:t>
            </a:fld>
            <a:endParaRPr 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555751" y="4703764"/>
            <a:ext cx="6480178" cy="1519238"/>
            <a:chOff x="1238" y="3245"/>
            <a:chExt cx="4082" cy="957"/>
          </a:xfrm>
        </p:grpSpPr>
        <p:sp>
          <p:nvSpPr>
            <p:cNvPr id="4118" name="Rectangle 5"/>
            <p:cNvSpPr>
              <a:spLocks noChangeArrowheads="1"/>
            </p:cNvSpPr>
            <p:nvPr/>
          </p:nvSpPr>
          <p:spPr bwMode="auto">
            <a:xfrm>
              <a:off x="1260" y="3245"/>
              <a:ext cx="4056" cy="948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 sz="1800">
                <a:solidFill>
                  <a:srgbClr val="FF0000"/>
                </a:solidFill>
                <a:latin typeface="Comic Sans MS" pitchFamily="66" charset="0"/>
              </a:endParaRPr>
            </a:p>
          </p:txBody>
        </p:sp>
        <p:sp>
          <p:nvSpPr>
            <p:cNvPr id="4119" name="Text Box 6"/>
            <p:cNvSpPr txBox="1">
              <a:spLocks noChangeArrowheads="1"/>
            </p:cNvSpPr>
            <p:nvPr/>
          </p:nvSpPr>
          <p:spPr bwMode="auto">
            <a:xfrm>
              <a:off x="1238" y="3271"/>
              <a:ext cx="4082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 smtClean="0">
                  <a:latin typeface="Comic Sans MS" pitchFamily="66" charset="0"/>
                </a:rPr>
                <a:t>Internet </a:t>
              </a:r>
              <a:r>
                <a:rPr lang="en-US" dirty="0">
                  <a:latin typeface="Comic Sans MS" pitchFamily="66" charset="0"/>
                </a:rPr>
                <a:t>multimedia applications </a:t>
              </a:r>
            </a:p>
            <a:p>
              <a:pPr algn="ctr" eaLnBrk="0" hangingPunct="0"/>
              <a:r>
                <a:rPr lang="en-US" dirty="0">
                  <a:latin typeface="Comic Sans MS" pitchFamily="66" charset="0"/>
                </a:rPr>
                <a:t>use </a:t>
              </a:r>
              <a:r>
                <a:rPr lang="en-US" dirty="0">
                  <a:solidFill>
                    <a:srgbClr val="C00000"/>
                  </a:solidFill>
                  <a:latin typeface="Comic Sans MS" pitchFamily="66" charset="0"/>
                </a:rPr>
                <a:t>application-level</a:t>
              </a:r>
              <a:r>
                <a:rPr lang="en-US" dirty="0">
                  <a:latin typeface="Comic Sans MS" pitchFamily="66" charset="0"/>
                </a:rPr>
                <a:t> techniques to mitigate</a:t>
              </a:r>
            </a:p>
            <a:p>
              <a:pPr algn="ctr" eaLnBrk="0" hangingPunct="0"/>
              <a:r>
                <a:rPr lang="en-US" dirty="0" smtClean="0">
                  <a:latin typeface="Comic Sans MS" pitchFamily="66" charset="0"/>
                </a:rPr>
                <a:t>(as best possible) effects of delay, loss; </a:t>
              </a:r>
            </a:p>
            <a:p>
              <a:pPr algn="ctr" eaLnBrk="0" hangingPunct="0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(Also complementing with “traffic engineering” </a:t>
              </a:r>
            </a:p>
            <a:p>
              <a:pPr algn="ctr" eaLnBrk="0" hangingPunct="0"/>
              <a:r>
                <a:rPr lang="en-US" dirty="0" smtClean="0">
                  <a:solidFill>
                    <a:schemeClr val="bg1">
                      <a:lumMod val="50000"/>
                    </a:schemeClr>
                  </a:solidFill>
                  <a:latin typeface="Comic Sans MS" pitchFamily="66" charset="0"/>
                </a:rPr>
                <a:t>&amp; Software-Defined Networking in NW core: coming soon)</a:t>
              </a:r>
              <a:endParaRPr lang="en-US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909764" y="2312988"/>
            <a:ext cx="6602414" cy="1951037"/>
            <a:chOff x="621" y="1535"/>
            <a:chExt cx="4159" cy="1229"/>
          </a:xfrm>
        </p:grpSpPr>
        <p:sp>
          <p:nvSpPr>
            <p:cNvPr id="4106" name="Text Box 8"/>
            <p:cNvSpPr txBox="1">
              <a:spLocks noChangeArrowheads="1"/>
            </p:cNvSpPr>
            <p:nvPr/>
          </p:nvSpPr>
          <p:spPr bwMode="auto">
            <a:xfrm>
              <a:off x="621" y="1900"/>
              <a:ext cx="4159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chemeClr val="accent2"/>
                  </a:solidFill>
                  <a:latin typeface="Comic Sans MS" pitchFamily="66" charset="0"/>
                </a:rPr>
                <a:t>But you </a:t>
              </a: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said multimedia apps require</a:t>
              </a:r>
              <a:endParaRPr lang="en-US" dirty="0">
                <a:solidFill>
                  <a:schemeClr val="accent2"/>
                </a:solidFill>
                <a:latin typeface="Comic Sans MS" pitchFamily="66" charset="0"/>
              </a:endParaRPr>
            </a:p>
            <a:p>
              <a:pPr algn="ctr" eaLnBrk="0" hangingPunct="0"/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Delay/jitter (</a:t>
              </a:r>
              <a:r>
                <a:rPr lang="en-US" dirty="0" err="1" smtClean="0">
                  <a:solidFill>
                    <a:schemeClr val="accent2"/>
                  </a:solidFill>
                  <a:latin typeface="Comic Sans MS" pitchFamily="66" charset="0"/>
                </a:rPr>
                <a:t>ie</a:t>
              </a:r>
              <a:r>
                <a:rPr lang="en-US" dirty="0" smtClean="0">
                  <a:solidFill>
                    <a:schemeClr val="accent2"/>
                  </a:solidFill>
                  <a:latin typeface="Comic Sans MS" pitchFamily="66" charset="0"/>
                </a:rPr>
                <a:t> bandwidth) guarantees to </a:t>
              </a:r>
              <a:r>
                <a:rPr lang="en-US" dirty="0">
                  <a:solidFill>
                    <a:schemeClr val="accent2"/>
                  </a:solidFill>
                  <a:latin typeface="Comic Sans MS" pitchFamily="66" charset="0"/>
                </a:rPr>
                <a:t>be</a:t>
              </a:r>
            </a:p>
            <a:p>
              <a:pPr algn="ctr" eaLnBrk="0" hangingPunct="0"/>
              <a:r>
                <a:rPr lang="en-US" dirty="0">
                  <a:solidFill>
                    <a:schemeClr val="accent2"/>
                  </a:solidFill>
                  <a:latin typeface="Comic Sans MS" pitchFamily="66" charset="0"/>
                </a:rPr>
                <a:t>effective!</a:t>
              </a:r>
              <a:endParaRPr lang="en-US" dirty="0">
                <a:latin typeface="Comic Sans MS" pitchFamily="66" charset="0"/>
              </a:endParaRPr>
            </a:p>
          </p:txBody>
        </p:sp>
        <p:sp>
          <p:nvSpPr>
            <p:cNvPr id="4107" name="Text Box 9"/>
            <p:cNvSpPr txBox="1">
              <a:spLocks noChangeArrowheads="1"/>
            </p:cNvSpPr>
            <p:nvPr/>
          </p:nvSpPr>
          <p:spPr bwMode="auto">
            <a:xfrm>
              <a:off x="3518" y="1535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08" name="Text Box 10"/>
            <p:cNvSpPr txBox="1">
              <a:spLocks noChangeArrowheads="1"/>
            </p:cNvSpPr>
            <p:nvPr/>
          </p:nvSpPr>
          <p:spPr bwMode="auto">
            <a:xfrm>
              <a:off x="3022" y="1646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09" name="Text Box 11"/>
            <p:cNvSpPr txBox="1">
              <a:spLocks noChangeArrowheads="1"/>
            </p:cNvSpPr>
            <p:nvPr/>
          </p:nvSpPr>
          <p:spPr bwMode="auto">
            <a:xfrm>
              <a:off x="3844" y="1704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0" name="Text Box 12"/>
            <p:cNvSpPr txBox="1">
              <a:spLocks noChangeArrowheads="1"/>
            </p:cNvSpPr>
            <p:nvPr/>
          </p:nvSpPr>
          <p:spPr bwMode="auto">
            <a:xfrm>
              <a:off x="718" y="1704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1" name="Text Box 13"/>
            <p:cNvSpPr txBox="1">
              <a:spLocks noChangeArrowheads="1"/>
            </p:cNvSpPr>
            <p:nvPr/>
          </p:nvSpPr>
          <p:spPr bwMode="auto">
            <a:xfrm>
              <a:off x="4466" y="1859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2" name="Text Box 14"/>
            <p:cNvSpPr txBox="1">
              <a:spLocks noChangeArrowheads="1"/>
            </p:cNvSpPr>
            <p:nvPr/>
          </p:nvSpPr>
          <p:spPr bwMode="auto">
            <a:xfrm>
              <a:off x="2258" y="1681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3" name="Text Box 15"/>
            <p:cNvSpPr txBox="1">
              <a:spLocks noChangeArrowheads="1"/>
            </p:cNvSpPr>
            <p:nvPr/>
          </p:nvSpPr>
          <p:spPr bwMode="auto">
            <a:xfrm>
              <a:off x="3428" y="2437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4" name="Text Box 16"/>
            <p:cNvSpPr txBox="1">
              <a:spLocks noChangeArrowheads="1"/>
            </p:cNvSpPr>
            <p:nvPr/>
          </p:nvSpPr>
          <p:spPr bwMode="auto">
            <a:xfrm>
              <a:off x="4243" y="2414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5" name="Text Box 17"/>
            <p:cNvSpPr txBox="1">
              <a:spLocks noChangeArrowheads="1"/>
            </p:cNvSpPr>
            <p:nvPr/>
          </p:nvSpPr>
          <p:spPr bwMode="auto">
            <a:xfrm>
              <a:off x="687" y="2273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6" name="Text Box 18"/>
            <p:cNvSpPr txBox="1">
              <a:spLocks noChangeArrowheads="1"/>
            </p:cNvSpPr>
            <p:nvPr/>
          </p:nvSpPr>
          <p:spPr bwMode="auto">
            <a:xfrm>
              <a:off x="1494" y="1643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>
                <a:latin typeface="Comic Sans MS" pitchFamily="66" charset="0"/>
              </a:endParaRPr>
            </a:p>
          </p:txBody>
        </p:sp>
        <p:sp>
          <p:nvSpPr>
            <p:cNvPr id="4117" name="Text Box 19"/>
            <p:cNvSpPr txBox="1">
              <a:spLocks noChangeArrowheads="1"/>
            </p:cNvSpPr>
            <p:nvPr/>
          </p:nvSpPr>
          <p:spPr bwMode="auto">
            <a:xfrm>
              <a:off x="1849" y="2376"/>
              <a:ext cx="2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800" dirty="0">
                  <a:solidFill>
                    <a:schemeClr val="accent2"/>
                  </a:solidFill>
                  <a:latin typeface="Comic Sans MS" pitchFamily="66" charset="0"/>
                </a:rPr>
                <a:t>?</a:t>
              </a:r>
              <a:endParaRPr lang="en-US" dirty="0">
                <a:latin typeface="Comic Sans MS" pitchFamily="66" charset="0"/>
              </a:endParaRPr>
            </a:p>
          </p:txBody>
        </p:sp>
      </p:grpSp>
      <p:graphicFrame>
        <p:nvGraphicFramePr>
          <p:cNvPr id="240660" name="Object 20"/>
          <p:cNvGraphicFramePr>
            <a:graphicFrameLocks noChangeAspect="1"/>
          </p:cNvGraphicFramePr>
          <p:nvPr/>
        </p:nvGraphicFramePr>
        <p:xfrm>
          <a:off x="1200150" y="2544763"/>
          <a:ext cx="728663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8" name="Microsoft ClipArt Gallery" r:id="rId3" imgW="1857600" imgH="3995640" progId="">
                  <p:embed/>
                </p:oleObj>
              </mc:Choice>
              <mc:Fallback>
                <p:oleObj name="Microsoft ClipArt Gallery" r:id="rId3" imgW="1857600" imgH="399564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0150" y="2544763"/>
                        <a:ext cx="728663" cy="156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0661" name="Object 21"/>
          <p:cNvGraphicFramePr>
            <a:graphicFrameLocks noChangeAspect="1"/>
          </p:cNvGraphicFramePr>
          <p:nvPr/>
        </p:nvGraphicFramePr>
        <p:xfrm>
          <a:off x="666750" y="4338638"/>
          <a:ext cx="638175" cy="193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9" name="Microsoft ClipArt Gallery" r:id="rId5" imgW="1295640" imgH="3934080" progId="">
                  <p:embed/>
                </p:oleObj>
              </mc:Choice>
              <mc:Fallback>
                <p:oleObj name="Microsoft ClipArt Gallery" r:id="rId5" imgW="1295640" imgH="393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750" y="4338638"/>
                        <a:ext cx="638175" cy="1938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55781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r>
              <a:rPr lang="en-US" sz="3200" dirty="0" smtClean="0"/>
              <a:t>Solution Approaches in Internet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57300"/>
            <a:ext cx="8287072" cy="411591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smtClean="0"/>
              <a:t>To mitigate impact of  “best-effort” protocols: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Several applications  use </a:t>
            </a:r>
            <a:r>
              <a:rPr lang="en-US" sz="2400" dirty="0" smtClean="0">
                <a:solidFill>
                  <a:srgbClr val="00B050"/>
                </a:solidFill>
              </a:rPr>
              <a:t>UDP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to avoid </a:t>
            </a:r>
            <a:r>
              <a:rPr lang="en-US" sz="2400" dirty="0" smtClean="0"/>
              <a:t>TCP’s </a:t>
            </a:r>
            <a:r>
              <a:rPr lang="en-US" sz="2400" dirty="0" err="1" smtClean="0">
                <a:solidFill>
                  <a:srgbClr val="00B050"/>
                </a:solidFill>
              </a:rPr>
              <a:t>ack</a:t>
            </a:r>
            <a:r>
              <a:rPr lang="en-US" sz="2400" dirty="0" smtClean="0">
                <a:solidFill>
                  <a:srgbClr val="00B050"/>
                </a:solidFill>
              </a:rPr>
              <a:t>-based progress (and slow start)</a:t>
            </a:r>
            <a:r>
              <a:rPr lang="en-US" sz="2400" dirty="0" smtClean="0"/>
              <a:t>…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B050"/>
                </a:solidFill>
              </a:rPr>
              <a:t>Buffer</a:t>
            </a:r>
            <a:r>
              <a:rPr lang="en-US" sz="2400" dirty="0" smtClean="0"/>
              <a:t> content at client and control playback to </a:t>
            </a:r>
            <a:r>
              <a:rPr lang="en-US" sz="2400" dirty="0" smtClean="0">
                <a:solidFill>
                  <a:srgbClr val="00B050"/>
                </a:solidFill>
              </a:rPr>
              <a:t>remedy jitter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00B050"/>
                </a:solidFill>
              </a:rPr>
              <a:t>Different error control </a:t>
            </a:r>
            <a:r>
              <a:rPr lang="en-US" sz="2400" dirty="0" smtClean="0"/>
              <a:t>methods (</a:t>
            </a:r>
            <a:r>
              <a:rPr lang="en-US" sz="2400" dirty="0" smtClean="0">
                <a:solidFill>
                  <a:srgbClr val="00B050"/>
                </a:solidFill>
              </a:rPr>
              <a:t>no </a:t>
            </a:r>
            <a:r>
              <a:rPr lang="en-US" sz="2400" dirty="0" err="1" smtClean="0">
                <a:solidFill>
                  <a:srgbClr val="00B050"/>
                </a:solidFill>
              </a:rPr>
              <a:t>ack</a:t>
            </a:r>
            <a:r>
              <a:rPr lang="en-US" sz="2400" dirty="0" smtClean="0"/>
              <a:t>)</a:t>
            </a:r>
          </a:p>
          <a:p>
            <a:pPr>
              <a:lnSpc>
                <a:spcPct val="90000"/>
              </a:lnSpc>
            </a:pPr>
            <a:r>
              <a:rPr lang="sv-SE" sz="2400" dirty="0" err="1"/>
              <a:t>Exhaust</a:t>
            </a:r>
            <a:r>
              <a:rPr lang="sv-SE" sz="2400" dirty="0"/>
              <a:t> all </a:t>
            </a:r>
            <a:r>
              <a:rPr lang="sv-SE" sz="2400" dirty="0" err="1"/>
              <a:t>uses</a:t>
            </a:r>
            <a:r>
              <a:rPr lang="sv-SE" sz="2400" dirty="0"/>
              <a:t> </a:t>
            </a:r>
            <a:r>
              <a:rPr lang="sv-SE" sz="2400" dirty="0" err="1"/>
              <a:t>of</a:t>
            </a:r>
            <a:r>
              <a:rPr lang="sv-SE" sz="2400" dirty="0"/>
              <a:t> </a:t>
            </a:r>
            <a:r>
              <a:rPr lang="sv-SE" sz="2400" dirty="0" err="1">
                <a:solidFill>
                  <a:srgbClr val="00B050"/>
                </a:solidFill>
              </a:rPr>
              <a:t>caching</a:t>
            </a:r>
            <a:r>
              <a:rPr lang="sv-SE" sz="2400" dirty="0">
                <a:solidFill>
                  <a:srgbClr val="00B050"/>
                </a:solidFill>
              </a:rPr>
              <a:t>, </a:t>
            </a:r>
            <a:r>
              <a:rPr lang="sv-SE" sz="2400" dirty="0" err="1">
                <a:solidFill>
                  <a:srgbClr val="00B050"/>
                </a:solidFill>
              </a:rPr>
              <a:t>proxys</a:t>
            </a:r>
            <a:r>
              <a:rPr lang="sv-SE" sz="2400" dirty="0"/>
              <a:t>, </a:t>
            </a:r>
            <a:r>
              <a:rPr lang="sv-SE" sz="2400" dirty="0" err="1"/>
              <a:t>etc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Adapt </a:t>
            </a:r>
            <a:r>
              <a:rPr lang="en-US" sz="2400" dirty="0" smtClean="0">
                <a:solidFill>
                  <a:srgbClr val="00B050"/>
                </a:solidFill>
              </a:rPr>
              <a:t>compression</a:t>
            </a:r>
            <a:r>
              <a:rPr lang="en-US" sz="2400" dirty="0" smtClean="0"/>
              <a:t> level to available bandwidth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add </a:t>
            </a:r>
            <a:r>
              <a:rPr lang="en-US" sz="2400" dirty="0" smtClean="0">
                <a:solidFill>
                  <a:srgbClr val="00B050"/>
                </a:solidFill>
              </a:rPr>
              <a:t>more bandwidth</a:t>
            </a: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Traffic engineering, SDN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Font typeface="ZapfDingbats"/>
              <a:buNone/>
            </a:pPr>
            <a:endParaRPr lang="en-US" dirty="0" smtClean="0"/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FFBBB6-566B-46C6-A219-320E345A7DDE}" type="slidenum">
              <a:rPr lang="en-US" smtClean="0"/>
              <a:pPr/>
              <a:t>35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2560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9246" y="1038957"/>
            <a:ext cx="47243" cy="48965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06" y="4581128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063117"/>
            <a:ext cx="6048672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P2P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apps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 for info </a:t>
            </a:r>
            <a:r>
              <a:rPr lang="sv-SE" sz="2000" b="1" dirty="0" err="1" smtClean="0">
                <a:solidFill>
                  <a:schemeClr val="bg1">
                    <a:lumMod val="75000"/>
                  </a:schemeClr>
                </a:solidFill>
              </a:rPr>
              <a:t>sharing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 2.6 (2.5 7e)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find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No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overlay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centralized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DB (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apster)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Unstructured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Query Flooding (Gnutella)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Hierarchical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Query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Flooding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KaZaA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Structured Overlays/DHT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i="1" dirty="0">
                <a:solidFill>
                  <a:schemeClr val="bg1">
                    <a:lumMod val="75000"/>
                  </a:schemeClr>
                </a:solidFill>
              </a:rPr>
              <a:t> to 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fetch</a:t>
            </a:r>
            <a:r>
              <a:rPr lang="sv-SE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Media Streaming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7.1-7.3 (9.1-9.3 &amp; 2.6 7e)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Application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classes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Today’s </a:t>
            </a:r>
            <a:r>
              <a:rPr lang="en-US" sz="2000" dirty="0" smtClean="0"/>
              <a:t>applications representative </a:t>
            </a:r>
            <a:r>
              <a:rPr lang="en-US" sz="2000" dirty="0"/>
              <a:t>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recovery from jitter 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Streaming protocols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CDN: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infrastructure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delivery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0964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5" name="Line 9"/>
          <p:cNvSpPr>
            <a:spLocks noChangeShapeType="1"/>
          </p:cNvSpPr>
          <p:nvPr/>
        </p:nvSpPr>
        <p:spPr bwMode="auto">
          <a:xfrm>
            <a:off x="838200" y="1490663"/>
            <a:ext cx="0" cy="28527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4266" name="Line 10"/>
          <p:cNvSpPr>
            <a:spLocks noChangeShapeType="1"/>
          </p:cNvSpPr>
          <p:nvPr/>
        </p:nvSpPr>
        <p:spPr bwMode="auto">
          <a:xfrm flipH="1">
            <a:off x="828675" y="4333875"/>
            <a:ext cx="7815263" cy="14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defRPr/>
            </a:pPr>
            <a:endParaRPr lang="en-US" sz="1800">
              <a:solidFill>
                <a:srgbClr val="000000"/>
              </a:solidFill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224314" name="Text Box 58"/>
          <p:cNvSpPr txBox="1">
            <a:spLocks noChangeArrowheads="1"/>
          </p:cNvSpPr>
          <p:nvPr/>
        </p:nvSpPr>
        <p:spPr bwMode="auto">
          <a:xfrm>
            <a:off x="1470025" y="1593850"/>
            <a:ext cx="1868488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 dirty="0">
                <a:solidFill>
                  <a:srgbClr val="CC0000"/>
                </a:solidFill>
                <a:latin typeface="Arial"/>
                <a:ea typeface="ＭＳ Ｐゴシック" charset="0"/>
                <a:cs typeface="Arial"/>
              </a:rPr>
              <a:t>       constant bit </a:t>
            </a:r>
          </a:p>
          <a:p>
            <a:pPr eaLnBrk="0" hangingPunct="0">
              <a:defRPr/>
            </a:pPr>
            <a:r>
              <a:rPr lang="en-US" sz="1800" dirty="0">
                <a:solidFill>
                  <a:srgbClr val="CC0000"/>
                </a:solidFill>
                <a:latin typeface="Arial"/>
                <a:ea typeface="ＭＳ Ｐゴシック" charset="0"/>
                <a:cs typeface="Arial"/>
              </a:rPr>
              <a:t>      rate video</a:t>
            </a:r>
          </a:p>
          <a:p>
            <a:pPr eaLnBrk="0" hangingPunct="0">
              <a:defRPr/>
            </a:pPr>
            <a:r>
              <a:rPr lang="en-US" sz="1800" dirty="0">
                <a:solidFill>
                  <a:srgbClr val="CC0000"/>
                </a:solidFill>
                <a:latin typeface="Arial"/>
                <a:ea typeface="ＭＳ Ｐゴシック" charset="0"/>
                <a:cs typeface="Arial"/>
              </a:rPr>
              <a:t>transmission</a:t>
            </a:r>
          </a:p>
        </p:txBody>
      </p:sp>
      <p:grpSp>
        <p:nvGrpSpPr>
          <p:cNvPr id="36868" name="Group 60"/>
          <p:cNvGrpSpPr>
            <a:grpSpLocks/>
          </p:cNvGrpSpPr>
          <p:nvPr/>
        </p:nvGrpSpPr>
        <p:grpSpPr bwMode="auto">
          <a:xfrm>
            <a:off x="1219200" y="1820863"/>
            <a:ext cx="2552700" cy="2525712"/>
            <a:chOff x="648" y="1147"/>
            <a:chExt cx="1608" cy="1591"/>
          </a:xfrm>
        </p:grpSpPr>
        <p:grpSp>
          <p:nvGrpSpPr>
            <p:cNvPr id="36967" name="Group 61"/>
            <p:cNvGrpSpPr>
              <a:grpSpLocks/>
            </p:cNvGrpSpPr>
            <p:nvPr/>
          </p:nvGrpSpPr>
          <p:grpSpPr bwMode="auto">
            <a:xfrm>
              <a:off x="648" y="1725"/>
              <a:ext cx="1024" cy="1013"/>
              <a:chOff x="672" y="1071"/>
              <a:chExt cx="1024" cy="1013"/>
            </a:xfrm>
          </p:grpSpPr>
          <p:grpSp>
            <p:nvGrpSpPr>
              <p:cNvPr id="36983" name="Group 62"/>
              <p:cNvGrpSpPr>
                <a:grpSpLocks/>
              </p:cNvGrpSpPr>
              <p:nvPr/>
            </p:nvGrpSpPr>
            <p:grpSpPr bwMode="auto">
              <a:xfrm>
                <a:off x="672" y="1506"/>
                <a:ext cx="583" cy="578"/>
                <a:chOff x="672" y="1486"/>
                <a:chExt cx="583" cy="578"/>
              </a:xfrm>
            </p:grpSpPr>
            <p:grpSp>
              <p:nvGrpSpPr>
                <p:cNvPr id="36994" name="Group 6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7002" name="Group 6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1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322" name="Line 6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7003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4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325" name="Line 6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95" name="Group 7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96" name="Group 7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28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329" name="Line 7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97" name="Group 7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33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332" name="Line 7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</p:grpSp>
          <p:grpSp>
            <p:nvGrpSpPr>
              <p:cNvPr id="36984" name="Group 77"/>
              <p:cNvGrpSpPr>
                <a:grpSpLocks/>
              </p:cNvGrpSpPr>
              <p:nvPr/>
            </p:nvGrpSpPr>
            <p:grpSpPr bwMode="auto">
              <a:xfrm>
                <a:off x="1259" y="1217"/>
                <a:ext cx="291" cy="288"/>
                <a:chOff x="672" y="1776"/>
                <a:chExt cx="291" cy="288"/>
              </a:xfrm>
            </p:grpSpPr>
            <p:grpSp>
              <p:nvGrpSpPr>
                <p:cNvPr id="36988" name="Group 7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35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36" name="Line 8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89" name="Group 8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38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39" name="Line 8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85" name="Group 84"/>
              <p:cNvGrpSpPr>
                <a:grpSpLocks/>
              </p:cNvGrpSpPr>
              <p:nvPr/>
            </p:nvGrpSpPr>
            <p:grpSpPr bwMode="auto">
              <a:xfrm>
                <a:off x="1551" y="1071"/>
                <a:ext cx="145" cy="144"/>
                <a:chOff x="672" y="1920"/>
                <a:chExt cx="145" cy="144"/>
              </a:xfrm>
            </p:grpSpPr>
            <p:sp>
              <p:nvSpPr>
                <p:cNvPr id="224341" name="Line 8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42" name="Line 8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</p:grpSp>
        <p:grpSp>
          <p:nvGrpSpPr>
            <p:cNvPr id="36968" name="Group 87"/>
            <p:cNvGrpSpPr>
              <a:grpSpLocks/>
            </p:cNvGrpSpPr>
            <p:nvPr/>
          </p:nvGrpSpPr>
          <p:grpSpPr bwMode="auto">
            <a:xfrm>
              <a:off x="1673" y="1147"/>
              <a:ext cx="583" cy="578"/>
              <a:chOff x="672" y="1486"/>
              <a:chExt cx="583" cy="578"/>
            </a:xfrm>
          </p:grpSpPr>
          <p:grpSp>
            <p:nvGrpSpPr>
              <p:cNvPr id="36969" name="Group 88"/>
              <p:cNvGrpSpPr>
                <a:grpSpLocks/>
              </p:cNvGrpSpPr>
              <p:nvPr/>
            </p:nvGrpSpPr>
            <p:grpSpPr bwMode="auto">
              <a:xfrm>
                <a:off x="672" y="1776"/>
                <a:ext cx="291" cy="288"/>
                <a:chOff x="672" y="1776"/>
                <a:chExt cx="291" cy="288"/>
              </a:xfrm>
            </p:grpSpPr>
            <p:grpSp>
              <p:nvGrpSpPr>
                <p:cNvPr id="36977" name="Group 89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46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47" name="Line 9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78" name="Group 92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49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50" name="Line 94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70" name="Group 95"/>
              <p:cNvGrpSpPr>
                <a:grpSpLocks/>
              </p:cNvGrpSpPr>
              <p:nvPr/>
            </p:nvGrpSpPr>
            <p:grpSpPr bwMode="auto">
              <a:xfrm>
                <a:off x="964" y="1486"/>
                <a:ext cx="291" cy="288"/>
                <a:chOff x="672" y="1776"/>
                <a:chExt cx="291" cy="288"/>
              </a:xfrm>
            </p:grpSpPr>
            <p:grpSp>
              <p:nvGrpSpPr>
                <p:cNvPr id="36971" name="Group 96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5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54" name="Line 9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72" name="Group 99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5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57" name="Line 10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</p:grpSp>
      </p:grpSp>
      <p:sp>
        <p:nvSpPr>
          <p:cNvPr id="224406" name="Text Box 150"/>
          <p:cNvSpPr txBox="1">
            <a:spLocks noChangeArrowheads="1"/>
          </p:cNvSpPr>
          <p:nvPr/>
        </p:nvSpPr>
        <p:spPr bwMode="auto">
          <a:xfrm rot="-5433387">
            <a:off x="-412750" y="2638426"/>
            <a:ext cx="1957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Cumulative data</a:t>
            </a:r>
          </a:p>
        </p:txBody>
      </p:sp>
      <p:sp>
        <p:nvSpPr>
          <p:cNvPr id="224410" name="Text Box 154"/>
          <p:cNvSpPr txBox="1">
            <a:spLocks noChangeArrowheads="1"/>
          </p:cNvSpPr>
          <p:nvPr/>
        </p:nvSpPr>
        <p:spPr bwMode="auto">
          <a:xfrm>
            <a:off x="8099425" y="4356100"/>
            <a:ext cx="6207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rPr>
              <a:t>time</a:t>
            </a:r>
          </a:p>
        </p:txBody>
      </p:sp>
      <p:grpSp>
        <p:nvGrpSpPr>
          <p:cNvPr id="224457" name="Group 201"/>
          <p:cNvGrpSpPr>
            <a:grpSpLocks/>
          </p:cNvGrpSpPr>
          <p:nvPr/>
        </p:nvGrpSpPr>
        <p:grpSpPr bwMode="auto">
          <a:xfrm>
            <a:off x="2495550" y="1835150"/>
            <a:ext cx="3500438" cy="2520950"/>
            <a:chOff x="1572" y="1156"/>
            <a:chExt cx="2205" cy="1588"/>
          </a:xfrm>
        </p:grpSpPr>
        <p:grpSp>
          <p:nvGrpSpPr>
            <p:cNvPr id="36927" name="Group 198"/>
            <p:cNvGrpSpPr>
              <a:grpSpLocks/>
            </p:cNvGrpSpPr>
            <p:nvPr/>
          </p:nvGrpSpPr>
          <p:grpSpPr bwMode="auto">
            <a:xfrm>
              <a:off x="1938" y="1156"/>
              <a:ext cx="1839" cy="1588"/>
              <a:chOff x="1938" y="1156"/>
              <a:chExt cx="1839" cy="1588"/>
            </a:xfrm>
          </p:grpSpPr>
          <p:grpSp>
            <p:nvGrpSpPr>
              <p:cNvPr id="36931" name="Group 106"/>
              <p:cNvGrpSpPr>
                <a:grpSpLocks/>
              </p:cNvGrpSpPr>
              <p:nvPr/>
            </p:nvGrpSpPr>
            <p:grpSpPr bwMode="auto">
              <a:xfrm>
                <a:off x="1938" y="2600"/>
                <a:ext cx="319" cy="144"/>
                <a:chOff x="672" y="1920"/>
                <a:chExt cx="145" cy="144"/>
              </a:xfrm>
            </p:grpSpPr>
            <p:sp>
              <p:nvSpPr>
                <p:cNvPr id="224363" name="Line 10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64" name="Line 10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2" name="Group 109"/>
              <p:cNvGrpSpPr>
                <a:grpSpLocks/>
              </p:cNvGrpSpPr>
              <p:nvPr/>
            </p:nvGrpSpPr>
            <p:grpSpPr bwMode="auto">
              <a:xfrm>
                <a:off x="2252" y="2456"/>
                <a:ext cx="73" cy="144"/>
                <a:chOff x="672" y="1920"/>
                <a:chExt cx="145" cy="144"/>
              </a:xfrm>
            </p:grpSpPr>
            <p:sp>
              <p:nvSpPr>
                <p:cNvPr id="224366" name="Line 110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67" name="Line 111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3" name="Group 112"/>
              <p:cNvGrpSpPr>
                <a:grpSpLocks/>
              </p:cNvGrpSpPr>
              <p:nvPr/>
            </p:nvGrpSpPr>
            <p:grpSpPr bwMode="auto">
              <a:xfrm>
                <a:off x="2317" y="2169"/>
                <a:ext cx="126" cy="288"/>
                <a:chOff x="672" y="1776"/>
                <a:chExt cx="291" cy="288"/>
              </a:xfrm>
            </p:grpSpPr>
            <p:grpSp>
              <p:nvGrpSpPr>
                <p:cNvPr id="36957" name="Group 113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0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71" name="Line 11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7"/>
                    <a:ext cx="0" cy="14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58" name="Group 116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73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671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74" name="Line 118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7"/>
                    <a:ext cx="0" cy="146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4" name="Group 119"/>
              <p:cNvGrpSpPr>
                <a:grpSpLocks/>
              </p:cNvGrpSpPr>
              <p:nvPr/>
            </p:nvGrpSpPr>
            <p:grpSpPr bwMode="auto">
              <a:xfrm>
                <a:off x="2441" y="1877"/>
                <a:ext cx="609" cy="288"/>
                <a:chOff x="672" y="1776"/>
                <a:chExt cx="291" cy="288"/>
              </a:xfrm>
            </p:grpSpPr>
            <p:grpSp>
              <p:nvGrpSpPr>
                <p:cNvPr id="36951" name="Group 120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77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78" name="Line 122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52" name="Group 123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80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81" name="Line 125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935" name="Group 126"/>
              <p:cNvGrpSpPr>
                <a:grpSpLocks/>
              </p:cNvGrpSpPr>
              <p:nvPr/>
            </p:nvGrpSpPr>
            <p:grpSpPr bwMode="auto">
              <a:xfrm>
                <a:off x="3045" y="1740"/>
                <a:ext cx="52" cy="144"/>
                <a:chOff x="672" y="1920"/>
                <a:chExt cx="145" cy="144"/>
              </a:xfrm>
            </p:grpSpPr>
            <p:sp>
              <p:nvSpPr>
                <p:cNvPr id="224383" name="Line 127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84" name="Line 128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9"/>
                  <a:ext cx="0" cy="14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6" name="Group 131"/>
              <p:cNvGrpSpPr>
                <a:grpSpLocks/>
              </p:cNvGrpSpPr>
              <p:nvPr/>
            </p:nvGrpSpPr>
            <p:grpSpPr bwMode="auto">
              <a:xfrm>
                <a:off x="3092" y="1590"/>
                <a:ext cx="469" cy="144"/>
                <a:chOff x="672" y="1920"/>
                <a:chExt cx="145" cy="144"/>
              </a:xfrm>
            </p:grpSpPr>
            <p:sp>
              <p:nvSpPr>
                <p:cNvPr id="224388" name="Line 132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89" name="Line 133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7" name="Group 134"/>
              <p:cNvGrpSpPr>
                <a:grpSpLocks/>
              </p:cNvGrpSpPr>
              <p:nvPr/>
            </p:nvGrpSpPr>
            <p:grpSpPr bwMode="auto">
              <a:xfrm>
                <a:off x="3550" y="1446"/>
                <a:ext cx="145" cy="144"/>
                <a:chOff x="672" y="1920"/>
                <a:chExt cx="145" cy="144"/>
              </a:xfrm>
            </p:grpSpPr>
            <p:sp>
              <p:nvSpPr>
                <p:cNvPr id="224391" name="Line 135"/>
                <p:cNvSpPr>
                  <a:spLocks noChangeShapeType="1"/>
                </p:cNvSpPr>
                <p:nvPr/>
              </p:nvSpPr>
              <p:spPr bwMode="auto">
                <a:xfrm>
                  <a:off x="672" y="1920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  <p:sp>
              <p:nvSpPr>
                <p:cNvPr id="224392" name="Line 136"/>
                <p:cNvSpPr>
                  <a:spLocks noChangeShapeType="1"/>
                </p:cNvSpPr>
                <p:nvPr/>
              </p:nvSpPr>
              <p:spPr bwMode="auto">
                <a:xfrm rot="5400000">
                  <a:off x="745" y="1848"/>
                  <a:ext cx="0" cy="144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>
                    <a:solidFill>
                      <a:srgbClr val="000000"/>
                    </a:solidFill>
                    <a:latin typeface="Arial"/>
                    <a:ea typeface="ＭＳ Ｐゴシック" charset="0"/>
                    <a:cs typeface="Arial"/>
                  </a:endParaRPr>
                </a:p>
              </p:txBody>
            </p:sp>
          </p:grpSp>
          <p:grpSp>
            <p:nvGrpSpPr>
              <p:cNvPr id="36938" name="Group 137"/>
              <p:cNvGrpSpPr>
                <a:grpSpLocks/>
              </p:cNvGrpSpPr>
              <p:nvPr/>
            </p:nvGrpSpPr>
            <p:grpSpPr bwMode="auto">
              <a:xfrm>
                <a:off x="3690" y="1156"/>
                <a:ext cx="87" cy="288"/>
                <a:chOff x="672" y="1776"/>
                <a:chExt cx="291" cy="288"/>
              </a:xfrm>
            </p:grpSpPr>
            <p:grpSp>
              <p:nvGrpSpPr>
                <p:cNvPr id="36939" name="Group 138"/>
                <p:cNvGrpSpPr>
                  <a:grpSpLocks/>
                </p:cNvGrpSpPr>
                <p:nvPr/>
              </p:nvGrpSpPr>
              <p:grpSpPr bwMode="auto">
                <a:xfrm>
                  <a:off x="672" y="1920"/>
                  <a:ext cx="145" cy="144"/>
                  <a:chOff x="672" y="1920"/>
                  <a:chExt cx="145" cy="144"/>
                </a:xfrm>
              </p:grpSpPr>
              <p:sp>
                <p:nvSpPr>
                  <p:cNvPr id="224395" name="Line 139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96" name="Line 140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4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  <p:grpSp>
              <p:nvGrpSpPr>
                <p:cNvPr id="36940" name="Group 141"/>
                <p:cNvGrpSpPr>
                  <a:grpSpLocks/>
                </p:cNvGrpSpPr>
                <p:nvPr/>
              </p:nvGrpSpPr>
              <p:grpSpPr bwMode="auto">
                <a:xfrm>
                  <a:off x="818" y="1776"/>
                  <a:ext cx="145" cy="144"/>
                  <a:chOff x="672" y="1920"/>
                  <a:chExt cx="145" cy="144"/>
                </a:xfrm>
              </p:grpSpPr>
              <p:sp>
                <p:nvSpPr>
                  <p:cNvPr id="224398" name="Line 142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399" name="Line 143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</p:grpSp>
        <p:sp>
          <p:nvSpPr>
            <p:cNvPr id="224408" name="Text Box 152"/>
            <p:cNvSpPr txBox="1">
              <a:spLocks noChangeArrowheads="1"/>
            </p:cNvSpPr>
            <p:nvPr/>
          </p:nvSpPr>
          <p:spPr bwMode="auto">
            <a:xfrm>
              <a:off x="1753" y="1724"/>
              <a:ext cx="634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variable</a:t>
              </a:r>
            </a:p>
            <a:p>
              <a:pPr algn="ctr" eaLnBrk="0" hangingPunct="0">
                <a:defRPr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network</a:t>
              </a:r>
            </a:p>
            <a:p>
              <a:pPr algn="ctr" eaLnBrk="0" hangingPunct="0">
                <a:defRPr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delay</a:t>
              </a:r>
            </a:p>
          </p:txBody>
        </p:sp>
        <p:sp>
          <p:nvSpPr>
            <p:cNvPr id="224409" name="Line 153"/>
            <p:cNvSpPr>
              <a:spLocks noChangeShapeType="1"/>
            </p:cNvSpPr>
            <p:nvPr/>
          </p:nvSpPr>
          <p:spPr bwMode="auto">
            <a:xfrm>
              <a:off x="1572" y="1938"/>
              <a:ext cx="109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24453" name="Text Box 197"/>
            <p:cNvSpPr txBox="1">
              <a:spLocks noChangeArrowheads="1"/>
            </p:cNvSpPr>
            <p:nvPr/>
          </p:nvSpPr>
          <p:spPr bwMode="auto">
            <a:xfrm>
              <a:off x="2682" y="1196"/>
              <a:ext cx="84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 eaLnBrk="0" hangingPunct="0">
                <a:defRPr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client video</a:t>
              </a:r>
            </a:p>
            <a:p>
              <a:pPr algn="r" eaLnBrk="0" hangingPunct="0">
                <a:defRPr/>
              </a:pPr>
              <a:r>
                <a:rPr lang="en-US" sz="180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rPr>
                <a:t>reception</a:t>
              </a:r>
            </a:p>
          </p:txBody>
        </p:sp>
      </p:grpSp>
      <p:grpSp>
        <p:nvGrpSpPr>
          <p:cNvPr id="224459" name="Group 203"/>
          <p:cNvGrpSpPr>
            <a:grpSpLocks/>
          </p:cNvGrpSpPr>
          <p:nvPr/>
        </p:nvGrpSpPr>
        <p:grpSpPr bwMode="auto">
          <a:xfrm>
            <a:off x="2974975" y="1806575"/>
            <a:ext cx="4945063" cy="3209925"/>
            <a:chOff x="1874" y="1138"/>
            <a:chExt cx="3115" cy="2022"/>
          </a:xfrm>
        </p:grpSpPr>
        <p:grpSp>
          <p:nvGrpSpPr>
            <p:cNvPr id="36881" name="Group 155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36886" name="Group 156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36902" name="Group 157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36913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21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6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24417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22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19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24420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36914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36915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3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24424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36916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24426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24427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accent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36903" name="Group 172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907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0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31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908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33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34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904" name="Group 179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24436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24437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chemeClr val="accent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36887" name="Group 182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36888" name="Group 18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6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1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42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7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4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45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36889" name="Group 19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36890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48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49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36891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451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4452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chemeClr val="accent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224455" name="Text Box 199"/>
            <p:cNvSpPr txBox="1">
              <a:spLocks noChangeArrowheads="1"/>
            </p:cNvSpPr>
            <p:nvPr/>
          </p:nvSpPr>
          <p:spPr bwMode="auto">
            <a:xfrm>
              <a:off x="3788" y="1250"/>
              <a:ext cx="1201" cy="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 dirty="0">
                  <a:solidFill>
                    <a:srgbClr val="000099"/>
                  </a:solidFill>
                  <a:latin typeface="Arial"/>
                  <a:ea typeface="ＭＳ Ｐゴシック" charset="0"/>
                  <a:cs typeface="Arial"/>
                </a:rPr>
                <a:t>       constant bit </a:t>
              </a:r>
            </a:p>
            <a:p>
              <a:pPr eaLnBrk="0" hangingPunct="0">
                <a:defRPr/>
              </a:pPr>
              <a:r>
                <a:rPr lang="en-US" sz="1800" dirty="0">
                  <a:solidFill>
                    <a:srgbClr val="000099"/>
                  </a:solidFill>
                  <a:latin typeface="Arial"/>
                  <a:ea typeface="ＭＳ Ｐゴシック" charset="0"/>
                  <a:cs typeface="Arial"/>
                </a:rPr>
                <a:t>     rate video</a:t>
              </a:r>
            </a:p>
            <a:p>
              <a:pPr eaLnBrk="0" hangingPunct="0">
                <a:defRPr/>
              </a:pPr>
              <a:r>
                <a:rPr lang="en-US" sz="1800" dirty="0">
                  <a:solidFill>
                    <a:srgbClr val="000099"/>
                  </a:solidFill>
                  <a:latin typeface="Arial"/>
                  <a:ea typeface="ＭＳ Ｐゴシック" charset="0"/>
                  <a:cs typeface="Arial"/>
                </a:rPr>
                <a:t> playout at client</a:t>
              </a:r>
            </a:p>
          </p:txBody>
        </p:sp>
        <p:grpSp>
          <p:nvGrpSpPr>
            <p:cNvPr id="36883" name="Group 202"/>
            <p:cNvGrpSpPr>
              <a:grpSpLocks/>
            </p:cNvGrpSpPr>
            <p:nvPr/>
          </p:nvGrpSpPr>
          <p:grpSpPr bwMode="auto">
            <a:xfrm>
              <a:off x="1874" y="2756"/>
              <a:ext cx="1059" cy="404"/>
              <a:chOff x="1874" y="2756"/>
              <a:chExt cx="1059" cy="404"/>
            </a:xfrm>
          </p:grpSpPr>
          <p:sp>
            <p:nvSpPr>
              <p:cNvPr id="224400" name="Text Box 144"/>
              <p:cNvSpPr txBox="1">
                <a:spLocks noChangeArrowheads="1"/>
              </p:cNvSpPr>
              <p:nvPr/>
            </p:nvSpPr>
            <p:spPr bwMode="auto">
              <a:xfrm>
                <a:off x="1874" y="2756"/>
                <a:ext cx="1059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defRPr/>
                </a:pPr>
                <a:r>
                  <a:rPr lang="en-US" sz="1800">
                    <a:solidFill>
                      <a:srgbClr val="000099"/>
                    </a:solidFill>
                    <a:latin typeface="Arial"/>
                    <a:ea typeface="ＭＳ Ｐゴシック" charset="0"/>
                    <a:cs typeface="Arial"/>
                  </a:rPr>
                  <a:t>client playout</a:t>
                </a:r>
              </a:p>
              <a:p>
                <a:pPr algn="ctr" eaLnBrk="0" hangingPunct="0">
                  <a:defRPr/>
                </a:pPr>
                <a:r>
                  <a:rPr lang="en-US" sz="1800">
                    <a:solidFill>
                      <a:srgbClr val="000099"/>
                    </a:solidFill>
                    <a:latin typeface="Arial"/>
                    <a:ea typeface="ＭＳ Ｐゴシック" charset="0"/>
                    <a:cs typeface="Arial"/>
                  </a:rPr>
                  <a:t>delay</a:t>
                </a:r>
              </a:p>
            </p:txBody>
          </p:sp>
          <p:sp>
            <p:nvSpPr>
              <p:cNvPr id="224456" name="Line 200"/>
              <p:cNvSpPr>
                <a:spLocks noChangeShapeType="1"/>
              </p:cNvSpPr>
              <p:nvPr/>
            </p:nvSpPr>
            <p:spPr bwMode="auto">
              <a:xfrm flipV="1">
                <a:off x="1962" y="2988"/>
                <a:ext cx="816" cy="6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>
                  <a:solidFill>
                    <a:srgbClr val="000000"/>
                  </a:solidFill>
                  <a:latin typeface="Arial"/>
                  <a:ea typeface="ＭＳ Ｐゴシック" charset="0"/>
                  <a:cs typeface="Arial"/>
                </a:endParaRPr>
              </a:p>
            </p:txBody>
          </p:sp>
        </p:grpSp>
      </p:grpSp>
      <p:grpSp>
        <p:nvGrpSpPr>
          <p:cNvPr id="224462" name="Group 206"/>
          <p:cNvGrpSpPr>
            <a:grpSpLocks/>
          </p:cNvGrpSpPr>
          <p:nvPr/>
        </p:nvGrpSpPr>
        <p:grpSpPr bwMode="auto">
          <a:xfrm>
            <a:off x="4459288" y="2971800"/>
            <a:ext cx="523875" cy="903288"/>
            <a:chOff x="2809" y="1872"/>
            <a:chExt cx="330" cy="569"/>
          </a:xfrm>
        </p:grpSpPr>
        <p:sp>
          <p:nvSpPr>
            <p:cNvPr id="224460" name="Line 204"/>
            <p:cNvSpPr>
              <a:spLocks noChangeShapeType="1"/>
            </p:cNvSpPr>
            <p:nvPr/>
          </p:nvSpPr>
          <p:spPr bwMode="auto">
            <a:xfrm flipV="1">
              <a:off x="2988" y="1872"/>
              <a:ext cx="0" cy="564"/>
            </a:xfrm>
            <a:prstGeom prst="line">
              <a:avLst/>
            </a:prstGeom>
            <a:noFill/>
            <a:ln w="19050">
              <a:solidFill>
                <a:srgbClr val="0099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224461" name="Text Box 205"/>
            <p:cNvSpPr txBox="1">
              <a:spLocks noChangeArrowheads="1"/>
            </p:cNvSpPr>
            <p:nvPr/>
          </p:nvSpPr>
          <p:spPr bwMode="auto">
            <a:xfrm rot="16200000">
              <a:off x="2710" y="2011"/>
              <a:ext cx="52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1400">
                  <a:solidFill>
                    <a:srgbClr val="009900"/>
                  </a:solidFill>
                  <a:latin typeface="Arial"/>
                  <a:ea typeface="ＭＳ Ｐゴシック" charset="0"/>
                  <a:cs typeface="Arial"/>
                </a:rPr>
                <a:t>buffered</a:t>
              </a:r>
            </a:p>
            <a:p>
              <a:pPr algn="ctr" eaLnBrk="0" hangingPunct="0">
                <a:defRPr/>
              </a:pPr>
              <a:r>
                <a:rPr lang="en-US" sz="1400">
                  <a:solidFill>
                    <a:srgbClr val="009900"/>
                  </a:solidFill>
                  <a:latin typeface="Arial"/>
                  <a:ea typeface="ＭＳ Ｐゴシック" charset="0"/>
                  <a:cs typeface="Arial"/>
                </a:rPr>
                <a:t>video</a:t>
              </a:r>
              <a:endParaRPr 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224464" name="Rectangle 208"/>
          <p:cNvSpPr>
            <a:spLocks noGrp="1" noChangeArrowheads="1"/>
          </p:cNvSpPr>
          <p:nvPr>
            <p:ph type="body" idx="1"/>
          </p:nvPr>
        </p:nvSpPr>
        <p:spPr>
          <a:xfrm>
            <a:off x="733425" y="5207000"/>
            <a:ext cx="7772400" cy="889000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client-side 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buffering</a:t>
            </a:r>
            <a:r>
              <a:rPr lang="en-US" i="1" dirty="0">
                <a:solidFill>
                  <a:srgbClr val="CC0000"/>
                </a:solidFill>
                <a:ea typeface="ＭＳ Ｐゴシック" charset="0"/>
              </a:rPr>
              <a:t> 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and </a:t>
            </a:r>
            <a:r>
              <a:rPr lang="en-US" i="1" dirty="0" err="1" smtClean="0">
                <a:solidFill>
                  <a:srgbClr val="CC0000"/>
                </a:solidFill>
                <a:ea typeface="ＭＳ Ｐゴシック" charset="0"/>
              </a:rPr>
              <a:t>playout</a:t>
            </a:r>
            <a:r>
              <a:rPr lang="en-US" i="1" dirty="0" smtClean="0">
                <a:solidFill>
                  <a:srgbClr val="CC0000"/>
                </a:solidFill>
                <a:ea typeface="ＭＳ Ｐゴシック" charset="0"/>
              </a:rPr>
              <a:t> delay: </a:t>
            </a:r>
            <a:r>
              <a:rPr lang="en-US" dirty="0">
                <a:ea typeface="ＭＳ Ｐゴシック" charset="0"/>
              </a:rPr>
              <a:t>compensate for network-added delay, delay jitter</a:t>
            </a:r>
          </a:p>
        </p:txBody>
      </p:sp>
      <p:sp>
        <p:nvSpPr>
          <p:cNvPr id="3687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926A9AA4-520C-4DA3-BBE4-3BD68EC7BBAA}" type="slidenum">
              <a:rPr lang="en-US" sz="1200" i="0" smtClean="0">
                <a:solidFill>
                  <a:srgbClr val="000000"/>
                </a:solidFill>
                <a:latin typeface="Arial" pitchFamily="34" charset="0"/>
              </a:rPr>
              <a:pPr/>
              <a:t>37</a:t>
            </a:fld>
            <a:endParaRPr lang="en-US" sz="1200" i="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36563" y="298450"/>
            <a:ext cx="8080375" cy="39424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Streaming: recovery from jitter </a:t>
            </a:r>
            <a:endParaRPr lang="en-US" dirty="0">
              <a:ea typeface="ＭＳ Ｐゴシック" charset="0"/>
            </a:endParaRPr>
          </a:p>
        </p:txBody>
      </p:sp>
      <p:grpSp>
        <p:nvGrpSpPr>
          <p:cNvPr id="193" name="Group 203"/>
          <p:cNvGrpSpPr>
            <a:grpSpLocks/>
          </p:cNvGrpSpPr>
          <p:nvPr/>
        </p:nvGrpSpPr>
        <p:grpSpPr bwMode="auto">
          <a:xfrm>
            <a:off x="3114005" y="920902"/>
            <a:ext cx="5770569" cy="3525840"/>
            <a:chOff x="2483" y="556"/>
            <a:chExt cx="3635" cy="2221"/>
          </a:xfrm>
        </p:grpSpPr>
        <p:grpSp>
          <p:nvGrpSpPr>
            <p:cNvPr id="194" name="Group 155"/>
            <p:cNvGrpSpPr>
              <a:grpSpLocks/>
            </p:cNvGrpSpPr>
            <p:nvPr/>
          </p:nvGrpSpPr>
          <p:grpSpPr bwMode="auto">
            <a:xfrm>
              <a:off x="2784" y="1138"/>
              <a:ext cx="1608" cy="1591"/>
              <a:chOff x="648" y="1147"/>
              <a:chExt cx="1608" cy="1591"/>
            </a:xfrm>
          </p:grpSpPr>
          <p:grpSp>
            <p:nvGrpSpPr>
              <p:cNvPr id="199" name="Group 156"/>
              <p:cNvGrpSpPr>
                <a:grpSpLocks/>
              </p:cNvGrpSpPr>
              <p:nvPr/>
            </p:nvGrpSpPr>
            <p:grpSpPr bwMode="auto">
              <a:xfrm>
                <a:off x="648" y="1725"/>
                <a:ext cx="1024" cy="1013"/>
                <a:chOff x="672" y="1071"/>
                <a:chExt cx="1024" cy="1013"/>
              </a:xfrm>
            </p:grpSpPr>
            <p:grpSp>
              <p:nvGrpSpPr>
                <p:cNvPr id="215" name="Group 157"/>
                <p:cNvGrpSpPr>
                  <a:grpSpLocks/>
                </p:cNvGrpSpPr>
                <p:nvPr/>
              </p:nvGrpSpPr>
              <p:grpSpPr bwMode="auto">
                <a:xfrm>
                  <a:off x="672" y="1506"/>
                  <a:ext cx="583" cy="578"/>
                  <a:chOff x="672" y="1486"/>
                  <a:chExt cx="583" cy="578"/>
                </a:xfrm>
              </p:grpSpPr>
              <p:grpSp>
                <p:nvGrpSpPr>
                  <p:cNvPr id="226" name="Group 158"/>
                  <p:cNvGrpSpPr>
                    <a:grpSpLocks/>
                  </p:cNvGrpSpPr>
                  <p:nvPr/>
                </p:nvGrpSpPr>
                <p:grpSpPr bwMode="auto">
                  <a:xfrm>
                    <a:off x="672" y="177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234" name="Group 15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38" name="Line 1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39" name="Line 16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235" name="Group 16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36" name="Line 1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37" name="Line 164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</p:grpSp>
              <p:grpSp>
                <p:nvGrpSpPr>
                  <p:cNvPr id="227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964" y="1486"/>
                    <a:ext cx="291" cy="288"/>
                    <a:chOff x="672" y="1776"/>
                    <a:chExt cx="291" cy="288"/>
                  </a:xfrm>
                </p:grpSpPr>
                <p:grpSp>
                  <p:nvGrpSpPr>
                    <p:cNvPr id="228" name="Group 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672" y="1920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32" name="Line 16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33" name="Line 168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  <p:grpSp>
                  <p:nvGrpSpPr>
                    <p:cNvPr id="229" name="Group 1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18" y="1776"/>
                      <a:ext cx="145" cy="144"/>
                      <a:chOff x="672" y="1920"/>
                      <a:chExt cx="145" cy="144"/>
                    </a:xfrm>
                  </p:grpSpPr>
                  <p:sp>
                    <p:nvSpPr>
                      <p:cNvPr id="230" name="Line 1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672" y="1920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  <p:sp>
                    <p:nvSpPr>
                      <p:cNvPr id="231" name="Line 171"/>
                      <p:cNvSpPr>
                        <a:spLocks noChangeShapeType="1"/>
                      </p:cNvSpPr>
                      <p:nvPr/>
                    </p:nvSpPr>
                    <p:spPr bwMode="auto">
                      <a:xfrm rot="5400000">
                        <a:off x="745" y="1848"/>
                        <a:ext cx="0" cy="144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00B0F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eaLnBrk="0" hangingPunct="0">
                          <a:defRPr/>
                        </a:pPr>
                        <a:endParaRPr lang="en-US" sz="1800">
                          <a:solidFill>
                            <a:srgbClr val="000000"/>
                          </a:solidFill>
                          <a:latin typeface="Arial"/>
                          <a:ea typeface="ＭＳ Ｐゴシック" charset="0"/>
                          <a:cs typeface="Arial"/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16" name="Group 172"/>
                <p:cNvGrpSpPr>
                  <a:grpSpLocks/>
                </p:cNvGrpSpPr>
                <p:nvPr/>
              </p:nvGrpSpPr>
              <p:grpSpPr bwMode="auto">
                <a:xfrm>
                  <a:off x="1259" y="1217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20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4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5" name="Line 175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21" name="Group 176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22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23" name="Line 178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217" name="Group 179"/>
                <p:cNvGrpSpPr>
                  <a:grpSpLocks/>
                </p:cNvGrpSpPr>
                <p:nvPr/>
              </p:nvGrpSpPr>
              <p:grpSpPr bwMode="auto">
                <a:xfrm>
                  <a:off x="1551" y="1071"/>
                  <a:ext cx="145" cy="144"/>
                  <a:chOff x="672" y="1920"/>
                  <a:chExt cx="145" cy="144"/>
                </a:xfrm>
              </p:grpSpPr>
              <p:sp>
                <p:nvSpPr>
                  <p:cNvPr id="218" name="Line 180"/>
                  <p:cNvSpPr>
                    <a:spLocks noChangeShapeType="1"/>
                  </p:cNvSpPr>
                  <p:nvPr/>
                </p:nvSpPr>
                <p:spPr bwMode="auto">
                  <a:xfrm>
                    <a:off x="672" y="1920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F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  <p:sp>
                <p:nvSpPr>
                  <p:cNvPr id="219" name="Line 181"/>
                  <p:cNvSpPr>
                    <a:spLocks noChangeShapeType="1"/>
                  </p:cNvSpPr>
                  <p:nvPr/>
                </p:nvSpPr>
                <p:spPr bwMode="auto">
                  <a:xfrm rot="5400000">
                    <a:off x="745" y="1848"/>
                    <a:ext cx="0" cy="144"/>
                  </a:xfrm>
                  <a:prstGeom prst="line">
                    <a:avLst/>
                  </a:prstGeom>
                  <a:noFill/>
                  <a:ln w="19050">
                    <a:solidFill>
                      <a:srgbClr val="00B0F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>
                      <a:solidFill>
                        <a:srgbClr val="000000"/>
                      </a:solidFill>
                      <a:latin typeface="Arial"/>
                      <a:ea typeface="ＭＳ Ｐゴシック" charset="0"/>
                      <a:cs typeface="Arial"/>
                    </a:endParaRPr>
                  </a:p>
                </p:txBody>
              </p:sp>
            </p:grpSp>
          </p:grpSp>
          <p:grpSp>
            <p:nvGrpSpPr>
              <p:cNvPr id="200" name="Group 182"/>
              <p:cNvGrpSpPr>
                <a:grpSpLocks/>
              </p:cNvGrpSpPr>
              <p:nvPr/>
            </p:nvGrpSpPr>
            <p:grpSpPr bwMode="auto">
              <a:xfrm>
                <a:off x="1673" y="1147"/>
                <a:ext cx="583" cy="578"/>
                <a:chOff x="672" y="1486"/>
                <a:chExt cx="583" cy="578"/>
              </a:xfrm>
            </p:grpSpPr>
            <p:grpSp>
              <p:nvGrpSpPr>
                <p:cNvPr id="201" name="Group 183"/>
                <p:cNvGrpSpPr>
                  <a:grpSpLocks/>
                </p:cNvGrpSpPr>
                <p:nvPr/>
              </p:nvGrpSpPr>
              <p:grpSpPr bwMode="auto">
                <a:xfrm>
                  <a:off x="672" y="177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09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13" name="Line 1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14" name="Line 18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10" name="Group 187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11" name="Line 1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12" name="Line 189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  <p:grpSp>
              <p:nvGrpSpPr>
                <p:cNvPr id="202" name="Group 190"/>
                <p:cNvGrpSpPr>
                  <a:grpSpLocks/>
                </p:cNvGrpSpPr>
                <p:nvPr/>
              </p:nvGrpSpPr>
              <p:grpSpPr bwMode="auto">
                <a:xfrm>
                  <a:off x="964" y="1486"/>
                  <a:ext cx="291" cy="288"/>
                  <a:chOff x="672" y="1776"/>
                  <a:chExt cx="291" cy="288"/>
                </a:xfrm>
              </p:grpSpPr>
              <p:grpSp>
                <p:nvGrpSpPr>
                  <p:cNvPr id="203" name="Group 191"/>
                  <p:cNvGrpSpPr>
                    <a:grpSpLocks/>
                  </p:cNvGrpSpPr>
                  <p:nvPr/>
                </p:nvGrpSpPr>
                <p:grpSpPr bwMode="auto">
                  <a:xfrm>
                    <a:off x="672" y="1920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07" name="Line 1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08" name="Line 193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  <p:grpSp>
                <p:nvGrpSpPr>
                  <p:cNvPr id="204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818" y="1776"/>
                    <a:ext cx="145" cy="144"/>
                    <a:chOff x="672" y="1920"/>
                    <a:chExt cx="145" cy="144"/>
                  </a:xfrm>
                </p:grpSpPr>
                <p:sp>
                  <p:nvSpPr>
                    <p:cNvPr id="205" name="Line 1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2" y="1920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  <p:sp>
                  <p:nvSpPr>
                    <p:cNvPr id="206" name="Line 196"/>
                    <p:cNvSpPr>
                      <a:spLocks noChangeShapeType="1"/>
                    </p:cNvSpPr>
                    <p:nvPr/>
                  </p:nvSpPr>
                  <p:spPr bwMode="auto">
                    <a:xfrm rot="5400000">
                      <a:off x="745" y="1848"/>
                      <a:ext cx="0" cy="144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B0F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eaLnBrk="0" hangingPunct="0">
                        <a:defRPr/>
                      </a:pPr>
                      <a:endParaRPr lang="en-US" sz="1800">
                        <a:solidFill>
                          <a:srgbClr val="000000"/>
                        </a:solidFill>
                        <a:latin typeface="Arial"/>
                        <a:ea typeface="ＭＳ Ｐゴシック" charset="0"/>
                        <a:cs typeface="Arial"/>
                      </a:endParaRPr>
                    </a:p>
                  </p:txBody>
                </p:sp>
              </p:grpSp>
            </p:grpSp>
          </p:grpSp>
        </p:grpSp>
        <p:sp>
          <p:nvSpPr>
            <p:cNvPr id="195" name="Text Box 199"/>
            <p:cNvSpPr txBox="1">
              <a:spLocks noChangeArrowheads="1"/>
            </p:cNvSpPr>
            <p:nvPr/>
          </p:nvSpPr>
          <p:spPr bwMode="auto">
            <a:xfrm>
              <a:off x="3401" y="556"/>
              <a:ext cx="2717" cy="23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>
                <a:defRPr/>
              </a:pPr>
              <a:r>
                <a:rPr lang="en-US" sz="1800" dirty="0" smtClean="0">
                  <a:solidFill>
                    <a:srgbClr val="000099"/>
                  </a:solidFill>
                  <a:latin typeface="Arial"/>
                  <a:ea typeface="ＭＳ Ｐゴシック" charset="0"/>
                  <a:cs typeface="Arial"/>
                </a:rPr>
                <a:t> playout delay small =&gt; higher loss rate </a:t>
              </a:r>
              <a:endParaRPr lang="en-US" sz="1800" dirty="0">
                <a:solidFill>
                  <a:srgbClr val="000099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  <p:sp>
          <p:nvSpPr>
            <p:cNvPr id="198" name="Line 200"/>
            <p:cNvSpPr>
              <a:spLocks noChangeShapeType="1"/>
            </p:cNvSpPr>
            <p:nvPr/>
          </p:nvSpPr>
          <p:spPr bwMode="auto">
            <a:xfrm flipV="1">
              <a:off x="2483" y="2771"/>
              <a:ext cx="295" cy="6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>
                <a:solidFill>
                  <a:srgbClr val="000000"/>
                </a:solidFill>
                <a:latin typeface="Arial"/>
                <a:ea typeface="ＭＳ Ｐゴシック" charset="0"/>
                <a:cs typeface="Arial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5283386" y="2187728"/>
            <a:ext cx="533215" cy="53642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36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4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44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4" grpId="0" build="p" autoUpdateAnimBg="0" advAuto="0"/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114300"/>
            <a:ext cx="7772400" cy="722412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Client-side buffering, </a:t>
            </a:r>
            <a:r>
              <a:rPr lang="en-US" dirty="0" err="1" smtClean="0">
                <a:ea typeface="ＭＳ Ｐゴシック" charset="0"/>
              </a:rPr>
              <a:t>playout</a:t>
            </a:r>
            <a:endParaRPr lang="en-US" dirty="0">
              <a:ea typeface="ＭＳ Ｐゴシック" charset="0"/>
            </a:endParaRP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F1897EE0-55EC-4BA2-B8D0-1C329F59A02A}" type="slidenum">
              <a:rPr lang="en-US" sz="1200" i="0" smtClean="0">
                <a:solidFill>
                  <a:srgbClr val="000000"/>
                </a:solidFill>
                <a:latin typeface="Arial" pitchFamily="34" charset="0"/>
              </a:rPr>
              <a:pPr/>
              <a:t>38</a:t>
            </a:fld>
            <a:endParaRPr lang="en-US" sz="1200" i="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39940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39967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969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9970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9972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9974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39977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39978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39979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981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39982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984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9941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grpSp>
        <p:nvGrpSpPr>
          <p:cNvPr id="39942" name="Group 542"/>
          <p:cNvGrpSpPr>
            <a:grpSpLocks/>
          </p:cNvGrpSpPr>
          <p:nvPr/>
        </p:nvGrpSpPr>
        <p:grpSpPr bwMode="auto">
          <a:xfrm>
            <a:off x="4138613" y="3424238"/>
            <a:ext cx="1227137" cy="1069975"/>
            <a:chOff x="-44" y="1473"/>
            <a:chExt cx="981" cy="1105"/>
          </a:xfrm>
        </p:grpSpPr>
        <p:pic>
          <p:nvPicPr>
            <p:cNvPr id="39965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66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39943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cxnSp>
        <p:nvCxnSpPr>
          <p:cNvPr id="39944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5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46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variable fill 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rate, </a:t>
            </a:r>
            <a:r>
              <a:rPr lang="en-US" sz="1800" i="0" smtClean="0">
                <a:solidFill>
                  <a:srgbClr val="CC0000"/>
                </a:solidFill>
                <a:latin typeface="Arial" pitchFamily="34" charset="0"/>
              </a:rPr>
              <a:t>x(t)</a:t>
            </a:r>
          </a:p>
        </p:txBody>
      </p:sp>
      <p:sp>
        <p:nvSpPr>
          <p:cNvPr id="39947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1400" i="0" smtClean="0">
                <a:solidFill>
                  <a:srgbClr val="000000"/>
                </a:solidFill>
                <a:latin typeface="Arial" pitchFamily="34" charset="0"/>
              </a:rPr>
              <a:t>client  application </a:t>
            </a:r>
          </a:p>
          <a:p>
            <a:pPr algn="ctr" eaLnBrk="0" hangingPunct="0"/>
            <a:r>
              <a:rPr lang="en-US" sz="1400" i="0" smtClean="0">
                <a:solidFill>
                  <a:srgbClr val="000000"/>
                </a:solidFill>
                <a:latin typeface="Arial" pitchFamily="34" charset="0"/>
              </a:rPr>
              <a:t>buffer, size B</a:t>
            </a:r>
          </a:p>
        </p:txBody>
      </p:sp>
      <p:cxnSp>
        <p:nvCxnSpPr>
          <p:cNvPr id="39948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49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6673850" y="1882775"/>
            <a:ext cx="1614488" cy="658813"/>
            <a:chOff x="6673448" y="1882401"/>
            <a:chExt cx="1614619" cy="659064"/>
          </a:xfrm>
        </p:grpSpPr>
        <p:cxnSp>
          <p:nvCxnSpPr>
            <p:cNvPr id="39963" name="Straight Connector 55"/>
            <p:cNvCxnSpPr>
              <a:cxnSpLocks noChangeShapeType="1"/>
            </p:cNvCxnSpPr>
            <p:nvPr/>
          </p:nvCxnSpPr>
          <p:spPr bwMode="auto">
            <a:xfrm>
              <a:off x="6673448" y="2541465"/>
              <a:ext cx="65298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964" name="TextBox 57"/>
            <p:cNvSpPr txBox="1">
              <a:spLocks noChangeArrowheads="1"/>
            </p:cNvSpPr>
            <p:nvPr/>
          </p:nvSpPr>
          <p:spPr bwMode="auto">
            <a:xfrm>
              <a:off x="6833034" y="1882401"/>
              <a:ext cx="1455033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" pitchFamily="34" charset="0"/>
                </a:rPr>
                <a:t>playout rate,</a:t>
              </a:r>
            </a:p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" pitchFamily="34" charset="0"/>
                </a:rPr>
                <a:t>e.g., CBR </a:t>
              </a:r>
              <a:r>
                <a:rPr lang="en-US" sz="1800" smtClean="0">
                  <a:solidFill>
                    <a:srgbClr val="CC0000"/>
                  </a:solidFill>
                  <a:latin typeface="Arial" pitchFamily="34" charset="0"/>
                </a:rPr>
                <a:t>r</a:t>
              </a:r>
            </a:p>
          </p:txBody>
        </p:sp>
      </p:grp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/>
          </a:p>
        </p:txBody>
      </p:sp>
      <p:sp>
        <p:nvSpPr>
          <p:cNvPr id="39952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1400" i="0" smtClean="0">
                <a:solidFill>
                  <a:srgbClr val="000000"/>
                </a:solidFill>
                <a:latin typeface="Arial" pitchFamily="34" charset="0"/>
              </a:rPr>
              <a:t>buffer fill level, </a:t>
            </a:r>
            <a:r>
              <a:rPr lang="en-US" sz="1400" smtClean="0">
                <a:solidFill>
                  <a:srgbClr val="CC0000"/>
                </a:solidFill>
                <a:latin typeface="Arial" pitchFamily="34" charset="0"/>
              </a:rPr>
              <a:t>Q(t)</a:t>
            </a:r>
          </a:p>
        </p:txBody>
      </p:sp>
      <p:cxnSp>
        <p:nvCxnSpPr>
          <p:cNvPr id="39953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954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955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video server</a:t>
            </a:r>
            <a:endParaRPr lang="en-US" sz="1800" smtClean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39957" name="TextBox 65"/>
          <p:cNvSpPr txBox="1">
            <a:spLocks noChangeArrowheads="1"/>
          </p:cNvSpPr>
          <p:nvPr/>
        </p:nvSpPr>
        <p:spPr bwMode="auto">
          <a:xfrm>
            <a:off x="5295900" y="3760788"/>
            <a:ext cx="7667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client</a:t>
            </a:r>
            <a:endParaRPr lang="en-US" sz="1800" smtClean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922963" y="2095500"/>
            <a:ext cx="423862" cy="846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5929313" y="2100263"/>
            <a:ext cx="425450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088" y="4608513"/>
            <a:ext cx="424084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800" i="1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1.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Initial fill of buffer until </a:t>
            </a:r>
            <a:r>
              <a:rPr lang="en-US" sz="2800" dirty="0" smtClean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…</a:t>
            </a:r>
            <a:endParaRPr lang="en-US" sz="2800" i="1" baseline="-25000" dirty="0">
              <a:solidFill>
                <a:srgbClr val="000000"/>
              </a:solidFill>
              <a:latin typeface="Gill Sans MT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850900" y="5089525"/>
            <a:ext cx="8024813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2. </a:t>
            </a:r>
            <a:r>
              <a:rPr lang="en-US" sz="2800" dirty="0" smtClean="0">
                <a:latin typeface="Gill Sans MT"/>
                <a:ea typeface="ＭＳ Ｐゴシック" charset="0"/>
                <a:cs typeface="ＭＳ Ｐゴシック" charset="0"/>
              </a:rPr>
              <a:t>…</a:t>
            </a:r>
            <a:r>
              <a:rPr lang="en-US" sz="2800" dirty="0" smtClean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playout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begins at </a:t>
            </a:r>
            <a:r>
              <a:rPr lang="en-US" sz="28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t</a:t>
            </a:r>
            <a:r>
              <a:rPr lang="en-US" sz="2800" baseline="-250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p</a:t>
            </a:r>
            <a:r>
              <a:rPr lang="en-US" sz="2800" baseline="-250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, </a:t>
            </a:r>
          </a:p>
          <a:p>
            <a:pPr eaLnBrk="0" hangingPunct="0">
              <a:defRPr/>
            </a:pPr>
            <a:r>
              <a:rPr lang="en-US" sz="2800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3.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buffer fill level varies over time as fill rate</a:t>
            </a:r>
            <a:r>
              <a:rPr lang="en-US" sz="2800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 </a:t>
            </a:r>
            <a:r>
              <a:rPr lang="en-US" sz="2800" i="1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x(t) 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varies and </a:t>
            </a:r>
            <a:r>
              <a:rPr lang="en-US" sz="28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playout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 rate </a:t>
            </a:r>
            <a:r>
              <a:rPr lang="en-US" sz="2800" i="1" dirty="0">
                <a:solidFill>
                  <a:srgbClr val="CC0000"/>
                </a:solidFill>
                <a:latin typeface="Gill Sans MT"/>
                <a:ea typeface="ＭＳ Ｐゴシック" charset="0"/>
                <a:cs typeface="ＭＳ Ｐゴシック" charset="0"/>
              </a:rPr>
              <a:t>r</a:t>
            </a:r>
            <a:r>
              <a:rPr lang="en-US" sz="2800" dirty="0">
                <a:solidFill>
                  <a:srgbClr val="000000"/>
                </a:solidFill>
                <a:latin typeface="Gill Sans MT"/>
                <a:ea typeface="ＭＳ Ｐゴシック" charset="0"/>
                <a:cs typeface="ＭＳ Ｐゴシック" charset="0"/>
              </a:rPr>
              <a:t> is constant</a:t>
            </a:r>
          </a:p>
        </p:txBody>
      </p:sp>
      <p:sp>
        <p:nvSpPr>
          <p:cNvPr id="45" name="Rectangle 44"/>
          <p:cNvSpPr>
            <a:spLocks noChangeArrowheads="1"/>
          </p:cNvSpPr>
          <p:nvPr/>
        </p:nvSpPr>
        <p:spPr bwMode="auto">
          <a:xfrm>
            <a:off x="5905500" y="2095500"/>
            <a:ext cx="760413" cy="850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75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1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8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4" grpId="0" animBg="1"/>
      <p:bldP spid="69" grpId="0" animBg="1"/>
      <p:bldP spid="3" grpId="0"/>
      <p:bldP spid="70" grpId="0"/>
      <p:bldP spid="4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ontent Placeholder 44"/>
          <p:cNvSpPr>
            <a:spLocks noGrp="1"/>
          </p:cNvSpPr>
          <p:nvPr>
            <p:ph idx="1"/>
          </p:nvPr>
        </p:nvSpPr>
        <p:spPr>
          <a:xfrm>
            <a:off x="642938" y="3644901"/>
            <a:ext cx="7905750" cy="2664420"/>
          </a:xfrm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ea typeface="ＭＳ Ｐゴシック" charset="0"/>
              </a:rPr>
              <a:t>p</a:t>
            </a: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</a:rPr>
              <a:t>layout buffering: average fill rate (x), playout rate (r):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dirty="0" smtClean="0">
                <a:solidFill>
                  <a:srgbClr val="000099"/>
                </a:solidFill>
                <a:ea typeface="ＭＳ Ｐゴシック" charset="0"/>
              </a:rPr>
              <a:t>x &lt; r: </a:t>
            </a:r>
            <a:r>
              <a:rPr lang="en-US" sz="2000" dirty="0" smtClean="0">
                <a:ea typeface="ＭＳ Ｐゴシック" charset="0"/>
              </a:rPr>
              <a:t>buffer eventually empties (causing freezing of video playout until buffer again fills)</a:t>
            </a:r>
          </a:p>
          <a:p>
            <a:pPr>
              <a:buFont typeface="Wingdings" charset="0"/>
              <a:buChar char="v"/>
              <a:defRPr/>
            </a:pPr>
            <a:r>
              <a:rPr lang="en-US" sz="2000" dirty="0" smtClean="0">
                <a:solidFill>
                  <a:srgbClr val="000099"/>
                </a:solidFill>
                <a:ea typeface="ＭＳ Ｐゴシック" charset="0"/>
              </a:rPr>
              <a:t>x &gt; r: </a:t>
            </a:r>
            <a:r>
              <a:rPr lang="en-US" sz="2000" dirty="0" smtClean="0">
                <a:ea typeface="ＭＳ Ｐゴシック" charset="0"/>
              </a:rPr>
              <a:t>need to have enough buffer-space to absorb variability in x(t)</a:t>
            </a:r>
          </a:p>
          <a:p>
            <a:pPr marL="0" indent="0"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ea typeface="ＭＳ Ｐゴシック" charset="0"/>
              </a:rPr>
              <a:t>initial playout delay tradeoff: </a:t>
            </a:r>
            <a:r>
              <a:rPr lang="en-US" sz="2400" dirty="0" smtClean="0">
                <a:ea typeface="ＭＳ Ｐゴシック" charset="0"/>
              </a:rPr>
              <a:t>buffer </a:t>
            </a:r>
            <a:r>
              <a:rPr lang="en-US" sz="2400" dirty="0" smtClean="0">
                <a:ea typeface="ＭＳ Ｐゴシック" charset="0"/>
              </a:rPr>
              <a:t>empty (</a:t>
            </a:r>
            <a:r>
              <a:rPr lang="en-US" sz="2400" dirty="0" smtClean="0">
                <a:ea typeface="ＭＳ Ｐゴシック" charset="0"/>
              </a:rPr>
              <a:t>aka </a:t>
            </a:r>
            <a:r>
              <a:rPr lang="en-US" sz="2400" dirty="0" smtClean="0">
                <a:ea typeface="ＭＳ Ｐゴシック" charset="0"/>
              </a:rPr>
              <a:t>starvation) </a:t>
            </a:r>
            <a:r>
              <a:rPr lang="en-US" sz="2400" dirty="0" smtClean="0">
                <a:ea typeface="ＭＳ Ｐゴシック" charset="0"/>
              </a:rPr>
              <a:t>less likely with larger delay, but larger delay until user begins watching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F19FE7C2-C579-4992-913E-F5C5F7F5887D}" type="slidenum">
              <a:rPr lang="en-US" sz="1200" i="0" smtClean="0">
                <a:solidFill>
                  <a:srgbClr val="000000"/>
                </a:solidFill>
                <a:latin typeface="Arial" pitchFamily="34" charset="0"/>
              </a:rPr>
              <a:pPr/>
              <a:t>39</a:t>
            </a:fld>
            <a:endParaRPr lang="en-US" sz="1200" i="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40964" name="Group 249"/>
          <p:cNvGrpSpPr>
            <a:grpSpLocks/>
          </p:cNvGrpSpPr>
          <p:nvPr/>
        </p:nvGrpSpPr>
        <p:grpSpPr bwMode="auto">
          <a:xfrm>
            <a:off x="703263" y="2027238"/>
            <a:ext cx="561975" cy="1038225"/>
            <a:chOff x="4140" y="429"/>
            <a:chExt cx="1425" cy="2396"/>
          </a:xfrm>
        </p:grpSpPr>
        <p:sp>
          <p:nvSpPr>
            <p:cNvPr id="40985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8" name="Rectangle 251"/>
            <p:cNvSpPr>
              <a:spLocks noChangeArrowheads="1"/>
            </p:cNvSpPr>
            <p:nvPr/>
          </p:nvSpPr>
          <p:spPr bwMode="auto">
            <a:xfrm>
              <a:off x="4204" y="429"/>
              <a:ext cx="1047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987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0988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1" name="Rectangle 254"/>
            <p:cNvSpPr>
              <a:spLocks noChangeArrowheads="1"/>
            </p:cNvSpPr>
            <p:nvPr/>
          </p:nvSpPr>
          <p:spPr bwMode="auto">
            <a:xfrm>
              <a:off x="4212" y="693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0990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" name="AutoShape 256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8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8" name="AutoShape 257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3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" name="Rectangle 258"/>
            <p:cNvSpPr>
              <a:spLocks noChangeArrowheads="1"/>
            </p:cNvSpPr>
            <p:nvPr/>
          </p:nvSpPr>
          <p:spPr bwMode="auto">
            <a:xfrm>
              <a:off x="4225" y="1019"/>
              <a:ext cx="596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0992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" name="AutoShape 260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3" cy="14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6" name="AutoShape 261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8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5" name="Rectangle 262"/>
            <p:cNvSpPr>
              <a:spLocks noChangeArrowheads="1"/>
            </p:cNvSpPr>
            <p:nvPr/>
          </p:nvSpPr>
          <p:spPr bwMode="auto">
            <a:xfrm>
              <a:off x="4216" y="1360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" name="Rectangle 263"/>
            <p:cNvSpPr>
              <a:spLocks noChangeArrowheads="1"/>
            </p:cNvSpPr>
            <p:nvPr/>
          </p:nvSpPr>
          <p:spPr bwMode="auto">
            <a:xfrm>
              <a:off x="4229" y="1656"/>
              <a:ext cx="596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40995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3" name="AutoShape 265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4" name="AutoShape 266"/>
              <p:cNvSpPr>
                <a:spLocks noChangeArrowheads="1"/>
              </p:cNvSpPr>
              <p:nvPr/>
            </p:nvSpPr>
            <p:spPr bwMode="auto">
              <a:xfrm>
                <a:off x="630" y="2581"/>
                <a:ext cx="68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40996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40997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" name="AutoShape 269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2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" name="AutoShape 270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87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0" name="Rectangle 271"/>
            <p:cNvSpPr>
              <a:spLocks noChangeArrowheads="1"/>
            </p:cNvSpPr>
            <p:nvPr/>
          </p:nvSpPr>
          <p:spPr bwMode="auto">
            <a:xfrm>
              <a:off x="5251" y="433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999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41000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3" name="Oval 274"/>
            <p:cNvSpPr>
              <a:spLocks noChangeArrowheads="1"/>
            </p:cNvSpPr>
            <p:nvPr/>
          </p:nvSpPr>
          <p:spPr bwMode="auto">
            <a:xfrm>
              <a:off x="5517" y="2613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1002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5" name="AutoShape 276"/>
            <p:cNvSpPr>
              <a:spLocks noChangeArrowheads="1"/>
            </p:cNvSpPr>
            <p:nvPr/>
          </p:nvSpPr>
          <p:spPr bwMode="auto">
            <a:xfrm>
              <a:off x="4140" y="2678"/>
              <a:ext cx="1200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6" name="AutoShape 277"/>
            <p:cNvSpPr>
              <a:spLocks noChangeArrowheads="1"/>
            </p:cNvSpPr>
            <p:nvPr/>
          </p:nvSpPr>
          <p:spPr bwMode="auto">
            <a:xfrm>
              <a:off x="4204" y="2711"/>
              <a:ext cx="1071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7" name="Oval 278"/>
            <p:cNvSpPr>
              <a:spLocks noChangeArrowheads="1"/>
            </p:cNvSpPr>
            <p:nvPr/>
          </p:nvSpPr>
          <p:spPr bwMode="auto">
            <a:xfrm>
              <a:off x="4305" y="2382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8" name="Oval 279"/>
            <p:cNvSpPr>
              <a:spLocks noChangeArrowheads="1"/>
            </p:cNvSpPr>
            <p:nvPr/>
          </p:nvSpPr>
          <p:spPr bwMode="auto">
            <a:xfrm>
              <a:off x="4486" y="2385"/>
              <a:ext cx="161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9" name="Oval 280"/>
            <p:cNvSpPr>
              <a:spLocks noChangeArrowheads="1"/>
            </p:cNvSpPr>
            <p:nvPr/>
          </p:nvSpPr>
          <p:spPr bwMode="auto">
            <a:xfrm>
              <a:off x="4663" y="2382"/>
              <a:ext cx="157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5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40965" name="Freeform 1287"/>
          <p:cNvSpPr>
            <a:spLocks/>
          </p:cNvSpPr>
          <p:nvPr/>
        </p:nvSpPr>
        <p:spPr bwMode="auto">
          <a:xfrm>
            <a:off x="1684338" y="1958975"/>
            <a:ext cx="2320925" cy="1228725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40966" name="Rectangle 43"/>
          <p:cNvSpPr>
            <a:spLocks noChangeArrowheads="1"/>
          </p:cNvSpPr>
          <p:nvPr/>
        </p:nvSpPr>
        <p:spPr bwMode="auto">
          <a:xfrm>
            <a:off x="5162550" y="2082800"/>
            <a:ext cx="1603375" cy="8699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cxnSp>
        <p:nvCxnSpPr>
          <p:cNvPr id="40967" name="Straight Connector 45"/>
          <p:cNvCxnSpPr>
            <a:cxnSpLocks noChangeShapeType="1"/>
          </p:cNvCxnSpPr>
          <p:nvPr/>
        </p:nvCxnSpPr>
        <p:spPr bwMode="auto">
          <a:xfrm>
            <a:off x="1325563" y="2524125"/>
            <a:ext cx="12414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68" name="Straight Connector 46"/>
          <p:cNvCxnSpPr>
            <a:cxnSpLocks noChangeShapeType="1"/>
          </p:cNvCxnSpPr>
          <p:nvPr/>
        </p:nvCxnSpPr>
        <p:spPr bwMode="auto">
          <a:xfrm>
            <a:off x="3879850" y="2538413"/>
            <a:ext cx="1531938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69" name="TextBox 47"/>
          <p:cNvSpPr txBox="1">
            <a:spLocks noChangeArrowheads="1"/>
          </p:cNvSpPr>
          <p:nvPr/>
        </p:nvSpPr>
        <p:spPr bwMode="auto">
          <a:xfrm>
            <a:off x="3962400" y="1889125"/>
            <a:ext cx="1328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variable fill 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rate, </a:t>
            </a:r>
            <a:r>
              <a:rPr lang="en-US" sz="1800" i="0" smtClean="0">
                <a:solidFill>
                  <a:srgbClr val="CC0000"/>
                </a:solidFill>
                <a:latin typeface="Arial" pitchFamily="34" charset="0"/>
              </a:rPr>
              <a:t>x(t)</a:t>
            </a:r>
          </a:p>
        </p:txBody>
      </p:sp>
      <p:sp>
        <p:nvSpPr>
          <p:cNvPr id="40970" name="TextBox 49"/>
          <p:cNvSpPr txBox="1">
            <a:spLocks noChangeArrowheads="1"/>
          </p:cNvSpPr>
          <p:nvPr/>
        </p:nvSpPr>
        <p:spPr bwMode="auto">
          <a:xfrm>
            <a:off x="5148263" y="2967038"/>
            <a:ext cx="16573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1400" i="0" smtClean="0">
                <a:solidFill>
                  <a:srgbClr val="000000"/>
                </a:solidFill>
                <a:latin typeface="Arial" pitchFamily="34" charset="0"/>
              </a:rPr>
              <a:t>client  application </a:t>
            </a:r>
          </a:p>
          <a:p>
            <a:pPr algn="ctr" eaLnBrk="0" hangingPunct="0"/>
            <a:r>
              <a:rPr lang="en-US" sz="1400" i="0" smtClean="0">
                <a:solidFill>
                  <a:srgbClr val="000000"/>
                </a:solidFill>
                <a:latin typeface="Arial" pitchFamily="34" charset="0"/>
              </a:rPr>
              <a:t>buffer, size B</a:t>
            </a:r>
          </a:p>
        </p:txBody>
      </p:sp>
      <p:cxnSp>
        <p:nvCxnSpPr>
          <p:cNvPr id="40971" name="Straight Arrow Connector 51"/>
          <p:cNvCxnSpPr>
            <a:cxnSpLocks noChangeShapeType="1"/>
          </p:cNvCxnSpPr>
          <p:nvPr/>
        </p:nvCxnSpPr>
        <p:spPr bwMode="auto">
          <a:xfrm>
            <a:off x="6523038" y="3341688"/>
            <a:ext cx="280987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2" name="Straight Arrow Connector 54"/>
          <p:cNvCxnSpPr>
            <a:cxnSpLocks noChangeShapeType="1"/>
          </p:cNvCxnSpPr>
          <p:nvPr/>
        </p:nvCxnSpPr>
        <p:spPr bwMode="auto">
          <a:xfrm flipH="1">
            <a:off x="5159375" y="3333750"/>
            <a:ext cx="280988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3" name="Straight Connector 55"/>
          <p:cNvCxnSpPr>
            <a:cxnSpLocks noChangeShapeType="1"/>
          </p:cNvCxnSpPr>
          <p:nvPr/>
        </p:nvCxnSpPr>
        <p:spPr bwMode="auto">
          <a:xfrm>
            <a:off x="6673850" y="2541588"/>
            <a:ext cx="652463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4" name="TextBox 57"/>
          <p:cNvSpPr txBox="1">
            <a:spLocks noChangeArrowheads="1"/>
          </p:cNvSpPr>
          <p:nvPr/>
        </p:nvSpPr>
        <p:spPr bwMode="auto">
          <a:xfrm>
            <a:off x="6832600" y="1882775"/>
            <a:ext cx="14557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playout rate,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e.g., CBR </a:t>
            </a:r>
            <a:r>
              <a:rPr lang="en-US" sz="1800" smtClean="0">
                <a:solidFill>
                  <a:srgbClr val="CC0000"/>
                </a:solidFill>
                <a:latin typeface="Arial" pitchFamily="34" charset="0"/>
              </a:rPr>
              <a:t>r</a:t>
            </a:r>
          </a:p>
        </p:txBody>
      </p:sp>
      <p:sp>
        <p:nvSpPr>
          <p:cNvPr id="40975" name="Rectangle 58"/>
          <p:cNvSpPr>
            <a:spLocks noChangeArrowheads="1"/>
          </p:cNvSpPr>
          <p:nvPr/>
        </p:nvSpPr>
        <p:spPr bwMode="auto">
          <a:xfrm>
            <a:off x="5943600" y="2095500"/>
            <a:ext cx="815975" cy="84455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40976" name="TextBox 59"/>
          <p:cNvSpPr txBox="1">
            <a:spLocks noChangeArrowheads="1"/>
          </p:cNvSpPr>
          <p:nvPr/>
        </p:nvSpPr>
        <p:spPr bwMode="auto">
          <a:xfrm>
            <a:off x="5664200" y="1409700"/>
            <a:ext cx="1428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1400" i="0" smtClean="0">
                <a:solidFill>
                  <a:srgbClr val="000000"/>
                </a:solidFill>
                <a:latin typeface="Arial" pitchFamily="34" charset="0"/>
              </a:rPr>
              <a:t>buffer fill level, </a:t>
            </a:r>
            <a:r>
              <a:rPr lang="en-US" sz="1400" smtClean="0">
                <a:solidFill>
                  <a:srgbClr val="CC0000"/>
                </a:solidFill>
                <a:latin typeface="Arial" pitchFamily="34" charset="0"/>
              </a:rPr>
              <a:t>Q(t)</a:t>
            </a:r>
          </a:p>
        </p:txBody>
      </p:sp>
      <p:cxnSp>
        <p:nvCxnSpPr>
          <p:cNvPr id="40977" name="Straight Arrow Connector 60"/>
          <p:cNvCxnSpPr>
            <a:cxnSpLocks noChangeShapeType="1"/>
          </p:cNvCxnSpPr>
          <p:nvPr/>
        </p:nvCxnSpPr>
        <p:spPr bwMode="auto">
          <a:xfrm flipH="1">
            <a:off x="5978525" y="178117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78" name="Straight Arrow Connector 62"/>
          <p:cNvCxnSpPr>
            <a:cxnSpLocks noChangeShapeType="1"/>
          </p:cNvCxnSpPr>
          <p:nvPr/>
        </p:nvCxnSpPr>
        <p:spPr bwMode="auto">
          <a:xfrm rot="10800000" flipH="1">
            <a:off x="6589713" y="1774825"/>
            <a:ext cx="168275" cy="0"/>
          </a:xfrm>
          <a:prstGeom prst="straightConnector1">
            <a:avLst/>
          </a:prstGeom>
          <a:noFill/>
          <a:ln w="158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0979" name="TextBox 64"/>
          <p:cNvSpPr txBox="1">
            <a:spLocks noChangeArrowheads="1"/>
          </p:cNvSpPr>
          <p:nvPr/>
        </p:nvSpPr>
        <p:spPr bwMode="auto">
          <a:xfrm>
            <a:off x="234950" y="3043238"/>
            <a:ext cx="1498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" pitchFamily="34" charset="0"/>
              </a:rPr>
              <a:t>video server</a:t>
            </a:r>
            <a:endParaRPr lang="en-US" sz="1800" smtClean="0">
              <a:solidFill>
                <a:srgbClr val="CC0000"/>
              </a:solidFill>
              <a:latin typeface="Arial" pitchFamily="34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512394" y="-171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Client-side buffering, </a:t>
            </a:r>
            <a:r>
              <a:rPr lang="en-US" dirty="0" err="1" smtClean="0">
                <a:ea typeface="ＭＳ Ｐゴシック" charset="0"/>
              </a:rPr>
              <a:t>playout</a:t>
            </a:r>
            <a:endParaRPr lang="en-US" dirty="0">
              <a:ea typeface="ＭＳ Ｐゴシック" charset="0"/>
            </a:endParaRPr>
          </a:p>
        </p:txBody>
      </p:sp>
      <p:cxnSp>
        <p:nvCxnSpPr>
          <p:cNvPr id="40982" name="Straight Connector 52"/>
          <p:cNvCxnSpPr>
            <a:cxnSpLocks noChangeShapeType="1"/>
          </p:cNvCxnSpPr>
          <p:nvPr/>
        </p:nvCxnSpPr>
        <p:spPr bwMode="auto">
          <a:xfrm>
            <a:off x="1041400" y="4198938"/>
            <a:ext cx="207963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3" name="Straight Connector 66"/>
          <p:cNvCxnSpPr>
            <a:cxnSpLocks noChangeShapeType="1"/>
          </p:cNvCxnSpPr>
          <p:nvPr/>
        </p:nvCxnSpPr>
        <p:spPr bwMode="auto">
          <a:xfrm>
            <a:off x="1042988" y="4887913"/>
            <a:ext cx="207962" cy="0"/>
          </a:xfrm>
          <a:prstGeom prst="line">
            <a:avLst/>
          </a:prstGeom>
          <a:noFill/>
          <a:ln w="222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0984" name="Straight Connector 68"/>
          <p:cNvCxnSpPr>
            <a:cxnSpLocks noChangeShapeType="1"/>
          </p:cNvCxnSpPr>
          <p:nvPr/>
        </p:nvCxnSpPr>
        <p:spPr bwMode="auto">
          <a:xfrm>
            <a:off x="5143501" y="3798887"/>
            <a:ext cx="147637" cy="1588"/>
          </a:xfrm>
          <a:prstGeom prst="lin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7276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F2A188-4F6F-49AD-A35A-0437E602A3D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5868144" y="973657"/>
            <a:ext cx="3192892" cy="519164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372" y="3058"/>
            <a:ext cx="8598664" cy="761646"/>
          </a:xfrm>
        </p:spPr>
        <p:txBody>
          <a:bodyPr/>
          <a:lstStyle/>
          <a:p>
            <a:r>
              <a:rPr lang="en-US" dirty="0" smtClean="0"/>
              <a:t>Recall: Internet </a:t>
            </a:r>
            <a:r>
              <a:rPr lang="en-US" dirty="0" smtClean="0"/>
              <a:t>protocol stack </a:t>
            </a:r>
            <a:r>
              <a:rPr lang="en-US" dirty="0" smtClean="0"/>
              <a:t>layers</a:t>
            </a:r>
            <a:endParaRPr lang="en-US" dirty="0" smtClean="0"/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49323" y="919509"/>
            <a:ext cx="5474805" cy="5598765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Application: 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protocols s</a:t>
            </a:r>
            <a:r>
              <a:rPr lang="en-US" sz="2000" dirty="0" smtClean="0"/>
              <a:t>upporting </a:t>
            </a:r>
            <a:r>
              <a:rPr lang="en-US" sz="2000" i="1" dirty="0" smtClean="0"/>
              <a:t>n/W </a:t>
            </a:r>
            <a:r>
              <a:rPr lang="en-US" sz="2000" i="1" dirty="0"/>
              <a:t>applications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 smtClean="0"/>
              <a:t>http (</a:t>
            </a:r>
            <a:r>
              <a:rPr lang="en-US" sz="1800" i="1" dirty="0" smtClean="0"/>
              <a:t>web</a:t>
            </a:r>
            <a:r>
              <a:rPr lang="en-US" sz="1800" dirty="0" smtClean="0"/>
              <a:t>), </a:t>
            </a:r>
            <a:r>
              <a:rPr lang="en-US" sz="1800" dirty="0" err="1" smtClean="0"/>
              <a:t>smtp</a:t>
            </a:r>
            <a:r>
              <a:rPr lang="en-US" sz="1800" dirty="0" smtClean="0"/>
              <a:t> (</a:t>
            </a:r>
            <a:r>
              <a:rPr lang="en-US" sz="1800" i="1" dirty="0" smtClean="0"/>
              <a:t>email</a:t>
            </a:r>
            <a:r>
              <a:rPr lang="en-US" sz="1800" dirty="0" smtClean="0"/>
              <a:t>),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b="1" dirty="0" smtClean="0"/>
              <a:t>p2p, media streaming, CPS/</a:t>
            </a:r>
            <a:r>
              <a:rPr lang="en-US" sz="1800" b="1" dirty="0" err="1" smtClean="0"/>
              <a:t>IoT</a:t>
            </a:r>
            <a:r>
              <a:rPr lang="en-US" sz="1800" b="1" dirty="0" smtClean="0"/>
              <a:t> apps</a:t>
            </a:r>
          </a:p>
          <a:p>
            <a:pPr marL="0" indent="0">
              <a:buNone/>
            </a:pPr>
            <a:endParaRPr lang="en-US" sz="1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0000"/>
                </a:solidFill>
              </a:rPr>
              <a:t>T</a:t>
            </a:r>
            <a:r>
              <a:rPr lang="en-US" sz="2000" dirty="0" smtClean="0">
                <a:solidFill>
                  <a:srgbClr val="FF0000"/>
                </a:solidFill>
              </a:rPr>
              <a:t>ransport:</a:t>
            </a:r>
            <a:r>
              <a:rPr lang="en-US" sz="2000" dirty="0" smtClean="0"/>
              <a:t> </a:t>
            </a:r>
            <a:r>
              <a:rPr lang="en-US" altLang="sv-SE" sz="2000" dirty="0" smtClean="0">
                <a:ea typeface="ＭＳ Ｐゴシック" panose="020B0600070205080204" pitchFamily="34" charset="-128"/>
              </a:rPr>
              <a:t>end2end data transfer protocols</a:t>
            </a:r>
          </a:p>
          <a:p>
            <a:pPr marL="457200" lvl="1" indent="0">
              <a:buNone/>
            </a:pPr>
            <a:r>
              <a:rPr lang="en-US" sz="1800" dirty="0" smtClean="0">
                <a:ea typeface="ＭＳ Ｐゴシック" panose="020B0600070205080204" pitchFamily="34" charset="-128"/>
              </a:rPr>
              <a:t>UDP, TCP</a:t>
            </a:r>
            <a:endParaRPr lang="en-US" sz="18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600" dirty="0" smtClean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600" dirty="0">
              <a:solidFill>
                <a:srgbClr val="FF000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Network:</a:t>
            </a:r>
            <a:r>
              <a:rPr lang="en-US" sz="2000" dirty="0" smtClean="0"/>
              <a:t> routing of datagrams, connecting different physical networks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 smtClean="0"/>
              <a:t>IP addressing, routing,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b="1" u="sng" dirty="0"/>
              <a:t>V</a:t>
            </a:r>
            <a:r>
              <a:rPr lang="en-US" sz="1800" b="1" u="sng" dirty="0" smtClean="0"/>
              <a:t>irtualization, traffic engineering, Software Defined Networks 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link:</a:t>
            </a:r>
            <a:r>
              <a:rPr lang="en-US" sz="2000" dirty="0"/>
              <a:t> </a:t>
            </a:r>
            <a:r>
              <a:rPr lang="en-US" sz="2000" dirty="0" smtClean="0"/>
              <a:t>data transfer between </a:t>
            </a:r>
            <a:r>
              <a:rPr lang="en-US" sz="2000" u="sng" dirty="0" smtClean="0"/>
              <a:t>neighboring </a:t>
            </a:r>
            <a:r>
              <a:rPr lang="en-US" sz="2000" dirty="0" smtClean="0"/>
              <a:t>nodes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sz="1800" dirty="0" smtClean="0"/>
              <a:t>Ethernet, </a:t>
            </a:r>
            <a:r>
              <a:rPr lang="en-US" sz="1800" dirty="0" err="1" smtClean="0"/>
              <a:t>WiFi</a:t>
            </a:r>
            <a:r>
              <a:rPr lang="en-US" sz="1800" dirty="0" smtClean="0"/>
              <a:t>, …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 smtClean="0"/>
          </a:p>
          <a:p>
            <a:pPr marL="0" lvl="0" indent="0">
              <a:lnSpc>
                <a:spcPct val="90000"/>
              </a:lnSpc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physical:</a:t>
            </a:r>
            <a:r>
              <a:rPr lang="en-US" sz="2000" dirty="0" smtClean="0"/>
              <a:t> protocols for bit-transmission/receipt on the physical medium </a:t>
            </a:r>
            <a:r>
              <a:rPr lang="en-US" sz="2000" dirty="0">
                <a:solidFill>
                  <a:prstClr val="black"/>
                </a:solidFill>
              </a:rPr>
              <a:t>between </a:t>
            </a:r>
            <a:r>
              <a:rPr lang="en-US" sz="2000" u="sng" dirty="0">
                <a:solidFill>
                  <a:prstClr val="black"/>
                </a:solidFill>
              </a:rPr>
              <a:t>neighboring</a:t>
            </a:r>
            <a:r>
              <a:rPr lang="en-US" sz="2000" dirty="0">
                <a:solidFill>
                  <a:prstClr val="black"/>
                </a:solidFill>
              </a:rPr>
              <a:t>  </a:t>
            </a:r>
            <a:r>
              <a:rPr lang="en-US" sz="2000" dirty="0" smtClean="0">
                <a:solidFill>
                  <a:prstClr val="black"/>
                </a:solidFill>
              </a:rPr>
              <a:t>nodes</a:t>
            </a:r>
            <a:endParaRPr lang="en-US" sz="2000" dirty="0">
              <a:solidFill>
                <a:prstClr val="black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</p:txBody>
      </p:sp>
      <p:grpSp>
        <p:nvGrpSpPr>
          <p:cNvPr id="74759" name="Group 5"/>
          <p:cNvGrpSpPr>
            <a:grpSpLocks/>
          </p:cNvGrpSpPr>
          <p:nvPr/>
        </p:nvGrpSpPr>
        <p:grpSpPr bwMode="auto">
          <a:xfrm>
            <a:off x="5724128" y="987933"/>
            <a:ext cx="3275856" cy="5321388"/>
            <a:chOff x="3076" y="879"/>
            <a:chExt cx="1196" cy="2233"/>
          </a:xfrm>
        </p:grpSpPr>
        <p:sp>
          <p:nvSpPr>
            <p:cNvPr id="74760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1" name="Text Box 7"/>
            <p:cNvSpPr txBox="1">
              <a:spLocks noChangeArrowheads="1"/>
            </p:cNvSpPr>
            <p:nvPr/>
          </p:nvSpPr>
          <p:spPr bwMode="auto">
            <a:xfrm>
              <a:off x="3076" y="879"/>
              <a:ext cx="1102" cy="2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latin typeface="Calibri" panose="020F0502020204030204" pitchFamily="34" charset="0"/>
                </a:rPr>
                <a:t>application</a:t>
              </a: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US" sz="2400" dirty="0" smtClean="0">
                  <a:latin typeface="Calibri" panose="020F0502020204030204" pitchFamily="34" charset="0"/>
                </a:rPr>
                <a:t>transport</a:t>
              </a:r>
              <a:endParaRPr lang="en-US" sz="2400" dirty="0">
                <a:latin typeface="Calibri" panose="020F0502020204030204" pitchFamily="34" charset="0"/>
              </a:endParaRP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</a:endParaRPr>
            </a:p>
            <a:p>
              <a:pPr algn="ctr"/>
              <a:r>
                <a:rPr lang="en-US" sz="2400" dirty="0">
                  <a:latin typeface="Calibri" panose="020F0502020204030204" pitchFamily="34" charset="0"/>
                </a:rPr>
                <a:t>network</a:t>
              </a: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r>
                <a:rPr lang="en-US" sz="2400" dirty="0" smtClean="0">
                  <a:latin typeface="Calibri" panose="020F0502020204030204" pitchFamily="34" charset="0"/>
                </a:rPr>
                <a:t>link</a:t>
              </a:r>
              <a:endParaRPr lang="en-US" sz="2400" dirty="0">
                <a:latin typeface="Calibri" panose="020F0502020204030204" pitchFamily="34" charset="0"/>
              </a:endParaRPr>
            </a:p>
            <a:p>
              <a:pPr algn="ctr"/>
              <a:endParaRPr lang="en-US" sz="2400" dirty="0" smtClean="0">
                <a:latin typeface="Calibri" panose="020F0502020204030204" pitchFamily="34" charset="0"/>
              </a:endParaRPr>
            </a:p>
            <a:p>
              <a:pPr algn="ctr"/>
              <a:endParaRPr lang="en-US" sz="2400" dirty="0">
                <a:latin typeface="Calibri" panose="020F0502020204030204" pitchFamily="34" charset="0"/>
              </a:endParaRPr>
            </a:p>
            <a:p>
              <a:pPr algn="ctr"/>
              <a:r>
                <a:rPr lang="en-US" sz="2400" dirty="0">
                  <a:latin typeface="Calibri" panose="020F0502020204030204" pitchFamily="34" charset="0"/>
                </a:rPr>
                <a:t>physical</a:t>
              </a:r>
            </a:p>
          </p:txBody>
        </p:sp>
        <p:sp>
          <p:nvSpPr>
            <p:cNvPr id="74762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3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4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5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9500" y="2424863"/>
            <a:ext cx="636900" cy="636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0252" y="2443227"/>
            <a:ext cx="345755" cy="3457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76859" y="2795072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UDP</a:t>
            </a:r>
          </a:p>
        </p:txBody>
      </p:sp>
      <p:sp>
        <p:nvSpPr>
          <p:cNvPr id="5" name="Rectangle 4"/>
          <p:cNvSpPr/>
          <p:nvPr/>
        </p:nvSpPr>
        <p:spPr>
          <a:xfrm>
            <a:off x="7487749" y="2768262"/>
            <a:ext cx="4583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1400" dirty="0"/>
              <a:t>TCP</a:t>
            </a:r>
          </a:p>
        </p:txBody>
      </p:sp>
      <p:sp>
        <p:nvSpPr>
          <p:cNvPr id="6" name="Arc 5"/>
          <p:cNvSpPr/>
          <p:nvPr/>
        </p:nvSpPr>
        <p:spPr>
          <a:xfrm>
            <a:off x="5735084" y="1009379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Arc 6"/>
          <p:cNvSpPr/>
          <p:nvPr/>
        </p:nvSpPr>
        <p:spPr>
          <a:xfrm>
            <a:off x="5148064" y="1052736"/>
            <a:ext cx="1306883" cy="5232776"/>
          </a:xfrm>
          <a:prstGeom prst="arc">
            <a:avLst>
              <a:gd name="adj1" fmla="val 16118002"/>
              <a:gd name="adj2" fmla="val 538298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9" name="Arc 18"/>
          <p:cNvSpPr/>
          <p:nvPr/>
        </p:nvSpPr>
        <p:spPr>
          <a:xfrm flipH="1">
            <a:off x="8316415" y="1041934"/>
            <a:ext cx="1089221" cy="5232776"/>
          </a:xfrm>
          <a:prstGeom prst="arc">
            <a:avLst>
              <a:gd name="adj1" fmla="val 16118002"/>
              <a:gd name="adj2" fmla="val 538298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Oval 7"/>
          <p:cNvSpPr/>
          <p:nvPr/>
        </p:nvSpPr>
        <p:spPr>
          <a:xfrm>
            <a:off x="556130" y="1475709"/>
            <a:ext cx="5005377" cy="51513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2" name="Oval 21"/>
          <p:cNvSpPr/>
          <p:nvPr/>
        </p:nvSpPr>
        <p:spPr>
          <a:xfrm>
            <a:off x="154018" y="3822219"/>
            <a:ext cx="5238045" cy="9343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3" name="Arc 22"/>
          <p:cNvSpPr/>
          <p:nvPr/>
        </p:nvSpPr>
        <p:spPr>
          <a:xfrm>
            <a:off x="5473306" y="1065755"/>
            <a:ext cx="536807" cy="5232776"/>
          </a:xfrm>
          <a:prstGeom prst="arc">
            <a:avLst>
              <a:gd name="adj1" fmla="val 16118002"/>
              <a:gd name="adj2" fmla="val 538298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Arc 23"/>
          <p:cNvSpPr/>
          <p:nvPr/>
        </p:nvSpPr>
        <p:spPr>
          <a:xfrm flipH="1">
            <a:off x="8760174" y="1041934"/>
            <a:ext cx="349304" cy="5232776"/>
          </a:xfrm>
          <a:prstGeom prst="arc">
            <a:avLst>
              <a:gd name="adj1" fmla="val 16118002"/>
              <a:gd name="adj2" fmla="val 5382987"/>
            </a:avLst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304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7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47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47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47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47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47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75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475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75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75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 animBg="1"/>
      <p:bldP spid="19" grpId="0" animBg="1"/>
      <p:bldP spid="8" grpId="0" animBg="1"/>
      <p:bldP spid="22" grpId="0" animBg="1"/>
      <p:bldP spid="23" grpId="0" animBg="1"/>
      <p:bldP spid="2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40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9246" y="1038957"/>
            <a:ext cx="47243" cy="48965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0" y="486916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063117"/>
            <a:ext cx="6048672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P2P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apps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 for info </a:t>
            </a:r>
            <a:r>
              <a:rPr lang="sv-SE" sz="2000" b="1" dirty="0" err="1" smtClean="0">
                <a:solidFill>
                  <a:schemeClr val="bg1">
                    <a:lumMod val="75000"/>
                  </a:schemeClr>
                </a:solidFill>
              </a:rPr>
              <a:t>sharing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 2.6 (2.5 7e)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find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No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overlay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centralized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DB (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apster)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Unstructured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Query Flooding (Gnutella)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Hierarchical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Query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Flooding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KaZaA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Structured Overlays/DHT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i="1" dirty="0">
                <a:solidFill>
                  <a:schemeClr val="bg1">
                    <a:lumMod val="75000"/>
                  </a:schemeClr>
                </a:solidFill>
              </a:rPr>
              <a:t> to 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fetch</a:t>
            </a:r>
            <a:r>
              <a:rPr lang="sv-SE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Media Streaming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7.1-7.3 (9.1-9.3 &amp; 2.6 7e)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Application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classes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Today’s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applications representative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recovery from jitter and </a:t>
            </a:r>
            <a:r>
              <a:rPr lang="en-US" i="1" dirty="0"/>
              <a:t>loss</a:t>
            </a:r>
            <a:r>
              <a:rPr lang="en-US" dirty="0"/>
              <a:t>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Streaming protocols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CDN: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infrastructure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delivery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899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82600" y="215901"/>
            <a:ext cx="7772400" cy="548803"/>
          </a:xfrm>
        </p:spPr>
        <p:txBody>
          <a:bodyPr/>
          <a:lstStyle/>
          <a:p>
            <a:r>
              <a:rPr lang="en-US" sz="2800" dirty="0" smtClean="0"/>
              <a:t>Recovery From Packet Loss </a:t>
            </a:r>
            <a:br>
              <a:rPr lang="en-US" sz="2800" dirty="0" smtClean="0"/>
            </a:br>
            <a:r>
              <a:rPr lang="en-US" sz="2800" dirty="0" smtClean="0"/>
              <a:t>Forward Error Correction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77258"/>
            <a:ext cx="7772400" cy="546554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Eg</a:t>
            </a:r>
            <a:r>
              <a:rPr lang="en-US" dirty="0" smtClean="0">
                <a:solidFill>
                  <a:srgbClr val="FF0000"/>
                </a:solidFill>
              </a:rPr>
              <a:t>. 1. through piggybacking Lower Quality Stream</a:t>
            </a:r>
          </a:p>
          <a:p>
            <a:pPr marL="457200" indent="-457200"/>
            <a:endParaRPr lang="en-US" dirty="0" smtClean="0"/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48C200-7496-4C52-9812-EA321EB0BD37}" type="slidenum">
              <a:rPr lang="en-US" smtClean="0"/>
              <a:pPr/>
              <a:t>41</a:t>
            </a:fld>
            <a:endParaRPr lang="en-US" smtClean="0"/>
          </a:p>
        </p:txBody>
      </p:sp>
      <p:pic>
        <p:nvPicPr>
          <p:cNvPr id="34822" name="Picture 4" descr="632 Mixed Quality Redundanc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613" y="1823812"/>
            <a:ext cx="74676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27584" y="5928980"/>
            <a:ext cx="222137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err="1" smtClean="0"/>
              <a:t>Why</a:t>
            </a:r>
            <a:r>
              <a:rPr lang="sv-SE" dirty="0" smtClean="0"/>
              <a:t> </a:t>
            </a:r>
            <a:r>
              <a:rPr lang="sv-SE" dirty="0" err="1" smtClean="0"/>
              <a:t>care</a:t>
            </a:r>
            <a:r>
              <a:rPr lang="sv-SE" dirty="0" smtClean="0"/>
              <a:t> </a:t>
            </a:r>
            <a:r>
              <a:rPr lang="sv-SE" dirty="0" err="1" smtClean="0"/>
              <a:t>about</a:t>
            </a:r>
            <a:r>
              <a:rPr lang="sv-SE" dirty="0" smtClean="0"/>
              <a:t>  FEC?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209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 build="p"/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219256" cy="576064"/>
          </a:xfrm>
        </p:spPr>
        <p:txBody>
          <a:bodyPr/>
          <a:lstStyle/>
          <a:p>
            <a:r>
              <a:rPr lang="en-US" dirty="0" smtClean="0"/>
              <a:t>Recovery From Packet Loss/FEC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80728"/>
            <a:ext cx="7772400" cy="1800200"/>
          </a:xfrm>
        </p:spPr>
        <p:txBody>
          <a:bodyPr/>
          <a:lstStyle/>
          <a:p>
            <a:pPr>
              <a:buFont typeface="ZapfDingbats"/>
              <a:buNone/>
            </a:pPr>
            <a:r>
              <a:rPr lang="en-US" dirty="0" smtClean="0">
                <a:solidFill>
                  <a:srgbClr val="FF0000"/>
                </a:solidFill>
              </a:rPr>
              <a:t>2. Interleaving:</a:t>
            </a:r>
            <a:r>
              <a:rPr lang="en-US" dirty="0" smtClean="0"/>
              <a:t> no redundancy, but can cause delay in playout beyond Real Time requirements</a:t>
            </a:r>
          </a:p>
          <a:p>
            <a:pPr lvl="1"/>
            <a:r>
              <a:rPr lang="en-US" dirty="0"/>
              <a:t>Upon loss, have a set of partially filled chunks</a:t>
            </a:r>
          </a:p>
          <a:p>
            <a:pPr lvl="1"/>
            <a:r>
              <a:rPr lang="en-US" dirty="0" smtClean="0"/>
              <a:t>playout </a:t>
            </a:r>
            <a:r>
              <a:rPr lang="en-US" dirty="0"/>
              <a:t>time must adapt to receipt of group </a:t>
            </a:r>
            <a:endParaRPr lang="en-US" dirty="0" smtClean="0"/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BD8DA5F-3A17-4370-977A-BDEE144BA10C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35846" name="Picture 4" descr="633 interleav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068960"/>
            <a:ext cx="6019800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420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9246" y="1038957"/>
            <a:ext cx="47243" cy="48965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52" y="5229200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063117"/>
            <a:ext cx="6048672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P2P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apps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 for info </a:t>
            </a:r>
            <a:r>
              <a:rPr lang="sv-SE" sz="2000" b="1" dirty="0" err="1" smtClean="0">
                <a:solidFill>
                  <a:schemeClr val="bg1">
                    <a:lumMod val="75000"/>
                  </a:schemeClr>
                </a:solidFill>
              </a:rPr>
              <a:t>sharing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 2.6 (2.5 7e)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find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No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overlay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centralized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DB (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apster)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Unstructured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Query Flooding (Gnutella)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Hierarchical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Query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Flooding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KaZaA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Structured Overlays/DHT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i="1" dirty="0">
                <a:solidFill>
                  <a:schemeClr val="bg1">
                    <a:lumMod val="75000"/>
                  </a:schemeClr>
                </a:solidFill>
              </a:rPr>
              <a:t> to 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fetch</a:t>
            </a:r>
            <a:r>
              <a:rPr lang="sv-SE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Media Streaming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7.1-7.3 (9.1-9.3 &amp; 2.6 7e)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Application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classes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Today’s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applications representative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recovery from jitter 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Streaming protocols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CDN: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infrastructure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delivery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0828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399" y="228600"/>
            <a:ext cx="8175171" cy="680120"/>
          </a:xfrm>
        </p:spPr>
        <p:txBody>
          <a:bodyPr/>
          <a:lstStyle/>
          <a:p>
            <a:r>
              <a:rPr lang="en-US" dirty="0" smtClean="0"/>
              <a:t>Real-Time Protocol (RTP</a:t>
            </a:r>
            <a:r>
              <a:rPr lang="en-US" dirty="0"/>
              <a:t>) RFC </a:t>
            </a:r>
            <a:r>
              <a:rPr lang="en-US" dirty="0" smtClean="0"/>
              <a:t>3550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51520" y="1135058"/>
            <a:ext cx="4053114" cy="3446070"/>
          </a:xfrm>
        </p:spPr>
        <p:txBody>
          <a:bodyPr/>
          <a:lstStyle/>
          <a:p>
            <a:r>
              <a:rPr lang="en-US" sz="2000" dirty="0" smtClean="0"/>
              <a:t>RTP </a:t>
            </a:r>
            <a:r>
              <a:rPr lang="en-US" sz="2000" dirty="0" smtClean="0">
                <a:solidFill>
                  <a:srgbClr val="FF0000"/>
                </a:solidFill>
              </a:rPr>
              <a:t>specifies packet structure </a:t>
            </a:r>
            <a:r>
              <a:rPr lang="en-US" sz="2000" dirty="0" smtClean="0"/>
              <a:t>for carrying audio, video data</a:t>
            </a:r>
          </a:p>
          <a:p>
            <a:pPr lvl="1"/>
            <a:r>
              <a:rPr lang="en-US" sz="2000" dirty="0" smtClean="0"/>
              <a:t>payload type (encoding) </a:t>
            </a:r>
          </a:p>
          <a:p>
            <a:pPr lvl="1"/>
            <a:r>
              <a:rPr lang="en-US" sz="2000" dirty="0" smtClean="0"/>
              <a:t>sequence numbering</a:t>
            </a:r>
          </a:p>
          <a:p>
            <a:pPr lvl="1"/>
            <a:r>
              <a:rPr lang="en-US" sz="2000" dirty="0" smtClean="0"/>
              <a:t>time stamping</a:t>
            </a:r>
          </a:p>
          <a:p>
            <a:r>
              <a:rPr lang="en-US" sz="2000" dirty="0"/>
              <a:t>RTP </a:t>
            </a:r>
            <a:r>
              <a:rPr lang="en-US" sz="2000" dirty="0">
                <a:solidFill>
                  <a:srgbClr val="FF0000"/>
                </a:solidFill>
              </a:rPr>
              <a:t>does not provide any mechanism </a:t>
            </a:r>
            <a:r>
              <a:rPr lang="en-US" sz="2000" dirty="0"/>
              <a:t>to ensure timely data delivery or </a:t>
            </a:r>
            <a:r>
              <a:rPr lang="en-US" sz="2000" dirty="0" smtClean="0"/>
              <a:t>other  </a:t>
            </a:r>
            <a:r>
              <a:rPr lang="en-US" sz="2000" dirty="0"/>
              <a:t>guarantees</a:t>
            </a:r>
          </a:p>
          <a:p>
            <a:r>
              <a:rPr lang="en-US" sz="2000" dirty="0"/>
              <a:t>RTP encapsulation only seen </a:t>
            </a:r>
            <a:r>
              <a:rPr lang="en-US" sz="2000" dirty="0">
                <a:solidFill>
                  <a:srgbClr val="FF0000"/>
                </a:solidFill>
              </a:rPr>
              <a:t>at end systems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  <p:sp>
        <p:nvSpPr>
          <p:cNvPr id="4813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495800" y="1339850"/>
            <a:ext cx="4032250" cy="237718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RTP packets encapsulated in UDP segments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interoperability:</a:t>
            </a:r>
            <a:r>
              <a:rPr lang="en-US" sz="2400" dirty="0" smtClean="0"/>
              <a:t> </a:t>
            </a:r>
            <a:r>
              <a:rPr lang="en-US" sz="2400" dirty="0" smtClean="0"/>
              <a:t>e.g. if </a:t>
            </a:r>
            <a:r>
              <a:rPr lang="en-US" sz="2400" dirty="0" smtClean="0"/>
              <a:t>two Internet phone applications run RTP, then they may be able to work together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r>
              <a:rPr lang="en-US">
                <a:latin typeface="+mn-lt"/>
              </a:rPr>
              <a:t>7-</a:t>
            </a:r>
            <a:fld id="{0941DD7E-836D-4E73-881D-A648EBA34222}" type="slidenum">
              <a:rPr lang="en-US">
                <a:latin typeface="+mn-lt"/>
              </a:rPr>
              <a:pPr>
                <a:defRPr/>
              </a:pPr>
              <a:t>44</a:t>
            </a:fld>
            <a:endParaRPr lang="en-US">
              <a:latin typeface="+mn-lt"/>
            </a:endParaRPr>
          </a:p>
        </p:txBody>
      </p:sp>
      <p:pic>
        <p:nvPicPr>
          <p:cNvPr id="7" name="Picture 4" descr="643 rtpPack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5445224"/>
            <a:ext cx="670560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Rtp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25" y="4105275"/>
            <a:ext cx="30003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95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680120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Streaming </a:t>
            </a:r>
            <a:r>
              <a:rPr lang="en-US" dirty="0" smtClean="0">
                <a:ea typeface="ＭＳ Ｐゴシック" charset="0"/>
              </a:rPr>
              <a:t>multimedia</a:t>
            </a:r>
            <a:r>
              <a:rPr lang="en-US" dirty="0">
                <a:ea typeface="ＭＳ Ｐゴシック" charset="0"/>
              </a:rPr>
              <a:t>: </a:t>
            </a:r>
            <a:r>
              <a:rPr lang="en-US" dirty="0" smtClean="0">
                <a:ea typeface="ＭＳ Ｐゴシック" charset="0"/>
              </a:rPr>
              <a:t>UDP</a:t>
            </a:r>
            <a:endParaRPr lang="en-US" dirty="0">
              <a:ea typeface="ＭＳ Ｐゴシック" charset="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052737"/>
            <a:ext cx="7772400" cy="4176464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</a:rPr>
              <a:t>server </a:t>
            </a:r>
            <a:r>
              <a:rPr lang="en-US" dirty="0">
                <a:ea typeface="ＭＳ Ｐゴシック" charset="0"/>
              </a:rPr>
              <a:t>sends at rate appropriate for client </a:t>
            </a:r>
            <a:endParaRPr lang="en-US" dirty="0" smtClean="0">
              <a:ea typeface="ＭＳ Ｐゴシック" charset="0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800" dirty="0">
                <a:ea typeface="ＭＳ Ｐゴシック" charset="0"/>
              </a:rPr>
              <a:t>o</a:t>
            </a:r>
            <a:r>
              <a:rPr lang="en-US" sz="2800" dirty="0" smtClean="0">
                <a:ea typeface="ＭＳ Ｐゴシック" charset="0"/>
              </a:rPr>
              <a:t>ften: </a:t>
            </a:r>
            <a:r>
              <a:rPr lang="en-US" sz="2800" dirty="0">
                <a:ea typeface="ＭＳ Ｐゴシック" charset="0"/>
              </a:rPr>
              <a:t>send rate = encoding rate </a:t>
            </a:r>
            <a:r>
              <a:rPr lang="en-US" sz="2800" dirty="0" smtClean="0">
                <a:ea typeface="ＭＳ Ｐゴシック" charset="0"/>
              </a:rPr>
              <a:t>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800" dirty="0" smtClean="0">
                <a:ea typeface="ＭＳ Ｐゴシック" charset="0"/>
              </a:rPr>
              <a:t>send </a:t>
            </a:r>
            <a:r>
              <a:rPr lang="en-US" sz="2800" dirty="0" smtClean="0">
                <a:ea typeface="ＭＳ Ｐゴシック" charset="0"/>
              </a:rPr>
              <a:t>rate can be oblivious to congestion levels (</a:t>
            </a:r>
            <a:r>
              <a:rPr lang="en-US" sz="2800" dirty="0" smtClean="0">
                <a:solidFill>
                  <a:srgbClr val="C00000"/>
                </a:solidFill>
                <a:ea typeface="ＭＳ Ｐゴシック" charset="0"/>
              </a:rPr>
              <a:t>is this good? </a:t>
            </a:r>
            <a:r>
              <a:rPr lang="en-US" sz="2800" dirty="0">
                <a:ea typeface="ＭＳ Ｐゴシック" charset="0"/>
              </a:rPr>
              <a:t>s</a:t>
            </a:r>
            <a:r>
              <a:rPr lang="en-US" sz="2800" dirty="0" smtClean="0">
                <a:ea typeface="ＭＳ Ｐゴシック" charset="0"/>
              </a:rPr>
              <a:t>elfish?)</a:t>
            </a:r>
            <a:endParaRPr lang="en-US" sz="2800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short playout delay </a:t>
            </a:r>
            <a:r>
              <a:rPr lang="en-US" dirty="0" smtClean="0">
                <a:ea typeface="ＭＳ Ｐゴシック" charset="0"/>
              </a:rPr>
              <a:t>to </a:t>
            </a:r>
            <a:r>
              <a:rPr lang="en-US" dirty="0">
                <a:ea typeface="ＭＳ Ｐゴシック" charset="0"/>
              </a:rPr>
              <a:t>remove network jitter</a:t>
            </a:r>
          </a:p>
          <a:p>
            <a:pPr marL="0" indent="0">
              <a:buNone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r>
              <a:rPr lang="en-US" dirty="0" smtClean="0">
                <a:solidFill>
                  <a:srgbClr val="C00000"/>
                </a:solidFill>
                <a:ea typeface="ＭＳ Ｐゴシック" charset="0"/>
              </a:rPr>
              <a:t>BUT: UDP may </a:t>
            </a:r>
            <a:r>
              <a:rPr lang="en-US" i="1" dirty="0" smtClean="0">
                <a:solidFill>
                  <a:srgbClr val="C00000"/>
                </a:solidFill>
                <a:ea typeface="ＭＳ Ｐゴシック" charset="0"/>
              </a:rPr>
              <a:t>not</a:t>
            </a:r>
            <a:r>
              <a:rPr lang="en-US" dirty="0" smtClean="0">
                <a:solidFill>
                  <a:srgbClr val="C00000"/>
                </a:solidFill>
                <a:ea typeface="ＭＳ Ｐゴシック" charset="0"/>
              </a:rPr>
              <a:t> go through firewalls</a:t>
            </a:r>
            <a:endParaRPr lang="en-US" dirty="0">
              <a:solidFill>
                <a:srgbClr val="C00000"/>
              </a:solidFill>
              <a:ea typeface="ＭＳ Ｐゴシック" charset="0"/>
            </a:endParaRPr>
          </a:p>
        </p:txBody>
      </p:sp>
      <p:sp>
        <p:nvSpPr>
          <p:cNvPr id="419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A2BF768A-DDBC-4347-96C7-13B6CEBD7C4A}" type="slidenum">
              <a:rPr lang="en-US" sz="1200" i="0" smtClean="0">
                <a:latin typeface="Arial" pitchFamily="34" charset="0"/>
              </a:rPr>
              <a:pPr/>
              <a:t>45</a:t>
            </a:fld>
            <a:endParaRPr lang="en-US" sz="1200" i="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5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Group 4"/>
          <p:cNvGrpSpPr>
            <a:grpSpLocks/>
          </p:cNvGrpSpPr>
          <p:nvPr/>
        </p:nvGrpSpPr>
        <p:grpSpPr bwMode="auto">
          <a:xfrm>
            <a:off x="5951538" y="2817813"/>
            <a:ext cx="1035050" cy="644525"/>
            <a:chOff x="5288362" y="3066231"/>
            <a:chExt cx="1034815" cy="644839"/>
          </a:xfrm>
        </p:grpSpPr>
        <p:grpSp>
          <p:nvGrpSpPr>
            <p:cNvPr id="44061" name="Group 77"/>
            <p:cNvGrpSpPr>
              <a:grpSpLocks/>
            </p:cNvGrpSpPr>
            <p:nvPr/>
          </p:nvGrpSpPr>
          <p:grpSpPr bwMode="auto">
            <a:xfrm>
              <a:off x="5288362" y="3066231"/>
              <a:ext cx="721504" cy="644839"/>
              <a:chOff x="5125853" y="2720015"/>
              <a:chExt cx="1352281" cy="644839"/>
            </a:xfrm>
          </p:grpSpPr>
          <p:sp>
            <p:nvSpPr>
              <p:cNvPr id="44063" name="Rectangle 78"/>
              <p:cNvSpPr>
                <a:spLocks noChangeArrowheads="1"/>
              </p:cNvSpPr>
              <p:nvPr/>
            </p:nvSpPr>
            <p:spPr bwMode="auto">
              <a:xfrm>
                <a:off x="5125853" y="2720015"/>
                <a:ext cx="1352281" cy="644839"/>
              </a:xfrm>
              <a:prstGeom prst="rect">
                <a:avLst/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/>
              <a:lstStyle/>
              <a:p>
                <a:endParaRPr lang="sv-SE" sz="1400"/>
              </a:p>
            </p:txBody>
          </p:sp>
          <p:sp>
            <p:nvSpPr>
              <p:cNvPr id="44064" name="Rectangle 79"/>
              <p:cNvSpPr>
                <a:spLocks noChangeArrowheads="1"/>
              </p:cNvSpPr>
              <p:nvPr/>
            </p:nvSpPr>
            <p:spPr bwMode="auto">
              <a:xfrm>
                <a:off x="5330788" y="2729246"/>
                <a:ext cx="1143274" cy="626501"/>
              </a:xfrm>
              <a:prstGeom prst="rect">
                <a:avLst/>
              </a:pr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58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/>
              </a:p>
            </p:txBody>
          </p:sp>
        </p:grpSp>
        <p:cxnSp>
          <p:nvCxnSpPr>
            <p:cNvPr id="44062" name="Straight Connector 82"/>
            <p:cNvCxnSpPr>
              <a:cxnSpLocks noChangeShapeType="1"/>
            </p:cNvCxnSpPr>
            <p:nvPr/>
          </p:nvCxnSpPr>
          <p:spPr bwMode="auto">
            <a:xfrm>
              <a:off x="5780752" y="3366157"/>
              <a:ext cx="542425" cy="0"/>
            </a:xfrm>
            <a:prstGeom prst="line">
              <a:avLst/>
            </a:prstGeom>
            <a:noFill/>
            <a:ln w="317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4034" name="Group 70"/>
          <p:cNvGrpSpPr>
            <a:grpSpLocks/>
          </p:cNvGrpSpPr>
          <p:nvPr/>
        </p:nvGrpSpPr>
        <p:grpSpPr bwMode="auto">
          <a:xfrm>
            <a:off x="1960563" y="2747963"/>
            <a:ext cx="722312" cy="644525"/>
            <a:chOff x="5125853" y="2720015"/>
            <a:chExt cx="1352281" cy="644839"/>
          </a:xfrm>
        </p:grpSpPr>
        <p:sp>
          <p:nvSpPr>
            <p:cNvPr id="44059" name="Rectangle 71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 sz="1400"/>
            </a:p>
          </p:txBody>
        </p:sp>
        <p:sp>
          <p:nvSpPr>
            <p:cNvPr id="44060" name="Rectangle 72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/>
            </a:p>
          </p:txBody>
        </p:sp>
      </p:grp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046840" cy="464096"/>
          </a:xfrm>
        </p:spPr>
        <p:txBody>
          <a:bodyPr/>
          <a:lstStyle/>
          <a:p>
            <a:pPr>
              <a:defRPr/>
            </a:pPr>
            <a:r>
              <a:rPr lang="en-US" dirty="0">
                <a:ea typeface="ＭＳ Ｐゴシック" charset="0"/>
              </a:rPr>
              <a:t>Streaming </a:t>
            </a:r>
            <a:r>
              <a:rPr lang="en-US" dirty="0" smtClean="0">
                <a:ea typeface="ＭＳ Ｐゴシック" charset="0"/>
              </a:rPr>
              <a:t>multimedia</a:t>
            </a:r>
            <a:r>
              <a:rPr lang="en-US" dirty="0">
                <a:ea typeface="ＭＳ Ｐゴシック" charset="0"/>
              </a:rPr>
              <a:t>: </a:t>
            </a:r>
            <a:r>
              <a:rPr lang="en-US" dirty="0" smtClean="0">
                <a:ea typeface="ＭＳ Ｐゴシック" charset="0"/>
              </a:rPr>
              <a:t>HTTP (</a:t>
            </a:r>
            <a:r>
              <a:rPr lang="en-US" dirty="0" err="1" smtClean="0">
                <a:ea typeface="ＭＳ Ｐゴシック" charset="0"/>
              </a:rPr>
              <a:t>ie</a:t>
            </a:r>
            <a:r>
              <a:rPr lang="en-US" dirty="0" smtClean="0">
                <a:ea typeface="ＭＳ Ｐゴシック" charset="0"/>
              </a:rPr>
              <a:t> through TCP)</a:t>
            </a:r>
            <a:endParaRPr lang="en-US" dirty="0">
              <a:ea typeface="ＭＳ Ｐゴシック" charset="0"/>
            </a:endParaRP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0075" y="1124744"/>
            <a:ext cx="7772400" cy="1035844"/>
          </a:xfrm>
        </p:spPr>
        <p:txBody>
          <a:bodyPr/>
          <a:lstStyle/>
          <a:p>
            <a:pPr>
              <a:buFont typeface="Wingdings" charset="0"/>
              <a:buChar char="v"/>
              <a:defRPr/>
            </a:pPr>
            <a:r>
              <a:rPr lang="en-US" dirty="0" smtClean="0">
                <a:ea typeface="ＭＳ Ｐゴシック" charset="0"/>
              </a:rPr>
              <a:t>multimedia file retrieved via HTTP GET</a:t>
            </a:r>
          </a:p>
          <a:p>
            <a:pPr>
              <a:buFont typeface="Wingdings" charset="0"/>
              <a:buChar char="v"/>
              <a:defRPr/>
            </a:pPr>
            <a:r>
              <a:rPr lang="en-US" dirty="0">
                <a:ea typeface="ＭＳ Ｐゴシック" charset="0"/>
              </a:rPr>
              <a:t>send at maximum possible rate under </a:t>
            </a:r>
            <a:r>
              <a:rPr lang="en-US" dirty="0" smtClean="0">
                <a:ea typeface="ＭＳ Ｐゴシック" charset="0"/>
              </a:rPr>
              <a:t>TCP</a:t>
            </a: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dirty="0" smtClean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dirty="0">
              <a:ea typeface="ＭＳ Ｐゴシック" charset="0"/>
            </a:endParaRPr>
          </a:p>
          <a:p>
            <a:pPr>
              <a:buFont typeface="Wingdings" charset="0"/>
              <a:buChar char="v"/>
              <a:defRPr/>
            </a:pPr>
            <a:endParaRPr lang="en-US" dirty="0" smtClean="0">
              <a:ea typeface="ＭＳ Ｐゴシック" charset="0"/>
            </a:endParaRPr>
          </a:p>
        </p:txBody>
      </p:sp>
      <p:sp>
        <p:nvSpPr>
          <p:cNvPr id="4403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ABDAE92C-C60D-41DD-813D-7B2B55E69481}" type="slidenum">
              <a:rPr lang="en-US" sz="1200" i="0" smtClean="0">
                <a:latin typeface="Arial" pitchFamily="34" charset="0"/>
              </a:rPr>
              <a:pPr/>
              <a:t>46</a:t>
            </a:fld>
            <a:endParaRPr lang="en-US" sz="1200" i="0" dirty="0">
              <a:latin typeface="Arial" pitchFamily="34" charset="0"/>
            </a:endParaRPr>
          </a:p>
        </p:txBody>
      </p:sp>
      <p:sp>
        <p:nvSpPr>
          <p:cNvPr id="44040" name="Freeform 1287"/>
          <p:cNvSpPr>
            <a:spLocks/>
          </p:cNvSpPr>
          <p:nvPr/>
        </p:nvSpPr>
        <p:spPr bwMode="auto">
          <a:xfrm>
            <a:off x="2852738" y="2711450"/>
            <a:ext cx="1958975" cy="909638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v-SE"/>
          </a:p>
        </p:txBody>
      </p:sp>
      <p:cxnSp>
        <p:nvCxnSpPr>
          <p:cNvPr id="44041" name="Straight Connector 45"/>
          <p:cNvCxnSpPr>
            <a:cxnSpLocks noChangeShapeType="1"/>
          </p:cNvCxnSpPr>
          <p:nvPr/>
        </p:nvCxnSpPr>
        <p:spPr bwMode="auto">
          <a:xfrm>
            <a:off x="2549525" y="3130550"/>
            <a:ext cx="1047750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4042" name="Straight Connector 46"/>
          <p:cNvCxnSpPr>
            <a:cxnSpLocks noChangeShapeType="1"/>
          </p:cNvCxnSpPr>
          <p:nvPr/>
        </p:nvCxnSpPr>
        <p:spPr bwMode="auto">
          <a:xfrm>
            <a:off x="4705350" y="3141663"/>
            <a:ext cx="12922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3" name="TextBox 47"/>
          <p:cNvSpPr txBox="1">
            <a:spLocks noChangeArrowheads="1"/>
          </p:cNvSpPr>
          <p:nvPr/>
        </p:nvSpPr>
        <p:spPr bwMode="auto">
          <a:xfrm>
            <a:off x="4913313" y="2651125"/>
            <a:ext cx="981075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variable rate, </a:t>
            </a:r>
            <a:r>
              <a:rPr lang="en-US" sz="1400" i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x(t)</a:t>
            </a:r>
          </a:p>
        </p:txBody>
      </p:sp>
      <p:grpSp>
        <p:nvGrpSpPr>
          <p:cNvPr id="44044" name="Group 2"/>
          <p:cNvGrpSpPr>
            <a:grpSpLocks/>
          </p:cNvGrpSpPr>
          <p:nvPr/>
        </p:nvGrpSpPr>
        <p:grpSpPr bwMode="auto">
          <a:xfrm>
            <a:off x="6888163" y="2803525"/>
            <a:ext cx="1131887" cy="644525"/>
            <a:chOff x="5125853" y="2720015"/>
            <a:chExt cx="1352281" cy="644839"/>
          </a:xfrm>
        </p:grpSpPr>
        <p:sp>
          <p:nvSpPr>
            <p:cNvPr id="44057" name="Rectangle 44"/>
            <p:cNvSpPr>
              <a:spLocks noChangeArrowheads="1"/>
            </p:cNvSpPr>
            <p:nvPr/>
          </p:nvSpPr>
          <p:spPr bwMode="auto">
            <a:xfrm>
              <a:off x="5125853" y="2720015"/>
              <a:ext cx="1352281" cy="644839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sv-SE" sz="1400"/>
            </a:p>
          </p:txBody>
        </p:sp>
        <p:sp>
          <p:nvSpPr>
            <p:cNvPr id="44058" name="Rectangle 54"/>
            <p:cNvSpPr>
              <a:spLocks noChangeArrowheads="1"/>
            </p:cNvSpPr>
            <p:nvPr/>
          </p:nvSpPr>
          <p:spPr bwMode="auto">
            <a:xfrm>
              <a:off x="5785271" y="2729246"/>
              <a:ext cx="688789" cy="626501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58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/>
            </a:p>
          </p:txBody>
        </p:sp>
      </p:grpSp>
      <p:grpSp>
        <p:nvGrpSpPr>
          <p:cNvPr id="44045" name="Group 134"/>
          <p:cNvGrpSpPr>
            <a:grpSpLocks/>
          </p:cNvGrpSpPr>
          <p:nvPr/>
        </p:nvGrpSpPr>
        <p:grpSpPr bwMode="auto">
          <a:xfrm>
            <a:off x="620713" y="2820988"/>
            <a:ext cx="1201737" cy="533400"/>
            <a:chOff x="3621" y="3265"/>
            <a:chExt cx="1776" cy="744"/>
          </a:xfrm>
        </p:grpSpPr>
        <p:pic>
          <p:nvPicPr>
            <p:cNvPr id="44053" name="Picture 135" descr="reel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8" name="Freeform 136"/>
            <p:cNvSpPr>
              <a:spLocks/>
            </p:cNvSpPr>
            <p:nvPr/>
          </p:nvSpPr>
          <p:spPr bwMode="auto">
            <a:xfrm>
              <a:off x="3971" y="3288"/>
              <a:ext cx="1402" cy="439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5 h 438"/>
                <a:gd name="T4" fmla="*/ 114 w 1401"/>
                <a:gd name="T5" fmla="*/ 382 h 438"/>
                <a:gd name="T6" fmla="*/ 132 w 1401"/>
                <a:gd name="T7" fmla="*/ 358 h 438"/>
                <a:gd name="T8" fmla="*/ 210 w 1401"/>
                <a:gd name="T9" fmla="*/ 403 h 438"/>
                <a:gd name="T10" fmla="*/ 450 w 1401"/>
                <a:gd name="T11" fmla="*/ 385 h 438"/>
                <a:gd name="T12" fmla="*/ 486 w 1401"/>
                <a:gd name="T13" fmla="*/ 394 h 438"/>
                <a:gd name="T14" fmla="*/ 690 w 1401"/>
                <a:gd name="T15" fmla="*/ 418 h 438"/>
                <a:gd name="T16" fmla="*/ 1075 w 1401"/>
                <a:gd name="T17" fmla="*/ 439 h 438"/>
                <a:gd name="T18" fmla="*/ 1402 w 1401"/>
                <a:gd name="T19" fmla="*/ 421 h 438"/>
                <a:gd name="T20" fmla="*/ 1393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9" name="Freeform 137"/>
            <p:cNvSpPr>
              <a:spLocks/>
            </p:cNvSpPr>
            <p:nvPr/>
          </p:nvSpPr>
          <p:spPr bwMode="auto">
            <a:xfrm>
              <a:off x="4242" y="3860"/>
              <a:ext cx="999" cy="120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5 h 123"/>
                <a:gd name="T6" fmla="*/ 801 w 999"/>
                <a:gd name="T7" fmla="*/ 41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0 h 123"/>
                <a:gd name="T16" fmla="*/ 987 w 999"/>
                <a:gd name="T17" fmla="*/ 120 h 123"/>
                <a:gd name="T18" fmla="*/ 18 w 999"/>
                <a:gd name="T19" fmla="*/ 117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44056" name="Picture 138" descr="video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46" name="TextBox 73"/>
          <p:cNvSpPr txBox="1">
            <a:spLocks noChangeArrowheads="1"/>
          </p:cNvSpPr>
          <p:nvPr/>
        </p:nvSpPr>
        <p:spPr bwMode="auto">
          <a:xfrm>
            <a:off x="1682750" y="3433763"/>
            <a:ext cx="11890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TCP send buffer</a:t>
            </a:r>
            <a:endParaRPr lang="en-US" sz="1400" i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47" name="TextBox 74"/>
          <p:cNvSpPr txBox="1">
            <a:spLocks noChangeArrowheads="1"/>
          </p:cNvSpPr>
          <p:nvPr/>
        </p:nvSpPr>
        <p:spPr bwMode="auto">
          <a:xfrm>
            <a:off x="855663" y="3419475"/>
            <a:ext cx="1187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14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video</a:t>
            </a:r>
          </a:p>
          <a:p>
            <a:pPr algn="ctr"/>
            <a:r>
              <a:rPr lang="en-US" sz="1400" i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file</a:t>
            </a:r>
            <a:endParaRPr lang="en-US" sz="1400" i="0" dirty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4048" name="Straight Connector 75"/>
          <p:cNvCxnSpPr>
            <a:cxnSpLocks noChangeShapeType="1"/>
          </p:cNvCxnSpPr>
          <p:nvPr/>
        </p:nvCxnSpPr>
        <p:spPr bwMode="auto">
          <a:xfrm>
            <a:off x="1582738" y="3130550"/>
            <a:ext cx="542925" cy="0"/>
          </a:xfrm>
          <a:prstGeom prst="line">
            <a:avLst/>
          </a:prstGeom>
          <a:noFill/>
          <a:ln w="317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049" name="TextBox 81"/>
          <p:cNvSpPr txBox="1">
            <a:spLocks noChangeArrowheads="1"/>
          </p:cNvSpPr>
          <p:nvPr/>
        </p:nvSpPr>
        <p:spPr bwMode="auto">
          <a:xfrm>
            <a:off x="5686425" y="3475038"/>
            <a:ext cx="1189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TCP receive buffer</a:t>
            </a:r>
            <a:endParaRPr lang="en-US" sz="1400" i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50" name="TextBox 84"/>
          <p:cNvSpPr txBox="1">
            <a:spLocks noChangeArrowheads="1"/>
          </p:cNvSpPr>
          <p:nvPr/>
        </p:nvSpPr>
        <p:spPr bwMode="auto">
          <a:xfrm>
            <a:off x="6846888" y="3475038"/>
            <a:ext cx="14081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/>
            <a:r>
              <a:rPr lang="en-US" sz="1400" i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application playout buffer</a:t>
            </a:r>
            <a:endParaRPr lang="en-US" sz="1400" i="0">
              <a:solidFill>
                <a:srgbClr val="CC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051" name="TextBox 61439"/>
          <p:cNvSpPr txBox="1">
            <a:spLocks noChangeArrowheads="1"/>
          </p:cNvSpPr>
          <p:nvPr/>
        </p:nvSpPr>
        <p:spPr bwMode="auto">
          <a:xfrm>
            <a:off x="1490663" y="3962400"/>
            <a:ext cx="9604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server</a:t>
            </a:r>
          </a:p>
        </p:txBody>
      </p:sp>
      <p:sp>
        <p:nvSpPr>
          <p:cNvPr id="44052" name="TextBox 86"/>
          <p:cNvSpPr txBox="1">
            <a:spLocks noChangeArrowheads="1"/>
          </p:cNvSpPr>
          <p:nvPr/>
        </p:nvSpPr>
        <p:spPr bwMode="auto">
          <a:xfrm>
            <a:off x="6475413" y="3976688"/>
            <a:ext cx="846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r>
              <a:rPr lang="en-US" sz="200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client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528" y="4485670"/>
            <a:ext cx="8566221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  <a:defRPr/>
            </a:pPr>
            <a:r>
              <a:rPr lang="en-US" sz="2400" dirty="0">
                <a:ea typeface="ＭＳ Ｐゴシック" charset="0"/>
              </a:rPr>
              <a:t>f</a:t>
            </a:r>
            <a:r>
              <a:rPr lang="en-US" sz="2400" dirty="0" smtClean="0">
                <a:ea typeface="ＭＳ Ｐゴシック" charset="0"/>
              </a:rPr>
              <a:t>ill </a:t>
            </a:r>
            <a:r>
              <a:rPr lang="en-US" sz="2400" dirty="0">
                <a:ea typeface="ＭＳ Ｐゴシック" charset="0"/>
              </a:rPr>
              <a:t>rate fluctuates due to TCP congestion control, retransmissions (in-order delivery)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 smtClean="0">
                <a:ea typeface="ＭＳ Ｐゴシック" charset="0"/>
              </a:rPr>
              <a:t> larger/adaptive </a:t>
            </a:r>
            <a:r>
              <a:rPr lang="en-US" sz="2400" dirty="0">
                <a:ea typeface="ＭＳ Ｐゴシック" charset="0"/>
              </a:rPr>
              <a:t>playout delay: </a:t>
            </a:r>
            <a:r>
              <a:rPr lang="en-US" sz="2400" dirty="0" smtClean="0">
                <a:ea typeface="ＭＳ Ｐゴシック" charset="0"/>
              </a:rPr>
              <a:t>to smooth </a:t>
            </a:r>
            <a:r>
              <a:rPr lang="en-US" sz="2400" dirty="0">
                <a:ea typeface="ＭＳ Ｐゴシック" charset="0"/>
              </a:rPr>
              <a:t>TCP </a:t>
            </a:r>
            <a:r>
              <a:rPr lang="en-US" sz="2400" dirty="0" smtClean="0">
                <a:ea typeface="ＭＳ Ｐゴシック" charset="0"/>
              </a:rPr>
              <a:t>saw-tooth delivery </a:t>
            </a:r>
            <a:r>
              <a:rPr lang="en-US" sz="2400" dirty="0">
                <a:ea typeface="ＭＳ Ｐゴシック" charset="0"/>
              </a:rPr>
              <a:t>rate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 smtClean="0">
                <a:ea typeface="ＭＳ Ｐゴシック" charset="0"/>
              </a:rPr>
              <a:t> HTTP/TCP </a:t>
            </a:r>
            <a:r>
              <a:rPr lang="en-US" sz="2400" dirty="0">
                <a:ea typeface="ＭＳ Ｐゴシック" charset="0"/>
              </a:rPr>
              <a:t>passes easier through firewalls</a:t>
            </a:r>
          </a:p>
        </p:txBody>
      </p:sp>
      <p:sp>
        <p:nvSpPr>
          <p:cNvPr id="3" name="Oval 2"/>
          <p:cNvSpPr/>
          <p:nvPr/>
        </p:nvSpPr>
        <p:spPr>
          <a:xfrm>
            <a:off x="5894387" y="2160588"/>
            <a:ext cx="2478087" cy="17827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029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536104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Streaming </a:t>
            </a:r>
            <a:r>
              <a:rPr lang="en-US" sz="2800" dirty="0" smtClean="0">
                <a:ea typeface="ＭＳ Ｐゴシック" charset="0"/>
              </a:rPr>
              <a:t>multimedia</a:t>
            </a:r>
            <a:r>
              <a:rPr lang="en-US" sz="2800" dirty="0">
                <a:ea typeface="ＭＳ Ｐゴシック" charset="0"/>
              </a:rPr>
              <a:t>: </a:t>
            </a:r>
            <a:r>
              <a:rPr lang="en-US" sz="2800" dirty="0" smtClean="0">
                <a:ea typeface="ＭＳ Ｐゴシック" charset="0"/>
              </a:rPr>
              <a:t>DASH: </a:t>
            </a:r>
            <a:br>
              <a:rPr lang="en-US" sz="2800" dirty="0" smtClean="0">
                <a:ea typeface="ＭＳ Ｐゴシック" charset="0"/>
              </a:rPr>
            </a:br>
            <a:r>
              <a:rPr lang="en-US" sz="2800" i="1" dirty="0" smtClean="0">
                <a:solidFill>
                  <a:srgbClr val="CC0000"/>
                </a:solidFill>
                <a:ea typeface="ＭＳ Ｐゴシック" charset="0"/>
              </a:rPr>
              <a:t>D</a:t>
            </a:r>
            <a:r>
              <a:rPr lang="en-US" sz="2800" dirty="0" smtClean="0">
                <a:ea typeface="ＭＳ Ｐゴシック" charset="0"/>
              </a:rPr>
              <a:t>ynamic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A</a:t>
            </a:r>
            <a:r>
              <a:rPr lang="en-US" sz="2800" dirty="0">
                <a:ea typeface="ＭＳ Ｐゴシック" charset="0"/>
              </a:rPr>
              <a:t>daptive 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S</a:t>
            </a:r>
            <a:r>
              <a:rPr lang="en-US" sz="2800" dirty="0">
                <a:ea typeface="ＭＳ Ｐゴシック" charset="0"/>
              </a:rPr>
              <a:t>treaming over </a:t>
            </a:r>
            <a:r>
              <a:rPr lang="en-US" sz="2800" i="1" dirty="0">
                <a:solidFill>
                  <a:srgbClr val="CC0000"/>
                </a:solidFill>
                <a:ea typeface="ＭＳ Ｐゴシック" charset="0"/>
              </a:rPr>
              <a:t>H</a:t>
            </a:r>
            <a:r>
              <a:rPr lang="en-US" sz="2800" dirty="0">
                <a:ea typeface="ＭＳ Ｐゴシック" charset="0"/>
              </a:rPr>
              <a:t>TTP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321083"/>
            <a:ext cx="8568952" cy="313225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i="1" dirty="0" smtClean="0">
                <a:solidFill>
                  <a:srgbClr val="000099"/>
                </a:solidFill>
                <a:ea typeface="ＭＳ Ｐゴシック" charset="0"/>
              </a:rPr>
              <a:t>server: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b="1" dirty="0" smtClean="0">
                <a:solidFill>
                  <a:srgbClr val="0066CC"/>
                </a:solidFill>
                <a:ea typeface="ＭＳ Ｐゴシック" charset="0"/>
              </a:rPr>
              <a:t>divides video file into multiple chunks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 smtClean="0">
                <a:ea typeface="ＭＳ Ｐゴシック" charset="0"/>
              </a:rPr>
              <a:t>each chunk stored, encoded at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0"/>
              </a:rPr>
              <a:t>different rates 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b="1" dirty="0">
                <a:solidFill>
                  <a:srgbClr val="0066CC"/>
                </a:solidFill>
                <a:ea typeface="ＭＳ Ｐゴシック" charset="0"/>
              </a:rPr>
              <a:t>m</a:t>
            </a:r>
            <a:r>
              <a:rPr lang="en-US" sz="1800" b="1" dirty="0" smtClean="0">
                <a:solidFill>
                  <a:srgbClr val="0066CC"/>
                </a:solidFill>
                <a:ea typeface="ＭＳ Ｐゴシック" charset="0"/>
              </a:rPr>
              <a:t>anifest file: </a:t>
            </a:r>
            <a:r>
              <a:rPr lang="en-US" sz="1800" dirty="0" smtClean="0">
                <a:ea typeface="ＭＳ Ｐゴシック" charset="0"/>
              </a:rPr>
              <a:t>provides URLs for different chunks</a:t>
            </a:r>
          </a:p>
          <a:p>
            <a:pPr marL="0" indent="0">
              <a:buNone/>
              <a:defRPr/>
            </a:pPr>
            <a:r>
              <a:rPr lang="en-US" sz="2400" i="1" dirty="0">
                <a:solidFill>
                  <a:srgbClr val="000099"/>
                </a:solidFill>
                <a:ea typeface="ＭＳ Ｐゴシック" charset="0"/>
              </a:rPr>
              <a:t>c</a:t>
            </a:r>
            <a:r>
              <a:rPr lang="en-US" sz="2400" i="1" dirty="0" smtClean="0">
                <a:solidFill>
                  <a:srgbClr val="000099"/>
                </a:solidFill>
                <a:ea typeface="ＭＳ Ｐゴシック" charset="0"/>
              </a:rPr>
              <a:t>lient: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>
                <a:ea typeface="ＭＳ Ｐゴシック" charset="0"/>
              </a:rPr>
              <a:t>p</a:t>
            </a:r>
            <a:r>
              <a:rPr lang="en-US" sz="1800" dirty="0" smtClean="0">
                <a:ea typeface="ＭＳ Ｐゴシック" charset="0"/>
              </a:rPr>
              <a:t>eriodically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0"/>
              </a:rPr>
              <a:t>measures server-to-client bandwidth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1800" dirty="0" smtClean="0">
                <a:ea typeface="ＭＳ Ｐゴシック" charset="0"/>
              </a:rPr>
              <a:t>consulting manifest,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0"/>
              </a:rPr>
              <a:t>requests one chunk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0"/>
              </a:rPr>
              <a:t>at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0"/>
              </a:rPr>
              <a:t>a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0"/>
              </a:rPr>
              <a:t>time, at appropriate coding rate </a:t>
            </a:r>
          </a:p>
          <a:p>
            <a:pPr lvl="2">
              <a:defRPr/>
            </a:pPr>
            <a:r>
              <a:rPr lang="en-US" sz="1800" dirty="0" smtClean="0">
                <a:ea typeface="ＭＳ Ｐゴシック" charset="0"/>
              </a:rPr>
              <a:t>can choose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0"/>
              </a:rPr>
              <a:t>different coding rates at different points </a:t>
            </a:r>
            <a:r>
              <a:rPr lang="en-US" sz="1800" dirty="0" smtClean="0">
                <a:ea typeface="ＭＳ Ｐゴシック" charset="0"/>
              </a:rPr>
              <a:t>in time (depending on available bandwidth at time)</a:t>
            </a:r>
          </a:p>
        </p:txBody>
      </p:sp>
      <p:sp>
        <p:nvSpPr>
          <p:cNvPr id="460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92B36706-B8EC-473C-B7ED-654E2C1CBD31}" type="slidenum">
              <a:rPr lang="en-US" sz="1200" i="0" smtClean="0">
                <a:latin typeface="Arial" pitchFamily="34" charset="0"/>
              </a:rPr>
              <a:pPr/>
              <a:t>47</a:t>
            </a:fld>
            <a:endParaRPr lang="en-US" sz="1200" i="0" dirty="0">
              <a:latin typeface="Arial" pitchFamily="34" charset="0"/>
            </a:endParaRPr>
          </a:p>
        </p:txBody>
      </p:sp>
      <p:grpSp>
        <p:nvGrpSpPr>
          <p:cNvPr id="7" name="Group 2"/>
          <p:cNvGrpSpPr>
            <a:grpSpLocks/>
          </p:cNvGrpSpPr>
          <p:nvPr/>
        </p:nvGrpSpPr>
        <p:grpSpPr bwMode="auto">
          <a:xfrm>
            <a:off x="2547938" y="2266950"/>
            <a:ext cx="1281112" cy="363538"/>
            <a:chOff x="3621" y="3265"/>
            <a:chExt cx="1776" cy="744"/>
          </a:xfrm>
        </p:grpSpPr>
        <p:pic>
          <p:nvPicPr>
            <p:cNvPr id="8" name="Picture 3" descr="reel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reeform 4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11" name="Picture 6" descr="vide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Freeform 9"/>
          <p:cNvSpPr>
            <a:spLocks/>
          </p:cNvSpPr>
          <p:nvPr/>
        </p:nvSpPr>
        <p:spPr bwMode="auto">
          <a:xfrm>
            <a:off x="3213100" y="1674813"/>
            <a:ext cx="1492250" cy="966787"/>
          </a:xfrm>
          <a:custGeom>
            <a:avLst/>
            <a:gdLst>
              <a:gd name="T0" fmla="*/ 2147483647 w 1318"/>
              <a:gd name="T1" fmla="*/ 2147483647 h 939"/>
              <a:gd name="T2" fmla="*/ 2147483647 w 1318"/>
              <a:gd name="T3" fmla="*/ 2147483647 h 939"/>
              <a:gd name="T4" fmla="*/ 2147483647 w 1318"/>
              <a:gd name="T5" fmla="*/ 2147483647 h 939"/>
              <a:gd name="T6" fmla="*/ 2147483647 w 1318"/>
              <a:gd name="T7" fmla="*/ 2147483647 h 939"/>
              <a:gd name="T8" fmla="*/ 2147483647 w 1318"/>
              <a:gd name="T9" fmla="*/ 2147483647 h 939"/>
              <a:gd name="T10" fmla="*/ 2147483647 w 1318"/>
              <a:gd name="T11" fmla="*/ 2147483647 h 939"/>
              <a:gd name="T12" fmla="*/ 2147483647 w 1318"/>
              <a:gd name="T13" fmla="*/ 2147483647 h 939"/>
              <a:gd name="T14" fmla="*/ 2147483647 w 1318"/>
              <a:gd name="T15" fmla="*/ 2147483647 h 939"/>
              <a:gd name="T16" fmla="*/ 2147483647 w 1318"/>
              <a:gd name="T17" fmla="*/ 2147483647 h 939"/>
              <a:gd name="T18" fmla="*/ 2147483647 w 1318"/>
              <a:gd name="T19" fmla="*/ 2147483647 h 939"/>
              <a:gd name="T20" fmla="*/ 2147483647 w 1318"/>
              <a:gd name="T21" fmla="*/ 2147483647 h 939"/>
              <a:gd name="T22" fmla="*/ 2147483647 w 1318"/>
              <a:gd name="T23" fmla="*/ 2147483647 h 939"/>
              <a:gd name="T24" fmla="*/ 2147483647 w 1318"/>
              <a:gd name="T25" fmla="*/ 2147483647 h 939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8"/>
              <a:gd name="T40" fmla="*/ 0 h 939"/>
              <a:gd name="T41" fmla="*/ 1318 w 1318"/>
              <a:gd name="T42" fmla="*/ 939 h 939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8" h="939">
                <a:moveTo>
                  <a:pt x="618" y="39"/>
                </a:moveTo>
                <a:cubicBezTo>
                  <a:pt x="491" y="0"/>
                  <a:pt x="188" y="9"/>
                  <a:pt x="94" y="57"/>
                </a:cubicBezTo>
                <a:cubicBezTo>
                  <a:pt x="0" y="105"/>
                  <a:pt x="39" y="250"/>
                  <a:pt x="57" y="327"/>
                </a:cubicBezTo>
                <a:cubicBezTo>
                  <a:pt x="75" y="404"/>
                  <a:pt x="163" y="464"/>
                  <a:pt x="202" y="519"/>
                </a:cubicBezTo>
                <a:cubicBezTo>
                  <a:pt x="241" y="574"/>
                  <a:pt x="227" y="596"/>
                  <a:pt x="294" y="657"/>
                </a:cubicBezTo>
                <a:cubicBezTo>
                  <a:pt x="361" y="718"/>
                  <a:pt x="518" y="845"/>
                  <a:pt x="604" y="887"/>
                </a:cubicBezTo>
                <a:cubicBezTo>
                  <a:pt x="690" y="929"/>
                  <a:pt x="730" y="905"/>
                  <a:pt x="808" y="908"/>
                </a:cubicBezTo>
                <a:cubicBezTo>
                  <a:pt x="886" y="911"/>
                  <a:pt x="991" y="939"/>
                  <a:pt x="1072" y="908"/>
                </a:cubicBezTo>
                <a:cubicBezTo>
                  <a:pt x="1153" y="877"/>
                  <a:pt x="1274" y="797"/>
                  <a:pt x="1296" y="723"/>
                </a:cubicBezTo>
                <a:cubicBezTo>
                  <a:pt x="1318" y="649"/>
                  <a:pt x="1270" y="518"/>
                  <a:pt x="1204" y="466"/>
                </a:cubicBezTo>
                <a:cubicBezTo>
                  <a:pt x="1138" y="414"/>
                  <a:pt x="967" y="477"/>
                  <a:pt x="901" y="413"/>
                </a:cubicBezTo>
                <a:cubicBezTo>
                  <a:pt x="835" y="349"/>
                  <a:pt x="855" y="145"/>
                  <a:pt x="808" y="83"/>
                </a:cubicBezTo>
                <a:cubicBezTo>
                  <a:pt x="761" y="21"/>
                  <a:pt x="658" y="48"/>
                  <a:pt x="618" y="39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" name="Freeform 10"/>
          <p:cNvSpPr>
            <a:spLocks/>
          </p:cNvSpPr>
          <p:nvPr/>
        </p:nvSpPr>
        <p:spPr bwMode="auto">
          <a:xfrm>
            <a:off x="3917950" y="2238375"/>
            <a:ext cx="361950" cy="139700"/>
          </a:xfrm>
          <a:custGeom>
            <a:avLst/>
            <a:gdLst>
              <a:gd name="T0" fmla="*/ 0 w 294"/>
              <a:gd name="T1" fmla="*/ 0 h 102"/>
              <a:gd name="T2" fmla="*/ 2147483647 w 294"/>
              <a:gd name="T3" fmla="*/ 2147483647 h 102"/>
              <a:gd name="T4" fmla="*/ 0 60000 65536"/>
              <a:gd name="T5" fmla="*/ 0 60000 65536"/>
              <a:gd name="T6" fmla="*/ 0 w 294"/>
              <a:gd name="T7" fmla="*/ 0 h 102"/>
              <a:gd name="T8" fmla="*/ 294 w 294"/>
              <a:gd name="T9" fmla="*/ 102 h 10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02">
                <a:moveTo>
                  <a:pt x="0" y="0"/>
                </a:moveTo>
                <a:lnTo>
                  <a:pt x="294" y="10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5989638" y="2784475"/>
            <a:ext cx="2687637" cy="1214438"/>
          </a:xfrm>
          <a:custGeom>
            <a:avLst/>
            <a:gdLst>
              <a:gd name="T0" fmla="*/ 2147483647 w 2377"/>
              <a:gd name="T1" fmla="*/ 2147483647 h 1182"/>
              <a:gd name="T2" fmla="*/ 2147483647 w 2377"/>
              <a:gd name="T3" fmla="*/ 2147483647 h 1182"/>
              <a:gd name="T4" fmla="*/ 2147483647 w 2377"/>
              <a:gd name="T5" fmla="*/ 2147483647 h 1182"/>
              <a:gd name="T6" fmla="*/ 2147483647 w 2377"/>
              <a:gd name="T7" fmla="*/ 2147483647 h 1182"/>
              <a:gd name="T8" fmla="*/ 2147483647 w 2377"/>
              <a:gd name="T9" fmla="*/ 2147483647 h 1182"/>
              <a:gd name="T10" fmla="*/ 2147483647 w 2377"/>
              <a:gd name="T11" fmla="*/ 2147483647 h 1182"/>
              <a:gd name="T12" fmla="*/ 2147483647 w 2377"/>
              <a:gd name="T13" fmla="*/ 2147483647 h 1182"/>
              <a:gd name="T14" fmla="*/ 2147483647 w 2377"/>
              <a:gd name="T15" fmla="*/ 2147483647 h 1182"/>
              <a:gd name="T16" fmla="*/ 2147483647 w 2377"/>
              <a:gd name="T17" fmla="*/ 2147483647 h 1182"/>
              <a:gd name="T18" fmla="*/ 2147483647 w 2377"/>
              <a:gd name="T19" fmla="*/ 2147483647 h 1182"/>
              <a:gd name="T20" fmla="*/ 2147483647 w 2377"/>
              <a:gd name="T21" fmla="*/ 2147483647 h 1182"/>
              <a:gd name="T22" fmla="*/ 2147483647 w 2377"/>
              <a:gd name="T23" fmla="*/ 2147483647 h 118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2377"/>
              <a:gd name="T37" fmla="*/ 0 h 1182"/>
              <a:gd name="T38" fmla="*/ 2377 w 2377"/>
              <a:gd name="T39" fmla="*/ 1182 h 118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2377" h="1182">
                <a:moveTo>
                  <a:pt x="139" y="442"/>
                </a:moveTo>
                <a:cubicBezTo>
                  <a:pt x="93" y="341"/>
                  <a:pt x="0" y="66"/>
                  <a:pt x="159" y="33"/>
                </a:cubicBezTo>
                <a:cubicBezTo>
                  <a:pt x="318" y="0"/>
                  <a:pt x="857" y="223"/>
                  <a:pt x="1093" y="245"/>
                </a:cubicBezTo>
                <a:cubicBezTo>
                  <a:pt x="1329" y="267"/>
                  <a:pt x="1381" y="135"/>
                  <a:pt x="1577" y="164"/>
                </a:cubicBezTo>
                <a:cubicBezTo>
                  <a:pt x="1774" y="194"/>
                  <a:pt x="2167" y="318"/>
                  <a:pt x="2272" y="422"/>
                </a:cubicBezTo>
                <a:cubicBezTo>
                  <a:pt x="2377" y="526"/>
                  <a:pt x="2257" y="671"/>
                  <a:pt x="2209" y="785"/>
                </a:cubicBezTo>
                <a:cubicBezTo>
                  <a:pt x="2161" y="899"/>
                  <a:pt x="2117" y="1048"/>
                  <a:pt x="1985" y="1108"/>
                </a:cubicBezTo>
                <a:cubicBezTo>
                  <a:pt x="1853" y="1168"/>
                  <a:pt x="1552" y="1182"/>
                  <a:pt x="1418" y="1147"/>
                </a:cubicBezTo>
                <a:cubicBezTo>
                  <a:pt x="1284" y="1112"/>
                  <a:pt x="1284" y="946"/>
                  <a:pt x="1181" y="897"/>
                </a:cubicBezTo>
                <a:cubicBezTo>
                  <a:pt x="1078" y="848"/>
                  <a:pt x="943" y="870"/>
                  <a:pt x="801" y="852"/>
                </a:cubicBezTo>
                <a:cubicBezTo>
                  <a:pt x="659" y="834"/>
                  <a:pt x="437" y="860"/>
                  <a:pt x="327" y="792"/>
                </a:cubicBezTo>
                <a:cubicBezTo>
                  <a:pt x="217" y="724"/>
                  <a:pt x="178" y="515"/>
                  <a:pt x="139" y="442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7343775" y="3389313"/>
            <a:ext cx="215900" cy="2492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7910513" y="3387725"/>
            <a:ext cx="198437" cy="25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7" name="Group 14"/>
          <p:cNvGrpSpPr>
            <a:grpSpLocks/>
          </p:cNvGrpSpPr>
          <p:nvPr/>
        </p:nvGrpSpPr>
        <p:grpSpPr bwMode="auto">
          <a:xfrm>
            <a:off x="7980363" y="3225800"/>
            <a:ext cx="357187" cy="152400"/>
            <a:chOff x="3600" y="219"/>
            <a:chExt cx="360" cy="175"/>
          </a:xfrm>
        </p:grpSpPr>
        <p:sp>
          <p:nvSpPr>
            <p:cNvPr id="18" name="Oval 1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22" name="Oval 1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23" name="Group 2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8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31" name="Group 28"/>
          <p:cNvGrpSpPr>
            <a:grpSpLocks/>
          </p:cNvGrpSpPr>
          <p:nvPr/>
        </p:nvGrpSpPr>
        <p:grpSpPr bwMode="auto">
          <a:xfrm>
            <a:off x="7554913" y="3548063"/>
            <a:ext cx="355600" cy="152400"/>
            <a:chOff x="3600" y="219"/>
            <a:chExt cx="360" cy="175"/>
          </a:xfrm>
        </p:grpSpPr>
        <p:sp>
          <p:nvSpPr>
            <p:cNvPr id="32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5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37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42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38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9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0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45" name="Group 42"/>
          <p:cNvGrpSpPr>
            <a:grpSpLocks/>
          </p:cNvGrpSpPr>
          <p:nvPr/>
        </p:nvGrpSpPr>
        <p:grpSpPr bwMode="auto">
          <a:xfrm>
            <a:off x="6981825" y="3305175"/>
            <a:ext cx="357188" cy="150813"/>
            <a:chOff x="3600" y="219"/>
            <a:chExt cx="360" cy="175"/>
          </a:xfrm>
        </p:grpSpPr>
        <p:sp>
          <p:nvSpPr>
            <p:cNvPr id="46" name="Oval 4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9" name="Rectangle 4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51" name="Group 4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6" name="Line 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7" name="Line 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8" name="Line 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2" name="Group 5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5" name="Line 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59" name="Line 56"/>
          <p:cNvSpPr>
            <a:spLocks noChangeShapeType="1"/>
          </p:cNvSpPr>
          <p:nvPr/>
        </p:nvSpPr>
        <p:spPr bwMode="auto">
          <a:xfrm flipV="1">
            <a:off x="7323138" y="3306763"/>
            <a:ext cx="663575" cy="46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0" name="Freeform 57"/>
          <p:cNvSpPr>
            <a:spLocks/>
          </p:cNvSpPr>
          <p:nvPr/>
        </p:nvSpPr>
        <p:spPr bwMode="auto">
          <a:xfrm>
            <a:off x="4787900" y="2262188"/>
            <a:ext cx="1025525" cy="754062"/>
          </a:xfrm>
          <a:custGeom>
            <a:avLst/>
            <a:gdLst>
              <a:gd name="T0" fmla="*/ 2147483647 w 907"/>
              <a:gd name="T1" fmla="*/ 0 h 735"/>
              <a:gd name="T2" fmla="*/ 2147483647 w 907"/>
              <a:gd name="T3" fmla="*/ 2147483647 h 735"/>
              <a:gd name="T4" fmla="*/ 2147483647 w 907"/>
              <a:gd name="T5" fmla="*/ 2147483647 h 735"/>
              <a:gd name="T6" fmla="*/ 2147483647 w 907"/>
              <a:gd name="T7" fmla="*/ 2147483647 h 735"/>
              <a:gd name="T8" fmla="*/ 2147483647 w 907"/>
              <a:gd name="T9" fmla="*/ 2147483647 h 735"/>
              <a:gd name="T10" fmla="*/ 2147483647 w 907"/>
              <a:gd name="T11" fmla="*/ 2147483647 h 735"/>
              <a:gd name="T12" fmla="*/ 2147483647 w 907"/>
              <a:gd name="T13" fmla="*/ 2147483647 h 735"/>
              <a:gd name="T14" fmla="*/ 2147483647 w 907"/>
              <a:gd name="T15" fmla="*/ 2147483647 h 735"/>
              <a:gd name="T16" fmla="*/ 2147483647 w 907"/>
              <a:gd name="T17" fmla="*/ 2147483647 h 735"/>
              <a:gd name="T18" fmla="*/ 2147483647 w 907"/>
              <a:gd name="T19" fmla="*/ 2147483647 h 735"/>
              <a:gd name="T20" fmla="*/ 2147483647 w 907"/>
              <a:gd name="T21" fmla="*/ 2147483647 h 735"/>
              <a:gd name="T22" fmla="*/ 2147483647 w 907"/>
              <a:gd name="T23" fmla="*/ 0 h 73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907"/>
              <a:gd name="T37" fmla="*/ 0 h 735"/>
              <a:gd name="T38" fmla="*/ 907 w 907"/>
              <a:gd name="T39" fmla="*/ 735 h 73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907" h="735">
                <a:moveTo>
                  <a:pt x="210" y="0"/>
                </a:moveTo>
                <a:cubicBezTo>
                  <a:pt x="105" y="6"/>
                  <a:pt x="61" y="54"/>
                  <a:pt x="31" y="126"/>
                </a:cubicBezTo>
                <a:cubicBezTo>
                  <a:pt x="0" y="198"/>
                  <a:pt x="23" y="340"/>
                  <a:pt x="25" y="434"/>
                </a:cubicBezTo>
                <a:cubicBezTo>
                  <a:pt x="28" y="528"/>
                  <a:pt x="14" y="647"/>
                  <a:pt x="46" y="691"/>
                </a:cubicBezTo>
                <a:cubicBezTo>
                  <a:pt x="78" y="735"/>
                  <a:pt x="163" y="703"/>
                  <a:pt x="218" y="701"/>
                </a:cubicBezTo>
                <a:cubicBezTo>
                  <a:pt x="273" y="699"/>
                  <a:pt x="322" y="683"/>
                  <a:pt x="377" y="677"/>
                </a:cubicBezTo>
                <a:cubicBezTo>
                  <a:pt x="432" y="671"/>
                  <a:pt x="478" y="686"/>
                  <a:pt x="551" y="665"/>
                </a:cubicBezTo>
                <a:cubicBezTo>
                  <a:pt x="624" y="644"/>
                  <a:pt x="760" y="599"/>
                  <a:pt x="818" y="551"/>
                </a:cubicBezTo>
                <a:cubicBezTo>
                  <a:pt x="876" y="503"/>
                  <a:pt x="907" y="432"/>
                  <a:pt x="902" y="377"/>
                </a:cubicBezTo>
                <a:cubicBezTo>
                  <a:pt x="897" y="322"/>
                  <a:pt x="837" y="261"/>
                  <a:pt x="785" y="218"/>
                </a:cubicBezTo>
                <a:cubicBezTo>
                  <a:pt x="733" y="175"/>
                  <a:pt x="686" y="158"/>
                  <a:pt x="590" y="122"/>
                </a:cubicBezTo>
                <a:cubicBezTo>
                  <a:pt x="494" y="86"/>
                  <a:pt x="289" y="25"/>
                  <a:pt x="210" y="0"/>
                </a:cubicBezTo>
                <a:close/>
              </a:path>
            </a:pathLst>
          </a:custGeom>
          <a:solidFill>
            <a:srgbClr val="00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" name="Line 58"/>
          <p:cNvSpPr>
            <a:spLocks noChangeShapeType="1"/>
          </p:cNvSpPr>
          <p:nvPr/>
        </p:nvSpPr>
        <p:spPr bwMode="auto">
          <a:xfrm>
            <a:off x="5218113" y="2473325"/>
            <a:ext cx="249237" cy="136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" name="Line 59"/>
          <p:cNvSpPr>
            <a:spLocks noChangeShapeType="1"/>
          </p:cNvSpPr>
          <p:nvPr/>
        </p:nvSpPr>
        <p:spPr bwMode="auto">
          <a:xfrm>
            <a:off x="5680075" y="2687638"/>
            <a:ext cx="468313" cy="325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3" name="Line 60"/>
          <p:cNvSpPr>
            <a:spLocks noChangeShapeType="1"/>
          </p:cNvSpPr>
          <p:nvPr/>
        </p:nvSpPr>
        <p:spPr bwMode="auto">
          <a:xfrm flipH="1">
            <a:off x="5033963" y="2544763"/>
            <a:ext cx="1587" cy="196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4" name="Freeform 61"/>
          <p:cNvSpPr>
            <a:spLocks/>
          </p:cNvSpPr>
          <p:nvPr/>
        </p:nvSpPr>
        <p:spPr bwMode="auto">
          <a:xfrm>
            <a:off x="6521450" y="3041650"/>
            <a:ext cx="484188" cy="296863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5" name="Line 62"/>
          <p:cNvSpPr>
            <a:spLocks noChangeShapeType="1"/>
          </p:cNvSpPr>
          <p:nvPr/>
        </p:nvSpPr>
        <p:spPr bwMode="auto">
          <a:xfrm flipH="1">
            <a:off x="5229225" y="2643188"/>
            <a:ext cx="247650" cy="165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6" name="Group 63"/>
          <p:cNvGrpSpPr>
            <a:grpSpLocks/>
          </p:cNvGrpSpPr>
          <p:nvPr/>
        </p:nvGrpSpPr>
        <p:grpSpPr bwMode="auto">
          <a:xfrm>
            <a:off x="4862513" y="2389188"/>
            <a:ext cx="357187" cy="149225"/>
            <a:chOff x="3600" y="219"/>
            <a:chExt cx="360" cy="175"/>
          </a:xfrm>
        </p:grpSpPr>
        <p:sp>
          <p:nvSpPr>
            <p:cNvPr id="67" name="Oval 6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68" name="Line 6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9" name="Line 6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0" name="Rectangle 6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71" name="Oval 6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72" name="Group 6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77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3" name="Group 7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74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5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80" name="Group 77"/>
          <p:cNvGrpSpPr>
            <a:grpSpLocks/>
          </p:cNvGrpSpPr>
          <p:nvPr/>
        </p:nvGrpSpPr>
        <p:grpSpPr bwMode="auto">
          <a:xfrm>
            <a:off x="4864100" y="2733675"/>
            <a:ext cx="358775" cy="152400"/>
            <a:chOff x="3600" y="219"/>
            <a:chExt cx="360" cy="175"/>
          </a:xfrm>
        </p:grpSpPr>
        <p:sp>
          <p:nvSpPr>
            <p:cNvPr id="81" name="Oval 7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82" name="Line 7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3" name="Line 8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4" name="Rectangle 8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85" name="Oval 8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86" name="Group 8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91" name="Line 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2" name="Line 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3" name="Line 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87" name="Group 8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88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9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90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94" name="Group 91"/>
          <p:cNvGrpSpPr>
            <a:grpSpLocks/>
          </p:cNvGrpSpPr>
          <p:nvPr/>
        </p:nvGrpSpPr>
        <p:grpSpPr bwMode="auto">
          <a:xfrm>
            <a:off x="5321300" y="2605088"/>
            <a:ext cx="357188" cy="150812"/>
            <a:chOff x="3600" y="219"/>
            <a:chExt cx="360" cy="175"/>
          </a:xfrm>
        </p:grpSpPr>
        <p:sp>
          <p:nvSpPr>
            <p:cNvPr id="95" name="Oval 9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6" name="Line 9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7" name="Line 9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8" name="Rectangle 9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99" name="Oval 9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00" name="Group 9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05" name="Line 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6" name="Line 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7" name="Line 1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01" name="Group 10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02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3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4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08" name="Group 105"/>
          <p:cNvGrpSpPr>
            <a:grpSpLocks/>
          </p:cNvGrpSpPr>
          <p:nvPr/>
        </p:nvGrpSpPr>
        <p:grpSpPr bwMode="auto">
          <a:xfrm>
            <a:off x="6151563" y="2946400"/>
            <a:ext cx="357187" cy="152400"/>
            <a:chOff x="3600" y="219"/>
            <a:chExt cx="360" cy="175"/>
          </a:xfrm>
        </p:grpSpPr>
        <p:sp>
          <p:nvSpPr>
            <p:cNvPr id="109" name="Oval 10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0" name="Line 10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1" name="Line 10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" name="Rectangle 10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13" name="Oval 1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14" name="Group 1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9" name="Line 1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" name="Line 1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1" name="Line 1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5" name="Group 1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6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7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8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22" name="Line 119"/>
          <p:cNvSpPr>
            <a:spLocks noChangeShapeType="1"/>
          </p:cNvSpPr>
          <p:nvPr/>
        </p:nvSpPr>
        <p:spPr bwMode="auto">
          <a:xfrm>
            <a:off x="4624388" y="2379663"/>
            <a:ext cx="250825" cy="82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23" name="Group 120"/>
          <p:cNvGrpSpPr>
            <a:grpSpLocks/>
          </p:cNvGrpSpPr>
          <p:nvPr/>
        </p:nvGrpSpPr>
        <p:grpSpPr bwMode="auto">
          <a:xfrm>
            <a:off x="4271963" y="2295525"/>
            <a:ext cx="357187" cy="152400"/>
            <a:chOff x="3600" y="219"/>
            <a:chExt cx="360" cy="175"/>
          </a:xfrm>
        </p:grpSpPr>
        <p:sp>
          <p:nvSpPr>
            <p:cNvPr id="124" name="Oval 12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5" name="Line 12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6" name="Line 12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27" name="Rectangle 12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28" name="Oval 12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29" name="Group 12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4" name="Line 1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5" name="Line 1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6" name="Line 1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30" name="Group 13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1" name="Line 1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2" name="Line 1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" name="Line 1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37" name="Group 134"/>
          <p:cNvGrpSpPr>
            <a:grpSpLocks/>
          </p:cNvGrpSpPr>
          <p:nvPr/>
        </p:nvGrpSpPr>
        <p:grpSpPr bwMode="auto">
          <a:xfrm>
            <a:off x="3157538" y="1381125"/>
            <a:ext cx="1281112" cy="363538"/>
            <a:chOff x="3621" y="3265"/>
            <a:chExt cx="1776" cy="744"/>
          </a:xfrm>
        </p:grpSpPr>
        <p:pic>
          <p:nvPicPr>
            <p:cNvPr id="138" name="Picture 135" descr="reel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621" y="3265"/>
              <a:ext cx="1776" cy="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9" name="Freeform 136"/>
            <p:cNvSpPr>
              <a:spLocks/>
            </p:cNvSpPr>
            <p:nvPr/>
          </p:nvSpPr>
          <p:spPr bwMode="auto">
            <a:xfrm>
              <a:off x="3972" y="3288"/>
              <a:ext cx="1401" cy="438"/>
            </a:xfrm>
            <a:custGeom>
              <a:avLst/>
              <a:gdLst>
                <a:gd name="T0" fmla="*/ 0 w 1401"/>
                <a:gd name="T1" fmla="*/ 6 h 438"/>
                <a:gd name="T2" fmla="*/ 27 w 1401"/>
                <a:gd name="T3" fmla="*/ 384 h 438"/>
                <a:gd name="T4" fmla="*/ 114 w 1401"/>
                <a:gd name="T5" fmla="*/ 381 h 438"/>
                <a:gd name="T6" fmla="*/ 132 w 1401"/>
                <a:gd name="T7" fmla="*/ 357 h 438"/>
                <a:gd name="T8" fmla="*/ 210 w 1401"/>
                <a:gd name="T9" fmla="*/ 402 h 438"/>
                <a:gd name="T10" fmla="*/ 450 w 1401"/>
                <a:gd name="T11" fmla="*/ 384 h 438"/>
                <a:gd name="T12" fmla="*/ 486 w 1401"/>
                <a:gd name="T13" fmla="*/ 393 h 438"/>
                <a:gd name="T14" fmla="*/ 690 w 1401"/>
                <a:gd name="T15" fmla="*/ 417 h 438"/>
                <a:gd name="T16" fmla="*/ 1074 w 1401"/>
                <a:gd name="T17" fmla="*/ 438 h 438"/>
                <a:gd name="T18" fmla="*/ 1401 w 1401"/>
                <a:gd name="T19" fmla="*/ 420 h 438"/>
                <a:gd name="T20" fmla="*/ 1392 w 1401"/>
                <a:gd name="T21" fmla="*/ 165 h 438"/>
                <a:gd name="T22" fmla="*/ 291 w 1401"/>
                <a:gd name="T23" fmla="*/ 0 h 438"/>
                <a:gd name="T24" fmla="*/ 0 w 1401"/>
                <a:gd name="T25" fmla="*/ 6 h 43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401"/>
                <a:gd name="T40" fmla="*/ 0 h 438"/>
                <a:gd name="T41" fmla="*/ 1401 w 1401"/>
                <a:gd name="T42" fmla="*/ 438 h 43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401" h="438">
                  <a:moveTo>
                    <a:pt x="0" y="6"/>
                  </a:moveTo>
                  <a:lnTo>
                    <a:pt x="27" y="384"/>
                  </a:lnTo>
                  <a:lnTo>
                    <a:pt x="114" y="381"/>
                  </a:lnTo>
                  <a:lnTo>
                    <a:pt x="132" y="357"/>
                  </a:lnTo>
                  <a:lnTo>
                    <a:pt x="210" y="402"/>
                  </a:lnTo>
                  <a:lnTo>
                    <a:pt x="450" y="384"/>
                  </a:lnTo>
                  <a:lnTo>
                    <a:pt x="486" y="393"/>
                  </a:lnTo>
                  <a:lnTo>
                    <a:pt x="690" y="417"/>
                  </a:lnTo>
                  <a:lnTo>
                    <a:pt x="1074" y="438"/>
                  </a:lnTo>
                  <a:lnTo>
                    <a:pt x="1401" y="420"/>
                  </a:lnTo>
                  <a:lnTo>
                    <a:pt x="1392" y="165"/>
                  </a:lnTo>
                  <a:lnTo>
                    <a:pt x="29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0" name="Freeform 137"/>
            <p:cNvSpPr>
              <a:spLocks/>
            </p:cNvSpPr>
            <p:nvPr/>
          </p:nvSpPr>
          <p:spPr bwMode="auto">
            <a:xfrm>
              <a:off x="4242" y="3858"/>
              <a:ext cx="999" cy="123"/>
            </a:xfrm>
            <a:custGeom>
              <a:avLst/>
              <a:gdLst>
                <a:gd name="T0" fmla="*/ 0 w 999"/>
                <a:gd name="T1" fmla="*/ 6 h 123"/>
                <a:gd name="T2" fmla="*/ 717 w 999"/>
                <a:gd name="T3" fmla="*/ 12 h 123"/>
                <a:gd name="T4" fmla="*/ 744 w 999"/>
                <a:gd name="T5" fmla="*/ 36 h 123"/>
                <a:gd name="T6" fmla="*/ 801 w 999"/>
                <a:gd name="T7" fmla="*/ 42 h 123"/>
                <a:gd name="T8" fmla="*/ 876 w 999"/>
                <a:gd name="T9" fmla="*/ 6 h 123"/>
                <a:gd name="T10" fmla="*/ 933 w 999"/>
                <a:gd name="T11" fmla="*/ 0 h 123"/>
                <a:gd name="T12" fmla="*/ 981 w 999"/>
                <a:gd name="T13" fmla="*/ 15 h 123"/>
                <a:gd name="T14" fmla="*/ 999 w 999"/>
                <a:gd name="T15" fmla="*/ 51 h 123"/>
                <a:gd name="T16" fmla="*/ 987 w 999"/>
                <a:gd name="T17" fmla="*/ 123 h 123"/>
                <a:gd name="T18" fmla="*/ 18 w 999"/>
                <a:gd name="T19" fmla="*/ 120 h 123"/>
                <a:gd name="T20" fmla="*/ 0 w 999"/>
                <a:gd name="T21" fmla="*/ 6 h 12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99"/>
                <a:gd name="T34" fmla="*/ 0 h 123"/>
                <a:gd name="T35" fmla="*/ 999 w 999"/>
                <a:gd name="T36" fmla="*/ 123 h 12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99" h="123">
                  <a:moveTo>
                    <a:pt x="0" y="6"/>
                  </a:moveTo>
                  <a:lnTo>
                    <a:pt x="717" y="12"/>
                  </a:lnTo>
                  <a:lnTo>
                    <a:pt x="744" y="36"/>
                  </a:lnTo>
                  <a:lnTo>
                    <a:pt x="801" y="42"/>
                  </a:lnTo>
                  <a:lnTo>
                    <a:pt x="876" y="6"/>
                  </a:lnTo>
                  <a:lnTo>
                    <a:pt x="933" y="0"/>
                  </a:lnTo>
                  <a:lnTo>
                    <a:pt x="981" y="15"/>
                  </a:lnTo>
                  <a:lnTo>
                    <a:pt x="999" y="51"/>
                  </a:lnTo>
                  <a:lnTo>
                    <a:pt x="987" y="123"/>
                  </a:lnTo>
                  <a:lnTo>
                    <a:pt x="18" y="12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141" name="Picture 138" descr="video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083" y="3400"/>
              <a:ext cx="889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2" name="Group 139"/>
          <p:cNvGrpSpPr>
            <a:grpSpLocks/>
          </p:cNvGrpSpPr>
          <p:nvPr/>
        </p:nvGrpSpPr>
        <p:grpSpPr bwMode="auto">
          <a:xfrm>
            <a:off x="7402513" y="2039938"/>
            <a:ext cx="1042987" cy="866775"/>
            <a:chOff x="4367" y="1793"/>
            <a:chExt cx="922" cy="845"/>
          </a:xfrm>
        </p:grpSpPr>
        <p:grpSp>
          <p:nvGrpSpPr>
            <p:cNvPr id="143" name="Group 140"/>
            <p:cNvGrpSpPr>
              <a:grpSpLocks/>
            </p:cNvGrpSpPr>
            <p:nvPr/>
          </p:nvGrpSpPr>
          <p:grpSpPr bwMode="auto">
            <a:xfrm>
              <a:off x="4371" y="1799"/>
              <a:ext cx="918" cy="839"/>
              <a:chOff x="1044" y="2733"/>
              <a:chExt cx="918" cy="839"/>
            </a:xfrm>
          </p:grpSpPr>
          <p:sp>
            <p:nvSpPr>
              <p:cNvPr id="145" name="Rectangle 141"/>
              <p:cNvSpPr>
                <a:spLocks noChangeArrowheads="1"/>
              </p:cNvSpPr>
              <p:nvPr/>
            </p:nvSpPr>
            <p:spPr bwMode="auto">
              <a:xfrm>
                <a:off x="1044" y="2733"/>
                <a:ext cx="918" cy="744"/>
              </a:xfrm>
              <a:prstGeom prst="rect">
                <a:avLst/>
              </a:prstGeom>
              <a:gradFill rotWithShape="0">
                <a:gsLst>
                  <a:gs pos="0">
                    <a:srgbClr val="475E76"/>
                  </a:gs>
                  <a:gs pos="50000">
                    <a:srgbClr val="99CCFF"/>
                  </a:gs>
                  <a:gs pos="100000">
                    <a:srgbClr val="475E76"/>
                  </a:gs>
                </a:gsLst>
                <a:lin ang="5400000" scaled="1"/>
              </a:gradFill>
              <a:ln w="76200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46" name="Rectangle 142"/>
              <p:cNvSpPr>
                <a:spLocks noChangeArrowheads="1"/>
              </p:cNvSpPr>
              <p:nvPr/>
            </p:nvSpPr>
            <p:spPr bwMode="auto">
              <a:xfrm>
                <a:off x="1314" y="3480"/>
                <a:ext cx="390" cy="47"/>
              </a:xfrm>
              <a:prstGeom prst="rect">
                <a:avLst/>
              </a:prstGeom>
              <a:solidFill>
                <a:srgbClr val="5F5F5F"/>
              </a:solidFill>
              <a:ln w="9525">
                <a:solidFill>
                  <a:srgbClr val="5F5F5F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147" name="Rectangle 143"/>
              <p:cNvSpPr>
                <a:spLocks noChangeArrowheads="1"/>
              </p:cNvSpPr>
              <p:nvPr/>
            </p:nvSpPr>
            <p:spPr bwMode="auto">
              <a:xfrm>
                <a:off x="1047" y="3522"/>
                <a:ext cx="903" cy="50"/>
              </a:xfrm>
              <a:prstGeom prst="rect">
                <a:avLst/>
              </a:prstGeom>
              <a:solidFill>
                <a:schemeClr val="tx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  <p:sp>
          <p:nvSpPr>
            <p:cNvPr id="144" name="Rectangle 144"/>
            <p:cNvSpPr>
              <a:spLocks noChangeArrowheads="1"/>
            </p:cNvSpPr>
            <p:nvPr/>
          </p:nvSpPr>
          <p:spPr bwMode="auto">
            <a:xfrm>
              <a:off x="4367" y="1793"/>
              <a:ext cx="921" cy="734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</p:grpSp>
      <p:sp>
        <p:nvSpPr>
          <p:cNvPr id="148" name="Freeform 145"/>
          <p:cNvSpPr>
            <a:spLocks/>
          </p:cNvSpPr>
          <p:nvPr/>
        </p:nvSpPr>
        <p:spPr bwMode="auto">
          <a:xfrm>
            <a:off x="3917950" y="1662113"/>
            <a:ext cx="4127500" cy="1665287"/>
          </a:xfrm>
          <a:custGeom>
            <a:avLst/>
            <a:gdLst>
              <a:gd name="T0" fmla="*/ 0 w 3651"/>
              <a:gd name="T1" fmla="*/ 0 h 1621"/>
              <a:gd name="T2" fmla="*/ 1445483237 w 3651"/>
              <a:gd name="T3" fmla="*/ 2147483647 h 1621"/>
              <a:gd name="T4" fmla="*/ 2147483647 w 3651"/>
              <a:gd name="T5" fmla="*/ 2147483647 h 1621"/>
              <a:gd name="T6" fmla="*/ 2147483647 w 3651"/>
              <a:gd name="T7" fmla="*/ 2147483647 h 1621"/>
              <a:gd name="T8" fmla="*/ 2147483647 w 3651"/>
              <a:gd name="T9" fmla="*/ 2147483647 h 1621"/>
              <a:gd name="T10" fmla="*/ 2147483647 w 3651"/>
              <a:gd name="T11" fmla="*/ 2147483647 h 1621"/>
              <a:gd name="T12" fmla="*/ 2147483647 w 3651"/>
              <a:gd name="T13" fmla="*/ 2147483647 h 1621"/>
              <a:gd name="T14" fmla="*/ 2147483647 w 3651"/>
              <a:gd name="T15" fmla="*/ 2147483647 h 1621"/>
              <a:gd name="T16" fmla="*/ 2147483647 w 3651"/>
              <a:gd name="T17" fmla="*/ 2147483647 h 1621"/>
              <a:gd name="T18" fmla="*/ 2147483647 w 3651"/>
              <a:gd name="T19" fmla="*/ 2147483647 h 1621"/>
              <a:gd name="T20" fmla="*/ 2147483647 w 3651"/>
              <a:gd name="T21" fmla="*/ 2147483647 h 1621"/>
              <a:gd name="T22" fmla="*/ 2147483647 w 3651"/>
              <a:gd name="T23" fmla="*/ 2147483647 h 1621"/>
              <a:gd name="T24" fmla="*/ 2147483647 w 3651"/>
              <a:gd name="T25" fmla="*/ 2147483647 h 162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51"/>
              <a:gd name="T40" fmla="*/ 0 h 1621"/>
              <a:gd name="T41" fmla="*/ 3651 w 3651"/>
              <a:gd name="T42" fmla="*/ 1621 h 162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51" h="1621">
                <a:moveTo>
                  <a:pt x="0" y="0"/>
                </a:moveTo>
                <a:lnTo>
                  <a:pt x="1" y="511"/>
                </a:lnTo>
                <a:lnTo>
                  <a:pt x="353" y="665"/>
                </a:lnTo>
                <a:lnTo>
                  <a:pt x="669" y="673"/>
                </a:lnTo>
                <a:lnTo>
                  <a:pt x="977" y="797"/>
                </a:lnTo>
                <a:lnTo>
                  <a:pt x="1157" y="745"/>
                </a:lnTo>
                <a:lnTo>
                  <a:pt x="1429" y="909"/>
                </a:lnTo>
                <a:lnTo>
                  <a:pt x="1569" y="953"/>
                </a:lnTo>
                <a:lnTo>
                  <a:pt x="1969" y="1261"/>
                </a:lnTo>
                <a:lnTo>
                  <a:pt x="2317" y="1301"/>
                </a:lnTo>
                <a:lnTo>
                  <a:pt x="2797" y="1621"/>
                </a:lnTo>
                <a:lnTo>
                  <a:pt x="3651" y="1559"/>
                </a:lnTo>
                <a:lnTo>
                  <a:pt x="3651" y="1187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49" name="Object 146"/>
          <p:cNvGraphicFramePr>
            <a:graphicFrameLocks noChangeAspect="1"/>
          </p:cNvGraphicFramePr>
          <p:nvPr/>
        </p:nvGraphicFramePr>
        <p:xfrm>
          <a:off x="3656013" y="1746250"/>
          <a:ext cx="3698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811" name="Clip" r:id="rId6" imgW="857160" imgH="1324080" progId="">
                  <p:embed/>
                </p:oleObj>
              </mc:Choice>
              <mc:Fallback>
                <p:oleObj name="Clip" r:id="rId6" imgW="857160" imgH="13240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3" y="1746250"/>
                        <a:ext cx="369887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50" name="Group 147"/>
          <p:cNvGrpSpPr>
            <a:grpSpLocks/>
          </p:cNvGrpSpPr>
          <p:nvPr/>
        </p:nvGrpSpPr>
        <p:grpSpPr bwMode="auto">
          <a:xfrm>
            <a:off x="6346825" y="3389313"/>
            <a:ext cx="357188" cy="149225"/>
            <a:chOff x="3600" y="219"/>
            <a:chExt cx="360" cy="175"/>
          </a:xfrm>
        </p:grpSpPr>
        <p:sp>
          <p:nvSpPr>
            <p:cNvPr id="151" name="Oval 14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52" name="Line 14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3" name="Line 15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54" name="Rectangle 15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155" name="Oval 15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grpSp>
          <p:nvGrpSpPr>
            <p:cNvPr id="156" name="Group 15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1" name="Line 15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2" name="Line 15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3" name="Line 15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57" name="Group 15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58" name="Line 15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59" name="Line 15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0" name="Line 16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64" name="Freeform 161"/>
          <p:cNvSpPr>
            <a:spLocks/>
          </p:cNvSpPr>
          <p:nvPr/>
        </p:nvSpPr>
        <p:spPr bwMode="auto">
          <a:xfrm>
            <a:off x="6367463" y="3094038"/>
            <a:ext cx="138112" cy="30797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5" name="Freeform 162"/>
          <p:cNvSpPr>
            <a:spLocks/>
          </p:cNvSpPr>
          <p:nvPr/>
        </p:nvSpPr>
        <p:spPr bwMode="auto">
          <a:xfrm flipV="1">
            <a:off x="6704013" y="3402013"/>
            <a:ext cx="269875" cy="58737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6" name="Freeform 163"/>
          <p:cNvSpPr>
            <a:spLocks/>
          </p:cNvSpPr>
          <p:nvPr/>
        </p:nvSpPr>
        <p:spPr bwMode="auto">
          <a:xfrm>
            <a:off x="6543675" y="3538538"/>
            <a:ext cx="77788" cy="188912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7" name="Freeform 164"/>
          <p:cNvSpPr>
            <a:spLocks/>
          </p:cNvSpPr>
          <p:nvPr/>
        </p:nvSpPr>
        <p:spPr bwMode="auto">
          <a:xfrm flipH="1">
            <a:off x="5087938" y="2174875"/>
            <a:ext cx="296862" cy="22542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8" name="Line 165"/>
          <p:cNvSpPr>
            <a:spLocks noChangeShapeType="1"/>
          </p:cNvSpPr>
          <p:nvPr/>
        </p:nvSpPr>
        <p:spPr bwMode="auto">
          <a:xfrm flipH="1">
            <a:off x="8140700" y="2974975"/>
            <a:ext cx="1588" cy="273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9" name="Group 167"/>
          <p:cNvGrpSpPr>
            <a:grpSpLocks/>
          </p:cNvGrpSpPr>
          <p:nvPr/>
        </p:nvGrpSpPr>
        <p:grpSpPr bwMode="auto">
          <a:xfrm>
            <a:off x="4038600" y="2949575"/>
            <a:ext cx="733425" cy="319088"/>
            <a:chOff x="3552" y="246"/>
            <a:chExt cx="527" cy="248"/>
          </a:xfrm>
        </p:grpSpPr>
        <p:graphicFrame>
          <p:nvGraphicFramePr>
            <p:cNvPr id="170" name="Object 168"/>
            <p:cNvGraphicFramePr>
              <a:graphicFrameLocks noChangeAspect="1"/>
            </p:cNvGraphicFramePr>
            <p:nvPr/>
          </p:nvGraphicFramePr>
          <p:xfrm>
            <a:off x="3552" y="246"/>
            <a:ext cx="299" cy="2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12" name="Clip" r:id="rId8" imgW="1305000" imgH="1085760" progId="">
                    <p:embed/>
                  </p:oleObj>
                </mc:Choice>
                <mc:Fallback>
                  <p:oleObj name="Clip" r:id="rId8" imgW="1305000" imgH="108576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2" y="246"/>
                          <a:ext cx="299" cy="24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1" name="Object 169"/>
            <p:cNvGraphicFramePr>
              <a:graphicFrameLocks noChangeAspect="1"/>
            </p:cNvGraphicFramePr>
            <p:nvPr/>
          </p:nvGraphicFramePr>
          <p:xfrm>
            <a:off x="3878" y="338"/>
            <a:ext cx="201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4813" name="Clip" r:id="rId10" imgW="676440" imgH="485640" progId="">
                    <p:embed/>
                  </p:oleObj>
                </mc:Choice>
                <mc:Fallback>
                  <p:oleObj name="Clip" r:id="rId10" imgW="676440" imgH="4856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78" y="338"/>
                          <a:ext cx="201" cy="14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2" name="Line 170"/>
            <p:cNvSpPr>
              <a:spLocks noChangeShapeType="1"/>
            </p:cNvSpPr>
            <p:nvPr/>
          </p:nvSpPr>
          <p:spPr bwMode="auto">
            <a:xfrm flipV="1">
              <a:off x="3844" y="434"/>
              <a:ext cx="8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73" name="Freeform 171"/>
          <p:cNvSpPr>
            <a:spLocks/>
          </p:cNvSpPr>
          <p:nvPr/>
        </p:nvSpPr>
        <p:spPr bwMode="auto">
          <a:xfrm flipH="1">
            <a:off x="4667250" y="2859088"/>
            <a:ext cx="296863" cy="225425"/>
          </a:xfrm>
          <a:custGeom>
            <a:avLst/>
            <a:gdLst>
              <a:gd name="T0" fmla="*/ 0 w 428"/>
              <a:gd name="T1" fmla="*/ 0 h 289"/>
              <a:gd name="T2" fmla="*/ 2147483647 w 428"/>
              <a:gd name="T3" fmla="*/ 2147483647 h 289"/>
              <a:gd name="T4" fmla="*/ 0 60000 65536"/>
              <a:gd name="T5" fmla="*/ 0 60000 65536"/>
              <a:gd name="T6" fmla="*/ 0 w 428"/>
              <a:gd name="T7" fmla="*/ 0 h 289"/>
              <a:gd name="T8" fmla="*/ 428 w 428"/>
              <a:gd name="T9" fmla="*/ 289 h 28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28" h="289">
                <a:moveTo>
                  <a:pt x="0" y="0"/>
                </a:moveTo>
                <a:lnTo>
                  <a:pt x="428" y="289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4" name="Freeform 172"/>
          <p:cNvSpPr>
            <a:spLocks/>
          </p:cNvSpPr>
          <p:nvPr/>
        </p:nvSpPr>
        <p:spPr bwMode="auto">
          <a:xfrm>
            <a:off x="3562350" y="2308225"/>
            <a:ext cx="1419225" cy="736600"/>
          </a:xfrm>
          <a:custGeom>
            <a:avLst/>
            <a:gdLst>
              <a:gd name="T0" fmla="*/ 0 w 894"/>
              <a:gd name="T1" fmla="*/ 2147483647 h 464"/>
              <a:gd name="T2" fmla="*/ 2147483647 w 894"/>
              <a:gd name="T3" fmla="*/ 0 h 464"/>
              <a:gd name="T4" fmla="*/ 2147483647 w 894"/>
              <a:gd name="T5" fmla="*/ 2147483647 h 464"/>
              <a:gd name="T6" fmla="*/ 2147483647 w 894"/>
              <a:gd name="T7" fmla="*/ 2147483647 h 464"/>
              <a:gd name="T8" fmla="*/ 2147483647 w 894"/>
              <a:gd name="T9" fmla="*/ 2147483647 h 464"/>
              <a:gd name="T10" fmla="*/ 2147483647 w 894"/>
              <a:gd name="T11" fmla="*/ 2147483647 h 464"/>
              <a:gd name="T12" fmla="*/ 2147483647 w 894"/>
              <a:gd name="T13" fmla="*/ 2147483647 h 464"/>
              <a:gd name="T14" fmla="*/ 2147483647 w 894"/>
              <a:gd name="T15" fmla="*/ 2147483647 h 46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94"/>
              <a:gd name="T25" fmla="*/ 0 h 464"/>
              <a:gd name="T26" fmla="*/ 894 w 894"/>
              <a:gd name="T27" fmla="*/ 464 h 46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94" h="464">
                <a:moveTo>
                  <a:pt x="0" y="104"/>
                </a:moveTo>
                <a:lnTo>
                  <a:pt x="236" y="0"/>
                </a:lnTo>
                <a:lnTo>
                  <a:pt x="450" y="80"/>
                </a:lnTo>
                <a:lnTo>
                  <a:pt x="696" y="86"/>
                </a:lnTo>
                <a:lnTo>
                  <a:pt x="894" y="158"/>
                </a:lnTo>
                <a:lnTo>
                  <a:pt x="894" y="272"/>
                </a:lnTo>
                <a:lnTo>
                  <a:pt x="648" y="464"/>
                </a:lnTo>
                <a:lnTo>
                  <a:pt x="544" y="462"/>
                </a:ln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75" name="Text Box 173"/>
          <p:cNvSpPr txBox="1">
            <a:spLocks noChangeArrowheads="1"/>
          </p:cNvSpPr>
          <p:nvPr/>
        </p:nvSpPr>
        <p:spPr bwMode="auto">
          <a:xfrm>
            <a:off x="1214438" y="1395413"/>
            <a:ext cx="1897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1.5 Mbps encoding</a:t>
            </a:r>
            <a:endParaRPr lang="en-US" sz="1800">
              <a:latin typeface="Comic Sans MS" pitchFamily="66" charset="0"/>
            </a:endParaRPr>
          </a:p>
        </p:txBody>
      </p:sp>
      <p:sp>
        <p:nvSpPr>
          <p:cNvPr id="176" name="Text Box 174"/>
          <p:cNvSpPr txBox="1">
            <a:spLocks noChangeArrowheads="1"/>
          </p:cNvSpPr>
          <p:nvPr/>
        </p:nvSpPr>
        <p:spPr bwMode="auto">
          <a:xfrm>
            <a:off x="549275" y="2279650"/>
            <a:ext cx="199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600">
                <a:latin typeface="Comic Sans MS" pitchFamily="66" charset="0"/>
              </a:rPr>
              <a:t>28.8 Kbps encoding</a:t>
            </a:r>
            <a:endParaRPr lang="en-US" sz="180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flipH="1">
            <a:off x="4512040" y="3000145"/>
            <a:ext cx="242160" cy="42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38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48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9246" y="1038957"/>
            <a:ext cx="47243" cy="48965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0" y="5517232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063117"/>
            <a:ext cx="6048672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P2P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apps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sv-SE" sz="2000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  for info </a:t>
            </a:r>
            <a:r>
              <a:rPr lang="sv-SE" sz="2000" b="1" dirty="0" err="1" smtClean="0">
                <a:solidFill>
                  <a:schemeClr val="bg1">
                    <a:lumMod val="75000"/>
                  </a:schemeClr>
                </a:solidFill>
              </a:rPr>
              <a:t>sharing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 2.6 (2.5 7e)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find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No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overlay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centralized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DB (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apster)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Unstructured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Query Flooding (Gnutella)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Hierarchical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Query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Flooding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KaZaA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Structured Overlays/DHT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i="1" dirty="0">
                <a:solidFill>
                  <a:schemeClr val="bg1">
                    <a:lumMod val="75000"/>
                  </a:schemeClr>
                </a:solidFill>
              </a:rPr>
              <a:t> to 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fetch</a:t>
            </a:r>
            <a:r>
              <a:rPr lang="sv-SE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Media Streaming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7.1-7.3 (9.1-9.3 &amp; 2.6 7e)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Application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classes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Today’s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applications representative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recovery from jitter 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Streaming protocols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1" dirty="0"/>
              <a:t>CDN: </a:t>
            </a:r>
            <a:r>
              <a:rPr lang="sv-SE" b="1" dirty="0" err="1"/>
              <a:t>overlays</a:t>
            </a:r>
            <a:r>
              <a:rPr lang="sv-SE" b="1" dirty="0"/>
              <a:t> </a:t>
            </a:r>
            <a:r>
              <a:rPr lang="sv-SE" b="1" dirty="0" err="1"/>
              <a:t>infrastructure</a:t>
            </a:r>
            <a:r>
              <a:rPr lang="sv-SE" b="1" dirty="0"/>
              <a:t> for </a:t>
            </a:r>
            <a:r>
              <a:rPr lang="sv-SE" b="1" dirty="0" err="1"/>
              <a:t>content</a:t>
            </a:r>
            <a:r>
              <a:rPr lang="sv-SE" b="1" dirty="0"/>
              <a:t> </a:t>
            </a:r>
            <a:r>
              <a:rPr lang="sv-SE" b="1" dirty="0" err="1"/>
              <a:t>delivery</a:t>
            </a:r>
            <a:r>
              <a:rPr lang="sv-SE" b="1" dirty="0"/>
              <a:t> </a:t>
            </a:r>
            <a:endParaRPr lang="en-US" b="1" dirty="0" smtClean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8466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29575" cy="536104"/>
          </a:xfrm>
        </p:spPr>
        <p:txBody>
          <a:bodyPr/>
          <a:lstStyle/>
          <a:p>
            <a:r>
              <a:rPr lang="en-US" sz="3200" dirty="0" smtClean="0"/>
              <a:t>Content distribution networks(CDNs)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-25484" y="875307"/>
            <a:ext cx="5812220" cy="5370487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Scalability big problem to stream large files from single origin </a:t>
            </a:r>
            <a:r>
              <a:rPr lang="en-US" sz="2000" dirty="0" smtClean="0"/>
              <a:t>server in real time to millions end-hosts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 solution: </a:t>
            </a:r>
            <a:r>
              <a:rPr lang="en-US" sz="2000" u="sng" dirty="0">
                <a:solidFill>
                  <a:srgbClr val="FF0000"/>
                </a:solidFill>
              </a:rPr>
              <a:t>Content </a:t>
            </a:r>
            <a:r>
              <a:rPr lang="en-US" sz="2000" u="sng" dirty="0" smtClean="0">
                <a:solidFill>
                  <a:srgbClr val="FF0000"/>
                </a:solidFill>
              </a:rPr>
              <a:t>replication</a:t>
            </a:r>
            <a:r>
              <a:rPr lang="en-US" sz="2000" dirty="0"/>
              <a:t> </a:t>
            </a:r>
            <a:r>
              <a:rPr lang="en-US" sz="2000" dirty="0" smtClean="0"/>
              <a:t>at more servers </a:t>
            </a:r>
          </a:p>
          <a:p>
            <a:pPr lvl="1"/>
            <a:r>
              <a:rPr lang="en-US" sz="2000" dirty="0" smtClean="0"/>
              <a:t>content downloaded to CDN servers in </a:t>
            </a:r>
            <a:r>
              <a:rPr lang="en-US" sz="2000" dirty="0" smtClean="0"/>
              <a:t>pull or push </a:t>
            </a:r>
            <a:r>
              <a:rPr lang="en-US" sz="2000" dirty="0" smtClean="0"/>
              <a:t>manner</a:t>
            </a:r>
          </a:p>
          <a:p>
            <a:pPr lvl="1"/>
            <a:r>
              <a:rPr lang="en-US" sz="2000" dirty="0" smtClean="0"/>
              <a:t>content “close” to user avoids impairments (loss, delay) of </a:t>
            </a:r>
            <a:r>
              <a:rPr lang="en-US" sz="2000" dirty="0" smtClean="0"/>
              <a:t>long </a:t>
            </a:r>
            <a:r>
              <a:rPr lang="en-US" sz="2000" dirty="0" smtClean="0"/>
              <a:t>paths</a:t>
            </a:r>
          </a:p>
          <a:p>
            <a:pPr lvl="2"/>
            <a:r>
              <a:rPr lang="en-US" altLang="sv-SE" i="1" dirty="0">
                <a:ea typeface="ＭＳ Ｐゴシック" panose="020B0600070205080204" pitchFamily="34" charset="-128"/>
              </a:rPr>
              <a:t>enter deep</a:t>
            </a:r>
            <a:r>
              <a:rPr lang="en-US" altLang="sv-SE" dirty="0">
                <a:ea typeface="ＭＳ Ｐゴシック" panose="020B0600070205080204" pitchFamily="34" charset="-128"/>
              </a:rPr>
              <a:t>: push CDN servers deep into many access networks </a:t>
            </a:r>
          </a:p>
          <a:p>
            <a:pPr lvl="2"/>
            <a:r>
              <a:rPr lang="en-US" altLang="sv-SE" i="1" dirty="0" smtClean="0">
                <a:ea typeface="ＭＳ Ｐゴシック" panose="020B0600070205080204" pitchFamily="34" charset="-128"/>
              </a:rPr>
              <a:t>bring </a:t>
            </a:r>
            <a:r>
              <a:rPr lang="en-US" altLang="sv-SE" i="1" dirty="0">
                <a:ea typeface="ＭＳ Ｐゴシック" panose="020B0600070205080204" pitchFamily="34" charset="-128"/>
              </a:rPr>
              <a:t>home</a:t>
            </a:r>
            <a:r>
              <a:rPr lang="en-US" altLang="sv-SE" dirty="0">
                <a:ea typeface="ＭＳ Ｐゴシック" panose="020B0600070205080204" pitchFamily="34" charset="-128"/>
              </a:rPr>
              <a:t>: smaller number (10</a:t>
            </a:r>
            <a:r>
              <a:rPr lang="en-US" altLang="en-US" dirty="0">
                <a:ea typeface="ＭＳ Ｐゴシック" panose="020B0600070205080204" pitchFamily="34" charset="-128"/>
              </a:rPr>
              <a:t>’</a:t>
            </a:r>
            <a:r>
              <a:rPr lang="en-US" altLang="sv-SE" dirty="0">
                <a:ea typeface="ＭＳ Ｐゴシック" panose="020B0600070205080204" pitchFamily="34" charset="-128"/>
              </a:rPr>
              <a:t>s) of larger clusters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in IPX </a:t>
            </a:r>
            <a:r>
              <a:rPr lang="en-US" altLang="sv-SE" dirty="0">
                <a:ea typeface="ＭＳ Ｐゴシック" panose="020B0600070205080204" pitchFamily="34" charset="-128"/>
              </a:rPr>
              <a:t>near (but not within) access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networks</a:t>
            </a:r>
          </a:p>
          <a:p>
            <a:pPr lvl="2"/>
            <a:r>
              <a:rPr lang="en-US" altLang="sv-SE" dirty="0" err="1" smtClean="0">
                <a:ea typeface="ＭＳ Ｐゴシック" panose="020B0600070205080204" pitchFamily="34" charset="-128"/>
              </a:rPr>
              <a:t>Eg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 Google, Netflix use combinations of those with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private </a:t>
            </a:r>
            <a:r>
              <a:rPr lang="en-US" altLang="sv-SE" dirty="0" smtClean="0">
                <a:ea typeface="ＭＳ Ｐゴシック" panose="020B0600070205080204" pitchFamily="34" charset="-128"/>
              </a:rPr>
              <a:t>networks </a:t>
            </a:r>
            <a:endParaRPr lang="en-US" altLang="sv-SE" dirty="0">
              <a:ea typeface="ＭＳ Ｐゴシック" panose="020B0600070205080204" pitchFamily="34" charset="-128"/>
            </a:endParaRPr>
          </a:p>
        </p:txBody>
      </p:sp>
      <p:sp>
        <p:nvSpPr>
          <p:cNvPr id="460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C34AC2-BD14-4BE5-889C-F5248EF12203}" type="slidenum">
              <a:rPr lang="en-US" smtClean="0"/>
              <a:pPr/>
              <a:t>49</a:t>
            </a:fld>
            <a:endParaRPr lang="en-US" smtClean="0"/>
          </a:p>
        </p:txBody>
      </p:sp>
      <p:grpSp>
        <p:nvGrpSpPr>
          <p:cNvPr id="46086" name="Group 4"/>
          <p:cNvGrpSpPr>
            <a:grpSpLocks/>
          </p:cNvGrpSpPr>
          <p:nvPr/>
        </p:nvGrpSpPr>
        <p:grpSpPr bwMode="auto">
          <a:xfrm>
            <a:off x="6786563" y="1968500"/>
            <a:ext cx="184150" cy="542925"/>
            <a:chOff x="4180" y="783"/>
            <a:chExt cx="150" cy="307"/>
          </a:xfrm>
        </p:grpSpPr>
        <p:sp>
          <p:nvSpPr>
            <p:cNvPr id="46140" name="AutoShape 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1" name="Rectangle 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2" name="Rectangle 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3" name="AutoShape 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4" name="Line 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6145" name="Line 1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6146" name="Rectangle 1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46147" name="Rectangle 1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</p:grpSp>
      <p:grpSp>
        <p:nvGrpSpPr>
          <p:cNvPr id="46087" name="Group 13"/>
          <p:cNvGrpSpPr>
            <a:grpSpLocks/>
          </p:cNvGrpSpPr>
          <p:nvPr/>
        </p:nvGrpSpPr>
        <p:grpSpPr bwMode="auto">
          <a:xfrm>
            <a:off x="5635625" y="4340225"/>
            <a:ext cx="347663" cy="695325"/>
            <a:chOff x="4730" y="2897"/>
            <a:chExt cx="219" cy="438"/>
          </a:xfrm>
        </p:grpSpPr>
        <p:sp>
          <p:nvSpPr>
            <p:cNvPr id="46130" name="Freeform 14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6131" name="Group 15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32" name="AutoShape 1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3" name="Rectangle 1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4" name="Rectangle 1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5" name="AutoShape 1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6" name="Line 2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37" name="Line 2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38" name="Rectangle 2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39" name="Rectangle 2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</p:grpSp>
      <p:grpSp>
        <p:nvGrpSpPr>
          <p:cNvPr id="46088" name="Group 24"/>
          <p:cNvGrpSpPr>
            <a:grpSpLocks/>
          </p:cNvGrpSpPr>
          <p:nvPr/>
        </p:nvGrpSpPr>
        <p:grpSpPr bwMode="auto">
          <a:xfrm>
            <a:off x="6777038" y="4651375"/>
            <a:ext cx="347662" cy="695325"/>
            <a:chOff x="4730" y="2897"/>
            <a:chExt cx="219" cy="438"/>
          </a:xfrm>
        </p:grpSpPr>
        <p:sp>
          <p:nvSpPr>
            <p:cNvPr id="46120" name="Freeform 25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6121" name="Group 26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22" name="AutoShape 2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3" name="Rectangle 2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4" name="Rectangle 2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5" name="AutoShape 3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6" name="Line 3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27" name="Line 3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28" name="Rectangle 3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29" name="Rectangle 3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</p:grpSp>
      <p:grpSp>
        <p:nvGrpSpPr>
          <p:cNvPr id="46089" name="Group 35"/>
          <p:cNvGrpSpPr>
            <a:grpSpLocks/>
          </p:cNvGrpSpPr>
          <p:nvPr/>
        </p:nvGrpSpPr>
        <p:grpSpPr bwMode="auto">
          <a:xfrm>
            <a:off x="7772400" y="4462463"/>
            <a:ext cx="347663" cy="695325"/>
            <a:chOff x="4730" y="2897"/>
            <a:chExt cx="219" cy="438"/>
          </a:xfrm>
        </p:grpSpPr>
        <p:sp>
          <p:nvSpPr>
            <p:cNvPr id="46110" name="Freeform 36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6111" name="Group 37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12" name="AutoShape 3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3" name="Rectangle 3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4" name="Rectangle 4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5" name="AutoShape 4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6" name="Line 4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17" name="Line 4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18" name="Rectangle 4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19" name="Rectangle 4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</p:grpSp>
      <p:grpSp>
        <p:nvGrpSpPr>
          <p:cNvPr id="46090" name="Group 46"/>
          <p:cNvGrpSpPr>
            <a:grpSpLocks/>
          </p:cNvGrpSpPr>
          <p:nvPr/>
        </p:nvGrpSpPr>
        <p:grpSpPr bwMode="auto">
          <a:xfrm>
            <a:off x="6754813" y="3357563"/>
            <a:ext cx="347662" cy="695325"/>
            <a:chOff x="4730" y="2897"/>
            <a:chExt cx="219" cy="438"/>
          </a:xfrm>
        </p:grpSpPr>
        <p:sp>
          <p:nvSpPr>
            <p:cNvPr id="46100" name="Freeform 47"/>
            <p:cNvSpPr>
              <a:spLocks/>
            </p:cNvSpPr>
            <p:nvPr/>
          </p:nvSpPr>
          <p:spPr bwMode="auto">
            <a:xfrm>
              <a:off x="4730" y="2897"/>
              <a:ext cx="219" cy="438"/>
            </a:xfrm>
            <a:custGeom>
              <a:avLst/>
              <a:gdLst>
                <a:gd name="T0" fmla="*/ 16 w 219"/>
                <a:gd name="T1" fmla="*/ 109 h 438"/>
                <a:gd name="T2" fmla="*/ 94 w 219"/>
                <a:gd name="T3" fmla="*/ 7 h 438"/>
                <a:gd name="T4" fmla="*/ 178 w 219"/>
                <a:gd name="T5" fmla="*/ 67 h 438"/>
                <a:gd name="T6" fmla="*/ 196 w 219"/>
                <a:gd name="T7" fmla="*/ 379 h 438"/>
                <a:gd name="T8" fmla="*/ 40 w 219"/>
                <a:gd name="T9" fmla="*/ 421 h 438"/>
                <a:gd name="T10" fmla="*/ 4 w 219"/>
                <a:gd name="T11" fmla="*/ 313 h 438"/>
                <a:gd name="T12" fmla="*/ 16 w 219"/>
                <a:gd name="T13" fmla="*/ 109 h 4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9"/>
                <a:gd name="T22" fmla="*/ 0 h 438"/>
                <a:gd name="T23" fmla="*/ 219 w 219"/>
                <a:gd name="T24" fmla="*/ 438 h 43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9" h="438">
                  <a:moveTo>
                    <a:pt x="16" y="109"/>
                  </a:moveTo>
                  <a:cubicBezTo>
                    <a:pt x="31" y="58"/>
                    <a:pt x="67" y="14"/>
                    <a:pt x="94" y="7"/>
                  </a:cubicBezTo>
                  <a:cubicBezTo>
                    <a:pt x="121" y="0"/>
                    <a:pt x="161" y="5"/>
                    <a:pt x="178" y="67"/>
                  </a:cubicBezTo>
                  <a:cubicBezTo>
                    <a:pt x="195" y="129"/>
                    <a:pt x="219" y="320"/>
                    <a:pt x="196" y="379"/>
                  </a:cubicBezTo>
                  <a:cubicBezTo>
                    <a:pt x="173" y="438"/>
                    <a:pt x="72" y="432"/>
                    <a:pt x="40" y="421"/>
                  </a:cubicBezTo>
                  <a:cubicBezTo>
                    <a:pt x="8" y="410"/>
                    <a:pt x="8" y="365"/>
                    <a:pt x="4" y="313"/>
                  </a:cubicBezTo>
                  <a:cubicBezTo>
                    <a:pt x="0" y="261"/>
                    <a:pt x="1" y="160"/>
                    <a:pt x="16" y="109"/>
                  </a:cubicBez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6101" name="Group 48"/>
            <p:cNvGrpSpPr>
              <a:grpSpLocks/>
            </p:cNvGrpSpPr>
            <p:nvPr/>
          </p:nvGrpSpPr>
          <p:grpSpPr bwMode="auto">
            <a:xfrm>
              <a:off x="4771" y="2948"/>
              <a:ext cx="116" cy="342"/>
              <a:chOff x="4180" y="783"/>
              <a:chExt cx="150" cy="307"/>
            </a:xfrm>
          </p:grpSpPr>
          <p:sp>
            <p:nvSpPr>
              <p:cNvPr id="46102" name="AutoShape 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3" name="Rectangle 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4" name="Rectangle 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5" name="AutoShape 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6" name="Line 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07" name="Line 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6108" name="Rectangle 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  <p:sp>
            <p:nvSpPr>
              <p:cNvPr id="46109" name="Rectangle 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sv-SE"/>
              </a:p>
            </p:txBody>
          </p:sp>
        </p:grpSp>
      </p:grpSp>
      <p:sp>
        <p:nvSpPr>
          <p:cNvPr id="46091" name="Text Box 57"/>
          <p:cNvSpPr txBox="1">
            <a:spLocks noChangeArrowheads="1"/>
          </p:cNvSpPr>
          <p:nvPr/>
        </p:nvSpPr>
        <p:spPr bwMode="auto">
          <a:xfrm>
            <a:off x="6305332" y="1545640"/>
            <a:ext cx="1467068" cy="3385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 dirty="0">
                <a:latin typeface="Comic Sans MS" pitchFamily="66" charset="0"/>
              </a:rPr>
              <a:t>origin server </a:t>
            </a:r>
          </a:p>
        </p:txBody>
      </p:sp>
      <p:sp>
        <p:nvSpPr>
          <p:cNvPr id="46092" name="Text Box 58"/>
          <p:cNvSpPr txBox="1">
            <a:spLocks noChangeArrowheads="1"/>
          </p:cNvSpPr>
          <p:nvPr/>
        </p:nvSpPr>
        <p:spPr bwMode="auto">
          <a:xfrm>
            <a:off x="5838825" y="2987675"/>
            <a:ext cx="22955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1600">
                <a:latin typeface="Comic Sans MS" pitchFamily="66" charset="0"/>
              </a:rPr>
              <a:t>CDN distribution node</a:t>
            </a:r>
          </a:p>
        </p:txBody>
      </p:sp>
      <p:sp>
        <p:nvSpPr>
          <p:cNvPr id="46093" name="Line 59"/>
          <p:cNvSpPr>
            <a:spLocks noChangeShapeType="1"/>
          </p:cNvSpPr>
          <p:nvPr/>
        </p:nvSpPr>
        <p:spPr bwMode="auto">
          <a:xfrm>
            <a:off x="6859588" y="2520950"/>
            <a:ext cx="0" cy="487363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4" name="Line 60"/>
          <p:cNvSpPr>
            <a:spLocks noChangeShapeType="1"/>
          </p:cNvSpPr>
          <p:nvPr/>
        </p:nvSpPr>
        <p:spPr bwMode="auto">
          <a:xfrm flipH="1">
            <a:off x="5980113" y="3863975"/>
            <a:ext cx="720725" cy="6953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5" name="Line 61"/>
          <p:cNvSpPr>
            <a:spLocks noChangeShapeType="1"/>
          </p:cNvSpPr>
          <p:nvPr/>
        </p:nvSpPr>
        <p:spPr bwMode="auto">
          <a:xfrm>
            <a:off x="6932613" y="4143375"/>
            <a:ext cx="0" cy="45243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46096" name="Line 62"/>
          <p:cNvSpPr>
            <a:spLocks noChangeShapeType="1"/>
          </p:cNvSpPr>
          <p:nvPr/>
        </p:nvSpPr>
        <p:spPr bwMode="auto">
          <a:xfrm>
            <a:off x="7151688" y="3838575"/>
            <a:ext cx="598487" cy="708025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8" name="TextBox 67"/>
          <p:cNvSpPr txBox="1"/>
          <p:nvPr/>
        </p:nvSpPr>
        <p:spPr>
          <a:xfrm>
            <a:off x="5980113" y="6041430"/>
            <a:ext cx="3174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/>
              <a:t>Video </a:t>
            </a:r>
            <a:r>
              <a:rPr lang="sv-SE" sz="1400" dirty="0" err="1" smtClean="0"/>
              <a:t>link</a:t>
            </a:r>
            <a:r>
              <a:rPr lang="sv-SE" sz="1400" dirty="0"/>
              <a:t>: </a:t>
            </a:r>
            <a:r>
              <a:rPr lang="sv-SE" sz="1400" dirty="0">
                <a:hlinkClick r:id="rId2"/>
              </a:rPr>
              <a:t>http://</a:t>
            </a:r>
            <a:r>
              <a:rPr lang="sv-SE" sz="1400" dirty="0" smtClean="0">
                <a:hlinkClick r:id="rId2"/>
              </a:rPr>
              <a:t>vimeo.com/26469929</a:t>
            </a:r>
            <a:r>
              <a:rPr lang="sv-SE" sz="1400" dirty="0" smtClean="0"/>
              <a:t>  </a:t>
            </a:r>
            <a:endParaRPr lang="sv-SE" sz="1400" dirty="0"/>
          </a:p>
        </p:txBody>
      </p:sp>
      <p:sp>
        <p:nvSpPr>
          <p:cNvPr id="2" name="Rectangle 1"/>
          <p:cNvSpPr/>
          <p:nvPr/>
        </p:nvSpPr>
        <p:spPr>
          <a:xfrm>
            <a:off x="6835860" y="909675"/>
            <a:ext cx="25177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600" dirty="0">
                <a:solidFill>
                  <a:srgbClr val="C00000"/>
                </a:solidFill>
              </a:rPr>
              <a:t>Resembles DNS and </a:t>
            </a:r>
            <a:r>
              <a:rPr lang="en-US" sz="1600" b="1" dirty="0">
                <a:solidFill>
                  <a:srgbClr val="C00000"/>
                </a:solidFill>
              </a:rPr>
              <a:t>overlay networks </a:t>
            </a:r>
            <a:r>
              <a:rPr lang="en-US" sz="1600" dirty="0">
                <a:solidFill>
                  <a:srgbClr val="C00000"/>
                </a:solidFill>
              </a:rPr>
              <a:t>in P2P </a:t>
            </a:r>
            <a:r>
              <a:rPr lang="en-US" sz="1600" dirty="0" smtClean="0">
                <a:solidFill>
                  <a:srgbClr val="C00000"/>
                </a:solidFill>
              </a:rPr>
              <a:t>applications!</a:t>
            </a:r>
          </a:p>
          <a:p>
            <a:pPr lvl="1"/>
            <a:endParaRPr lang="en-US" sz="1600" dirty="0" smtClean="0">
              <a:solidFill>
                <a:srgbClr val="C00000"/>
              </a:solidFill>
            </a:endParaRPr>
          </a:p>
          <a:p>
            <a:pPr lvl="1"/>
            <a:r>
              <a:rPr lang="en-US" sz="1600" dirty="0" err="1">
                <a:solidFill>
                  <a:srgbClr val="C00000"/>
                </a:solidFill>
              </a:rPr>
              <a:t>K</a:t>
            </a:r>
            <a:r>
              <a:rPr lang="en-US" sz="1600" dirty="0" err="1" smtClean="0">
                <a:solidFill>
                  <a:srgbClr val="C00000"/>
                </a:solidFill>
              </a:rPr>
              <a:t>anKan</a:t>
            </a:r>
            <a:r>
              <a:rPr lang="en-US" sz="1600" dirty="0" smtClean="0">
                <a:solidFill>
                  <a:srgbClr val="C00000"/>
                </a:solidFill>
              </a:rPr>
              <a:t> does use a mixed p2p &amp;CDN approach</a:t>
            </a:r>
          </a:p>
          <a:p>
            <a:pPr lvl="1"/>
            <a:endParaRPr lang="en-US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2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76151"/>
            <a:ext cx="9036496" cy="608112"/>
          </a:xfrm>
        </p:spPr>
        <p:txBody>
          <a:bodyPr/>
          <a:lstStyle/>
          <a:p>
            <a:r>
              <a:rPr lang="en-US" sz="2800" dirty="0" smtClean="0"/>
              <a:t>Recall: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</a:t>
            </a:r>
            <a:r>
              <a:rPr lang="en-US" sz="3600" dirty="0" smtClean="0"/>
              <a:t>he Internet concept: virtualizing networks</a:t>
            </a:r>
          </a:p>
        </p:txBody>
      </p:sp>
      <p:sp>
        <p:nvSpPr>
          <p:cNvPr id="23567" name="Rectangle 3"/>
          <p:cNvSpPr>
            <a:spLocks noGrp="1" noChangeArrowheads="1"/>
          </p:cNvSpPr>
          <p:nvPr>
            <p:ph idx="1"/>
          </p:nvPr>
        </p:nvSpPr>
        <p:spPr>
          <a:xfrm>
            <a:off x="364332" y="1062038"/>
            <a:ext cx="4675187" cy="2109660"/>
          </a:xfrm>
        </p:spPr>
        <p:txBody>
          <a:bodyPr/>
          <a:lstStyle/>
          <a:p>
            <a:pPr marL="0" indent="0">
              <a:buFont typeface="ZapfDingbats" pitchFamily="82" charset="2"/>
              <a:buNone/>
            </a:pPr>
            <a:r>
              <a:rPr lang="en-US" sz="2400" smtClean="0"/>
              <a:t>1974: multiple unconnected nets </a:t>
            </a:r>
          </a:p>
          <a:p>
            <a:pPr marL="338138" lvl="1" indent="-223838"/>
            <a:r>
              <a:rPr lang="en-US" sz="2000" smtClean="0"/>
              <a:t>ARPAnet</a:t>
            </a:r>
          </a:p>
          <a:p>
            <a:pPr marL="338138" lvl="1" indent="-223838"/>
            <a:r>
              <a:rPr lang="en-US" sz="2000" smtClean="0"/>
              <a:t>data-over-cable networks</a:t>
            </a:r>
          </a:p>
          <a:p>
            <a:pPr marL="338138" lvl="1" indent="-223838"/>
            <a:r>
              <a:rPr lang="en-US" sz="2000" smtClean="0"/>
              <a:t>packet satellite network (Aloha)</a:t>
            </a:r>
          </a:p>
          <a:p>
            <a:pPr marL="338138" lvl="1" indent="-223838"/>
            <a:r>
              <a:rPr lang="en-US" sz="2000" smtClean="0"/>
              <a:t>packet radio network</a:t>
            </a:r>
          </a:p>
          <a:p>
            <a:pPr marL="0" indent="0">
              <a:buFont typeface="ZapfDingbats" pitchFamily="82" charset="2"/>
              <a:buNone/>
            </a:pPr>
            <a:endParaRPr lang="en-US" sz="2400" smtClean="0"/>
          </a:p>
        </p:txBody>
      </p:sp>
      <p:sp>
        <p:nvSpPr>
          <p:cNvPr id="2356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5572125" y="6486525"/>
            <a:ext cx="2895600" cy="457200"/>
          </a:xfrm>
          <a:prstGeom prst="rect">
            <a:avLst/>
          </a:prstGeom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5: DataLink Layer</a:t>
            </a:r>
          </a:p>
        </p:txBody>
      </p:sp>
      <p:sp>
        <p:nvSpPr>
          <p:cNvPr id="235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9C235827-82B8-47A8-8E68-A49BA4C324D2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3568" name="Rectangle 4"/>
          <p:cNvSpPr>
            <a:spLocks noChangeArrowheads="1"/>
          </p:cNvSpPr>
          <p:nvPr/>
        </p:nvSpPr>
        <p:spPr bwMode="auto">
          <a:xfrm>
            <a:off x="5156200" y="1029544"/>
            <a:ext cx="3890640" cy="228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r>
              <a:rPr lang="en-US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… differing in: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addressing conventions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packet formats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error recovery</a:t>
            </a:r>
          </a:p>
          <a:p>
            <a:pPr marL="338138" lvl="1" indent="-223838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ZapfDingbats" pitchFamily="82" charset="2"/>
              <a:buChar char="m"/>
            </a:pPr>
            <a:r>
              <a:rPr lang="en-US" sz="2000" dirty="0">
                <a:solidFill>
                  <a:srgbClr val="000000"/>
                </a:solidFill>
                <a:latin typeface="Comic Sans MS" pitchFamily="66" charset="0"/>
                <a:cs typeface="+mn-cs"/>
              </a:rPr>
              <a:t>routing</a:t>
            </a:r>
          </a:p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dirty="0">
              <a:solidFill>
                <a:srgbClr val="000000"/>
              </a:solidFill>
              <a:latin typeface="Comic Sans MS" pitchFamily="66" charset="0"/>
              <a:cs typeface="+mn-cs"/>
            </a:endParaRPr>
          </a:p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buFont typeface="ZapfDingbats" pitchFamily="82" charset="2"/>
              <a:buNone/>
            </a:pPr>
            <a:endParaRPr lang="en-US" dirty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69" name="Freeform 5"/>
          <p:cNvSpPr>
            <a:spLocks/>
          </p:cNvSpPr>
          <p:nvPr/>
        </p:nvSpPr>
        <p:spPr bwMode="auto">
          <a:xfrm>
            <a:off x="5376862" y="3836987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0" name="Freeform 6"/>
          <p:cNvSpPr>
            <a:spLocks/>
          </p:cNvSpPr>
          <p:nvPr/>
        </p:nvSpPr>
        <p:spPr bwMode="auto">
          <a:xfrm>
            <a:off x="823913" y="4035425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3386138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8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2713038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79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1" name="Line 9"/>
          <p:cNvSpPr>
            <a:spLocks noChangeShapeType="1"/>
          </p:cNvSpPr>
          <p:nvPr/>
        </p:nvSpPr>
        <p:spPr bwMode="auto">
          <a:xfrm flipV="1">
            <a:off x="1719263" y="4476750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2" name="Line 10"/>
          <p:cNvSpPr>
            <a:spLocks noChangeShapeType="1"/>
          </p:cNvSpPr>
          <p:nvPr/>
        </p:nvSpPr>
        <p:spPr bwMode="auto">
          <a:xfrm>
            <a:off x="1990725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3" name="Line 11"/>
          <p:cNvSpPr>
            <a:spLocks noChangeShapeType="1"/>
          </p:cNvSpPr>
          <p:nvPr/>
        </p:nvSpPr>
        <p:spPr bwMode="auto">
          <a:xfrm flipH="1">
            <a:off x="3116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74" name="Group 12"/>
          <p:cNvGrpSpPr>
            <a:grpSpLocks/>
          </p:cNvGrpSpPr>
          <p:nvPr/>
        </p:nvGrpSpPr>
        <p:grpSpPr bwMode="auto">
          <a:xfrm>
            <a:off x="6473825" y="4262438"/>
            <a:ext cx="268288" cy="487362"/>
            <a:chOff x="3903" y="2225"/>
            <a:chExt cx="169" cy="307"/>
          </a:xfrm>
        </p:grpSpPr>
        <p:graphicFrame>
          <p:nvGraphicFramePr>
            <p:cNvPr id="23563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80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632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3575" name="Line 15"/>
          <p:cNvSpPr>
            <a:spLocks noChangeShapeType="1"/>
          </p:cNvSpPr>
          <p:nvPr/>
        </p:nvSpPr>
        <p:spPr bwMode="auto">
          <a:xfrm>
            <a:off x="2974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76" name="Line 16"/>
          <p:cNvSpPr>
            <a:spLocks noChangeShapeType="1"/>
          </p:cNvSpPr>
          <p:nvPr/>
        </p:nvSpPr>
        <p:spPr bwMode="auto">
          <a:xfrm rot="5400000" flipH="1">
            <a:off x="3309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77" name="Group 17"/>
          <p:cNvGrpSpPr>
            <a:grpSpLocks/>
          </p:cNvGrpSpPr>
          <p:nvPr/>
        </p:nvGrpSpPr>
        <p:grpSpPr bwMode="auto">
          <a:xfrm>
            <a:off x="3225800" y="4279900"/>
            <a:ext cx="501650" cy="234950"/>
            <a:chOff x="3600" y="219"/>
            <a:chExt cx="360" cy="175"/>
          </a:xfrm>
        </p:grpSpPr>
        <p:sp>
          <p:nvSpPr>
            <p:cNvPr id="23619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0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1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22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623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624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29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30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31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625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26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27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28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3578" name="Group 31"/>
          <p:cNvGrpSpPr>
            <a:grpSpLocks/>
          </p:cNvGrpSpPr>
          <p:nvPr/>
        </p:nvGrpSpPr>
        <p:grpSpPr bwMode="auto">
          <a:xfrm>
            <a:off x="2616200" y="4768850"/>
            <a:ext cx="500063" cy="233363"/>
            <a:chOff x="3600" y="219"/>
            <a:chExt cx="360" cy="175"/>
          </a:xfrm>
        </p:grpSpPr>
        <p:sp>
          <p:nvSpPr>
            <p:cNvPr id="23606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7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8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609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610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611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16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7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8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612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13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4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15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3579" name="Group 45"/>
          <p:cNvGrpSpPr>
            <a:grpSpLocks/>
          </p:cNvGrpSpPr>
          <p:nvPr/>
        </p:nvGrpSpPr>
        <p:grpSpPr bwMode="auto">
          <a:xfrm>
            <a:off x="1673225" y="4392613"/>
            <a:ext cx="501650" cy="233362"/>
            <a:chOff x="3600" y="219"/>
            <a:chExt cx="360" cy="175"/>
          </a:xfrm>
        </p:grpSpPr>
        <p:sp>
          <p:nvSpPr>
            <p:cNvPr id="23593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4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5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3596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3597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3598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603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4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5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3599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600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1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3602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3580" name="Line 59"/>
          <p:cNvSpPr>
            <a:spLocks noChangeShapeType="1"/>
          </p:cNvSpPr>
          <p:nvPr/>
        </p:nvSpPr>
        <p:spPr bwMode="auto">
          <a:xfrm flipV="1">
            <a:off x="2176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1" name="Line 60"/>
          <p:cNvSpPr>
            <a:spLocks noChangeShapeType="1"/>
          </p:cNvSpPr>
          <p:nvPr/>
        </p:nvSpPr>
        <p:spPr bwMode="auto">
          <a:xfrm flipH="1" flipV="1">
            <a:off x="1465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179638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81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2" name="Line 62"/>
          <p:cNvSpPr>
            <a:spLocks noChangeShapeType="1"/>
          </p:cNvSpPr>
          <p:nvPr/>
        </p:nvSpPr>
        <p:spPr bwMode="auto">
          <a:xfrm flipH="1">
            <a:off x="2568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83" name="Group 63"/>
          <p:cNvGrpSpPr>
            <a:grpSpLocks/>
          </p:cNvGrpSpPr>
          <p:nvPr/>
        </p:nvGrpSpPr>
        <p:grpSpPr bwMode="auto">
          <a:xfrm>
            <a:off x="5749925" y="4300538"/>
            <a:ext cx="268288" cy="487362"/>
            <a:chOff x="1887" y="1465"/>
            <a:chExt cx="169" cy="307"/>
          </a:xfrm>
        </p:grpSpPr>
        <p:graphicFrame>
          <p:nvGraphicFramePr>
            <p:cNvPr id="23562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82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2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461000" y="48593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83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8593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4" name="Line 67"/>
          <p:cNvSpPr>
            <a:spLocks noChangeShapeType="1"/>
          </p:cNvSpPr>
          <p:nvPr/>
        </p:nvSpPr>
        <p:spPr bwMode="auto">
          <a:xfrm flipH="1">
            <a:off x="5821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5" name="Line 68"/>
          <p:cNvSpPr>
            <a:spLocks noChangeShapeType="1"/>
          </p:cNvSpPr>
          <p:nvPr/>
        </p:nvSpPr>
        <p:spPr bwMode="auto">
          <a:xfrm flipH="1">
            <a:off x="6748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3586" name="Group 69"/>
          <p:cNvGrpSpPr>
            <a:grpSpLocks/>
          </p:cNvGrpSpPr>
          <p:nvPr/>
        </p:nvGrpSpPr>
        <p:grpSpPr bwMode="auto">
          <a:xfrm>
            <a:off x="6181725" y="4770438"/>
            <a:ext cx="268288" cy="487362"/>
            <a:chOff x="3903" y="2225"/>
            <a:chExt cx="169" cy="307"/>
          </a:xfrm>
        </p:grpSpPr>
        <p:graphicFrame>
          <p:nvGraphicFramePr>
            <p:cNvPr id="23561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6284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591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523038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85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87" name="Line 73"/>
          <p:cNvSpPr>
            <a:spLocks noChangeShapeType="1"/>
          </p:cNvSpPr>
          <p:nvPr/>
        </p:nvSpPr>
        <p:spPr bwMode="auto">
          <a:xfrm>
            <a:off x="6316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8" name="Text Box 74"/>
          <p:cNvSpPr txBox="1">
            <a:spLocks noChangeArrowheads="1"/>
          </p:cNvSpPr>
          <p:nvPr/>
        </p:nvSpPr>
        <p:spPr bwMode="auto">
          <a:xfrm>
            <a:off x="2141538" y="5726113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err="1">
                <a:solidFill>
                  <a:srgbClr val="000000"/>
                </a:solidFill>
                <a:latin typeface="Comic Sans MS" pitchFamily="66" charset="0"/>
                <a:cs typeface="+mn-cs"/>
              </a:rPr>
              <a:t>ARPAnet</a:t>
            </a:r>
            <a:endParaRPr lang="en-US" sz="2000" dirty="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3589" name="Text Box 75"/>
          <p:cNvSpPr txBox="1">
            <a:spLocks noChangeArrowheads="1"/>
          </p:cNvSpPr>
          <p:nvPr/>
        </p:nvSpPr>
        <p:spPr bwMode="auto">
          <a:xfrm>
            <a:off x="5494338" y="5713413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satellite net</a:t>
            </a:r>
          </a:p>
        </p:txBody>
      </p:sp>
      <p:graphicFrame>
        <p:nvGraphicFramePr>
          <p:cNvPr id="23559" name="Object 7"/>
          <p:cNvGraphicFramePr>
            <a:graphicFrameLocks noChangeAspect="1"/>
          </p:cNvGraphicFramePr>
          <p:nvPr/>
        </p:nvGraphicFramePr>
        <p:xfrm>
          <a:off x="6743700" y="41735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86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1735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60" name="Object 8"/>
          <p:cNvGraphicFramePr>
            <a:graphicFrameLocks noChangeAspect="1"/>
          </p:cNvGraphicFramePr>
          <p:nvPr/>
        </p:nvGraphicFramePr>
        <p:xfrm>
          <a:off x="1104900" y="43386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287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386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90" name="Rectangle 86"/>
          <p:cNvSpPr>
            <a:spLocks noChangeArrowheads="1"/>
          </p:cNvSpPr>
          <p:nvPr/>
        </p:nvSpPr>
        <p:spPr bwMode="auto">
          <a:xfrm>
            <a:off x="273843" y="6054672"/>
            <a:ext cx="6176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"A Protocol for Packet Network Intercommunication",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V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. Cerf, R. Kahn, IEEE Transactions on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Communications, May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, 1974, pp. 637-648.</a:t>
            </a:r>
          </a:p>
        </p:txBody>
      </p:sp>
    </p:spTree>
    <p:extLst>
      <p:ext uri="{BB962C8B-B14F-4D97-AF65-F5344CB8AC3E}">
        <p14:creationId xmlns:p14="http://schemas.microsoft.com/office/powerpoint/2010/main" val="3292030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1677988" y="3854450"/>
            <a:ext cx="347662" cy="681038"/>
            <a:chOff x="7923189" y="2486664"/>
            <a:chExt cx="360377" cy="884585"/>
          </a:xfrm>
        </p:grpSpPr>
        <p:pic>
          <p:nvPicPr>
            <p:cNvPr id="212606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607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60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60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1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61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61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63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63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1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61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63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1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21262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63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63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62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62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62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62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2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63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63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11970" name="Rectangle 2"/>
          <p:cNvSpPr txBox="1">
            <a:spLocks noChangeArrowheads="1"/>
          </p:cNvSpPr>
          <p:nvPr/>
        </p:nvSpPr>
        <p:spPr bwMode="auto">
          <a:xfrm>
            <a:off x="503238" y="258763"/>
            <a:ext cx="84629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4000">
                <a:solidFill>
                  <a:srgbClr val="000099"/>
                </a:solidFill>
                <a:latin typeface="Gill Sans MT" panose="020B0502020104020203" pitchFamily="34" charset="0"/>
              </a:rPr>
              <a:t>Content Distribution Networks </a:t>
            </a:r>
            <a:r>
              <a:rPr lang="en-US" altLang="sv-SE" sz="3600">
                <a:solidFill>
                  <a:srgbClr val="000099"/>
                </a:solidFill>
                <a:latin typeface="Gill Sans MT" panose="020B0502020104020203" pitchFamily="34" charset="0"/>
              </a:rPr>
              <a:t>(CDNs)</a:t>
            </a:r>
          </a:p>
        </p:txBody>
      </p:sp>
      <p:pic>
        <p:nvPicPr>
          <p:cNvPr id="211971" name="Picture 12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904875"/>
            <a:ext cx="8310562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1972" name="Group 485"/>
          <p:cNvGrpSpPr>
            <a:grpSpLocks/>
          </p:cNvGrpSpPr>
          <p:nvPr/>
        </p:nvGrpSpPr>
        <p:grpSpPr bwMode="auto">
          <a:xfrm>
            <a:off x="1163638" y="3897313"/>
            <a:ext cx="7000875" cy="2516187"/>
            <a:chOff x="450850" y="1669617"/>
            <a:chExt cx="8386121" cy="4786198"/>
          </a:xfrm>
        </p:grpSpPr>
        <p:sp>
          <p:nvSpPr>
            <p:cNvPr id="212306" name="Freeform 84"/>
            <p:cNvSpPr>
              <a:spLocks/>
            </p:cNvSpPr>
            <p:nvPr/>
          </p:nvSpPr>
          <p:spPr bwMode="auto">
            <a:xfrm>
              <a:off x="1825539" y="224138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2307" name="Freeform 84"/>
            <p:cNvSpPr>
              <a:spLocks/>
            </p:cNvSpPr>
            <p:nvPr/>
          </p:nvSpPr>
          <p:spPr bwMode="auto">
            <a:xfrm>
              <a:off x="669683" y="304142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2308" name="Freeform 84"/>
            <p:cNvSpPr>
              <a:spLocks/>
            </p:cNvSpPr>
            <p:nvPr/>
          </p:nvSpPr>
          <p:spPr bwMode="auto">
            <a:xfrm>
              <a:off x="6334646" y="249536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2309" name="Freeform 84"/>
            <p:cNvSpPr>
              <a:spLocks/>
            </p:cNvSpPr>
            <p:nvPr/>
          </p:nvSpPr>
          <p:spPr bwMode="auto">
            <a:xfrm>
              <a:off x="1241260" y="535264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2310" name="Freeform 84"/>
            <p:cNvSpPr>
              <a:spLocks/>
            </p:cNvSpPr>
            <p:nvPr/>
          </p:nvSpPr>
          <p:spPr bwMode="auto">
            <a:xfrm>
              <a:off x="822104" y="473039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2311" name="Freeform 84"/>
            <p:cNvSpPr>
              <a:spLocks/>
            </p:cNvSpPr>
            <p:nvPr/>
          </p:nvSpPr>
          <p:spPr bwMode="auto">
            <a:xfrm>
              <a:off x="593473" y="407004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2312" name="Freeform 84"/>
            <p:cNvSpPr>
              <a:spLocks/>
            </p:cNvSpPr>
            <p:nvPr/>
          </p:nvSpPr>
          <p:spPr bwMode="auto">
            <a:xfrm>
              <a:off x="7084047" y="2927129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2313" name="Freeform 84"/>
            <p:cNvSpPr>
              <a:spLocks/>
            </p:cNvSpPr>
            <p:nvPr/>
          </p:nvSpPr>
          <p:spPr bwMode="auto">
            <a:xfrm>
              <a:off x="3425955" y="2000100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2314" name="Freeform 84"/>
            <p:cNvSpPr>
              <a:spLocks/>
            </p:cNvSpPr>
            <p:nvPr/>
          </p:nvSpPr>
          <p:spPr bwMode="auto">
            <a:xfrm>
              <a:off x="1050735" y="2647751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2315" name="Freeform 84"/>
            <p:cNvSpPr>
              <a:spLocks/>
            </p:cNvSpPr>
            <p:nvPr/>
          </p:nvSpPr>
          <p:spPr bwMode="auto">
            <a:xfrm>
              <a:off x="4340478" y="1974702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2316" name="Freeform 84"/>
            <p:cNvSpPr>
              <a:spLocks/>
            </p:cNvSpPr>
            <p:nvPr/>
          </p:nvSpPr>
          <p:spPr bwMode="auto">
            <a:xfrm>
              <a:off x="7401590" y="560662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2317" name="Freeform 84"/>
            <p:cNvSpPr>
              <a:spLocks/>
            </p:cNvSpPr>
            <p:nvPr/>
          </p:nvSpPr>
          <p:spPr bwMode="auto">
            <a:xfrm>
              <a:off x="8239903" y="495897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2318" name="Freeform 84"/>
            <p:cNvSpPr>
              <a:spLocks/>
            </p:cNvSpPr>
            <p:nvPr/>
          </p:nvSpPr>
          <p:spPr bwMode="auto">
            <a:xfrm>
              <a:off x="8011272" y="404464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2319" name="Freeform 84"/>
            <p:cNvSpPr>
              <a:spLocks/>
            </p:cNvSpPr>
            <p:nvPr/>
          </p:nvSpPr>
          <p:spPr bwMode="auto">
            <a:xfrm>
              <a:off x="5166089" y="5847904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2320" name="Freeform 84"/>
            <p:cNvSpPr>
              <a:spLocks/>
            </p:cNvSpPr>
            <p:nvPr/>
          </p:nvSpPr>
          <p:spPr bwMode="auto">
            <a:xfrm>
              <a:off x="4251566" y="5987593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2321" name="Freeform 84"/>
            <p:cNvSpPr>
              <a:spLocks/>
            </p:cNvSpPr>
            <p:nvPr/>
          </p:nvSpPr>
          <p:spPr bwMode="auto">
            <a:xfrm>
              <a:off x="3032202" y="5835205"/>
              <a:ext cx="597068" cy="418221"/>
            </a:xfrm>
            <a:custGeom>
              <a:avLst/>
              <a:gdLst>
                <a:gd name="T0" fmla="*/ 2147483647 w 1036"/>
                <a:gd name="T1" fmla="*/ 2147483647 h 675"/>
                <a:gd name="T2" fmla="*/ 2147483647 w 1036"/>
                <a:gd name="T3" fmla="*/ 2147483647 h 675"/>
                <a:gd name="T4" fmla="*/ 2147483647 w 1036"/>
                <a:gd name="T5" fmla="*/ 2147483647 h 675"/>
                <a:gd name="T6" fmla="*/ 2147483647 w 1036"/>
                <a:gd name="T7" fmla="*/ 2147483647 h 675"/>
                <a:gd name="T8" fmla="*/ 2147483647 w 1036"/>
                <a:gd name="T9" fmla="*/ 2147483647 h 675"/>
                <a:gd name="T10" fmla="*/ 2147483647 w 1036"/>
                <a:gd name="T11" fmla="*/ 2147483647 h 675"/>
                <a:gd name="T12" fmla="*/ 2147483647 w 1036"/>
                <a:gd name="T13" fmla="*/ 2147483647 h 675"/>
                <a:gd name="T14" fmla="*/ 2147483647 w 1036"/>
                <a:gd name="T15" fmla="*/ 2147483647 h 675"/>
                <a:gd name="T16" fmla="*/ 2147483647 w 1036"/>
                <a:gd name="T17" fmla="*/ 2147483647 h 675"/>
                <a:gd name="T18" fmla="*/ 2147483647 w 1036"/>
                <a:gd name="T19" fmla="*/ 2147483647 h 675"/>
                <a:gd name="T20" fmla="*/ 2147483647 w 1036"/>
                <a:gd name="T21" fmla="*/ 2147483647 h 675"/>
                <a:gd name="T22" fmla="*/ 2147483647 w 1036"/>
                <a:gd name="T23" fmla="*/ 2147483647 h 675"/>
                <a:gd name="T24" fmla="*/ 2147483647 w 1036"/>
                <a:gd name="T25" fmla="*/ 2147483647 h 675"/>
                <a:gd name="T26" fmla="*/ 2147483647 w 1036"/>
                <a:gd name="T27" fmla="*/ 2147483647 h 675"/>
                <a:gd name="T28" fmla="*/ 2147483647 w 1036"/>
                <a:gd name="T29" fmla="*/ 2147483647 h 675"/>
                <a:gd name="T30" fmla="*/ 2147483647 w 1036"/>
                <a:gd name="T31" fmla="*/ 2147483647 h 675"/>
                <a:gd name="T32" fmla="*/ 2147483647 w 1036"/>
                <a:gd name="T33" fmla="*/ 2147483647 h 675"/>
                <a:gd name="T34" fmla="*/ 2147483647 w 1036"/>
                <a:gd name="T35" fmla="*/ 2147483647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2322" name="TextBox 4"/>
            <p:cNvSpPr txBox="1">
              <a:spLocks noChangeArrowheads="1"/>
            </p:cNvSpPr>
            <p:nvPr/>
          </p:nvSpPr>
          <p:spPr bwMode="auto">
            <a:xfrm rot="307360">
              <a:off x="5295233" y="1669617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3" name="TextBox 179"/>
            <p:cNvSpPr txBox="1">
              <a:spLocks noChangeArrowheads="1"/>
            </p:cNvSpPr>
            <p:nvPr/>
          </p:nvSpPr>
          <p:spPr bwMode="auto">
            <a:xfrm rot="2829263">
              <a:off x="7635935" y="3085162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4" name="TextBox 180"/>
            <p:cNvSpPr txBox="1">
              <a:spLocks noChangeArrowheads="1"/>
            </p:cNvSpPr>
            <p:nvPr/>
          </p:nvSpPr>
          <p:spPr bwMode="auto">
            <a:xfrm rot="9845918">
              <a:off x="6395000" y="5885558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5" name="TextBox 181"/>
            <p:cNvSpPr txBox="1">
              <a:spLocks noChangeArrowheads="1"/>
            </p:cNvSpPr>
            <p:nvPr/>
          </p:nvSpPr>
          <p:spPr bwMode="auto">
            <a:xfrm rot="-9948738">
              <a:off x="2117518" y="5932635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6" name="TextBox 182"/>
            <p:cNvSpPr txBox="1">
              <a:spLocks noChangeArrowheads="1"/>
            </p:cNvSpPr>
            <p:nvPr/>
          </p:nvSpPr>
          <p:spPr bwMode="auto">
            <a:xfrm rot="-4992697">
              <a:off x="440646" y="3712538"/>
              <a:ext cx="543697" cy="523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sp>
          <p:nvSpPr>
            <p:cNvPr id="212327" name="TextBox 183"/>
            <p:cNvSpPr txBox="1">
              <a:spLocks noChangeArrowheads="1"/>
            </p:cNvSpPr>
            <p:nvPr/>
          </p:nvSpPr>
          <p:spPr bwMode="auto">
            <a:xfrm rot="-520651">
              <a:off x="2536067" y="1734469"/>
              <a:ext cx="543812" cy="523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800">
                  <a:solidFill>
                    <a:srgbClr val="0000FF"/>
                  </a:solidFill>
                </a:rPr>
                <a:t>…</a:t>
              </a:r>
            </a:p>
          </p:txBody>
        </p:sp>
        <p:grpSp>
          <p:nvGrpSpPr>
            <p:cNvPr id="212328" name="Group 8"/>
            <p:cNvGrpSpPr>
              <a:grpSpLocks/>
            </p:cNvGrpSpPr>
            <p:nvPr/>
          </p:nvGrpSpPr>
          <p:grpSpPr bwMode="auto">
            <a:xfrm>
              <a:off x="4546600" y="3746500"/>
              <a:ext cx="3225800" cy="1117600"/>
              <a:chOff x="7848600" y="2044700"/>
              <a:chExt cx="3200399" cy="1371600"/>
            </a:xfrm>
          </p:grpSpPr>
          <p:sp>
            <p:nvSpPr>
              <p:cNvPr id="212524" name="Oval 3"/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525" name="Group 133"/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98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600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601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604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212605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212602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603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cxnSp>
            <p:nvCxnSpPr>
              <p:cNvPr id="212526" name="Straight Connector 10"/>
              <p:cNvCxnSpPr>
                <a:cxnSpLocks noChangeShapeType="1"/>
                <a:stCxn id="212603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7" name="Straight Connector 297"/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8" name="Straight Connector 298"/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29" name="Straight Connector 299"/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0" name="Straight Connector 300"/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1" name="Straight Connector 301"/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2" name="Straight Connector 302"/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3" name="Straight Connector 303"/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534" name="Straight Connector 304"/>
              <p:cNvCxnSpPr>
                <a:cxnSpLocks noChangeShapeType="1"/>
                <a:endCxn id="212598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535" name="Group 133"/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90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1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92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93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96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212597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212594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595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212536" name="Group 133"/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82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83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84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85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8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212589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212586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56"/>
                  <a:ext cx="0" cy="88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587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58"/>
                  <a:ext cx="0" cy="86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212537" name="Group 133"/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574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75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76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77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80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212581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212578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579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212538" name="Group 133"/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566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67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68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69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72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212573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212570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571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212539" name="Group 133"/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558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5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60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61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64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212565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212562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563" name="Line 141"/>
                <p:cNvSpPr>
                  <a:spLocks noChangeShapeType="1"/>
                </p:cNvSpPr>
                <p:nvPr/>
              </p:nvSpPr>
              <p:spPr bwMode="auto">
                <a:xfrm>
                  <a:off x="2908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212540" name="Group 133"/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550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51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52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53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56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212557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212554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555" name="Line 141"/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212541" name="Group 133"/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542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43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44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45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48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212549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212546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547" name="Line 141"/>
                <p:cNvSpPr>
                  <a:spLocks noChangeShapeType="1"/>
                </p:cNvSpPr>
                <p:nvPr/>
              </p:nvSpPr>
              <p:spPr bwMode="auto">
                <a:xfrm>
                  <a:off x="2910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</p:grpSp>
        <p:grpSp>
          <p:nvGrpSpPr>
            <p:cNvPr id="212329" name="Group 331"/>
            <p:cNvGrpSpPr>
              <a:grpSpLocks/>
            </p:cNvGrpSpPr>
            <p:nvPr/>
          </p:nvGrpSpPr>
          <p:grpSpPr bwMode="auto">
            <a:xfrm>
              <a:off x="1803400" y="2755900"/>
              <a:ext cx="3467100" cy="1193800"/>
              <a:chOff x="7848600" y="2044700"/>
              <a:chExt cx="3200399" cy="1371600"/>
            </a:xfrm>
          </p:grpSpPr>
          <p:sp>
            <p:nvSpPr>
              <p:cNvPr id="212442" name="Oval 332"/>
              <p:cNvSpPr>
                <a:spLocks noChangeArrowheads="1"/>
              </p:cNvSpPr>
              <p:nvPr/>
            </p:nvSpPr>
            <p:spPr bwMode="auto">
              <a:xfrm>
                <a:off x="7848600" y="2044700"/>
                <a:ext cx="3200399" cy="13716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443" name="Group 133"/>
              <p:cNvGrpSpPr>
                <a:grpSpLocks/>
              </p:cNvGrpSpPr>
              <p:nvPr/>
            </p:nvGrpSpPr>
            <p:grpSpPr bwMode="auto">
              <a:xfrm>
                <a:off x="8526482" y="2160804"/>
                <a:ext cx="532759" cy="184809"/>
                <a:chOff x="2356" y="1300"/>
                <a:chExt cx="555" cy="194"/>
              </a:xfrm>
            </p:grpSpPr>
            <p:sp>
              <p:nvSpPr>
                <p:cNvPr id="212516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17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18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19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22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212523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212520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521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cxnSp>
            <p:nvCxnSpPr>
              <p:cNvPr id="212444" name="Straight Connector 334"/>
              <p:cNvCxnSpPr>
                <a:cxnSpLocks noChangeShapeType="1"/>
                <a:stCxn id="212521" idx="0"/>
              </p:cNvCxnSpPr>
              <p:nvPr/>
            </p:nvCxnSpPr>
            <p:spPr bwMode="auto">
              <a:xfrm>
                <a:off x="9055401" y="2220819"/>
                <a:ext cx="975377" cy="13653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5" name="Straight Connector 335"/>
              <p:cNvCxnSpPr>
                <a:cxnSpLocks noChangeShapeType="1"/>
              </p:cNvCxnSpPr>
              <p:nvPr/>
            </p:nvCxnSpPr>
            <p:spPr bwMode="auto">
              <a:xfrm>
                <a:off x="9522191" y="2583188"/>
                <a:ext cx="120745" cy="8339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6" name="Straight Connector 336"/>
              <p:cNvCxnSpPr>
                <a:cxnSpLocks noChangeShapeType="1"/>
              </p:cNvCxnSpPr>
              <p:nvPr/>
            </p:nvCxnSpPr>
            <p:spPr bwMode="auto">
              <a:xfrm flipV="1">
                <a:off x="9323081" y="2786992"/>
                <a:ext cx="243358" cy="4562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7" name="Straight Connector 337"/>
              <p:cNvCxnSpPr>
                <a:cxnSpLocks noChangeShapeType="1"/>
              </p:cNvCxnSpPr>
              <p:nvPr/>
            </p:nvCxnSpPr>
            <p:spPr bwMode="auto">
              <a:xfrm flipV="1">
                <a:off x="9028147" y="2611644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8" name="Straight Connector 338"/>
              <p:cNvCxnSpPr>
                <a:cxnSpLocks noChangeShapeType="1"/>
              </p:cNvCxnSpPr>
              <p:nvPr/>
            </p:nvCxnSpPr>
            <p:spPr bwMode="auto">
              <a:xfrm flipV="1">
                <a:off x="8729859" y="2909476"/>
                <a:ext cx="192778" cy="1095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49" name="Straight Connector 339"/>
              <p:cNvCxnSpPr>
                <a:cxnSpLocks noChangeShapeType="1"/>
              </p:cNvCxnSpPr>
              <p:nvPr/>
            </p:nvCxnSpPr>
            <p:spPr bwMode="auto">
              <a:xfrm flipV="1">
                <a:off x="9537887" y="2836224"/>
                <a:ext cx="252969" cy="25294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0" name="Straight Connector 340"/>
              <p:cNvCxnSpPr>
                <a:cxnSpLocks noChangeShapeType="1"/>
              </p:cNvCxnSpPr>
              <p:nvPr/>
            </p:nvCxnSpPr>
            <p:spPr bwMode="auto">
              <a:xfrm flipH="1" flipV="1">
                <a:off x="10029359" y="2822067"/>
                <a:ext cx="354959" cy="12439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1" name="Straight Connector 341"/>
              <p:cNvCxnSpPr>
                <a:cxnSpLocks noChangeShapeType="1"/>
              </p:cNvCxnSpPr>
              <p:nvPr/>
            </p:nvCxnSpPr>
            <p:spPr bwMode="auto">
              <a:xfrm flipV="1">
                <a:off x="10015190" y="2475242"/>
                <a:ext cx="283363" cy="19566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452" name="Straight Connector 342"/>
              <p:cNvCxnSpPr>
                <a:cxnSpLocks noChangeShapeType="1"/>
                <a:endCxn id="212516" idx="4"/>
              </p:cNvCxnSpPr>
              <p:nvPr/>
            </p:nvCxnSpPr>
            <p:spPr bwMode="auto">
              <a:xfrm flipH="1" flipV="1">
                <a:off x="8791902" y="2345614"/>
                <a:ext cx="410984" cy="871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grpSp>
            <p:nvGrpSpPr>
              <p:cNvPr id="212453" name="Group 133"/>
              <p:cNvGrpSpPr>
                <a:grpSpLocks/>
              </p:cNvGrpSpPr>
              <p:nvPr/>
            </p:nvGrpSpPr>
            <p:grpSpPr bwMode="auto">
              <a:xfrm>
                <a:off x="9555206" y="2650627"/>
                <a:ext cx="532759" cy="184809"/>
                <a:chOff x="2356" y="1300"/>
                <a:chExt cx="555" cy="194"/>
              </a:xfrm>
            </p:grpSpPr>
            <p:sp>
              <p:nvSpPr>
                <p:cNvPr id="212508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0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10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11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14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212515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212512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513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212454" name="Group 133"/>
              <p:cNvGrpSpPr>
                <a:grpSpLocks/>
              </p:cNvGrpSpPr>
              <p:nvPr/>
            </p:nvGrpSpPr>
            <p:grpSpPr bwMode="auto">
              <a:xfrm>
                <a:off x="8772607" y="2725609"/>
                <a:ext cx="532759" cy="184809"/>
                <a:chOff x="2356" y="1300"/>
                <a:chExt cx="555" cy="194"/>
              </a:xfrm>
            </p:grpSpPr>
            <p:sp>
              <p:nvSpPr>
                <p:cNvPr id="212500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01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502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503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506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212507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212504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505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212455" name="Group 133"/>
              <p:cNvGrpSpPr>
                <a:grpSpLocks/>
              </p:cNvGrpSpPr>
              <p:nvPr/>
            </p:nvGrpSpPr>
            <p:grpSpPr bwMode="auto">
              <a:xfrm>
                <a:off x="9060908" y="2428111"/>
                <a:ext cx="532759" cy="184809"/>
                <a:chOff x="2356" y="1300"/>
                <a:chExt cx="555" cy="194"/>
              </a:xfrm>
            </p:grpSpPr>
            <p:sp>
              <p:nvSpPr>
                <p:cNvPr id="212492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93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94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95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8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212499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212496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497" name="Line 14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212456" name="Group 133"/>
              <p:cNvGrpSpPr>
                <a:grpSpLocks/>
              </p:cNvGrpSpPr>
              <p:nvPr/>
            </p:nvGrpSpPr>
            <p:grpSpPr bwMode="auto">
              <a:xfrm>
                <a:off x="10005281" y="2289952"/>
                <a:ext cx="532759" cy="184809"/>
                <a:chOff x="2356" y="1300"/>
                <a:chExt cx="555" cy="194"/>
              </a:xfrm>
            </p:grpSpPr>
            <p:sp>
              <p:nvSpPr>
                <p:cNvPr id="212484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85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86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87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90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212491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212488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0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489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2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212457" name="Group 133"/>
              <p:cNvGrpSpPr>
                <a:grpSpLocks/>
              </p:cNvGrpSpPr>
              <p:nvPr/>
            </p:nvGrpSpPr>
            <p:grpSpPr bwMode="auto">
              <a:xfrm>
                <a:off x="10232661" y="2882876"/>
                <a:ext cx="532759" cy="184809"/>
                <a:chOff x="2356" y="1300"/>
                <a:chExt cx="555" cy="194"/>
              </a:xfrm>
            </p:grpSpPr>
            <p:sp>
              <p:nvSpPr>
                <p:cNvPr id="212476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7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8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79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82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212483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212480" name="Line 140"/>
                <p:cNvSpPr>
                  <a:spLocks noChangeShapeType="1"/>
                </p:cNvSpPr>
                <p:nvPr/>
              </p:nvSpPr>
              <p:spPr bwMode="auto">
                <a:xfrm>
                  <a:off x="2358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481" name="Line 141"/>
                <p:cNvSpPr>
                  <a:spLocks noChangeShapeType="1"/>
                </p:cNvSpPr>
                <p:nvPr/>
              </p:nvSpPr>
              <p:spPr bwMode="auto">
                <a:xfrm>
                  <a:off x="2906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212458" name="Group 133"/>
              <p:cNvGrpSpPr>
                <a:grpSpLocks/>
              </p:cNvGrpSpPr>
              <p:nvPr/>
            </p:nvGrpSpPr>
            <p:grpSpPr bwMode="auto">
              <a:xfrm>
                <a:off x="9330660" y="3072767"/>
                <a:ext cx="532759" cy="184809"/>
                <a:chOff x="2356" y="1300"/>
                <a:chExt cx="555" cy="194"/>
              </a:xfrm>
            </p:grpSpPr>
            <p:sp>
              <p:nvSpPr>
                <p:cNvPr id="212468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69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70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71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74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212475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212472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2"/>
                  <a:ext cx="0" cy="8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473" name="Line 141"/>
                <p:cNvSpPr>
                  <a:spLocks noChangeShapeType="1"/>
                </p:cNvSpPr>
                <p:nvPr/>
              </p:nvSpPr>
              <p:spPr bwMode="auto">
                <a:xfrm>
                  <a:off x="2907" y="1364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grpSp>
            <p:nvGrpSpPr>
              <p:cNvPr id="212459" name="Group 133"/>
              <p:cNvGrpSpPr>
                <a:grpSpLocks/>
              </p:cNvGrpSpPr>
              <p:nvPr/>
            </p:nvGrpSpPr>
            <p:grpSpPr bwMode="auto">
              <a:xfrm>
                <a:off x="8438032" y="3018963"/>
                <a:ext cx="532759" cy="184809"/>
                <a:chOff x="2356" y="1300"/>
                <a:chExt cx="555" cy="194"/>
              </a:xfrm>
            </p:grpSpPr>
            <p:sp>
              <p:nvSpPr>
                <p:cNvPr id="212460" name="Oval 407"/>
                <p:cNvSpPr>
                  <a:spLocks noChangeArrowheads="1"/>
                </p:cNvSpPr>
                <p:nvPr/>
              </p:nvSpPr>
              <p:spPr bwMode="auto">
                <a:xfrm>
                  <a:off x="2357" y="1385"/>
                  <a:ext cx="551" cy="1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61" name="Rectangle 410"/>
                <p:cNvSpPr>
                  <a:spLocks noChangeArrowheads="1"/>
                </p:cNvSpPr>
                <p:nvPr/>
              </p:nvSpPr>
              <p:spPr bwMode="auto">
                <a:xfrm>
                  <a:off x="2357" y="1374"/>
                  <a:ext cx="554" cy="66"/>
                </a:xfrm>
                <a:prstGeom prst="rect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212462" name="Oval 411"/>
                <p:cNvSpPr>
                  <a:spLocks noChangeArrowheads="1"/>
                </p:cNvSpPr>
                <p:nvPr/>
              </p:nvSpPr>
              <p:spPr bwMode="auto">
                <a:xfrm>
                  <a:off x="2356" y="1300"/>
                  <a:ext cx="551" cy="12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rgbClr val="FFFFFF"/>
                    </a:gs>
                  </a:gsLst>
                  <a:lin ang="0" scaled="1"/>
                </a:gra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  <a:latin typeface="Times New Roman" panose="02020603050405020304" pitchFamily="18" charset="0"/>
                  </a:endParaRPr>
                </a:p>
              </p:txBody>
            </p:sp>
            <p:grpSp>
              <p:nvGrpSpPr>
                <p:cNvPr id="212463" name="Group 137"/>
                <p:cNvGrpSpPr>
                  <a:grpSpLocks/>
                </p:cNvGrpSpPr>
                <p:nvPr/>
              </p:nvGrpSpPr>
              <p:grpSpPr bwMode="auto">
                <a:xfrm>
                  <a:off x="2468" y="1332"/>
                  <a:ext cx="310" cy="60"/>
                  <a:chOff x="2468" y="1332"/>
                  <a:chExt cx="310" cy="60"/>
                </a:xfrm>
              </p:grpSpPr>
              <p:sp>
                <p:nvSpPr>
                  <p:cNvPr id="212466" name="Freeform 138"/>
                  <p:cNvSpPr>
                    <a:spLocks/>
                  </p:cNvSpPr>
                  <p:nvPr/>
                </p:nvSpPr>
                <p:spPr bwMode="auto">
                  <a:xfrm>
                    <a:off x="2468" y="1332"/>
                    <a:ext cx="310" cy="60"/>
                  </a:xfrm>
                  <a:custGeom>
                    <a:avLst/>
                    <a:gdLst>
                      <a:gd name="T0" fmla="*/ 0 w 310"/>
                      <a:gd name="T1" fmla="*/ 60 h 60"/>
                      <a:gd name="T2" fmla="*/ 96 w 310"/>
                      <a:gd name="T3" fmla="*/ 60 h 60"/>
                      <a:gd name="T4" fmla="*/ 192 w 310"/>
                      <a:gd name="T5" fmla="*/ 0 h 60"/>
                      <a:gd name="T6" fmla="*/ 310 w 310"/>
                      <a:gd name="T7" fmla="*/ 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10"/>
                      <a:gd name="T13" fmla="*/ 0 h 60"/>
                      <a:gd name="T14" fmla="*/ 310 w 310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10" h="60">
                        <a:moveTo>
                          <a:pt x="0" y="60"/>
                        </a:moveTo>
                        <a:lnTo>
                          <a:pt x="96" y="60"/>
                        </a:lnTo>
                        <a:lnTo>
                          <a:pt x="192" y="0"/>
                        </a:lnTo>
                        <a:lnTo>
                          <a:pt x="310" y="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  <p:sp>
                <p:nvSpPr>
                  <p:cNvPr id="212467" name="Freeform 139"/>
                  <p:cNvSpPr>
                    <a:spLocks/>
                  </p:cNvSpPr>
                  <p:nvPr/>
                </p:nvSpPr>
                <p:spPr bwMode="auto">
                  <a:xfrm>
                    <a:off x="2482" y="1332"/>
                    <a:ext cx="282" cy="60"/>
                  </a:xfrm>
                  <a:custGeom>
                    <a:avLst/>
                    <a:gdLst>
                      <a:gd name="T0" fmla="*/ 0 w 282"/>
                      <a:gd name="T1" fmla="*/ 0 h 60"/>
                      <a:gd name="T2" fmla="*/ 96 w 282"/>
                      <a:gd name="T3" fmla="*/ 0 h 60"/>
                      <a:gd name="T4" fmla="*/ 192 w 282"/>
                      <a:gd name="T5" fmla="*/ 60 h 60"/>
                      <a:gd name="T6" fmla="*/ 282 w 282"/>
                      <a:gd name="T7" fmla="*/ 60 h 60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82"/>
                      <a:gd name="T13" fmla="*/ 0 h 60"/>
                      <a:gd name="T14" fmla="*/ 282 w 282"/>
                      <a:gd name="T15" fmla="*/ 60 h 60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82" h="60">
                        <a:moveTo>
                          <a:pt x="0" y="0"/>
                        </a:moveTo>
                        <a:lnTo>
                          <a:pt x="96" y="0"/>
                        </a:lnTo>
                        <a:lnTo>
                          <a:pt x="192" y="60"/>
                        </a:lnTo>
                        <a:lnTo>
                          <a:pt x="282" y="60"/>
                        </a:lnTo>
                      </a:path>
                    </a:pathLst>
                  </a:custGeom>
                  <a:noFill/>
                  <a:ln w="3175" cmpd="sng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sv-SE"/>
                  </a:p>
                </p:txBody>
              </p:sp>
            </p:grpSp>
            <p:sp>
              <p:nvSpPr>
                <p:cNvPr id="212464" name="Line 140"/>
                <p:cNvSpPr>
                  <a:spLocks noChangeShapeType="1"/>
                </p:cNvSpPr>
                <p:nvPr/>
              </p:nvSpPr>
              <p:spPr bwMode="auto">
                <a:xfrm>
                  <a:off x="2357" y="1361"/>
                  <a:ext cx="0" cy="79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465" name="Line 141"/>
                <p:cNvSpPr>
                  <a:spLocks noChangeShapeType="1"/>
                </p:cNvSpPr>
                <p:nvPr/>
              </p:nvSpPr>
              <p:spPr bwMode="auto">
                <a:xfrm>
                  <a:off x="2907" y="1363"/>
                  <a:ext cx="0" cy="84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</p:grpSp>
        <p:sp>
          <p:nvSpPr>
            <p:cNvPr id="212330" name="Oval 417"/>
            <p:cNvSpPr>
              <a:spLocks noChangeArrowheads="1"/>
            </p:cNvSpPr>
            <p:nvPr/>
          </p:nvSpPr>
          <p:spPr bwMode="auto">
            <a:xfrm>
              <a:off x="1498600" y="4165600"/>
              <a:ext cx="3086100" cy="11684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solidFill>
                  <a:srgbClr val="000000"/>
                </a:solidFill>
              </a:endParaRPr>
            </a:p>
          </p:txBody>
        </p:sp>
        <p:grpSp>
          <p:nvGrpSpPr>
            <p:cNvPr id="212331" name="Group 133"/>
            <p:cNvGrpSpPr>
              <a:grpSpLocks/>
            </p:cNvGrpSpPr>
            <p:nvPr/>
          </p:nvGrpSpPr>
          <p:grpSpPr bwMode="auto">
            <a:xfrm>
              <a:off x="2152272" y="4264503"/>
              <a:ext cx="513732" cy="157430"/>
              <a:chOff x="2356" y="1300"/>
              <a:chExt cx="555" cy="194"/>
            </a:xfrm>
          </p:grpSpPr>
          <p:sp>
            <p:nvSpPr>
              <p:cNvPr id="212434" name="Oval 492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3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3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3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4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44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2438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439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cxnSp>
          <p:nvCxnSpPr>
            <p:cNvPr id="212332" name="Straight Connector 419"/>
            <p:cNvCxnSpPr>
              <a:cxnSpLocks noChangeShapeType="1"/>
              <a:stCxn id="212439" idx="0"/>
            </p:cNvCxnSpPr>
            <p:nvPr/>
          </p:nvCxnSpPr>
          <p:spPr bwMode="auto">
            <a:xfrm>
              <a:off x="2662301" y="4315627"/>
              <a:ext cx="940542" cy="11630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3" name="Straight Connector 420"/>
            <p:cNvCxnSpPr>
              <a:cxnSpLocks noChangeShapeType="1"/>
            </p:cNvCxnSpPr>
            <p:nvPr/>
          </p:nvCxnSpPr>
          <p:spPr bwMode="auto">
            <a:xfrm>
              <a:off x="3112420" y="4624312"/>
              <a:ext cx="116433" cy="710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4" name="Straight Connector 421"/>
            <p:cNvCxnSpPr>
              <a:cxnSpLocks noChangeShapeType="1"/>
            </p:cNvCxnSpPr>
            <p:nvPr/>
          </p:nvCxnSpPr>
          <p:spPr bwMode="auto">
            <a:xfrm flipV="1">
              <a:off x="2920421" y="4797923"/>
              <a:ext cx="234667" cy="3886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5" name="Straight Connector 422"/>
            <p:cNvCxnSpPr>
              <a:cxnSpLocks noChangeShapeType="1"/>
            </p:cNvCxnSpPr>
            <p:nvPr/>
          </p:nvCxnSpPr>
          <p:spPr bwMode="auto">
            <a:xfrm flipV="1">
              <a:off x="2636021" y="4648552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6" name="Straight Connector 423"/>
            <p:cNvCxnSpPr>
              <a:cxnSpLocks noChangeShapeType="1"/>
            </p:cNvCxnSpPr>
            <p:nvPr/>
          </p:nvCxnSpPr>
          <p:spPr bwMode="auto">
            <a:xfrm flipV="1">
              <a:off x="2348386" y="4902261"/>
              <a:ext cx="185893" cy="9334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7" name="Straight Connector 424"/>
            <p:cNvCxnSpPr>
              <a:cxnSpLocks noChangeShapeType="1"/>
            </p:cNvCxnSpPr>
            <p:nvPr/>
          </p:nvCxnSpPr>
          <p:spPr bwMode="auto">
            <a:xfrm flipV="1">
              <a:off x="3127556" y="4839861"/>
              <a:ext cx="243934" cy="215469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8" name="Straight Connector 425"/>
            <p:cNvCxnSpPr>
              <a:cxnSpLocks noChangeShapeType="1"/>
            </p:cNvCxnSpPr>
            <p:nvPr/>
          </p:nvCxnSpPr>
          <p:spPr bwMode="auto">
            <a:xfrm flipH="1" flipV="1">
              <a:off x="3601475" y="4827802"/>
              <a:ext cx="342282" cy="1059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39" name="Straight Connector 426"/>
            <p:cNvCxnSpPr>
              <a:cxnSpLocks noChangeShapeType="1"/>
            </p:cNvCxnSpPr>
            <p:nvPr/>
          </p:nvCxnSpPr>
          <p:spPr bwMode="auto">
            <a:xfrm flipV="1">
              <a:off x="3587812" y="4532358"/>
              <a:ext cx="273243" cy="16667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0" name="Straight Connector 427"/>
            <p:cNvCxnSpPr>
              <a:cxnSpLocks noChangeShapeType="1"/>
              <a:endCxn id="212434" idx="4"/>
            </p:cNvCxnSpPr>
            <p:nvPr/>
          </p:nvCxnSpPr>
          <p:spPr bwMode="auto">
            <a:xfrm flipH="1" flipV="1">
              <a:off x="2408213" y="4421934"/>
              <a:ext cx="396306" cy="74264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212341" name="Group 133"/>
            <p:cNvGrpSpPr>
              <a:grpSpLocks/>
            </p:cNvGrpSpPr>
            <p:nvPr/>
          </p:nvGrpSpPr>
          <p:grpSpPr bwMode="auto">
            <a:xfrm>
              <a:off x="3144256" y="4681760"/>
              <a:ext cx="513732" cy="157430"/>
              <a:chOff x="2356" y="1300"/>
              <a:chExt cx="555" cy="194"/>
            </a:xfrm>
          </p:grpSpPr>
          <p:sp>
            <p:nvSpPr>
              <p:cNvPr id="21242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2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2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2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3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43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2430" name="Line 140"/>
              <p:cNvSpPr>
                <a:spLocks noChangeShapeType="1"/>
              </p:cNvSpPr>
              <p:nvPr/>
            </p:nvSpPr>
            <p:spPr bwMode="auto">
              <a:xfrm>
                <a:off x="2358" y="1360"/>
                <a:ext cx="0" cy="8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431" name="Line 141"/>
              <p:cNvSpPr>
                <a:spLocks noChangeShapeType="1"/>
              </p:cNvSpPr>
              <p:nvPr/>
            </p:nvSpPr>
            <p:spPr bwMode="auto">
              <a:xfrm>
                <a:off x="2907" y="1362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2342" name="Group 133"/>
            <p:cNvGrpSpPr>
              <a:grpSpLocks/>
            </p:cNvGrpSpPr>
            <p:nvPr/>
          </p:nvGrpSpPr>
          <p:grpSpPr bwMode="auto">
            <a:xfrm>
              <a:off x="2389607" y="4745634"/>
              <a:ext cx="513732" cy="157430"/>
              <a:chOff x="2356" y="1300"/>
              <a:chExt cx="555" cy="194"/>
            </a:xfrm>
          </p:grpSpPr>
          <p:sp>
            <p:nvSpPr>
              <p:cNvPr id="21241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1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2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2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2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42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2422" name="Line 140"/>
              <p:cNvSpPr>
                <a:spLocks noChangeShapeType="1"/>
              </p:cNvSpPr>
              <p:nvPr/>
            </p:nvSpPr>
            <p:spPr bwMode="auto">
              <a:xfrm>
                <a:off x="2357" y="1360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423" name="Line 141"/>
              <p:cNvSpPr>
                <a:spLocks noChangeShapeType="1"/>
              </p:cNvSpPr>
              <p:nvPr/>
            </p:nvSpPr>
            <p:spPr bwMode="auto">
              <a:xfrm>
                <a:off x="2908" y="1362"/>
                <a:ext cx="0" cy="86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2343" name="Group 133"/>
            <p:cNvGrpSpPr>
              <a:grpSpLocks/>
            </p:cNvGrpSpPr>
            <p:nvPr/>
          </p:nvGrpSpPr>
          <p:grpSpPr bwMode="auto">
            <a:xfrm>
              <a:off x="2667612" y="4492209"/>
              <a:ext cx="513732" cy="157430"/>
              <a:chOff x="2356" y="1300"/>
              <a:chExt cx="555" cy="194"/>
            </a:xfrm>
          </p:grpSpPr>
          <p:sp>
            <p:nvSpPr>
              <p:cNvPr id="212410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11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12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13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16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417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2414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415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2344" name="Group 133"/>
            <p:cNvGrpSpPr>
              <a:grpSpLocks/>
            </p:cNvGrpSpPr>
            <p:nvPr/>
          </p:nvGrpSpPr>
          <p:grpSpPr bwMode="auto">
            <a:xfrm>
              <a:off x="3578257" y="4374518"/>
              <a:ext cx="513732" cy="157430"/>
              <a:chOff x="2356" y="1300"/>
              <a:chExt cx="555" cy="194"/>
            </a:xfrm>
          </p:grpSpPr>
          <p:sp>
            <p:nvSpPr>
              <p:cNvPr id="212402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03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404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405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8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409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2406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407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2345" name="Group 133"/>
            <p:cNvGrpSpPr>
              <a:grpSpLocks/>
            </p:cNvGrpSpPr>
            <p:nvPr/>
          </p:nvGrpSpPr>
          <p:grpSpPr bwMode="auto">
            <a:xfrm>
              <a:off x="3797517" y="4879602"/>
              <a:ext cx="513732" cy="157430"/>
              <a:chOff x="2356" y="1300"/>
              <a:chExt cx="555" cy="194"/>
            </a:xfrm>
          </p:grpSpPr>
          <p:sp>
            <p:nvSpPr>
              <p:cNvPr id="212394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95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96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397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400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401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2398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399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2346" name="Group 133"/>
            <p:cNvGrpSpPr>
              <a:grpSpLocks/>
            </p:cNvGrpSpPr>
            <p:nvPr/>
          </p:nvGrpSpPr>
          <p:grpSpPr bwMode="auto">
            <a:xfrm>
              <a:off x="2927730" y="5041361"/>
              <a:ext cx="513732" cy="157430"/>
              <a:chOff x="2356" y="1300"/>
              <a:chExt cx="555" cy="194"/>
            </a:xfrm>
          </p:grpSpPr>
          <p:sp>
            <p:nvSpPr>
              <p:cNvPr id="212386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87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88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389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92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393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2390" name="Line 140"/>
              <p:cNvSpPr>
                <a:spLocks noChangeShapeType="1"/>
              </p:cNvSpPr>
              <p:nvPr/>
            </p:nvSpPr>
            <p:spPr bwMode="auto">
              <a:xfrm>
                <a:off x="2357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391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2347" name="Group 133"/>
            <p:cNvGrpSpPr>
              <a:grpSpLocks/>
            </p:cNvGrpSpPr>
            <p:nvPr/>
          </p:nvGrpSpPr>
          <p:grpSpPr bwMode="auto">
            <a:xfrm>
              <a:off x="2066981" y="4995528"/>
              <a:ext cx="513732" cy="157430"/>
              <a:chOff x="2356" y="1300"/>
              <a:chExt cx="555" cy="194"/>
            </a:xfrm>
          </p:grpSpPr>
          <p:sp>
            <p:nvSpPr>
              <p:cNvPr id="212378" name="Oval 407"/>
              <p:cNvSpPr>
                <a:spLocks noChangeArrowheads="1"/>
              </p:cNvSpPr>
              <p:nvPr/>
            </p:nvSpPr>
            <p:spPr bwMode="auto">
              <a:xfrm>
                <a:off x="2357" y="1385"/>
                <a:ext cx="551" cy="109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79" name="Rectangle 410"/>
              <p:cNvSpPr>
                <a:spLocks noChangeArrowheads="1"/>
              </p:cNvSpPr>
              <p:nvPr/>
            </p:nvSpPr>
            <p:spPr bwMode="auto">
              <a:xfrm>
                <a:off x="2357" y="1374"/>
                <a:ext cx="554" cy="66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2380" name="Oval 411"/>
              <p:cNvSpPr>
                <a:spLocks noChangeArrowheads="1"/>
              </p:cNvSpPr>
              <p:nvPr/>
            </p:nvSpPr>
            <p:spPr bwMode="auto">
              <a:xfrm>
                <a:off x="2356" y="1300"/>
                <a:ext cx="551" cy="12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rgbClr val="FFFFFF"/>
                  </a:gs>
                </a:gsLst>
                <a:lin ang="0" scaled="1"/>
              </a:gra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212381" name="Group 137"/>
              <p:cNvGrpSpPr>
                <a:grpSpLocks/>
              </p:cNvGrpSpPr>
              <p:nvPr/>
            </p:nvGrpSpPr>
            <p:grpSpPr bwMode="auto">
              <a:xfrm>
                <a:off x="2468" y="1332"/>
                <a:ext cx="310" cy="60"/>
                <a:chOff x="2468" y="1332"/>
                <a:chExt cx="310" cy="60"/>
              </a:xfrm>
            </p:grpSpPr>
            <p:sp>
              <p:nvSpPr>
                <p:cNvPr id="212384" name="Freeform 13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2385" name="Freeform 13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noFill/>
                <a:ln w="3175" cmpd="sng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2382" name="Line 140"/>
              <p:cNvSpPr>
                <a:spLocks noChangeShapeType="1"/>
              </p:cNvSpPr>
              <p:nvPr/>
            </p:nvSpPr>
            <p:spPr bwMode="auto">
              <a:xfrm>
                <a:off x="2358" y="1361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383" name="Line 141"/>
              <p:cNvSpPr>
                <a:spLocks noChangeShapeType="1"/>
              </p:cNvSpPr>
              <p:nvPr/>
            </p:nvSpPr>
            <p:spPr bwMode="auto">
              <a:xfrm>
                <a:off x="2908" y="1363"/>
                <a:ext cx="0" cy="84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cxnSp>
          <p:nvCxnSpPr>
            <p:cNvPr id="212348" name="Straight Connector 12"/>
            <p:cNvCxnSpPr>
              <a:cxnSpLocks noChangeShapeType="1"/>
              <a:endCxn id="212518" idx="1"/>
            </p:cNvCxnSpPr>
            <p:nvPr/>
          </p:nvCxnSpPr>
          <p:spPr bwMode="auto">
            <a:xfrm>
              <a:off x="2382838" y="2609850"/>
              <a:ext cx="238125" cy="261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49" name="Straight Connector 500"/>
            <p:cNvCxnSpPr>
              <a:cxnSpLocks noChangeShapeType="1"/>
              <a:stCxn id="212314" idx="8"/>
              <a:endCxn id="212375" idx="2"/>
            </p:cNvCxnSpPr>
            <p:nvPr/>
          </p:nvCxnSpPr>
          <p:spPr bwMode="auto">
            <a:xfrm>
              <a:off x="1455738" y="2990850"/>
              <a:ext cx="38100" cy="309563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0" name="Straight Connector 501"/>
            <p:cNvCxnSpPr>
              <a:cxnSpLocks noChangeShapeType="1"/>
              <a:endCxn id="212375" idx="3"/>
            </p:cNvCxnSpPr>
            <p:nvPr/>
          </p:nvCxnSpPr>
          <p:spPr bwMode="auto">
            <a:xfrm>
              <a:off x="1235075" y="3271838"/>
              <a:ext cx="123825" cy="21272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1" name="Straight Connector 502"/>
            <p:cNvCxnSpPr>
              <a:cxnSpLocks noChangeShapeType="1"/>
              <a:endCxn id="212486" idx="1"/>
            </p:cNvCxnSpPr>
            <p:nvPr/>
          </p:nvCxnSpPr>
          <p:spPr bwMode="auto">
            <a:xfrm>
              <a:off x="3916363" y="2411413"/>
              <a:ext cx="307975" cy="5730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2" name="Straight Connector 503"/>
            <p:cNvCxnSpPr>
              <a:cxnSpLocks noChangeShapeType="1"/>
              <a:endCxn id="212486" idx="0"/>
            </p:cNvCxnSpPr>
            <p:nvPr/>
          </p:nvCxnSpPr>
          <p:spPr bwMode="auto">
            <a:xfrm flipH="1">
              <a:off x="4425950" y="2389188"/>
              <a:ext cx="384175" cy="57943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3" name="Straight Connector 504"/>
            <p:cNvCxnSpPr>
              <a:cxnSpLocks noChangeShapeType="1"/>
              <a:endCxn id="212568" idx="0"/>
            </p:cNvCxnSpPr>
            <p:nvPr/>
          </p:nvCxnSpPr>
          <p:spPr bwMode="auto">
            <a:xfrm>
              <a:off x="6770688" y="2900363"/>
              <a:ext cx="215900" cy="10461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4" name="Straight Connector 505"/>
            <p:cNvCxnSpPr>
              <a:cxnSpLocks noChangeShapeType="1"/>
            </p:cNvCxnSpPr>
            <p:nvPr/>
          </p:nvCxnSpPr>
          <p:spPr bwMode="auto">
            <a:xfrm flipH="1">
              <a:off x="7137400" y="3251200"/>
              <a:ext cx="241300" cy="6921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5" name="Straight Connector 506"/>
            <p:cNvCxnSpPr>
              <a:cxnSpLocks noChangeShapeType="1"/>
              <a:stCxn id="212318" idx="4"/>
              <a:endCxn id="212563" idx="0"/>
            </p:cNvCxnSpPr>
            <p:nvPr/>
          </p:nvCxnSpPr>
          <p:spPr bwMode="auto">
            <a:xfrm flipH="1">
              <a:off x="7483475" y="4229100"/>
              <a:ext cx="541338" cy="2492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6" name="Straight Connector 507"/>
            <p:cNvCxnSpPr>
              <a:cxnSpLocks noChangeShapeType="1"/>
            </p:cNvCxnSpPr>
            <p:nvPr/>
          </p:nvCxnSpPr>
          <p:spPr bwMode="auto">
            <a:xfrm flipH="1" flipV="1">
              <a:off x="7454900" y="4573588"/>
              <a:ext cx="796925" cy="6143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7" name="Straight Connector 508"/>
            <p:cNvCxnSpPr>
              <a:cxnSpLocks noChangeShapeType="1"/>
              <a:endCxn id="212550" idx="5"/>
            </p:cNvCxnSpPr>
            <p:nvPr/>
          </p:nvCxnSpPr>
          <p:spPr bwMode="auto">
            <a:xfrm flipH="1" flipV="1">
              <a:off x="6496050" y="4722813"/>
              <a:ext cx="1047750" cy="966787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8" name="Straight Connector 509"/>
            <p:cNvCxnSpPr>
              <a:cxnSpLocks noChangeShapeType="1"/>
              <a:stCxn id="212319" idx="0"/>
              <a:endCxn id="212374" idx="5"/>
            </p:cNvCxnSpPr>
            <p:nvPr/>
          </p:nvCxnSpPr>
          <p:spPr bwMode="auto">
            <a:xfrm flipH="1" flipV="1">
              <a:off x="5084763" y="5684838"/>
              <a:ext cx="520700" cy="16986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59" name="Straight Connector 510"/>
            <p:cNvCxnSpPr>
              <a:cxnSpLocks noChangeShapeType="1"/>
            </p:cNvCxnSpPr>
            <p:nvPr/>
          </p:nvCxnSpPr>
          <p:spPr bwMode="auto">
            <a:xfrm flipH="1" flipV="1">
              <a:off x="4068763" y="5045075"/>
              <a:ext cx="371475" cy="9731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0" name="Straight Connector 511"/>
            <p:cNvCxnSpPr>
              <a:cxnSpLocks noChangeShapeType="1"/>
            </p:cNvCxnSpPr>
            <p:nvPr/>
          </p:nvCxnSpPr>
          <p:spPr bwMode="auto">
            <a:xfrm flipV="1">
              <a:off x="3389313" y="5689600"/>
              <a:ext cx="306387" cy="16510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1" name="Straight Connector 512"/>
            <p:cNvCxnSpPr>
              <a:cxnSpLocks noChangeShapeType="1"/>
            </p:cNvCxnSpPr>
            <p:nvPr/>
          </p:nvCxnSpPr>
          <p:spPr bwMode="auto">
            <a:xfrm flipV="1">
              <a:off x="1790700" y="5160963"/>
              <a:ext cx="401638" cy="2095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2" name="Straight Connector 513"/>
            <p:cNvCxnSpPr>
              <a:cxnSpLocks noChangeShapeType="1"/>
            </p:cNvCxnSpPr>
            <p:nvPr/>
          </p:nvCxnSpPr>
          <p:spPr bwMode="auto">
            <a:xfrm flipV="1">
              <a:off x="1179513" y="4467225"/>
              <a:ext cx="227012" cy="2825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3" name="Straight Connector 514"/>
            <p:cNvCxnSpPr>
              <a:cxnSpLocks noChangeShapeType="1"/>
              <a:endCxn id="212375" idx="5"/>
            </p:cNvCxnSpPr>
            <p:nvPr/>
          </p:nvCxnSpPr>
          <p:spPr bwMode="auto">
            <a:xfrm flipV="1">
              <a:off x="1155700" y="4368800"/>
              <a:ext cx="203200" cy="7938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4" name="Oval 14"/>
            <p:cNvSpPr>
              <a:spLocks noChangeArrowheads="1"/>
            </p:cNvSpPr>
            <p:nvPr/>
          </p:nvSpPr>
          <p:spPr bwMode="auto">
            <a:xfrm>
              <a:off x="5677595" y="2896842"/>
              <a:ext cx="528046" cy="30477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solidFill>
                  <a:srgbClr val="000000"/>
                </a:solidFill>
              </a:endParaRPr>
            </a:p>
          </p:txBody>
        </p:sp>
        <p:cxnSp>
          <p:nvCxnSpPr>
            <p:cNvPr id="212365" name="Straight Connector 18"/>
            <p:cNvCxnSpPr>
              <a:cxnSpLocks noChangeShapeType="1"/>
            </p:cNvCxnSpPr>
            <p:nvPr/>
          </p:nvCxnSpPr>
          <p:spPr bwMode="auto">
            <a:xfrm>
              <a:off x="4713288" y="3051291"/>
              <a:ext cx="964307" cy="268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6" name="Straight Connector 516"/>
            <p:cNvCxnSpPr>
              <a:cxnSpLocks noChangeShapeType="1"/>
            </p:cNvCxnSpPr>
            <p:nvPr/>
          </p:nvCxnSpPr>
          <p:spPr bwMode="auto">
            <a:xfrm>
              <a:off x="6139457" y="3169615"/>
              <a:ext cx="691556" cy="784846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67" name="Straight Connector 515"/>
            <p:cNvCxnSpPr>
              <a:cxnSpLocks noChangeShapeType="1"/>
              <a:stCxn id="212404" idx="0"/>
            </p:cNvCxnSpPr>
            <p:nvPr/>
          </p:nvCxnSpPr>
          <p:spPr bwMode="auto">
            <a:xfrm flipV="1">
              <a:off x="3832888" y="4233720"/>
              <a:ext cx="190494" cy="141430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68" name="Oval 521"/>
            <p:cNvSpPr>
              <a:spLocks noChangeArrowheads="1"/>
            </p:cNvSpPr>
            <p:nvPr/>
          </p:nvSpPr>
          <p:spPr bwMode="auto">
            <a:xfrm>
              <a:off x="3932543" y="3959560"/>
              <a:ext cx="528230" cy="305050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2400">
                  <a:solidFill>
                    <a:srgbClr val="000000"/>
                  </a:solidFill>
                </a:rPr>
                <a:t>   </a:t>
              </a:r>
            </a:p>
          </p:txBody>
        </p:sp>
        <p:cxnSp>
          <p:nvCxnSpPr>
            <p:cNvPr id="212369" name="Straight Connector 519"/>
            <p:cNvCxnSpPr>
              <a:cxnSpLocks noChangeShapeType="1"/>
              <a:stCxn id="212368" idx="6"/>
              <a:endCxn id="212602" idx="1"/>
            </p:cNvCxnSpPr>
            <p:nvPr/>
          </p:nvCxnSpPr>
          <p:spPr bwMode="auto">
            <a:xfrm flipV="1">
              <a:off x="4460773" y="3953940"/>
              <a:ext cx="770040" cy="15814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0" name="Straight Connector 520"/>
            <p:cNvCxnSpPr>
              <a:cxnSpLocks noChangeShapeType="1"/>
            </p:cNvCxnSpPr>
            <p:nvPr/>
          </p:nvCxnSpPr>
          <p:spPr bwMode="auto">
            <a:xfrm>
              <a:off x="3692525" y="3789363"/>
              <a:ext cx="342828" cy="205015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1" name="Straight Connector 7"/>
            <p:cNvCxnSpPr>
              <a:cxnSpLocks noChangeShapeType="1"/>
              <a:stCxn id="212476" idx="5"/>
              <a:endCxn id="212600" idx="1"/>
            </p:cNvCxnSpPr>
            <p:nvPr/>
          </p:nvCxnSpPr>
          <p:spPr bwMode="auto">
            <a:xfrm>
              <a:off x="4876727" y="3633788"/>
              <a:ext cx="431873" cy="222379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2" name="Straight Connector 415"/>
            <p:cNvCxnSpPr>
              <a:cxnSpLocks noChangeShapeType="1"/>
              <a:endCxn id="212436" idx="0"/>
            </p:cNvCxnSpPr>
            <p:nvPr/>
          </p:nvCxnSpPr>
          <p:spPr bwMode="auto">
            <a:xfrm flipH="1">
              <a:off x="2406650" y="3753813"/>
              <a:ext cx="282556" cy="511097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3" name="Straight Connector 523"/>
            <p:cNvCxnSpPr>
              <a:cxnSpLocks noChangeShapeType="1"/>
              <a:stCxn id="212399" idx="0"/>
            </p:cNvCxnSpPr>
            <p:nvPr/>
          </p:nvCxnSpPr>
          <p:spPr bwMode="auto">
            <a:xfrm flipV="1">
              <a:off x="4307761" y="4626483"/>
              <a:ext cx="844015" cy="304292"/>
            </a:xfrm>
            <a:prstGeom prst="line">
              <a:avLst/>
            </a:prstGeom>
            <a:noFill/>
            <a:ln w="127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2374" name="Oval 6"/>
            <p:cNvSpPr>
              <a:spLocks noChangeArrowheads="1"/>
            </p:cNvSpPr>
            <p:nvPr/>
          </p:nvSpPr>
          <p:spPr bwMode="auto">
            <a:xfrm>
              <a:off x="3340100" y="5359400"/>
              <a:ext cx="2044700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solidFill>
                  <a:srgbClr val="000000"/>
                </a:solidFill>
              </a:endParaRPr>
            </a:p>
          </p:txBody>
        </p:sp>
        <p:sp>
          <p:nvSpPr>
            <p:cNvPr id="212375" name="Oval 517"/>
            <p:cNvSpPr>
              <a:spLocks noChangeArrowheads="1"/>
            </p:cNvSpPr>
            <p:nvPr/>
          </p:nvSpPr>
          <p:spPr bwMode="auto">
            <a:xfrm rot="5400000">
              <a:off x="867569" y="3736182"/>
              <a:ext cx="1252537" cy="3810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1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solidFill>
                  <a:srgbClr val="000000"/>
                </a:solidFill>
              </a:endParaRPr>
            </a:p>
          </p:txBody>
        </p:sp>
        <p:cxnSp>
          <p:nvCxnSpPr>
            <p:cNvPr id="212376" name="Straight Connector 39941"/>
            <p:cNvCxnSpPr>
              <a:cxnSpLocks noChangeShapeType="1"/>
              <a:stCxn id="212375" idx="0"/>
              <a:endCxn id="212464" idx="0"/>
            </p:cNvCxnSpPr>
            <p:nvPr/>
          </p:nvCxnSpPr>
          <p:spPr bwMode="auto">
            <a:xfrm flipV="1">
              <a:off x="1684338" y="3654425"/>
              <a:ext cx="758825" cy="27305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377" name="Straight Connector 524"/>
            <p:cNvCxnSpPr>
              <a:cxnSpLocks noChangeShapeType="1"/>
              <a:endCxn id="212438" idx="1"/>
            </p:cNvCxnSpPr>
            <p:nvPr/>
          </p:nvCxnSpPr>
          <p:spPr bwMode="auto">
            <a:xfrm>
              <a:off x="1685925" y="4111625"/>
              <a:ext cx="466725" cy="269875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1973" name="Group 418"/>
          <p:cNvGrpSpPr>
            <a:grpSpLocks/>
          </p:cNvGrpSpPr>
          <p:nvPr/>
        </p:nvGrpSpPr>
        <p:grpSpPr bwMode="auto">
          <a:xfrm>
            <a:off x="439738" y="4827588"/>
            <a:ext cx="874712" cy="506412"/>
            <a:chOff x="2889" y="1631"/>
            <a:chExt cx="980" cy="743"/>
          </a:xfrm>
        </p:grpSpPr>
        <p:sp>
          <p:nvSpPr>
            <p:cNvPr id="212304" name="Rectangle 419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solidFill>
                  <a:srgbClr val="000000"/>
                </a:solidFill>
              </a:endParaRPr>
            </a:p>
          </p:txBody>
        </p:sp>
        <p:sp>
          <p:nvSpPr>
            <p:cNvPr id="35249" name="AutoShape 420"/>
            <p:cNvSpPr>
              <a:spLocks noChangeArrowheads="1"/>
            </p:cNvSpPr>
            <p:nvPr/>
          </p:nvSpPr>
          <p:spPr bwMode="auto">
            <a:xfrm>
              <a:off x="2889" y="1631"/>
              <a:ext cx="980" cy="254"/>
            </a:xfrm>
            <a:prstGeom prst="triangle">
              <a:avLst>
                <a:gd name="adj" fmla="val 50000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sz="2400" dirty="0">
                <a:solidFill>
                  <a:srgbClr val="00CCFF"/>
                </a:solidFill>
                <a:latin typeface="Arial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211974" name="Line 424"/>
          <p:cNvSpPr>
            <a:spLocks noChangeShapeType="1"/>
          </p:cNvSpPr>
          <p:nvPr/>
        </p:nvSpPr>
        <p:spPr bwMode="auto">
          <a:xfrm flipV="1">
            <a:off x="1162050" y="5280025"/>
            <a:ext cx="144463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760413" y="2065338"/>
            <a:ext cx="7772400" cy="1306512"/>
          </a:xfrm>
        </p:spPr>
        <p:txBody>
          <a:bodyPr/>
          <a:lstStyle/>
          <a:p>
            <a:pPr>
              <a:buSzPct val="100000"/>
              <a:buFont typeface="Wingdings" panose="05000000000000000000" pitchFamily="2" charset="2"/>
              <a:buChar char="§"/>
            </a:pPr>
            <a:r>
              <a:rPr lang="en-US" altLang="sv-SE" dirty="0" smtClean="0">
                <a:ea typeface="ＭＳ Ｐゴシック" panose="020B0600070205080204" pitchFamily="34" charset="-128"/>
              </a:rPr>
              <a:t>subscriber requests content from CDN</a:t>
            </a:r>
          </a:p>
        </p:txBody>
      </p:sp>
      <p:grpSp>
        <p:nvGrpSpPr>
          <p:cNvPr id="793" name="Group 792"/>
          <p:cNvGrpSpPr>
            <a:grpSpLocks/>
          </p:cNvGrpSpPr>
          <p:nvPr/>
        </p:nvGrpSpPr>
        <p:grpSpPr bwMode="auto">
          <a:xfrm>
            <a:off x="3221038" y="5776913"/>
            <a:ext cx="349250" cy="679450"/>
            <a:chOff x="7923189" y="2486664"/>
            <a:chExt cx="360377" cy="884585"/>
          </a:xfrm>
        </p:grpSpPr>
        <p:pic>
          <p:nvPicPr>
            <p:cNvPr id="21227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71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72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73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74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75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76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77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302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303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78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79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300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301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0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1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82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98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99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3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212284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96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97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85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6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87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88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89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90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1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2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3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94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95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28" name="Group 827"/>
          <p:cNvGrpSpPr>
            <a:grpSpLocks/>
          </p:cNvGrpSpPr>
          <p:nvPr/>
        </p:nvGrpSpPr>
        <p:grpSpPr bwMode="auto">
          <a:xfrm>
            <a:off x="4387850" y="3556000"/>
            <a:ext cx="347663" cy="679450"/>
            <a:chOff x="7923189" y="2486664"/>
            <a:chExt cx="360377" cy="884585"/>
          </a:xfrm>
        </p:grpSpPr>
        <p:pic>
          <p:nvPicPr>
            <p:cNvPr id="212236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37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3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3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4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4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4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6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6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4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4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6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4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21225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6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6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5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5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5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5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5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6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6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63" name="Group 862"/>
          <p:cNvGrpSpPr>
            <a:grpSpLocks/>
          </p:cNvGrpSpPr>
          <p:nvPr/>
        </p:nvGrpSpPr>
        <p:grpSpPr bwMode="auto">
          <a:xfrm>
            <a:off x="5084763" y="5611813"/>
            <a:ext cx="347662" cy="681037"/>
            <a:chOff x="7923189" y="2486664"/>
            <a:chExt cx="360377" cy="884585"/>
          </a:xfrm>
        </p:grpSpPr>
        <p:pic>
          <p:nvPicPr>
            <p:cNvPr id="21220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203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204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05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06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07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08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09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34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5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0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11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232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3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2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13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214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230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31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5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212216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228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29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217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18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19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20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1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222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3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4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5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226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227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898" name="Group 897"/>
          <p:cNvGrpSpPr>
            <a:grpSpLocks/>
          </p:cNvGrpSpPr>
          <p:nvPr/>
        </p:nvGrpSpPr>
        <p:grpSpPr bwMode="auto">
          <a:xfrm>
            <a:off x="6067425" y="3829050"/>
            <a:ext cx="347663" cy="681038"/>
            <a:chOff x="7923189" y="2486664"/>
            <a:chExt cx="360377" cy="884585"/>
          </a:xfrm>
        </p:grpSpPr>
        <p:pic>
          <p:nvPicPr>
            <p:cNvPr id="212168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69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7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17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7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17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17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7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20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20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7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7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9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7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7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8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9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8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21218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9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9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8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18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18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18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8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19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9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933" name="Group 932"/>
          <p:cNvGrpSpPr>
            <a:grpSpLocks/>
          </p:cNvGrpSpPr>
          <p:nvPr/>
        </p:nvGrpSpPr>
        <p:grpSpPr bwMode="auto">
          <a:xfrm>
            <a:off x="2122488" y="5629275"/>
            <a:ext cx="347662" cy="681038"/>
            <a:chOff x="7923189" y="2486664"/>
            <a:chExt cx="360377" cy="884585"/>
          </a:xfrm>
        </p:grpSpPr>
        <p:pic>
          <p:nvPicPr>
            <p:cNvPr id="212134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135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136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137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38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139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140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1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166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7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2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3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164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5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4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45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146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162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3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7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212148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160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161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149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0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151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152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3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154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5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6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7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158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159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11981" name="Group 15"/>
          <p:cNvGrpSpPr>
            <a:grpSpLocks/>
          </p:cNvGrpSpPr>
          <p:nvPr/>
        </p:nvGrpSpPr>
        <p:grpSpPr bwMode="auto">
          <a:xfrm>
            <a:off x="7707313" y="4368800"/>
            <a:ext cx="990600" cy="731838"/>
            <a:chOff x="7707615" y="4368892"/>
            <a:chExt cx="990551" cy="731635"/>
          </a:xfrm>
        </p:grpSpPr>
        <p:pic>
          <p:nvPicPr>
            <p:cNvPr id="212034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1833" y="4640202"/>
              <a:ext cx="822008" cy="460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2035" name="Group 249"/>
            <p:cNvGrpSpPr>
              <a:grpSpLocks/>
            </p:cNvGrpSpPr>
            <p:nvPr/>
          </p:nvGrpSpPr>
          <p:grpSpPr bwMode="auto">
            <a:xfrm flipH="1">
              <a:off x="7707615" y="4368892"/>
              <a:ext cx="225953" cy="395900"/>
              <a:chOff x="4140" y="429"/>
              <a:chExt cx="1425" cy="2396"/>
            </a:xfrm>
          </p:grpSpPr>
          <p:sp>
            <p:nvSpPr>
              <p:cNvPr id="212102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1" name="Rectangle 251"/>
              <p:cNvSpPr>
                <a:spLocks noChangeArrowheads="1"/>
              </p:cNvSpPr>
              <p:nvPr/>
            </p:nvSpPr>
            <p:spPr bwMode="auto">
              <a:xfrm>
                <a:off x="4203" y="429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104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105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74" name="Rectangle 254"/>
              <p:cNvSpPr>
                <a:spLocks noChangeArrowheads="1"/>
              </p:cNvSpPr>
              <p:nvPr/>
            </p:nvSpPr>
            <p:spPr bwMode="auto">
              <a:xfrm>
                <a:off x="4213" y="688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107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00" name="AutoShape 256"/>
                <p:cNvSpPr>
                  <a:spLocks noChangeArrowheads="1"/>
                </p:cNvSpPr>
                <p:nvPr/>
              </p:nvSpPr>
              <p:spPr bwMode="auto">
                <a:xfrm>
                  <a:off x="620" y="2569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01" name="AutoShape 257"/>
                <p:cNvSpPr>
                  <a:spLocks noChangeArrowheads="1"/>
                </p:cNvSpPr>
                <p:nvPr/>
              </p:nvSpPr>
              <p:spPr bwMode="auto">
                <a:xfrm>
                  <a:off x="645" y="2587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76" name="Rectangle 258"/>
              <p:cNvSpPr>
                <a:spLocks noChangeArrowheads="1"/>
              </p:cNvSpPr>
              <p:nvPr/>
            </p:nvSpPr>
            <p:spPr bwMode="auto">
              <a:xfrm>
                <a:off x="4223" y="1015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109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98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0" y="2570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9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3" y="2590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78" name="Rectangle 262"/>
              <p:cNvSpPr>
                <a:spLocks noChangeArrowheads="1"/>
              </p:cNvSpPr>
              <p:nvPr/>
            </p:nvSpPr>
            <p:spPr bwMode="auto">
              <a:xfrm>
                <a:off x="4223" y="1361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79" name="Rectangle 263"/>
              <p:cNvSpPr>
                <a:spLocks noChangeArrowheads="1"/>
              </p:cNvSpPr>
              <p:nvPr/>
            </p:nvSpPr>
            <p:spPr bwMode="auto">
              <a:xfrm>
                <a:off x="4234" y="164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112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96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3" y="2570"/>
                  <a:ext cx="711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7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5" y="2588"/>
                  <a:ext cx="673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113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212114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94" name="AutoShape 269"/>
                <p:cNvSpPr>
                  <a:spLocks noChangeArrowheads="1"/>
                </p:cNvSpPr>
                <p:nvPr/>
              </p:nvSpPr>
              <p:spPr bwMode="auto">
                <a:xfrm>
                  <a:off x="620" y="2544"/>
                  <a:ext cx="723" cy="16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995" name="AutoShape 270"/>
                <p:cNvSpPr>
                  <a:spLocks noChangeArrowheads="1"/>
                </p:cNvSpPr>
                <p:nvPr/>
              </p:nvSpPr>
              <p:spPr bwMode="auto">
                <a:xfrm>
                  <a:off x="645" y="2582"/>
                  <a:ext cx="673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83" name="Rectangle 271"/>
              <p:cNvSpPr>
                <a:spLocks noChangeArrowheads="1"/>
              </p:cNvSpPr>
              <p:nvPr/>
            </p:nvSpPr>
            <p:spPr bwMode="auto">
              <a:xfrm>
                <a:off x="5255" y="429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116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117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6" name="Oval 274"/>
              <p:cNvSpPr>
                <a:spLocks noChangeArrowheads="1"/>
              </p:cNvSpPr>
              <p:nvPr/>
            </p:nvSpPr>
            <p:spPr bwMode="auto">
              <a:xfrm>
                <a:off x="5515" y="2609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119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988" name="AutoShape 276"/>
              <p:cNvSpPr>
                <a:spLocks noChangeArrowheads="1"/>
              </p:cNvSpPr>
              <p:nvPr/>
            </p:nvSpPr>
            <p:spPr bwMode="auto">
              <a:xfrm>
                <a:off x="4143" y="2677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89" name="AutoShape 277"/>
              <p:cNvSpPr>
                <a:spLocks noChangeArrowheads="1"/>
              </p:cNvSpPr>
              <p:nvPr/>
            </p:nvSpPr>
            <p:spPr bwMode="auto">
              <a:xfrm>
                <a:off x="4203" y="2705"/>
                <a:ext cx="1071" cy="7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0" name="Oval 278"/>
              <p:cNvSpPr>
                <a:spLocks noChangeArrowheads="1"/>
              </p:cNvSpPr>
              <p:nvPr/>
            </p:nvSpPr>
            <p:spPr bwMode="auto">
              <a:xfrm>
                <a:off x="4314" y="2379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1" name="Oval 279"/>
              <p:cNvSpPr>
                <a:spLocks noChangeArrowheads="1"/>
              </p:cNvSpPr>
              <p:nvPr/>
            </p:nvSpPr>
            <p:spPr bwMode="auto">
              <a:xfrm>
                <a:off x="4484" y="2379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2" name="Oval 280"/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993" name="Rectangle 281"/>
              <p:cNvSpPr>
                <a:spLocks noChangeArrowheads="1"/>
              </p:cNvSpPr>
              <p:nvPr/>
            </p:nvSpPr>
            <p:spPr bwMode="auto">
              <a:xfrm>
                <a:off x="5064" y="1831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2036" name="Group 249"/>
            <p:cNvGrpSpPr>
              <a:grpSpLocks/>
            </p:cNvGrpSpPr>
            <p:nvPr/>
          </p:nvGrpSpPr>
          <p:grpSpPr bwMode="auto">
            <a:xfrm flipH="1">
              <a:off x="7939866" y="4369199"/>
              <a:ext cx="225953" cy="395900"/>
              <a:chOff x="4140" y="429"/>
              <a:chExt cx="1425" cy="2396"/>
            </a:xfrm>
          </p:grpSpPr>
          <p:sp>
            <p:nvSpPr>
              <p:cNvPr id="212070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04" name="Rectangle 251"/>
              <p:cNvSpPr>
                <a:spLocks noChangeArrowheads="1"/>
              </p:cNvSpPr>
              <p:nvPr/>
            </p:nvSpPr>
            <p:spPr bwMode="auto">
              <a:xfrm>
                <a:off x="4207" y="427"/>
                <a:ext cx="1051" cy="228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72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073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07" name="Rectangle 254"/>
              <p:cNvSpPr>
                <a:spLocks noChangeArrowheads="1"/>
              </p:cNvSpPr>
              <p:nvPr/>
            </p:nvSpPr>
            <p:spPr bwMode="auto">
              <a:xfrm>
                <a:off x="4207" y="696"/>
                <a:ext cx="60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75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33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2" y="2567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4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4" y="2586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09" name="Rectangle 258"/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77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31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2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11" name="Rectangle 262"/>
              <p:cNvSpPr>
                <a:spLocks noChangeArrowheads="1"/>
              </p:cNvSpPr>
              <p:nvPr/>
            </p:nvSpPr>
            <p:spPr bwMode="auto">
              <a:xfrm>
                <a:off x="4217" y="1359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12" name="Rectangle 263"/>
              <p:cNvSpPr>
                <a:spLocks noChangeArrowheads="1"/>
              </p:cNvSpPr>
              <p:nvPr/>
            </p:nvSpPr>
            <p:spPr bwMode="auto">
              <a:xfrm>
                <a:off x="4227" y="165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80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29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11" cy="14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30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9" y="2586"/>
                  <a:ext cx="67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081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212082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27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2" y="2571"/>
                  <a:ext cx="761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28" name="AutoShape 270"/>
                <p:cNvSpPr>
                  <a:spLocks noChangeArrowheads="1"/>
                </p:cNvSpPr>
                <p:nvPr/>
              </p:nvSpPr>
              <p:spPr bwMode="auto">
                <a:xfrm>
                  <a:off x="624" y="2590"/>
                  <a:ext cx="72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16" name="Rectangle 271"/>
              <p:cNvSpPr>
                <a:spLocks noChangeArrowheads="1"/>
              </p:cNvSpPr>
              <p:nvPr/>
            </p:nvSpPr>
            <p:spPr bwMode="auto">
              <a:xfrm>
                <a:off x="5248" y="427"/>
                <a:ext cx="70" cy="229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84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085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19" name="Oval 274"/>
              <p:cNvSpPr>
                <a:spLocks noChangeArrowheads="1"/>
              </p:cNvSpPr>
              <p:nvPr/>
            </p:nvSpPr>
            <p:spPr bwMode="auto">
              <a:xfrm>
                <a:off x="5518" y="2617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87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21" name="AutoShape 276"/>
              <p:cNvSpPr>
                <a:spLocks noChangeArrowheads="1"/>
              </p:cNvSpPr>
              <p:nvPr/>
            </p:nvSpPr>
            <p:spPr bwMode="auto">
              <a:xfrm>
                <a:off x="4136" y="2684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2" name="AutoShape 277"/>
              <p:cNvSpPr>
                <a:spLocks noChangeArrowheads="1"/>
              </p:cNvSpPr>
              <p:nvPr/>
            </p:nvSpPr>
            <p:spPr bwMode="auto">
              <a:xfrm>
                <a:off x="4207" y="2713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3" name="Oval 278"/>
              <p:cNvSpPr>
                <a:spLocks noChangeArrowheads="1"/>
              </p:cNvSpPr>
              <p:nvPr/>
            </p:nvSpPr>
            <p:spPr bwMode="auto">
              <a:xfrm>
                <a:off x="4307" y="2387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4" name="Oval 279"/>
              <p:cNvSpPr>
                <a:spLocks noChangeArrowheads="1"/>
              </p:cNvSpPr>
              <p:nvPr/>
            </p:nvSpPr>
            <p:spPr bwMode="auto">
              <a:xfrm>
                <a:off x="4487" y="2387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5" name="Oval 280"/>
              <p:cNvSpPr>
                <a:spLocks noChangeArrowheads="1"/>
              </p:cNvSpPr>
              <p:nvPr/>
            </p:nvSpPr>
            <p:spPr bwMode="auto">
              <a:xfrm>
                <a:off x="4657" y="2387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26" name="Rectangle 281"/>
              <p:cNvSpPr>
                <a:spLocks noChangeArrowheads="1"/>
              </p:cNvSpPr>
              <p:nvPr/>
            </p:nvSpPr>
            <p:spPr bwMode="auto">
              <a:xfrm>
                <a:off x="5068" y="1839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grpSp>
          <p:nvGrpSpPr>
            <p:cNvPr id="212037" name="Group 249"/>
            <p:cNvGrpSpPr>
              <a:grpSpLocks/>
            </p:cNvGrpSpPr>
            <p:nvPr/>
          </p:nvGrpSpPr>
          <p:grpSpPr bwMode="auto">
            <a:xfrm flipH="1">
              <a:off x="8472213" y="4384408"/>
              <a:ext cx="225953" cy="395900"/>
              <a:chOff x="4140" y="429"/>
              <a:chExt cx="1425" cy="2396"/>
            </a:xfrm>
          </p:grpSpPr>
          <p:sp>
            <p:nvSpPr>
              <p:cNvPr id="212038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37" name="Rectangle 251"/>
              <p:cNvSpPr>
                <a:spLocks noChangeArrowheads="1"/>
              </p:cNvSpPr>
              <p:nvPr/>
            </p:nvSpPr>
            <p:spPr bwMode="auto">
              <a:xfrm>
                <a:off x="4200" y="431"/>
                <a:ext cx="1051" cy="2276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40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041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40" name="Rectangle 254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43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66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6" y="2571"/>
                  <a:ext cx="725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7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9" y="2590"/>
                  <a:ext cx="700" cy="101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42" name="Rectangle 258"/>
              <p:cNvSpPr>
                <a:spLocks noChangeArrowheads="1"/>
              </p:cNvSpPr>
              <p:nvPr/>
            </p:nvSpPr>
            <p:spPr bwMode="auto">
              <a:xfrm>
                <a:off x="4220" y="1017"/>
                <a:ext cx="60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45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64" name="AutoShape 260"/>
                <p:cNvSpPr>
                  <a:spLocks noChangeArrowheads="1"/>
                </p:cNvSpPr>
                <p:nvPr/>
              </p:nvSpPr>
              <p:spPr bwMode="auto">
                <a:xfrm>
                  <a:off x="581" y="2572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5" name="AutoShape 261"/>
                <p:cNvSpPr>
                  <a:spLocks noChangeArrowheads="1"/>
                </p:cNvSpPr>
                <p:nvPr/>
              </p:nvSpPr>
              <p:spPr bwMode="auto">
                <a:xfrm>
                  <a:off x="594" y="2592"/>
                  <a:ext cx="687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44" name="Rectangle 262"/>
              <p:cNvSpPr>
                <a:spLocks noChangeArrowheads="1"/>
              </p:cNvSpPr>
              <p:nvPr/>
            </p:nvSpPr>
            <p:spPr bwMode="auto">
              <a:xfrm>
                <a:off x="4220" y="1363"/>
                <a:ext cx="591" cy="3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45" name="Rectangle 263"/>
              <p:cNvSpPr>
                <a:spLocks noChangeArrowheads="1"/>
              </p:cNvSpPr>
              <p:nvPr/>
            </p:nvSpPr>
            <p:spPr bwMode="auto">
              <a:xfrm>
                <a:off x="4230" y="1651"/>
                <a:ext cx="591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grpSp>
            <p:nvGrpSpPr>
              <p:cNvPr id="212048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62" name="AutoShape 265"/>
                <p:cNvSpPr>
                  <a:spLocks noChangeArrowheads="1"/>
                </p:cNvSpPr>
                <p:nvPr/>
              </p:nvSpPr>
              <p:spPr bwMode="auto">
                <a:xfrm>
                  <a:off x="609" y="2572"/>
                  <a:ext cx="686" cy="13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3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1" y="2590"/>
                  <a:ext cx="648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212049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212050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60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6" y="2565"/>
                  <a:ext cx="723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  <p:sp>
              <p:nvSpPr>
                <p:cNvPr id="1061" name="AutoShape 270"/>
                <p:cNvSpPr>
                  <a:spLocks noChangeArrowheads="1"/>
                </p:cNvSpPr>
                <p:nvPr/>
              </p:nvSpPr>
              <p:spPr bwMode="auto">
                <a:xfrm>
                  <a:off x="629" y="2585"/>
                  <a:ext cx="686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  <a:defRPr/>
                  </a:pPr>
                  <a:endParaRPr lang="en-US" sz="2400" dirty="0">
                    <a:solidFill>
                      <a:srgbClr val="000000"/>
                    </a:solidFill>
                    <a:latin typeface="Arial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1049" name="Rectangle 271"/>
              <p:cNvSpPr>
                <a:spLocks noChangeArrowheads="1"/>
              </p:cNvSpPr>
              <p:nvPr/>
            </p:nvSpPr>
            <p:spPr bwMode="auto">
              <a:xfrm>
                <a:off x="5251" y="431"/>
                <a:ext cx="60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52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053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52" name="Oval 274"/>
              <p:cNvSpPr>
                <a:spLocks noChangeArrowheads="1"/>
              </p:cNvSpPr>
              <p:nvPr/>
            </p:nvSpPr>
            <p:spPr bwMode="auto">
              <a:xfrm>
                <a:off x="5512" y="2611"/>
                <a:ext cx="50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212055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54" name="AutoShape 276"/>
              <p:cNvSpPr>
                <a:spLocks noChangeArrowheads="1"/>
              </p:cNvSpPr>
              <p:nvPr/>
            </p:nvSpPr>
            <p:spPr bwMode="auto">
              <a:xfrm>
                <a:off x="4140" y="2679"/>
                <a:ext cx="1201" cy="144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5" name="AutoShape 277"/>
              <p:cNvSpPr>
                <a:spLocks noChangeArrowheads="1"/>
              </p:cNvSpPr>
              <p:nvPr/>
            </p:nvSpPr>
            <p:spPr bwMode="auto">
              <a:xfrm>
                <a:off x="4200" y="2708"/>
                <a:ext cx="1071" cy="8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6" name="Oval 278"/>
              <p:cNvSpPr>
                <a:spLocks noChangeArrowheads="1"/>
              </p:cNvSpPr>
              <p:nvPr/>
            </p:nvSpPr>
            <p:spPr bwMode="auto">
              <a:xfrm>
                <a:off x="4310" y="2381"/>
                <a:ext cx="160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7" name="Oval 279"/>
              <p:cNvSpPr>
                <a:spLocks noChangeArrowheads="1"/>
              </p:cNvSpPr>
              <p:nvPr/>
            </p:nvSpPr>
            <p:spPr bwMode="auto">
              <a:xfrm>
                <a:off x="4480" y="2381"/>
                <a:ext cx="160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FF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8" name="Oval 280"/>
              <p:cNvSpPr>
                <a:spLocks noChangeArrowheads="1"/>
              </p:cNvSpPr>
              <p:nvPr/>
            </p:nvSpPr>
            <p:spPr bwMode="auto">
              <a:xfrm>
                <a:off x="4661" y="2381"/>
                <a:ext cx="160" cy="13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1059" name="Rectangle 281"/>
              <p:cNvSpPr>
                <a:spLocks noChangeArrowheads="1"/>
              </p:cNvSpPr>
              <p:nvPr/>
            </p:nvSpPr>
            <p:spPr bwMode="auto">
              <a:xfrm>
                <a:off x="5061" y="1833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endParaRPr lang="en-US" sz="2400" dirty="0">
                  <a:solidFill>
                    <a:srgbClr val="000000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</p:grpSp>
      <p:grpSp>
        <p:nvGrpSpPr>
          <p:cNvPr id="1069" name="Group 1068"/>
          <p:cNvGrpSpPr>
            <a:grpSpLocks/>
          </p:cNvGrpSpPr>
          <p:nvPr/>
        </p:nvGrpSpPr>
        <p:grpSpPr bwMode="auto">
          <a:xfrm>
            <a:off x="7186613" y="5734050"/>
            <a:ext cx="347662" cy="681038"/>
            <a:chOff x="7923189" y="2486664"/>
            <a:chExt cx="360377" cy="884585"/>
          </a:xfrm>
        </p:grpSpPr>
        <p:pic>
          <p:nvPicPr>
            <p:cNvPr id="212000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3998" y="2486664"/>
              <a:ext cx="239568" cy="53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2001" name="Group 950"/>
            <p:cNvGrpSpPr>
              <a:grpSpLocks/>
            </p:cNvGrpSpPr>
            <p:nvPr/>
          </p:nvGrpSpPr>
          <p:grpSpPr bwMode="auto">
            <a:xfrm>
              <a:off x="7923189" y="2890236"/>
              <a:ext cx="227012" cy="481013"/>
              <a:chOff x="4140" y="429"/>
              <a:chExt cx="1425" cy="2396"/>
            </a:xfrm>
          </p:grpSpPr>
          <p:sp>
            <p:nvSpPr>
              <p:cNvPr id="212002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003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04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005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006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07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2032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33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08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09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2030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31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0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1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12012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2028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29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3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212014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2026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212027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sv-SE" altLang="sv-SE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12015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6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017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018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19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2020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1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2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3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12024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025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227013" y="3719513"/>
            <a:ext cx="982662" cy="1585912"/>
            <a:chOff x="226804" y="3719080"/>
            <a:chExt cx="982820" cy="1586234"/>
          </a:xfrm>
        </p:grpSpPr>
        <p:pic>
          <p:nvPicPr>
            <p:cNvPr id="211997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109" y="5014480"/>
              <a:ext cx="405029" cy="290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998" name="Cloud Callout 16"/>
            <p:cNvSpPr>
              <a:spLocks noChangeArrowheads="1"/>
            </p:cNvSpPr>
            <p:nvPr/>
          </p:nvSpPr>
          <p:spPr bwMode="auto">
            <a:xfrm flipH="1">
              <a:off x="226804" y="3719080"/>
              <a:ext cx="982820" cy="514019"/>
            </a:xfrm>
            <a:prstGeom prst="cloudCallout">
              <a:avLst>
                <a:gd name="adj1" fmla="val -7606"/>
                <a:gd name="adj2" fmla="val 147866"/>
              </a:avLst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solidFill>
                  <a:srgbClr val="000000"/>
                </a:solidFill>
              </a:endParaRPr>
            </a:p>
          </p:txBody>
        </p:sp>
        <p:pic>
          <p:nvPicPr>
            <p:cNvPr id="211999" name="Picture 18" descr="madman.jp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67" y="3870258"/>
              <a:ext cx="767350" cy="2116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1984" name="Content Placeholder 12"/>
          <p:cNvSpPr txBox="1">
            <a:spLocks/>
          </p:cNvSpPr>
          <p:nvPr/>
        </p:nvSpPr>
        <p:spPr bwMode="auto">
          <a:xfrm>
            <a:off x="715963" y="1265238"/>
            <a:ext cx="7772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87338" indent="-2873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681038" indent="-223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sv-SE" sz="2800">
                <a:solidFill>
                  <a:srgbClr val="000000"/>
                </a:solidFill>
                <a:latin typeface="Gill Sans MT" panose="020B0502020104020203" pitchFamily="34" charset="0"/>
              </a:rPr>
              <a:t>CDN: stores copies of content at CDN nodes </a:t>
            </a:r>
          </a:p>
          <a:p>
            <a:pPr lvl="1">
              <a:lnSpc>
                <a:spcPct val="85000"/>
              </a:lnSpc>
              <a:buClr>
                <a:srgbClr val="000099"/>
              </a:buClr>
              <a:buSzTx/>
              <a:buFont typeface="Arial" panose="020B0604020202020204" pitchFamily="34" charset="0"/>
              <a:buChar char="•"/>
            </a:pPr>
            <a:r>
              <a:rPr lang="en-US" altLang="sv-SE" sz="2400">
                <a:solidFill>
                  <a:srgbClr val="000000"/>
                </a:solidFill>
                <a:latin typeface="Gill Sans MT" panose="020B0502020104020203" pitchFamily="34" charset="0"/>
              </a:rPr>
              <a:t>e.g. Netflix stores copies of MadMen</a:t>
            </a: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34925" y="5030788"/>
            <a:ext cx="1857375" cy="338137"/>
            <a:chOff x="5957397" y="-30236"/>
            <a:chExt cx="1857399" cy="338554"/>
          </a:xfrm>
        </p:grpSpPr>
        <p:sp>
          <p:nvSpPr>
            <p:cNvPr id="211995" name="Rectangle 20"/>
            <p:cNvSpPr>
              <a:spLocks noChangeArrowheads="1"/>
            </p:cNvSpPr>
            <p:nvPr/>
          </p:nvSpPr>
          <p:spPr bwMode="auto">
            <a:xfrm>
              <a:off x="5957398" y="0"/>
              <a:ext cx="1829556" cy="272128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solidFill>
                  <a:srgbClr val="000000"/>
                </a:solidFill>
              </a:endParaRPr>
            </a:p>
          </p:txBody>
        </p:sp>
        <p:sp>
          <p:nvSpPr>
            <p:cNvPr id="211996" name="TextBox 21"/>
            <p:cNvSpPr txBox="1">
              <a:spLocks noChangeArrowheads="1"/>
            </p:cNvSpPr>
            <p:nvPr/>
          </p:nvSpPr>
          <p:spPr bwMode="auto">
            <a:xfrm>
              <a:off x="5957397" y="-30236"/>
              <a:ext cx="1857399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srgbClr val="FFFFFF"/>
                  </a:solidFill>
                </a:rPr>
                <a:t>where</a:t>
              </a:r>
              <a:r>
                <a:rPr lang="en-US" altLang="en-US" sz="1600">
                  <a:solidFill>
                    <a:srgbClr val="FFFFFF"/>
                  </a:solidFill>
                </a:rPr>
                <a:t>’</a:t>
              </a:r>
              <a:r>
                <a:rPr lang="en-US" altLang="sv-SE" sz="1600">
                  <a:solidFill>
                    <a:srgbClr val="FFFFFF"/>
                  </a:solidFill>
                </a:rPr>
                <a:t>s Madmen?</a:t>
              </a:r>
            </a:p>
          </p:txBody>
        </p:sp>
      </p:grpSp>
      <p:grpSp>
        <p:nvGrpSpPr>
          <p:cNvPr id="1113" name="Group 1112"/>
          <p:cNvGrpSpPr>
            <a:grpSpLocks/>
          </p:cNvGrpSpPr>
          <p:nvPr/>
        </p:nvGrpSpPr>
        <p:grpSpPr bwMode="auto">
          <a:xfrm>
            <a:off x="7261225" y="4778375"/>
            <a:ext cx="1279525" cy="338138"/>
            <a:chOff x="5931471" y="-30236"/>
            <a:chExt cx="1279747" cy="338971"/>
          </a:xfrm>
        </p:grpSpPr>
        <p:sp>
          <p:nvSpPr>
            <p:cNvPr id="211993" name="Rectangle 1113"/>
            <p:cNvSpPr>
              <a:spLocks noChangeArrowheads="1"/>
            </p:cNvSpPr>
            <p:nvPr/>
          </p:nvSpPr>
          <p:spPr bwMode="auto">
            <a:xfrm>
              <a:off x="5957398" y="13898"/>
              <a:ext cx="1225865" cy="258229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endParaRPr lang="sv-SE" altLang="sv-SE" sz="2400">
                <a:solidFill>
                  <a:srgbClr val="000000"/>
                </a:solidFill>
              </a:endParaRPr>
            </a:p>
          </p:txBody>
        </p:sp>
        <p:sp>
          <p:nvSpPr>
            <p:cNvPr id="211994" name="TextBox 1114"/>
            <p:cNvSpPr txBox="1">
              <a:spLocks noChangeArrowheads="1"/>
            </p:cNvSpPr>
            <p:nvPr/>
          </p:nvSpPr>
          <p:spPr bwMode="auto">
            <a:xfrm>
              <a:off x="5931471" y="-30236"/>
              <a:ext cx="1279747" cy="3389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600">
                  <a:solidFill>
                    <a:srgbClr val="FFFFFF"/>
                  </a:solidFill>
                </a:rPr>
                <a:t>manifest file</a:t>
              </a:r>
            </a:p>
          </p:txBody>
        </p:sp>
      </p:grpSp>
      <p:sp>
        <p:nvSpPr>
          <p:cNvPr id="28" name="Freeform 27"/>
          <p:cNvSpPr>
            <a:spLocks/>
          </p:cNvSpPr>
          <p:nvPr/>
        </p:nvSpPr>
        <p:spPr bwMode="auto">
          <a:xfrm>
            <a:off x="1074738" y="4243388"/>
            <a:ext cx="1008062" cy="881062"/>
          </a:xfrm>
          <a:custGeom>
            <a:avLst/>
            <a:gdLst>
              <a:gd name="T0" fmla="*/ 542251 w 1284637"/>
              <a:gd name="T1" fmla="*/ 0 h 1108430"/>
              <a:gd name="T2" fmla="*/ 620508 w 1284637"/>
              <a:gd name="T3" fmla="*/ 556152 h 1108430"/>
              <a:gd name="T4" fmla="*/ 0 w 1284637"/>
              <a:gd name="T5" fmla="*/ 555512 h 110843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284637" h="1108430">
                <a:moveTo>
                  <a:pt x="1122624" y="0"/>
                </a:moveTo>
                <a:lnTo>
                  <a:pt x="1284637" y="1108430"/>
                </a:lnTo>
                <a:lnTo>
                  <a:pt x="0" y="1107156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v-SE"/>
          </a:p>
        </p:txBody>
      </p:sp>
      <p:sp>
        <p:nvSpPr>
          <p:cNvPr id="1121" name="Freeform 1120"/>
          <p:cNvSpPr>
            <a:spLocks/>
          </p:cNvSpPr>
          <p:nvPr/>
        </p:nvSpPr>
        <p:spPr bwMode="auto">
          <a:xfrm flipV="1">
            <a:off x="1100138" y="5127625"/>
            <a:ext cx="2166937" cy="709613"/>
          </a:xfrm>
          <a:custGeom>
            <a:avLst/>
            <a:gdLst>
              <a:gd name="T0" fmla="*/ 1752991 w 1898925"/>
              <a:gd name="T1" fmla="*/ 0 h 980345"/>
              <a:gd name="T2" fmla="*/ 2822161 w 1898925"/>
              <a:gd name="T3" fmla="*/ 227646 h 980345"/>
              <a:gd name="T4" fmla="*/ 2173683 w 1898925"/>
              <a:gd name="T5" fmla="*/ 258645 h 980345"/>
              <a:gd name="T6" fmla="*/ 1262389 w 1898925"/>
              <a:gd name="T7" fmla="*/ 362755 h 980345"/>
              <a:gd name="T8" fmla="*/ 0 w 1898925"/>
              <a:gd name="T9" fmla="*/ 371335 h 9803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898925" h="980345">
                <a:moveTo>
                  <a:pt x="1179521" y="0"/>
                </a:moveTo>
                <a:lnTo>
                  <a:pt x="1898925" y="600997"/>
                </a:lnTo>
                <a:lnTo>
                  <a:pt x="1462589" y="682836"/>
                </a:lnTo>
                <a:cubicBezTo>
                  <a:pt x="1258197" y="730637"/>
                  <a:pt x="1110581" y="844165"/>
                  <a:pt x="849414" y="957692"/>
                </a:cubicBezTo>
                <a:lnTo>
                  <a:pt x="0" y="980345"/>
                </a:lnTo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sv-SE"/>
          </a:p>
        </p:txBody>
      </p:sp>
      <p:sp>
        <p:nvSpPr>
          <p:cNvPr id="1122" name="Content Placeholder 12"/>
          <p:cNvSpPr txBox="1">
            <a:spLocks/>
          </p:cNvSpPr>
          <p:nvPr/>
        </p:nvSpPr>
        <p:spPr bwMode="auto">
          <a:xfrm>
            <a:off x="771525" y="2505075"/>
            <a:ext cx="7650163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681038" lvl="1" indent="-223838">
              <a:buSzTx/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directed to nearby copy, retrieves content</a:t>
            </a:r>
          </a:p>
          <a:p>
            <a:pPr marL="457200" lvl="1" indent="0">
              <a:buSzTx/>
              <a:buFont typeface="Wingdings" charset="0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123" name="Content Placeholder 12"/>
          <p:cNvSpPr txBox="1">
            <a:spLocks/>
          </p:cNvSpPr>
          <p:nvPr/>
        </p:nvSpPr>
        <p:spPr bwMode="auto">
          <a:xfrm>
            <a:off x="787400" y="2852738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cs typeface="+mn-cs"/>
              </a:defRPr>
            </a:lvl9pPr>
          </a:lstStyle>
          <a:p>
            <a:pPr marL="681038" lvl="1" indent="-223838">
              <a:buSzTx/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may choose different copy </a:t>
            </a:r>
            <a:r>
              <a:rPr lang="en-US" i="1" dirty="0" smtClean="0">
                <a:solidFill>
                  <a:srgbClr val="000000"/>
                </a:solidFill>
              </a:rPr>
              <a:t>if network path congested</a:t>
            </a:r>
          </a:p>
          <a:p>
            <a:pPr marL="457200" lvl="1" indent="0">
              <a:buSzTx/>
              <a:buFont typeface="Wingdings" charset="0"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11992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48972EB-147E-4930-B035-5943048C8B0A}" type="slidenum">
              <a:rPr lang="en-US" altLang="sv-SE" sz="1200" smtClean="0">
                <a:latin typeface="Tahoma" panose="020B0604030504040204" pitchFamily="34" charset="0"/>
              </a:rPr>
              <a:pPr/>
              <a:t>50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5214E-6 3.59408E-6 L 0.11335 -0.02916 L 0.14356 -0.02685 L 0.31852 0.00185 L 0.46138 -0.03078 L 0.55164 -0.00486 L 0.62333 0.0155 L 0.72418 -0.01088 L 0.77539 -0.05508 " pathEditMode="relative" rAng="0" ptsTypes="AAAAAAAAA">
                                      <p:cBhvr>
                                        <p:cTn id="4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61" y="-19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0046 L -0.12238 0.06989 L -0.2812 0.02152 L -0.43152 0.0523 L -0.6367 0.028 L -0.76549 0.05462 " pathEditMode="relative" rAng="0" ptsTypes="AAAAAA">
                                      <p:cBhvr>
                                        <p:cTn id="56" dur="2000" fill="hold"/>
                                        <p:tgtEl>
                                          <p:spTgt spid="1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18" y="35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28" grpId="0" animBg="1"/>
      <p:bldP spid="28" grpId="1" animBg="1"/>
      <p:bldP spid="1121" grpId="0" animBg="1"/>
      <p:bldP spid="1122" grpId="0"/>
      <p:bldP spid="11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Freeform 1287"/>
          <p:cNvSpPr>
            <a:spLocks/>
          </p:cNvSpPr>
          <p:nvPr/>
        </p:nvSpPr>
        <p:spPr bwMode="auto">
          <a:xfrm rot="5400000">
            <a:off x="-230981" y="4092054"/>
            <a:ext cx="2554288" cy="1422400"/>
          </a:xfrm>
          <a:custGeom>
            <a:avLst/>
            <a:gdLst>
              <a:gd name="T0" fmla="*/ 1601298 w 10000"/>
              <a:gd name="T1" fmla="*/ 17928 h 10000"/>
              <a:gd name="T2" fmla="*/ 954649 w 10000"/>
              <a:gd name="T3" fmla="*/ 107567 h 10000"/>
              <a:gd name="T4" fmla="*/ 481922 w 10000"/>
              <a:gd name="T5" fmla="*/ 212715 h 10000"/>
              <a:gd name="T6" fmla="*/ 160641 w 10000"/>
              <a:gd name="T7" fmla="*/ 255115 h 10000"/>
              <a:gd name="T8" fmla="*/ 32690 w 10000"/>
              <a:gd name="T9" fmla="*/ 628469 h 10000"/>
              <a:gd name="T10" fmla="*/ 22730 w 10000"/>
              <a:gd name="T11" fmla="*/ 974362 h 10000"/>
              <a:gd name="T12" fmla="*/ 308256 w 10000"/>
              <a:gd name="T13" fmla="*/ 1038389 h 10000"/>
              <a:gd name="T14" fmla="*/ 1125250 w 10000"/>
              <a:gd name="T15" fmla="*/ 1038389 h 10000"/>
              <a:gd name="T16" fmla="*/ 1475901 w 10000"/>
              <a:gd name="T17" fmla="*/ 1179251 h 10000"/>
              <a:gd name="T18" fmla="*/ 1861796 w 10000"/>
              <a:gd name="T19" fmla="*/ 1397088 h 10000"/>
              <a:gd name="T20" fmla="*/ 2157538 w 10000"/>
              <a:gd name="T21" fmla="*/ 1405625 h 10000"/>
              <a:gd name="T22" fmla="*/ 2362872 w 10000"/>
              <a:gd name="T23" fmla="*/ 1281695 h 10000"/>
              <a:gd name="T24" fmla="*/ 2462985 w 10000"/>
              <a:gd name="T25" fmla="*/ 944624 h 10000"/>
              <a:gd name="T26" fmla="*/ 2528110 w 10000"/>
              <a:gd name="T27" fmla="*/ 615663 h 10000"/>
              <a:gd name="T28" fmla="*/ 2538325 w 10000"/>
              <a:gd name="T29" fmla="*/ 222817 h 10000"/>
              <a:gd name="T30" fmla="*/ 2317668 w 10000"/>
              <a:gd name="T31" fmla="*/ 30733 h 10000"/>
              <a:gd name="T32" fmla="*/ 1921813 w 10000"/>
              <a:gd name="T33" fmla="*/ 711 h 10000"/>
              <a:gd name="T34" fmla="*/ 1601298 w 10000"/>
              <a:gd name="T35" fmla="*/ 17928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54274" name="Freeform 1287"/>
          <p:cNvSpPr>
            <a:spLocks/>
          </p:cNvSpPr>
          <p:nvPr/>
        </p:nvSpPr>
        <p:spPr bwMode="auto">
          <a:xfrm>
            <a:off x="2822575" y="4967560"/>
            <a:ext cx="3133725" cy="1422400"/>
          </a:xfrm>
          <a:custGeom>
            <a:avLst/>
            <a:gdLst>
              <a:gd name="T0" fmla="*/ 1964395 w 10000"/>
              <a:gd name="T1" fmla="*/ 17928 h 10000"/>
              <a:gd name="T2" fmla="*/ 1171118 w 10000"/>
              <a:gd name="T3" fmla="*/ 107567 h 10000"/>
              <a:gd name="T4" fmla="*/ 591198 w 10000"/>
              <a:gd name="T5" fmla="*/ 212715 h 10000"/>
              <a:gd name="T6" fmla="*/ 197066 w 10000"/>
              <a:gd name="T7" fmla="*/ 255115 h 10000"/>
              <a:gd name="T8" fmla="*/ 40102 w 10000"/>
              <a:gd name="T9" fmla="*/ 628469 h 10000"/>
              <a:gd name="T10" fmla="*/ 27884 w 10000"/>
              <a:gd name="T11" fmla="*/ 974362 h 10000"/>
              <a:gd name="T12" fmla="*/ 378154 w 10000"/>
              <a:gd name="T13" fmla="*/ 1038389 h 10000"/>
              <a:gd name="T14" fmla="*/ 1380402 w 10000"/>
              <a:gd name="T15" fmla="*/ 1038389 h 10000"/>
              <a:gd name="T16" fmla="*/ 1810564 w 10000"/>
              <a:gd name="T17" fmla="*/ 1179251 h 10000"/>
              <a:gd name="T18" fmla="*/ 2283961 w 10000"/>
              <a:gd name="T19" fmla="*/ 1397088 h 10000"/>
              <a:gd name="T20" fmla="*/ 2646763 w 10000"/>
              <a:gd name="T21" fmla="*/ 1405625 h 10000"/>
              <a:gd name="T22" fmla="*/ 2898657 w 10000"/>
              <a:gd name="T23" fmla="*/ 1281695 h 10000"/>
              <a:gd name="T24" fmla="*/ 3021471 w 10000"/>
              <a:gd name="T25" fmla="*/ 944624 h 10000"/>
              <a:gd name="T26" fmla="*/ 3101363 w 10000"/>
              <a:gd name="T27" fmla="*/ 615663 h 10000"/>
              <a:gd name="T28" fmla="*/ 3113895 w 10000"/>
              <a:gd name="T29" fmla="*/ 222817 h 10000"/>
              <a:gd name="T30" fmla="*/ 2843203 w 10000"/>
              <a:gd name="T31" fmla="*/ 30733 h 10000"/>
              <a:gd name="T32" fmla="*/ 2357587 w 10000"/>
              <a:gd name="T33" fmla="*/ 711 h 10000"/>
              <a:gd name="T34" fmla="*/ 1964395 w 10000"/>
              <a:gd name="T35" fmla="*/ 17928 h 100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10000" h="10000">
                <a:moveTo>
                  <a:pt x="6270" y="126"/>
                </a:moveTo>
                <a:cubicBezTo>
                  <a:pt x="5642" y="245"/>
                  <a:pt x="4469" y="528"/>
                  <a:pt x="3738" y="756"/>
                </a:cubicBezTo>
                <a:cubicBezTo>
                  <a:pt x="3007" y="984"/>
                  <a:pt x="2405" y="1322"/>
                  <a:pt x="1887" y="1495"/>
                </a:cubicBezTo>
                <a:cubicBezTo>
                  <a:pt x="1369" y="1668"/>
                  <a:pt x="1195" y="1105"/>
                  <a:pt x="629" y="1793"/>
                </a:cubicBezTo>
                <a:cubicBezTo>
                  <a:pt x="63" y="2481"/>
                  <a:pt x="218" y="3574"/>
                  <a:pt x="128" y="4417"/>
                </a:cubicBezTo>
                <a:cubicBezTo>
                  <a:pt x="39" y="5260"/>
                  <a:pt x="-87" y="6368"/>
                  <a:pt x="89" y="6848"/>
                </a:cubicBezTo>
                <a:cubicBezTo>
                  <a:pt x="265" y="7328"/>
                  <a:pt x="491" y="7223"/>
                  <a:pt x="1207" y="7298"/>
                </a:cubicBezTo>
                <a:cubicBezTo>
                  <a:pt x="1924" y="7374"/>
                  <a:pt x="3641" y="7133"/>
                  <a:pt x="4406" y="7298"/>
                </a:cubicBezTo>
                <a:cubicBezTo>
                  <a:pt x="5171" y="7463"/>
                  <a:pt x="5298" y="7868"/>
                  <a:pt x="5779" y="8288"/>
                </a:cubicBezTo>
                <a:cubicBezTo>
                  <a:pt x="6260" y="8709"/>
                  <a:pt x="6848" y="9549"/>
                  <a:pt x="7290" y="9819"/>
                </a:cubicBezTo>
                <a:cubicBezTo>
                  <a:pt x="7731" y="10089"/>
                  <a:pt x="8124" y="10014"/>
                  <a:pt x="8448" y="9879"/>
                </a:cubicBezTo>
                <a:cubicBezTo>
                  <a:pt x="8771" y="9744"/>
                  <a:pt x="9056" y="9549"/>
                  <a:pt x="9252" y="9008"/>
                </a:cubicBezTo>
                <a:cubicBezTo>
                  <a:pt x="9448" y="8469"/>
                  <a:pt x="9537" y="7418"/>
                  <a:pt x="9644" y="6639"/>
                </a:cubicBezTo>
                <a:cubicBezTo>
                  <a:pt x="9752" y="5858"/>
                  <a:pt x="9851" y="5168"/>
                  <a:pt x="9899" y="4327"/>
                </a:cubicBezTo>
                <a:cubicBezTo>
                  <a:pt x="9949" y="3486"/>
                  <a:pt x="10076" y="2256"/>
                  <a:pt x="9939" y="1566"/>
                </a:cubicBezTo>
                <a:cubicBezTo>
                  <a:pt x="9802" y="876"/>
                  <a:pt x="9478" y="471"/>
                  <a:pt x="9075" y="216"/>
                </a:cubicBezTo>
                <a:cubicBezTo>
                  <a:pt x="8674" y="-39"/>
                  <a:pt x="7997" y="20"/>
                  <a:pt x="7525" y="5"/>
                </a:cubicBezTo>
                <a:cubicBezTo>
                  <a:pt x="7055" y="-9"/>
                  <a:pt x="6898" y="5"/>
                  <a:pt x="6270" y="1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470900" cy="608112"/>
          </a:xfrm>
        </p:spPr>
        <p:txBody>
          <a:bodyPr/>
          <a:lstStyle/>
          <a:p>
            <a:r>
              <a:rPr lang="en-US" sz="4000" dirty="0" smtClean="0"/>
              <a:t>CDN: </a:t>
            </a:r>
            <a:r>
              <a:rPr lang="en-US" altLang="en-US" sz="4000" dirty="0" smtClean="0"/>
              <a:t>“</a:t>
            </a:r>
            <a:r>
              <a:rPr lang="en-US" sz="4000" dirty="0" smtClean="0"/>
              <a:t>simple</a:t>
            </a:r>
            <a:r>
              <a:rPr lang="en-US" altLang="en-US" sz="4000" dirty="0" smtClean="0"/>
              <a:t>”</a:t>
            </a:r>
            <a:r>
              <a:rPr lang="en-US" sz="4000" dirty="0" smtClean="0"/>
              <a:t> content access scenario</a:t>
            </a:r>
          </a:p>
        </p:txBody>
      </p:sp>
      <p:sp>
        <p:nvSpPr>
          <p:cNvPr id="5427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16416" y="6520259"/>
            <a:ext cx="730424" cy="365125"/>
          </a:xfrm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408B89B5-5BD9-4B94-BF21-0A73BADA0F73}" type="slidenum">
              <a:rPr lang="en-US" sz="1200" i="0" smtClean="0">
                <a:solidFill>
                  <a:srgbClr val="000000"/>
                </a:solidFill>
                <a:latin typeface="Arial" pitchFamily="34" charset="0"/>
              </a:rPr>
              <a:pPr/>
              <a:t>51</a:t>
            </a:fld>
            <a:endParaRPr lang="en-US" sz="1200" i="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54278" name="Group 249"/>
          <p:cNvGrpSpPr>
            <a:grpSpLocks/>
          </p:cNvGrpSpPr>
          <p:nvPr/>
        </p:nvGrpSpPr>
        <p:grpSpPr bwMode="auto">
          <a:xfrm>
            <a:off x="935038" y="3738835"/>
            <a:ext cx="463550" cy="638175"/>
            <a:chOff x="4140" y="429"/>
            <a:chExt cx="1425" cy="2396"/>
          </a:xfrm>
        </p:grpSpPr>
        <p:sp>
          <p:nvSpPr>
            <p:cNvPr id="5445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5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45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5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5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1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2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7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5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40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9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0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6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8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46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5446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5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6" name="AutoShape 270"/>
              <p:cNvSpPr>
                <a:spLocks noChangeArrowheads="1"/>
              </p:cNvSpPr>
              <p:nvPr/>
            </p:nvSpPr>
            <p:spPr bwMode="auto">
              <a:xfrm>
                <a:off x="634" y="2588"/>
                <a:ext cx="687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24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6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46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7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6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29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1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2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3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09588" y="980728"/>
            <a:ext cx="8252837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Bob (client) requests video http://</a:t>
            </a:r>
            <a:r>
              <a:rPr lang="en-US" sz="24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netcinema.com</a:t>
            </a:r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/6Y7B23V</a:t>
            </a:r>
          </a:p>
          <a:p>
            <a:pPr marL="457200" indent="-457200" eaLnBrk="0" hangingPunct="0">
              <a:buClr>
                <a:srgbClr val="2D2DB9"/>
              </a:buClr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video stored in CDN at http://</a:t>
            </a:r>
            <a:r>
              <a:rPr lang="en-US" sz="2400" dirty="0" err="1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KingCDN.com</a:t>
            </a:r>
            <a:r>
              <a:rPr lang="en-US" sz="2400" dirty="0">
                <a:solidFill>
                  <a:srgbClr val="000000"/>
                </a:solidFill>
                <a:latin typeface="Gill Sans MT"/>
                <a:ea typeface="ＭＳ Ｐゴシック" charset="0"/>
                <a:cs typeface="Arial"/>
              </a:rPr>
              <a:t>/NetC6y&amp;B23V</a:t>
            </a:r>
          </a:p>
        </p:txBody>
      </p:sp>
      <p:sp>
        <p:nvSpPr>
          <p:cNvPr id="54281" name="TextBox 4"/>
          <p:cNvSpPr txBox="1">
            <a:spLocks noChangeArrowheads="1"/>
          </p:cNvSpPr>
          <p:nvPr/>
        </p:nvSpPr>
        <p:spPr bwMode="auto">
          <a:xfrm>
            <a:off x="153988" y="4313510"/>
            <a:ext cx="16525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netcinema.com</a:t>
            </a:r>
            <a:endParaRPr lang="en-US" sz="2000" smtClean="0">
              <a:solidFill>
                <a:srgbClr val="000000"/>
              </a:solidFill>
              <a:latin typeface="Arial Narrow" pitchFamily="34" charset="0"/>
              <a:cs typeface="+mn-cs"/>
            </a:endParaRPr>
          </a:p>
        </p:txBody>
      </p:sp>
      <p:grpSp>
        <p:nvGrpSpPr>
          <p:cNvPr id="54282" name="Group 542"/>
          <p:cNvGrpSpPr>
            <a:grpSpLocks/>
          </p:cNvGrpSpPr>
          <p:nvPr/>
        </p:nvGrpSpPr>
        <p:grpSpPr bwMode="auto">
          <a:xfrm>
            <a:off x="3009900" y="2125935"/>
            <a:ext cx="963613" cy="835025"/>
            <a:chOff x="-44" y="1473"/>
            <a:chExt cx="981" cy="1105"/>
          </a:xfrm>
        </p:grpSpPr>
        <p:pic>
          <p:nvPicPr>
            <p:cNvPr id="54450" name="Picture 52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51" name="Freeform 5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967 w 356"/>
                <a:gd name="T3" fmla="*/ 50 h 368"/>
                <a:gd name="T4" fmla="*/ 1147 w 356"/>
                <a:gd name="T5" fmla="*/ 1052 h 368"/>
                <a:gd name="T6" fmla="*/ 253 w 356"/>
                <a:gd name="T7" fmla="*/ 1316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</p:grpSp>
      <p:grpSp>
        <p:nvGrpSpPr>
          <p:cNvPr id="54283" name="Group 249"/>
          <p:cNvGrpSpPr>
            <a:grpSpLocks/>
          </p:cNvGrpSpPr>
          <p:nvPr/>
        </p:nvGrpSpPr>
        <p:grpSpPr bwMode="auto">
          <a:xfrm>
            <a:off x="3235325" y="5285060"/>
            <a:ext cx="463550" cy="636588"/>
            <a:chOff x="4140" y="429"/>
            <a:chExt cx="1425" cy="2396"/>
          </a:xfrm>
        </p:grpSpPr>
        <p:sp>
          <p:nvSpPr>
            <p:cNvPr id="54418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3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20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421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6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23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3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8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25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0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1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61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428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8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9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429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54430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6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77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5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32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433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68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35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70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1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2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3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4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5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4284" name="Group 249"/>
          <p:cNvGrpSpPr>
            <a:grpSpLocks/>
          </p:cNvGrpSpPr>
          <p:nvPr/>
        </p:nvGrpSpPr>
        <p:grpSpPr bwMode="auto">
          <a:xfrm>
            <a:off x="1000125" y="5004073"/>
            <a:ext cx="463550" cy="636587"/>
            <a:chOff x="4140" y="429"/>
            <a:chExt cx="1425" cy="2396"/>
          </a:xfrm>
        </p:grpSpPr>
        <p:sp>
          <p:nvSpPr>
            <p:cNvPr id="54386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86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88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89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89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91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5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6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1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93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3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4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3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4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96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1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2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397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54398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09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10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98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00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401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1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403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03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4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5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6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7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08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4285" name="Group 249"/>
          <p:cNvGrpSpPr>
            <a:grpSpLocks/>
          </p:cNvGrpSpPr>
          <p:nvPr/>
        </p:nvGrpSpPr>
        <p:grpSpPr bwMode="auto">
          <a:xfrm>
            <a:off x="5286375" y="5216798"/>
            <a:ext cx="463550" cy="638175"/>
            <a:chOff x="4140" y="429"/>
            <a:chExt cx="1425" cy="2396"/>
          </a:xfrm>
        </p:grpSpPr>
        <p:sp>
          <p:nvSpPr>
            <p:cNvPr id="54354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19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56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57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22" name="Rectangle 254"/>
            <p:cNvSpPr>
              <a:spLocks noChangeArrowheads="1"/>
            </p:cNvSpPr>
            <p:nvPr/>
          </p:nvSpPr>
          <p:spPr bwMode="auto">
            <a:xfrm>
              <a:off x="4213" y="69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59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8" name="AutoShape 256"/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9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24" name="Rectangle 258"/>
            <p:cNvSpPr>
              <a:spLocks noChangeArrowheads="1"/>
            </p:cNvSpPr>
            <p:nvPr/>
          </p:nvSpPr>
          <p:spPr bwMode="auto">
            <a:xfrm>
              <a:off x="4223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61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6" name="AutoShape 260"/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7" name="AutoShape 261"/>
              <p:cNvSpPr>
                <a:spLocks noChangeArrowheads="1"/>
              </p:cNvSpPr>
              <p:nvPr/>
            </p:nvSpPr>
            <p:spPr bwMode="auto">
              <a:xfrm>
                <a:off x="624" y="2588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26" name="Rectangle 262"/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27" name="Rectangle 263"/>
            <p:cNvSpPr>
              <a:spLocks noChangeArrowheads="1"/>
            </p:cNvSpPr>
            <p:nvPr/>
          </p:nvSpPr>
          <p:spPr bwMode="auto">
            <a:xfrm>
              <a:off x="4228" y="1657"/>
              <a:ext cx="595" cy="4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64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4" name="AutoShape 26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1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5" name="AutoShape 26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87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365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54366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2" name="AutoShape 269"/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43" name="AutoShape 270"/>
              <p:cNvSpPr>
                <a:spLocks noChangeArrowheads="1"/>
              </p:cNvSpPr>
              <p:nvPr/>
            </p:nvSpPr>
            <p:spPr bwMode="auto">
              <a:xfrm>
                <a:off x="634" y="2588"/>
                <a:ext cx="687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31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9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68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69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34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71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36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7" name="AutoShape 277"/>
            <p:cNvSpPr>
              <a:spLocks noChangeArrowheads="1"/>
            </p:cNvSpPr>
            <p:nvPr/>
          </p:nvSpPr>
          <p:spPr bwMode="auto">
            <a:xfrm>
              <a:off x="4203" y="2712"/>
              <a:ext cx="1074" cy="7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8" name="Oval 278"/>
            <p:cNvSpPr>
              <a:spLocks noChangeArrowheads="1"/>
            </p:cNvSpPr>
            <p:nvPr/>
          </p:nvSpPr>
          <p:spPr bwMode="auto">
            <a:xfrm>
              <a:off x="4306" y="2384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39" name="Oval 279"/>
            <p:cNvSpPr>
              <a:spLocks noChangeArrowheads="1"/>
            </p:cNvSpPr>
            <p:nvPr/>
          </p:nvSpPr>
          <p:spPr bwMode="auto">
            <a:xfrm>
              <a:off x="4486" y="2384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0" name="Oval 280"/>
            <p:cNvSpPr>
              <a:spLocks noChangeArrowheads="1"/>
            </p:cNvSpPr>
            <p:nvPr/>
          </p:nvSpPr>
          <p:spPr bwMode="auto">
            <a:xfrm>
              <a:off x="4662" y="2378"/>
              <a:ext cx="156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41" name="Rectangle 281"/>
            <p:cNvSpPr>
              <a:spLocks noChangeArrowheads="1"/>
            </p:cNvSpPr>
            <p:nvPr/>
          </p:nvSpPr>
          <p:spPr bwMode="auto">
            <a:xfrm>
              <a:off x="5062" y="1836"/>
              <a:ext cx="83" cy="763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grpSp>
        <p:nvGrpSpPr>
          <p:cNvPr id="54286" name="Group 249"/>
          <p:cNvGrpSpPr>
            <a:grpSpLocks/>
          </p:cNvGrpSpPr>
          <p:nvPr/>
        </p:nvGrpSpPr>
        <p:grpSpPr bwMode="auto">
          <a:xfrm>
            <a:off x="4722813" y="3457848"/>
            <a:ext cx="463550" cy="636587"/>
            <a:chOff x="4140" y="429"/>
            <a:chExt cx="1425" cy="2396"/>
          </a:xfrm>
        </p:grpSpPr>
        <p:sp>
          <p:nvSpPr>
            <p:cNvPr id="54322" name="Freeform 25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6 w 354"/>
                <a:gd name="T1" fmla="*/ 0 h 2742"/>
                <a:gd name="T2" fmla="*/ 145 w 354"/>
                <a:gd name="T3" fmla="*/ 164 h 2742"/>
                <a:gd name="T4" fmla="*/ 142 w 354"/>
                <a:gd name="T5" fmla="*/ 1268 h 2742"/>
                <a:gd name="T6" fmla="*/ 0 w 354"/>
                <a:gd name="T7" fmla="*/ 1325 h 2742"/>
                <a:gd name="T8" fmla="*/ 2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52" name="Rectangle 251"/>
            <p:cNvSpPr>
              <a:spLocks noChangeArrowheads="1"/>
            </p:cNvSpPr>
            <p:nvPr/>
          </p:nvSpPr>
          <p:spPr bwMode="auto">
            <a:xfrm>
              <a:off x="4203" y="429"/>
              <a:ext cx="1049" cy="2282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24" name="Freeform 25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3 w 211"/>
                <a:gd name="T1" fmla="*/ 0 h 2537"/>
                <a:gd name="T2" fmla="*/ 87 w 211"/>
                <a:gd name="T3" fmla="*/ 106 h 2537"/>
                <a:gd name="T4" fmla="*/ 3 w 211"/>
                <a:gd name="T5" fmla="*/ 1208 h 2537"/>
                <a:gd name="T6" fmla="*/ 3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25" name="Freeform 25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2 h 226"/>
                <a:gd name="T4" fmla="*/ 135 w 328"/>
                <a:gd name="T5" fmla="*/ 110 h 226"/>
                <a:gd name="T6" fmla="*/ 0 w 328"/>
                <a:gd name="T7" fmla="*/ 4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55" name="Rectangle 254"/>
            <p:cNvSpPr>
              <a:spLocks noChangeArrowheads="1"/>
            </p:cNvSpPr>
            <p:nvPr/>
          </p:nvSpPr>
          <p:spPr bwMode="auto">
            <a:xfrm>
              <a:off x="4213" y="692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27" name="Group 25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256"/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2" name="AutoShape 257"/>
              <p:cNvSpPr>
                <a:spLocks noChangeArrowheads="1"/>
              </p:cNvSpPr>
              <p:nvPr/>
            </p:nvSpPr>
            <p:spPr bwMode="auto">
              <a:xfrm>
                <a:off x="634" y="2585"/>
                <a:ext cx="688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57" name="Rectangle 258"/>
            <p:cNvSpPr>
              <a:spLocks noChangeArrowheads="1"/>
            </p:cNvSpPr>
            <p:nvPr/>
          </p:nvSpPr>
          <p:spPr bwMode="auto">
            <a:xfrm>
              <a:off x="4223" y="1021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29" name="Group 25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260"/>
              <p:cNvSpPr>
                <a:spLocks noChangeArrowheads="1"/>
              </p:cNvSpPr>
              <p:nvPr/>
            </p:nvSpPr>
            <p:spPr bwMode="auto">
              <a:xfrm>
                <a:off x="612" y="2571"/>
                <a:ext cx="725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0" name="AutoShape 261"/>
              <p:cNvSpPr>
                <a:spLocks noChangeArrowheads="1"/>
              </p:cNvSpPr>
              <p:nvPr/>
            </p:nvSpPr>
            <p:spPr bwMode="auto">
              <a:xfrm>
                <a:off x="624" y="2589"/>
                <a:ext cx="694" cy="9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59" name="Rectangle 262"/>
            <p:cNvSpPr>
              <a:spLocks noChangeArrowheads="1"/>
            </p:cNvSpPr>
            <p:nvPr/>
          </p:nvSpPr>
          <p:spPr bwMode="auto">
            <a:xfrm>
              <a:off x="4218" y="135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60" name="Rectangle 263"/>
            <p:cNvSpPr>
              <a:spLocks noChangeArrowheads="1"/>
            </p:cNvSpPr>
            <p:nvPr/>
          </p:nvSpPr>
          <p:spPr bwMode="auto">
            <a:xfrm>
              <a:off x="4228" y="1654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grpSp>
          <p:nvGrpSpPr>
            <p:cNvPr id="54332" name="Group 26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265"/>
              <p:cNvSpPr>
                <a:spLocks noChangeArrowheads="1"/>
              </p:cNvSpPr>
              <p:nvPr/>
            </p:nvSpPr>
            <p:spPr bwMode="auto">
              <a:xfrm>
                <a:off x="614" y="2571"/>
                <a:ext cx="71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78" name="AutoShape 266"/>
              <p:cNvSpPr>
                <a:spLocks noChangeArrowheads="1"/>
              </p:cNvSpPr>
              <p:nvPr/>
            </p:nvSpPr>
            <p:spPr bwMode="auto">
              <a:xfrm>
                <a:off x="627" y="2587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54333" name="Freeform 26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36 w 328"/>
                <a:gd name="T3" fmla="*/ 61 h 226"/>
                <a:gd name="T4" fmla="*/ 135 w 328"/>
                <a:gd name="T5" fmla="*/ 108 h 226"/>
                <a:gd name="T6" fmla="*/ 0 w 328"/>
                <a:gd name="T7" fmla="*/ 4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54334" name="Group 26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269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3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76" name="AutoShape 270"/>
              <p:cNvSpPr>
                <a:spLocks noChangeArrowheads="1"/>
              </p:cNvSpPr>
              <p:nvPr/>
            </p:nvSpPr>
            <p:spPr bwMode="auto">
              <a:xfrm>
                <a:off x="634" y="2584"/>
                <a:ext cx="687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164" name="Rectangle 271"/>
            <p:cNvSpPr>
              <a:spLocks noChangeArrowheads="1"/>
            </p:cNvSpPr>
            <p:nvPr/>
          </p:nvSpPr>
          <p:spPr bwMode="auto">
            <a:xfrm>
              <a:off x="5248" y="429"/>
              <a:ext cx="68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36" name="Freeform 27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20 w 296"/>
                <a:gd name="T3" fmla="*/ 69 h 256"/>
                <a:gd name="T4" fmla="*/ 122 w 296"/>
                <a:gd name="T5" fmla="*/ 122 h 256"/>
                <a:gd name="T6" fmla="*/ 0 w 296"/>
                <a:gd name="T7" fmla="*/ 4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37" name="Freeform 27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26 w 304"/>
                <a:gd name="T3" fmla="*/ 79 h 288"/>
                <a:gd name="T4" fmla="*/ 118 w 304"/>
                <a:gd name="T5" fmla="*/ 139 h 288"/>
                <a:gd name="T6" fmla="*/ 3 w 304"/>
                <a:gd name="T7" fmla="*/ 6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67" name="Oval 274"/>
            <p:cNvSpPr>
              <a:spLocks noChangeArrowheads="1"/>
            </p:cNvSpPr>
            <p:nvPr/>
          </p:nvSpPr>
          <p:spPr bwMode="auto">
            <a:xfrm>
              <a:off x="5516" y="2610"/>
              <a:ext cx="49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54339" name="Freeform 27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51 h 240"/>
                <a:gd name="T2" fmla="*/ 2 w 306"/>
                <a:gd name="T3" fmla="*/ 116 h 240"/>
                <a:gd name="T4" fmla="*/ 126 w 306"/>
                <a:gd name="T5" fmla="*/ 53 h 240"/>
                <a:gd name="T6" fmla="*/ 123 w 306"/>
                <a:gd name="T7" fmla="*/ 0 h 240"/>
                <a:gd name="T8" fmla="*/ 0 w 306"/>
                <a:gd name="T9" fmla="*/ 5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169" name="AutoShape 276"/>
            <p:cNvSpPr>
              <a:spLocks noChangeArrowheads="1"/>
            </p:cNvSpPr>
            <p:nvPr/>
          </p:nvSpPr>
          <p:spPr bwMode="auto">
            <a:xfrm>
              <a:off x="4140" y="2682"/>
              <a:ext cx="1201" cy="143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0" name="AutoShape 277"/>
            <p:cNvSpPr>
              <a:spLocks noChangeArrowheads="1"/>
            </p:cNvSpPr>
            <p:nvPr/>
          </p:nvSpPr>
          <p:spPr bwMode="auto">
            <a:xfrm>
              <a:off x="4203" y="2711"/>
              <a:ext cx="107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1" name="Oval 278"/>
            <p:cNvSpPr>
              <a:spLocks noChangeArrowheads="1"/>
            </p:cNvSpPr>
            <p:nvPr/>
          </p:nvSpPr>
          <p:spPr bwMode="auto">
            <a:xfrm>
              <a:off x="4306" y="2383"/>
              <a:ext cx="161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2" name="Oval 279"/>
            <p:cNvSpPr>
              <a:spLocks noChangeArrowheads="1"/>
            </p:cNvSpPr>
            <p:nvPr/>
          </p:nvSpPr>
          <p:spPr bwMode="auto">
            <a:xfrm>
              <a:off x="4486" y="2383"/>
              <a:ext cx="161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800" i="1">
                <a:solidFill>
                  <a:srgbClr val="FF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3" name="Oval 280"/>
            <p:cNvSpPr>
              <a:spLocks noChangeArrowheads="1"/>
            </p:cNvSpPr>
            <p:nvPr/>
          </p:nvSpPr>
          <p:spPr bwMode="auto">
            <a:xfrm>
              <a:off x="4662" y="2383"/>
              <a:ext cx="156" cy="13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74" name="Rectangle 281"/>
            <p:cNvSpPr>
              <a:spLocks noChangeArrowheads="1"/>
            </p:cNvSpPr>
            <p:nvPr/>
          </p:nvSpPr>
          <p:spPr bwMode="auto">
            <a:xfrm>
              <a:off x="5062" y="1833"/>
              <a:ext cx="83" cy="765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charset="0"/>
                <a:ea typeface="ＭＳ Ｐゴシック" charset="0"/>
                <a:cs typeface="Arial" charset="0"/>
              </a:endParaRPr>
            </a:p>
          </p:txBody>
        </p:sp>
      </p:grpSp>
      <p:sp>
        <p:nvSpPr>
          <p:cNvPr id="54287" name="TextBox 182"/>
          <p:cNvSpPr txBox="1">
            <a:spLocks noChangeArrowheads="1"/>
          </p:cNvSpPr>
          <p:nvPr/>
        </p:nvSpPr>
        <p:spPr bwMode="auto">
          <a:xfrm>
            <a:off x="2984500" y="5875610"/>
            <a:ext cx="1558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KingCDN.com</a:t>
            </a:r>
            <a:endParaRPr lang="en-US" sz="2000" smtClean="0">
              <a:solidFill>
                <a:srgbClr val="000000"/>
              </a:solidFill>
              <a:latin typeface="Arial Narrow" pitchFamily="34" charset="0"/>
              <a:cs typeface="+mn-cs"/>
            </a:endParaRPr>
          </a:p>
        </p:txBody>
      </p:sp>
      <p:pic>
        <p:nvPicPr>
          <p:cNvPr id="54288" name="Picture 7" descr="Bo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238" y="2060848"/>
            <a:ext cx="533400" cy="54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5" name="Group 61444"/>
          <p:cNvGrpSpPr>
            <a:grpSpLocks/>
          </p:cNvGrpSpPr>
          <p:nvPr/>
        </p:nvGrpSpPr>
        <p:grpSpPr bwMode="auto">
          <a:xfrm>
            <a:off x="1490663" y="2705373"/>
            <a:ext cx="1628775" cy="1063625"/>
            <a:chOff x="1490926" y="3037262"/>
            <a:chExt cx="1628976" cy="1063042"/>
          </a:xfrm>
        </p:grpSpPr>
        <p:cxnSp>
          <p:nvCxnSpPr>
            <p:cNvPr id="54318" name="Straight Arrow Connector 44"/>
            <p:cNvCxnSpPr>
              <a:cxnSpLocks noChangeShapeType="1"/>
            </p:cNvCxnSpPr>
            <p:nvPr/>
          </p:nvCxnSpPr>
          <p:spPr bwMode="auto">
            <a:xfrm flipH="1">
              <a:off x="1490926" y="3037262"/>
              <a:ext cx="1628976" cy="106304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4319" name="Group 61441"/>
            <p:cNvGrpSpPr>
              <a:grpSpLocks/>
            </p:cNvGrpSpPr>
            <p:nvPr/>
          </p:nvGrpSpPr>
          <p:grpSpPr bwMode="auto">
            <a:xfrm>
              <a:off x="2056927" y="3410016"/>
              <a:ext cx="317511" cy="369332"/>
              <a:chOff x="7454630" y="3313376"/>
              <a:chExt cx="317511" cy="369332"/>
            </a:xfrm>
          </p:grpSpPr>
          <p:sp>
            <p:nvSpPr>
              <p:cNvPr id="54320" name="Oval 61440"/>
              <p:cNvSpPr>
                <a:spLocks noChangeArrowheads="1"/>
              </p:cNvSpPr>
              <p:nvPr/>
            </p:nvSpPr>
            <p:spPr bwMode="auto">
              <a:xfrm>
                <a:off x="7468434" y="3354794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4321" name="TextBox 61439"/>
              <p:cNvSpPr txBox="1">
                <a:spLocks noChangeArrowheads="1"/>
              </p:cNvSpPr>
              <p:nvPr/>
            </p:nvSpPr>
            <p:spPr bwMode="auto">
              <a:xfrm>
                <a:off x="7454630" y="3313376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 smtClean="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</a:p>
            </p:txBody>
          </p:sp>
        </p:grpSp>
      </p:grpSp>
      <p:sp>
        <p:nvSpPr>
          <p:cNvPr id="61443" name="TextBox 61442"/>
          <p:cNvSpPr txBox="1">
            <a:spLocks noChangeArrowheads="1"/>
          </p:cNvSpPr>
          <p:nvPr/>
        </p:nvSpPr>
        <p:spPr bwMode="auto">
          <a:xfrm>
            <a:off x="334963" y="2117619"/>
            <a:ext cx="28622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1. Bob gets URL for for video http://netcinema.com/6Y7B23V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from netcinema.com 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web page</a:t>
            </a:r>
          </a:p>
        </p:txBody>
      </p:sp>
      <p:grpSp>
        <p:nvGrpSpPr>
          <p:cNvPr id="61448" name="Group 61447"/>
          <p:cNvGrpSpPr>
            <a:grpSpLocks/>
          </p:cNvGrpSpPr>
          <p:nvPr/>
        </p:nvGrpSpPr>
        <p:grpSpPr bwMode="auto">
          <a:xfrm>
            <a:off x="3919538" y="2894285"/>
            <a:ext cx="714375" cy="684213"/>
            <a:chOff x="3924463" y="3239045"/>
            <a:chExt cx="713539" cy="684908"/>
          </a:xfrm>
        </p:grpSpPr>
        <p:cxnSp>
          <p:nvCxnSpPr>
            <p:cNvPr id="54314" name="Straight Arrow Connector 193"/>
            <p:cNvCxnSpPr>
              <a:cxnSpLocks noChangeShapeType="1"/>
            </p:cNvCxnSpPr>
            <p:nvPr/>
          </p:nvCxnSpPr>
          <p:spPr bwMode="auto">
            <a:xfrm>
              <a:off x="3924463" y="3239045"/>
              <a:ext cx="713539" cy="68490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54315" name="Group 194"/>
            <p:cNvGrpSpPr>
              <a:grpSpLocks/>
            </p:cNvGrpSpPr>
            <p:nvPr/>
          </p:nvGrpSpPr>
          <p:grpSpPr bwMode="auto">
            <a:xfrm>
              <a:off x="4061324" y="3293627"/>
              <a:ext cx="322117" cy="369332"/>
              <a:chOff x="7408615" y="3244352"/>
              <a:chExt cx="322117" cy="369332"/>
            </a:xfrm>
          </p:grpSpPr>
          <p:sp>
            <p:nvSpPr>
              <p:cNvPr id="54316" name="Oval 195"/>
              <p:cNvSpPr>
                <a:spLocks noChangeArrowheads="1"/>
              </p:cNvSpPr>
              <p:nvPr/>
            </p:nvSpPr>
            <p:spPr bwMode="auto">
              <a:xfrm>
                <a:off x="7427025" y="3299570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54317" name="TextBox 196"/>
              <p:cNvSpPr txBox="1">
                <a:spLocks noChangeArrowheads="1"/>
              </p:cNvSpPr>
              <p:nvPr/>
            </p:nvSpPr>
            <p:spPr bwMode="auto">
              <a:xfrm>
                <a:off x="7408615" y="3244352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 smtClean="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</a:p>
            </p:txBody>
          </p:sp>
        </p:grpSp>
      </p:grpSp>
      <p:sp>
        <p:nvSpPr>
          <p:cNvPr id="201" name="TextBox 200"/>
          <p:cNvSpPr txBox="1">
            <a:spLocks noChangeArrowheads="1"/>
          </p:cNvSpPr>
          <p:nvPr/>
        </p:nvSpPr>
        <p:spPr bwMode="auto">
          <a:xfrm>
            <a:off x="4371975" y="2649810"/>
            <a:ext cx="3849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2. resolve http://netcinema.com/6Y7B23V</a:t>
            </a:r>
          </a:p>
          <a:p>
            <a:pPr eaLnBrk="0" hangingPunct="0"/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via Bob</a:t>
            </a:r>
            <a:r>
              <a:rPr lang="en-US" alt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’</a:t>
            </a:r>
            <a:r>
              <a:rPr lang="en-US" sz="18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s local DNS</a:t>
            </a:r>
          </a:p>
        </p:txBody>
      </p:sp>
      <p:sp>
        <p:nvSpPr>
          <p:cNvPr id="54293" name="TextBox 201"/>
          <p:cNvSpPr txBox="1">
            <a:spLocks noChangeArrowheads="1"/>
          </p:cNvSpPr>
          <p:nvPr/>
        </p:nvSpPr>
        <p:spPr bwMode="auto">
          <a:xfrm>
            <a:off x="377825" y="5564460"/>
            <a:ext cx="17700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netcinema</a:t>
            </a:r>
            <a:r>
              <a:rPr lang="en-US" alt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’</a:t>
            </a:r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s</a:t>
            </a:r>
          </a:p>
          <a:p>
            <a:pPr eaLnBrk="0" hangingPunct="0"/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authorative DNS</a:t>
            </a:r>
            <a:endParaRPr lang="en-US" sz="2000" smtClean="0">
              <a:solidFill>
                <a:srgbClr val="000000"/>
              </a:solidFill>
              <a:latin typeface="Arial Narrow" pitchFamily="34" charset="0"/>
              <a:cs typeface="+mn-cs"/>
            </a:endParaRPr>
          </a:p>
        </p:txBody>
      </p:sp>
      <p:cxnSp>
        <p:nvCxnSpPr>
          <p:cNvPr id="204" name="Straight Arrow Connector 203"/>
          <p:cNvCxnSpPr>
            <a:cxnSpLocks noChangeShapeType="1"/>
          </p:cNvCxnSpPr>
          <p:nvPr/>
        </p:nvCxnSpPr>
        <p:spPr bwMode="auto">
          <a:xfrm flipH="1">
            <a:off x="1612900" y="3827735"/>
            <a:ext cx="3100388" cy="13763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9" name="Straight Arrow Connector 208"/>
          <p:cNvCxnSpPr>
            <a:cxnSpLocks noChangeShapeType="1"/>
          </p:cNvCxnSpPr>
          <p:nvPr/>
        </p:nvCxnSpPr>
        <p:spPr bwMode="auto">
          <a:xfrm flipH="1">
            <a:off x="1593850" y="3937273"/>
            <a:ext cx="3100388" cy="1376362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05" name="Group 204"/>
          <p:cNvGrpSpPr>
            <a:grpSpLocks/>
          </p:cNvGrpSpPr>
          <p:nvPr/>
        </p:nvGrpSpPr>
        <p:grpSpPr bwMode="auto">
          <a:xfrm>
            <a:off x="1838325" y="4886598"/>
            <a:ext cx="317500" cy="368300"/>
            <a:chOff x="7454630" y="3313376"/>
            <a:chExt cx="317511" cy="369332"/>
          </a:xfrm>
        </p:grpSpPr>
        <p:sp>
          <p:nvSpPr>
            <p:cNvPr id="54312" name="Oval 205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13" name="TextBox 206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" pitchFamily="34" charset="0"/>
                </a:rPr>
                <a:t>3</a:t>
              </a:r>
            </a:p>
          </p:txBody>
        </p:sp>
      </p:grpSp>
      <p:sp>
        <p:nvSpPr>
          <p:cNvPr id="210" name="TextBox 209"/>
          <p:cNvSpPr txBox="1">
            <a:spLocks noChangeArrowheads="1"/>
          </p:cNvSpPr>
          <p:nvPr/>
        </p:nvSpPr>
        <p:spPr bwMode="auto">
          <a:xfrm>
            <a:off x="1808163" y="4261123"/>
            <a:ext cx="3200400" cy="6778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3. </a:t>
            </a:r>
            <a:r>
              <a:rPr lang="en-US" sz="1800" i="0" dirty="0" err="1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netcinema</a:t>
            </a:r>
            <a:r>
              <a:rPr lang="en-US" altLang="en-US" sz="1800" i="0" dirty="0" err="1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’</a:t>
            </a:r>
            <a:r>
              <a:rPr lang="en-US" sz="1800" i="0" dirty="0" err="1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s</a:t>
            </a:r>
            <a:r>
              <a:rPr lang="en-US" sz="1800" i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 DNS returns URL </a:t>
            </a:r>
          </a:p>
          <a:p>
            <a:pPr eaLnBrk="0" hangingPunct="0"/>
            <a:r>
              <a:rPr lang="en-US" sz="1800" i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http://KingCDN.com/NetC6y&amp;B</a:t>
            </a:r>
            <a:r>
              <a:rPr lang="en-US" sz="2000" i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23V</a:t>
            </a:r>
          </a:p>
        </p:txBody>
      </p:sp>
      <p:cxnSp>
        <p:nvCxnSpPr>
          <p:cNvPr id="212" name="Straight Arrow Connector 211"/>
          <p:cNvCxnSpPr>
            <a:cxnSpLocks noChangeShapeType="1"/>
          </p:cNvCxnSpPr>
          <p:nvPr/>
        </p:nvCxnSpPr>
        <p:spPr bwMode="auto">
          <a:xfrm>
            <a:off x="5032375" y="4143648"/>
            <a:ext cx="447675" cy="962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7" name="Straight Arrow Connector 216"/>
          <p:cNvCxnSpPr>
            <a:cxnSpLocks noChangeShapeType="1"/>
          </p:cNvCxnSpPr>
          <p:nvPr/>
        </p:nvCxnSpPr>
        <p:spPr bwMode="auto">
          <a:xfrm>
            <a:off x="5127625" y="4154760"/>
            <a:ext cx="447675" cy="960438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13" name="Group 212"/>
          <p:cNvGrpSpPr>
            <a:grpSpLocks/>
          </p:cNvGrpSpPr>
          <p:nvPr/>
        </p:nvGrpSpPr>
        <p:grpSpPr bwMode="auto">
          <a:xfrm>
            <a:off x="5116513" y="4396060"/>
            <a:ext cx="317500" cy="369888"/>
            <a:chOff x="7454630" y="3313376"/>
            <a:chExt cx="317511" cy="369332"/>
          </a:xfrm>
        </p:grpSpPr>
        <p:sp>
          <p:nvSpPr>
            <p:cNvPr id="54310" name="Oval 21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11" name="TextBox 21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" pitchFamily="34" charset="0"/>
                </a:rPr>
                <a:t>4</a:t>
              </a:r>
            </a:p>
          </p:txBody>
        </p:sp>
      </p:grpSp>
      <p:sp>
        <p:nvSpPr>
          <p:cNvPr id="219" name="TextBox 218"/>
          <p:cNvSpPr txBox="1">
            <a:spLocks noChangeArrowheads="1"/>
          </p:cNvSpPr>
          <p:nvPr/>
        </p:nvSpPr>
        <p:spPr bwMode="auto">
          <a:xfrm>
            <a:off x="5551488" y="3572148"/>
            <a:ext cx="39243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4&amp;5. </a:t>
            </a:r>
            <a:r>
              <a:rPr lang="en-US" sz="1800" i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Resolve </a:t>
            </a:r>
          </a:p>
          <a:p>
            <a:pPr eaLnBrk="0" hangingPunct="0"/>
            <a:r>
              <a:rPr lang="en-US" sz="1800" i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http://KingCDN.com/NetC6y&amp;B23</a:t>
            </a:r>
          </a:p>
          <a:p>
            <a:pPr eaLnBrk="0" hangingPunct="0"/>
            <a:r>
              <a:rPr lang="en-US" sz="1800" i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via </a:t>
            </a:r>
            <a:r>
              <a:rPr lang="en-US" sz="1800" i="0" dirty="0" err="1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KingCDN</a:t>
            </a:r>
            <a:r>
              <a:rPr lang="en-US" altLang="en-US" sz="1800" i="0" dirty="0" err="1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’</a:t>
            </a:r>
            <a:r>
              <a:rPr lang="en-US" sz="1800" i="0" dirty="0" err="1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s</a:t>
            </a:r>
            <a:r>
              <a:rPr lang="en-US" sz="1800" i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 authoritative DNS,              </a:t>
            </a:r>
            <a:r>
              <a:rPr lang="en-US" sz="1800" i="0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which returns IP address of </a:t>
            </a:r>
            <a:r>
              <a:rPr lang="en-US" sz="1800" i="0" dirty="0" err="1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KIingCDN</a:t>
            </a:r>
            <a:r>
              <a:rPr lang="en-US" sz="1800" i="0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 </a:t>
            </a:r>
          </a:p>
          <a:p>
            <a:pPr eaLnBrk="0" hangingPunct="0"/>
            <a:r>
              <a:rPr lang="en-US" sz="1800" i="0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server  with video</a:t>
            </a:r>
          </a:p>
        </p:txBody>
      </p:sp>
      <p:cxnSp>
        <p:nvCxnSpPr>
          <p:cNvPr id="220" name="Straight Arrow Connector 219"/>
          <p:cNvCxnSpPr>
            <a:cxnSpLocks noChangeShapeType="1"/>
          </p:cNvCxnSpPr>
          <p:nvPr/>
        </p:nvCxnSpPr>
        <p:spPr bwMode="auto">
          <a:xfrm>
            <a:off x="3783013" y="2991123"/>
            <a:ext cx="812800" cy="8223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23" name="Group 222"/>
          <p:cNvGrpSpPr>
            <a:grpSpLocks/>
          </p:cNvGrpSpPr>
          <p:nvPr/>
        </p:nvGrpSpPr>
        <p:grpSpPr bwMode="auto">
          <a:xfrm>
            <a:off x="4154488" y="3335610"/>
            <a:ext cx="317500" cy="369888"/>
            <a:chOff x="7454630" y="3313376"/>
            <a:chExt cx="317511" cy="369332"/>
          </a:xfrm>
        </p:grpSpPr>
        <p:sp>
          <p:nvSpPr>
            <p:cNvPr id="54308" name="Oval 223"/>
            <p:cNvSpPr>
              <a:spLocks noChangeArrowheads="1"/>
            </p:cNvSpPr>
            <p:nvPr/>
          </p:nvSpPr>
          <p:spPr bwMode="auto">
            <a:xfrm>
              <a:off x="7468434" y="3354794"/>
              <a:ext cx="303707" cy="303707"/>
            </a:xfrm>
            <a:prstGeom prst="ellipse">
              <a:avLst/>
            </a:prstGeom>
            <a:solidFill>
              <a:schemeClr val="bg1"/>
            </a:solidFill>
            <a:ln w="1587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sp>
          <p:nvSpPr>
            <p:cNvPr id="54309" name="TextBox 224"/>
            <p:cNvSpPr txBox="1">
              <a:spLocks noChangeArrowheads="1"/>
            </p:cNvSpPr>
            <p:nvPr/>
          </p:nvSpPr>
          <p:spPr bwMode="auto">
            <a:xfrm>
              <a:off x="7454630" y="33133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" pitchFamily="34" charset="0"/>
                </a:rPr>
                <a:t>5</a:t>
              </a:r>
            </a:p>
          </p:txBody>
        </p:sp>
      </p:grpSp>
      <p:cxnSp>
        <p:nvCxnSpPr>
          <p:cNvPr id="226" name="Straight Arrow Connector 225"/>
          <p:cNvCxnSpPr>
            <a:cxnSpLocks noChangeShapeType="1"/>
          </p:cNvCxnSpPr>
          <p:nvPr/>
        </p:nvCxnSpPr>
        <p:spPr bwMode="auto">
          <a:xfrm flipH="1">
            <a:off x="3311525" y="2870473"/>
            <a:ext cx="4763" cy="23622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457" name="Up Arrow 61456"/>
          <p:cNvSpPr>
            <a:spLocks noChangeArrowheads="1"/>
          </p:cNvSpPr>
          <p:nvPr/>
        </p:nvSpPr>
        <p:spPr bwMode="auto">
          <a:xfrm>
            <a:off x="3340100" y="2864123"/>
            <a:ext cx="298450" cy="2284412"/>
          </a:xfrm>
          <a:prstGeom prst="upArrow">
            <a:avLst>
              <a:gd name="adj1" fmla="val 50000"/>
              <a:gd name="adj2" fmla="val 50249"/>
            </a:avLst>
          </a:prstGeom>
          <a:gradFill rotWithShape="1">
            <a:gsLst>
              <a:gs pos="0">
                <a:srgbClr val="000090"/>
              </a:gs>
              <a:gs pos="64000">
                <a:srgbClr val="000090"/>
              </a:gs>
              <a:gs pos="100000">
                <a:srgbClr val="FFFFFF"/>
              </a:gs>
            </a:gsLst>
            <a:lin ang="5400000"/>
          </a:gradFill>
          <a:ln>
            <a:noFill/>
          </a:ln>
          <a:extLs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/>
          <a:p>
            <a:pPr eaLnBrk="0" hangingPunct="0"/>
            <a:endParaRPr lang="sv-SE" sz="1800" i="1" smtClean="0">
              <a:solidFill>
                <a:srgbClr val="000000"/>
              </a:solidFill>
              <a:latin typeface="Comic Sans MS" pitchFamily="66" charset="0"/>
              <a:ea typeface="MS PGothic" pitchFamily="34" charset="-128"/>
              <a:cs typeface="+mn-cs"/>
            </a:endParaRPr>
          </a:p>
        </p:txBody>
      </p:sp>
      <p:sp>
        <p:nvSpPr>
          <p:cNvPr id="231" name="TextBox 230"/>
          <p:cNvSpPr txBox="1">
            <a:spLocks noChangeArrowheads="1"/>
          </p:cNvSpPr>
          <p:nvPr/>
        </p:nvSpPr>
        <p:spPr bwMode="auto">
          <a:xfrm>
            <a:off x="2305050" y="3172502"/>
            <a:ext cx="2027238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eaLnBrk="0" hangingPunct="0"/>
            <a:r>
              <a:rPr lang="en-US" sz="1800" i="0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6. request video from</a:t>
            </a:r>
          </a:p>
          <a:p>
            <a:pPr eaLnBrk="0" hangingPunct="0"/>
            <a:r>
              <a:rPr lang="en-US" sz="1800" i="0" dirty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KINGCDN server,</a:t>
            </a:r>
          </a:p>
          <a:p>
            <a:pPr eaLnBrk="0" hangingPunct="0"/>
            <a:r>
              <a:rPr lang="en-US" sz="1800" i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streamed via </a:t>
            </a:r>
            <a:r>
              <a:rPr lang="en-US" sz="1800" i="0" dirty="0" smtClean="0">
                <a:solidFill>
                  <a:srgbClr val="C00000"/>
                </a:solidFill>
                <a:latin typeface="Arial Narrow" pitchFamily="34" charset="0"/>
                <a:cs typeface="+mn-cs"/>
              </a:rPr>
              <a:t>HTTP/DASH</a:t>
            </a:r>
            <a:endParaRPr lang="en-US" sz="1800" i="0" dirty="0" smtClean="0">
              <a:solidFill>
                <a:srgbClr val="C00000"/>
              </a:solidFill>
              <a:latin typeface="Arial Narrow" pitchFamily="34" charset="0"/>
              <a:cs typeface="+mn-cs"/>
            </a:endParaRPr>
          </a:p>
        </p:txBody>
      </p:sp>
      <p:sp>
        <p:nvSpPr>
          <p:cNvPr id="54307" name="TextBox 232"/>
          <p:cNvSpPr txBox="1">
            <a:spLocks noChangeArrowheads="1"/>
          </p:cNvSpPr>
          <p:nvPr/>
        </p:nvSpPr>
        <p:spPr bwMode="auto">
          <a:xfrm>
            <a:off x="4592638" y="5772423"/>
            <a:ext cx="18748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pPr algn="ctr" eaLnBrk="0" hangingPunct="0"/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KingCDN</a:t>
            </a:r>
          </a:p>
          <a:p>
            <a:pPr algn="ctr" eaLnBrk="0" hangingPunct="0"/>
            <a:r>
              <a:rPr lang="en-US" sz="2000" i="0" smtClean="0">
                <a:solidFill>
                  <a:srgbClr val="000000"/>
                </a:solidFill>
                <a:latin typeface="Arial Narrow" pitchFamily="34" charset="0"/>
                <a:cs typeface="+mn-cs"/>
              </a:rPr>
              <a:t>authoritative DNS</a:t>
            </a:r>
            <a:endParaRPr lang="en-US" sz="2000" smtClean="0">
              <a:solidFill>
                <a:srgbClr val="000000"/>
              </a:solidFill>
              <a:latin typeface="Arial Narrow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09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1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/>
      <p:bldP spid="61443" grpId="1"/>
      <p:bldP spid="201" grpId="0"/>
      <p:bldP spid="201" grpId="1"/>
      <p:bldP spid="210" grpId="0" animBg="1"/>
      <p:bldP spid="210" grpId="1" animBg="1"/>
      <p:bldP spid="219" grpId="0"/>
      <p:bldP spid="219" grpId="1"/>
      <p:bldP spid="61457" grpId="0" animBg="1"/>
      <p:bldP spid="231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459" y="5276656"/>
            <a:ext cx="6250757" cy="12249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28600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Netflix </a:t>
            </a:r>
            <a:r>
              <a:rPr lang="en-US" sz="16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uploads </a:t>
            </a:r>
            <a:r>
              <a:rPr lang="en-US" sz="16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copy of video </a:t>
            </a:r>
            <a:r>
              <a:rPr lang="en-US" sz="16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to </a:t>
            </a:r>
            <a:r>
              <a:rPr lang="en-US" sz="16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3</a:t>
            </a:r>
            <a:r>
              <a:rPr lang="en-US" sz="1600" kern="0" baseline="3000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rd</a:t>
            </a:r>
            <a:r>
              <a:rPr lang="en-US" sz="16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 party cloud, which </a:t>
            </a:r>
            <a:endParaRPr lang="en-US" sz="1600" kern="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  <a:p>
            <a:pPr marL="685800" lvl="1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creates </a:t>
            </a:r>
            <a:r>
              <a:rPr lang="en-US" sz="16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multiple </a:t>
            </a:r>
            <a:r>
              <a:rPr lang="en-US" sz="16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versions </a:t>
            </a:r>
            <a:r>
              <a:rPr lang="en-US" sz="16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of movie (different </a:t>
            </a:r>
            <a:r>
              <a:rPr lang="en-US" sz="16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encodings</a:t>
            </a:r>
            <a:r>
              <a:rPr lang="en-US" sz="16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) in cloud</a:t>
            </a:r>
          </a:p>
          <a:p>
            <a:pPr marL="685800" lvl="1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uploads </a:t>
            </a:r>
            <a:r>
              <a:rPr lang="en-US" sz="1600" kern="0" dirty="0">
                <a:solidFill>
                  <a:srgbClr val="000000"/>
                </a:solidFill>
                <a:latin typeface="Gill Sans MT"/>
                <a:ea typeface="ＭＳ Ｐゴシック" charset="0"/>
              </a:rPr>
              <a:t>versions from cloud </a:t>
            </a:r>
            <a:r>
              <a:rPr lang="en-US" sz="16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to CDN servers;</a:t>
            </a:r>
          </a:p>
          <a:p>
            <a:pPr marL="228600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Gill Sans MT"/>
                <a:ea typeface="ＭＳ Ｐゴシック" charset="0"/>
              </a:rPr>
              <a:t>user downloads the suitable encoding from them</a:t>
            </a:r>
            <a:endParaRPr lang="en-US" sz="1600" kern="0" dirty="0">
              <a:solidFill>
                <a:srgbClr val="000000"/>
              </a:solidFill>
              <a:latin typeface="Gill Sans MT"/>
              <a:ea typeface="ＭＳ Ｐゴシック" charset="0"/>
            </a:endParaRPr>
          </a:p>
        </p:txBody>
      </p:sp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228600"/>
            <a:ext cx="8172450" cy="464096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charset="0"/>
              </a:rPr>
              <a:t>Case study: Netflix</a:t>
            </a:r>
            <a:endParaRPr lang="en-US" dirty="0">
              <a:ea typeface="ＭＳ Ｐゴシック" charset="0"/>
            </a:endParaRPr>
          </a:p>
        </p:txBody>
      </p:sp>
      <p:sp>
        <p:nvSpPr>
          <p:cNvPr id="6042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pitchFamily="66" charset="0"/>
                <a:ea typeface="MS PGothic" pitchFamily="34" charset="-128"/>
              </a:defRPr>
            </a:lvl9pPr>
          </a:lstStyle>
          <a:p>
            <a:fld id="{98577A96-D516-4DFE-AF6D-FE689AB10161}" type="slidenum">
              <a:rPr lang="en-US" sz="1200" i="0" smtClean="0">
                <a:solidFill>
                  <a:srgbClr val="000000"/>
                </a:solidFill>
                <a:latin typeface="Arial" pitchFamily="34" charset="0"/>
              </a:rPr>
              <a:pPr/>
              <a:t>52</a:t>
            </a:fld>
            <a:endParaRPr lang="en-US" sz="1200" i="0" dirty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60421" name="Group 61457"/>
          <p:cNvGrpSpPr>
            <a:grpSpLocks/>
          </p:cNvGrpSpPr>
          <p:nvPr/>
        </p:nvGrpSpPr>
        <p:grpSpPr bwMode="auto">
          <a:xfrm>
            <a:off x="361950" y="536092"/>
            <a:ext cx="7894770" cy="4878388"/>
            <a:chOff x="154421" y="1568171"/>
            <a:chExt cx="7894301" cy="4878586"/>
          </a:xfrm>
        </p:grpSpPr>
        <p:grpSp>
          <p:nvGrpSpPr>
            <p:cNvPr id="60422" name="Group 249"/>
            <p:cNvGrpSpPr>
              <a:grpSpLocks/>
            </p:cNvGrpSpPr>
            <p:nvPr/>
          </p:nvGrpSpPr>
          <p:grpSpPr bwMode="auto">
            <a:xfrm>
              <a:off x="706206" y="3257511"/>
              <a:ext cx="463932" cy="637577"/>
              <a:chOff x="4140" y="429"/>
              <a:chExt cx="1425" cy="2396"/>
            </a:xfrm>
          </p:grpSpPr>
          <p:sp>
            <p:nvSpPr>
              <p:cNvPr id="60760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0" name="Rectangle 251"/>
              <p:cNvSpPr>
                <a:spLocks noChangeArrowheads="1"/>
              </p:cNvSpPr>
              <p:nvPr/>
            </p:nvSpPr>
            <p:spPr bwMode="auto">
              <a:xfrm>
                <a:off x="4205" y="428"/>
                <a:ext cx="1048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762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763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13" name="Rectangle 254"/>
              <p:cNvSpPr>
                <a:spLocks noChangeArrowheads="1"/>
              </p:cNvSpPr>
              <p:nvPr/>
            </p:nvSpPr>
            <p:spPr bwMode="auto">
              <a:xfrm>
                <a:off x="4215" y="691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765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9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7" y="2567"/>
                  <a:ext cx="724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" name="AutoShape 257"/>
                <p:cNvSpPr>
                  <a:spLocks noChangeArrowheads="1"/>
                </p:cNvSpPr>
                <p:nvPr/>
              </p:nvSpPr>
              <p:spPr bwMode="auto">
                <a:xfrm>
                  <a:off x="635" y="2584"/>
                  <a:ext cx="688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5" name="Rectangle 258"/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767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37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24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8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694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17" name="Rectangle 262"/>
              <p:cNvSpPr>
                <a:spLocks noChangeArrowheads="1"/>
              </p:cNvSpPr>
              <p:nvPr/>
            </p:nvSpPr>
            <p:spPr bwMode="auto">
              <a:xfrm>
                <a:off x="4220" y="1359"/>
                <a:ext cx="595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8" name="Rectangle 263"/>
              <p:cNvSpPr>
                <a:spLocks noChangeArrowheads="1"/>
              </p:cNvSpPr>
              <p:nvPr/>
            </p:nvSpPr>
            <p:spPr bwMode="auto">
              <a:xfrm>
                <a:off x="4230" y="1657"/>
                <a:ext cx="595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770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35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6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8" y="2585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60771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772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33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7" y="2570"/>
                  <a:ext cx="723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4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6" y="2588"/>
                  <a:ext cx="68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2" name="Rectangle 271"/>
              <p:cNvSpPr>
                <a:spLocks noChangeArrowheads="1"/>
              </p:cNvSpPr>
              <p:nvPr/>
            </p:nvSpPr>
            <p:spPr bwMode="auto">
              <a:xfrm>
                <a:off x="5249" y="428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774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775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" name="Oval 274"/>
              <p:cNvSpPr>
                <a:spLocks noChangeArrowheads="1"/>
              </p:cNvSpPr>
              <p:nvPr/>
            </p:nvSpPr>
            <p:spPr bwMode="auto">
              <a:xfrm>
                <a:off x="5517" y="2612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777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7" name="AutoShape 276"/>
              <p:cNvSpPr>
                <a:spLocks noChangeArrowheads="1"/>
              </p:cNvSpPr>
              <p:nvPr/>
            </p:nvSpPr>
            <p:spPr bwMode="auto">
              <a:xfrm>
                <a:off x="4142" y="2684"/>
                <a:ext cx="1199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8" name="AutoShape 277"/>
              <p:cNvSpPr>
                <a:spLocks noChangeArrowheads="1"/>
              </p:cNvSpPr>
              <p:nvPr/>
            </p:nvSpPr>
            <p:spPr bwMode="auto">
              <a:xfrm>
                <a:off x="4205" y="2713"/>
                <a:ext cx="1073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9" name="Oval 278"/>
              <p:cNvSpPr>
                <a:spLocks noChangeArrowheads="1"/>
              </p:cNvSpPr>
              <p:nvPr/>
            </p:nvSpPr>
            <p:spPr bwMode="auto">
              <a:xfrm>
                <a:off x="4308" y="2385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0" name="Oval 279"/>
              <p:cNvSpPr>
                <a:spLocks noChangeArrowheads="1"/>
              </p:cNvSpPr>
              <p:nvPr/>
            </p:nvSpPr>
            <p:spPr bwMode="auto">
              <a:xfrm>
                <a:off x="4488" y="2385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i="1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1" name="Oval 280"/>
              <p:cNvSpPr>
                <a:spLocks noChangeArrowheads="1"/>
              </p:cNvSpPr>
              <p:nvPr/>
            </p:nvSpPr>
            <p:spPr bwMode="auto">
              <a:xfrm>
                <a:off x="4664" y="2379"/>
                <a:ext cx="156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32" name="Rectangle 281"/>
              <p:cNvSpPr>
                <a:spLocks noChangeArrowheads="1"/>
              </p:cNvSpPr>
              <p:nvPr/>
            </p:nvSpPr>
            <p:spPr bwMode="auto">
              <a:xfrm>
                <a:off x="5063" y="1836"/>
                <a:ext cx="83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60423" name="Group 542"/>
            <p:cNvGrpSpPr>
              <a:grpSpLocks/>
            </p:cNvGrpSpPr>
            <p:nvPr/>
          </p:nvGrpSpPr>
          <p:grpSpPr bwMode="auto">
            <a:xfrm>
              <a:off x="2738316" y="5097174"/>
              <a:ext cx="963728" cy="834421"/>
              <a:chOff x="-44" y="1473"/>
              <a:chExt cx="981" cy="1105"/>
            </a:xfrm>
          </p:grpSpPr>
          <p:pic>
            <p:nvPicPr>
              <p:cNvPr id="60758" name="Picture 52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0759" name="Freeform 53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967 w 356"/>
                  <a:gd name="T3" fmla="*/ 50 h 368"/>
                  <a:gd name="T4" fmla="*/ 1147 w 356"/>
                  <a:gd name="T5" fmla="*/ 1052 h 368"/>
                  <a:gd name="T6" fmla="*/ 253 w 356"/>
                  <a:gd name="T7" fmla="*/ 1316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</p:grpSp>
        <p:pic>
          <p:nvPicPr>
            <p:cNvPr id="60424" name="Picture 7" descr="Bob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2385" y="5902036"/>
              <a:ext cx="533264" cy="54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0425" name="Group 2"/>
            <p:cNvGrpSpPr>
              <a:grpSpLocks/>
            </p:cNvGrpSpPr>
            <p:nvPr/>
          </p:nvGrpSpPr>
          <p:grpSpPr bwMode="auto">
            <a:xfrm>
              <a:off x="6350500" y="1954842"/>
              <a:ext cx="1698222" cy="1355547"/>
              <a:chOff x="3510611" y="3438810"/>
              <a:chExt cx="1698222" cy="1355547"/>
            </a:xfrm>
          </p:grpSpPr>
          <p:sp>
            <p:nvSpPr>
              <p:cNvPr id="60691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1064785 w 10000"/>
                  <a:gd name="T1" fmla="*/ 17080 h 10000"/>
                  <a:gd name="T2" fmla="*/ 634795 w 10000"/>
                  <a:gd name="T3" fmla="*/ 102479 h 10000"/>
                  <a:gd name="T4" fmla="*/ 320454 w 10000"/>
                  <a:gd name="T5" fmla="*/ 202654 h 10000"/>
                  <a:gd name="T6" fmla="*/ 106818 w 10000"/>
                  <a:gd name="T7" fmla="*/ 243050 h 10000"/>
                  <a:gd name="T8" fmla="*/ 21737 w 10000"/>
                  <a:gd name="T9" fmla="*/ 598745 h 10000"/>
                  <a:gd name="T10" fmla="*/ 15114 w 10000"/>
                  <a:gd name="T11" fmla="*/ 928279 h 10000"/>
                  <a:gd name="T12" fmla="*/ 204975 w 10000"/>
                  <a:gd name="T13" fmla="*/ 989278 h 10000"/>
                  <a:gd name="T14" fmla="*/ 748237 w 10000"/>
                  <a:gd name="T15" fmla="*/ 989278 h 10000"/>
                  <a:gd name="T16" fmla="*/ 981402 w 10000"/>
                  <a:gd name="T17" fmla="*/ 1123477 h 10000"/>
                  <a:gd name="T18" fmla="*/ 1238004 w 10000"/>
                  <a:gd name="T19" fmla="*/ 1331012 h 10000"/>
                  <a:gd name="T20" fmla="*/ 1434658 w 10000"/>
                  <a:gd name="T21" fmla="*/ 1339145 h 10000"/>
                  <a:gd name="T22" fmla="*/ 1571195 w 10000"/>
                  <a:gd name="T23" fmla="*/ 1221077 h 10000"/>
                  <a:gd name="T24" fmla="*/ 1637765 w 10000"/>
                  <a:gd name="T25" fmla="*/ 899948 h 10000"/>
                  <a:gd name="T26" fmla="*/ 1681070 w 10000"/>
                  <a:gd name="T27" fmla="*/ 586545 h 10000"/>
                  <a:gd name="T28" fmla="*/ 1687863 w 10000"/>
                  <a:gd name="T29" fmla="*/ 212279 h 10000"/>
                  <a:gd name="T30" fmla="*/ 1541136 w 10000"/>
                  <a:gd name="T31" fmla="*/ 29280 h 10000"/>
                  <a:gd name="T32" fmla="*/ 1277912 w 10000"/>
                  <a:gd name="T33" fmla="*/ 678 h 10000"/>
                  <a:gd name="T34" fmla="*/ 1064785 w 10000"/>
                  <a:gd name="T35" fmla="*/ 17080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692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60726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82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5" y="431"/>
                  <a:ext cx="1046" cy="227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28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729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85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1" y="694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31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11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70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12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7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87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4" y="1022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33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09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0" y="2572"/>
                    <a:ext cx="734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10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91"/>
                    <a:ext cx="70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89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1" y="1356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90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4" y="1654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36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07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71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08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8"/>
                    <a:ext cx="694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737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60738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05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7"/>
                    <a:ext cx="725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06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94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294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31"/>
                  <a:ext cx="68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40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741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97" name="Oval 274"/>
                <p:cNvSpPr>
                  <a:spLocks noChangeArrowheads="1"/>
                </p:cNvSpPr>
                <p:nvPr/>
              </p:nvSpPr>
              <p:spPr bwMode="auto">
                <a:xfrm>
                  <a:off x="5517" y="2609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43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299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7" y="2680"/>
                  <a:ext cx="120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0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5" y="2710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1" name="Oval 278"/>
                <p:cNvSpPr>
                  <a:spLocks noChangeArrowheads="1"/>
                </p:cNvSpPr>
                <p:nvPr/>
              </p:nvSpPr>
              <p:spPr bwMode="auto">
                <a:xfrm>
                  <a:off x="4304" y="2382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2" name="Oval 279"/>
                <p:cNvSpPr>
                  <a:spLocks noChangeArrowheads="1"/>
                </p:cNvSpPr>
                <p:nvPr/>
              </p:nvSpPr>
              <p:spPr bwMode="auto">
                <a:xfrm>
                  <a:off x="4484" y="2382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800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3" name="Oval 280"/>
                <p:cNvSpPr>
                  <a:spLocks noChangeArrowheads="1"/>
                </p:cNvSpPr>
                <p:nvPr/>
              </p:nvSpPr>
              <p:spPr bwMode="auto">
                <a:xfrm>
                  <a:off x="4663" y="2382"/>
                  <a:ext cx="155" cy="1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04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59" y="1833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60693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60694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15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3" y="432"/>
                  <a:ext cx="1052" cy="2279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96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697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18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5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99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44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71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45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8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20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8" y="1023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01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42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73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43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92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22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5" y="135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23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8" y="1655"/>
                  <a:ext cx="600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704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40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72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41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9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705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60706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38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8"/>
                    <a:ext cx="725" cy="14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39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6"/>
                    <a:ext cx="694" cy="11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27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9" y="432"/>
                  <a:ext cx="68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08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709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30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0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711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32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2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3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3" y="2711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4" name="Oval 278"/>
                <p:cNvSpPr>
                  <a:spLocks noChangeArrowheads="1"/>
                </p:cNvSpPr>
                <p:nvPr/>
              </p:nvSpPr>
              <p:spPr bwMode="auto">
                <a:xfrm>
                  <a:off x="4308" y="2383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5" name="Oval 279"/>
                <p:cNvSpPr>
                  <a:spLocks noChangeArrowheads="1"/>
                </p:cNvSpPr>
                <p:nvPr/>
              </p:nvSpPr>
              <p:spPr bwMode="auto">
                <a:xfrm>
                  <a:off x="4488" y="2383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800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6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83"/>
                  <a:ext cx="161" cy="137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37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3" y="1834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60426" name="Group 347"/>
            <p:cNvGrpSpPr>
              <a:grpSpLocks/>
            </p:cNvGrpSpPr>
            <p:nvPr/>
          </p:nvGrpSpPr>
          <p:grpSpPr bwMode="auto">
            <a:xfrm>
              <a:off x="6089043" y="3477058"/>
              <a:ext cx="1874050" cy="1355547"/>
              <a:chOff x="3510611" y="3438810"/>
              <a:chExt cx="1698222" cy="1355547"/>
            </a:xfrm>
          </p:grpSpPr>
          <p:sp>
            <p:nvSpPr>
              <p:cNvPr id="60624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1064785 w 10000"/>
                  <a:gd name="T1" fmla="*/ 17080 h 10000"/>
                  <a:gd name="T2" fmla="*/ 634795 w 10000"/>
                  <a:gd name="T3" fmla="*/ 102479 h 10000"/>
                  <a:gd name="T4" fmla="*/ 320454 w 10000"/>
                  <a:gd name="T5" fmla="*/ 202654 h 10000"/>
                  <a:gd name="T6" fmla="*/ 106818 w 10000"/>
                  <a:gd name="T7" fmla="*/ 243050 h 10000"/>
                  <a:gd name="T8" fmla="*/ 21737 w 10000"/>
                  <a:gd name="T9" fmla="*/ 598745 h 10000"/>
                  <a:gd name="T10" fmla="*/ 15114 w 10000"/>
                  <a:gd name="T11" fmla="*/ 928279 h 10000"/>
                  <a:gd name="T12" fmla="*/ 204975 w 10000"/>
                  <a:gd name="T13" fmla="*/ 989278 h 10000"/>
                  <a:gd name="T14" fmla="*/ 748237 w 10000"/>
                  <a:gd name="T15" fmla="*/ 989278 h 10000"/>
                  <a:gd name="T16" fmla="*/ 981402 w 10000"/>
                  <a:gd name="T17" fmla="*/ 1123477 h 10000"/>
                  <a:gd name="T18" fmla="*/ 1238004 w 10000"/>
                  <a:gd name="T19" fmla="*/ 1331012 h 10000"/>
                  <a:gd name="T20" fmla="*/ 1434658 w 10000"/>
                  <a:gd name="T21" fmla="*/ 1339145 h 10000"/>
                  <a:gd name="T22" fmla="*/ 1571195 w 10000"/>
                  <a:gd name="T23" fmla="*/ 1221077 h 10000"/>
                  <a:gd name="T24" fmla="*/ 1637765 w 10000"/>
                  <a:gd name="T25" fmla="*/ 899948 h 10000"/>
                  <a:gd name="T26" fmla="*/ 1681070 w 10000"/>
                  <a:gd name="T27" fmla="*/ 586545 h 10000"/>
                  <a:gd name="T28" fmla="*/ 1687863 w 10000"/>
                  <a:gd name="T29" fmla="*/ 212279 h 10000"/>
                  <a:gd name="T30" fmla="*/ 1541136 w 10000"/>
                  <a:gd name="T31" fmla="*/ 29280 h 10000"/>
                  <a:gd name="T32" fmla="*/ 1277912 w 10000"/>
                  <a:gd name="T33" fmla="*/ 678 h 10000"/>
                  <a:gd name="T34" fmla="*/ 1064785 w 10000"/>
                  <a:gd name="T35" fmla="*/ 17080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625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60659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85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8" y="426"/>
                  <a:ext cx="1043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61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662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88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3" y="68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64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14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5"/>
                    <a:ext cx="721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15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1" y="2582"/>
                    <a:ext cx="686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90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5" y="101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66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12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7"/>
                    <a:ext cx="728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13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6"/>
                    <a:ext cx="69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92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9" y="1357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93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4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69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10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7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11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3"/>
                    <a:ext cx="692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670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60671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08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09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2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97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1" y="426"/>
                  <a:ext cx="67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73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674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00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0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76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02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1"/>
                  <a:ext cx="1200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3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8" y="2711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4" name="Oval 278"/>
                <p:cNvSpPr>
                  <a:spLocks noChangeArrowheads="1"/>
                </p:cNvSpPr>
                <p:nvPr/>
              </p:nvSpPr>
              <p:spPr bwMode="auto">
                <a:xfrm>
                  <a:off x="4309" y="2383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5" name="Oval 279"/>
                <p:cNvSpPr>
                  <a:spLocks noChangeArrowheads="1"/>
                </p:cNvSpPr>
                <p:nvPr/>
              </p:nvSpPr>
              <p:spPr bwMode="auto">
                <a:xfrm>
                  <a:off x="4488" y="2383"/>
                  <a:ext cx="157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800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6" name="Oval 280"/>
                <p:cNvSpPr>
                  <a:spLocks noChangeArrowheads="1"/>
                </p:cNvSpPr>
                <p:nvPr/>
              </p:nvSpPr>
              <p:spPr bwMode="auto">
                <a:xfrm>
                  <a:off x="4662" y="2377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07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0" y="1834"/>
                  <a:ext cx="84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60626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60627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53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9" y="427"/>
                  <a:ext cx="1043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29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630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56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0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32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382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9" y="2566"/>
                    <a:ext cx="721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83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2583"/>
                    <a:ext cx="686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58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6" y="101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34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380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8"/>
                    <a:ext cx="728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81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7"/>
                    <a:ext cx="693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60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20" y="135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61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32" y="1656"/>
                  <a:ext cx="594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37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378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8"/>
                    <a:ext cx="720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79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4"/>
                    <a:ext cx="692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638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60639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376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69"/>
                    <a:ext cx="72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377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7"/>
                    <a:ext cx="692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365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52" y="427"/>
                  <a:ext cx="67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41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642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68" name="Oval 274"/>
                <p:cNvSpPr>
                  <a:spLocks noChangeArrowheads="1"/>
                </p:cNvSpPr>
                <p:nvPr/>
              </p:nvSpPr>
              <p:spPr bwMode="auto">
                <a:xfrm>
                  <a:off x="5516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44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370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2" y="2683"/>
                  <a:ext cx="1200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1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9" y="2712"/>
                  <a:ext cx="1071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2" name="Oval 278"/>
                <p:cNvSpPr>
                  <a:spLocks noChangeArrowheads="1"/>
                </p:cNvSpPr>
                <p:nvPr/>
              </p:nvSpPr>
              <p:spPr bwMode="auto">
                <a:xfrm>
                  <a:off x="4310" y="2384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3" name="Oval 279"/>
                <p:cNvSpPr>
                  <a:spLocks noChangeArrowheads="1"/>
                </p:cNvSpPr>
                <p:nvPr/>
              </p:nvSpPr>
              <p:spPr bwMode="auto">
                <a:xfrm>
                  <a:off x="4489" y="2384"/>
                  <a:ext cx="157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800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4" name="Oval 280"/>
                <p:cNvSpPr>
                  <a:spLocks noChangeArrowheads="1"/>
                </p:cNvSpPr>
                <p:nvPr/>
              </p:nvSpPr>
              <p:spPr bwMode="auto">
                <a:xfrm>
                  <a:off x="4663" y="2378"/>
                  <a:ext cx="157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375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2" y="1835"/>
                  <a:ext cx="84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grpSp>
          <p:nvGrpSpPr>
            <p:cNvPr id="60427" name="Group 415"/>
            <p:cNvGrpSpPr>
              <a:grpSpLocks/>
            </p:cNvGrpSpPr>
            <p:nvPr/>
          </p:nvGrpSpPr>
          <p:grpSpPr bwMode="auto">
            <a:xfrm>
              <a:off x="6113006" y="4999274"/>
              <a:ext cx="1698222" cy="1355547"/>
              <a:chOff x="3510611" y="3438810"/>
              <a:chExt cx="1698222" cy="1355547"/>
            </a:xfrm>
          </p:grpSpPr>
          <p:sp>
            <p:nvSpPr>
              <p:cNvPr id="60557" name="Freeform 1287"/>
              <p:cNvSpPr>
                <a:spLocks/>
              </p:cNvSpPr>
              <p:nvPr/>
            </p:nvSpPr>
            <p:spPr bwMode="auto">
              <a:xfrm>
                <a:off x="3510611" y="3438810"/>
                <a:ext cx="1698222" cy="1355547"/>
              </a:xfrm>
              <a:custGeom>
                <a:avLst/>
                <a:gdLst>
                  <a:gd name="T0" fmla="*/ 1064785 w 10000"/>
                  <a:gd name="T1" fmla="*/ 17080 h 10000"/>
                  <a:gd name="T2" fmla="*/ 634795 w 10000"/>
                  <a:gd name="T3" fmla="*/ 102479 h 10000"/>
                  <a:gd name="T4" fmla="*/ 320454 w 10000"/>
                  <a:gd name="T5" fmla="*/ 202654 h 10000"/>
                  <a:gd name="T6" fmla="*/ 106818 w 10000"/>
                  <a:gd name="T7" fmla="*/ 243050 h 10000"/>
                  <a:gd name="T8" fmla="*/ 21737 w 10000"/>
                  <a:gd name="T9" fmla="*/ 598745 h 10000"/>
                  <a:gd name="T10" fmla="*/ 15114 w 10000"/>
                  <a:gd name="T11" fmla="*/ 928279 h 10000"/>
                  <a:gd name="T12" fmla="*/ 204975 w 10000"/>
                  <a:gd name="T13" fmla="*/ 989278 h 10000"/>
                  <a:gd name="T14" fmla="*/ 748237 w 10000"/>
                  <a:gd name="T15" fmla="*/ 989278 h 10000"/>
                  <a:gd name="T16" fmla="*/ 981402 w 10000"/>
                  <a:gd name="T17" fmla="*/ 1123477 h 10000"/>
                  <a:gd name="T18" fmla="*/ 1238004 w 10000"/>
                  <a:gd name="T19" fmla="*/ 1331012 h 10000"/>
                  <a:gd name="T20" fmla="*/ 1434658 w 10000"/>
                  <a:gd name="T21" fmla="*/ 1339145 h 10000"/>
                  <a:gd name="T22" fmla="*/ 1571195 w 10000"/>
                  <a:gd name="T23" fmla="*/ 1221077 h 10000"/>
                  <a:gd name="T24" fmla="*/ 1637765 w 10000"/>
                  <a:gd name="T25" fmla="*/ 899948 h 10000"/>
                  <a:gd name="T26" fmla="*/ 1681070 w 10000"/>
                  <a:gd name="T27" fmla="*/ 586545 h 10000"/>
                  <a:gd name="T28" fmla="*/ 1687863 w 10000"/>
                  <a:gd name="T29" fmla="*/ 212279 h 10000"/>
                  <a:gd name="T30" fmla="*/ 1541136 w 10000"/>
                  <a:gd name="T31" fmla="*/ 29280 h 10000"/>
                  <a:gd name="T32" fmla="*/ 1277912 w 10000"/>
                  <a:gd name="T33" fmla="*/ 678 h 10000"/>
                  <a:gd name="T34" fmla="*/ 1064785 w 10000"/>
                  <a:gd name="T35" fmla="*/ 17080 h 100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000" h="10000">
                    <a:moveTo>
                      <a:pt x="6270" y="126"/>
                    </a:moveTo>
                    <a:cubicBezTo>
                      <a:pt x="5642" y="245"/>
                      <a:pt x="4469" y="528"/>
                      <a:pt x="3738" y="756"/>
                    </a:cubicBezTo>
                    <a:cubicBezTo>
                      <a:pt x="3007" y="984"/>
                      <a:pt x="2405" y="1322"/>
                      <a:pt x="1887" y="1495"/>
                    </a:cubicBezTo>
                    <a:cubicBezTo>
                      <a:pt x="1369" y="1668"/>
                      <a:pt x="1195" y="1105"/>
                      <a:pt x="629" y="1793"/>
                    </a:cubicBezTo>
                    <a:cubicBezTo>
                      <a:pt x="63" y="2481"/>
                      <a:pt x="218" y="3574"/>
                      <a:pt x="128" y="4417"/>
                    </a:cubicBezTo>
                    <a:cubicBezTo>
                      <a:pt x="39" y="5260"/>
                      <a:pt x="-87" y="6368"/>
                      <a:pt x="89" y="6848"/>
                    </a:cubicBezTo>
                    <a:cubicBezTo>
                      <a:pt x="265" y="7328"/>
                      <a:pt x="491" y="7223"/>
                      <a:pt x="1207" y="7298"/>
                    </a:cubicBezTo>
                    <a:cubicBezTo>
                      <a:pt x="1924" y="7374"/>
                      <a:pt x="3641" y="7133"/>
                      <a:pt x="4406" y="7298"/>
                    </a:cubicBezTo>
                    <a:cubicBezTo>
                      <a:pt x="5171" y="7463"/>
                      <a:pt x="5298" y="7868"/>
                      <a:pt x="5779" y="8288"/>
                    </a:cubicBezTo>
                    <a:cubicBezTo>
                      <a:pt x="6260" y="8709"/>
                      <a:pt x="6848" y="9549"/>
                      <a:pt x="7290" y="9819"/>
                    </a:cubicBezTo>
                    <a:cubicBezTo>
                      <a:pt x="7731" y="10089"/>
                      <a:pt x="8124" y="10014"/>
                      <a:pt x="8448" y="9879"/>
                    </a:cubicBezTo>
                    <a:cubicBezTo>
                      <a:pt x="8771" y="9744"/>
                      <a:pt x="9056" y="9549"/>
                      <a:pt x="9252" y="9008"/>
                    </a:cubicBezTo>
                    <a:cubicBezTo>
                      <a:pt x="9448" y="8469"/>
                      <a:pt x="9537" y="7418"/>
                      <a:pt x="9644" y="6639"/>
                    </a:cubicBezTo>
                    <a:cubicBezTo>
                      <a:pt x="9752" y="5858"/>
                      <a:pt x="9851" y="5168"/>
                      <a:pt x="9899" y="4327"/>
                    </a:cubicBezTo>
                    <a:cubicBezTo>
                      <a:pt x="9949" y="3486"/>
                      <a:pt x="10076" y="2256"/>
                      <a:pt x="9939" y="1566"/>
                    </a:cubicBezTo>
                    <a:cubicBezTo>
                      <a:pt x="9802" y="876"/>
                      <a:pt x="9478" y="471"/>
                      <a:pt x="9075" y="216"/>
                    </a:cubicBezTo>
                    <a:cubicBezTo>
                      <a:pt x="8674" y="-39"/>
                      <a:pt x="7997" y="20"/>
                      <a:pt x="7525" y="5"/>
                    </a:cubicBezTo>
                    <a:cubicBezTo>
                      <a:pt x="7055" y="-9"/>
                      <a:pt x="6898" y="5"/>
                      <a:pt x="6270" y="126"/>
                    </a:cubicBez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558" name="Group 249"/>
              <p:cNvGrpSpPr>
                <a:grpSpLocks/>
              </p:cNvGrpSpPr>
              <p:nvPr/>
            </p:nvGrpSpPr>
            <p:grpSpPr bwMode="auto">
              <a:xfrm>
                <a:off x="3696664" y="3737375"/>
                <a:ext cx="365511" cy="637577"/>
                <a:chOff x="4140" y="429"/>
                <a:chExt cx="1425" cy="2396"/>
              </a:xfrm>
            </p:grpSpPr>
            <p:sp>
              <p:nvSpPr>
                <p:cNvPr id="60592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53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3" y="427"/>
                  <a:ext cx="1052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594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595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56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5" y="690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97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2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6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83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3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58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7" y="101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99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0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81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7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60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5" y="1358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61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7" y="1656"/>
                  <a:ext cx="600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602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78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7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79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4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603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60604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76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2569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77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32" y="2587"/>
                    <a:ext cx="694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65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9" y="427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06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607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68" name="Oval 274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609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70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41" y="2682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1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3" y="2712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2" name="Oval 278"/>
                <p:cNvSpPr>
                  <a:spLocks noChangeArrowheads="1"/>
                </p:cNvSpPr>
                <p:nvPr/>
              </p:nvSpPr>
              <p:spPr bwMode="auto">
                <a:xfrm>
                  <a:off x="4308" y="2384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3" name="Oval 279"/>
                <p:cNvSpPr>
                  <a:spLocks noChangeArrowheads="1"/>
                </p:cNvSpPr>
                <p:nvPr/>
              </p:nvSpPr>
              <p:spPr bwMode="auto">
                <a:xfrm>
                  <a:off x="4487" y="2384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800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4" name="Oval 280"/>
                <p:cNvSpPr>
                  <a:spLocks noChangeArrowheads="1"/>
                </p:cNvSpPr>
                <p:nvPr/>
              </p:nvSpPr>
              <p:spPr bwMode="auto">
                <a:xfrm>
                  <a:off x="4661" y="2378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75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3" y="1835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grpSp>
            <p:nvGrpSpPr>
              <p:cNvPr id="60559" name="Group 249"/>
              <p:cNvGrpSpPr>
                <a:grpSpLocks/>
              </p:cNvGrpSpPr>
              <p:nvPr/>
            </p:nvGrpSpPr>
            <p:grpSpPr bwMode="auto">
              <a:xfrm>
                <a:off x="4638535" y="3965678"/>
                <a:ext cx="365511" cy="637577"/>
                <a:chOff x="4140" y="429"/>
                <a:chExt cx="1425" cy="2396"/>
              </a:xfrm>
            </p:grpSpPr>
            <p:sp>
              <p:nvSpPr>
                <p:cNvPr id="60560" name="Freeform 250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6 w 354"/>
                    <a:gd name="T1" fmla="*/ 0 h 2742"/>
                    <a:gd name="T2" fmla="*/ 145 w 354"/>
                    <a:gd name="T3" fmla="*/ 164 h 2742"/>
                    <a:gd name="T4" fmla="*/ 142 w 354"/>
                    <a:gd name="T5" fmla="*/ 1268 h 2742"/>
                    <a:gd name="T6" fmla="*/ 0 w 354"/>
                    <a:gd name="T7" fmla="*/ 1325 h 2742"/>
                    <a:gd name="T8" fmla="*/ 2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21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01" y="428"/>
                  <a:ext cx="1052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562" name="Freeform 252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3 w 211"/>
                    <a:gd name="T1" fmla="*/ 0 h 2537"/>
                    <a:gd name="T2" fmla="*/ 87 w 211"/>
                    <a:gd name="T3" fmla="*/ 106 h 2537"/>
                    <a:gd name="T4" fmla="*/ 3 w 211"/>
                    <a:gd name="T5" fmla="*/ 1208 h 2537"/>
                    <a:gd name="T6" fmla="*/ 3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563" name="Freeform 253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2 h 226"/>
                    <a:gd name="T4" fmla="*/ 135 w 328"/>
                    <a:gd name="T5" fmla="*/ 110 h 226"/>
                    <a:gd name="T6" fmla="*/ 0 w 328"/>
                    <a:gd name="T7" fmla="*/ 49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24" name="Rectangle 254"/>
                <p:cNvSpPr>
                  <a:spLocks noChangeArrowheads="1"/>
                </p:cNvSpPr>
                <p:nvPr/>
              </p:nvSpPr>
              <p:spPr bwMode="auto">
                <a:xfrm>
                  <a:off x="4213" y="691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65" name="Group 255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50" name="AutoShape 256"/>
                  <p:cNvSpPr>
                    <a:spLocks noChangeArrowheads="1"/>
                  </p:cNvSpPr>
                  <p:nvPr/>
                </p:nvSpPr>
                <p:spPr bwMode="auto">
                  <a:xfrm>
                    <a:off x="609" y="2567"/>
                    <a:ext cx="726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51" name="AutoShape 257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4"/>
                    <a:ext cx="695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26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25" y="101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67" name="Group 259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48" name="AutoShape 260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569"/>
                    <a:ext cx="726" cy="136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49" name="AutoShape 261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8"/>
                    <a:ext cx="695" cy="9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28" name="Rectangle 262"/>
                <p:cNvSpPr>
                  <a:spLocks noChangeArrowheads="1"/>
                </p:cNvSpPr>
                <p:nvPr/>
              </p:nvSpPr>
              <p:spPr bwMode="auto">
                <a:xfrm>
                  <a:off x="4213" y="1359"/>
                  <a:ext cx="594" cy="48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29" name="Rectangle 263"/>
                <p:cNvSpPr>
                  <a:spLocks noChangeArrowheads="1"/>
                </p:cNvSpPr>
                <p:nvPr/>
              </p:nvSpPr>
              <p:spPr bwMode="auto">
                <a:xfrm>
                  <a:off x="4225" y="1657"/>
                  <a:ext cx="600" cy="42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grpSp>
              <p:nvGrpSpPr>
                <p:cNvPr id="60570" name="Group 264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46" name="AutoShape 265"/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68"/>
                    <a:ext cx="717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47" name="AutoShape 266"/>
                  <p:cNvSpPr>
                    <a:spLocks noChangeArrowheads="1"/>
                  </p:cNvSpPr>
                  <p:nvPr/>
                </p:nvSpPr>
                <p:spPr bwMode="auto">
                  <a:xfrm>
                    <a:off x="627" y="2585"/>
                    <a:ext cx="686" cy="10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60571" name="Freeform 267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36 w 328"/>
                    <a:gd name="T3" fmla="*/ 61 h 226"/>
                    <a:gd name="T4" fmla="*/ 135 w 328"/>
                    <a:gd name="T5" fmla="*/ 108 h 226"/>
                    <a:gd name="T6" fmla="*/ 0 w 328"/>
                    <a:gd name="T7" fmla="*/ 4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grpSp>
              <p:nvGrpSpPr>
                <p:cNvPr id="60572" name="Group 268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44" name="AutoShape 269"/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70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  <p:sp>
                <p:nvSpPr>
                  <p:cNvPr id="445" name="AutoShape 270"/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8"/>
                    <a:ext cx="694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eaLnBrk="0" hangingPunct="0">
                      <a:defRPr/>
                    </a:pPr>
                    <a:endParaRPr lang="en-US" sz="1800" i="1">
                      <a:solidFill>
                        <a:srgbClr val="000000"/>
                      </a:solidFill>
                      <a:latin typeface="Comic Sans MS" charset="0"/>
                      <a:ea typeface="ＭＳ Ｐゴシック" charset="0"/>
                      <a:cs typeface="Arial" charset="0"/>
                    </a:endParaRPr>
                  </a:p>
                </p:txBody>
              </p:sp>
            </p:grpSp>
            <p:sp>
              <p:nvSpPr>
                <p:cNvPr id="433" name="Rectangle 271"/>
                <p:cNvSpPr>
                  <a:spLocks noChangeArrowheads="1"/>
                </p:cNvSpPr>
                <p:nvPr/>
              </p:nvSpPr>
              <p:spPr bwMode="auto">
                <a:xfrm>
                  <a:off x="5246" y="428"/>
                  <a:ext cx="68" cy="2291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574" name="Freeform 272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20 w 296"/>
                    <a:gd name="T3" fmla="*/ 69 h 256"/>
                    <a:gd name="T4" fmla="*/ 122 w 296"/>
                    <a:gd name="T5" fmla="*/ 122 h 256"/>
                    <a:gd name="T6" fmla="*/ 0 w 296"/>
                    <a:gd name="T7" fmla="*/ 4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60575" name="Freeform 273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26 w 304"/>
                    <a:gd name="T3" fmla="*/ 79 h 288"/>
                    <a:gd name="T4" fmla="*/ 118 w 304"/>
                    <a:gd name="T5" fmla="*/ 139 h 288"/>
                    <a:gd name="T6" fmla="*/ 3 w 304"/>
                    <a:gd name="T7" fmla="*/ 6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36" name="Oval 274"/>
                <p:cNvSpPr>
                  <a:spLocks noChangeArrowheads="1"/>
                </p:cNvSpPr>
                <p:nvPr/>
              </p:nvSpPr>
              <p:spPr bwMode="auto">
                <a:xfrm>
                  <a:off x="5513" y="2612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60577" name="Freeform 275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51 h 240"/>
                    <a:gd name="T2" fmla="*/ 2 w 306"/>
                    <a:gd name="T3" fmla="*/ 116 h 240"/>
                    <a:gd name="T4" fmla="*/ 126 w 306"/>
                    <a:gd name="T5" fmla="*/ 53 h 240"/>
                    <a:gd name="T6" fmla="*/ 123 w 306"/>
                    <a:gd name="T7" fmla="*/ 0 h 240"/>
                    <a:gd name="T8" fmla="*/ 0 w 306"/>
                    <a:gd name="T9" fmla="*/ 51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sv-SE" sz="1800" i="1" smtClean="0">
                    <a:solidFill>
                      <a:srgbClr val="000000"/>
                    </a:solidFill>
                    <a:latin typeface="Comic Sans MS" pitchFamily="66" charset="0"/>
                    <a:ea typeface="MS PGothic" pitchFamily="34" charset="-128"/>
                    <a:cs typeface="+mn-cs"/>
                  </a:endParaRPr>
                </a:p>
              </p:txBody>
            </p:sp>
            <p:sp>
              <p:nvSpPr>
                <p:cNvPr id="438" name="AutoShape 276"/>
                <p:cNvSpPr>
                  <a:spLocks noChangeArrowheads="1"/>
                </p:cNvSpPr>
                <p:nvPr/>
              </p:nvSpPr>
              <p:spPr bwMode="auto">
                <a:xfrm>
                  <a:off x="4139" y="2684"/>
                  <a:ext cx="1201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39" name="AutoShape 277"/>
                <p:cNvSpPr>
                  <a:spLocks noChangeArrowheads="1"/>
                </p:cNvSpPr>
                <p:nvPr/>
              </p:nvSpPr>
              <p:spPr bwMode="auto">
                <a:xfrm>
                  <a:off x="4201" y="2713"/>
                  <a:ext cx="1077" cy="7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40" name="Oval 278"/>
                <p:cNvSpPr>
                  <a:spLocks noChangeArrowheads="1"/>
                </p:cNvSpPr>
                <p:nvPr/>
              </p:nvSpPr>
              <p:spPr bwMode="auto">
                <a:xfrm>
                  <a:off x="4306" y="2385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41" name="Oval 279"/>
                <p:cNvSpPr>
                  <a:spLocks noChangeArrowheads="1"/>
                </p:cNvSpPr>
                <p:nvPr/>
              </p:nvSpPr>
              <p:spPr bwMode="auto">
                <a:xfrm>
                  <a:off x="4485" y="2385"/>
                  <a:ext cx="161" cy="14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US" sz="1800" i="1">
                    <a:solidFill>
                      <a:srgbClr val="FF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42" name="Oval 280"/>
                <p:cNvSpPr>
                  <a:spLocks noChangeArrowheads="1"/>
                </p:cNvSpPr>
                <p:nvPr/>
              </p:nvSpPr>
              <p:spPr bwMode="auto">
                <a:xfrm>
                  <a:off x="4659" y="2379"/>
                  <a:ext cx="161" cy="143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443" name="Rectangle 281"/>
                <p:cNvSpPr>
                  <a:spLocks noChangeArrowheads="1"/>
                </p:cNvSpPr>
                <p:nvPr/>
              </p:nvSpPr>
              <p:spPr bwMode="auto">
                <a:xfrm>
                  <a:off x="5061" y="1836"/>
                  <a:ext cx="87" cy="764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</p:grpSp>
        <p:cxnSp>
          <p:nvCxnSpPr>
            <p:cNvPr id="60428" name="Straight Arrow Connector 484"/>
            <p:cNvCxnSpPr>
              <a:cxnSpLocks noChangeShapeType="1"/>
            </p:cNvCxnSpPr>
            <p:nvPr/>
          </p:nvCxnSpPr>
          <p:spPr bwMode="auto">
            <a:xfrm>
              <a:off x="1084578" y="3909684"/>
              <a:ext cx="1804883" cy="148909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0429" name="Group 61440"/>
            <p:cNvGrpSpPr>
              <a:grpSpLocks/>
            </p:cNvGrpSpPr>
            <p:nvPr/>
          </p:nvGrpSpPr>
          <p:grpSpPr bwMode="auto">
            <a:xfrm>
              <a:off x="1471823" y="4151999"/>
              <a:ext cx="317511" cy="369332"/>
              <a:chOff x="1614533" y="4280420"/>
              <a:chExt cx="317511" cy="369332"/>
            </a:xfrm>
          </p:grpSpPr>
          <p:sp>
            <p:nvSpPr>
              <p:cNvPr id="60555" name="Oval 486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556" name="TextBox 487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 smtClean="0">
                    <a:solidFill>
                      <a:srgbClr val="000000"/>
                    </a:solidFill>
                    <a:latin typeface="Arial" pitchFamily="34" charset="0"/>
                  </a:rPr>
                  <a:t>1</a:t>
                </a:r>
              </a:p>
            </p:txBody>
          </p:sp>
        </p:grpSp>
        <p:sp>
          <p:nvSpPr>
            <p:cNvPr id="60430" name="TextBox 488"/>
            <p:cNvSpPr txBox="1">
              <a:spLocks noChangeArrowheads="1"/>
            </p:cNvSpPr>
            <p:nvPr/>
          </p:nvSpPr>
          <p:spPr bwMode="auto">
            <a:xfrm>
              <a:off x="506451" y="4630837"/>
              <a:ext cx="20337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1. Bob manages      Netflix account</a:t>
              </a:r>
            </a:p>
          </p:txBody>
        </p:sp>
        <p:sp>
          <p:nvSpPr>
            <p:cNvPr id="60431" name="TextBox 490"/>
            <p:cNvSpPr txBox="1">
              <a:spLocks noChangeArrowheads="1"/>
            </p:cNvSpPr>
            <p:nvPr/>
          </p:nvSpPr>
          <p:spPr bwMode="auto">
            <a:xfrm>
              <a:off x="154421" y="2614823"/>
              <a:ext cx="20337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Netflix registration,</a:t>
              </a:r>
            </a:p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accounting servers</a:t>
              </a:r>
            </a:p>
          </p:txBody>
        </p:sp>
        <p:sp>
          <p:nvSpPr>
            <p:cNvPr id="60432" name="Freeform 1287"/>
            <p:cNvSpPr>
              <a:spLocks/>
            </p:cNvSpPr>
            <p:nvPr/>
          </p:nvSpPr>
          <p:spPr bwMode="auto">
            <a:xfrm>
              <a:off x="2266011" y="1575222"/>
              <a:ext cx="3133006" cy="1506865"/>
            </a:xfrm>
            <a:custGeom>
              <a:avLst/>
              <a:gdLst>
                <a:gd name="T0" fmla="*/ 1964395 w 10000"/>
                <a:gd name="T1" fmla="*/ 18986 h 10000"/>
                <a:gd name="T2" fmla="*/ 1171118 w 10000"/>
                <a:gd name="T3" fmla="*/ 113919 h 10000"/>
                <a:gd name="T4" fmla="*/ 591198 w 10000"/>
                <a:gd name="T5" fmla="*/ 225276 h 10000"/>
                <a:gd name="T6" fmla="*/ 197066 w 10000"/>
                <a:gd name="T7" fmla="*/ 270181 h 10000"/>
                <a:gd name="T8" fmla="*/ 40102 w 10000"/>
                <a:gd name="T9" fmla="*/ 665582 h 10000"/>
                <a:gd name="T10" fmla="*/ 27884 w 10000"/>
                <a:gd name="T11" fmla="*/ 1031901 h 10000"/>
                <a:gd name="T12" fmla="*/ 378154 w 10000"/>
                <a:gd name="T13" fmla="*/ 1099710 h 10000"/>
                <a:gd name="T14" fmla="*/ 1380402 w 10000"/>
                <a:gd name="T15" fmla="*/ 1099710 h 10000"/>
                <a:gd name="T16" fmla="*/ 1810564 w 10000"/>
                <a:gd name="T17" fmla="*/ 1248890 h 10000"/>
                <a:gd name="T18" fmla="*/ 2283961 w 10000"/>
                <a:gd name="T19" fmla="*/ 1479591 h 10000"/>
                <a:gd name="T20" fmla="*/ 2646763 w 10000"/>
                <a:gd name="T21" fmla="*/ 1488632 h 10000"/>
                <a:gd name="T22" fmla="*/ 2898657 w 10000"/>
                <a:gd name="T23" fmla="*/ 1357384 h 10000"/>
                <a:gd name="T24" fmla="*/ 3021471 w 10000"/>
                <a:gd name="T25" fmla="*/ 1000408 h 10000"/>
                <a:gd name="T26" fmla="*/ 3101363 w 10000"/>
                <a:gd name="T27" fmla="*/ 652020 h 10000"/>
                <a:gd name="T28" fmla="*/ 3113895 w 10000"/>
                <a:gd name="T29" fmla="*/ 235975 h 10000"/>
                <a:gd name="T30" fmla="*/ 2843203 w 10000"/>
                <a:gd name="T31" fmla="*/ 32548 h 10000"/>
                <a:gd name="T32" fmla="*/ 2357587 w 10000"/>
                <a:gd name="T33" fmla="*/ 753 h 10000"/>
                <a:gd name="T34" fmla="*/ 1964395 w 10000"/>
                <a:gd name="T35" fmla="*/ 18986 h 100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000" h="10000">
                  <a:moveTo>
                    <a:pt x="6270" y="126"/>
                  </a:moveTo>
                  <a:cubicBezTo>
                    <a:pt x="5642" y="245"/>
                    <a:pt x="4469" y="528"/>
                    <a:pt x="3738" y="756"/>
                  </a:cubicBezTo>
                  <a:cubicBezTo>
                    <a:pt x="3007" y="984"/>
                    <a:pt x="2405" y="1322"/>
                    <a:pt x="1887" y="1495"/>
                  </a:cubicBezTo>
                  <a:cubicBezTo>
                    <a:pt x="1369" y="1668"/>
                    <a:pt x="1195" y="1105"/>
                    <a:pt x="629" y="1793"/>
                  </a:cubicBezTo>
                  <a:cubicBezTo>
                    <a:pt x="63" y="2481"/>
                    <a:pt x="218" y="3574"/>
                    <a:pt x="128" y="4417"/>
                  </a:cubicBezTo>
                  <a:cubicBezTo>
                    <a:pt x="39" y="5260"/>
                    <a:pt x="-87" y="6368"/>
                    <a:pt x="89" y="6848"/>
                  </a:cubicBezTo>
                  <a:cubicBezTo>
                    <a:pt x="265" y="7328"/>
                    <a:pt x="491" y="7223"/>
                    <a:pt x="1207" y="7298"/>
                  </a:cubicBezTo>
                  <a:cubicBezTo>
                    <a:pt x="1924" y="7374"/>
                    <a:pt x="3641" y="7133"/>
                    <a:pt x="4406" y="7298"/>
                  </a:cubicBezTo>
                  <a:cubicBezTo>
                    <a:pt x="5171" y="7463"/>
                    <a:pt x="5298" y="7868"/>
                    <a:pt x="5779" y="8288"/>
                  </a:cubicBezTo>
                  <a:cubicBezTo>
                    <a:pt x="6260" y="8709"/>
                    <a:pt x="6848" y="9549"/>
                    <a:pt x="7290" y="9819"/>
                  </a:cubicBezTo>
                  <a:cubicBezTo>
                    <a:pt x="7731" y="10089"/>
                    <a:pt x="8124" y="10014"/>
                    <a:pt x="8448" y="9879"/>
                  </a:cubicBezTo>
                  <a:cubicBezTo>
                    <a:pt x="8771" y="9744"/>
                    <a:pt x="9056" y="9549"/>
                    <a:pt x="9252" y="9008"/>
                  </a:cubicBezTo>
                  <a:cubicBezTo>
                    <a:pt x="9448" y="8469"/>
                    <a:pt x="9537" y="7418"/>
                    <a:pt x="9644" y="6639"/>
                  </a:cubicBezTo>
                  <a:cubicBezTo>
                    <a:pt x="9752" y="5858"/>
                    <a:pt x="9851" y="5168"/>
                    <a:pt x="9899" y="4327"/>
                  </a:cubicBezTo>
                  <a:cubicBezTo>
                    <a:pt x="9949" y="3486"/>
                    <a:pt x="10076" y="2256"/>
                    <a:pt x="9939" y="1566"/>
                  </a:cubicBezTo>
                  <a:cubicBezTo>
                    <a:pt x="9802" y="876"/>
                    <a:pt x="9478" y="471"/>
                    <a:pt x="9075" y="216"/>
                  </a:cubicBezTo>
                  <a:cubicBezTo>
                    <a:pt x="8674" y="-39"/>
                    <a:pt x="7997" y="20"/>
                    <a:pt x="7525" y="5"/>
                  </a:cubicBezTo>
                  <a:cubicBezTo>
                    <a:pt x="7055" y="-9"/>
                    <a:pt x="6898" y="5"/>
                    <a:pt x="6270" y="126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eaLnBrk="0" hangingPunct="0"/>
              <a:endParaRPr lang="sv-SE" sz="1800" i="1" smtClean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  <a:cs typeface="+mn-cs"/>
              </a:endParaRPr>
            </a:p>
          </p:txBody>
        </p:sp>
        <p:grpSp>
          <p:nvGrpSpPr>
            <p:cNvPr id="60433" name="Group 249"/>
            <p:cNvGrpSpPr>
              <a:grpSpLocks/>
            </p:cNvGrpSpPr>
            <p:nvPr/>
          </p:nvGrpSpPr>
          <p:grpSpPr bwMode="auto">
            <a:xfrm>
              <a:off x="2511660" y="1938896"/>
              <a:ext cx="365511" cy="637577"/>
              <a:chOff x="4140" y="429"/>
              <a:chExt cx="1425" cy="2396"/>
            </a:xfrm>
          </p:grpSpPr>
          <p:sp>
            <p:nvSpPr>
              <p:cNvPr id="60523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0" name="Rectangle 251"/>
              <p:cNvSpPr>
                <a:spLocks noChangeArrowheads="1"/>
              </p:cNvSpPr>
              <p:nvPr/>
            </p:nvSpPr>
            <p:spPr bwMode="auto">
              <a:xfrm>
                <a:off x="4202" y="432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25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526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83" name="Rectangle 254"/>
              <p:cNvSpPr>
                <a:spLocks noChangeArrowheads="1"/>
              </p:cNvSpPr>
              <p:nvPr/>
            </p:nvSpPr>
            <p:spPr bwMode="auto">
              <a:xfrm>
                <a:off x="4214" y="694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528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09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10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7" y="2588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85" name="Rectangle 258"/>
              <p:cNvSpPr>
                <a:spLocks noChangeArrowheads="1"/>
              </p:cNvSpPr>
              <p:nvPr/>
            </p:nvSpPr>
            <p:spPr bwMode="auto">
              <a:xfrm>
                <a:off x="4227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530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07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4" y="2573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08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9" y="2591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87" name="Rectangle 262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88" name="Rectangle 263"/>
              <p:cNvSpPr>
                <a:spLocks noChangeArrowheads="1"/>
              </p:cNvSpPr>
              <p:nvPr/>
            </p:nvSpPr>
            <p:spPr bwMode="auto">
              <a:xfrm>
                <a:off x="4227" y="1655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533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05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3" y="2572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06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9" y="2588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60534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535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03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5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104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92" name="Rectangle 271"/>
              <p:cNvSpPr>
                <a:spLocks noChangeArrowheads="1"/>
              </p:cNvSpPr>
              <p:nvPr/>
            </p:nvSpPr>
            <p:spPr bwMode="auto">
              <a:xfrm>
                <a:off x="5248" y="432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37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538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5" name="Oval 274"/>
              <p:cNvSpPr>
                <a:spLocks noChangeArrowheads="1"/>
              </p:cNvSpPr>
              <p:nvPr/>
            </p:nvSpPr>
            <p:spPr bwMode="auto">
              <a:xfrm>
                <a:off x="5514" y="2609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40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97" name="AutoShape 276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8" name="AutoShape 277"/>
              <p:cNvSpPr>
                <a:spLocks noChangeArrowheads="1"/>
              </p:cNvSpPr>
              <p:nvPr/>
            </p:nvSpPr>
            <p:spPr bwMode="auto">
              <a:xfrm>
                <a:off x="4202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9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0" name="Oval 279"/>
              <p:cNvSpPr>
                <a:spLocks noChangeArrowheads="1"/>
              </p:cNvSpPr>
              <p:nvPr/>
            </p:nvSpPr>
            <p:spPr bwMode="auto">
              <a:xfrm>
                <a:off x="4487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i="1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1" name="Oval 280"/>
              <p:cNvSpPr>
                <a:spLocks noChangeArrowheads="1"/>
              </p:cNvSpPr>
              <p:nvPr/>
            </p:nvSpPr>
            <p:spPr bwMode="auto">
              <a:xfrm>
                <a:off x="4660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02" name="Rectangle 281"/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60434" name="Group 249"/>
            <p:cNvGrpSpPr>
              <a:grpSpLocks/>
            </p:cNvGrpSpPr>
            <p:nvPr/>
          </p:nvGrpSpPr>
          <p:grpSpPr bwMode="auto">
            <a:xfrm>
              <a:off x="3948428" y="2105565"/>
              <a:ext cx="365511" cy="637577"/>
              <a:chOff x="4140" y="429"/>
              <a:chExt cx="1425" cy="2396"/>
            </a:xfrm>
          </p:grpSpPr>
          <p:sp>
            <p:nvSpPr>
              <p:cNvPr id="60491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5" name="Rectangle 251"/>
              <p:cNvSpPr>
                <a:spLocks noChangeArrowheads="1"/>
              </p:cNvSpPr>
              <p:nvPr/>
            </p:nvSpPr>
            <p:spPr bwMode="auto">
              <a:xfrm>
                <a:off x="4201" y="432"/>
                <a:ext cx="1052" cy="2279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493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494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18" name="Rectangle 254"/>
              <p:cNvSpPr>
                <a:spLocks noChangeArrowheads="1"/>
              </p:cNvSpPr>
              <p:nvPr/>
            </p:nvSpPr>
            <p:spPr bwMode="auto">
              <a:xfrm>
                <a:off x="4214" y="694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96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44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0" y="2571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45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6" y="2588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20" name="Rectangle 258"/>
              <p:cNvSpPr>
                <a:spLocks noChangeArrowheads="1"/>
              </p:cNvSpPr>
              <p:nvPr/>
            </p:nvSpPr>
            <p:spPr bwMode="auto">
              <a:xfrm>
                <a:off x="4226" y="1023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98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42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3" y="2573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43" name="AutoShape 261"/>
                <p:cNvSpPr>
                  <a:spLocks noChangeArrowheads="1"/>
                </p:cNvSpPr>
                <p:nvPr/>
              </p:nvSpPr>
              <p:spPr bwMode="auto">
                <a:xfrm>
                  <a:off x="628" y="2591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22" name="Rectangle 262"/>
              <p:cNvSpPr>
                <a:spLocks noChangeArrowheads="1"/>
              </p:cNvSpPr>
              <p:nvPr/>
            </p:nvSpPr>
            <p:spPr bwMode="auto">
              <a:xfrm>
                <a:off x="4214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3" name="Rectangle 263"/>
              <p:cNvSpPr>
                <a:spLocks noChangeArrowheads="1"/>
              </p:cNvSpPr>
              <p:nvPr/>
            </p:nvSpPr>
            <p:spPr bwMode="auto">
              <a:xfrm>
                <a:off x="4226" y="1655"/>
                <a:ext cx="600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501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40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2" y="2572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41" name="AutoShape 266"/>
                <p:cNvSpPr>
                  <a:spLocks noChangeArrowheads="1"/>
                </p:cNvSpPr>
                <p:nvPr/>
              </p:nvSpPr>
              <p:spPr bwMode="auto">
                <a:xfrm>
                  <a:off x="628" y="2588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60502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503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38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5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39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1" y="2586"/>
                  <a:ext cx="694" cy="11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27" name="Rectangle 271"/>
              <p:cNvSpPr>
                <a:spLocks noChangeArrowheads="1"/>
              </p:cNvSpPr>
              <p:nvPr/>
            </p:nvSpPr>
            <p:spPr bwMode="auto">
              <a:xfrm>
                <a:off x="5247" y="432"/>
                <a:ext cx="68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05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506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0" name="Oval 274"/>
              <p:cNvSpPr>
                <a:spLocks noChangeArrowheads="1"/>
              </p:cNvSpPr>
              <p:nvPr/>
            </p:nvSpPr>
            <p:spPr bwMode="auto">
              <a:xfrm>
                <a:off x="5513" y="2610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508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32" name="AutoShape 276"/>
              <p:cNvSpPr>
                <a:spLocks noChangeArrowheads="1"/>
              </p:cNvSpPr>
              <p:nvPr/>
            </p:nvSpPr>
            <p:spPr bwMode="auto">
              <a:xfrm>
                <a:off x="4140" y="2681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3" name="AutoShape 277"/>
              <p:cNvSpPr>
                <a:spLocks noChangeArrowheads="1"/>
              </p:cNvSpPr>
              <p:nvPr/>
            </p:nvSpPr>
            <p:spPr bwMode="auto">
              <a:xfrm>
                <a:off x="4201" y="2711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4" name="Oval 278"/>
              <p:cNvSpPr>
                <a:spLocks noChangeArrowheads="1"/>
              </p:cNvSpPr>
              <p:nvPr/>
            </p:nvSpPr>
            <p:spPr bwMode="auto">
              <a:xfrm>
                <a:off x="4307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5" name="Oval 279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i="1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6" name="Oval 280"/>
              <p:cNvSpPr>
                <a:spLocks noChangeArrowheads="1"/>
              </p:cNvSpPr>
              <p:nvPr/>
            </p:nvSpPr>
            <p:spPr bwMode="auto">
              <a:xfrm>
                <a:off x="4659" y="2383"/>
                <a:ext cx="161" cy="137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37" name="Rectangle 281"/>
              <p:cNvSpPr>
                <a:spLocks noChangeArrowheads="1"/>
              </p:cNvSpPr>
              <p:nvPr/>
            </p:nvSpPr>
            <p:spPr bwMode="auto">
              <a:xfrm>
                <a:off x="5062" y="1834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grpSp>
          <p:nvGrpSpPr>
            <p:cNvPr id="60435" name="Group 249"/>
            <p:cNvGrpSpPr>
              <a:grpSpLocks/>
            </p:cNvGrpSpPr>
            <p:nvPr/>
          </p:nvGrpSpPr>
          <p:grpSpPr bwMode="auto">
            <a:xfrm>
              <a:off x="4486140" y="2372117"/>
              <a:ext cx="365511" cy="637577"/>
              <a:chOff x="4140" y="429"/>
              <a:chExt cx="1425" cy="2396"/>
            </a:xfrm>
          </p:grpSpPr>
          <p:sp>
            <p:nvSpPr>
              <p:cNvPr id="60459" name="Freeform 250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6 w 354"/>
                  <a:gd name="T1" fmla="*/ 0 h 2742"/>
                  <a:gd name="T2" fmla="*/ 145 w 354"/>
                  <a:gd name="T3" fmla="*/ 164 h 2742"/>
                  <a:gd name="T4" fmla="*/ 142 w 354"/>
                  <a:gd name="T5" fmla="*/ 1268 h 2742"/>
                  <a:gd name="T6" fmla="*/ 0 w 354"/>
                  <a:gd name="T7" fmla="*/ 1325 h 2742"/>
                  <a:gd name="T8" fmla="*/ 2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48" name="Rectangle 251"/>
              <p:cNvSpPr>
                <a:spLocks noChangeArrowheads="1"/>
              </p:cNvSpPr>
              <p:nvPr/>
            </p:nvSpPr>
            <p:spPr bwMode="auto">
              <a:xfrm>
                <a:off x="4203" y="427"/>
                <a:ext cx="1052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461" name="Freeform 252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3 w 211"/>
                  <a:gd name="T1" fmla="*/ 0 h 2537"/>
                  <a:gd name="T2" fmla="*/ 87 w 211"/>
                  <a:gd name="T3" fmla="*/ 106 h 2537"/>
                  <a:gd name="T4" fmla="*/ 3 w 211"/>
                  <a:gd name="T5" fmla="*/ 1208 h 2537"/>
                  <a:gd name="T6" fmla="*/ 3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462" name="Freeform 253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2 h 226"/>
                  <a:gd name="T4" fmla="*/ 135 w 328"/>
                  <a:gd name="T5" fmla="*/ 110 h 226"/>
                  <a:gd name="T6" fmla="*/ 0 w 328"/>
                  <a:gd name="T7" fmla="*/ 4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51" name="Rectangle 254"/>
              <p:cNvSpPr>
                <a:spLocks noChangeArrowheads="1"/>
              </p:cNvSpPr>
              <p:nvPr/>
            </p:nvSpPr>
            <p:spPr bwMode="auto">
              <a:xfrm>
                <a:off x="4215" y="689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64" name="Group 255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77" name="AutoShape 256"/>
                <p:cNvSpPr>
                  <a:spLocks noChangeArrowheads="1"/>
                </p:cNvSpPr>
                <p:nvPr/>
              </p:nvSpPr>
              <p:spPr bwMode="auto">
                <a:xfrm>
                  <a:off x="612" y="2565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8" name="AutoShape 257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5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53" name="Rectangle 258"/>
              <p:cNvSpPr>
                <a:spLocks noChangeArrowheads="1"/>
              </p:cNvSpPr>
              <p:nvPr/>
            </p:nvSpPr>
            <p:spPr bwMode="auto">
              <a:xfrm>
                <a:off x="4228" y="101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66" name="Group 259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75" name="AutoShape 260"/>
                <p:cNvSpPr>
                  <a:spLocks noChangeArrowheads="1"/>
                </p:cNvSpPr>
                <p:nvPr/>
              </p:nvSpPr>
              <p:spPr bwMode="auto">
                <a:xfrm>
                  <a:off x="615" y="2567"/>
                  <a:ext cx="726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6" name="AutoShape 2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9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55" name="Rectangle 262"/>
              <p:cNvSpPr>
                <a:spLocks noChangeArrowheads="1"/>
              </p:cNvSpPr>
              <p:nvPr/>
            </p:nvSpPr>
            <p:spPr bwMode="auto">
              <a:xfrm>
                <a:off x="4215" y="1357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56" name="Rectangle 263"/>
              <p:cNvSpPr>
                <a:spLocks noChangeArrowheads="1"/>
              </p:cNvSpPr>
              <p:nvPr/>
            </p:nvSpPr>
            <p:spPr bwMode="auto">
              <a:xfrm>
                <a:off x="4228" y="1656"/>
                <a:ext cx="600" cy="4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grpSp>
            <p:nvGrpSpPr>
              <p:cNvPr id="60469" name="Group 264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73" name="AutoShape 265"/>
                <p:cNvSpPr>
                  <a:spLocks noChangeArrowheads="1"/>
                </p:cNvSpPr>
                <p:nvPr/>
              </p:nvSpPr>
              <p:spPr bwMode="auto">
                <a:xfrm>
                  <a:off x="614" y="2567"/>
                  <a:ext cx="717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4" name="AutoShape 266"/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86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60470" name="Freeform 267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36 w 328"/>
                  <a:gd name="T3" fmla="*/ 61 h 226"/>
                  <a:gd name="T4" fmla="*/ 135 w 328"/>
                  <a:gd name="T5" fmla="*/ 108 h 226"/>
                  <a:gd name="T6" fmla="*/ 0 w 328"/>
                  <a:gd name="T7" fmla="*/ 4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grpSp>
            <p:nvGrpSpPr>
              <p:cNvPr id="60471" name="Group 268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71" name="AutoShape 269"/>
                <p:cNvSpPr>
                  <a:spLocks noChangeArrowheads="1"/>
                </p:cNvSpPr>
                <p:nvPr/>
              </p:nvSpPr>
              <p:spPr bwMode="auto">
                <a:xfrm>
                  <a:off x="617" y="2568"/>
                  <a:ext cx="725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  <p:sp>
              <p:nvSpPr>
                <p:cNvPr id="272" name="AutoShape 270"/>
                <p:cNvSpPr>
                  <a:spLocks noChangeArrowheads="1"/>
                </p:cNvSpPr>
                <p:nvPr/>
              </p:nvSpPr>
              <p:spPr bwMode="auto">
                <a:xfrm>
                  <a:off x="633" y="2586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eaLnBrk="0" hangingPunct="0">
                    <a:defRPr/>
                  </a:pPr>
                  <a:endParaRPr lang="en-US" sz="1800" i="1">
                    <a:solidFill>
                      <a:srgbClr val="000000"/>
                    </a:solidFill>
                    <a:latin typeface="Comic Sans MS" charset="0"/>
                    <a:ea typeface="ＭＳ Ｐゴシック" charset="0"/>
                    <a:cs typeface="Arial" charset="0"/>
                  </a:endParaRPr>
                </a:p>
              </p:txBody>
            </p:sp>
          </p:grpSp>
          <p:sp>
            <p:nvSpPr>
              <p:cNvPr id="260" name="Rectangle 271"/>
              <p:cNvSpPr>
                <a:spLocks noChangeArrowheads="1"/>
              </p:cNvSpPr>
              <p:nvPr/>
            </p:nvSpPr>
            <p:spPr bwMode="auto">
              <a:xfrm>
                <a:off x="5249" y="427"/>
                <a:ext cx="68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473" name="Freeform 272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20 w 296"/>
                  <a:gd name="T3" fmla="*/ 69 h 256"/>
                  <a:gd name="T4" fmla="*/ 122 w 296"/>
                  <a:gd name="T5" fmla="*/ 122 h 256"/>
                  <a:gd name="T6" fmla="*/ 0 w 296"/>
                  <a:gd name="T7" fmla="*/ 4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474" name="Freeform 273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26 w 304"/>
                  <a:gd name="T3" fmla="*/ 79 h 288"/>
                  <a:gd name="T4" fmla="*/ 118 w 304"/>
                  <a:gd name="T5" fmla="*/ 139 h 288"/>
                  <a:gd name="T6" fmla="*/ 3 w 304"/>
                  <a:gd name="T7" fmla="*/ 6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63" name="Oval 274"/>
              <p:cNvSpPr>
                <a:spLocks noChangeArrowheads="1"/>
              </p:cNvSpPr>
              <p:nvPr/>
            </p:nvSpPr>
            <p:spPr bwMode="auto">
              <a:xfrm>
                <a:off x="5515" y="2610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0476" name="Freeform 275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51 h 240"/>
                  <a:gd name="T2" fmla="*/ 2 w 306"/>
                  <a:gd name="T3" fmla="*/ 116 h 240"/>
                  <a:gd name="T4" fmla="*/ 126 w 306"/>
                  <a:gd name="T5" fmla="*/ 53 h 240"/>
                  <a:gd name="T6" fmla="*/ 123 w 306"/>
                  <a:gd name="T7" fmla="*/ 0 h 240"/>
                  <a:gd name="T8" fmla="*/ 0 w 306"/>
                  <a:gd name="T9" fmla="*/ 5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265" name="AutoShape 276"/>
              <p:cNvSpPr>
                <a:spLocks noChangeArrowheads="1"/>
              </p:cNvSpPr>
              <p:nvPr/>
            </p:nvSpPr>
            <p:spPr bwMode="auto">
              <a:xfrm>
                <a:off x="4141" y="2682"/>
                <a:ext cx="1201" cy="143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6" name="AutoShape 277"/>
              <p:cNvSpPr>
                <a:spLocks noChangeArrowheads="1"/>
              </p:cNvSpPr>
              <p:nvPr/>
            </p:nvSpPr>
            <p:spPr bwMode="auto">
              <a:xfrm>
                <a:off x="4203" y="2712"/>
                <a:ext cx="1077" cy="7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7" name="Oval 278"/>
              <p:cNvSpPr>
                <a:spLocks noChangeArrowheads="1"/>
              </p:cNvSpPr>
              <p:nvPr/>
            </p:nvSpPr>
            <p:spPr bwMode="auto">
              <a:xfrm>
                <a:off x="4308" y="2383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8" name="Oval 279"/>
              <p:cNvSpPr>
                <a:spLocks noChangeArrowheads="1"/>
              </p:cNvSpPr>
              <p:nvPr/>
            </p:nvSpPr>
            <p:spPr bwMode="auto">
              <a:xfrm>
                <a:off x="4488" y="2383"/>
                <a:ext cx="161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800" i="1">
                  <a:solidFill>
                    <a:srgbClr val="FF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69" name="Oval 280"/>
              <p:cNvSpPr>
                <a:spLocks noChangeArrowheads="1"/>
              </p:cNvSpPr>
              <p:nvPr/>
            </p:nvSpPr>
            <p:spPr bwMode="auto">
              <a:xfrm>
                <a:off x="4661" y="2377"/>
                <a:ext cx="161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70" name="Rectangle 281"/>
              <p:cNvSpPr>
                <a:spLocks noChangeArrowheads="1"/>
              </p:cNvSpPr>
              <p:nvPr/>
            </p:nvSpPr>
            <p:spPr bwMode="auto">
              <a:xfrm>
                <a:off x="5063" y="1835"/>
                <a:ext cx="87" cy="764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en-US" sz="1800" i="1">
                  <a:solidFill>
                    <a:srgbClr val="000000"/>
                  </a:solidFill>
                  <a:latin typeface="Comic Sans MS" charset="0"/>
                  <a:ea typeface="ＭＳ Ｐゴシック" charset="0"/>
                  <a:cs typeface="Arial" charset="0"/>
                </a:endParaRPr>
              </a:p>
            </p:txBody>
          </p:sp>
        </p:grpSp>
        <p:sp>
          <p:nvSpPr>
            <p:cNvPr id="60436" name="TextBox 491"/>
            <p:cNvSpPr txBox="1">
              <a:spLocks noChangeArrowheads="1"/>
            </p:cNvSpPr>
            <p:nvPr/>
          </p:nvSpPr>
          <p:spPr bwMode="auto">
            <a:xfrm>
              <a:off x="3094580" y="1710862"/>
              <a:ext cx="150061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Amazon cloud</a:t>
              </a:r>
            </a:p>
          </p:txBody>
        </p:sp>
        <p:cxnSp>
          <p:nvCxnSpPr>
            <p:cNvPr id="60440" name="Straight Arrow Connector 495"/>
            <p:cNvCxnSpPr>
              <a:cxnSpLocks noChangeShapeType="1"/>
            </p:cNvCxnSpPr>
            <p:nvPr/>
          </p:nvCxnSpPr>
          <p:spPr bwMode="auto">
            <a:xfrm flipH="1">
              <a:off x="3239464" y="2732008"/>
              <a:ext cx="7361" cy="237626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0441" name="Group 500"/>
            <p:cNvGrpSpPr>
              <a:grpSpLocks/>
            </p:cNvGrpSpPr>
            <p:nvPr/>
          </p:nvGrpSpPr>
          <p:grpSpPr bwMode="auto">
            <a:xfrm>
              <a:off x="3079842" y="3705105"/>
              <a:ext cx="317511" cy="369332"/>
              <a:chOff x="1614533" y="4280420"/>
              <a:chExt cx="317511" cy="369332"/>
            </a:xfrm>
          </p:grpSpPr>
          <p:sp>
            <p:nvSpPr>
              <p:cNvPr id="60457" name="Oval 501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458" name="TextBox 502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 smtClean="0">
                    <a:solidFill>
                      <a:srgbClr val="000000"/>
                    </a:solidFill>
                    <a:latin typeface="Arial" pitchFamily="34" charset="0"/>
                  </a:rPr>
                  <a:t>2</a:t>
                </a:r>
              </a:p>
            </p:txBody>
          </p:sp>
        </p:grpSp>
        <p:sp>
          <p:nvSpPr>
            <p:cNvPr id="60442" name="TextBox 503"/>
            <p:cNvSpPr txBox="1">
              <a:spLocks noChangeArrowheads="1"/>
            </p:cNvSpPr>
            <p:nvPr/>
          </p:nvSpPr>
          <p:spPr bwMode="auto">
            <a:xfrm>
              <a:off x="1814785" y="3399151"/>
              <a:ext cx="203374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2. Bob browses</a:t>
              </a:r>
            </a:p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Netflix video</a:t>
              </a:r>
            </a:p>
          </p:txBody>
        </p:sp>
        <p:cxnSp>
          <p:nvCxnSpPr>
            <p:cNvPr id="60443" name="Straight Arrow Connector 504"/>
            <p:cNvCxnSpPr>
              <a:cxnSpLocks noChangeShapeType="1"/>
            </p:cNvCxnSpPr>
            <p:nvPr/>
          </p:nvCxnSpPr>
          <p:spPr bwMode="auto">
            <a:xfrm flipH="1">
              <a:off x="3553421" y="2827332"/>
              <a:ext cx="2784" cy="235228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60444" name="Group 506"/>
            <p:cNvGrpSpPr>
              <a:grpSpLocks/>
            </p:cNvGrpSpPr>
            <p:nvPr/>
          </p:nvGrpSpPr>
          <p:grpSpPr bwMode="auto">
            <a:xfrm>
              <a:off x="3379531" y="3862063"/>
              <a:ext cx="317511" cy="369332"/>
              <a:chOff x="1614533" y="4280420"/>
              <a:chExt cx="317511" cy="369332"/>
            </a:xfrm>
          </p:grpSpPr>
          <p:sp>
            <p:nvSpPr>
              <p:cNvPr id="60455" name="Oval 507"/>
              <p:cNvSpPr>
                <a:spLocks noChangeArrowheads="1"/>
              </p:cNvSpPr>
              <p:nvPr/>
            </p:nvSpPr>
            <p:spPr bwMode="auto">
              <a:xfrm>
                <a:off x="1628337" y="4321838"/>
                <a:ext cx="303707" cy="303707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pPr eaLnBrk="0" hangingPunct="0"/>
                <a:endParaRPr lang="sv-SE" sz="1800" i="1" smtClean="0">
                  <a:solidFill>
                    <a:srgbClr val="000000"/>
                  </a:solidFill>
                  <a:latin typeface="Comic Sans MS" pitchFamily="66" charset="0"/>
                  <a:ea typeface="MS PGothic" pitchFamily="34" charset="-128"/>
                  <a:cs typeface="+mn-cs"/>
                </a:endParaRPr>
              </a:p>
            </p:txBody>
          </p:sp>
          <p:sp>
            <p:nvSpPr>
              <p:cNvPr id="60456" name="TextBox 508"/>
              <p:cNvSpPr txBox="1">
                <a:spLocks noChangeArrowheads="1"/>
              </p:cNvSpPr>
              <p:nvPr/>
            </p:nvSpPr>
            <p:spPr bwMode="auto">
              <a:xfrm>
                <a:off x="1614533" y="4280420"/>
                <a:ext cx="31304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pitchFamily="66" charset="0"/>
                    <a:ea typeface="MS PGothic" pitchFamily="34" charset="-128"/>
                  </a:defRPr>
                </a:lvl9pPr>
              </a:lstStyle>
              <a:p>
                <a:pPr eaLnBrk="0" hangingPunct="0"/>
                <a:r>
                  <a:rPr lang="en-US" sz="1800" i="0" smtClean="0">
                    <a:solidFill>
                      <a:srgbClr val="000000"/>
                    </a:solidFill>
                    <a:latin typeface="Arial" pitchFamily="34" charset="0"/>
                  </a:rPr>
                  <a:t>3</a:t>
                </a:r>
              </a:p>
            </p:txBody>
          </p:sp>
        </p:grpSp>
        <p:sp>
          <p:nvSpPr>
            <p:cNvPr id="60445" name="TextBox 509"/>
            <p:cNvSpPr txBox="1">
              <a:spLocks noChangeArrowheads="1"/>
            </p:cNvSpPr>
            <p:nvPr/>
          </p:nvSpPr>
          <p:spPr bwMode="auto">
            <a:xfrm>
              <a:off x="3565512" y="3037869"/>
              <a:ext cx="178602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dirty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3. Manifest file</a:t>
              </a:r>
            </a:p>
            <a:p>
              <a:pPr eaLnBrk="0" hangingPunct="0"/>
              <a:r>
                <a:rPr lang="en-US" sz="1800" i="0" dirty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returned for </a:t>
              </a:r>
            </a:p>
            <a:p>
              <a:pPr eaLnBrk="0" hangingPunct="0"/>
              <a:r>
                <a:rPr lang="en-US" sz="1800" i="0" dirty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requested video</a:t>
              </a:r>
            </a:p>
          </p:txBody>
        </p:sp>
        <p:sp>
          <p:nvSpPr>
            <p:cNvPr id="61446" name="Right Arrow 61445"/>
            <p:cNvSpPr/>
            <p:nvPr/>
          </p:nvSpPr>
          <p:spPr>
            <a:xfrm rot="9527663">
              <a:off x="3594227" y="4775572"/>
              <a:ext cx="2470739" cy="374549"/>
            </a:xfrm>
            <a:prstGeom prst="rightArrow">
              <a:avLst/>
            </a:prstGeom>
            <a:gradFill flip="none" rotWithShape="1">
              <a:gsLst>
                <a:gs pos="0">
                  <a:srgbClr val="000090"/>
                </a:gs>
                <a:gs pos="100000">
                  <a:srgbClr val="FFFFFF"/>
                </a:gs>
              </a:gsLst>
              <a:lin ang="10260000" scaled="0"/>
              <a:tileRect/>
            </a:gradFill>
            <a:ln w="15875">
              <a:gradFill flip="none" rotWithShape="1">
                <a:gsLst>
                  <a:gs pos="0">
                    <a:srgbClr val="000090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a:ln>
          </p:spPr>
          <p:txBody>
            <a:bodyPr wrap="none"/>
            <a:lstStyle/>
            <a:p>
              <a:pPr eaLnBrk="0" hangingPunct="0">
                <a:defRPr/>
              </a:pPr>
              <a:endParaRPr lang="en-US" sz="1800" i="1">
                <a:solidFill>
                  <a:srgbClr val="000000"/>
                </a:solidFill>
                <a:latin typeface="Comic Sans MS" pitchFamily="66" charset="0"/>
                <a:ea typeface="ＭＳ Ｐゴシック" charset="0"/>
                <a:cs typeface="ＭＳ Ｐゴシック" charset="0"/>
              </a:endParaRPr>
            </a:p>
          </p:txBody>
        </p:sp>
        <p:cxnSp>
          <p:nvCxnSpPr>
            <p:cNvPr id="60449" name="Straight Arrow Connector 513"/>
            <p:cNvCxnSpPr>
              <a:cxnSpLocks noChangeShapeType="1"/>
            </p:cNvCxnSpPr>
            <p:nvPr/>
          </p:nvCxnSpPr>
          <p:spPr bwMode="auto">
            <a:xfrm flipV="1">
              <a:off x="3910192" y="4409096"/>
              <a:ext cx="1826660" cy="7277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450" name="TextBox 516"/>
            <p:cNvSpPr txBox="1">
              <a:spLocks noChangeArrowheads="1"/>
            </p:cNvSpPr>
            <p:nvPr/>
          </p:nvSpPr>
          <p:spPr bwMode="auto">
            <a:xfrm>
              <a:off x="4131764" y="5259263"/>
              <a:ext cx="178602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4. DASH streaming</a:t>
              </a:r>
            </a:p>
          </p:txBody>
        </p:sp>
        <p:cxnSp>
          <p:nvCxnSpPr>
            <p:cNvPr id="60451" name="Straight Arrow Connector 517"/>
            <p:cNvCxnSpPr>
              <a:cxnSpLocks noChangeShapeType="1"/>
            </p:cNvCxnSpPr>
            <p:nvPr/>
          </p:nvCxnSpPr>
          <p:spPr bwMode="auto">
            <a:xfrm>
              <a:off x="4966230" y="2497061"/>
              <a:ext cx="1312912" cy="1426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52" name="Straight Arrow Connector 521"/>
            <p:cNvCxnSpPr>
              <a:cxnSpLocks noChangeShapeType="1"/>
            </p:cNvCxnSpPr>
            <p:nvPr/>
          </p:nvCxnSpPr>
          <p:spPr bwMode="auto">
            <a:xfrm>
              <a:off x="5009043" y="2539868"/>
              <a:ext cx="1108541" cy="119403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453" name="Straight Arrow Connector 523"/>
            <p:cNvCxnSpPr>
              <a:cxnSpLocks noChangeShapeType="1"/>
            </p:cNvCxnSpPr>
            <p:nvPr/>
          </p:nvCxnSpPr>
          <p:spPr bwMode="auto">
            <a:xfrm>
              <a:off x="4966230" y="2554137"/>
              <a:ext cx="1493853" cy="25638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0454" name="TextBox 527"/>
            <p:cNvSpPr txBox="1">
              <a:spLocks noChangeArrowheads="1"/>
            </p:cNvSpPr>
            <p:nvPr/>
          </p:nvSpPr>
          <p:spPr bwMode="auto">
            <a:xfrm>
              <a:off x="4849881" y="1568171"/>
              <a:ext cx="203374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pitchFamily="66" charset="0"/>
                  <a:ea typeface="MS PGothic" pitchFamily="34" charset="-128"/>
                </a:defRPr>
              </a:lvl9pPr>
            </a:lstStyle>
            <a:p>
              <a:pPr eaLnBrk="0" hangingPunct="0"/>
              <a:r>
                <a:rPr lang="en-US" sz="1800" i="0" smtClean="0">
                  <a:solidFill>
                    <a:srgbClr val="000000"/>
                  </a:solidFill>
                  <a:latin typeface="Arial Narrow" pitchFamily="34" charset="0"/>
                  <a:cs typeface="+mn-cs"/>
                </a:rPr>
                <a:t>upload copies of multiple versions of video to CDNs</a:t>
              </a:r>
            </a:p>
          </p:txBody>
        </p:sp>
      </p:grpSp>
      <p:sp>
        <p:nvSpPr>
          <p:cNvPr id="3" name="Rounded Rectangle 2"/>
          <p:cNvSpPr/>
          <p:nvPr/>
        </p:nvSpPr>
        <p:spPr>
          <a:xfrm>
            <a:off x="3719660" y="2016932"/>
            <a:ext cx="1564269" cy="892332"/>
          </a:xfrm>
          <a:prstGeom prst="roundRect">
            <a:avLst/>
          </a:prstGeom>
          <a:ln w="38100">
            <a:solidFill>
              <a:srgbClr val="0066CC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84" name="Rounded Rectangle 383"/>
          <p:cNvSpPr/>
          <p:nvPr/>
        </p:nvSpPr>
        <p:spPr>
          <a:xfrm>
            <a:off x="4123106" y="4161845"/>
            <a:ext cx="1505578" cy="686069"/>
          </a:xfrm>
          <a:prstGeom prst="roundRect">
            <a:avLst/>
          </a:prstGeom>
          <a:ln w="38100">
            <a:solidFill>
              <a:srgbClr val="0066CC"/>
            </a:solidFill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29270" y="5840055"/>
            <a:ext cx="25390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/>
              <a:t>youtube.com/</a:t>
            </a:r>
            <a:r>
              <a:rPr lang="sv-SE" sz="1200" dirty="0" err="1" smtClean="0"/>
              <a:t>watch?v</a:t>
            </a:r>
            <a:r>
              <a:rPr lang="sv-SE" sz="1200" dirty="0" smtClean="0"/>
              <a:t>=</a:t>
            </a:r>
            <a:r>
              <a:rPr lang="sv-SE" sz="1200" dirty="0" err="1" smtClean="0"/>
              <a:t>LkLLpYdDINA</a:t>
            </a:r>
            <a:endParaRPr lang="sv-SE" sz="1200" dirty="0"/>
          </a:p>
        </p:txBody>
      </p:sp>
      <p:sp>
        <p:nvSpPr>
          <p:cNvPr id="5" name="Rectangle 4"/>
          <p:cNvSpPr/>
          <p:nvPr/>
        </p:nvSpPr>
        <p:spPr>
          <a:xfrm>
            <a:off x="6540830" y="6127299"/>
            <a:ext cx="264408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200" dirty="0" smtClean="0"/>
              <a:t>youtube.com/</a:t>
            </a:r>
            <a:r>
              <a:rPr lang="sv-SE" sz="1200" dirty="0" err="1" smtClean="0"/>
              <a:t>watch?v</a:t>
            </a:r>
            <a:r>
              <a:rPr lang="sv-SE" sz="1200" dirty="0" smtClean="0"/>
              <a:t>=</a:t>
            </a:r>
            <a:r>
              <a:rPr lang="sv-SE" sz="1200" dirty="0" err="1" smtClean="0"/>
              <a:t>tbqcsHg-Q_o</a:t>
            </a:r>
            <a:endParaRPr lang="sv-SE" sz="1200" dirty="0"/>
          </a:p>
        </p:txBody>
      </p:sp>
      <p:sp>
        <p:nvSpPr>
          <p:cNvPr id="386" name="TextBox 492"/>
          <p:cNvSpPr txBox="1">
            <a:spLocks noChangeArrowheads="1"/>
          </p:cNvSpPr>
          <p:nvPr/>
        </p:nvSpPr>
        <p:spPr bwMode="auto">
          <a:xfrm>
            <a:off x="6603365" y="4923298"/>
            <a:ext cx="807085" cy="61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800"/>
              </a:lnSpc>
            </a:pPr>
            <a:r>
              <a:rPr lang="en-US" altLang="sv-SE" sz="1800" dirty="0">
                <a:latin typeface="Arial Narrow" panose="020B0606020202030204" pitchFamily="34" charset="0"/>
              </a:rPr>
              <a:t>CDN</a:t>
            </a:r>
          </a:p>
          <a:p>
            <a:pPr>
              <a:lnSpc>
                <a:spcPts val="1800"/>
              </a:lnSpc>
            </a:pPr>
            <a:r>
              <a:rPr lang="en-US" altLang="sv-SE" sz="1800" dirty="0">
                <a:latin typeface="Arial Narrow" panose="020B0606020202030204" pitchFamily="34" charset="0"/>
              </a:rPr>
              <a:t>server </a:t>
            </a:r>
          </a:p>
        </p:txBody>
      </p:sp>
      <p:sp>
        <p:nvSpPr>
          <p:cNvPr id="387" name="TextBox 492"/>
          <p:cNvSpPr txBox="1">
            <a:spLocks noChangeArrowheads="1"/>
          </p:cNvSpPr>
          <p:nvPr/>
        </p:nvSpPr>
        <p:spPr bwMode="auto">
          <a:xfrm>
            <a:off x="6933540" y="3057315"/>
            <a:ext cx="807085" cy="61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800"/>
              </a:lnSpc>
            </a:pPr>
            <a:r>
              <a:rPr lang="en-US" altLang="sv-SE" sz="1800" dirty="0">
                <a:latin typeface="Arial Narrow" panose="020B0606020202030204" pitchFamily="34" charset="0"/>
              </a:rPr>
              <a:t>CDN</a:t>
            </a:r>
          </a:p>
          <a:p>
            <a:pPr>
              <a:lnSpc>
                <a:spcPts val="1800"/>
              </a:lnSpc>
            </a:pPr>
            <a:r>
              <a:rPr lang="en-US" altLang="sv-SE" sz="1800" dirty="0">
                <a:latin typeface="Arial Narrow" panose="020B0606020202030204" pitchFamily="34" charset="0"/>
              </a:rPr>
              <a:t>server </a:t>
            </a:r>
          </a:p>
        </p:txBody>
      </p:sp>
      <p:sp>
        <p:nvSpPr>
          <p:cNvPr id="389" name="TextBox 492"/>
          <p:cNvSpPr txBox="1">
            <a:spLocks noChangeArrowheads="1"/>
          </p:cNvSpPr>
          <p:nvPr/>
        </p:nvSpPr>
        <p:spPr bwMode="auto">
          <a:xfrm>
            <a:off x="7085574" y="1518777"/>
            <a:ext cx="807085" cy="61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ts val="1800"/>
              </a:lnSpc>
            </a:pPr>
            <a:r>
              <a:rPr lang="en-US" altLang="sv-SE" sz="1800" dirty="0">
                <a:latin typeface="Arial Narrow" panose="020B0606020202030204" pitchFamily="34" charset="0"/>
              </a:rPr>
              <a:t>CDN</a:t>
            </a:r>
          </a:p>
          <a:p>
            <a:pPr>
              <a:lnSpc>
                <a:spcPts val="1800"/>
              </a:lnSpc>
            </a:pPr>
            <a:r>
              <a:rPr lang="en-US" altLang="sv-SE" sz="1800" dirty="0">
                <a:latin typeface="Arial Narrow" panose="020B0606020202030204" pitchFamily="34" charset="0"/>
              </a:rPr>
              <a:t>server </a:t>
            </a:r>
          </a:p>
        </p:txBody>
      </p:sp>
    </p:spTree>
    <p:extLst>
      <p:ext uri="{BB962C8B-B14F-4D97-AF65-F5344CB8AC3E}">
        <p14:creationId xmlns:p14="http://schemas.microsoft.com/office/powerpoint/2010/main" val="35908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>
          <a:xfrm>
            <a:off x="552449" y="232718"/>
            <a:ext cx="8334375" cy="486420"/>
          </a:xfrm>
        </p:spPr>
        <p:txBody>
          <a:bodyPr/>
          <a:lstStyle/>
          <a:p>
            <a:r>
              <a:rPr lang="en-US" sz="2800" dirty="0" smtClean="0"/>
              <a:t>Up to this point summary Internet Multimedia: </a:t>
            </a:r>
            <a:br>
              <a:rPr lang="en-US" sz="2800" dirty="0" smtClean="0"/>
            </a:br>
            <a:r>
              <a:rPr lang="en-US" sz="3200" dirty="0" smtClean="0"/>
              <a:t>bag of tricks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idx="1"/>
          </p:nvPr>
        </p:nvSpPr>
        <p:spPr>
          <a:xfrm>
            <a:off x="533399" y="1206500"/>
            <a:ext cx="8160657" cy="4454748"/>
          </a:xfrm>
        </p:spPr>
        <p:txBody>
          <a:bodyPr/>
          <a:lstStyle/>
          <a:p>
            <a:pPr>
              <a:spcAft>
                <a:spcPct val="45000"/>
              </a:spcAft>
            </a:pPr>
            <a:r>
              <a:rPr lang="en-US" sz="2400" dirty="0" smtClean="0">
                <a:solidFill>
                  <a:srgbClr val="FF0000"/>
                </a:solidFill>
              </a:rPr>
              <a:t>use UDP</a:t>
            </a:r>
            <a:r>
              <a:rPr lang="en-US" sz="2400" dirty="0" smtClean="0"/>
              <a:t> to avoid TCP congestion control (delays) for time-sensitive traffic; or </a:t>
            </a:r>
            <a:r>
              <a:rPr lang="en-US" sz="2400" dirty="0" smtClean="0">
                <a:solidFill>
                  <a:srgbClr val="FF0000"/>
                </a:solidFill>
              </a:rPr>
              <a:t>multiple TCP </a:t>
            </a:r>
            <a:r>
              <a:rPr lang="en-US" sz="2400" dirty="0" smtClean="0"/>
              <a:t>connections (DASH)</a:t>
            </a:r>
          </a:p>
          <a:p>
            <a:pPr lvl="1"/>
            <a:r>
              <a:rPr lang="en-US" sz="2000" dirty="0" smtClean="0"/>
              <a:t>Buffering and client-side </a:t>
            </a:r>
            <a:r>
              <a:rPr lang="en-US" sz="2000" dirty="0" smtClean="0">
                <a:solidFill>
                  <a:srgbClr val="FF0000"/>
                </a:solidFill>
              </a:rPr>
              <a:t>adaptive </a:t>
            </a:r>
            <a:r>
              <a:rPr lang="en-US" sz="2000" dirty="0" err="1" smtClean="0">
                <a:solidFill>
                  <a:srgbClr val="FF0000"/>
                </a:solidFill>
              </a:rPr>
              <a:t>playout</a:t>
            </a:r>
            <a:r>
              <a:rPr lang="en-US" sz="2000" dirty="0" smtClean="0">
                <a:solidFill>
                  <a:srgbClr val="FF0000"/>
                </a:solidFill>
              </a:rPr>
              <a:t> delay</a:t>
            </a:r>
            <a:r>
              <a:rPr lang="en-US" sz="2000" dirty="0" smtClean="0"/>
              <a:t>: to compensate for delay</a:t>
            </a:r>
          </a:p>
          <a:p>
            <a:pPr lvl="1"/>
            <a:r>
              <a:rPr lang="en-US" sz="2000" dirty="0"/>
              <a:t>error recovery (on top of UDP)</a:t>
            </a:r>
          </a:p>
          <a:p>
            <a:pPr lvl="2"/>
            <a:r>
              <a:rPr lang="en-US" dirty="0">
                <a:solidFill>
                  <a:srgbClr val="C00000"/>
                </a:solidFill>
              </a:rPr>
              <a:t>FEC,</a:t>
            </a:r>
            <a:r>
              <a:rPr lang="en-US" dirty="0"/>
              <a:t> interleaving, error concealment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CDN</a:t>
            </a:r>
            <a:r>
              <a:rPr lang="en-US" sz="2400" dirty="0">
                <a:solidFill>
                  <a:srgbClr val="C00000"/>
                </a:solidFill>
              </a:rPr>
              <a:t>: </a:t>
            </a:r>
            <a:r>
              <a:rPr lang="en-US" sz="2400" dirty="0"/>
              <a:t>bring content closer to clients</a:t>
            </a:r>
          </a:p>
          <a:p>
            <a:r>
              <a:rPr lang="en-US" sz="2400" dirty="0" smtClean="0"/>
              <a:t>server side </a:t>
            </a:r>
            <a:r>
              <a:rPr lang="en-US" sz="2400" dirty="0" smtClean="0">
                <a:solidFill>
                  <a:srgbClr val="FF0000"/>
                </a:solidFill>
              </a:rPr>
              <a:t>matches stream bandwidth</a:t>
            </a:r>
            <a:r>
              <a:rPr lang="en-US" sz="2400" dirty="0" smtClean="0"/>
              <a:t> to available client-to-server path bandwidth</a:t>
            </a:r>
          </a:p>
          <a:p>
            <a:pPr lvl="1"/>
            <a:r>
              <a:rPr lang="en-US" sz="2000" dirty="0" smtClean="0"/>
              <a:t>chose among pre-encoded stream rates</a:t>
            </a:r>
          </a:p>
          <a:p>
            <a:pPr lvl="1"/>
            <a:r>
              <a:rPr lang="en-US" sz="2000" dirty="0" smtClean="0"/>
              <a:t>dynamic server encoding 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21175" y="6400800"/>
            <a:ext cx="3984625" cy="457200"/>
          </a:xfrm>
        </p:spPr>
        <p:txBody>
          <a:bodyPr/>
          <a:lstStyle/>
          <a:p>
            <a:pPr>
              <a:defRPr/>
            </a:pPr>
            <a:fld id="{4B89B732-5CA8-4E22-A315-CFAE3DF8DD70}" type="slidenum">
              <a:rPr lang="en-US">
                <a:latin typeface="+mn-lt"/>
              </a:rPr>
              <a:pPr>
                <a:defRPr/>
              </a:pPr>
              <a:t>53</a:t>
            </a:fld>
            <a:endParaRPr lang="en-US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399" y="5798403"/>
            <a:ext cx="814160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2400" b="1" dirty="0" smtClean="0">
                <a:solidFill>
                  <a:srgbClr val="C00000"/>
                </a:solidFill>
              </a:rPr>
              <a:t>Q: </a:t>
            </a:r>
            <a:r>
              <a:rPr lang="sv-SE" sz="2400" b="1" dirty="0" err="1" smtClean="0">
                <a:solidFill>
                  <a:srgbClr val="C00000"/>
                </a:solidFill>
              </a:rPr>
              <a:t>would</a:t>
            </a:r>
            <a:r>
              <a:rPr lang="sv-SE" sz="2400" b="1" dirty="0" smtClean="0">
                <a:solidFill>
                  <a:srgbClr val="C00000"/>
                </a:solidFill>
              </a:rPr>
              <a:t> all </a:t>
            </a:r>
            <a:r>
              <a:rPr lang="sv-SE" sz="2400" b="1" dirty="0" err="1" smtClean="0">
                <a:solidFill>
                  <a:srgbClr val="C00000"/>
                </a:solidFill>
              </a:rPr>
              <a:t>this</a:t>
            </a:r>
            <a:r>
              <a:rPr lang="sv-SE" sz="2400" b="1" dirty="0" smtClean="0">
                <a:solidFill>
                  <a:srgbClr val="C00000"/>
                </a:solidFill>
              </a:rPr>
              <a:t> be </a:t>
            </a:r>
            <a:r>
              <a:rPr lang="sv-SE" sz="2400" b="1" dirty="0" err="1" smtClean="0">
                <a:solidFill>
                  <a:srgbClr val="C00000"/>
                </a:solidFill>
              </a:rPr>
              <a:t>simpler</a:t>
            </a:r>
            <a:r>
              <a:rPr lang="sv-SE" sz="2400" b="1" dirty="0" smtClean="0">
                <a:solidFill>
                  <a:srgbClr val="C00000"/>
                </a:solidFill>
              </a:rPr>
              <a:t> </a:t>
            </a:r>
            <a:r>
              <a:rPr lang="sv-SE" sz="2400" b="1" dirty="0" err="1" smtClean="0">
                <a:solidFill>
                  <a:srgbClr val="C00000"/>
                </a:solidFill>
              </a:rPr>
              <a:t>with</a:t>
            </a:r>
            <a:r>
              <a:rPr lang="sv-SE" sz="2400" b="1" dirty="0" smtClean="0">
                <a:solidFill>
                  <a:srgbClr val="C00000"/>
                </a:solidFill>
              </a:rPr>
              <a:t> </a:t>
            </a:r>
            <a:r>
              <a:rPr lang="sv-SE" sz="2400" b="1" dirty="0" err="1" smtClean="0">
                <a:solidFill>
                  <a:srgbClr val="C00000"/>
                </a:solidFill>
              </a:rPr>
              <a:t>Network</a:t>
            </a:r>
            <a:r>
              <a:rPr lang="sv-SE" sz="2400" b="1" dirty="0" smtClean="0">
                <a:solidFill>
                  <a:srgbClr val="C00000"/>
                </a:solidFill>
              </a:rPr>
              <a:t> (</a:t>
            </a:r>
            <a:r>
              <a:rPr lang="sv-SE" sz="2400" b="1" dirty="0" err="1" smtClean="0">
                <a:solidFill>
                  <a:srgbClr val="C00000"/>
                </a:solidFill>
              </a:rPr>
              <a:t>layer</a:t>
            </a:r>
            <a:r>
              <a:rPr lang="sv-SE" sz="2400" b="1" dirty="0" smtClean="0">
                <a:solidFill>
                  <a:srgbClr val="C00000"/>
                </a:solidFill>
              </a:rPr>
              <a:t>) support?</a:t>
            </a:r>
            <a:endParaRPr lang="sv-SE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4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2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2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2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22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2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22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2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54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55976" y="4797152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9246" y="1038957"/>
            <a:ext cx="47243" cy="48965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18" y="5633579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76860" y="1038957"/>
            <a:ext cx="6048672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1400" b="1" dirty="0">
                <a:solidFill>
                  <a:schemeClr val="bg1">
                    <a:lumMod val="75000"/>
                  </a:schemeClr>
                </a:solidFill>
              </a:rPr>
              <a:t>P2P </a:t>
            </a:r>
            <a:r>
              <a:rPr lang="sv-SE" sz="1400" b="1" dirty="0" err="1">
                <a:solidFill>
                  <a:schemeClr val="bg1">
                    <a:lumMod val="75000"/>
                  </a:schemeClr>
                </a:solidFill>
              </a:rPr>
              <a:t>apps</a:t>
            </a:r>
            <a:r>
              <a:rPr lang="sv-SE" sz="1400" b="1" dirty="0">
                <a:solidFill>
                  <a:schemeClr val="bg1">
                    <a:lumMod val="75000"/>
                  </a:schemeClr>
                </a:solidFill>
              </a:rPr>
              <a:t> and </a:t>
            </a:r>
            <a:r>
              <a:rPr lang="sv-SE" sz="1400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1400" b="1" dirty="0">
                <a:solidFill>
                  <a:schemeClr val="bg1">
                    <a:lumMod val="75000"/>
                  </a:schemeClr>
                </a:solidFill>
              </a:rPr>
              <a:t>  for info </a:t>
            </a:r>
            <a:r>
              <a:rPr lang="sv-SE" sz="1400" b="1" dirty="0" err="1" smtClean="0">
                <a:solidFill>
                  <a:schemeClr val="bg1">
                    <a:lumMod val="75000"/>
                  </a:schemeClr>
                </a:solidFill>
              </a:rPr>
              <a:t>sharing</a:t>
            </a:r>
            <a:r>
              <a:rPr lang="sv-SE" sz="1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4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: 2.6 (2.5 7e)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1400" dirty="0" err="1" smtClean="0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1400" i="1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1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400" dirty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sv-SE" sz="1400" i="1" dirty="0" err="1">
                <a:solidFill>
                  <a:schemeClr val="bg1">
                    <a:lumMod val="75000"/>
                  </a:schemeClr>
                </a:solidFill>
              </a:rPr>
              <a:t>find</a:t>
            </a:r>
            <a:r>
              <a:rPr lang="sv-SE" sz="14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sz="1400" dirty="0">
                <a:solidFill>
                  <a:schemeClr val="bg1">
                    <a:lumMod val="75000"/>
                  </a:schemeClr>
                </a:solidFill>
              </a:rPr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No </a:t>
            </a:r>
            <a:r>
              <a:rPr lang="sv-SE" sz="1400" dirty="0" err="1" smtClean="0">
                <a:solidFill>
                  <a:schemeClr val="bg1">
                    <a:lumMod val="75000"/>
                  </a:schemeClr>
                </a:solidFill>
              </a:rPr>
              <a:t>overlay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sv-SE" sz="1400" dirty="0" err="1" smtClean="0">
                <a:solidFill>
                  <a:schemeClr val="bg1">
                    <a:lumMod val="75000"/>
                  </a:schemeClr>
                </a:solidFill>
              </a:rPr>
              <a:t>centralized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 DB (</a:t>
            </a:r>
            <a:r>
              <a:rPr lang="sv-SE" sz="1400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apster)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1400" dirty="0" err="1" smtClean="0">
                <a:solidFill>
                  <a:schemeClr val="bg1">
                    <a:lumMod val="75000"/>
                  </a:schemeClr>
                </a:solidFill>
              </a:rPr>
              <a:t>Unstructured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400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  <a:endParaRPr lang="en-US" sz="14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Query Flooding (Gnutella)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Hierarchical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Query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Flooding (</a:t>
            </a:r>
            <a:r>
              <a:rPr lang="en-US" sz="1400" dirty="0" err="1" smtClean="0">
                <a:solidFill>
                  <a:schemeClr val="bg1">
                    <a:lumMod val="75000"/>
                  </a:schemeClr>
                </a:solidFill>
              </a:rPr>
              <a:t>KaZaA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Structured Overlays/DHT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dirty="0" err="1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1400" dirty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1400" i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1400" i="1" dirty="0">
                <a:solidFill>
                  <a:schemeClr val="bg1">
                    <a:lumMod val="75000"/>
                  </a:schemeClr>
                </a:solidFill>
              </a:rPr>
              <a:t> to </a:t>
            </a:r>
            <a:r>
              <a:rPr lang="sv-SE" sz="1400" i="1" dirty="0" err="1">
                <a:solidFill>
                  <a:schemeClr val="bg1">
                    <a:lumMod val="75000"/>
                  </a:schemeClr>
                </a:solidFill>
              </a:rPr>
              <a:t>fetch</a:t>
            </a:r>
            <a:r>
              <a:rPr lang="sv-SE" sz="14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4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1400" b="1" dirty="0">
                <a:solidFill>
                  <a:schemeClr val="bg1">
                    <a:lumMod val="75000"/>
                  </a:schemeClr>
                </a:solidFill>
              </a:rPr>
              <a:t>Media Streaming </a:t>
            </a:r>
            <a:r>
              <a:rPr lang="sv-SE" sz="14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1400" dirty="0" smtClean="0">
                <a:solidFill>
                  <a:schemeClr val="bg1">
                    <a:lumMod val="75000"/>
                  </a:schemeClr>
                </a:solidFill>
              </a:rPr>
              <a:t> 7.1-7.3 (9.1-9.3 &amp; 2.6 7e)</a:t>
            </a:r>
            <a:endParaRPr lang="sv-SE" sz="1400" dirty="0">
              <a:solidFill>
                <a:schemeClr val="bg1">
                  <a:lumMod val="75000"/>
                </a:schemeClr>
              </a:solidFill>
            </a:endParaRP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Application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classes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Today’s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</a:rPr>
              <a:t>applications representative </a:t>
            </a: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recovery from jitter 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>
                    <a:lumMod val="75000"/>
                  </a:schemeClr>
                </a:solidFill>
              </a:rPr>
              <a:t>Streaming protocols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bg1">
                    <a:lumMod val="75000"/>
                  </a:schemeClr>
                </a:solidFill>
              </a:rPr>
              <a:t>CDN: </a:t>
            </a:r>
            <a:r>
              <a:rPr lang="sv-SE" sz="1400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400" b="1" dirty="0" err="1">
                <a:solidFill>
                  <a:schemeClr val="bg1">
                    <a:lumMod val="75000"/>
                  </a:schemeClr>
                </a:solidFill>
              </a:rPr>
              <a:t>infrastructure</a:t>
            </a:r>
            <a:r>
              <a:rPr lang="sv-SE" sz="1400" b="1" dirty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sv-SE" sz="1400" b="1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1400" b="1" dirty="0" err="1">
                <a:solidFill>
                  <a:schemeClr val="bg1">
                    <a:lumMod val="75000"/>
                  </a:schemeClr>
                </a:solidFill>
              </a:rPr>
              <a:t>delivery</a:t>
            </a:r>
            <a:r>
              <a:rPr lang="sv-SE" sz="14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4275" y="5574039"/>
            <a:ext cx="321607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 err="1" smtClean="0"/>
              <a:t>Next</a:t>
            </a:r>
            <a:r>
              <a:rPr lang="sv-SE" dirty="0" smtClean="0"/>
              <a:t>: </a:t>
            </a:r>
            <a:r>
              <a:rPr lang="sv-SE" dirty="0" err="1" smtClean="0"/>
              <a:t>would</a:t>
            </a:r>
            <a:r>
              <a:rPr lang="sv-SE" dirty="0" smtClean="0"/>
              <a:t> all </a:t>
            </a:r>
            <a:r>
              <a:rPr lang="sv-SE" dirty="0" err="1" smtClean="0"/>
              <a:t>this</a:t>
            </a:r>
            <a:r>
              <a:rPr lang="sv-SE" dirty="0" smtClean="0"/>
              <a:t> be </a:t>
            </a:r>
            <a:r>
              <a:rPr lang="sv-SE" dirty="0" err="1" smtClean="0"/>
              <a:t>simpler</a:t>
            </a:r>
            <a:r>
              <a:rPr lang="sv-SE" dirty="0" smtClean="0"/>
              <a:t> </a:t>
            </a:r>
            <a:r>
              <a:rPr lang="sv-SE" dirty="0" err="1" smtClean="0"/>
              <a:t>with</a:t>
            </a:r>
            <a:r>
              <a:rPr lang="sv-SE" dirty="0" smtClean="0"/>
              <a:t> </a:t>
            </a:r>
            <a:r>
              <a:rPr lang="sv-SE" dirty="0" err="1" smtClean="0"/>
              <a:t>Network</a:t>
            </a:r>
            <a:r>
              <a:rPr lang="sv-SE" dirty="0" smtClean="0"/>
              <a:t> (</a:t>
            </a:r>
            <a:r>
              <a:rPr lang="sv-SE" dirty="0" err="1" smtClean="0"/>
              <a:t>layer</a:t>
            </a:r>
            <a:r>
              <a:rPr lang="sv-SE" dirty="0" smtClean="0"/>
              <a:t>) support?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3592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31774"/>
            <a:ext cx="8424936" cy="1143000"/>
          </a:xfrm>
        </p:spPr>
        <p:txBody>
          <a:bodyPr/>
          <a:lstStyle/>
          <a:p>
            <a:r>
              <a:rPr lang="sv-SE" sz="2800" dirty="0" smtClean="0"/>
              <a:t>Reading </a:t>
            </a:r>
            <a:r>
              <a:rPr lang="sv-SE" sz="2800" dirty="0" err="1" smtClean="0"/>
              <a:t>nstructions</a:t>
            </a:r>
            <a:r>
              <a:rPr lang="sv-SE" sz="2800" dirty="0" smtClean="0"/>
              <a:t> and pointers for </a:t>
            </a:r>
            <a:r>
              <a:rPr lang="sv-SE" sz="2800" dirty="0" err="1" smtClean="0"/>
              <a:t>further</a:t>
            </a:r>
            <a:r>
              <a:rPr lang="sv-SE" sz="2800" dirty="0" smtClean="0"/>
              <a:t> </a:t>
            </a:r>
            <a:r>
              <a:rPr lang="sv-SE" sz="2800" dirty="0" err="1" smtClean="0"/>
              <a:t>study</a:t>
            </a:r>
            <a:endParaRPr lang="sv-SE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7156" y="1887294"/>
            <a:ext cx="8424936" cy="4206001"/>
          </a:xfrm>
        </p:spPr>
        <p:txBody>
          <a:bodyPr/>
          <a:lstStyle/>
          <a:p>
            <a:r>
              <a:rPr lang="en-US" sz="1600" dirty="0" err="1" smtClean="0">
                <a:latin typeface="Arial Narrow" panose="020B0606020202030204" pitchFamily="34" charset="0"/>
              </a:rPr>
              <a:t>Upkar</a:t>
            </a:r>
            <a:r>
              <a:rPr lang="en-US" sz="1600" dirty="0" smtClean="0">
                <a:latin typeface="Arial Narrow" panose="020B0606020202030204" pitchFamily="34" charset="0"/>
              </a:rPr>
              <a:t> </a:t>
            </a:r>
            <a:r>
              <a:rPr lang="en-US" sz="1600" dirty="0" err="1">
                <a:latin typeface="Arial Narrow" panose="020B0606020202030204" pitchFamily="34" charset="0"/>
              </a:rPr>
              <a:t>Varshney</a:t>
            </a:r>
            <a:r>
              <a:rPr lang="en-US" sz="1600" dirty="0">
                <a:latin typeface="Arial Narrow" panose="020B0606020202030204" pitchFamily="34" charset="0"/>
              </a:rPr>
              <a:t>, Andy Snow, Matt </a:t>
            </a:r>
            <a:r>
              <a:rPr lang="en-US" sz="1600" dirty="0" err="1">
                <a:latin typeface="Arial Narrow" panose="020B0606020202030204" pitchFamily="34" charset="0"/>
              </a:rPr>
              <a:t>McGivern</a:t>
            </a:r>
            <a:r>
              <a:rPr lang="en-US" sz="1600" dirty="0">
                <a:latin typeface="Arial Narrow" panose="020B0606020202030204" pitchFamily="34" charset="0"/>
              </a:rPr>
              <a:t>, and Christi Howard. 2002. Voice over IP. </a:t>
            </a:r>
            <a:r>
              <a:rPr lang="en-US" sz="1600" dirty="0" err="1">
                <a:latin typeface="Arial Narrow" panose="020B0606020202030204" pitchFamily="34" charset="0"/>
              </a:rPr>
              <a:t>Commun</a:t>
            </a:r>
            <a:r>
              <a:rPr lang="en-US" sz="1600" dirty="0">
                <a:latin typeface="Arial Narrow" panose="020B0606020202030204" pitchFamily="34" charset="0"/>
              </a:rPr>
              <a:t>. ACM 45, 1 (January 2002), </a:t>
            </a:r>
            <a:r>
              <a:rPr lang="en-US" sz="1600" dirty="0" smtClean="0">
                <a:latin typeface="Arial Narrow" panose="020B0606020202030204" pitchFamily="34" charset="0"/>
              </a:rPr>
              <a:t>89-96. DOI=10.1145/502269.502271 </a:t>
            </a:r>
          </a:p>
          <a:p>
            <a:r>
              <a:rPr lang="sv-SE" sz="1600" dirty="0" smtClean="0">
                <a:latin typeface="Arial Narrow" panose="020B0606020202030204" pitchFamily="34" charset="0"/>
              </a:rPr>
              <a:t>Jussi </a:t>
            </a:r>
            <a:r>
              <a:rPr lang="sv-SE" sz="1600" dirty="0" err="1">
                <a:latin typeface="Arial Narrow" panose="020B0606020202030204" pitchFamily="34" charset="0"/>
              </a:rPr>
              <a:t>Kangasharju</a:t>
            </a:r>
            <a:r>
              <a:rPr lang="sv-SE" sz="1600" dirty="0">
                <a:latin typeface="Arial Narrow" panose="020B0606020202030204" pitchFamily="34" charset="0"/>
              </a:rPr>
              <a:t>, James Roberts, Keith W. Ross, </a:t>
            </a:r>
            <a:r>
              <a:rPr lang="sv-SE" sz="1600" dirty="0" err="1">
                <a:latin typeface="Arial Narrow" panose="020B0606020202030204" pitchFamily="34" charset="0"/>
              </a:rPr>
              <a:t>Object</a:t>
            </a:r>
            <a:r>
              <a:rPr lang="sv-SE" sz="1600" dirty="0">
                <a:latin typeface="Arial Narrow" panose="020B0606020202030204" pitchFamily="34" charset="0"/>
              </a:rPr>
              <a:t> </a:t>
            </a:r>
            <a:r>
              <a:rPr lang="sv-SE" sz="1600" dirty="0" err="1">
                <a:latin typeface="Arial Narrow" panose="020B0606020202030204" pitchFamily="34" charset="0"/>
              </a:rPr>
              <a:t>replication</a:t>
            </a:r>
            <a:r>
              <a:rPr lang="sv-SE" sz="1600" dirty="0">
                <a:latin typeface="Arial Narrow" panose="020B0606020202030204" pitchFamily="34" charset="0"/>
              </a:rPr>
              <a:t> </a:t>
            </a:r>
            <a:r>
              <a:rPr lang="sv-SE" sz="1600" dirty="0" err="1">
                <a:latin typeface="Arial Narrow" panose="020B0606020202030204" pitchFamily="34" charset="0"/>
              </a:rPr>
              <a:t>strategies</a:t>
            </a:r>
            <a:r>
              <a:rPr lang="sv-SE" sz="1600" dirty="0">
                <a:latin typeface="Arial Narrow" panose="020B0606020202030204" pitchFamily="34" charset="0"/>
              </a:rPr>
              <a:t> in </a:t>
            </a:r>
            <a:r>
              <a:rPr lang="sv-SE" sz="1600" dirty="0" err="1">
                <a:latin typeface="Arial Narrow" panose="020B0606020202030204" pitchFamily="34" charset="0"/>
              </a:rPr>
              <a:t>content</a:t>
            </a:r>
            <a:r>
              <a:rPr lang="sv-SE" sz="1600" dirty="0">
                <a:latin typeface="Arial Narrow" panose="020B0606020202030204" pitchFamily="34" charset="0"/>
              </a:rPr>
              <a:t> distribution </a:t>
            </a:r>
            <a:r>
              <a:rPr lang="sv-SE" sz="1600" dirty="0" err="1">
                <a:latin typeface="Arial Narrow" panose="020B0606020202030204" pitchFamily="34" charset="0"/>
              </a:rPr>
              <a:t>networks</a:t>
            </a:r>
            <a:r>
              <a:rPr lang="sv-SE" sz="1600" dirty="0">
                <a:latin typeface="Arial Narrow" panose="020B0606020202030204" pitchFamily="34" charset="0"/>
              </a:rPr>
              <a:t>, Computer Communications, </a:t>
            </a:r>
            <a:r>
              <a:rPr lang="sv-SE" sz="1600" dirty="0" err="1">
                <a:latin typeface="Arial Narrow" panose="020B0606020202030204" pitchFamily="34" charset="0"/>
              </a:rPr>
              <a:t>Volume</a:t>
            </a:r>
            <a:r>
              <a:rPr lang="sv-SE" sz="1600" dirty="0">
                <a:latin typeface="Arial Narrow" panose="020B0606020202030204" pitchFamily="34" charset="0"/>
              </a:rPr>
              <a:t> 25, </a:t>
            </a:r>
            <a:r>
              <a:rPr lang="sv-SE" sz="1600" dirty="0" err="1">
                <a:latin typeface="Arial Narrow" panose="020B0606020202030204" pitchFamily="34" charset="0"/>
              </a:rPr>
              <a:t>Issue</a:t>
            </a:r>
            <a:r>
              <a:rPr lang="sv-SE" sz="1600" dirty="0">
                <a:latin typeface="Arial Narrow" panose="020B0606020202030204" pitchFamily="34" charset="0"/>
              </a:rPr>
              <a:t> 4, 1 </a:t>
            </a:r>
            <a:r>
              <a:rPr lang="sv-SE" sz="1600" dirty="0" err="1">
                <a:latin typeface="Arial Narrow" panose="020B0606020202030204" pitchFamily="34" charset="0"/>
              </a:rPr>
              <a:t>March</a:t>
            </a:r>
            <a:r>
              <a:rPr lang="sv-SE" sz="1600" dirty="0">
                <a:latin typeface="Arial Narrow" panose="020B0606020202030204" pitchFamily="34" charset="0"/>
              </a:rPr>
              <a:t> 2002, Pages 376-383, ISSN 0140-3664, http://dx.doi.org/10.1016/S0140-3664(01)00409-1. </a:t>
            </a:r>
            <a:endParaRPr lang="sv-SE" sz="1600" dirty="0" smtClean="0">
              <a:latin typeface="Arial Narrow" panose="020B0606020202030204" pitchFamily="34" charset="0"/>
            </a:endParaRPr>
          </a:p>
          <a:p>
            <a:r>
              <a:rPr lang="en-US" sz="1600" dirty="0">
                <a:latin typeface="Arial Narrow" panose="020B0606020202030204" pitchFamily="34" charset="0"/>
              </a:rPr>
              <a:t>K.L Johnson, J.F Carr, M.S Day, M.F </a:t>
            </a:r>
            <a:r>
              <a:rPr lang="en-US" sz="1600" dirty="0" err="1">
                <a:latin typeface="Arial Narrow" panose="020B0606020202030204" pitchFamily="34" charset="0"/>
              </a:rPr>
              <a:t>Kaashoek</a:t>
            </a:r>
            <a:r>
              <a:rPr lang="en-US" sz="1600" dirty="0">
                <a:latin typeface="Arial Narrow" panose="020B0606020202030204" pitchFamily="34" charset="0"/>
              </a:rPr>
              <a:t>, The measured performance of content distribution networks, Computer Communications, Volume 24, Issue 2, 1 February 2001, Pages 202-206, ISSN 0140-3664, http://dx.doi.org/10.1016/S0140-3664(00)00315-7. </a:t>
            </a:r>
            <a:endParaRPr lang="en-US" sz="1600" dirty="0" smtClean="0">
              <a:latin typeface="Arial Narrow" panose="020B0606020202030204" pitchFamily="34" charset="0"/>
            </a:endParaRPr>
          </a:p>
          <a:p>
            <a:r>
              <a:rPr lang="sv-SE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Eddie Kohler, Mark </a:t>
            </a:r>
            <a:r>
              <a:rPr lang="sv-SE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Handley</a:t>
            </a:r>
            <a:r>
              <a:rPr lang="sv-SE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, and Sally Floyd. 2006. Designing DCCP: </a:t>
            </a:r>
            <a:r>
              <a:rPr lang="sv-SE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congestion</a:t>
            </a:r>
            <a:r>
              <a:rPr lang="sv-SE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v-SE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control</a:t>
            </a:r>
            <a:r>
              <a:rPr lang="sv-SE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v-SE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without</a:t>
            </a:r>
            <a:r>
              <a:rPr lang="sv-SE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sv-SE" sz="1600" dirty="0" err="1">
                <a:solidFill>
                  <a:srgbClr val="000000"/>
                </a:solidFill>
                <a:latin typeface="Arial Narrow" panose="020B0606020202030204" pitchFamily="34" charset="0"/>
              </a:rPr>
              <a:t>reliability</a:t>
            </a:r>
            <a:r>
              <a:rPr lang="sv-SE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. </a:t>
            </a:r>
            <a:r>
              <a:rPr lang="sv-SE" sz="1600" i="1" dirty="0">
                <a:solidFill>
                  <a:srgbClr val="000000"/>
                </a:solidFill>
                <a:latin typeface="Arial Narrow" panose="020B0606020202030204" pitchFamily="34" charset="0"/>
              </a:rPr>
              <a:t>SIGCOMM </a:t>
            </a:r>
            <a:r>
              <a:rPr lang="sv-SE" sz="1600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Comput</a:t>
            </a:r>
            <a:r>
              <a:rPr lang="sv-SE" sz="1600" i="1" dirty="0">
                <a:solidFill>
                  <a:srgbClr val="000000"/>
                </a:solidFill>
                <a:latin typeface="Arial Narrow" panose="020B0606020202030204" pitchFamily="34" charset="0"/>
              </a:rPr>
              <a:t>. </a:t>
            </a:r>
            <a:r>
              <a:rPr lang="sv-SE" sz="1600" i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Commun</a:t>
            </a:r>
            <a:r>
              <a:rPr lang="sv-SE" sz="1600" i="1" dirty="0">
                <a:solidFill>
                  <a:srgbClr val="000000"/>
                </a:solidFill>
                <a:latin typeface="Arial Narrow" panose="020B0606020202030204" pitchFamily="34" charset="0"/>
              </a:rPr>
              <a:t>. Rev.</a:t>
            </a:r>
            <a:r>
              <a:rPr lang="sv-SE" sz="1600" dirty="0">
                <a:solidFill>
                  <a:srgbClr val="000000"/>
                </a:solidFill>
                <a:latin typeface="Arial Narrow" panose="020B0606020202030204" pitchFamily="34" charset="0"/>
              </a:rPr>
              <a:t> 36, 4 (August 2006), 27-38. DOI=10.1145/1151659.1159918 </a:t>
            </a:r>
            <a:r>
              <a:rPr lang="sv-SE" sz="1600" dirty="0">
                <a:solidFill>
                  <a:srgbClr val="000000"/>
                </a:solidFill>
                <a:latin typeface="Arial Narrow" panose="020B0606020202030204" pitchFamily="34" charset="0"/>
                <a:hlinkClick r:id="rId2"/>
              </a:rPr>
              <a:t>http://</a:t>
            </a:r>
            <a:r>
              <a:rPr lang="sv-SE" sz="1600" dirty="0" smtClean="0">
                <a:solidFill>
                  <a:srgbClr val="000000"/>
                </a:solidFill>
                <a:latin typeface="Arial Narrow" panose="020B0606020202030204" pitchFamily="34" charset="0"/>
                <a:hlinkClick r:id="rId2"/>
              </a:rPr>
              <a:t>doi.acm.org/10.1145/1151659.1159918</a:t>
            </a:r>
            <a:endParaRPr lang="sv-SE" sz="1600" dirty="0" smtClean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lvl="0" eaLnBrk="1" fontAlgn="auto" hangingPunct="1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b="1" dirty="0">
                <a:solidFill>
                  <a:prstClr val="black"/>
                </a:solidFill>
              </a:rPr>
              <a:t>A</a:t>
            </a:r>
            <a:r>
              <a:rPr lang="en-US" sz="1400" b="1" dirty="0" smtClean="0">
                <a:solidFill>
                  <a:prstClr val="black"/>
                </a:solidFill>
              </a:rPr>
              <a:t>pplications </a:t>
            </a:r>
            <a:r>
              <a:rPr lang="en-US" sz="1400" b="1" dirty="0">
                <a:solidFill>
                  <a:prstClr val="black"/>
                </a:solidFill>
              </a:rPr>
              <a:t>in p2p sharing, </a:t>
            </a:r>
            <a:r>
              <a:rPr lang="en-US" sz="1400" b="1" dirty="0" err="1">
                <a:solidFill>
                  <a:prstClr val="black"/>
                </a:solidFill>
              </a:rPr>
              <a:t>eg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smtClean="0">
                <a:solidFill>
                  <a:prstClr val="black"/>
                </a:solidFill>
              </a:rPr>
              <a:t>dissemination </a:t>
            </a:r>
            <a:r>
              <a:rPr lang="en-US" sz="1400" b="1" dirty="0">
                <a:solidFill>
                  <a:prstClr val="black"/>
                </a:solidFill>
              </a:rPr>
              <a:t>and media streaming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en-US" sz="1400" dirty="0">
                <a:solidFill>
                  <a:prstClr val="black"/>
                </a:solidFill>
              </a:rPr>
              <a:t>J. </a:t>
            </a:r>
            <a:r>
              <a:rPr lang="en-US" sz="1400" dirty="0" err="1">
                <a:solidFill>
                  <a:prstClr val="black"/>
                </a:solidFill>
              </a:rPr>
              <a:t>Mundinger</a:t>
            </a:r>
            <a:r>
              <a:rPr lang="en-US" sz="1400" dirty="0">
                <a:solidFill>
                  <a:prstClr val="black"/>
                </a:solidFill>
              </a:rPr>
              <a:t>, R. R. Weber and G. Weiss. Optimal Scheduling of Peer-to-Peer File Dissemination. Journal of Scheduling, Volume 11, Issue 2, 2008. [</a:t>
            </a:r>
            <a:r>
              <a:rPr lang="en-US" sz="1400" b="1" dirty="0" err="1">
                <a:solidFill>
                  <a:prstClr val="black"/>
                </a:solidFill>
                <a:hlinkClick r:id="rId3"/>
              </a:rPr>
              <a:t>arXiv</a:t>
            </a:r>
            <a:r>
              <a:rPr lang="en-US" sz="1400" dirty="0">
                <a:solidFill>
                  <a:prstClr val="black"/>
                </a:solidFill>
              </a:rPr>
              <a:t>] [</a:t>
            </a:r>
            <a:r>
              <a:rPr lang="en-US" sz="1400" b="1" dirty="0" err="1">
                <a:solidFill>
                  <a:prstClr val="black"/>
                </a:solidFill>
                <a:hlinkClick r:id="rId4"/>
              </a:rPr>
              <a:t>JoS</a:t>
            </a:r>
            <a:r>
              <a:rPr lang="en-US" sz="1400" dirty="0">
                <a:solidFill>
                  <a:prstClr val="black"/>
                </a:solidFill>
              </a:rPr>
              <a:t>]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</a:pPr>
            <a:r>
              <a:rPr lang="sv-SE" sz="1400" dirty="0">
                <a:solidFill>
                  <a:prstClr val="black"/>
                </a:solidFill>
              </a:rPr>
              <a:t>Christos </a:t>
            </a:r>
            <a:r>
              <a:rPr lang="sv-SE" sz="1400" dirty="0" err="1">
                <a:solidFill>
                  <a:prstClr val="black"/>
                </a:solidFill>
              </a:rPr>
              <a:t>Gkantsidis</a:t>
            </a:r>
            <a:r>
              <a:rPr lang="sv-SE" sz="1400" dirty="0">
                <a:solidFill>
                  <a:prstClr val="black"/>
                </a:solidFill>
              </a:rPr>
              <a:t> and Pablo Rodriguez, </a:t>
            </a:r>
            <a:r>
              <a:rPr lang="sv-SE" sz="1400" dirty="0" err="1">
                <a:solidFill>
                  <a:prstClr val="black"/>
                </a:solidFill>
                <a:hlinkClick r:id="rId5" action="ppaction://hlinkfile"/>
              </a:rPr>
              <a:t>Network</a:t>
            </a:r>
            <a:r>
              <a:rPr lang="sv-SE" sz="1400" dirty="0">
                <a:solidFill>
                  <a:prstClr val="black"/>
                </a:solidFill>
                <a:hlinkClick r:id="rId5" action="ppaction://hlinkfile"/>
              </a:rPr>
              <a:t> </a:t>
            </a:r>
            <a:r>
              <a:rPr lang="sv-SE" sz="1400" dirty="0" err="1">
                <a:solidFill>
                  <a:prstClr val="black"/>
                </a:solidFill>
                <a:hlinkClick r:id="rId5" action="ppaction://hlinkfile"/>
              </a:rPr>
              <a:t>Coding</a:t>
            </a:r>
            <a:r>
              <a:rPr lang="sv-SE" sz="1400" dirty="0">
                <a:solidFill>
                  <a:prstClr val="black"/>
                </a:solidFill>
                <a:hlinkClick r:id="rId5" action="ppaction://hlinkfile"/>
              </a:rPr>
              <a:t> for </a:t>
            </a:r>
            <a:r>
              <a:rPr lang="sv-SE" sz="1400" dirty="0" err="1">
                <a:solidFill>
                  <a:prstClr val="black"/>
                </a:solidFill>
                <a:hlinkClick r:id="rId5" action="ppaction://hlinkfile"/>
              </a:rPr>
              <a:t>Large</a:t>
            </a:r>
            <a:r>
              <a:rPr lang="sv-SE" sz="1400" dirty="0">
                <a:solidFill>
                  <a:prstClr val="black"/>
                </a:solidFill>
                <a:hlinkClick r:id="rId5" action="ppaction://hlinkfile"/>
              </a:rPr>
              <a:t> </a:t>
            </a:r>
            <a:r>
              <a:rPr lang="sv-SE" sz="1400" dirty="0" err="1">
                <a:solidFill>
                  <a:prstClr val="black"/>
                </a:solidFill>
                <a:hlinkClick r:id="rId5" action="ppaction://hlinkfile"/>
              </a:rPr>
              <a:t>Scale</a:t>
            </a:r>
            <a:r>
              <a:rPr lang="sv-SE" sz="1400" dirty="0">
                <a:solidFill>
                  <a:prstClr val="black"/>
                </a:solidFill>
                <a:hlinkClick r:id="rId5" action="ppaction://hlinkfile"/>
              </a:rPr>
              <a:t> </a:t>
            </a:r>
            <a:r>
              <a:rPr lang="sv-SE" sz="1400" dirty="0" err="1">
                <a:solidFill>
                  <a:prstClr val="black"/>
                </a:solidFill>
                <a:hlinkClick r:id="rId5" action="ppaction://hlinkfile"/>
              </a:rPr>
              <a:t>Content</a:t>
            </a:r>
            <a:r>
              <a:rPr lang="sv-SE" sz="1400" dirty="0">
                <a:solidFill>
                  <a:prstClr val="black"/>
                </a:solidFill>
                <a:hlinkClick r:id="rId5" action="ppaction://hlinkfile"/>
              </a:rPr>
              <a:t> Distribution</a:t>
            </a:r>
            <a:r>
              <a:rPr lang="sv-SE" sz="1400" dirty="0">
                <a:solidFill>
                  <a:prstClr val="black"/>
                </a:solidFill>
              </a:rPr>
              <a:t>, in </a:t>
            </a:r>
            <a:r>
              <a:rPr lang="sv-SE" sz="1400" i="1" dirty="0">
                <a:solidFill>
                  <a:prstClr val="black"/>
                </a:solidFill>
              </a:rPr>
              <a:t>IEEE INFOCOM</a:t>
            </a:r>
            <a:r>
              <a:rPr lang="sv-SE" sz="1400" dirty="0">
                <a:solidFill>
                  <a:prstClr val="black"/>
                </a:solidFill>
              </a:rPr>
              <a:t>, </a:t>
            </a:r>
            <a:r>
              <a:rPr lang="sv-SE" sz="1400" dirty="0" err="1">
                <a:solidFill>
                  <a:prstClr val="black"/>
                </a:solidFill>
              </a:rPr>
              <a:t>March</a:t>
            </a:r>
            <a:r>
              <a:rPr lang="sv-SE" sz="1400" dirty="0">
                <a:solidFill>
                  <a:prstClr val="black"/>
                </a:solidFill>
              </a:rPr>
              <a:t> 2005  (</a:t>
            </a:r>
            <a:r>
              <a:rPr lang="sv-SE" sz="1400" dirty="0">
                <a:solidFill>
                  <a:srgbClr val="C00000"/>
                </a:solidFill>
              </a:rPr>
              <a:t>Avalanche </a:t>
            </a:r>
            <a:r>
              <a:rPr lang="sv-SE" sz="1400" dirty="0" err="1">
                <a:solidFill>
                  <a:srgbClr val="C00000"/>
                </a:solidFill>
              </a:rPr>
              <a:t>swarming</a:t>
            </a:r>
            <a:r>
              <a:rPr lang="sv-SE" sz="1400" dirty="0">
                <a:solidFill>
                  <a:srgbClr val="C00000"/>
                </a:solidFill>
              </a:rPr>
              <a:t>: </a:t>
            </a:r>
            <a:r>
              <a:rPr lang="sv-SE" sz="1400" dirty="0" err="1">
                <a:solidFill>
                  <a:srgbClr val="C00000"/>
                </a:solidFill>
              </a:rPr>
              <a:t>combining</a:t>
            </a:r>
            <a:r>
              <a:rPr lang="sv-SE" sz="1400" dirty="0">
                <a:solidFill>
                  <a:srgbClr val="C00000"/>
                </a:solidFill>
              </a:rPr>
              <a:t> p2p + media streaming</a:t>
            </a:r>
            <a:r>
              <a:rPr lang="sv-SE" sz="1400" dirty="0">
                <a:solidFill>
                  <a:prstClr val="black"/>
                </a:solidFill>
              </a:rPr>
              <a:t>)</a:t>
            </a:r>
            <a:endParaRPr lang="en-US" sz="1400" dirty="0">
              <a:solidFill>
                <a:prstClr val="black"/>
              </a:solidFill>
            </a:endParaRPr>
          </a:p>
          <a:p>
            <a:endParaRPr lang="en-US" sz="1600" dirty="0" smtClean="0">
              <a:latin typeface="Arial Narrow" panose="020B0606020202030204" pitchFamily="34" charset="0"/>
            </a:endParaRPr>
          </a:p>
          <a:p>
            <a:endParaRPr lang="sv-SE" sz="1600" dirty="0">
              <a:latin typeface="Arial Narrow" panose="020B0606020202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602A8-3B70-469C-AE9B-C0F2DFB7B061}" type="slidenum">
              <a:rPr lang="en-US" smtClean="0">
                <a:solidFill>
                  <a:srgbClr val="000000"/>
                </a:solidFill>
              </a:rPr>
              <a:pPr/>
              <a:t>55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7156" y="1061547"/>
            <a:ext cx="84249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/>
              <a:t>P2P </a:t>
            </a:r>
            <a:r>
              <a:rPr lang="sv-SE" dirty="0" err="1"/>
              <a:t>apps</a:t>
            </a:r>
            <a:r>
              <a:rPr lang="sv-SE" dirty="0"/>
              <a:t> and </a:t>
            </a:r>
            <a:r>
              <a:rPr lang="sv-SE" dirty="0" err="1"/>
              <a:t>overlays</a:t>
            </a:r>
            <a:r>
              <a:rPr lang="sv-SE" dirty="0"/>
              <a:t>  for info </a:t>
            </a:r>
            <a:r>
              <a:rPr lang="sv-SE" dirty="0" err="1"/>
              <a:t>sharing</a:t>
            </a:r>
            <a:r>
              <a:rPr lang="sv-SE" dirty="0"/>
              <a:t> </a:t>
            </a:r>
            <a:r>
              <a:rPr lang="sv-SE" dirty="0" err="1"/>
              <a:t>Ch</a:t>
            </a:r>
            <a:r>
              <a:rPr lang="sv-SE" dirty="0"/>
              <a:t>: 2.6 (2.5 7e</a:t>
            </a:r>
            <a:r>
              <a:rPr lang="sv-SE" dirty="0" smtClean="0"/>
              <a:t>)</a:t>
            </a:r>
            <a:endParaRPr lang="sv-SE" dirty="0"/>
          </a:p>
          <a:p>
            <a:r>
              <a:rPr lang="sv-SE" dirty="0"/>
              <a:t>Media Streaming &amp;</a:t>
            </a:r>
            <a:r>
              <a:rPr lang="sv-SE" dirty="0" smtClean="0"/>
              <a:t> support from </a:t>
            </a:r>
            <a:r>
              <a:rPr lang="sv-SE" dirty="0" err="1" smtClean="0"/>
              <a:t>applications</a:t>
            </a:r>
            <a:r>
              <a:rPr lang="sv-SE" dirty="0" smtClean="0"/>
              <a:t> </a:t>
            </a:r>
            <a:r>
              <a:rPr lang="sv-SE" dirty="0" err="1" smtClean="0"/>
              <a:t>Ch</a:t>
            </a:r>
            <a:r>
              <a:rPr lang="sv-SE" dirty="0" smtClean="0"/>
              <a:t> </a:t>
            </a:r>
            <a:r>
              <a:rPr lang="sv-SE" dirty="0"/>
              <a:t>7.1-7.3 (9.1-9.3 &amp; 2.6 7e)</a:t>
            </a:r>
          </a:p>
        </p:txBody>
      </p:sp>
    </p:spTree>
    <p:extLst>
      <p:ext uri="{BB962C8B-B14F-4D97-AF65-F5344CB8AC3E}">
        <p14:creationId xmlns:p14="http://schemas.microsoft.com/office/powerpoint/2010/main" val="165958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Extra </a:t>
            </a:r>
            <a:r>
              <a:rPr lang="sv-SE" dirty="0" err="1" smtClean="0"/>
              <a:t>notes</a:t>
            </a:r>
            <a:r>
              <a:rPr lang="sv-SE" dirty="0" smtClean="0"/>
              <a:t> / for </a:t>
            </a:r>
            <a:r>
              <a:rPr lang="sv-SE" dirty="0" err="1" smtClean="0"/>
              <a:t>further</a:t>
            </a:r>
            <a:r>
              <a:rPr lang="sv-SE" dirty="0" smtClean="0"/>
              <a:t> </a:t>
            </a:r>
            <a:r>
              <a:rPr lang="sv-SE" dirty="0" err="1" smtClean="0"/>
              <a:t>study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06C4E7-7DAB-41A8-AE4E-BFB36220FC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8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KaZaA: Discussion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412776"/>
            <a:ext cx="6995120" cy="4497363"/>
          </a:xfrm>
        </p:spPr>
        <p:txBody>
          <a:bodyPr/>
          <a:lstStyle/>
          <a:p>
            <a:r>
              <a:rPr lang="en-US" sz="2000" dirty="0" smtClean="0"/>
              <a:t>Pros:</a:t>
            </a:r>
          </a:p>
          <a:p>
            <a:pPr lvl="1"/>
            <a:r>
              <a:rPr lang="en-US" sz="2000" dirty="0" smtClean="0"/>
              <a:t>Tries to </a:t>
            </a:r>
            <a:r>
              <a:rPr lang="en-US" sz="2000" dirty="0" smtClean="0">
                <a:solidFill>
                  <a:srgbClr val="FF0000"/>
                </a:solidFill>
              </a:rPr>
              <a:t>balance between search overhead and space needs (trading-off Napster’s &amp; Gnutella’s extremes)</a:t>
            </a:r>
          </a:p>
          <a:p>
            <a:pPr lvl="1"/>
            <a:r>
              <a:rPr lang="en-US" sz="2000" dirty="0" smtClean="0"/>
              <a:t>Tries to take into account node heterogeneity:</a:t>
            </a:r>
            <a:endParaRPr lang="en-US" dirty="0" smtClean="0"/>
          </a:p>
          <a:p>
            <a:pPr lvl="2"/>
            <a:r>
              <a:rPr lang="en-US" dirty="0" smtClean="0"/>
              <a:t>Peer’s Resources (</a:t>
            </a:r>
            <a:r>
              <a:rPr lang="en-US" dirty="0" err="1" smtClean="0"/>
              <a:t>eg</a:t>
            </a:r>
            <a:r>
              <a:rPr lang="en-US" dirty="0" smtClean="0"/>
              <a:t> bandwidth)</a:t>
            </a:r>
          </a:p>
          <a:p>
            <a:r>
              <a:rPr lang="en-US" sz="2000" dirty="0" smtClean="0"/>
              <a:t>Cons:</a:t>
            </a:r>
          </a:p>
          <a:p>
            <a:pPr lvl="1"/>
            <a:r>
              <a:rPr lang="en-US" sz="2000" dirty="0" smtClean="0"/>
              <a:t>No real guarantees on search scope or search time</a:t>
            </a:r>
          </a:p>
          <a:p>
            <a:pPr lvl="1"/>
            <a:r>
              <a:rPr lang="en-US" sz="2000" dirty="0" smtClean="0"/>
              <a:t>Super-peers  may “serve” a lot!</a:t>
            </a:r>
          </a:p>
          <a:p>
            <a:pPr lvl="1"/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P2P architecture used by Skype, </a:t>
            </a:r>
            <a:r>
              <a:rPr lang="en-US" sz="2000" dirty="0" err="1" smtClean="0">
                <a:solidFill>
                  <a:srgbClr val="FF0000"/>
                </a:solidFill>
              </a:rPr>
              <a:t>Joost</a:t>
            </a:r>
            <a:r>
              <a:rPr lang="en-US" sz="2000" dirty="0" smtClean="0">
                <a:solidFill>
                  <a:srgbClr val="FF0000"/>
                </a:solidFill>
              </a:rPr>
              <a:t> (communication, video distribution p2p systems)</a:t>
            </a:r>
          </a:p>
          <a:p>
            <a:pPr lvl="1"/>
            <a:endParaRPr lang="en-US" sz="1800" dirty="0" smtClean="0"/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AA133-905A-4810-90B4-531D8919520E}" type="slidenum">
              <a:rPr lang="en-US" smtClean="0"/>
              <a:pPr>
                <a:defRPr/>
              </a:pPr>
              <a:t>57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1968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5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65127"/>
            <a:ext cx="389600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sz="3200" dirty="0" smtClean="0">
                <a:latin typeface="+mj-lt"/>
              </a:rPr>
              <a:t>(</a:t>
            </a:r>
            <a:r>
              <a:rPr lang="sv-SE" sz="3200" dirty="0" err="1" smtClean="0">
                <a:latin typeface="+mj-lt"/>
              </a:rPr>
              <a:t>Recalling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hash</a:t>
            </a:r>
            <a:r>
              <a:rPr lang="sv-SE" sz="3200" dirty="0" smtClean="0">
                <a:latin typeface="+mj-lt"/>
              </a:rPr>
              <a:t> </a:t>
            </a:r>
            <a:r>
              <a:rPr lang="sv-SE" sz="3200" dirty="0" err="1" smtClean="0">
                <a:latin typeface="+mj-lt"/>
              </a:rPr>
              <a:t>tables</a:t>
            </a:r>
            <a:r>
              <a:rPr lang="sv-SE" sz="3200" dirty="0" smtClean="0">
                <a:latin typeface="+mj-lt"/>
              </a:rPr>
              <a:t>)</a:t>
            </a:r>
            <a:endParaRPr lang="sv-SE" sz="3200" dirty="0">
              <a:latin typeface="+mj-lt"/>
            </a:endParaRPr>
          </a:p>
        </p:txBody>
      </p:sp>
      <p:pic>
        <p:nvPicPr>
          <p:cNvPr id="41986" name="Picture 2" descr="https://upload.wikimedia.org/wikipedia/commons/thumb/7/7d/Hash_table_3_1_1_0_1_0_0_SP.svg/315px-Hash_table_3_1_1_0_1_0_0_SP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738" y="1666874"/>
            <a:ext cx="4744071" cy="346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5949518"/>
            <a:ext cx="88138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sv-SE" sz="1800" b="0" i="0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  <a:cs typeface="Courier New" pitchFamily="49" charset="0"/>
                <a:hlinkClick r:id="rId4" tooltip="Enlarge"/>
              </a:rPr>
              <a:t>  </a:t>
            </a:r>
            <a:r>
              <a:rPr kumimoji="0" lang="sv-SE" sz="900" b="0" i="0" u="none" strike="noStrike" cap="none" normalizeH="0" baseline="0" dirty="0" err="1" smtClean="0">
                <a:ln>
                  <a:noFill/>
                </a:ln>
                <a:effectLst/>
                <a:latin typeface="Courier New" pitchFamily="49" charset="0"/>
                <a:cs typeface="Courier New" pitchFamily="49" charset="0"/>
              </a:rPr>
              <a:t>figure</a:t>
            </a:r>
            <a:r>
              <a:rPr kumimoji="0" lang="sv-SE" sz="900" b="0" i="0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  <a:cs typeface="Courier New" pitchFamily="49" charset="0"/>
              </a:rPr>
              <a:t> source: </a:t>
            </a:r>
            <a:r>
              <a:rPr kumimoji="0" lang="sv-SE" sz="900" b="0" i="0" u="none" strike="noStrike" cap="none" normalizeH="0" baseline="0" dirty="0" err="1" smtClean="0">
                <a:ln>
                  <a:noFill/>
                </a:ln>
                <a:effectLst/>
                <a:latin typeface="Courier New" pitchFamily="49" charset="0"/>
                <a:cs typeface="Courier New" pitchFamily="49" charset="0"/>
              </a:rPr>
              <a:t>wikipedia</a:t>
            </a:r>
            <a:r>
              <a:rPr kumimoji="0" lang="sv-SE" sz="900" b="0" i="0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  <a:cs typeface="Courier New" pitchFamily="49" charset="0"/>
              </a:rPr>
              <a:t>; 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"Hash table 3 1 1 0 1 0 0 SP" by Jorge </a:t>
            </a:r>
            <a:r>
              <a:rPr lang="en-US" sz="900" dirty="0" err="1">
                <a:latin typeface="Courier New" pitchFamily="49" charset="0"/>
                <a:cs typeface="Courier New" pitchFamily="49" charset="0"/>
              </a:rPr>
              <a:t>Stolfi</a:t>
            </a:r>
            <a:r>
              <a:rPr lang="en-US" sz="900" dirty="0">
                <a:latin typeface="Courier New" pitchFamily="49" charset="0"/>
                <a:cs typeface="Courier New" pitchFamily="49" charset="0"/>
              </a:rPr>
              <a:t> - Own work. Licensed under CC BY-SA 3.0 via Commons - https://commons.wikimedia.org/wiki/File:Hash_table_3_1_1_0_1_0_0_SP.svg#/media/File:Hash_table_3_1_1_0_1_0_0_SP.svg</a:t>
            </a:r>
            <a:r>
              <a:rPr kumimoji="0" lang="sv-SE" sz="9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urier New" pitchFamily="49" charset="0"/>
                <a:cs typeface="Courier New" pitchFamily="49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7327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1A13F-6888-4DF3-8B5A-FE05EC31160D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08" y="3429000"/>
            <a:ext cx="8001000" cy="2652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 bwMode="auto">
          <a:xfrm>
            <a:off x="6202041" y="1550110"/>
            <a:ext cx="2844799" cy="1704978"/>
          </a:xfrm>
          <a:prstGeom prst="cloudCallout">
            <a:avLst>
              <a:gd name="adj1" fmla="val -78367"/>
              <a:gd name="adj2" fmla="val 176977"/>
            </a:avLst>
          </a:prstGeom>
          <a:solidFill>
            <a:schemeClr val="accent1">
              <a:lumMod val="60000"/>
              <a:lumOff val="40000"/>
              <a:alpha val="24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Upon</a:t>
            </a:r>
            <a:r>
              <a:rPr kumimoji="0" 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being</a:t>
            </a:r>
            <a:r>
              <a:rPr kumimoji="0" 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sv-SE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queried</a:t>
            </a:r>
            <a:r>
              <a:rPr kumimoji="0" lang="sv-SE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”I do not </a:t>
            </a:r>
            <a:r>
              <a:rPr kumimoji="0" lang="sv-SE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know</a:t>
            </a:r>
            <a:r>
              <a:rPr kumimoji="0" lang="sv-SE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DFCD3454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400" dirty="0" err="1"/>
              <a:t>b</a:t>
            </a:r>
            <a:r>
              <a:rPr lang="sv-SE" sz="1400" dirty="0" err="1" smtClean="0"/>
              <a:t>ut</a:t>
            </a:r>
            <a:r>
              <a:rPr lang="sv-SE" sz="1400" dirty="0" smtClean="0"/>
              <a:t> </a:t>
            </a:r>
            <a:r>
              <a:rPr lang="sv-SE" sz="1400" dirty="0" err="1" smtClean="0"/>
              <a:t>can</a:t>
            </a:r>
            <a:r>
              <a:rPr lang="sv-SE" sz="1400" dirty="0" smtClean="0"/>
              <a:t> ask </a:t>
            </a:r>
            <a:r>
              <a:rPr lang="sv-SE" sz="1400" dirty="0" err="1" smtClean="0"/>
              <a:t>some</a:t>
            </a:r>
            <a:r>
              <a:rPr lang="sv-SE" sz="1400" dirty="0" smtClean="0"/>
              <a:t>  </a:t>
            </a:r>
            <a:r>
              <a:rPr lang="sv-SE" sz="1400" dirty="0" err="1" smtClean="0">
                <a:solidFill>
                  <a:srgbClr val="FF0000"/>
                </a:solidFill>
              </a:rPr>
              <a:t>Neighbour</a:t>
            </a:r>
            <a:r>
              <a:rPr lang="sv-SE" sz="1400" dirty="0" smtClean="0">
                <a:solidFill>
                  <a:srgbClr val="FF0000"/>
                </a:solidFill>
              </a:rPr>
              <a:t>/s</a:t>
            </a:r>
            <a:r>
              <a:rPr lang="sv-SE" sz="1400" dirty="0" smtClean="0"/>
              <a:t>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400" dirty="0" smtClean="0"/>
              <a:t>in the DHT  and </a:t>
            </a:r>
            <a:r>
              <a:rPr lang="sv-SE" sz="1400" dirty="0" err="1" smtClean="0"/>
              <a:t>propagate</a:t>
            </a:r>
            <a:r>
              <a:rPr lang="sv-SE" sz="1400" dirty="0" smtClean="0"/>
              <a:t> the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sv-SE" sz="1400" dirty="0" err="1" smtClean="0"/>
              <a:t>search</a:t>
            </a:r>
            <a:r>
              <a:rPr lang="sv-SE" sz="1400" dirty="0" smtClean="0"/>
              <a:t> to </a:t>
            </a:r>
            <a:r>
              <a:rPr lang="sv-SE" sz="1400" dirty="0" err="1" smtClean="0"/>
              <a:t>find</a:t>
            </a:r>
            <a:r>
              <a:rPr lang="sv-SE" sz="1400" dirty="0" smtClean="0"/>
              <a:t> the </a:t>
            </a:r>
            <a:r>
              <a:rPr lang="sv-SE" sz="1400" dirty="0" err="1" smtClean="0"/>
              <a:t>owner</a:t>
            </a:r>
            <a:r>
              <a:rPr lang="sv-SE" sz="1400" dirty="0" smtClean="0"/>
              <a:t>”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 flipV="1">
            <a:off x="6588224" y="5017095"/>
            <a:ext cx="595086" cy="1651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746757" y="5216153"/>
            <a:ext cx="535853" cy="29046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9"/>
          <p:cNvSpPr/>
          <p:nvPr/>
        </p:nvSpPr>
        <p:spPr>
          <a:xfrm>
            <a:off x="145144" y="908720"/>
            <a:ext cx="6155047" cy="24499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44000" lvl="1"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</a:pPr>
            <a:r>
              <a:rPr lang="en-US" altLang="ko-KR" sz="2000" b="1" dirty="0">
                <a:solidFill>
                  <a:srgbClr val="FF0000"/>
                </a:solidFill>
                <a:ea typeface="Gulim" pitchFamily="34" charset="-127"/>
              </a:rPr>
              <a:t>Implementation:</a:t>
            </a:r>
            <a:r>
              <a:rPr lang="en-US" altLang="ko-KR" sz="2000" dirty="0">
                <a:ea typeface="Gulim" pitchFamily="34" charset="-127"/>
              </a:rPr>
              <a:t> </a:t>
            </a:r>
          </a:p>
          <a:p>
            <a:pPr marL="486900" lvl="1" indent="-342900"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sv-SE" altLang="ko-KR" sz="2000" dirty="0" err="1" smtClean="0">
                <a:ea typeface="Gulim" pitchFamily="34" charset="-127"/>
              </a:rPr>
              <a:t>Hash</a:t>
            </a:r>
            <a:r>
              <a:rPr lang="sv-SE" altLang="ko-KR" sz="2000" dirty="0" smtClean="0">
                <a:ea typeface="Gulim" pitchFamily="34" charset="-127"/>
              </a:rPr>
              <a:t> </a:t>
            </a:r>
            <a:r>
              <a:rPr lang="sv-SE" altLang="ko-KR" sz="2000" dirty="0" err="1">
                <a:ea typeface="Gulim" pitchFamily="34" charset="-127"/>
              </a:rPr>
              <a:t>function</a:t>
            </a:r>
            <a:r>
              <a:rPr lang="sv-SE" altLang="ko-KR" sz="2000" dirty="0">
                <a:ea typeface="Gulim" pitchFamily="34" charset="-127"/>
              </a:rPr>
              <a:t> </a:t>
            </a:r>
            <a:r>
              <a:rPr lang="sv-SE" altLang="ko-KR" sz="2000" dirty="0" err="1">
                <a:ea typeface="Gulim" pitchFamily="34" charset="-127"/>
              </a:rPr>
              <a:t>maps</a:t>
            </a:r>
            <a:r>
              <a:rPr lang="sv-SE" altLang="ko-KR" sz="2000" dirty="0">
                <a:ea typeface="Gulim" pitchFamily="34" charset="-127"/>
              </a:rPr>
              <a:t> </a:t>
            </a:r>
            <a:r>
              <a:rPr lang="sv-SE" altLang="ko-KR" sz="2000" dirty="0" err="1">
                <a:ea typeface="Gulim" pitchFamily="34" charset="-127"/>
              </a:rPr>
              <a:t>entries</a:t>
            </a:r>
            <a:r>
              <a:rPr lang="sv-SE" altLang="ko-KR" sz="2000" dirty="0">
                <a:ea typeface="Gulim" pitchFamily="34" charset="-127"/>
              </a:rPr>
              <a:t> to </a:t>
            </a:r>
            <a:r>
              <a:rPr lang="sv-SE" altLang="ko-KR" sz="2000" dirty="0" err="1" smtClean="0">
                <a:ea typeface="Gulim" pitchFamily="34" charset="-127"/>
              </a:rPr>
              <a:t>nodes</a:t>
            </a:r>
            <a:r>
              <a:rPr lang="sv-SE" altLang="ko-KR" sz="2000" dirty="0" smtClean="0">
                <a:ea typeface="Gulim" pitchFamily="34" charset="-127"/>
              </a:rPr>
              <a:t>  (</a:t>
            </a:r>
            <a:r>
              <a:rPr lang="sv-SE" altLang="ko-KR" sz="2000" b="1" dirty="0" err="1" smtClean="0">
                <a:ea typeface="Gulim" pitchFamily="34" charset="-127"/>
              </a:rPr>
              <a:t>insert</a:t>
            </a:r>
            <a:r>
              <a:rPr lang="sv-SE" altLang="ko-KR" sz="2000" dirty="0" smtClean="0">
                <a:ea typeface="Gulim" pitchFamily="34" charset="-127"/>
              </a:rPr>
              <a:t>)</a:t>
            </a:r>
          </a:p>
          <a:p>
            <a:pPr marL="486900" lvl="1" indent="-342900" eaLnBrk="0" hangingPunct="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sv-SE" altLang="ko-KR" sz="2000" dirty="0" err="1" smtClean="0">
                <a:ea typeface="Gulim" pitchFamily="34" charset="-127"/>
              </a:rPr>
              <a:t>Node-overlay</a:t>
            </a:r>
            <a:r>
              <a:rPr lang="sv-SE" altLang="ko-KR" sz="2000" dirty="0" smtClean="0">
                <a:ea typeface="Gulim" pitchFamily="34" charset="-127"/>
              </a:rPr>
              <a:t>  has </a:t>
            </a:r>
            <a:r>
              <a:rPr lang="sv-SE" altLang="ko-KR" sz="2000" i="1" dirty="0" err="1" smtClean="0">
                <a:ea typeface="Gulim" pitchFamily="34" charset="-127"/>
              </a:rPr>
              <a:t>structure</a:t>
            </a:r>
            <a:r>
              <a:rPr lang="sv-SE" altLang="ko-KR" sz="2000" dirty="0" smtClean="0">
                <a:ea typeface="Gulim" pitchFamily="34" charset="-127"/>
              </a:rPr>
              <a:t> (</a:t>
            </a:r>
            <a:r>
              <a:rPr lang="sv-SE" altLang="ko-KR" sz="2000" dirty="0" err="1" smtClean="0">
                <a:ea typeface="Gulim" pitchFamily="34" charset="-127"/>
              </a:rPr>
              <a:t>Distributed</a:t>
            </a:r>
            <a:r>
              <a:rPr lang="sv-SE" altLang="ko-KR" sz="2000" dirty="0" smtClean="0">
                <a:ea typeface="Gulim" pitchFamily="34" charset="-127"/>
              </a:rPr>
              <a:t> </a:t>
            </a:r>
            <a:r>
              <a:rPr lang="sv-SE" altLang="ko-KR" sz="2000" dirty="0" err="1" smtClean="0">
                <a:ea typeface="Gulim" pitchFamily="34" charset="-127"/>
              </a:rPr>
              <a:t>Hash</a:t>
            </a:r>
            <a:r>
              <a:rPr lang="sv-SE" altLang="ko-KR" sz="2000" dirty="0" smtClean="0">
                <a:ea typeface="Gulim" pitchFamily="34" charset="-127"/>
              </a:rPr>
              <a:t> Table </a:t>
            </a:r>
            <a:r>
              <a:rPr lang="sv-SE" altLang="ko-KR" sz="2000" dirty="0" err="1" smtClean="0">
                <a:ea typeface="Gulim" pitchFamily="34" charset="-127"/>
              </a:rPr>
              <a:t>ie</a:t>
            </a:r>
            <a:r>
              <a:rPr lang="sv-SE" altLang="ko-KR" sz="2000" dirty="0" smtClean="0">
                <a:ea typeface="Gulim" pitchFamily="34" charset="-127"/>
              </a:rPr>
              <a:t> </a:t>
            </a:r>
            <a:r>
              <a:rPr lang="en-US" altLang="ko-KR" sz="2000" dirty="0" smtClean="0">
                <a:ea typeface="Gulim" pitchFamily="34" charset="-127"/>
              </a:rPr>
              <a:t>a </a:t>
            </a:r>
            <a:r>
              <a:rPr lang="en-US" altLang="ko-KR" sz="2000" dirty="0">
                <a:ea typeface="Gulim" pitchFamily="34" charset="-127"/>
              </a:rPr>
              <a:t>distributed data </a:t>
            </a:r>
            <a:r>
              <a:rPr lang="en-US" altLang="ko-KR" sz="2000" dirty="0" smtClean="0">
                <a:ea typeface="Gulim" pitchFamily="34" charset="-127"/>
              </a:rPr>
              <a:t>structure, </a:t>
            </a:r>
            <a:r>
              <a:rPr lang="en-US" altLang="ko-KR" sz="2000" dirty="0" err="1" smtClean="0">
                <a:solidFill>
                  <a:srgbClr val="000000"/>
                </a:solidFill>
                <a:ea typeface="Gulim" pitchFamily="34" charset="-127"/>
              </a:rPr>
              <a:t>eg</a:t>
            </a:r>
            <a:r>
              <a:rPr lang="en-US" altLang="ko-KR" sz="2000" dirty="0">
                <a:solidFill>
                  <a:srgbClr val="000000"/>
                </a:solidFill>
                <a:ea typeface="Gulim" pitchFamily="34" charset="-127"/>
              </a:rPr>
              <a:t>. Ring, Tree, </a:t>
            </a:r>
            <a:r>
              <a:rPr lang="en-US" altLang="ko-KR" sz="2000" dirty="0" smtClean="0">
                <a:solidFill>
                  <a:srgbClr val="000000"/>
                </a:solidFill>
                <a:ea typeface="Gulim" pitchFamily="34" charset="-127"/>
              </a:rPr>
              <a:t>cube</a:t>
            </a:r>
            <a:r>
              <a:rPr lang="en-US" altLang="ko-KR" sz="2000" dirty="0">
                <a:ea typeface="Gulim" pitchFamily="34" charset="-127"/>
              </a:rPr>
              <a:t>)</a:t>
            </a:r>
            <a:r>
              <a:rPr lang="en-US" altLang="ko-KR" sz="2000" dirty="0" smtClean="0">
                <a:ea typeface="Gulim" pitchFamily="34" charset="-127"/>
              </a:rPr>
              <a:t> </a:t>
            </a:r>
            <a:r>
              <a:rPr lang="sv-SE" altLang="ko-KR" sz="2000" dirty="0" err="1" smtClean="0">
                <a:ea typeface="Gulim" pitchFamily="34" charset="-127"/>
              </a:rPr>
              <a:t>using</a:t>
            </a:r>
            <a:r>
              <a:rPr lang="sv-SE" altLang="ko-KR" sz="2000" dirty="0" smtClean="0">
                <a:ea typeface="Gulim" pitchFamily="34" charset="-127"/>
              </a:rPr>
              <a:t> it, do:</a:t>
            </a:r>
            <a:endParaRPr lang="sv-SE" altLang="ko-KR" sz="2000" dirty="0">
              <a:ea typeface="Gulim" pitchFamily="34" charset="-127"/>
            </a:endParaRPr>
          </a:p>
          <a:p>
            <a:pPr marL="944100" lvl="1" indent="-342900" eaLnBrk="0" hangingPunct="0">
              <a:spcBef>
                <a:spcPts val="600"/>
              </a:spcBef>
              <a:spcAft>
                <a:spcPts val="600"/>
              </a:spcAft>
              <a:buClr>
                <a:srgbClr val="FF0000"/>
              </a:buClr>
              <a:buSzPct val="80000"/>
              <a:buFont typeface="Arial" panose="020B0604020202020204" pitchFamily="34" charset="0"/>
              <a:buChar char="•"/>
            </a:pPr>
            <a:r>
              <a:rPr lang="sv-SE" altLang="ko-KR" sz="2000" b="1" dirty="0" err="1" smtClean="0">
                <a:ea typeface="Gulim" pitchFamily="34" charset="-127"/>
              </a:rPr>
              <a:t>Lookup</a:t>
            </a:r>
            <a:r>
              <a:rPr lang="sv-SE" altLang="ko-KR" sz="2000" b="1" dirty="0" smtClean="0">
                <a:ea typeface="Gulim" pitchFamily="34" charset="-127"/>
              </a:rPr>
              <a:t>/</a:t>
            </a:r>
            <a:r>
              <a:rPr lang="sv-SE" altLang="ko-KR" sz="2000" b="1" dirty="0" err="1" smtClean="0">
                <a:ea typeface="Gulim" pitchFamily="34" charset="-127"/>
              </a:rPr>
              <a:t>search</a:t>
            </a:r>
            <a:r>
              <a:rPr lang="sv-SE" altLang="ko-KR" sz="2000" dirty="0" smtClean="0">
                <a:ea typeface="Gulim" pitchFamily="34" charset="-127"/>
              </a:rPr>
              <a:t>: </a:t>
            </a:r>
            <a:r>
              <a:rPr lang="sv-SE" altLang="ko-KR" sz="2000" dirty="0" err="1" smtClean="0">
                <a:ea typeface="Gulim" pitchFamily="34" charset="-127"/>
              </a:rPr>
              <a:t>find</a:t>
            </a:r>
            <a:r>
              <a:rPr lang="sv-SE" altLang="ko-KR" sz="2000" dirty="0" smtClean="0">
                <a:ea typeface="Gulim" pitchFamily="34" charset="-127"/>
              </a:rPr>
              <a:t> </a:t>
            </a:r>
            <a:r>
              <a:rPr lang="sv-SE" altLang="ko-KR" sz="2000" dirty="0">
                <a:ea typeface="Gulim" pitchFamily="34" charset="-127"/>
              </a:rPr>
              <a:t>the </a:t>
            </a:r>
            <a:r>
              <a:rPr lang="sv-SE" altLang="ko-KR" sz="2000" dirty="0" err="1">
                <a:ea typeface="Gulim" pitchFamily="34" charset="-127"/>
              </a:rPr>
              <a:t>node</a:t>
            </a:r>
            <a:r>
              <a:rPr lang="sv-SE" altLang="ko-KR" sz="2000" dirty="0">
                <a:ea typeface="Gulim" pitchFamily="34" charset="-127"/>
              </a:rPr>
              <a:t> </a:t>
            </a:r>
            <a:r>
              <a:rPr lang="sv-SE" altLang="ko-KR" sz="2000" dirty="0" err="1">
                <a:ea typeface="Gulim" pitchFamily="34" charset="-127"/>
              </a:rPr>
              <a:t>responsible</a:t>
            </a:r>
            <a:r>
              <a:rPr lang="sv-SE" altLang="ko-KR" sz="2000" dirty="0">
                <a:ea typeface="Gulim" pitchFamily="34" charset="-127"/>
              </a:rPr>
              <a:t> for item; </a:t>
            </a:r>
            <a:r>
              <a:rPr lang="sv-SE" altLang="ko-KR" sz="2000" dirty="0" err="1">
                <a:ea typeface="Gulim" pitchFamily="34" charset="-127"/>
              </a:rPr>
              <a:t>that</a:t>
            </a:r>
            <a:r>
              <a:rPr lang="sv-SE" altLang="ko-KR" sz="2000" dirty="0">
                <a:ea typeface="Gulim" pitchFamily="34" charset="-127"/>
              </a:rPr>
              <a:t> </a:t>
            </a:r>
            <a:r>
              <a:rPr lang="sv-SE" altLang="ko-KR" sz="2000" dirty="0" err="1">
                <a:ea typeface="Gulim" pitchFamily="34" charset="-127"/>
              </a:rPr>
              <a:t>one</a:t>
            </a:r>
            <a:r>
              <a:rPr lang="sv-SE" altLang="ko-KR" sz="2000" dirty="0">
                <a:ea typeface="Gulim" pitchFamily="34" charset="-127"/>
              </a:rPr>
              <a:t> </a:t>
            </a:r>
            <a:r>
              <a:rPr lang="sv-SE" altLang="ko-KR" sz="2000" dirty="0" err="1">
                <a:ea typeface="Gulim" pitchFamily="34" charset="-127"/>
              </a:rPr>
              <a:t>knows</a:t>
            </a:r>
            <a:r>
              <a:rPr lang="sv-SE" altLang="ko-KR" sz="2000" dirty="0">
                <a:ea typeface="Gulim" pitchFamily="34" charset="-127"/>
              </a:rPr>
              <a:t> </a:t>
            </a:r>
            <a:r>
              <a:rPr lang="sv-SE" altLang="ko-KR" sz="2000" dirty="0" err="1">
                <a:ea typeface="Gulim" pitchFamily="34" charset="-127"/>
              </a:rPr>
              <a:t>where</a:t>
            </a:r>
            <a:r>
              <a:rPr lang="sv-SE" altLang="ko-KR" sz="2000" dirty="0">
                <a:ea typeface="Gulim" pitchFamily="34" charset="-127"/>
              </a:rPr>
              <a:t> the item </a:t>
            </a:r>
            <a:r>
              <a:rPr lang="sv-SE" altLang="ko-KR" sz="2000" dirty="0" smtClean="0">
                <a:ea typeface="Gulim" pitchFamily="34" charset="-127"/>
              </a:rPr>
              <a:t>is </a:t>
            </a:r>
          </a:p>
        </p:txBody>
      </p:sp>
      <p:sp>
        <p:nvSpPr>
          <p:cNvPr id="8" name="Rectangle 7"/>
          <p:cNvSpPr/>
          <p:nvPr/>
        </p:nvSpPr>
        <p:spPr>
          <a:xfrm>
            <a:off x="971600" y="24329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3600" dirty="0">
                <a:solidFill>
                  <a:srgbClr val="C0504D"/>
                </a:solidFill>
                <a:ea typeface="굴림" pitchFamily="34" charset="-127"/>
                <a:cs typeface="Arial" pitchFamily="34" charset="0"/>
              </a:rPr>
              <a:t>Distributed Hash Tables (DHT)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6355929"/>
            <a:ext cx="298772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200" b="0" i="0" u="none" strike="noStrike" cap="none" normalizeH="0" baseline="0" dirty="0" err="1" smtClean="0">
                <a:ln>
                  <a:noFill/>
                </a:ln>
                <a:effectLst/>
                <a:latin typeface="Courier New" pitchFamily="49" charset="0"/>
                <a:cs typeface="Courier New" pitchFamily="49" charset="0"/>
              </a:rPr>
              <a:t>figure</a:t>
            </a:r>
            <a:r>
              <a:rPr kumimoji="0" lang="sv-SE" sz="1200" b="0" i="0" u="none" strike="noStrike" cap="none" normalizeH="0" baseline="0" dirty="0" smtClean="0">
                <a:ln>
                  <a:noFill/>
                </a:ln>
                <a:effectLst/>
                <a:latin typeface="Courier New" pitchFamily="49" charset="0"/>
                <a:cs typeface="Courier New" pitchFamily="49" charset="0"/>
              </a:rPr>
              <a:t> source: </a:t>
            </a:r>
            <a:r>
              <a:rPr kumimoji="0" lang="sv-SE" sz="1200" b="0" i="0" u="none" strike="noStrike" cap="none" normalizeH="0" baseline="0" dirty="0" err="1" smtClean="0">
                <a:ln>
                  <a:noFill/>
                </a:ln>
                <a:effectLst/>
                <a:latin typeface="Courier New" pitchFamily="49" charset="0"/>
                <a:cs typeface="Courier New" pitchFamily="49" charset="0"/>
              </a:rPr>
              <a:t>wikipedia</a:t>
            </a:r>
            <a:r>
              <a:rPr kumimoji="0" lang="sv-SE" sz="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ourier New" pitchFamily="49" charset="0"/>
                <a:cs typeface="Courier New" pitchFamily="49" charset="0"/>
              </a:rPr>
              <a:t> </a:t>
            </a:r>
            <a:endParaRPr kumimoji="0" lang="sv-SE" sz="16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7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536104"/>
          </a:xfrm>
        </p:spPr>
        <p:txBody>
          <a:bodyPr/>
          <a:lstStyle/>
          <a:p>
            <a:r>
              <a:rPr lang="en-US" sz="3600" dirty="0" smtClean="0"/>
              <a:t>The Internet: virtualizing networks</a:t>
            </a:r>
          </a:p>
        </p:txBody>
      </p:sp>
      <p:sp>
        <p:nvSpPr>
          <p:cNvPr id="24618" name="Rectangle 100"/>
          <p:cNvSpPr>
            <a:spLocks noGrp="1" noChangeArrowheads="1"/>
          </p:cNvSpPr>
          <p:nvPr>
            <p:ph idx="1"/>
          </p:nvPr>
        </p:nvSpPr>
        <p:spPr>
          <a:xfrm>
            <a:off x="4279900" y="1181100"/>
            <a:ext cx="3962400" cy="14605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ZapfDingbats" pitchFamily="82" charset="2"/>
              <a:buNone/>
            </a:pPr>
            <a:r>
              <a:rPr lang="en-US" sz="1800" dirty="0" smtClean="0"/>
              <a:t>Gateway: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“embed internetwork packets in local packet format”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route (at internetwork level) to next gateway</a:t>
            </a:r>
          </a:p>
          <a:p>
            <a:pPr>
              <a:lnSpc>
                <a:spcPct val="80000"/>
              </a:lnSpc>
            </a:pPr>
            <a:endParaRPr lang="en-US" sz="1800" dirty="0" smtClean="0"/>
          </a:p>
        </p:txBody>
      </p:sp>
      <p:sp>
        <p:nvSpPr>
          <p:cNvPr id="245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5-</a:t>
            </a:r>
            <a:fld id="{55AA38A4-849E-4A1C-A516-9D43C52A2F24}" type="slidenum">
              <a:rPr lang="en-US" smtClean="0">
                <a:solidFill>
                  <a:srgbClr val="000000"/>
                </a:solidFill>
              </a:rPr>
              <a:pPr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4591" name="Freeform 5"/>
          <p:cNvSpPr>
            <a:spLocks/>
          </p:cNvSpPr>
          <p:nvPr/>
        </p:nvSpPr>
        <p:spPr bwMode="auto">
          <a:xfrm>
            <a:off x="5322888" y="3963988"/>
            <a:ext cx="2170112" cy="1825625"/>
          </a:xfrm>
          <a:custGeom>
            <a:avLst/>
            <a:gdLst>
              <a:gd name="T0" fmla="*/ 2147483647 w 1367"/>
              <a:gd name="T1" fmla="*/ 2147483647 h 1150"/>
              <a:gd name="T2" fmla="*/ 2147483647 w 1367"/>
              <a:gd name="T3" fmla="*/ 2147483647 h 1150"/>
              <a:gd name="T4" fmla="*/ 2147483647 w 1367"/>
              <a:gd name="T5" fmla="*/ 2147483647 h 1150"/>
              <a:gd name="T6" fmla="*/ 2147483647 w 1367"/>
              <a:gd name="T7" fmla="*/ 2147483647 h 1150"/>
              <a:gd name="T8" fmla="*/ 2147483647 w 1367"/>
              <a:gd name="T9" fmla="*/ 2147483647 h 1150"/>
              <a:gd name="T10" fmla="*/ 2147483647 w 1367"/>
              <a:gd name="T11" fmla="*/ 2147483647 h 1150"/>
              <a:gd name="T12" fmla="*/ 2147483647 w 1367"/>
              <a:gd name="T13" fmla="*/ 2147483647 h 1150"/>
              <a:gd name="T14" fmla="*/ 2147483647 w 1367"/>
              <a:gd name="T15" fmla="*/ 2147483647 h 1150"/>
              <a:gd name="T16" fmla="*/ 2147483647 w 1367"/>
              <a:gd name="T17" fmla="*/ 2147483647 h 1150"/>
              <a:gd name="T18" fmla="*/ 2147483647 w 1367"/>
              <a:gd name="T19" fmla="*/ 2147483647 h 1150"/>
              <a:gd name="T20" fmla="*/ 2147483647 w 1367"/>
              <a:gd name="T21" fmla="*/ 2147483647 h 1150"/>
              <a:gd name="T22" fmla="*/ 2147483647 w 1367"/>
              <a:gd name="T23" fmla="*/ 2147483647 h 115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7"/>
              <a:gd name="T37" fmla="*/ 0 h 1150"/>
              <a:gd name="T38" fmla="*/ 1367 w 1367"/>
              <a:gd name="T39" fmla="*/ 1150 h 115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7" h="1150">
                <a:moveTo>
                  <a:pt x="210" y="101"/>
                </a:moveTo>
                <a:cubicBezTo>
                  <a:pt x="105" y="107"/>
                  <a:pt x="61" y="155"/>
                  <a:pt x="31" y="227"/>
                </a:cubicBezTo>
                <a:cubicBezTo>
                  <a:pt x="0" y="299"/>
                  <a:pt x="23" y="441"/>
                  <a:pt x="25" y="535"/>
                </a:cubicBezTo>
                <a:cubicBezTo>
                  <a:pt x="28" y="629"/>
                  <a:pt x="15" y="743"/>
                  <a:pt x="46" y="792"/>
                </a:cubicBezTo>
                <a:cubicBezTo>
                  <a:pt x="78" y="841"/>
                  <a:pt x="128" y="785"/>
                  <a:pt x="215" y="827"/>
                </a:cubicBezTo>
                <a:cubicBezTo>
                  <a:pt x="302" y="869"/>
                  <a:pt x="458" y="993"/>
                  <a:pt x="567" y="1044"/>
                </a:cubicBezTo>
                <a:cubicBezTo>
                  <a:pt x="677" y="1095"/>
                  <a:pt x="792" y="1150"/>
                  <a:pt x="873" y="1135"/>
                </a:cubicBezTo>
                <a:cubicBezTo>
                  <a:pt x="953" y="1120"/>
                  <a:pt x="1011" y="1064"/>
                  <a:pt x="1051" y="953"/>
                </a:cubicBezTo>
                <a:cubicBezTo>
                  <a:pt x="1092" y="842"/>
                  <a:pt x="1077" y="617"/>
                  <a:pt x="1115" y="469"/>
                </a:cubicBezTo>
                <a:cubicBezTo>
                  <a:pt x="1153" y="321"/>
                  <a:pt x="1367" y="134"/>
                  <a:pt x="1278" y="67"/>
                </a:cubicBezTo>
                <a:cubicBezTo>
                  <a:pt x="1189" y="0"/>
                  <a:pt x="760" y="61"/>
                  <a:pt x="582" y="67"/>
                </a:cubicBezTo>
                <a:cubicBezTo>
                  <a:pt x="404" y="73"/>
                  <a:pt x="287" y="94"/>
                  <a:pt x="210" y="101"/>
                </a:cubicBezTo>
                <a:close/>
              </a:path>
            </a:pathLst>
          </a:custGeom>
          <a:solidFill>
            <a:srgbClr val="FF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2" name="Freeform 6"/>
          <p:cNvSpPr>
            <a:spLocks/>
          </p:cNvSpPr>
          <p:nvPr/>
        </p:nvSpPr>
        <p:spPr bwMode="auto">
          <a:xfrm>
            <a:off x="823913" y="4035425"/>
            <a:ext cx="3216275" cy="1674813"/>
          </a:xfrm>
          <a:custGeom>
            <a:avLst/>
            <a:gdLst>
              <a:gd name="T0" fmla="*/ 2147483647 w 2026"/>
              <a:gd name="T1" fmla="*/ 2147483647 h 1055"/>
              <a:gd name="T2" fmla="*/ 2147483647 w 2026"/>
              <a:gd name="T3" fmla="*/ 2147483647 h 1055"/>
              <a:gd name="T4" fmla="*/ 2147483647 w 2026"/>
              <a:gd name="T5" fmla="*/ 2147483647 h 1055"/>
              <a:gd name="T6" fmla="*/ 2147483647 w 2026"/>
              <a:gd name="T7" fmla="*/ 2147483647 h 1055"/>
              <a:gd name="T8" fmla="*/ 2147483647 w 2026"/>
              <a:gd name="T9" fmla="*/ 2147483647 h 1055"/>
              <a:gd name="T10" fmla="*/ 2147483647 w 2026"/>
              <a:gd name="T11" fmla="*/ 2147483647 h 1055"/>
              <a:gd name="T12" fmla="*/ 2147483647 w 2026"/>
              <a:gd name="T13" fmla="*/ 2147483647 h 1055"/>
              <a:gd name="T14" fmla="*/ 2147483647 w 2026"/>
              <a:gd name="T15" fmla="*/ 2147483647 h 1055"/>
              <a:gd name="T16" fmla="*/ 2147483647 w 2026"/>
              <a:gd name="T17" fmla="*/ 2147483647 h 1055"/>
              <a:gd name="T18" fmla="*/ 2147483647 w 2026"/>
              <a:gd name="T19" fmla="*/ 2147483647 h 1055"/>
              <a:gd name="T20" fmla="*/ 2147483647 w 2026"/>
              <a:gd name="T21" fmla="*/ 2147483647 h 105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026"/>
              <a:gd name="T34" fmla="*/ 0 h 1055"/>
              <a:gd name="T35" fmla="*/ 2026 w 2026"/>
              <a:gd name="T36" fmla="*/ 1055 h 1055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026" h="1055">
                <a:moveTo>
                  <a:pt x="136" y="462"/>
                </a:moveTo>
                <a:cubicBezTo>
                  <a:pt x="101" y="364"/>
                  <a:pt x="0" y="195"/>
                  <a:pt x="144" y="142"/>
                </a:cubicBezTo>
                <a:cubicBezTo>
                  <a:pt x="288" y="89"/>
                  <a:pt x="773" y="165"/>
                  <a:pt x="1000" y="142"/>
                </a:cubicBezTo>
                <a:cubicBezTo>
                  <a:pt x="1227" y="119"/>
                  <a:pt x="1346" y="0"/>
                  <a:pt x="1504" y="6"/>
                </a:cubicBezTo>
                <a:cubicBezTo>
                  <a:pt x="1662" y="12"/>
                  <a:pt x="1874" y="44"/>
                  <a:pt x="1950" y="176"/>
                </a:cubicBezTo>
                <a:cubicBezTo>
                  <a:pt x="2026" y="308"/>
                  <a:pt x="1997" y="658"/>
                  <a:pt x="1961" y="796"/>
                </a:cubicBezTo>
                <a:cubicBezTo>
                  <a:pt x="1925" y="934"/>
                  <a:pt x="1882" y="966"/>
                  <a:pt x="1736" y="1006"/>
                </a:cubicBezTo>
                <a:cubicBezTo>
                  <a:pt x="1590" y="1046"/>
                  <a:pt x="1252" y="1055"/>
                  <a:pt x="1088" y="1038"/>
                </a:cubicBezTo>
                <a:cubicBezTo>
                  <a:pt x="924" y="1021"/>
                  <a:pt x="820" y="975"/>
                  <a:pt x="752" y="902"/>
                </a:cubicBezTo>
                <a:cubicBezTo>
                  <a:pt x="684" y="829"/>
                  <a:pt x="783" y="671"/>
                  <a:pt x="680" y="598"/>
                </a:cubicBezTo>
                <a:cubicBezTo>
                  <a:pt x="577" y="525"/>
                  <a:pt x="249" y="490"/>
                  <a:pt x="136" y="462"/>
                </a:cubicBezTo>
                <a:close/>
              </a:path>
            </a:pathLst>
          </a:custGeom>
          <a:solidFill>
            <a:srgbClr val="66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386138" y="50561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02" name="Clip" r:id="rId4" imgW="1305000" imgH="1085760" progId="MS_ClipArt_Gallery.5">
                  <p:embed/>
                </p:oleObj>
              </mc:Choice>
              <mc:Fallback>
                <p:oleObj name="Clip" r:id="rId4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50561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2713038" y="52324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0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038" y="52324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93" name="Line 9"/>
          <p:cNvSpPr>
            <a:spLocks noChangeShapeType="1"/>
          </p:cNvSpPr>
          <p:nvPr/>
        </p:nvSpPr>
        <p:spPr bwMode="auto">
          <a:xfrm flipV="1">
            <a:off x="1719263" y="4476750"/>
            <a:ext cx="93662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4" name="Line 10"/>
          <p:cNvSpPr>
            <a:spLocks noChangeShapeType="1"/>
          </p:cNvSpPr>
          <p:nvPr/>
        </p:nvSpPr>
        <p:spPr bwMode="auto">
          <a:xfrm>
            <a:off x="1990725" y="4560888"/>
            <a:ext cx="633413" cy="347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5" name="Line 11"/>
          <p:cNvSpPr>
            <a:spLocks noChangeShapeType="1"/>
          </p:cNvSpPr>
          <p:nvPr/>
        </p:nvSpPr>
        <p:spPr bwMode="auto">
          <a:xfrm flipH="1">
            <a:off x="3116263" y="4519613"/>
            <a:ext cx="279400" cy="392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596" name="Group 12"/>
          <p:cNvGrpSpPr>
            <a:grpSpLocks/>
          </p:cNvGrpSpPr>
          <p:nvPr/>
        </p:nvGrpSpPr>
        <p:grpSpPr bwMode="auto">
          <a:xfrm>
            <a:off x="6473825" y="4262438"/>
            <a:ext cx="268288" cy="487362"/>
            <a:chOff x="3903" y="2225"/>
            <a:chExt cx="169" cy="307"/>
          </a:xfrm>
        </p:grpSpPr>
        <p:graphicFrame>
          <p:nvGraphicFramePr>
            <p:cNvPr id="24587" name="Object 11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304" name="Clip" r:id="rId7" imgW="981000" imgH="1209600" progId="MS_ClipArt_Gallery.2">
                    <p:embed/>
                  </p:oleObj>
                </mc:Choice>
                <mc:Fallback>
                  <p:oleObj name="Clip" r:id="rId7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68" name="Rectangle 14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4597" name="Line 15"/>
          <p:cNvSpPr>
            <a:spLocks noChangeShapeType="1"/>
          </p:cNvSpPr>
          <p:nvPr/>
        </p:nvSpPr>
        <p:spPr bwMode="auto">
          <a:xfrm>
            <a:off x="2974975" y="5000625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598" name="Line 16"/>
          <p:cNvSpPr>
            <a:spLocks noChangeShapeType="1"/>
          </p:cNvSpPr>
          <p:nvPr/>
        </p:nvSpPr>
        <p:spPr bwMode="auto">
          <a:xfrm rot="5400000" flipH="1">
            <a:off x="3309144" y="4798219"/>
            <a:ext cx="6111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599" name="Group 17"/>
          <p:cNvGrpSpPr>
            <a:grpSpLocks/>
          </p:cNvGrpSpPr>
          <p:nvPr/>
        </p:nvGrpSpPr>
        <p:grpSpPr bwMode="auto">
          <a:xfrm>
            <a:off x="3225800" y="4279900"/>
            <a:ext cx="501650" cy="234950"/>
            <a:chOff x="3600" y="219"/>
            <a:chExt cx="360" cy="175"/>
          </a:xfrm>
        </p:grpSpPr>
        <p:sp>
          <p:nvSpPr>
            <p:cNvPr id="24655" name="Oval 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6" name="Line 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7" name="Line 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58" name="Rectangle 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59" name="Oval 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60" name="Group 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65" name="Line 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6" name="Line 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7" name="Line 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61" name="Group 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62" name="Line 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3" name="Line 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64" name="Line 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4600" name="Group 31"/>
          <p:cNvGrpSpPr>
            <a:grpSpLocks/>
          </p:cNvGrpSpPr>
          <p:nvPr/>
        </p:nvGrpSpPr>
        <p:grpSpPr bwMode="auto">
          <a:xfrm>
            <a:off x="2616200" y="4768850"/>
            <a:ext cx="500063" cy="233363"/>
            <a:chOff x="3600" y="219"/>
            <a:chExt cx="360" cy="175"/>
          </a:xfrm>
        </p:grpSpPr>
        <p:sp>
          <p:nvSpPr>
            <p:cNvPr id="24642" name="Oval 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3" name="Line 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4" name="Line 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45" name="Rectangle 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46" name="Oval 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47" name="Group 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52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3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4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48" name="Group 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49" name="Line 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0" name="Line 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51" name="Line 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grpSp>
        <p:nvGrpSpPr>
          <p:cNvPr id="24601" name="Group 45"/>
          <p:cNvGrpSpPr>
            <a:grpSpLocks/>
          </p:cNvGrpSpPr>
          <p:nvPr/>
        </p:nvGrpSpPr>
        <p:grpSpPr bwMode="auto">
          <a:xfrm>
            <a:off x="1673225" y="4392613"/>
            <a:ext cx="501650" cy="233362"/>
            <a:chOff x="3600" y="219"/>
            <a:chExt cx="360" cy="175"/>
          </a:xfrm>
        </p:grpSpPr>
        <p:sp>
          <p:nvSpPr>
            <p:cNvPr id="24629" name="Oval 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0" name="Line 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1" name="Line 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32" name="Rectangle 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24633" name="Oval 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grpSp>
          <p:nvGrpSpPr>
            <p:cNvPr id="24634" name="Group 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39" name="Line 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40" name="Line 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41" name="Line 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grpSp>
          <p:nvGrpSpPr>
            <p:cNvPr id="24635" name="Group 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36" name="Line 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37" name="Line 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38" name="Line 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</p:grpSp>
      <p:sp>
        <p:nvSpPr>
          <p:cNvPr id="24602" name="Line 59"/>
          <p:cNvSpPr>
            <a:spLocks noChangeShapeType="1"/>
          </p:cNvSpPr>
          <p:nvPr/>
        </p:nvSpPr>
        <p:spPr bwMode="auto">
          <a:xfrm flipV="1">
            <a:off x="2176463" y="4416425"/>
            <a:ext cx="10160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03" name="Line 60"/>
          <p:cNvSpPr>
            <a:spLocks noChangeShapeType="1"/>
          </p:cNvSpPr>
          <p:nvPr/>
        </p:nvSpPr>
        <p:spPr bwMode="auto">
          <a:xfrm flipH="1" flipV="1">
            <a:off x="1465263" y="4530725"/>
            <a:ext cx="215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2179638" y="5118100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05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9638" y="5118100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4" name="Line 62"/>
          <p:cNvSpPr>
            <a:spLocks noChangeShapeType="1"/>
          </p:cNvSpPr>
          <p:nvPr/>
        </p:nvSpPr>
        <p:spPr bwMode="auto">
          <a:xfrm flipH="1">
            <a:off x="2568575" y="5000625"/>
            <a:ext cx="215900" cy="215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605" name="Group 63"/>
          <p:cNvGrpSpPr>
            <a:grpSpLocks/>
          </p:cNvGrpSpPr>
          <p:nvPr/>
        </p:nvGrpSpPr>
        <p:grpSpPr bwMode="auto">
          <a:xfrm>
            <a:off x="5749925" y="4300538"/>
            <a:ext cx="268288" cy="487362"/>
            <a:chOff x="1887" y="1465"/>
            <a:chExt cx="169" cy="307"/>
          </a:xfrm>
        </p:grpSpPr>
        <p:graphicFrame>
          <p:nvGraphicFramePr>
            <p:cNvPr id="24586" name="Object 10"/>
            <p:cNvGraphicFramePr>
              <a:graphicFrameLocks noChangeAspect="1"/>
            </p:cNvGraphicFramePr>
            <p:nvPr/>
          </p:nvGraphicFramePr>
          <p:xfrm>
            <a:off x="1892" y="146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306" name="Clip" r:id="rId10" imgW="981000" imgH="1209600" progId="MS_ClipArt_Gallery.2">
                    <p:embed/>
                  </p:oleObj>
                </mc:Choice>
                <mc:Fallback>
                  <p:oleObj name="Clip" r:id="rId10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2" y="146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8" name="Rectangle 65"/>
            <p:cNvSpPr>
              <a:spLocks noChangeArrowheads="1"/>
            </p:cNvSpPr>
            <p:nvPr/>
          </p:nvSpPr>
          <p:spPr bwMode="auto">
            <a:xfrm>
              <a:off x="1887" y="161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4581" name="Object 5"/>
          <p:cNvGraphicFramePr>
            <a:graphicFrameLocks noChangeAspect="1"/>
          </p:cNvGraphicFramePr>
          <p:nvPr/>
        </p:nvGraphicFramePr>
        <p:xfrm>
          <a:off x="5461000" y="48593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07" name="Clip" r:id="rId11" imgW="1305000" imgH="1085760" progId="MS_ClipArt_Gallery.2">
                  <p:embed/>
                </p:oleObj>
              </mc:Choice>
              <mc:Fallback>
                <p:oleObj name="Clip" r:id="rId11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0" y="48593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6" name="Line 67"/>
          <p:cNvSpPr>
            <a:spLocks noChangeShapeType="1"/>
          </p:cNvSpPr>
          <p:nvPr/>
        </p:nvSpPr>
        <p:spPr bwMode="auto">
          <a:xfrm flipH="1">
            <a:off x="5821363" y="4773613"/>
            <a:ext cx="63500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07" name="Line 68"/>
          <p:cNvSpPr>
            <a:spLocks noChangeShapeType="1"/>
          </p:cNvSpPr>
          <p:nvPr/>
        </p:nvSpPr>
        <p:spPr bwMode="auto">
          <a:xfrm flipH="1">
            <a:off x="6748463" y="4481513"/>
            <a:ext cx="152400" cy="239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grpSp>
        <p:nvGrpSpPr>
          <p:cNvPr id="24608" name="Group 69"/>
          <p:cNvGrpSpPr>
            <a:grpSpLocks/>
          </p:cNvGrpSpPr>
          <p:nvPr/>
        </p:nvGrpSpPr>
        <p:grpSpPr bwMode="auto">
          <a:xfrm>
            <a:off x="6181725" y="4770438"/>
            <a:ext cx="268288" cy="487362"/>
            <a:chOff x="3903" y="2225"/>
            <a:chExt cx="169" cy="307"/>
          </a:xfrm>
        </p:grpSpPr>
        <p:graphicFrame>
          <p:nvGraphicFramePr>
            <p:cNvPr id="24585" name="Object 9"/>
            <p:cNvGraphicFramePr>
              <a:graphicFrameLocks noChangeAspect="1"/>
            </p:cNvGraphicFramePr>
            <p:nvPr/>
          </p:nvGraphicFramePr>
          <p:xfrm>
            <a:off x="3908" y="2225"/>
            <a:ext cx="128" cy="1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7308" name="Clip" r:id="rId12" imgW="981000" imgH="1209600" progId="MS_ClipArt_Gallery.2">
                    <p:embed/>
                  </p:oleObj>
                </mc:Choice>
                <mc:Fallback>
                  <p:oleObj name="Clip" r:id="rId12" imgW="981000" imgH="120960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8" y="2225"/>
                          <a:ext cx="128" cy="15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627" name="Rectangle 71"/>
            <p:cNvSpPr>
              <a:spLocks noChangeArrowheads="1"/>
            </p:cNvSpPr>
            <p:nvPr/>
          </p:nvSpPr>
          <p:spPr bwMode="auto">
            <a:xfrm>
              <a:off x="3903" y="2378"/>
              <a:ext cx="169" cy="154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6523038" y="5195888"/>
          <a:ext cx="41592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09" name="Clip" r:id="rId13" imgW="1305000" imgH="1085760" progId="MS_ClipArt_Gallery.5">
                  <p:embed/>
                </p:oleObj>
              </mc:Choice>
              <mc:Fallback>
                <p:oleObj name="Clip" r:id="rId13" imgW="1305000" imgH="1085760" progId="MS_ClipArt_Gallery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3038" y="5195888"/>
                        <a:ext cx="41592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Line 73"/>
          <p:cNvSpPr>
            <a:spLocks noChangeShapeType="1"/>
          </p:cNvSpPr>
          <p:nvPr/>
        </p:nvSpPr>
        <p:spPr bwMode="auto">
          <a:xfrm>
            <a:off x="6316663" y="5256213"/>
            <a:ext cx="241300" cy="163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0" name="Text Box 74"/>
          <p:cNvSpPr txBox="1">
            <a:spLocks noChangeArrowheads="1"/>
          </p:cNvSpPr>
          <p:nvPr/>
        </p:nvSpPr>
        <p:spPr bwMode="auto">
          <a:xfrm>
            <a:off x="2141538" y="5726113"/>
            <a:ext cx="1239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ARPAnet</a:t>
            </a:r>
          </a:p>
        </p:txBody>
      </p:sp>
      <p:sp>
        <p:nvSpPr>
          <p:cNvPr id="24611" name="Text Box 75"/>
          <p:cNvSpPr txBox="1">
            <a:spLocks noChangeArrowheads="1"/>
          </p:cNvSpPr>
          <p:nvPr/>
        </p:nvSpPr>
        <p:spPr bwMode="auto">
          <a:xfrm>
            <a:off x="5494338" y="5713413"/>
            <a:ext cx="1635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satellite net</a:t>
            </a:r>
          </a:p>
        </p:txBody>
      </p:sp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6743700" y="41735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10" name="Clip" r:id="rId14" imgW="1305000" imgH="1085760" progId="MS_ClipArt_Gallery.2">
                  <p:embed/>
                </p:oleObj>
              </mc:Choice>
              <mc:Fallback>
                <p:oleObj name="Clip" r:id="rId1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41735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4" name="Object 8"/>
          <p:cNvGraphicFramePr>
            <a:graphicFrameLocks noChangeAspect="1"/>
          </p:cNvGraphicFramePr>
          <p:nvPr/>
        </p:nvGraphicFramePr>
        <p:xfrm>
          <a:off x="1104900" y="4338638"/>
          <a:ext cx="417513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311" name="Clip" r:id="rId15" imgW="1305000" imgH="1085760" progId="MS_ClipArt_Gallery.2">
                  <p:embed/>
                </p:oleObj>
              </mc:Choice>
              <mc:Fallback>
                <p:oleObj name="Clip" r:id="rId1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4338638"/>
                        <a:ext cx="417513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12" name="Rectangle 86"/>
          <p:cNvSpPr>
            <a:spLocks noChangeArrowheads="1"/>
          </p:cNvSpPr>
          <p:nvPr/>
        </p:nvSpPr>
        <p:spPr bwMode="auto">
          <a:xfrm>
            <a:off x="4178300" y="3556000"/>
            <a:ext cx="317500" cy="6985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3" name="Line 87"/>
          <p:cNvSpPr>
            <a:spLocks noChangeShapeType="1"/>
          </p:cNvSpPr>
          <p:nvPr/>
        </p:nvSpPr>
        <p:spPr bwMode="auto">
          <a:xfrm flipV="1">
            <a:off x="3727450" y="4054475"/>
            <a:ext cx="444500" cy="141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4" name="Line 88"/>
          <p:cNvSpPr>
            <a:spLocks noChangeShapeType="1"/>
          </p:cNvSpPr>
          <p:nvPr/>
        </p:nvSpPr>
        <p:spPr bwMode="auto">
          <a:xfrm>
            <a:off x="4806950" y="4005263"/>
            <a:ext cx="939800" cy="4302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5" name="Rectangle 89"/>
          <p:cNvSpPr>
            <a:spLocks noChangeArrowheads="1"/>
          </p:cNvSpPr>
          <p:nvPr/>
        </p:nvSpPr>
        <p:spPr bwMode="auto">
          <a:xfrm>
            <a:off x="4495800" y="3556000"/>
            <a:ext cx="317500" cy="6985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  <p:sp>
        <p:nvSpPr>
          <p:cNvPr id="24616" name="Text Box 90"/>
          <p:cNvSpPr txBox="1">
            <a:spLocks noChangeArrowheads="1"/>
          </p:cNvSpPr>
          <p:nvPr/>
        </p:nvSpPr>
        <p:spPr bwMode="auto">
          <a:xfrm>
            <a:off x="3933825" y="4271963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Comic Sans MS" pitchFamily="66" charset="0"/>
                <a:cs typeface="+mn-cs"/>
              </a:rPr>
              <a:t>gateway</a:t>
            </a:r>
          </a:p>
        </p:txBody>
      </p:sp>
      <p:grpSp>
        <p:nvGrpSpPr>
          <p:cNvPr id="14" name="Group 91"/>
          <p:cNvGrpSpPr>
            <a:grpSpLocks/>
          </p:cNvGrpSpPr>
          <p:nvPr/>
        </p:nvGrpSpPr>
        <p:grpSpPr bwMode="auto">
          <a:xfrm>
            <a:off x="431800" y="1231900"/>
            <a:ext cx="7035800" cy="3022600"/>
            <a:chOff x="272" y="776"/>
            <a:chExt cx="4432" cy="1904"/>
          </a:xfrm>
        </p:grpSpPr>
        <p:grpSp>
          <p:nvGrpSpPr>
            <p:cNvPr id="24620" name="Group 92"/>
            <p:cNvGrpSpPr>
              <a:grpSpLocks/>
            </p:cNvGrpSpPr>
            <p:nvPr/>
          </p:nvGrpSpPr>
          <p:grpSpPr bwMode="auto">
            <a:xfrm>
              <a:off x="664" y="1976"/>
              <a:ext cx="4040" cy="704"/>
              <a:chOff x="672" y="1984"/>
              <a:chExt cx="4040" cy="704"/>
            </a:xfrm>
          </p:grpSpPr>
          <p:sp>
            <p:nvSpPr>
              <p:cNvPr id="542813" name="Rectangle 93"/>
              <p:cNvSpPr>
                <a:spLocks noChangeArrowheads="1"/>
              </p:cNvSpPr>
              <p:nvPr/>
            </p:nvSpPr>
            <p:spPr bwMode="auto">
              <a:xfrm>
                <a:off x="672" y="2032"/>
                <a:ext cx="4040" cy="1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eaLnBrk="0" hangingPunct="0">
                  <a:defRPr/>
                </a:pPr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4" name="Rectangle 94"/>
              <p:cNvSpPr>
                <a:spLocks noChangeArrowheads="1"/>
              </p:cNvSpPr>
              <p:nvPr/>
            </p:nvSpPr>
            <p:spPr bwMode="auto">
              <a:xfrm>
                <a:off x="752" y="2000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5" name="Rectangle 95"/>
              <p:cNvSpPr>
                <a:spLocks noChangeArrowheads="1"/>
              </p:cNvSpPr>
              <p:nvPr/>
            </p:nvSpPr>
            <p:spPr bwMode="auto">
              <a:xfrm>
                <a:off x="4304" y="1984"/>
                <a:ext cx="168" cy="68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  <p:sp>
            <p:nvSpPr>
              <p:cNvPr id="24626" name="Rectangle 96"/>
              <p:cNvSpPr>
                <a:spLocks noChangeArrowheads="1"/>
              </p:cNvSpPr>
              <p:nvPr/>
            </p:nvSpPr>
            <p:spPr bwMode="auto">
              <a:xfrm>
                <a:off x="2624" y="2024"/>
                <a:ext cx="432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sv-SE" sz="1800">
                  <a:solidFill>
                    <a:srgbClr val="000000"/>
                  </a:solidFill>
                  <a:latin typeface="Comic Sans MS" pitchFamily="66" charset="0"/>
                  <a:cs typeface="+mn-cs"/>
                </a:endParaRPr>
              </a:p>
            </p:txBody>
          </p:sp>
        </p:grpSp>
        <p:sp>
          <p:nvSpPr>
            <p:cNvPr id="24621" name="Rectangle 97"/>
            <p:cNvSpPr>
              <a:spLocks noChangeArrowheads="1"/>
            </p:cNvSpPr>
            <p:nvPr/>
          </p:nvSpPr>
          <p:spPr bwMode="auto">
            <a:xfrm>
              <a:off x="272" y="776"/>
              <a:ext cx="2496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None/>
              </a:pPr>
              <a:r>
                <a:rPr lang="en-US" sz="1800" dirty="0">
                  <a:solidFill>
                    <a:srgbClr val="000000"/>
                  </a:solidFill>
                  <a:cs typeface="+mn-cs"/>
                </a:rPr>
                <a:t>Internetwork layer (IP): 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sz="1800" dirty="0">
                  <a:solidFill>
                    <a:srgbClr val="000000"/>
                  </a:solidFill>
                  <a:cs typeface="+mn-cs"/>
                </a:rPr>
                <a:t>addressing: internetwork appears as single, uniform entity, despite underlying local network heterogeneity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r>
                <a:rPr lang="en-US" sz="1800" dirty="0">
                  <a:solidFill>
                    <a:srgbClr val="000000"/>
                  </a:solidFill>
                  <a:cs typeface="+mn-cs"/>
                </a:rPr>
                <a:t>network of networks</a:t>
              </a:r>
            </a:p>
            <a:p>
              <a:pPr marL="342900" indent="-342900" eaLnBrk="0" hangingPunct="0">
                <a:lnSpc>
                  <a:spcPct val="80000"/>
                </a:lnSpc>
                <a:spcBef>
                  <a:spcPct val="20000"/>
                </a:spcBef>
                <a:buClr>
                  <a:srgbClr val="3333CC"/>
                </a:buClr>
                <a:buSzPct val="85000"/>
                <a:buFont typeface="ZapfDingbats" pitchFamily="82" charset="2"/>
                <a:buChar char="r"/>
              </a:pPr>
              <a:endParaRPr lang="en-US" sz="1800" dirty="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  <p:sp>
          <p:nvSpPr>
            <p:cNvPr id="24622" name="Line 98"/>
            <p:cNvSpPr>
              <a:spLocks noChangeShapeType="1"/>
            </p:cNvSpPr>
            <p:nvPr/>
          </p:nvSpPr>
          <p:spPr bwMode="auto">
            <a:xfrm flipH="1" flipV="1">
              <a:off x="1632" y="1696"/>
              <a:ext cx="504" cy="4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/>
            <a:lstStyle/>
            <a:p>
              <a:pPr eaLnBrk="0" hangingPunct="0"/>
              <a:endParaRPr lang="sv-SE" sz="1800">
                <a:solidFill>
                  <a:srgbClr val="000000"/>
                </a:solidFill>
                <a:latin typeface="Comic Sans MS" pitchFamily="66" charset="0"/>
                <a:cs typeface="+mn-cs"/>
              </a:endParaRPr>
            </a:p>
          </p:txBody>
        </p:sp>
      </p:grpSp>
      <p:sp>
        <p:nvSpPr>
          <p:cNvPr id="24619" name="Line 101"/>
          <p:cNvSpPr>
            <a:spLocks noChangeShapeType="1"/>
          </p:cNvSpPr>
          <p:nvPr/>
        </p:nvSpPr>
        <p:spPr bwMode="auto">
          <a:xfrm flipH="1">
            <a:off x="4656138" y="2728913"/>
            <a:ext cx="477837" cy="830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pPr eaLnBrk="0" hangingPunct="0"/>
            <a:endParaRPr lang="sv-SE" sz="1800">
              <a:solidFill>
                <a:srgbClr val="000000"/>
              </a:solidFill>
              <a:latin typeface="Comic Sans MS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215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18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60BD56-8F8C-4120-A071-C1439D300512}" type="slidenum">
              <a:rPr lang="en-US" smtClean="0"/>
              <a:pPr>
                <a:defRPr/>
              </a:pPr>
              <a:t>60</a:t>
            </a:fld>
            <a:endParaRPr lang="en-US" dirty="0" smtClean="0"/>
          </a:p>
        </p:txBody>
      </p:sp>
      <p:sp>
        <p:nvSpPr>
          <p:cNvPr id="253954" name="Rectangle 2"/>
          <p:cNvSpPr>
            <a:spLocks noChangeArrowheads="1"/>
          </p:cNvSpPr>
          <p:nvPr/>
        </p:nvSpPr>
        <p:spPr bwMode="auto">
          <a:xfrm>
            <a:off x="281406" y="93312"/>
            <a:ext cx="8637415" cy="6880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altLang="ko-KR" sz="3600" dirty="0" smtClean="0">
                <a:solidFill>
                  <a:schemeClr val="accent2"/>
                </a:solidFill>
                <a:latin typeface="+mn-lt"/>
                <a:ea typeface="굴림" pitchFamily="34" charset="-127"/>
                <a:cs typeface="+mn-cs"/>
              </a:rPr>
              <a:t>Distributed-Hash-Table-Based p2p sharing </a:t>
            </a:r>
            <a:endParaRPr lang="en-US" altLang="ko-KR" sz="3600" dirty="0">
              <a:solidFill>
                <a:schemeClr val="accent2"/>
              </a:solidFill>
              <a:latin typeface="+mn-lt"/>
              <a:ea typeface="굴림" pitchFamily="34" charset="-127"/>
              <a:cs typeface="+mn-cs"/>
            </a:endParaRPr>
          </a:p>
        </p:txBody>
      </p:sp>
      <p:sp>
        <p:nvSpPr>
          <p:cNvPr id="38918" name="Oval 4"/>
          <p:cNvSpPr>
            <a:spLocks noChangeArrowheads="1"/>
          </p:cNvSpPr>
          <p:nvPr/>
        </p:nvSpPr>
        <p:spPr bwMode="auto">
          <a:xfrm>
            <a:off x="5143039" y="2520065"/>
            <a:ext cx="3048000" cy="1295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sv-SE"/>
          </a:p>
        </p:txBody>
      </p:sp>
      <p:sp>
        <p:nvSpPr>
          <p:cNvPr id="38919" name="Text Box 5"/>
          <p:cNvSpPr txBox="1">
            <a:spLocks noChangeArrowheads="1"/>
          </p:cNvSpPr>
          <p:nvPr/>
        </p:nvSpPr>
        <p:spPr bwMode="auto">
          <a:xfrm>
            <a:off x="5819314" y="2748665"/>
            <a:ext cx="121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>
                <a:latin typeface="Arial" pitchFamily="34" charset="0"/>
                <a:ea typeface="Gulim" pitchFamily="34" charset="-127"/>
              </a:rPr>
              <a:t>Internet</a:t>
            </a:r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4617576" y="1132590"/>
            <a:ext cx="1201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 dirty="0">
                <a:latin typeface="Tahoma" pitchFamily="34" charset="0"/>
                <a:ea typeface="Gulim" pitchFamily="34" charset="-127"/>
              </a:rPr>
              <a:t>Publisher</a:t>
            </a:r>
          </a:p>
        </p:txBody>
      </p:sp>
      <p:sp>
        <p:nvSpPr>
          <p:cNvPr id="38921" name="Text Box 7"/>
          <p:cNvSpPr txBox="1">
            <a:spLocks noChangeArrowheads="1"/>
          </p:cNvSpPr>
          <p:nvPr/>
        </p:nvSpPr>
        <p:spPr bwMode="auto">
          <a:xfrm>
            <a:off x="4277852" y="1369499"/>
            <a:ext cx="2030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Key=“</a:t>
            </a:r>
            <a:r>
              <a:rPr lang="en-US" altLang="ko-KR" sz="2000" dirty="0" err="1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LetItBe</a:t>
            </a:r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”</a:t>
            </a:r>
          </a:p>
          <a:p>
            <a:pPr algn="r" eaLnBrk="0" hangingPunct="0"/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Value=MP3 data</a:t>
            </a:r>
          </a:p>
        </p:txBody>
      </p:sp>
      <p:sp>
        <p:nvSpPr>
          <p:cNvPr id="38922" name="Text Box 8"/>
          <p:cNvSpPr txBox="1">
            <a:spLocks noChangeArrowheads="1"/>
          </p:cNvSpPr>
          <p:nvPr/>
        </p:nvSpPr>
        <p:spPr bwMode="auto">
          <a:xfrm>
            <a:off x="7159164" y="4563178"/>
            <a:ext cx="2201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Lookup(“</a:t>
            </a:r>
            <a:r>
              <a:rPr lang="en-US" altLang="ko-KR" sz="2000" dirty="0" err="1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LetItBe</a:t>
            </a:r>
            <a:r>
              <a:rPr lang="en-US" altLang="ko-KR" sz="2000" dirty="0">
                <a:solidFill>
                  <a:srgbClr val="00CC00"/>
                </a:solidFill>
                <a:latin typeface="Tahoma" pitchFamily="34" charset="0"/>
                <a:ea typeface="Gulim" pitchFamily="34" charset="-127"/>
              </a:rPr>
              <a:t>”)</a:t>
            </a:r>
          </a:p>
        </p:txBody>
      </p:sp>
      <p:grpSp>
        <p:nvGrpSpPr>
          <p:cNvPr id="38923" name="Group 9"/>
          <p:cNvGrpSpPr>
            <a:grpSpLocks/>
          </p:cNvGrpSpPr>
          <p:nvPr/>
        </p:nvGrpSpPr>
        <p:grpSpPr bwMode="auto">
          <a:xfrm>
            <a:off x="4295314" y="1910465"/>
            <a:ext cx="609600" cy="533400"/>
            <a:chOff x="1248" y="1968"/>
            <a:chExt cx="384" cy="336"/>
          </a:xfrm>
        </p:grpSpPr>
        <p:sp>
          <p:nvSpPr>
            <p:cNvPr id="38946" name="Oval 10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8947" name="Text Box 11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1</a:t>
              </a:r>
            </a:p>
          </p:txBody>
        </p:sp>
      </p:grpSp>
      <p:grpSp>
        <p:nvGrpSpPr>
          <p:cNvPr id="38924" name="Group 12"/>
          <p:cNvGrpSpPr>
            <a:grpSpLocks/>
          </p:cNvGrpSpPr>
          <p:nvPr/>
        </p:nvGrpSpPr>
        <p:grpSpPr bwMode="auto">
          <a:xfrm>
            <a:off x="6124114" y="1529465"/>
            <a:ext cx="609600" cy="533400"/>
            <a:chOff x="1248" y="1968"/>
            <a:chExt cx="384" cy="336"/>
          </a:xfrm>
        </p:grpSpPr>
        <p:sp>
          <p:nvSpPr>
            <p:cNvPr id="38944" name="Oval 13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8945" name="Text Box 14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2</a:t>
              </a:r>
            </a:p>
          </p:txBody>
        </p:sp>
      </p:grpSp>
      <p:grpSp>
        <p:nvGrpSpPr>
          <p:cNvPr id="38925" name="Group 15"/>
          <p:cNvGrpSpPr>
            <a:grpSpLocks/>
          </p:cNvGrpSpPr>
          <p:nvPr/>
        </p:nvGrpSpPr>
        <p:grpSpPr bwMode="auto">
          <a:xfrm>
            <a:off x="7876714" y="1681865"/>
            <a:ext cx="609600" cy="533400"/>
            <a:chOff x="1248" y="1968"/>
            <a:chExt cx="384" cy="336"/>
          </a:xfrm>
        </p:grpSpPr>
        <p:sp>
          <p:nvSpPr>
            <p:cNvPr id="38942" name="Oval 16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8943" name="Text Box 17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3</a:t>
              </a:r>
            </a:p>
          </p:txBody>
        </p:sp>
      </p:grpSp>
      <p:grpSp>
        <p:nvGrpSpPr>
          <p:cNvPr id="38926" name="Group 18"/>
          <p:cNvGrpSpPr>
            <a:grpSpLocks/>
          </p:cNvGrpSpPr>
          <p:nvPr/>
        </p:nvGrpSpPr>
        <p:grpSpPr bwMode="auto">
          <a:xfrm>
            <a:off x="7876714" y="3891665"/>
            <a:ext cx="609600" cy="533400"/>
            <a:chOff x="1248" y="1968"/>
            <a:chExt cx="384" cy="336"/>
          </a:xfrm>
        </p:grpSpPr>
        <p:sp>
          <p:nvSpPr>
            <p:cNvPr id="38940" name="Oval 19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8941" name="Text Box 20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5</a:t>
              </a:r>
            </a:p>
          </p:txBody>
        </p:sp>
      </p:grpSp>
      <p:grpSp>
        <p:nvGrpSpPr>
          <p:cNvPr id="38927" name="Group 21"/>
          <p:cNvGrpSpPr>
            <a:grpSpLocks/>
          </p:cNvGrpSpPr>
          <p:nvPr/>
        </p:nvGrpSpPr>
        <p:grpSpPr bwMode="auto">
          <a:xfrm>
            <a:off x="5590714" y="4044065"/>
            <a:ext cx="609600" cy="533400"/>
            <a:chOff x="1248" y="1968"/>
            <a:chExt cx="384" cy="336"/>
          </a:xfrm>
        </p:grpSpPr>
        <p:sp>
          <p:nvSpPr>
            <p:cNvPr id="38938" name="Oval 22"/>
            <p:cNvSpPr>
              <a:spLocks noChangeArrowheads="1"/>
            </p:cNvSpPr>
            <p:nvPr/>
          </p:nvSpPr>
          <p:spPr bwMode="auto">
            <a:xfrm>
              <a:off x="1248" y="1968"/>
              <a:ext cx="384" cy="33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sv-SE"/>
            </a:p>
          </p:txBody>
        </p:sp>
        <p:sp>
          <p:nvSpPr>
            <p:cNvPr id="38939" name="Text Box 23"/>
            <p:cNvSpPr txBox="1">
              <a:spLocks noChangeArrowheads="1"/>
            </p:cNvSpPr>
            <p:nvPr/>
          </p:nvSpPr>
          <p:spPr bwMode="auto">
            <a:xfrm>
              <a:off x="1248" y="1968"/>
              <a:ext cx="34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altLang="ko-KR" sz="28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N</a:t>
              </a:r>
              <a:r>
                <a:rPr lang="en-US" altLang="ko-KR" sz="2800" baseline="-25000">
                  <a:solidFill>
                    <a:schemeClr val="accent2"/>
                  </a:solidFill>
                  <a:latin typeface="Tahoma" pitchFamily="34" charset="0"/>
                  <a:ea typeface="Gulim" pitchFamily="34" charset="-127"/>
                </a:rPr>
                <a:t>4</a:t>
              </a:r>
            </a:p>
          </p:txBody>
        </p:sp>
      </p:grpSp>
      <p:sp>
        <p:nvSpPr>
          <p:cNvPr id="38928" name="Line 24"/>
          <p:cNvSpPr>
            <a:spLocks noChangeShapeType="1"/>
          </p:cNvSpPr>
          <p:nvPr/>
        </p:nvSpPr>
        <p:spPr bwMode="auto">
          <a:xfrm>
            <a:off x="4828714" y="2291465"/>
            <a:ext cx="533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29" name="Line 25"/>
          <p:cNvSpPr>
            <a:spLocks noChangeShapeType="1"/>
          </p:cNvSpPr>
          <p:nvPr/>
        </p:nvSpPr>
        <p:spPr bwMode="auto">
          <a:xfrm>
            <a:off x="6428914" y="206286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30" name="Line 26"/>
          <p:cNvSpPr>
            <a:spLocks noChangeShapeType="1"/>
          </p:cNvSpPr>
          <p:nvPr/>
        </p:nvSpPr>
        <p:spPr bwMode="auto">
          <a:xfrm flipH="1">
            <a:off x="7724314" y="2215265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31" name="Line 27"/>
          <p:cNvSpPr>
            <a:spLocks noChangeShapeType="1"/>
          </p:cNvSpPr>
          <p:nvPr/>
        </p:nvSpPr>
        <p:spPr bwMode="auto">
          <a:xfrm flipV="1">
            <a:off x="5971714" y="373926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32" name="Line 28"/>
          <p:cNvSpPr>
            <a:spLocks noChangeShapeType="1"/>
          </p:cNvSpPr>
          <p:nvPr/>
        </p:nvSpPr>
        <p:spPr bwMode="auto">
          <a:xfrm flipH="1" flipV="1">
            <a:off x="7724314" y="3663065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8933" name="Text Box 29"/>
          <p:cNvSpPr txBox="1">
            <a:spLocks noChangeArrowheads="1"/>
          </p:cNvSpPr>
          <p:nvPr/>
        </p:nvSpPr>
        <p:spPr bwMode="auto">
          <a:xfrm>
            <a:off x="8562514" y="4044065"/>
            <a:ext cx="8143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altLang="ko-KR" sz="2000">
                <a:latin typeface="Tahoma" pitchFamily="34" charset="0"/>
                <a:ea typeface="Gulim" pitchFamily="34" charset="-127"/>
              </a:rPr>
              <a:t>Client</a:t>
            </a:r>
          </a:p>
        </p:txBody>
      </p:sp>
      <p:sp>
        <p:nvSpPr>
          <p:cNvPr id="38934" name="Freeform 30"/>
          <p:cNvSpPr>
            <a:spLocks/>
          </p:cNvSpPr>
          <p:nvPr/>
        </p:nvSpPr>
        <p:spPr bwMode="auto">
          <a:xfrm>
            <a:off x="7648114" y="2291465"/>
            <a:ext cx="457200" cy="1600200"/>
          </a:xfrm>
          <a:custGeom>
            <a:avLst/>
            <a:gdLst>
              <a:gd name="T0" fmla="*/ 2147483647 w 288"/>
              <a:gd name="T1" fmla="*/ 2147483647 h 1008"/>
              <a:gd name="T2" fmla="*/ 0 w 288"/>
              <a:gd name="T3" fmla="*/ 2147483647 h 1008"/>
              <a:gd name="T4" fmla="*/ 2147483647 w 288"/>
              <a:gd name="T5" fmla="*/ 0 h 1008"/>
              <a:gd name="T6" fmla="*/ 0 60000 65536"/>
              <a:gd name="T7" fmla="*/ 0 60000 65536"/>
              <a:gd name="T8" fmla="*/ 0 60000 65536"/>
              <a:gd name="T9" fmla="*/ 0 w 288"/>
              <a:gd name="T10" fmla="*/ 0 h 1008"/>
              <a:gd name="T11" fmla="*/ 288 w 28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8" h="1008">
                <a:moveTo>
                  <a:pt x="288" y="1008"/>
                </a:moveTo>
                <a:cubicBezTo>
                  <a:pt x="144" y="900"/>
                  <a:pt x="0" y="792"/>
                  <a:pt x="0" y="624"/>
                </a:cubicBezTo>
                <a:cubicBezTo>
                  <a:pt x="0" y="456"/>
                  <a:pt x="144" y="228"/>
                  <a:pt x="288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38935" name="Freeform 31"/>
          <p:cNvSpPr>
            <a:spLocks/>
          </p:cNvSpPr>
          <p:nvPr/>
        </p:nvSpPr>
        <p:spPr bwMode="auto">
          <a:xfrm>
            <a:off x="6124114" y="2139065"/>
            <a:ext cx="1828800" cy="1905000"/>
          </a:xfrm>
          <a:custGeom>
            <a:avLst/>
            <a:gdLst>
              <a:gd name="T0" fmla="*/ 2147483647 w 1200"/>
              <a:gd name="T1" fmla="*/ 0 h 1200"/>
              <a:gd name="T2" fmla="*/ 2147483647 w 1200"/>
              <a:gd name="T3" fmla="*/ 2147483647 h 1200"/>
              <a:gd name="T4" fmla="*/ 2147483647 w 1200"/>
              <a:gd name="T5" fmla="*/ 2147483647 h 1200"/>
              <a:gd name="T6" fmla="*/ 0 w 1200"/>
              <a:gd name="T7" fmla="*/ 2147483647 h 12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"/>
              <a:gd name="T13" fmla="*/ 0 h 1200"/>
              <a:gd name="T14" fmla="*/ 1200 w 1200"/>
              <a:gd name="T15" fmla="*/ 1200 h 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" h="1200">
                <a:moveTo>
                  <a:pt x="1200" y="0"/>
                </a:moveTo>
                <a:cubicBezTo>
                  <a:pt x="1092" y="168"/>
                  <a:pt x="984" y="336"/>
                  <a:pt x="816" y="480"/>
                </a:cubicBezTo>
                <a:cubicBezTo>
                  <a:pt x="648" y="624"/>
                  <a:pt x="328" y="744"/>
                  <a:pt x="192" y="864"/>
                </a:cubicBezTo>
                <a:cubicBezTo>
                  <a:pt x="56" y="984"/>
                  <a:pt x="28" y="1092"/>
                  <a:pt x="0" y="120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38936" name="Freeform 32"/>
          <p:cNvSpPr>
            <a:spLocks/>
          </p:cNvSpPr>
          <p:nvPr/>
        </p:nvSpPr>
        <p:spPr bwMode="auto">
          <a:xfrm>
            <a:off x="4752514" y="2443865"/>
            <a:ext cx="1371600" cy="1600200"/>
          </a:xfrm>
          <a:custGeom>
            <a:avLst/>
            <a:gdLst>
              <a:gd name="T0" fmla="*/ 2147483647 w 888"/>
              <a:gd name="T1" fmla="*/ 2147483647 h 1008"/>
              <a:gd name="T2" fmla="*/ 2147483647 w 888"/>
              <a:gd name="T3" fmla="*/ 2147483647 h 1008"/>
              <a:gd name="T4" fmla="*/ 0 w 888"/>
              <a:gd name="T5" fmla="*/ 0 h 1008"/>
              <a:gd name="T6" fmla="*/ 0 60000 65536"/>
              <a:gd name="T7" fmla="*/ 0 60000 65536"/>
              <a:gd name="T8" fmla="*/ 0 60000 65536"/>
              <a:gd name="T9" fmla="*/ 0 w 888"/>
              <a:gd name="T10" fmla="*/ 0 h 1008"/>
              <a:gd name="T11" fmla="*/ 888 w 888"/>
              <a:gd name="T12" fmla="*/ 1008 h 10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88" h="1008">
                <a:moveTo>
                  <a:pt x="720" y="1008"/>
                </a:moveTo>
                <a:cubicBezTo>
                  <a:pt x="804" y="900"/>
                  <a:pt x="888" y="792"/>
                  <a:pt x="768" y="624"/>
                </a:cubicBezTo>
                <a:cubicBezTo>
                  <a:pt x="648" y="456"/>
                  <a:pt x="128" y="104"/>
                  <a:pt x="0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algn="ctr" eaLnBrk="0" hangingPunct="0"/>
            <a:endParaRPr lang="sv-SE"/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>
          <a:xfrm>
            <a:off x="122728" y="910150"/>
            <a:ext cx="4529774" cy="53174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2000" b="1" dirty="0" smtClean="0">
                <a:sym typeface="Wingdings" pitchFamily="2" charset="2"/>
              </a:rPr>
              <a:t>Join</a:t>
            </a:r>
            <a:r>
              <a:rPr lang="en-US" sz="2000" dirty="0" smtClean="0">
                <a:sym typeface="Wingdings" pitchFamily="2" charset="2"/>
              </a:rPr>
              <a:t>: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</a:pPr>
            <a:r>
              <a:rPr lang="en-US" sz="1600" dirty="0" smtClean="0">
                <a:sym typeface="Wingdings" pitchFamily="2" charset="2"/>
              </a:rPr>
              <a:t>get connected in the overlay through info from bootstrap-node &amp; using the specific DHT algorithm (</a:t>
            </a:r>
            <a:r>
              <a:rPr lang="en-US" sz="1600" dirty="0" err="1" smtClean="0">
                <a:sym typeface="Wingdings" pitchFamily="2" charset="2"/>
              </a:rPr>
              <a:t>eg</a:t>
            </a:r>
            <a:r>
              <a:rPr lang="en-US" sz="1600" dirty="0" smtClean="0">
                <a:sym typeface="Wingdings" pitchFamily="2" charset="2"/>
              </a:rPr>
              <a:t> Chord)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</a:pPr>
            <a:r>
              <a:rPr lang="en-US" sz="1600" dirty="0" smtClean="0">
                <a:sym typeface="Wingdings" pitchFamily="2" charset="2"/>
              </a:rPr>
              <a:t>Start maintaining of files that you are responsible for (following the hash function) </a:t>
            </a:r>
          </a:p>
          <a:p>
            <a:pPr lvl="1" fontAlgn="auto">
              <a:lnSpc>
                <a:spcPct val="80000"/>
              </a:lnSpc>
              <a:spcAft>
                <a:spcPts val="0"/>
              </a:spcAft>
            </a:pPr>
            <a:r>
              <a:rPr lang="en-US" sz="1600" dirty="0" smtClean="0">
                <a:sym typeface="Wingdings" pitchFamily="2" charset="2"/>
              </a:rPr>
              <a:t>NOTE: upon leaving DHT needs restructuring!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endParaRPr lang="en-US" sz="2000" dirty="0" smtClean="0">
              <a:sym typeface="Wingdings" pitchFamily="2" charset="2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2000" b="1" dirty="0" smtClean="0">
                <a:sym typeface="Wingdings" pitchFamily="2" charset="2"/>
              </a:rPr>
              <a:t>Publish</a:t>
            </a:r>
            <a:r>
              <a:rPr lang="en-US" sz="2000" dirty="0" smtClean="0">
                <a:sym typeface="Wingdings" pitchFamily="2" charset="2"/>
              </a:rPr>
              <a:t>: tell which files you have, to the peers that will be responsible for them (according to the hash function)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endParaRPr lang="en-US" sz="2000" dirty="0" smtClean="0"/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2000" b="1" dirty="0" smtClean="0"/>
              <a:t>Search</a:t>
            </a:r>
            <a:r>
              <a:rPr lang="en-US" sz="2000" dirty="0" smtClean="0"/>
              <a:t>: ask 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the appropriate </a:t>
            </a:r>
            <a:r>
              <a:rPr lang="en-US" sz="2000" i="1" dirty="0" err="1" smtClean="0">
                <a:solidFill>
                  <a:schemeClr val="accent1">
                    <a:lumMod val="75000"/>
                  </a:schemeClr>
                </a:solidFill>
              </a:rPr>
              <a:t>neighbour</a:t>
            </a:r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2000" dirty="0" smtClean="0"/>
              <a:t>who either is responsible for the searched file or will ask the next appropriate neighbor, and so on; guaranteed search time; commonly in O(</a:t>
            </a:r>
            <a:r>
              <a:rPr lang="en-US" sz="2000" dirty="0" err="1" smtClean="0"/>
              <a:t>logNodes</a:t>
            </a:r>
            <a:r>
              <a:rPr lang="en-US" sz="2000" dirty="0" smtClean="0"/>
              <a:t>) </a:t>
            </a: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endParaRPr lang="en-US" sz="2000" dirty="0" smtClean="0">
              <a:sym typeface="Wingdings" pitchFamily="2" charset="2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r>
              <a:rPr lang="en-US" sz="2000" b="1" dirty="0" smtClean="0"/>
              <a:t>Fetch</a:t>
            </a:r>
            <a:r>
              <a:rPr lang="en-US" sz="2000" dirty="0" smtClean="0"/>
              <a:t>: get the file directly from peer</a:t>
            </a:r>
            <a:endParaRPr lang="en-US" sz="16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4499992" y="5046666"/>
            <a:ext cx="4601146" cy="135421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lvl="0" eaLnBrk="0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</a:pPr>
            <a:r>
              <a:rPr lang="sv-SE" altLang="ko-KR" sz="1800" dirty="0" smtClean="0">
                <a:solidFill>
                  <a:srgbClr val="C00000"/>
                </a:solidFill>
                <a:latin typeface="+mn-lt"/>
                <a:ea typeface="Gulim" pitchFamily="34" charset="-127"/>
              </a:rPr>
              <a:t>Challenges </a:t>
            </a:r>
            <a:r>
              <a:rPr lang="sv-SE" altLang="ko-KR" sz="1800" i="1" dirty="0" smtClean="0">
                <a:solidFill>
                  <a:srgbClr val="C00000"/>
                </a:solidFill>
                <a:latin typeface="+mn-lt"/>
                <a:ea typeface="Gulim" pitchFamily="34" charset="-127"/>
              </a:rPr>
              <a:t>[cf </a:t>
            </a:r>
            <a:r>
              <a:rPr lang="sv-SE" altLang="ko-KR" sz="1800" i="1" dirty="0" err="1" smtClean="0">
                <a:solidFill>
                  <a:srgbClr val="C00000"/>
                </a:solidFill>
                <a:latin typeface="+mn-lt"/>
                <a:ea typeface="Gulim" pitchFamily="34" charset="-127"/>
              </a:rPr>
              <a:t>related</a:t>
            </a:r>
            <a:r>
              <a:rPr lang="sv-SE" altLang="ko-KR" sz="1800" i="1" dirty="0" smtClean="0">
                <a:solidFill>
                  <a:srgbClr val="C00000"/>
                </a:solidFill>
                <a:latin typeface="+mn-lt"/>
                <a:ea typeface="Gulim" pitchFamily="34" charset="-127"/>
              </a:rPr>
              <a:t> </a:t>
            </a:r>
            <a:r>
              <a:rPr lang="sv-SE" altLang="ko-KR" sz="1800" i="1" dirty="0" err="1" smtClean="0">
                <a:solidFill>
                  <a:srgbClr val="C00000"/>
                </a:solidFill>
                <a:latin typeface="+mn-lt"/>
                <a:ea typeface="Gulim" pitchFamily="34" charset="-127"/>
              </a:rPr>
              <a:t>literature@end</a:t>
            </a:r>
            <a:r>
              <a:rPr lang="sv-SE" altLang="ko-KR" sz="1800" i="1" dirty="0" smtClean="0">
                <a:solidFill>
                  <a:srgbClr val="C00000"/>
                </a:solidFill>
                <a:latin typeface="+mn-lt"/>
                <a:ea typeface="Gulim" pitchFamily="34" charset="-127"/>
              </a:rPr>
              <a:t> </a:t>
            </a:r>
            <a:r>
              <a:rPr lang="sv-SE" altLang="ko-KR" sz="1800" i="1" dirty="0" err="1" smtClean="0">
                <a:solidFill>
                  <a:srgbClr val="C00000"/>
                </a:solidFill>
                <a:latin typeface="+mn-lt"/>
                <a:ea typeface="Gulim" pitchFamily="34" charset="-127"/>
              </a:rPr>
              <a:t>of</a:t>
            </a:r>
            <a:r>
              <a:rPr lang="sv-SE" altLang="ko-KR" sz="1800" i="1" dirty="0" smtClean="0">
                <a:solidFill>
                  <a:srgbClr val="C00000"/>
                </a:solidFill>
                <a:latin typeface="+mn-lt"/>
                <a:ea typeface="Gulim" pitchFamily="34" charset="-127"/>
              </a:rPr>
              <a:t> </a:t>
            </a:r>
            <a:r>
              <a:rPr lang="sv-SE" altLang="ko-KR" sz="1800" i="1" dirty="0" err="1" smtClean="0">
                <a:solidFill>
                  <a:srgbClr val="C00000"/>
                </a:solidFill>
                <a:latin typeface="+mn-lt"/>
                <a:ea typeface="Gulim" pitchFamily="34" charset="-127"/>
              </a:rPr>
              <a:t>notes</a:t>
            </a:r>
            <a:r>
              <a:rPr lang="sv-SE" altLang="ko-KR" sz="1800" i="1" dirty="0" smtClean="0">
                <a:solidFill>
                  <a:srgbClr val="C00000"/>
                </a:solidFill>
                <a:latin typeface="+mn-lt"/>
                <a:ea typeface="Gulim" pitchFamily="34" charset="-127"/>
              </a:rPr>
              <a:t>]:</a:t>
            </a:r>
            <a:endParaRPr lang="sv-SE" altLang="ko-KR" sz="1800" i="1" dirty="0">
              <a:solidFill>
                <a:srgbClr val="C00000"/>
              </a:solidFill>
              <a:latin typeface="+mn-lt"/>
              <a:ea typeface="Gulim" pitchFamily="34" charset="-127"/>
            </a:endParaRPr>
          </a:p>
          <a:p>
            <a:pPr marL="0" lvl="1" eaLnBrk="0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rgbClr val="000000"/>
                </a:solidFill>
                <a:latin typeface="+mn-lt"/>
                <a:ea typeface="Gulim" pitchFamily="34" charset="-127"/>
              </a:rPr>
              <a:t> Keep </a:t>
            </a:r>
            <a:r>
              <a:rPr lang="en-US" altLang="ko-KR" sz="16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the hop 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  <a:ea typeface="Gulim" pitchFamily="34" charset="-127"/>
              </a:rPr>
              <a:t>count </a:t>
            </a:r>
            <a:r>
              <a:rPr lang="en-US" altLang="ko-KR" sz="16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(</a:t>
            </a:r>
            <a:r>
              <a:rPr lang="en-US" altLang="ko-KR" sz="1600" dirty="0">
                <a:solidFill>
                  <a:srgbClr val="FF0000"/>
                </a:solidFill>
                <a:latin typeface="+mn-lt"/>
                <a:ea typeface="Gulim" pitchFamily="34" charset="-127"/>
              </a:rPr>
              <a:t>asking chain</a:t>
            </a:r>
            <a:r>
              <a:rPr lang="en-US" altLang="ko-KR" sz="16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) small</a:t>
            </a:r>
          </a:p>
          <a:p>
            <a:pPr marL="0" lvl="1" eaLnBrk="0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Arial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 Keep the routing tables </a:t>
            </a:r>
            <a:r>
              <a:rPr lang="en-US" altLang="ko-KR" sz="1600" dirty="0" smtClean="0">
                <a:solidFill>
                  <a:srgbClr val="FF0000"/>
                </a:solidFill>
                <a:latin typeface="+mn-lt"/>
                <a:ea typeface="Gulim" pitchFamily="34" charset="-127"/>
              </a:rPr>
              <a:t>(#</a:t>
            </a:r>
            <a:r>
              <a:rPr lang="en-US" altLang="ko-KR" sz="1600" dirty="0" err="1" smtClean="0">
                <a:solidFill>
                  <a:srgbClr val="FF0000"/>
                </a:solidFill>
                <a:latin typeface="+mn-lt"/>
                <a:ea typeface="Gulim" pitchFamily="34" charset="-127"/>
              </a:rPr>
              <a:t>neighbours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  <a:ea typeface="Gulim" pitchFamily="34" charset="-127"/>
              </a:rPr>
              <a:t>) “right </a:t>
            </a:r>
            <a:r>
              <a:rPr lang="en-US" altLang="ko-KR" sz="16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size”</a:t>
            </a:r>
          </a:p>
          <a:p>
            <a:pPr marL="0" lvl="1" eaLnBrk="0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0000"/>
              <a:buFont typeface="Arial" pitchFamily="34" charset="0"/>
              <a:buChar char="•"/>
            </a:pPr>
            <a:r>
              <a:rPr lang="en-US" altLang="ko-KR" sz="1600" dirty="0">
                <a:solidFill>
                  <a:srgbClr val="000000"/>
                </a:solidFill>
                <a:latin typeface="+mn-lt"/>
                <a:ea typeface="Gulim" pitchFamily="34" charset="-127"/>
              </a:rPr>
              <a:t> Stay robust despite rapid changes in </a:t>
            </a:r>
            <a:r>
              <a:rPr lang="en-US" altLang="ko-KR" sz="1600" dirty="0" smtClean="0">
                <a:solidFill>
                  <a:srgbClr val="000000"/>
                </a:solidFill>
                <a:latin typeface="+mn-lt"/>
                <a:ea typeface="Gulim" pitchFamily="34" charset="-127"/>
              </a:rPr>
              <a:t>membership (churn)</a:t>
            </a:r>
            <a:endParaRPr lang="en-US" altLang="ko-KR" sz="1600" dirty="0">
              <a:solidFill>
                <a:srgbClr val="000000"/>
              </a:solidFill>
              <a:latin typeface="+mn-lt"/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170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7" name="Oval 3"/>
          <p:cNvSpPr>
            <a:spLocks noChangeArrowheads="1"/>
          </p:cNvSpPr>
          <p:nvPr/>
        </p:nvSpPr>
        <p:spPr bwMode="auto">
          <a:xfrm>
            <a:off x="4691063" y="5799138"/>
            <a:ext cx="125412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endParaRPr lang="sv-SE" altLang="sv-S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618" name="Oval 4"/>
          <p:cNvSpPr>
            <a:spLocks noChangeArrowheads="1"/>
          </p:cNvSpPr>
          <p:nvPr/>
        </p:nvSpPr>
        <p:spPr bwMode="auto">
          <a:xfrm>
            <a:off x="2925763" y="3205163"/>
            <a:ext cx="125412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endParaRPr lang="sv-SE" altLang="sv-S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619" name="Oval 5"/>
          <p:cNvSpPr>
            <a:spLocks noChangeArrowheads="1"/>
          </p:cNvSpPr>
          <p:nvPr/>
        </p:nvSpPr>
        <p:spPr bwMode="auto">
          <a:xfrm>
            <a:off x="2957513" y="4689475"/>
            <a:ext cx="125412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endParaRPr lang="sv-SE" altLang="sv-S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620" name="Oval 6"/>
          <p:cNvSpPr>
            <a:spLocks noChangeArrowheads="1"/>
          </p:cNvSpPr>
          <p:nvPr/>
        </p:nvSpPr>
        <p:spPr bwMode="auto">
          <a:xfrm>
            <a:off x="6243638" y="2789238"/>
            <a:ext cx="125412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endParaRPr lang="sv-SE" altLang="sv-S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621" name="Oval 7"/>
          <p:cNvSpPr>
            <a:spLocks noChangeArrowheads="1"/>
          </p:cNvSpPr>
          <p:nvPr/>
        </p:nvSpPr>
        <p:spPr bwMode="auto">
          <a:xfrm>
            <a:off x="6624638" y="3978275"/>
            <a:ext cx="125412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endParaRPr lang="sv-SE" altLang="sv-S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622" name="Oval 8"/>
          <p:cNvSpPr>
            <a:spLocks noChangeArrowheads="1"/>
          </p:cNvSpPr>
          <p:nvPr/>
        </p:nvSpPr>
        <p:spPr bwMode="auto">
          <a:xfrm>
            <a:off x="6262688" y="4981575"/>
            <a:ext cx="125412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endParaRPr lang="sv-SE" altLang="sv-S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623" name="Oval 9"/>
          <p:cNvSpPr>
            <a:spLocks noChangeArrowheads="1"/>
          </p:cNvSpPr>
          <p:nvPr/>
        </p:nvSpPr>
        <p:spPr bwMode="auto">
          <a:xfrm>
            <a:off x="3648075" y="5467350"/>
            <a:ext cx="125413" cy="1349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endParaRPr lang="sv-SE" altLang="sv-S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624" name="Oval 10"/>
          <p:cNvSpPr>
            <a:spLocks noChangeArrowheads="1"/>
          </p:cNvSpPr>
          <p:nvPr/>
        </p:nvSpPr>
        <p:spPr bwMode="auto">
          <a:xfrm>
            <a:off x="2849563" y="2058988"/>
            <a:ext cx="3802062" cy="381158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endParaRPr lang="sv-SE" altLang="sv-S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625" name="Text Box 11"/>
          <p:cNvSpPr txBox="1">
            <a:spLocks noChangeArrowheads="1"/>
          </p:cNvSpPr>
          <p:nvPr/>
        </p:nvSpPr>
        <p:spPr bwMode="auto">
          <a:xfrm>
            <a:off x="4605338" y="1652588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2400">
                <a:solidFill>
                  <a:srgbClr val="000000"/>
                </a:solidFill>
                <a:cs typeface="Arial" panose="020B0604020202020204" pitchFamily="34" charset="0"/>
              </a:rPr>
              <a:t>0001</a:t>
            </a:r>
          </a:p>
        </p:txBody>
      </p:sp>
      <p:sp>
        <p:nvSpPr>
          <p:cNvPr id="239626" name="Rectangle 12"/>
          <p:cNvSpPr>
            <a:spLocks noChangeArrowheads="1"/>
          </p:cNvSpPr>
          <p:nvPr/>
        </p:nvSpPr>
        <p:spPr bwMode="auto">
          <a:xfrm>
            <a:off x="5562600" y="2514600"/>
            <a:ext cx="846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2400">
                <a:solidFill>
                  <a:srgbClr val="000000"/>
                </a:solidFill>
                <a:cs typeface="Arial" panose="020B0604020202020204" pitchFamily="34" charset="0"/>
              </a:rPr>
              <a:t>0011</a:t>
            </a:r>
          </a:p>
        </p:txBody>
      </p:sp>
      <p:sp>
        <p:nvSpPr>
          <p:cNvPr id="239627" name="Rectangle 13"/>
          <p:cNvSpPr>
            <a:spLocks noChangeArrowheads="1"/>
          </p:cNvSpPr>
          <p:nvPr/>
        </p:nvSpPr>
        <p:spPr bwMode="auto">
          <a:xfrm>
            <a:off x="6788150" y="3890963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2400">
                <a:solidFill>
                  <a:srgbClr val="000000"/>
                </a:solidFill>
                <a:cs typeface="Arial" panose="020B0604020202020204" pitchFamily="34" charset="0"/>
              </a:rPr>
              <a:t>0100</a:t>
            </a:r>
          </a:p>
        </p:txBody>
      </p:sp>
      <p:sp>
        <p:nvSpPr>
          <p:cNvPr id="239628" name="Rectangle 14"/>
          <p:cNvSpPr>
            <a:spLocks noChangeArrowheads="1"/>
          </p:cNvSpPr>
          <p:nvPr/>
        </p:nvSpPr>
        <p:spPr bwMode="auto">
          <a:xfrm>
            <a:off x="6494463" y="4895850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2400">
                <a:solidFill>
                  <a:srgbClr val="000000"/>
                </a:solidFill>
                <a:cs typeface="Arial" panose="020B0604020202020204" pitchFamily="34" charset="0"/>
              </a:rPr>
              <a:t>0101</a:t>
            </a:r>
          </a:p>
        </p:txBody>
      </p:sp>
      <p:sp>
        <p:nvSpPr>
          <p:cNvPr id="239629" name="Rectangle 15"/>
          <p:cNvSpPr>
            <a:spLocks noChangeArrowheads="1"/>
          </p:cNvSpPr>
          <p:nvPr/>
        </p:nvSpPr>
        <p:spPr bwMode="auto">
          <a:xfrm>
            <a:off x="4867275" y="5849938"/>
            <a:ext cx="869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2400">
                <a:solidFill>
                  <a:srgbClr val="000000"/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239630" name="Rectangle 16"/>
          <p:cNvSpPr>
            <a:spLocks noChangeArrowheads="1"/>
          </p:cNvSpPr>
          <p:nvPr/>
        </p:nvSpPr>
        <p:spPr bwMode="auto">
          <a:xfrm>
            <a:off x="3068638" y="5610225"/>
            <a:ext cx="869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2400">
                <a:solidFill>
                  <a:srgbClr val="000000"/>
                </a:solidFill>
                <a:cs typeface="Arial" panose="020B0604020202020204" pitchFamily="34" charset="0"/>
              </a:rPr>
              <a:t>1010</a:t>
            </a:r>
          </a:p>
        </p:txBody>
      </p:sp>
      <p:sp>
        <p:nvSpPr>
          <p:cNvPr id="239631" name="Rectangle 17"/>
          <p:cNvSpPr>
            <a:spLocks noChangeArrowheads="1"/>
          </p:cNvSpPr>
          <p:nvPr/>
        </p:nvSpPr>
        <p:spPr bwMode="auto">
          <a:xfrm>
            <a:off x="2249488" y="4510088"/>
            <a:ext cx="846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2400">
                <a:solidFill>
                  <a:srgbClr val="000000"/>
                </a:solidFill>
                <a:cs typeface="Arial" panose="020B0604020202020204" pitchFamily="34" charset="0"/>
              </a:rPr>
              <a:t>1100</a:t>
            </a:r>
          </a:p>
        </p:txBody>
      </p:sp>
      <p:sp>
        <p:nvSpPr>
          <p:cNvPr id="239632" name="Rectangle 18"/>
          <p:cNvSpPr>
            <a:spLocks noChangeArrowheads="1"/>
          </p:cNvSpPr>
          <p:nvPr/>
        </p:nvSpPr>
        <p:spPr bwMode="auto">
          <a:xfrm>
            <a:off x="2219325" y="2960688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2400">
                <a:solidFill>
                  <a:srgbClr val="000000"/>
                </a:solidFill>
                <a:cs typeface="Arial" panose="020B0604020202020204" pitchFamily="34" charset="0"/>
              </a:rPr>
              <a:t>1111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610350" y="1676400"/>
            <a:ext cx="2349500" cy="993775"/>
            <a:chOff x="4309" y="1273"/>
            <a:chExt cx="731" cy="609"/>
          </a:xfrm>
        </p:grpSpPr>
        <p:sp>
          <p:nvSpPr>
            <p:cNvPr id="239657" name="AutoShape 20"/>
            <p:cNvSpPr>
              <a:spLocks noChangeArrowheads="1"/>
            </p:cNvSpPr>
            <p:nvPr/>
          </p:nvSpPr>
          <p:spPr bwMode="auto">
            <a:xfrm>
              <a:off x="4311" y="1273"/>
              <a:ext cx="709" cy="609"/>
            </a:xfrm>
            <a:prstGeom prst="wedgeRoundRectCallout">
              <a:avLst>
                <a:gd name="adj1" fmla="val -59593"/>
                <a:gd name="adj2" fmla="val 68556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rgbClr val="3333CC"/>
                </a:buClr>
              </a:pPr>
              <a:endParaRPr lang="sv-SE" altLang="sv-SE" sz="16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39658" name="Text Box 21"/>
            <p:cNvSpPr txBox="1">
              <a:spLocks noChangeArrowheads="1"/>
            </p:cNvSpPr>
            <p:nvPr/>
          </p:nvSpPr>
          <p:spPr bwMode="auto">
            <a:xfrm>
              <a:off x="4309" y="1399"/>
              <a:ext cx="731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ts val="2000"/>
                </a:lnSpc>
                <a:buClr>
                  <a:srgbClr val="3333CC"/>
                </a:buClr>
              </a:pPr>
              <a:r>
                <a:rPr lang="en-US" altLang="sv-SE">
                  <a:solidFill>
                    <a:srgbClr val="CC0000"/>
                  </a:solidFill>
                  <a:cs typeface="Arial" panose="020B0604020202020204" pitchFamily="34" charset="0"/>
                </a:rPr>
                <a:t>Who</a:t>
              </a:r>
              <a:r>
                <a:rPr lang="ja-JP" altLang="en-US">
                  <a:solidFill>
                    <a:srgbClr val="CC0000"/>
                  </a:solidFill>
                  <a:cs typeface="Arial" panose="020B0604020202020204" pitchFamily="34" charset="0"/>
                </a:rPr>
                <a:t>’</a:t>
              </a:r>
              <a:r>
                <a:rPr lang="en-US" altLang="ja-JP">
                  <a:solidFill>
                    <a:srgbClr val="CC0000"/>
                  </a:solidFill>
                  <a:cs typeface="Arial" panose="020B0604020202020204" pitchFamily="34" charset="0"/>
                </a:rPr>
                <a:t>s responsible</a:t>
              </a:r>
            </a:p>
            <a:p>
              <a:pPr>
                <a:lnSpc>
                  <a:spcPts val="2000"/>
                </a:lnSpc>
                <a:buClr>
                  <a:srgbClr val="3333CC"/>
                </a:buClr>
              </a:pPr>
              <a:r>
                <a:rPr lang="en-US" altLang="sv-SE">
                  <a:solidFill>
                    <a:srgbClr val="CC0000"/>
                  </a:solidFill>
                  <a:cs typeface="Arial" panose="020B0604020202020204" pitchFamily="34" charset="0"/>
                </a:rPr>
                <a:t>for key 1110 ?</a:t>
              </a:r>
            </a:p>
          </p:txBody>
        </p:sp>
      </p:grpSp>
      <p:sp>
        <p:nvSpPr>
          <p:cNvPr id="226326" name="Line 22"/>
          <p:cNvSpPr>
            <a:spLocks noChangeShapeType="1"/>
          </p:cNvSpPr>
          <p:nvPr/>
        </p:nvSpPr>
        <p:spPr bwMode="auto">
          <a:xfrm>
            <a:off x="6323013" y="3003550"/>
            <a:ext cx="288925" cy="952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6327" name="Line 23"/>
          <p:cNvSpPr>
            <a:spLocks noChangeShapeType="1"/>
          </p:cNvSpPr>
          <p:nvPr/>
        </p:nvSpPr>
        <p:spPr bwMode="auto">
          <a:xfrm flipH="1">
            <a:off x="6303963" y="4164013"/>
            <a:ext cx="301625" cy="795337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6328" name="Line 24"/>
          <p:cNvSpPr>
            <a:spLocks noChangeShapeType="1"/>
          </p:cNvSpPr>
          <p:nvPr/>
        </p:nvSpPr>
        <p:spPr bwMode="auto">
          <a:xfrm flipH="1">
            <a:off x="4864100" y="5100638"/>
            <a:ext cx="1282700" cy="669925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6329" name="Line 25"/>
          <p:cNvSpPr>
            <a:spLocks noChangeShapeType="1"/>
          </p:cNvSpPr>
          <p:nvPr/>
        </p:nvSpPr>
        <p:spPr bwMode="auto">
          <a:xfrm flipH="1" flipV="1">
            <a:off x="3856038" y="5521325"/>
            <a:ext cx="812800" cy="2651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6330" name="Line 26"/>
          <p:cNvSpPr>
            <a:spLocks noChangeShapeType="1"/>
          </p:cNvSpPr>
          <p:nvPr/>
        </p:nvSpPr>
        <p:spPr bwMode="auto">
          <a:xfrm flipH="1" flipV="1">
            <a:off x="3109913" y="4794250"/>
            <a:ext cx="552450" cy="62071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26331" name="Line 27"/>
          <p:cNvSpPr>
            <a:spLocks noChangeShapeType="1"/>
          </p:cNvSpPr>
          <p:nvPr/>
        </p:nvSpPr>
        <p:spPr bwMode="auto">
          <a:xfrm flipH="1" flipV="1">
            <a:off x="2960688" y="3422650"/>
            <a:ext cx="52387" cy="1198563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39640" name="Oval 28"/>
          <p:cNvSpPr>
            <a:spLocks noChangeArrowheads="1"/>
          </p:cNvSpPr>
          <p:nvPr/>
        </p:nvSpPr>
        <p:spPr bwMode="auto">
          <a:xfrm>
            <a:off x="4845050" y="2005013"/>
            <a:ext cx="125413" cy="1349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endParaRPr lang="sv-SE" altLang="sv-S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2968625" y="2252663"/>
            <a:ext cx="3049588" cy="933450"/>
            <a:chOff x="1870" y="1419"/>
            <a:chExt cx="1921" cy="588"/>
          </a:xfrm>
        </p:grpSpPr>
        <p:grpSp>
          <p:nvGrpSpPr>
            <p:cNvPr id="239653" name="Group 30"/>
            <p:cNvGrpSpPr>
              <a:grpSpLocks/>
            </p:cNvGrpSpPr>
            <p:nvPr/>
          </p:nvGrpSpPr>
          <p:grpSpPr bwMode="auto">
            <a:xfrm>
              <a:off x="1870" y="1419"/>
              <a:ext cx="1921" cy="588"/>
              <a:chOff x="1870" y="1419"/>
              <a:chExt cx="1921" cy="588"/>
            </a:xfrm>
          </p:grpSpPr>
          <p:sp>
            <p:nvSpPr>
              <p:cNvPr id="239655" name="Line 31"/>
              <p:cNvSpPr>
                <a:spLocks noChangeShapeType="1"/>
              </p:cNvSpPr>
              <p:nvPr/>
            </p:nvSpPr>
            <p:spPr bwMode="auto">
              <a:xfrm flipV="1">
                <a:off x="1941" y="1813"/>
                <a:ext cx="1850" cy="194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9656" name="AutoShape 32"/>
              <p:cNvSpPr>
                <a:spLocks noChangeArrowheads="1"/>
              </p:cNvSpPr>
              <p:nvPr/>
            </p:nvSpPr>
            <p:spPr bwMode="auto">
              <a:xfrm>
                <a:off x="1870" y="1419"/>
                <a:ext cx="691" cy="384"/>
              </a:xfrm>
              <a:prstGeom prst="wedgeRoundRectCallout">
                <a:avLst>
                  <a:gd name="adj1" fmla="val 17440"/>
                  <a:gd name="adj2" fmla="val 87759"/>
                  <a:gd name="adj3" fmla="val 16667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9654" name="Text Box 33"/>
            <p:cNvSpPr txBox="1">
              <a:spLocks noChangeArrowheads="1"/>
            </p:cNvSpPr>
            <p:nvPr/>
          </p:nvSpPr>
          <p:spPr bwMode="auto">
            <a:xfrm>
              <a:off x="1908" y="1431"/>
              <a:ext cx="81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buClr>
                  <a:srgbClr val="3333CC"/>
                </a:buClr>
              </a:pPr>
              <a:r>
                <a:rPr lang="en-US" altLang="sv-SE" sz="2400">
                  <a:solidFill>
                    <a:srgbClr val="CC0000"/>
                  </a:solidFill>
                  <a:cs typeface="Arial" panose="020B0604020202020204" pitchFamily="34" charset="0"/>
                </a:rPr>
                <a:t>I am</a:t>
              </a:r>
            </a:p>
          </p:txBody>
        </p:sp>
      </p:grpSp>
      <p:sp>
        <p:nvSpPr>
          <p:cNvPr id="226338" name="Text Box 34"/>
          <p:cNvSpPr txBox="1">
            <a:spLocks noChangeArrowheads="1"/>
          </p:cNvSpPr>
          <p:nvPr/>
        </p:nvSpPr>
        <p:spPr bwMode="auto">
          <a:xfrm>
            <a:off x="265113" y="1273175"/>
            <a:ext cx="2998787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375"/>
              </a:lnSpc>
              <a:buClr>
                <a:srgbClr val="3333CC"/>
              </a:buClr>
            </a:pPr>
            <a:r>
              <a:rPr lang="en-US" altLang="sv-SE" sz="2400" i="1">
                <a:latin typeface="Gill Sans MT" panose="020B0502020104020203" pitchFamily="34" charset="0"/>
              </a:rPr>
              <a:t>O(N) </a:t>
            </a:r>
            <a:r>
              <a:rPr lang="en-US" altLang="sv-SE" sz="2400">
                <a:latin typeface="Gill Sans MT" panose="020B0502020104020203" pitchFamily="34" charset="0"/>
              </a:rPr>
              <a:t>messages</a:t>
            </a:r>
          </a:p>
          <a:p>
            <a:pPr>
              <a:lnSpc>
                <a:spcPts val="2375"/>
              </a:lnSpc>
              <a:buClr>
                <a:srgbClr val="3333CC"/>
              </a:buClr>
            </a:pPr>
            <a:r>
              <a:rPr lang="en-US" altLang="sv-SE" sz="2400">
                <a:latin typeface="Gill Sans MT" panose="020B0502020104020203" pitchFamily="34" charset="0"/>
              </a:rPr>
              <a:t>on avgerage to resolve</a:t>
            </a:r>
          </a:p>
          <a:p>
            <a:pPr>
              <a:lnSpc>
                <a:spcPts val="2375"/>
              </a:lnSpc>
              <a:buClr>
                <a:srgbClr val="3333CC"/>
              </a:buClr>
            </a:pPr>
            <a:r>
              <a:rPr lang="en-US" altLang="sv-SE" sz="2400">
                <a:latin typeface="Gill Sans MT" panose="020B0502020104020203" pitchFamily="34" charset="0"/>
              </a:rPr>
              <a:t>query, when there</a:t>
            </a:r>
          </a:p>
          <a:p>
            <a:pPr>
              <a:lnSpc>
                <a:spcPts val="2375"/>
              </a:lnSpc>
              <a:buClr>
                <a:srgbClr val="3333CC"/>
              </a:buClr>
            </a:pPr>
            <a:r>
              <a:rPr lang="en-US" altLang="sv-SE" sz="2400">
                <a:latin typeface="Gill Sans MT" panose="020B0502020104020203" pitchFamily="34" charset="0"/>
              </a:rPr>
              <a:t>are </a:t>
            </a:r>
            <a:r>
              <a:rPr lang="en-US" altLang="sv-SE" sz="2400" i="1">
                <a:latin typeface="Gill Sans MT" panose="020B0502020104020203" pitchFamily="34" charset="0"/>
              </a:rPr>
              <a:t>N</a:t>
            </a:r>
            <a:r>
              <a:rPr lang="en-US" altLang="sv-SE" sz="2400">
                <a:latin typeface="Gill Sans MT" panose="020B0502020104020203" pitchFamily="34" charset="0"/>
              </a:rPr>
              <a:t> peers</a:t>
            </a:r>
          </a:p>
        </p:txBody>
      </p:sp>
      <p:sp>
        <p:nvSpPr>
          <p:cNvPr id="226340" name="Text Box 36"/>
          <p:cNvSpPr txBox="1">
            <a:spLocks noChangeArrowheads="1"/>
          </p:cNvSpPr>
          <p:nvPr/>
        </p:nvSpPr>
        <p:spPr bwMode="auto">
          <a:xfrm>
            <a:off x="5943600" y="3429000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1200">
                <a:solidFill>
                  <a:srgbClr val="3333CC"/>
                </a:solidFill>
                <a:cs typeface="Arial" panose="020B0604020202020204" pitchFamily="34" charset="0"/>
              </a:rPr>
              <a:t>1110</a:t>
            </a:r>
          </a:p>
        </p:txBody>
      </p:sp>
      <p:sp>
        <p:nvSpPr>
          <p:cNvPr id="226341" name="Text Box 37"/>
          <p:cNvSpPr txBox="1">
            <a:spLocks noChangeArrowheads="1"/>
          </p:cNvSpPr>
          <p:nvPr/>
        </p:nvSpPr>
        <p:spPr bwMode="auto">
          <a:xfrm>
            <a:off x="5943600" y="4343400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1200">
                <a:solidFill>
                  <a:srgbClr val="3333CC"/>
                </a:solidFill>
                <a:cs typeface="Arial" panose="020B0604020202020204" pitchFamily="34" charset="0"/>
              </a:rPr>
              <a:t>1110</a:t>
            </a:r>
          </a:p>
        </p:txBody>
      </p:sp>
      <p:sp>
        <p:nvSpPr>
          <p:cNvPr id="226342" name="Text Box 38"/>
          <p:cNvSpPr txBox="1">
            <a:spLocks noChangeArrowheads="1"/>
          </p:cNvSpPr>
          <p:nvPr/>
        </p:nvSpPr>
        <p:spPr bwMode="auto">
          <a:xfrm>
            <a:off x="5181600" y="5105400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1200">
                <a:solidFill>
                  <a:srgbClr val="3333CC"/>
                </a:solidFill>
                <a:cs typeface="Arial" panose="020B0604020202020204" pitchFamily="34" charset="0"/>
              </a:rPr>
              <a:t>1110</a:t>
            </a:r>
          </a:p>
        </p:txBody>
      </p:sp>
      <p:sp>
        <p:nvSpPr>
          <p:cNvPr id="226343" name="Text Box 39"/>
          <p:cNvSpPr txBox="1">
            <a:spLocks noChangeArrowheads="1"/>
          </p:cNvSpPr>
          <p:nvPr/>
        </p:nvSpPr>
        <p:spPr bwMode="auto">
          <a:xfrm>
            <a:off x="4114800" y="5410200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1200">
                <a:solidFill>
                  <a:srgbClr val="3333CC"/>
                </a:solidFill>
                <a:cs typeface="Arial" panose="020B0604020202020204" pitchFamily="34" charset="0"/>
              </a:rPr>
              <a:t>1110</a:t>
            </a:r>
          </a:p>
        </p:txBody>
      </p:sp>
      <p:sp>
        <p:nvSpPr>
          <p:cNvPr id="226344" name="Text Box 40"/>
          <p:cNvSpPr txBox="1">
            <a:spLocks noChangeArrowheads="1"/>
          </p:cNvSpPr>
          <p:nvPr/>
        </p:nvSpPr>
        <p:spPr bwMode="auto">
          <a:xfrm>
            <a:off x="3352800" y="4953000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1200">
                <a:solidFill>
                  <a:srgbClr val="3333CC"/>
                </a:solidFill>
                <a:cs typeface="Arial" panose="020B0604020202020204" pitchFamily="34" charset="0"/>
              </a:rPr>
              <a:t>1110</a:t>
            </a:r>
          </a:p>
        </p:txBody>
      </p:sp>
      <p:sp>
        <p:nvSpPr>
          <p:cNvPr id="226345" name="Text Box 41"/>
          <p:cNvSpPr txBox="1">
            <a:spLocks noChangeArrowheads="1"/>
          </p:cNvSpPr>
          <p:nvPr/>
        </p:nvSpPr>
        <p:spPr bwMode="auto">
          <a:xfrm>
            <a:off x="2971800" y="3962400"/>
            <a:ext cx="5207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3333CC"/>
              </a:buClr>
            </a:pPr>
            <a:r>
              <a:rPr lang="en-US" altLang="sv-SE" sz="1200">
                <a:solidFill>
                  <a:srgbClr val="3333CC"/>
                </a:solidFill>
                <a:cs typeface="Arial" panose="020B0604020202020204" pitchFamily="34" charset="0"/>
              </a:rPr>
              <a:t>1110</a:t>
            </a:r>
          </a:p>
        </p:txBody>
      </p:sp>
      <p:sp>
        <p:nvSpPr>
          <p:cNvPr id="239650" name="Footer Placeholder 2"/>
          <p:cNvSpPr txBox="1">
            <a:spLocks noGrp="1"/>
          </p:cNvSpPr>
          <p:nvPr/>
        </p:nvSpPr>
        <p:spPr bwMode="auto">
          <a:xfrm>
            <a:off x="7618413" y="6532563"/>
            <a:ext cx="1452562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80D6B8C9-F04F-4113-9D87-3F57349C6205}" type="slidenum">
              <a:rPr lang="en-US" altLang="sv-SE" sz="1200" smtClean="0">
                <a:solidFill>
                  <a:srgbClr val="000000"/>
                </a:solidFill>
                <a:cs typeface="Arial" panose="020B0604020202020204" pitchFamily="34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61</a:t>
            </a:fld>
            <a:endParaRPr lang="en-US" altLang="sv-SE" sz="12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39651" name="Title 67"/>
          <p:cNvSpPr>
            <a:spLocks noGrp="1"/>
          </p:cNvSpPr>
          <p:nvPr>
            <p:ph type="title"/>
          </p:nvPr>
        </p:nvSpPr>
        <p:spPr>
          <a:xfrm>
            <a:off x="522288" y="0"/>
            <a:ext cx="7772400" cy="733425"/>
          </a:xfrm>
        </p:spPr>
        <p:txBody>
          <a:bodyPr/>
          <a:lstStyle/>
          <a:p>
            <a:r>
              <a:rPr lang="en-US" altLang="sv-SE" sz="4400" u="none" dirty="0" smtClean="0">
                <a:latin typeface="Gill Sans MT" panose="020B0502020104020203" pitchFamily="34" charset="0"/>
              </a:rPr>
              <a:t>e.g. Circular DHT (1)</a:t>
            </a:r>
          </a:p>
        </p:txBody>
      </p:sp>
    </p:spTree>
    <p:extLst>
      <p:ext uri="{BB962C8B-B14F-4D97-AF65-F5344CB8AC3E}">
        <p14:creationId xmlns:p14="http://schemas.microsoft.com/office/powerpoint/2010/main" val="2783714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6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2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2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6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26" grpId="0" animBg="1"/>
      <p:bldP spid="226327" grpId="0" animBg="1"/>
      <p:bldP spid="226328" grpId="0" animBg="1"/>
      <p:bldP spid="226329" grpId="0" animBg="1"/>
      <p:bldP spid="226330" grpId="0" animBg="1"/>
      <p:bldP spid="226331" grpId="0" animBg="1"/>
      <p:bldP spid="226338" grpId="0"/>
      <p:bldP spid="226340" grpId="0"/>
      <p:bldP spid="226341" grpId="0"/>
      <p:bldP spid="226342" grpId="0"/>
      <p:bldP spid="226343" grpId="0"/>
      <p:bldP spid="226344" grpId="0"/>
      <p:bldP spid="22634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1" name="Title 67"/>
          <p:cNvSpPr>
            <a:spLocks noGrp="1"/>
          </p:cNvSpPr>
          <p:nvPr>
            <p:ph type="title"/>
          </p:nvPr>
        </p:nvSpPr>
        <p:spPr>
          <a:xfrm>
            <a:off x="254000" y="0"/>
            <a:ext cx="8229600" cy="1143000"/>
          </a:xfrm>
        </p:spPr>
        <p:txBody>
          <a:bodyPr/>
          <a:lstStyle/>
          <a:p>
            <a:r>
              <a:rPr lang="en-US" altLang="sv-SE" u="none" dirty="0" smtClean="0">
                <a:latin typeface="Gill Sans MT" panose="020B0502020104020203" pitchFamily="34" charset="0"/>
              </a:rPr>
              <a:t>Circular DHT with shortcuts</a:t>
            </a:r>
          </a:p>
        </p:txBody>
      </p:sp>
      <p:sp>
        <p:nvSpPr>
          <p:cNvPr id="240642" name="Content Placeholder 37"/>
          <p:cNvSpPr>
            <a:spLocks noGrp="1"/>
          </p:cNvSpPr>
          <p:nvPr>
            <p:ph idx="1"/>
          </p:nvPr>
        </p:nvSpPr>
        <p:spPr>
          <a:xfrm>
            <a:off x="432191" y="4825355"/>
            <a:ext cx="8229600" cy="1117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sv-SE" sz="2400" dirty="0" smtClean="0">
                <a:latin typeface="Gill Sans MT" panose="020B0502020104020203" pitchFamily="34" charset="0"/>
              </a:rPr>
              <a:t>Here: reduced from 6 to 2 messages.</a:t>
            </a:r>
          </a:p>
          <a:p>
            <a:pPr>
              <a:lnSpc>
                <a:spcPct val="80000"/>
              </a:lnSpc>
            </a:pPr>
            <a:r>
              <a:rPr lang="en-US" altLang="sv-SE" sz="2400" dirty="0" smtClean="0">
                <a:latin typeface="Gill Sans MT" panose="020B0502020104020203" pitchFamily="34" charset="0"/>
              </a:rPr>
              <a:t>possible to design shortcuts so </a:t>
            </a:r>
            <a:r>
              <a:rPr lang="en-US" altLang="sv-SE" sz="2400" i="1" dirty="0" smtClean="0">
                <a:latin typeface="Gill Sans MT" panose="020B0502020104020203" pitchFamily="34" charset="0"/>
              </a:rPr>
              <a:t>O(log N) </a:t>
            </a:r>
            <a:r>
              <a:rPr lang="en-US" altLang="sv-SE" sz="2400" dirty="0" smtClean="0">
                <a:latin typeface="Gill Sans MT" panose="020B0502020104020203" pitchFamily="34" charset="0"/>
              </a:rPr>
              <a:t>neighbors, </a:t>
            </a:r>
            <a:r>
              <a:rPr lang="en-US" altLang="sv-SE" sz="2400" i="1" dirty="0" smtClean="0">
                <a:latin typeface="Gill Sans MT" panose="020B0502020104020203" pitchFamily="34" charset="0"/>
              </a:rPr>
              <a:t>O(log N) </a:t>
            </a:r>
            <a:r>
              <a:rPr lang="en-US" altLang="sv-SE" sz="2400" dirty="0" smtClean="0">
                <a:latin typeface="Gill Sans MT" panose="020B0502020104020203" pitchFamily="34" charset="0"/>
              </a:rPr>
              <a:t>messages in query</a:t>
            </a:r>
          </a:p>
        </p:txBody>
      </p:sp>
      <p:grpSp>
        <p:nvGrpSpPr>
          <p:cNvPr id="240643" name="Group 66"/>
          <p:cNvGrpSpPr>
            <a:grpSpLocks/>
          </p:cNvGrpSpPr>
          <p:nvPr/>
        </p:nvGrpSpPr>
        <p:grpSpPr bwMode="auto">
          <a:xfrm>
            <a:off x="2243138" y="914400"/>
            <a:ext cx="3751262" cy="3662363"/>
            <a:chOff x="4833190" y="1676400"/>
            <a:chExt cx="3752276" cy="3661993"/>
          </a:xfrm>
        </p:grpSpPr>
        <p:grpSp>
          <p:nvGrpSpPr>
            <p:cNvPr id="240651" name="Group 43"/>
            <p:cNvGrpSpPr>
              <a:grpSpLocks/>
            </p:cNvGrpSpPr>
            <p:nvPr/>
          </p:nvGrpSpPr>
          <p:grpSpPr bwMode="auto">
            <a:xfrm>
              <a:off x="4833190" y="1676400"/>
              <a:ext cx="3752276" cy="3661993"/>
              <a:chOff x="946990" y="1676400"/>
              <a:chExt cx="3752276" cy="3661993"/>
            </a:xfrm>
          </p:grpSpPr>
          <p:sp>
            <p:nvSpPr>
              <p:cNvPr id="240660" name="Oval 3"/>
              <p:cNvSpPr>
                <a:spLocks noChangeArrowheads="1"/>
              </p:cNvSpPr>
              <p:nvPr/>
            </p:nvSpPr>
            <p:spPr bwMode="auto">
              <a:xfrm>
                <a:off x="2794354" y="4791480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661" name="Oval 4"/>
              <p:cNvSpPr>
                <a:spLocks noChangeArrowheads="1"/>
              </p:cNvSpPr>
              <p:nvPr/>
            </p:nvSpPr>
            <p:spPr bwMode="auto">
              <a:xfrm>
                <a:off x="1435115" y="2890435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662" name="Oval 5"/>
              <p:cNvSpPr>
                <a:spLocks noChangeArrowheads="1"/>
              </p:cNvSpPr>
              <p:nvPr/>
            </p:nvSpPr>
            <p:spPr bwMode="auto">
              <a:xfrm>
                <a:off x="1459562" y="3978242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663" name="Oval 6"/>
              <p:cNvSpPr>
                <a:spLocks noChangeArrowheads="1"/>
              </p:cNvSpPr>
              <p:nvPr/>
            </p:nvSpPr>
            <p:spPr bwMode="auto">
              <a:xfrm>
                <a:off x="3989799" y="2585616"/>
                <a:ext cx="96564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664" name="Oval 7"/>
              <p:cNvSpPr>
                <a:spLocks noChangeArrowheads="1"/>
              </p:cNvSpPr>
              <p:nvPr/>
            </p:nvSpPr>
            <p:spPr bwMode="auto">
              <a:xfrm>
                <a:off x="4283160" y="3457025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665" name="Oval 8"/>
              <p:cNvSpPr>
                <a:spLocks noChangeArrowheads="1"/>
              </p:cNvSpPr>
              <p:nvPr/>
            </p:nvSpPr>
            <p:spPr bwMode="auto">
              <a:xfrm>
                <a:off x="4004467" y="4192313"/>
                <a:ext cx="96564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666" name="Oval 9"/>
              <p:cNvSpPr>
                <a:spLocks noChangeArrowheads="1"/>
              </p:cNvSpPr>
              <p:nvPr/>
            </p:nvSpPr>
            <p:spPr bwMode="auto">
              <a:xfrm>
                <a:off x="1991278" y="4548323"/>
                <a:ext cx="96565" cy="9889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667" name="Oval 10"/>
              <p:cNvSpPr>
                <a:spLocks noChangeArrowheads="1"/>
              </p:cNvSpPr>
              <p:nvPr/>
            </p:nvSpPr>
            <p:spPr bwMode="auto">
              <a:xfrm>
                <a:off x="1376443" y="2050438"/>
                <a:ext cx="2927496" cy="27933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0668" name="Text Box 11"/>
              <p:cNvSpPr txBox="1">
                <a:spLocks noChangeArrowheads="1"/>
              </p:cNvSpPr>
              <p:nvPr/>
            </p:nvSpPr>
            <p:spPr bwMode="auto">
              <a:xfrm>
                <a:off x="2895600" y="1676400"/>
                <a:ext cx="355866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r>
                  <a:rPr lang="en-US" altLang="sv-SE" sz="2400">
                    <a:solidFill>
                      <a:srgbClr val="000000"/>
                    </a:solidFill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40669" name="Rectangle 12"/>
              <p:cNvSpPr>
                <a:spLocks noChangeArrowheads="1"/>
              </p:cNvSpPr>
              <p:nvPr/>
            </p:nvSpPr>
            <p:spPr bwMode="auto">
              <a:xfrm>
                <a:off x="4022305" y="2286000"/>
                <a:ext cx="355866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r>
                  <a:rPr lang="en-US" altLang="sv-SE" sz="2400">
                    <a:solidFill>
                      <a:srgbClr val="000000"/>
                    </a:solidFill>
                    <a:cs typeface="Arial" panose="020B0604020202020204" pitchFamily="34" charset="0"/>
                  </a:rPr>
                  <a:t>3</a:t>
                </a:r>
              </a:p>
            </p:txBody>
          </p:sp>
          <p:sp>
            <p:nvSpPr>
              <p:cNvPr id="240670" name="Rectangle 13"/>
              <p:cNvSpPr>
                <a:spLocks noChangeArrowheads="1"/>
              </p:cNvSpPr>
              <p:nvPr/>
            </p:nvSpPr>
            <p:spPr bwMode="auto">
              <a:xfrm>
                <a:off x="4343400" y="3352800"/>
                <a:ext cx="355866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r>
                  <a:rPr lang="en-US" altLang="sv-SE" sz="2400">
                    <a:solidFill>
                      <a:srgbClr val="000000"/>
                    </a:solidFill>
                    <a:cs typeface="Arial" panose="020B0604020202020204" pitchFamily="34" charset="0"/>
                  </a:rPr>
                  <a:t>4</a:t>
                </a:r>
              </a:p>
            </p:txBody>
          </p:sp>
          <p:sp>
            <p:nvSpPr>
              <p:cNvPr id="240671" name="Rectangle 14"/>
              <p:cNvSpPr>
                <a:spLocks noChangeArrowheads="1"/>
              </p:cNvSpPr>
              <p:nvPr/>
            </p:nvSpPr>
            <p:spPr bwMode="auto">
              <a:xfrm>
                <a:off x="4114800" y="4114800"/>
                <a:ext cx="355866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r>
                  <a:rPr lang="en-US" altLang="sv-SE" sz="2400">
                    <a:solidFill>
                      <a:srgbClr val="000000"/>
                    </a:solidFill>
                    <a:cs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40672" name="Rectangle 15"/>
              <p:cNvSpPr>
                <a:spLocks noChangeArrowheads="1"/>
              </p:cNvSpPr>
              <p:nvPr/>
            </p:nvSpPr>
            <p:spPr bwMode="auto">
              <a:xfrm>
                <a:off x="2743200" y="4876800"/>
                <a:ext cx="355866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r>
                  <a:rPr lang="en-US" altLang="sv-SE" sz="2400">
                    <a:solidFill>
                      <a:srgbClr val="000000"/>
                    </a:solidFill>
                    <a:cs typeface="Arial" panose="020B0604020202020204" pitchFamily="34" charset="0"/>
                  </a:rPr>
                  <a:t>8</a:t>
                </a:r>
              </a:p>
            </p:txBody>
          </p:sp>
          <p:sp>
            <p:nvSpPr>
              <p:cNvPr id="240673" name="Rectangle 16"/>
              <p:cNvSpPr>
                <a:spLocks noChangeArrowheads="1"/>
              </p:cNvSpPr>
              <p:nvPr/>
            </p:nvSpPr>
            <p:spPr bwMode="auto">
              <a:xfrm>
                <a:off x="1676400" y="4648200"/>
                <a:ext cx="527050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r>
                  <a:rPr lang="en-US" altLang="sv-SE" sz="2400">
                    <a:solidFill>
                      <a:srgbClr val="000000"/>
                    </a:solidFill>
                    <a:cs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40674" name="Rectangle 17"/>
              <p:cNvSpPr>
                <a:spLocks noChangeArrowheads="1"/>
              </p:cNvSpPr>
              <p:nvPr/>
            </p:nvSpPr>
            <p:spPr bwMode="auto">
              <a:xfrm>
                <a:off x="982933" y="3886200"/>
                <a:ext cx="527050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r>
                  <a:rPr lang="en-US" altLang="sv-SE" sz="2400">
                    <a:solidFill>
                      <a:srgbClr val="000000"/>
                    </a:solidFill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240675" name="Rectangle 18"/>
              <p:cNvSpPr>
                <a:spLocks noChangeArrowheads="1"/>
              </p:cNvSpPr>
              <p:nvPr/>
            </p:nvSpPr>
            <p:spPr bwMode="auto">
              <a:xfrm>
                <a:off x="946990" y="2667000"/>
                <a:ext cx="527050" cy="46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r>
                  <a:rPr lang="en-US" altLang="sv-SE" sz="2400">
                    <a:solidFill>
                      <a:srgbClr val="000000"/>
                    </a:solidFill>
                    <a:cs typeface="Arial" panose="020B0604020202020204" pitchFamily="34" charset="0"/>
                  </a:rPr>
                  <a:t>15</a:t>
                </a:r>
              </a:p>
            </p:txBody>
          </p:sp>
          <p:sp>
            <p:nvSpPr>
              <p:cNvPr id="240676" name="Oval 28"/>
              <p:cNvSpPr>
                <a:spLocks noChangeArrowheads="1"/>
              </p:cNvSpPr>
              <p:nvPr/>
            </p:nvSpPr>
            <p:spPr bwMode="auto">
              <a:xfrm>
                <a:off x="2912920" y="2010882"/>
                <a:ext cx="96565" cy="9889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buClr>
                    <a:srgbClr val="3333CC"/>
                  </a:buClr>
                </a:pPr>
                <a:endParaRPr lang="sv-SE" altLang="sv-SE" sz="24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80" name="Straight Arrow Connector 79"/>
            <p:cNvCxnSpPr>
              <a:endCxn id="240666" idx="7"/>
            </p:cNvCxnSpPr>
            <p:nvPr/>
          </p:nvCxnSpPr>
          <p:spPr>
            <a:xfrm rot="10800000" flipV="1">
              <a:off x="5959031" y="3505015"/>
              <a:ext cx="2254859" cy="105716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40665" idx="1"/>
              <a:endCxn id="240662" idx="6"/>
            </p:cNvCxnSpPr>
            <p:nvPr/>
          </p:nvCxnSpPr>
          <p:spPr>
            <a:xfrm rot="16200000" flipV="1">
              <a:off x="6583121" y="2885496"/>
              <a:ext cx="179369" cy="24628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240660" idx="0"/>
            </p:cNvCxnSpPr>
            <p:nvPr/>
          </p:nvCxnSpPr>
          <p:spPr>
            <a:xfrm rot="16200000" flipV="1">
              <a:off x="5159053" y="3222224"/>
              <a:ext cx="1820679" cy="131957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/>
            <p:cNvCxnSpPr/>
            <p:nvPr/>
          </p:nvCxnSpPr>
          <p:spPr>
            <a:xfrm rot="5400000" flipH="1" flipV="1">
              <a:off x="5160759" y="2839755"/>
              <a:ext cx="2452440" cy="88765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>
              <a:stCxn id="240662" idx="7"/>
            </p:cNvCxnSpPr>
            <p:nvPr/>
          </p:nvCxnSpPr>
          <p:spPr>
            <a:xfrm rot="5400000" flipH="1" flipV="1">
              <a:off x="6013267" y="2080708"/>
              <a:ext cx="1325429" cy="2497812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/>
            <p:cNvCxnSpPr>
              <a:endCxn id="240667" idx="6"/>
            </p:cNvCxnSpPr>
            <p:nvPr/>
          </p:nvCxnSpPr>
          <p:spPr>
            <a:xfrm>
              <a:off x="5409608" y="2939922"/>
              <a:ext cx="2780464" cy="5079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/>
            <p:cNvCxnSpPr>
              <a:stCxn id="240676" idx="5"/>
            </p:cNvCxnSpPr>
            <p:nvPr/>
          </p:nvCxnSpPr>
          <p:spPr>
            <a:xfrm rot="16200000" flipH="1">
              <a:off x="6355609" y="2621467"/>
              <a:ext cx="2095288" cy="104326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Arrow Connector 107"/>
            <p:cNvCxnSpPr/>
            <p:nvPr/>
          </p:nvCxnSpPr>
          <p:spPr>
            <a:xfrm rot="5400000">
              <a:off x="6292108" y="3156371"/>
              <a:ext cx="2177830" cy="119888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 rot="5400000">
            <a:off x="3848100" y="2476500"/>
            <a:ext cx="2133600" cy="11430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V="1">
            <a:off x="2438400" y="2590800"/>
            <a:ext cx="1828800" cy="12192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5694363" y="1030288"/>
            <a:ext cx="2487612" cy="860425"/>
            <a:chOff x="4311" y="1273"/>
            <a:chExt cx="737" cy="609"/>
          </a:xfrm>
        </p:grpSpPr>
        <p:sp>
          <p:nvSpPr>
            <p:cNvPr id="240649" name="AutoShape 20"/>
            <p:cNvSpPr>
              <a:spLocks noChangeArrowheads="1"/>
            </p:cNvSpPr>
            <p:nvPr/>
          </p:nvSpPr>
          <p:spPr bwMode="auto">
            <a:xfrm>
              <a:off x="4311" y="1273"/>
              <a:ext cx="709" cy="609"/>
            </a:xfrm>
            <a:prstGeom prst="wedgeRoundRectCallout">
              <a:avLst>
                <a:gd name="adj1" fmla="val -59593"/>
                <a:gd name="adj2" fmla="val 68556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buClr>
                  <a:srgbClr val="3333CC"/>
                </a:buClr>
              </a:pPr>
              <a:endParaRPr lang="sv-SE" altLang="sv-SE" sz="16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40650" name="Text Box 21"/>
            <p:cNvSpPr txBox="1">
              <a:spLocks noChangeArrowheads="1"/>
            </p:cNvSpPr>
            <p:nvPr/>
          </p:nvSpPr>
          <p:spPr bwMode="auto">
            <a:xfrm>
              <a:off x="4344" y="1326"/>
              <a:ext cx="704" cy="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pitchFamily="82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ts val="2000"/>
                </a:lnSpc>
                <a:buClr>
                  <a:srgbClr val="3333CC"/>
                </a:buClr>
              </a:pPr>
              <a:r>
                <a:rPr lang="en-US" altLang="sv-SE" sz="1800">
                  <a:solidFill>
                    <a:srgbClr val="CC0000"/>
                  </a:solidFill>
                  <a:cs typeface="Arial" panose="020B0604020202020204" pitchFamily="34" charset="0"/>
                </a:rPr>
                <a:t>Who</a:t>
              </a:r>
              <a:r>
                <a:rPr lang="ja-JP" altLang="en-US" sz="1800">
                  <a:solidFill>
                    <a:srgbClr val="CC0000"/>
                  </a:solidFill>
                  <a:cs typeface="Arial" panose="020B0604020202020204" pitchFamily="34" charset="0"/>
                </a:rPr>
                <a:t>’</a:t>
              </a:r>
              <a:r>
                <a:rPr lang="en-US" altLang="ja-JP" sz="1800">
                  <a:solidFill>
                    <a:srgbClr val="CC0000"/>
                  </a:solidFill>
                  <a:cs typeface="Arial" panose="020B0604020202020204" pitchFamily="34" charset="0"/>
                </a:rPr>
                <a:t>s responsible </a:t>
              </a:r>
            </a:p>
            <a:p>
              <a:pPr>
                <a:lnSpc>
                  <a:spcPts val="2000"/>
                </a:lnSpc>
                <a:buClr>
                  <a:srgbClr val="3333CC"/>
                </a:buClr>
              </a:pPr>
              <a:r>
                <a:rPr lang="en-US" altLang="sv-SE" sz="1800">
                  <a:solidFill>
                    <a:srgbClr val="CC0000"/>
                  </a:solidFill>
                  <a:cs typeface="Arial" panose="020B0604020202020204" pitchFamily="34" charset="0"/>
                </a:rPr>
                <a:t>for key 1110?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34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e.g. P2P &amp; streaming Case study: Skype</a:t>
            </a:r>
          </a:p>
        </p:txBody>
      </p:sp>
      <p:sp>
        <p:nvSpPr>
          <p:cNvPr id="1128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3781425" cy="4648200"/>
          </a:xfrm>
        </p:spPr>
        <p:txBody>
          <a:bodyPr/>
          <a:lstStyle/>
          <a:p>
            <a:r>
              <a:rPr lang="en-US" sz="2400" smtClean="0"/>
              <a:t>inherently P2P: pairs of users communicate.</a:t>
            </a:r>
          </a:p>
          <a:p>
            <a:r>
              <a:rPr lang="en-US" sz="2400" smtClean="0"/>
              <a:t>proprietary application-layer protocol (inferred via reverse engineering) </a:t>
            </a:r>
          </a:p>
          <a:p>
            <a:r>
              <a:rPr lang="en-US" sz="2400" smtClean="0"/>
              <a:t>hierarchical overlay with SNs</a:t>
            </a:r>
          </a:p>
          <a:p>
            <a:r>
              <a:rPr lang="en-US" sz="2400" smtClean="0"/>
              <a:t>Index maps usernames to IP addresses; distributed over SNs</a:t>
            </a:r>
          </a:p>
        </p:txBody>
      </p:sp>
      <p:sp>
        <p:nvSpPr>
          <p:cNvPr id="11284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2: Application Layer</a:t>
            </a:r>
            <a:endParaRPr lang="en-US" smtClean="0">
              <a:latin typeface="Times New Roman" pitchFamily="18" charset="0"/>
            </a:endParaRPr>
          </a:p>
        </p:txBody>
      </p:sp>
      <p:sp>
        <p:nvSpPr>
          <p:cNvPr id="112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A53BC3-2B70-4AB7-A780-3FC3F9B72FC4}" type="slidenum">
              <a:rPr lang="en-US" smtClean="0"/>
              <a:pPr>
                <a:defRPr/>
              </a:pPr>
              <a:t>63</a:t>
            </a:fld>
            <a:endParaRPr lang="en-US" smtClean="0"/>
          </a:p>
        </p:txBody>
      </p:sp>
      <p:grpSp>
        <p:nvGrpSpPr>
          <p:cNvPr id="2" name="Group 122"/>
          <p:cNvGrpSpPr>
            <a:grpSpLocks/>
          </p:cNvGrpSpPr>
          <p:nvPr/>
        </p:nvGrpSpPr>
        <p:grpSpPr bwMode="auto">
          <a:xfrm>
            <a:off x="6256338" y="1789113"/>
            <a:ext cx="1635125" cy="1538287"/>
            <a:chOff x="3941" y="1127"/>
            <a:chExt cx="1030" cy="969"/>
          </a:xfrm>
        </p:grpSpPr>
        <p:sp>
          <p:nvSpPr>
            <p:cNvPr id="11353" name="Line 63"/>
            <p:cNvSpPr>
              <a:spLocks noChangeShapeType="1"/>
            </p:cNvSpPr>
            <p:nvPr/>
          </p:nvSpPr>
          <p:spPr bwMode="auto">
            <a:xfrm>
              <a:off x="3941" y="1599"/>
              <a:ext cx="401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54" name="Line 64"/>
            <p:cNvSpPr>
              <a:spLocks noChangeShapeType="1"/>
            </p:cNvSpPr>
            <p:nvPr/>
          </p:nvSpPr>
          <p:spPr bwMode="auto">
            <a:xfrm>
              <a:off x="4063" y="1232"/>
              <a:ext cx="314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55" name="Line 65"/>
            <p:cNvSpPr>
              <a:spLocks noChangeShapeType="1"/>
            </p:cNvSpPr>
            <p:nvPr/>
          </p:nvSpPr>
          <p:spPr bwMode="auto">
            <a:xfrm flipH="1">
              <a:off x="4352" y="1127"/>
              <a:ext cx="9" cy="6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56" name="Line 66"/>
            <p:cNvSpPr>
              <a:spLocks noChangeShapeType="1"/>
            </p:cNvSpPr>
            <p:nvPr/>
          </p:nvSpPr>
          <p:spPr bwMode="auto">
            <a:xfrm flipH="1">
              <a:off x="4352" y="1231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57" name="Line 67"/>
            <p:cNvSpPr>
              <a:spLocks noChangeShapeType="1"/>
            </p:cNvSpPr>
            <p:nvPr/>
          </p:nvSpPr>
          <p:spPr bwMode="auto">
            <a:xfrm flipH="1">
              <a:off x="4369" y="1457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358" name="Group 60"/>
            <p:cNvGrpSpPr>
              <a:grpSpLocks/>
            </p:cNvGrpSpPr>
            <p:nvPr/>
          </p:nvGrpSpPr>
          <p:grpSpPr bwMode="auto">
            <a:xfrm>
              <a:off x="4098" y="1653"/>
              <a:ext cx="535" cy="443"/>
              <a:chOff x="3464" y="1275"/>
              <a:chExt cx="395" cy="329"/>
            </a:xfrm>
          </p:grpSpPr>
          <p:pic>
            <p:nvPicPr>
              <p:cNvPr id="11359" name="Picture 6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83" name="Object 6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458" name="Clip" r:id="rId5" imgW="1305000" imgH="1085760" progId="">
                      <p:embed/>
                    </p:oleObj>
                  </mc:Choice>
                  <mc:Fallback>
                    <p:oleObj name="Clip" r:id="rId5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4" name="Group 124"/>
          <p:cNvGrpSpPr>
            <a:grpSpLocks/>
          </p:cNvGrpSpPr>
          <p:nvPr/>
        </p:nvGrpSpPr>
        <p:grpSpPr bwMode="auto">
          <a:xfrm>
            <a:off x="4751388" y="3451225"/>
            <a:ext cx="1557337" cy="2085975"/>
            <a:chOff x="2993" y="2174"/>
            <a:chExt cx="981" cy="1314"/>
          </a:xfrm>
        </p:grpSpPr>
        <p:sp>
          <p:nvSpPr>
            <p:cNvPr id="11336" name="Line 68"/>
            <p:cNvSpPr>
              <a:spLocks noChangeShapeType="1"/>
            </p:cNvSpPr>
            <p:nvPr/>
          </p:nvSpPr>
          <p:spPr bwMode="auto">
            <a:xfrm flipV="1">
              <a:off x="3622" y="2775"/>
              <a:ext cx="61" cy="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37" name="Line 69"/>
            <p:cNvSpPr>
              <a:spLocks noChangeShapeType="1"/>
            </p:cNvSpPr>
            <p:nvPr/>
          </p:nvSpPr>
          <p:spPr bwMode="auto">
            <a:xfrm>
              <a:off x="3405" y="2181"/>
              <a:ext cx="313" cy="6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38" name="Line 70"/>
            <p:cNvSpPr>
              <a:spLocks noChangeShapeType="1"/>
            </p:cNvSpPr>
            <p:nvPr/>
          </p:nvSpPr>
          <p:spPr bwMode="auto">
            <a:xfrm>
              <a:off x="3265" y="2556"/>
              <a:ext cx="428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39" name="Line 71"/>
            <p:cNvSpPr>
              <a:spLocks noChangeShapeType="1"/>
            </p:cNvSpPr>
            <p:nvPr/>
          </p:nvSpPr>
          <p:spPr bwMode="auto">
            <a:xfrm flipV="1">
              <a:off x="3117" y="2784"/>
              <a:ext cx="576" cy="1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40" name="Line 72"/>
            <p:cNvSpPr>
              <a:spLocks noChangeShapeType="1"/>
            </p:cNvSpPr>
            <p:nvPr/>
          </p:nvSpPr>
          <p:spPr bwMode="auto">
            <a:xfrm flipV="1">
              <a:off x="3238" y="2818"/>
              <a:ext cx="472" cy="4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341" name="Group 73"/>
            <p:cNvGrpSpPr>
              <a:grpSpLocks/>
            </p:cNvGrpSpPr>
            <p:nvPr/>
          </p:nvGrpSpPr>
          <p:grpSpPr bwMode="auto">
            <a:xfrm>
              <a:off x="3125" y="3091"/>
              <a:ext cx="316" cy="303"/>
              <a:chOff x="3464" y="1275"/>
              <a:chExt cx="395" cy="329"/>
            </a:xfrm>
          </p:grpSpPr>
          <p:pic>
            <p:nvPicPr>
              <p:cNvPr id="11352" name="Picture 7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82" name="Object 7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459" name="Clip" r:id="rId7" imgW="1305000" imgH="1085760" progId="">
                      <p:embed/>
                    </p:oleObj>
                  </mc:Choice>
                  <mc:Fallback>
                    <p:oleObj name="Clip" r:id="rId7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42" name="Group 76"/>
            <p:cNvGrpSpPr>
              <a:grpSpLocks/>
            </p:cNvGrpSpPr>
            <p:nvPr/>
          </p:nvGrpSpPr>
          <p:grpSpPr bwMode="auto">
            <a:xfrm>
              <a:off x="2993" y="2768"/>
              <a:ext cx="316" cy="303"/>
              <a:chOff x="3464" y="1275"/>
              <a:chExt cx="395" cy="329"/>
            </a:xfrm>
          </p:grpSpPr>
          <p:pic>
            <p:nvPicPr>
              <p:cNvPr id="11351" name="Picture 7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81" name="Object 7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460" name="Clip" r:id="rId8" imgW="1305000" imgH="1085760" progId="">
                      <p:embed/>
                    </p:oleObj>
                  </mc:Choice>
                  <mc:Fallback>
                    <p:oleObj name="Clip" r:id="rId8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43" name="Group 79"/>
            <p:cNvGrpSpPr>
              <a:grpSpLocks/>
            </p:cNvGrpSpPr>
            <p:nvPr/>
          </p:nvGrpSpPr>
          <p:grpSpPr bwMode="auto">
            <a:xfrm>
              <a:off x="3509" y="3185"/>
              <a:ext cx="316" cy="303"/>
              <a:chOff x="3464" y="1275"/>
              <a:chExt cx="395" cy="329"/>
            </a:xfrm>
          </p:grpSpPr>
          <p:pic>
            <p:nvPicPr>
              <p:cNvPr id="11350" name="Picture 8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80" name="Object 8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461" name="Clip" r:id="rId9" imgW="1305000" imgH="1085760" progId="">
                      <p:embed/>
                    </p:oleObj>
                  </mc:Choice>
                  <mc:Fallback>
                    <p:oleObj name="Clip" r:id="rId9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44" name="Group 82"/>
            <p:cNvGrpSpPr>
              <a:grpSpLocks/>
            </p:cNvGrpSpPr>
            <p:nvPr/>
          </p:nvGrpSpPr>
          <p:grpSpPr bwMode="auto">
            <a:xfrm>
              <a:off x="3264" y="2174"/>
              <a:ext cx="316" cy="303"/>
              <a:chOff x="3464" y="1275"/>
              <a:chExt cx="395" cy="329"/>
            </a:xfrm>
          </p:grpSpPr>
          <p:pic>
            <p:nvPicPr>
              <p:cNvPr id="11349" name="Picture 8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9" name="Object 8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462" name="Clip" r:id="rId10" imgW="1305000" imgH="1085760" progId="">
                      <p:embed/>
                    </p:oleObj>
                  </mc:Choice>
                  <mc:Fallback>
                    <p:oleObj name="Clip" r:id="rId10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45" name="Group 85"/>
            <p:cNvGrpSpPr>
              <a:grpSpLocks/>
            </p:cNvGrpSpPr>
            <p:nvPr/>
          </p:nvGrpSpPr>
          <p:grpSpPr bwMode="auto">
            <a:xfrm>
              <a:off x="3019" y="2408"/>
              <a:ext cx="316" cy="303"/>
              <a:chOff x="3464" y="1275"/>
              <a:chExt cx="395" cy="329"/>
            </a:xfrm>
          </p:grpSpPr>
          <p:pic>
            <p:nvPicPr>
              <p:cNvPr id="11348" name="Picture 86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8" name="Object 87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463" name="Clip" r:id="rId11" imgW="1305000" imgH="1085760" progId="">
                      <p:embed/>
                    </p:oleObj>
                  </mc:Choice>
                  <mc:Fallback>
                    <p:oleObj name="Clip" r:id="rId11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46" name="Group 88"/>
            <p:cNvGrpSpPr>
              <a:grpSpLocks/>
            </p:cNvGrpSpPr>
            <p:nvPr/>
          </p:nvGrpSpPr>
          <p:grpSpPr bwMode="auto">
            <a:xfrm>
              <a:off x="3439" y="2610"/>
              <a:ext cx="535" cy="443"/>
              <a:chOff x="3464" y="1275"/>
              <a:chExt cx="395" cy="329"/>
            </a:xfrm>
          </p:grpSpPr>
          <p:pic>
            <p:nvPicPr>
              <p:cNvPr id="11347" name="Picture 89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7" name="Object 90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464" name="Clip" r:id="rId12" imgW="1305000" imgH="1085760" progId="">
                      <p:embed/>
                    </p:oleObj>
                  </mc:Choice>
                  <mc:Fallback>
                    <p:oleObj name="Clip" r:id="rId12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sp>
        <p:nvSpPr>
          <p:cNvPr id="254067" name="Line 115"/>
          <p:cNvSpPr>
            <a:spLocks noChangeShapeType="1"/>
          </p:cNvSpPr>
          <p:nvPr/>
        </p:nvSpPr>
        <p:spPr bwMode="auto">
          <a:xfrm flipH="1">
            <a:off x="5930900" y="3021013"/>
            <a:ext cx="1011238" cy="134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4068" name="Line 116"/>
          <p:cNvSpPr>
            <a:spLocks noChangeShapeType="1"/>
          </p:cNvSpPr>
          <p:nvPr/>
        </p:nvSpPr>
        <p:spPr bwMode="auto">
          <a:xfrm>
            <a:off x="6983413" y="2868613"/>
            <a:ext cx="692150" cy="150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4069" name="Line 117"/>
          <p:cNvSpPr>
            <a:spLocks noChangeShapeType="1"/>
          </p:cNvSpPr>
          <p:nvPr/>
        </p:nvSpPr>
        <p:spPr bwMode="auto">
          <a:xfrm flipV="1">
            <a:off x="6013450" y="4335463"/>
            <a:ext cx="17033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1" name="Group 125"/>
          <p:cNvGrpSpPr>
            <a:grpSpLocks/>
          </p:cNvGrpSpPr>
          <p:nvPr/>
        </p:nvGrpSpPr>
        <p:grpSpPr bwMode="auto">
          <a:xfrm>
            <a:off x="7259638" y="3381375"/>
            <a:ext cx="1620837" cy="2074863"/>
            <a:chOff x="4564" y="2130"/>
            <a:chExt cx="1021" cy="1307"/>
          </a:xfrm>
        </p:grpSpPr>
        <p:sp>
          <p:nvSpPr>
            <p:cNvPr id="11319" name="Line 92"/>
            <p:cNvSpPr>
              <a:spLocks noChangeShapeType="1"/>
            </p:cNvSpPr>
            <p:nvPr/>
          </p:nvSpPr>
          <p:spPr bwMode="auto">
            <a:xfrm flipH="1" flipV="1">
              <a:off x="4808" y="2828"/>
              <a:ext cx="53" cy="3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20" name="Line 93"/>
            <p:cNvSpPr>
              <a:spLocks noChangeShapeType="1"/>
            </p:cNvSpPr>
            <p:nvPr/>
          </p:nvSpPr>
          <p:spPr bwMode="auto">
            <a:xfrm flipH="1" flipV="1">
              <a:off x="4843" y="2846"/>
              <a:ext cx="49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21" name="Line 94"/>
            <p:cNvSpPr>
              <a:spLocks noChangeShapeType="1"/>
            </p:cNvSpPr>
            <p:nvPr/>
          </p:nvSpPr>
          <p:spPr bwMode="auto">
            <a:xfrm flipH="1" flipV="1">
              <a:off x="4818" y="2828"/>
              <a:ext cx="638" cy="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22" name="Line 95"/>
            <p:cNvSpPr>
              <a:spLocks noChangeShapeType="1"/>
            </p:cNvSpPr>
            <p:nvPr/>
          </p:nvSpPr>
          <p:spPr bwMode="auto">
            <a:xfrm flipH="1">
              <a:off x="4818" y="2233"/>
              <a:ext cx="375" cy="6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23" name="Line 96"/>
            <p:cNvSpPr>
              <a:spLocks noChangeShapeType="1"/>
            </p:cNvSpPr>
            <p:nvPr/>
          </p:nvSpPr>
          <p:spPr bwMode="auto">
            <a:xfrm flipH="1">
              <a:off x="4835" y="2459"/>
              <a:ext cx="602" cy="4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324" name="Group 100"/>
            <p:cNvGrpSpPr>
              <a:grpSpLocks/>
            </p:cNvGrpSpPr>
            <p:nvPr/>
          </p:nvGrpSpPr>
          <p:grpSpPr bwMode="auto">
            <a:xfrm>
              <a:off x="5269" y="2759"/>
              <a:ext cx="316" cy="303"/>
              <a:chOff x="3464" y="1275"/>
              <a:chExt cx="395" cy="329"/>
            </a:xfrm>
          </p:grpSpPr>
          <p:pic>
            <p:nvPicPr>
              <p:cNvPr id="11335" name="Picture 101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6" name="Object 102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465" name="Clip" r:id="rId13" imgW="1305000" imgH="1085760" progId="">
                      <p:embed/>
                    </p:oleObj>
                  </mc:Choice>
                  <mc:Fallback>
                    <p:oleObj name="Clip" r:id="rId13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25" name="Group 103"/>
            <p:cNvGrpSpPr>
              <a:grpSpLocks/>
            </p:cNvGrpSpPr>
            <p:nvPr/>
          </p:nvGrpSpPr>
          <p:grpSpPr bwMode="auto">
            <a:xfrm>
              <a:off x="5166" y="3081"/>
              <a:ext cx="316" cy="303"/>
              <a:chOff x="3464" y="1275"/>
              <a:chExt cx="395" cy="329"/>
            </a:xfrm>
          </p:grpSpPr>
          <p:pic>
            <p:nvPicPr>
              <p:cNvPr id="11334" name="Picture 104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5" name="Object 105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466" name="Clip" r:id="rId14" imgW="1305000" imgH="1085760" progId="">
                      <p:embed/>
                    </p:oleObj>
                  </mc:Choice>
                  <mc:Fallback>
                    <p:oleObj name="Clip" r:id="rId14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26" name="Group 106"/>
            <p:cNvGrpSpPr>
              <a:grpSpLocks/>
            </p:cNvGrpSpPr>
            <p:nvPr/>
          </p:nvGrpSpPr>
          <p:grpSpPr bwMode="auto">
            <a:xfrm>
              <a:off x="5262" y="2375"/>
              <a:ext cx="316" cy="303"/>
              <a:chOff x="3464" y="1275"/>
              <a:chExt cx="395" cy="329"/>
            </a:xfrm>
          </p:grpSpPr>
          <p:pic>
            <p:nvPicPr>
              <p:cNvPr id="11333" name="Picture 107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4" name="Object 108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467" name="Clip" r:id="rId15" imgW="1305000" imgH="1085760" progId="">
                      <p:embed/>
                    </p:oleObj>
                  </mc:Choice>
                  <mc:Fallback>
                    <p:oleObj name="Clip" r:id="rId15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27" name="Group 109"/>
            <p:cNvGrpSpPr>
              <a:grpSpLocks/>
            </p:cNvGrpSpPr>
            <p:nvPr/>
          </p:nvGrpSpPr>
          <p:grpSpPr bwMode="auto">
            <a:xfrm>
              <a:off x="5026" y="2130"/>
              <a:ext cx="316" cy="303"/>
              <a:chOff x="3464" y="1275"/>
              <a:chExt cx="395" cy="329"/>
            </a:xfrm>
          </p:grpSpPr>
          <p:pic>
            <p:nvPicPr>
              <p:cNvPr id="11332" name="Picture 110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3" name="Object 111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468" name="Clip" r:id="rId16" imgW="1305000" imgH="1085760" progId="">
                      <p:embed/>
                    </p:oleObj>
                  </mc:Choice>
                  <mc:Fallback>
                    <p:oleObj name="Clip" r:id="rId16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28" name="Group 97"/>
            <p:cNvGrpSpPr>
              <a:grpSpLocks/>
            </p:cNvGrpSpPr>
            <p:nvPr/>
          </p:nvGrpSpPr>
          <p:grpSpPr bwMode="auto">
            <a:xfrm>
              <a:off x="4720" y="3134"/>
              <a:ext cx="316" cy="303"/>
              <a:chOff x="3464" y="1275"/>
              <a:chExt cx="395" cy="329"/>
            </a:xfrm>
          </p:grpSpPr>
          <p:pic>
            <p:nvPicPr>
              <p:cNvPr id="11331" name="Picture 98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2" name="Object 99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469" name="Clip" r:id="rId17" imgW="1305000" imgH="1085760" progId="">
                      <p:embed/>
                    </p:oleObj>
                  </mc:Choice>
                  <mc:Fallback>
                    <p:oleObj name="Clip" r:id="rId17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11329" name="Group 112"/>
            <p:cNvGrpSpPr>
              <a:grpSpLocks/>
            </p:cNvGrpSpPr>
            <p:nvPr/>
          </p:nvGrpSpPr>
          <p:grpSpPr bwMode="auto">
            <a:xfrm>
              <a:off x="4564" y="2655"/>
              <a:ext cx="535" cy="443"/>
              <a:chOff x="3464" y="1275"/>
              <a:chExt cx="395" cy="329"/>
            </a:xfrm>
          </p:grpSpPr>
          <p:pic>
            <p:nvPicPr>
              <p:cNvPr id="11330" name="Picture 113" descr="kw_skype_logo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464" y="1427"/>
                <a:ext cx="395" cy="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11271" name="Object 114"/>
              <p:cNvGraphicFramePr>
                <a:graphicFrameLocks noChangeAspect="1"/>
              </p:cNvGraphicFramePr>
              <p:nvPr/>
            </p:nvGraphicFramePr>
            <p:xfrm>
              <a:off x="3523" y="1275"/>
              <a:ext cx="280" cy="20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9470" name="Clip" r:id="rId18" imgW="1305000" imgH="1085760" progId="">
                      <p:embed/>
                    </p:oleObj>
                  </mc:Choice>
                  <mc:Fallback>
                    <p:oleObj name="Clip" r:id="rId18" imgW="1305000" imgH="1085760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523" y="1275"/>
                            <a:ext cx="280" cy="209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18" name="Group 123"/>
          <p:cNvGrpSpPr>
            <a:grpSpLocks/>
          </p:cNvGrpSpPr>
          <p:nvPr/>
        </p:nvGrpSpPr>
        <p:grpSpPr bwMode="auto">
          <a:xfrm>
            <a:off x="5867400" y="1235075"/>
            <a:ext cx="3025775" cy="1425575"/>
            <a:chOff x="3696" y="778"/>
            <a:chExt cx="1906" cy="898"/>
          </a:xfrm>
        </p:grpSpPr>
        <p:grpSp>
          <p:nvGrpSpPr>
            <p:cNvPr id="11307" name="Group 121"/>
            <p:cNvGrpSpPr>
              <a:grpSpLocks/>
            </p:cNvGrpSpPr>
            <p:nvPr/>
          </p:nvGrpSpPr>
          <p:grpSpPr bwMode="auto">
            <a:xfrm>
              <a:off x="3696" y="1085"/>
              <a:ext cx="1416" cy="591"/>
              <a:chOff x="3696" y="1085"/>
              <a:chExt cx="1416" cy="591"/>
            </a:xfrm>
          </p:grpSpPr>
          <p:grpSp>
            <p:nvGrpSpPr>
              <p:cNvPr id="11309" name="Group 44"/>
              <p:cNvGrpSpPr>
                <a:grpSpLocks/>
              </p:cNvGrpSpPr>
              <p:nvPr/>
            </p:nvGrpSpPr>
            <p:grpSpPr bwMode="auto">
              <a:xfrm>
                <a:off x="3696" y="1373"/>
                <a:ext cx="316" cy="303"/>
                <a:chOff x="3464" y="1275"/>
                <a:chExt cx="395" cy="329"/>
              </a:xfrm>
            </p:grpSpPr>
            <p:pic>
              <p:nvPicPr>
                <p:cNvPr id="11318" name="Picture 4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70" name="Object 2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9471" name="Clip" r:id="rId19" imgW="1305000" imgH="1085760" progId="">
                        <p:embed/>
                      </p:oleObj>
                    </mc:Choice>
                    <mc:Fallback>
                      <p:oleObj name="Clip" r:id="rId19" imgW="1305000" imgH="108576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1310" name="Group 48"/>
              <p:cNvGrpSpPr>
                <a:grpSpLocks/>
              </p:cNvGrpSpPr>
              <p:nvPr/>
            </p:nvGrpSpPr>
            <p:grpSpPr bwMode="auto">
              <a:xfrm>
                <a:off x="4219" y="1085"/>
                <a:ext cx="316" cy="303"/>
                <a:chOff x="3464" y="1275"/>
                <a:chExt cx="395" cy="329"/>
              </a:xfrm>
            </p:grpSpPr>
            <p:pic>
              <p:nvPicPr>
                <p:cNvPr id="11317" name="Picture 49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69" name="Object 50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9472" name="Clip" r:id="rId20" imgW="1305000" imgH="1085760" progId="">
                        <p:embed/>
                      </p:oleObj>
                    </mc:Choice>
                    <mc:Fallback>
                      <p:oleObj name="Clip" r:id="rId20" imgW="1305000" imgH="108576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1311" name="Group 51"/>
              <p:cNvGrpSpPr>
                <a:grpSpLocks/>
              </p:cNvGrpSpPr>
              <p:nvPr/>
            </p:nvGrpSpPr>
            <p:grpSpPr bwMode="auto">
              <a:xfrm>
                <a:off x="3888" y="1146"/>
                <a:ext cx="316" cy="303"/>
                <a:chOff x="3464" y="1275"/>
                <a:chExt cx="395" cy="329"/>
              </a:xfrm>
            </p:grpSpPr>
            <p:pic>
              <p:nvPicPr>
                <p:cNvPr id="11316" name="Picture 52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68" name="Object 53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9473" name="Clip" r:id="rId21" imgW="1305000" imgH="1085760" progId="">
                        <p:embed/>
                      </p:oleObj>
                    </mc:Choice>
                    <mc:Fallback>
                      <p:oleObj name="Clip" r:id="rId21" imgW="1305000" imgH="108576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1312" name="Group 54"/>
              <p:cNvGrpSpPr>
                <a:grpSpLocks/>
              </p:cNvGrpSpPr>
              <p:nvPr/>
            </p:nvGrpSpPr>
            <p:grpSpPr bwMode="auto">
              <a:xfrm>
                <a:off x="4796" y="1373"/>
                <a:ext cx="316" cy="303"/>
                <a:chOff x="3464" y="1275"/>
                <a:chExt cx="395" cy="329"/>
              </a:xfrm>
            </p:grpSpPr>
            <p:pic>
              <p:nvPicPr>
                <p:cNvPr id="11315" name="Picture 55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67" name="Object 56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9474" name="Clip" r:id="rId22" imgW="1305000" imgH="1085760" progId="">
                        <p:embed/>
                      </p:oleObj>
                    </mc:Choice>
                    <mc:Fallback>
                      <p:oleObj name="Clip" r:id="rId22" imgW="1305000" imgH="108576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pSp>
            <p:nvGrpSpPr>
              <p:cNvPr id="11313" name="Group 57"/>
              <p:cNvGrpSpPr>
                <a:grpSpLocks/>
              </p:cNvGrpSpPr>
              <p:nvPr/>
            </p:nvGrpSpPr>
            <p:grpSpPr bwMode="auto">
              <a:xfrm>
                <a:off x="4560" y="1128"/>
                <a:ext cx="316" cy="303"/>
                <a:chOff x="3464" y="1275"/>
                <a:chExt cx="395" cy="329"/>
              </a:xfrm>
            </p:grpSpPr>
            <p:pic>
              <p:nvPicPr>
                <p:cNvPr id="11314" name="Picture 58" descr="kw_skype_log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464" y="1427"/>
                  <a:ext cx="395" cy="1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aphicFrame>
              <p:nvGraphicFramePr>
                <p:cNvPr id="11266" name="Object 59"/>
                <p:cNvGraphicFramePr>
                  <a:graphicFrameLocks noChangeAspect="1"/>
                </p:cNvGraphicFramePr>
                <p:nvPr/>
              </p:nvGraphicFramePr>
              <p:xfrm>
                <a:off x="3523" y="1275"/>
                <a:ext cx="280" cy="209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69475" name="Clip" r:id="rId23" imgW="1305000" imgH="1085760" progId="">
                        <p:embed/>
                      </p:oleObj>
                    </mc:Choice>
                    <mc:Fallback>
                      <p:oleObj name="Clip" r:id="rId23" imgW="1305000" imgH="1085760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23" y="1275"/>
                              <a:ext cx="280" cy="209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</p:grpSp>
        <p:sp>
          <p:nvSpPr>
            <p:cNvPr id="11308" name="Text Box 118"/>
            <p:cNvSpPr txBox="1">
              <a:spLocks noChangeArrowheads="1"/>
            </p:cNvSpPr>
            <p:nvPr/>
          </p:nvSpPr>
          <p:spPr bwMode="auto">
            <a:xfrm>
              <a:off x="4115" y="778"/>
              <a:ext cx="1487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eaLnBrk="0" hangingPunct="0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/>
                <a:t>Skype clients (SC)</a:t>
              </a:r>
            </a:p>
          </p:txBody>
        </p:sp>
      </p:grpSp>
      <p:sp>
        <p:nvSpPr>
          <p:cNvPr id="254071" name="Text Box 119"/>
          <p:cNvSpPr txBox="1">
            <a:spLocks noChangeArrowheads="1"/>
          </p:cNvSpPr>
          <p:nvPr/>
        </p:nvSpPr>
        <p:spPr bwMode="auto">
          <a:xfrm>
            <a:off x="7242175" y="2746375"/>
            <a:ext cx="1522413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/>
              <a:t>Supernode 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/>
              <a:buNone/>
            </a:pPr>
            <a:r>
              <a:rPr lang="en-US" sz="2000"/>
              <a:t>(SN)</a:t>
            </a:r>
          </a:p>
        </p:txBody>
      </p:sp>
      <p:grpSp>
        <p:nvGrpSpPr>
          <p:cNvPr id="25" name="Group 127"/>
          <p:cNvGrpSpPr>
            <a:grpSpLocks/>
          </p:cNvGrpSpPr>
          <p:nvPr/>
        </p:nvGrpSpPr>
        <p:grpSpPr bwMode="auto">
          <a:xfrm>
            <a:off x="4189413" y="1677988"/>
            <a:ext cx="1574800" cy="1476375"/>
            <a:chOff x="2639" y="1057"/>
            <a:chExt cx="992" cy="930"/>
          </a:xfrm>
        </p:grpSpPr>
        <p:grpSp>
          <p:nvGrpSpPr>
            <p:cNvPr id="11297" name="Group 6"/>
            <p:cNvGrpSpPr>
              <a:grpSpLocks/>
            </p:cNvGrpSpPr>
            <p:nvPr/>
          </p:nvGrpSpPr>
          <p:grpSpPr bwMode="auto">
            <a:xfrm>
              <a:off x="2974" y="1057"/>
              <a:ext cx="269" cy="547"/>
              <a:chOff x="4180" y="783"/>
              <a:chExt cx="150" cy="307"/>
            </a:xfrm>
          </p:grpSpPr>
          <p:sp>
            <p:nvSpPr>
              <p:cNvPr id="11299" name="AutoShape 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1300" name="Rectangle 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1301" name="Rectangle 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1302" name="AutoShape 1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1303" name="Line 1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4" name="Line 1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5" name="Rectangle 1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  <p:sp>
            <p:nvSpPr>
              <p:cNvPr id="11306" name="Rectangle 1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/>
                  <a:buNone/>
                </a:pPr>
                <a:endParaRPr lang="sv-SE"/>
              </a:p>
            </p:txBody>
          </p:sp>
        </p:grpSp>
        <p:sp>
          <p:nvSpPr>
            <p:cNvPr id="11298" name="Text Box 120"/>
            <p:cNvSpPr txBox="1">
              <a:spLocks noChangeArrowheads="1"/>
            </p:cNvSpPr>
            <p:nvPr/>
          </p:nvSpPr>
          <p:spPr bwMode="auto">
            <a:xfrm>
              <a:off x="2639" y="1603"/>
              <a:ext cx="992" cy="38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342900" indent="-342900" algn="ctr" eaLnBrk="0" hangingPunct="0">
                <a:lnSpc>
                  <a:spcPct val="75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/>
                <a:t>Skype </a:t>
              </a:r>
            </a:p>
            <a:p>
              <a:pPr marL="342900" indent="-342900" algn="ctr" eaLnBrk="0" hangingPunct="0">
                <a:lnSpc>
                  <a:spcPct val="75000"/>
                </a:lnSpc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/>
                <a:buNone/>
              </a:pPr>
              <a:r>
                <a:rPr lang="en-US" sz="2000"/>
                <a:t>login 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31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067" grpId="0" animBg="1"/>
      <p:bldP spid="254068" grpId="0" animBg="1"/>
      <p:bldP spid="254069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3" y="116632"/>
            <a:ext cx="9046840" cy="576064"/>
          </a:xfrm>
        </p:spPr>
        <p:txBody>
          <a:bodyPr>
            <a:normAutofit fontScale="90000"/>
          </a:bodyPr>
          <a:lstStyle/>
          <a:p>
            <a:r>
              <a:rPr lang="sv-SE" sz="2800" dirty="0" err="1"/>
              <a:t>e</a:t>
            </a:r>
            <a:r>
              <a:rPr lang="sv-SE" sz="2800" dirty="0" err="1" smtClean="0"/>
              <a:t>g</a:t>
            </a:r>
            <a:r>
              <a:rPr lang="sv-SE" sz="2800" dirty="0" smtClean="0"/>
              <a:t> (2) Router </a:t>
            </a:r>
            <a:r>
              <a:rPr lang="sv-SE" sz="2800" dirty="0" err="1" smtClean="0"/>
              <a:t>Overlays</a:t>
            </a:r>
            <a:r>
              <a:rPr lang="sv-SE" sz="2800" dirty="0" smtClean="0"/>
              <a:t> – in support </a:t>
            </a:r>
            <a:r>
              <a:rPr lang="sv-SE" sz="2800" dirty="0" err="1" smtClean="0"/>
              <a:t>of</a:t>
            </a:r>
            <a:r>
              <a:rPr lang="sv-SE" sz="2800" dirty="0" smtClean="0"/>
              <a:t> Software </a:t>
            </a:r>
            <a:r>
              <a:rPr lang="sv-SE" sz="2800" dirty="0" err="1" smtClean="0"/>
              <a:t>Defined</a:t>
            </a:r>
            <a:r>
              <a:rPr lang="sv-SE" sz="2800" dirty="0" smtClean="0"/>
              <a:t> </a:t>
            </a:r>
            <a:r>
              <a:rPr lang="sv-SE" sz="2800" dirty="0" err="1" smtClean="0"/>
              <a:t>Networks</a:t>
            </a:r>
            <a:endParaRPr lang="sv-SE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20BF5D-DF5F-4F1F-8066-95E66D91CF8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2" y="2210707"/>
            <a:ext cx="4752975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524928" y="6056609"/>
            <a:ext cx="5619072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222222"/>
                </a:solidFill>
                <a:latin typeface="Arial"/>
              </a:rPr>
              <a:t>Cf</a:t>
            </a:r>
            <a:r>
              <a:rPr lang="en-US" sz="1200" dirty="0" smtClean="0">
                <a:solidFill>
                  <a:srgbClr val="222222"/>
                </a:solidFill>
                <a:latin typeface="Arial"/>
              </a:rPr>
              <a:t> </a:t>
            </a:r>
            <a:r>
              <a:rPr lang="en-US" sz="1200" dirty="0" err="1" smtClean="0">
                <a:solidFill>
                  <a:srgbClr val="222222"/>
                </a:solidFill>
                <a:latin typeface="Arial"/>
              </a:rPr>
              <a:t>eg</a:t>
            </a:r>
            <a:r>
              <a:rPr lang="en-US" sz="1200" dirty="0" smtClean="0">
                <a:solidFill>
                  <a:srgbClr val="222222"/>
                </a:solidFill>
                <a:latin typeface="Arial"/>
              </a:rPr>
              <a:t>: Fu</a:t>
            </a:r>
            <a:r>
              <a:rPr lang="en-US" sz="1200" dirty="0">
                <a:solidFill>
                  <a:srgbClr val="222222"/>
                </a:solidFill>
                <a:latin typeface="Arial"/>
              </a:rPr>
              <a:t>, Z., &amp; Papatriantafilou, M. </a:t>
            </a:r>
            <a:r>
              <a:rPr lang="en-US" sz="1200" dirty="0" smtClean="0">
                <a:solidFill>
                  <a:srgbClr val="222222"/>
                </a:solidFill>
                <a:latin typeface="Arial"/>
              </a:rPr>
              <a:t>Off </a:t>
            </a:r>
            <a:r>
              <a:rPr lang="en-US" sz="1200" dirty="0">
                <a:solidFill>
                  <a:srgbClr val="222222"/>
                </a:solidFill>
                <a:latin typeface="Arial"/>
              </a:rPr>
              <a:t>the Wall: Lightweight Distributed Filtering to Mitigate Distributed Denial of Service Attacks. In </a:t>
            </a:r>
            <a:r>
              <a:rPr lang="en-US" sz="1200" dirty="0" smtClean="0">
                <a:solidFill>
                  <a:srgbClr val="222222"/>
                </a:solidFill>
                <a:latin typeface="Arial"/>
              </a:rPr>
              <a:t>IEEE SRDS 2012.</a:t>
            </a:r>
            <a:endParaRPr lang="sv-SE" sz="1200" dirty="0"/>
          </a:p>
        </p:txBody>
      </p:sp>
      <p:sp>
        <p:nvSpPr>
          <p:cNvPr id="7" name="Rectangle 6"/>
          <p:cNvSpPr/>
          <p:nvPr/>
        </p:nvSpPr>
        <p:spPr>
          <a:xfrm>
            <a:off x="107504" y="872863"/>
            <a:ext cx="83965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lang="sv-SE" sz="2000" dirty="0"/>
              <a:t>for </a:t>
            </a:r>
            <a:r>
              <a:rPr lang="sv-SE" sz="2000" dirty="0" err="1"/>
              <a:t>e.g</a:t>
            </a:r>
            <a:r>
              <a:rPr lang="sv-SE" sz="2000" dirty="0"/>
              <a:t>. </a:t>
            </a:r>
            <a:endParaRPr lang="sv-SE" sz="2000" dirty="0" smtClean="0"/>
          </a:p>
          <a:p>
            <a:pPr lvl="0" fontAlgn="auto">
              <a:spcAft>
                <a:spcPts val="0"/>
              </a:spcAft>
            </a:pPr>
            <a:r>
              <a:rPr lang="sv-SE" sz="2000" dirty="0" smtClean="0"/>
              <a:t>- </a:t>
            </a:r>
            <a:r>
              <a:rPr lang="sv-SE" sz="2000" dirty="0" err="1" smtClean="0"/>
              <a:t>distributing</a:t>
            </a:r>
            <a:r>
              <a:rPr lang="sv-SE" sz="2000" dirty="0" smtClean="0"/>
              <a:t> </a:t>
            </a:r>
            <a:r>
              <a:rPr lang="sv-SE" sz="2000" dirty="0" err="1" smtClean="0"/>
              <a:t>responibility</a:t>
            </a:r>
            <a:r>
              <a:rPr lang="sv-SE" sz="2000" dirty="0" smtClean="0"/>
              <a:t> </a:t>
            </a:r>
            <a:r>
              <a:rPr lang="sv-SE" sz="2000" dirty="0" err="1" smtClean="0"/>
              <a:t>of</a:t>
            </a:r>
            <a:r>
              <a:rPr lang="sv-SE" sz="2000" dirty="0" smtClean="0"/>
              <a:t> </a:t>
            </a:r>
            <a:r>
              <a:rPr lang="sv-SE" sz="2000" dirty="0" err="1" smtClean="0"/>
              <a:t>control</a:t>
            </a:r>
            <a:r>
              <a:rPr lang="sv-SE" sz="2000" dirty="0" smtClean="0"/>
              <a:t> and </a:t>
            </a:r>
            <a:r>
              <a:rPr lang="sv-SE" sz="2000" dirty="0" err="1" smtClean="0"/>
              <a:t>routing</a:t>
            </a:r>
            <a:r>
              <a:rPr lang="sv-SE" sz="2000" dirty="0" smtClean="0"/>
              <a:t> (5G)</a:t>
            </a:r>
          </a:p>
          <a:p>
            <a:pPr lvl="0" fontAlgn="auto">
              <a:spcAft>
                <a:spcPts val="0"/>
              </a:spcAft>
            </a:pPr>
            <a:r>
              <a:rPr lang="sv-SE" sz="2000" dirty="0" smtClean="0"/>
              <a:t>- </a:t>
            </a:r>
            <a:r>
              <a:rPr lang="sv-SE" sz="2000" dirty="0" err="1" smtClean="0"/>
              <a:t>protection</a:t>
            </a:r>
            <a:r>
              <a:rPr lang="sv-SE" sz="2000" dirty="0" smtClean="0"/>
              <a:t>/</a:t>
            </a:r>
            <a:r>
              <a:rPr lang="sv-SE" sz="2000" dirty="0" err="1" smtClean="0"/>
              <a:t>mitigation</a:t>
            </a:r>
            <a:r>
              <a:rPr lang="sv-SE" sz="2000" dirty="0" smtClean="0"/>
              <a:t> </a:t>
            </a:r>
            <a:r>
              <a:rPr lang="sv-SE" sz="2000" dirty="0" err="1"/>
              <a:t>of</a:t>
            </a:r>
            <a:r>
              <a:rPr lang="sv-SE" sz="2000" dirty="0"/>
              <a:t> </a:t>
            </a:r>
            <a:r>
              <a:rPr lang="sv-SE" sz="2000" dirty="0" err="1"/>
              <a:t>flooding</a:t>
            </a:r>
            <a:r>
              <a:rPr lang="sv-SE" sz="2000" dirty="0"/>
              <a:t> </a:t>
            </a:r>
            <a:r>
              <a:rPr lang="sv-SE" sz="2000" dirty="0" smtClean="0"/>
              <a:t>attacks, </a:t>
            </a:r>
            <a:r>
              <a:rPr lang="sv-SE" sz="2000" dirty="0" err="1">
                <a:ea typeface="+mj-ea"/>
                <a:cs typeface="+mj-cs"/>
              </a:rPr>
              <a:t>c</a:t>
            </a:r>
            <a:r>
              <a:rPr lang="sv-SE" sz="2000" dirty="0" err="1" smtClean="0">
                <a:ea typeface="+mj-ea"/>
                <a:cs typeface="+mj-cs"/>
              </a:rPr>
              <a:t>ollaborate</a:t>
            </a:r>
            <a:r>
              <a:rPr lang="sv-SE" sz="2000" dirty="0" smtClean="0">
                <a:ea typeface="+mj-ea"/>
                <a:cs typeface="+mj-cs"/>
              </a:rPr>
              <a:t> for filtering </a:t>
            </a:r>
            <a:r>
              <a:rPr lang="sv-SE" sz="2000" dirty="0" err="1">
                <a:ea typeface="+mj-ea"/>
                <a:cs typeface="+mj-cs"/>
              </a:rPr>
              <a:t>flooding</a:t>
            </a:r>
            <a:r>
              <a:rPr lang="sv-SE" sz="2000" dirty="0">
                <a:ea typeface="+mj-ea"/>
                <a:cs typeface="+mj-cs"/>
              </a:rPr>
              <a:t> </a:t>
            </a:r>
            <a:r>
              <a:rPr lang="sv-SE" sz="2000" dirty="0" smtClean="0">
                <a:ea typeface="+mj-ea"/>
                <a:cs typeface="+mj-cs"/>
              </a:rPr>
              <a:t>packets</a:t>
            </a:r>
            <a:endParaRPr lang="sv-SE" sz="20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0055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754742" y="1252003"/>
            <a:ext cx="5761474" cy="1240893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pPr>
              <a:buNone/>
            </a:pPr>
            <a:r>
              <a:rPr lang="sv-SE" sz="2000" dirty="0" smtClean="0"/>
              <a:t>Overlay: </a:t>
            </a:r>
            <a:r>
              <a:rPr lang="sv-SE" sz="2000" dirty="0" smtClean="0">
                <a:solidFill>
                  <a:srgbClr val="FF0000"/>
                </a:solidFill>
              </a:rPr>
              <a:t>a network implemented on top of a </a:t>
            </a:r>
            <a:r>
              <a:rPr lang="sv-SE" sz="2000" dirty="0" err="1" smtClean="0">
                <a:solidFill>
                  <a:srgbClr val="FF0000"/>
                </a:solidFill>
              </a:rPr>
              <a:t>network</a:t>
            </a:r>
            <a:endParaRPr lang="sv-SE" sz="2000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sv-SE" sz="2000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sv-SE" sz="2000" dirty="0" err="1" smtClean="0"/>
              <a:t>What</a:t>
            </a:r>
            <a:r>
              <a:rPr lang="sv-SE" sz="2000" dirty="0" smtClean="0"/>
              <a:t> </a:t>
            </a:r>
            <a:r>
              <a:rPr lang="sv-SE" sz="2000" dirty="0" err="1" smtClean="0"/>
              <a:t>else</a:t>
            </a:r>
            <a:r>
              <a:rPr lang="sv-SE" sz="2000" dirty="0" smtClean="0"/>
              <a:t> to do </a:t>
            </a:r>
            <a:r>
              <a:rPr lang="sv-SE" sz="2000" dirty="0" err="1" smtClean="0"/>
              <a:t>with</a:t>
            </a:r>
            <a:r>
              <a:rPr lang="sv-SE" sz="2000" dirty="0" smtClean="0"/>
              <a:t> </a:t>
            </a:r>
            <a:r>
              <a:rPr lang="sv-SE" sz="2000" dirty="0" err="1" smtClean="0"/>
              <a:t>this</a:t>
            </a:r>
            <a:r>
              <a:rPr lang="sv-SE" sz="2000" dirty="0" smtClean="0"/>
              <a:t>?</a:t>
            </a:r>
          </a:p>
        </p:txBody>
      </p:sp>
      <p:pic>
        <p:nvPicPr>
          <p:cNvPr id="15" name="Picture 2" descr="http://www.cs.virginia.edu/~mngroup/hypercast/images/net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4278" y="3077250"/>
            <a:ext cx="3583610" cy="2808312"/>
          </a:xfrm>
          <a:prstGeom prst="rect">
            <a:avLst/>
          </a:prstGeom>
          <a:noFill/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941" y="134258"/>
            <a:ext cx="8447315" cy="558438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Notice: network overlays </a:t>
            </a:r>
          </a:p>
        </p:txBody>
      </p:sp>
    </p:spTree>
    <p:extLst>
      <p:ext uri="{BB962C8B-B14F-4D97-AF65-F5344CB8AC3E}">
        <p14:creationId xmlns:p14="http://schemas.microsoft.com/office/powerpoint/2010/main" val="342016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Roadmap</a:t>
            </a:r>
            <a:endParaRPr lang="en-US" dirty="0" smtClean="0"/>
          </a:p>
        </p:txBody>
      </p:sp>
      <p:sp>
        <p:nvSpPr>
          <p:cNvPr id="1843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3a-</a:t>
            </a:r>
            <a:fld id="{F2B0524B-4689-4349-8A61-994FB85E9567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5123" name="Picture 3" descr="C:\Users\ptrianta.NET\AppData\Local\Microsoft\Windows\Temporary Internet Files\Content.IE5\PUCT662B\MP90042767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8522" y="397466"/>
            <a:ext cx="1925226" cy="128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flipH="1">
            <a:off x="599246" y="1038957"/>
            <a:ext cx="47243" cy="489654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5842" name="Picture 2" descr="https://encrypted-tbn3.gstatic.com/images?q=tbn:ANd9GcSm49ArgnEZDebR1_E8OcRMSerzCqMJyxU0bjHyAGPiUYacOr9h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31" y="1091574"/>
            <a:ext cx="279474" cy="27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899592" y="1063117"/>
            <a:ext cx="6048672" cy="487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/>
              <a:t>P2P </a:t>
            </a:r>
            <a:r>
              <a:rPr lang="sv-SE" sz="2000" b="1" dirty="0" err="1"/>
              <a:t>apps</a:t>
            </a:r>
            <a:r>
              <a:rPr lang="sv-SE" sz="2000" b="1" dirty="0"/>
              <a:t> and </a:t>
            </a:r>
            <a:r>
              <a:rPr lang="sv-SE" sz="2000" b="1" dirty="0" err="1"/>
              <a:t>overlays</a:t>
            </a:r>
            <a:r>
              <a:rPr lang="sv-SE" sz="2000" b="1" dirty="0"/>
              <a:t>  for info </a:t>
            </a:r>
            <a:r>
              <a:rPr lang="sv-SE" sz="2000" b="1" dirty="0" err="1" smtClean="0"/>
              <a:t>sharing</a:t>
            </a:r>
            <a:r>
              <a:rPr lang="sv-SE" sz="2000" b="1" dirty="0" smtClean="0"/>
              <a:t> </a:t>
            </a:r>
            <a:r>
              <a:rPr lang="sv-SE" sz="2000" dirty="0" err="1" smtClean="0"/>
              <a:t>Ch</a:t>
            </a:r>
            <a:r>
              <a:rPr lang="sv-SE" sz="2000" dirty="0" smtClean="0"/>
              <a:t>: 2.6 (2.5 7e)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2000" i="1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to 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find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: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No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overlay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centralized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DB (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apster)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Unstructured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:</a:t>
            </a:r>
            <a:endParaRPr lang="en-US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Query Flooding (Gnutella)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Hierarchical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Query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Flooding (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KaZaA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Structured Overlays/DHT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Collaborate</a:t>
            </a:r>
            <a:r>
              <a:rPr lang="sv-SE" sz="2000" dirty="0">
                <a:solidFill>
                  <a:schemeClr val="bg1">
                    <a:lumMod val="75000"/>
                  </a:schemeClr>
                </a:solidFill>
              </a:rPr>
              <a:t>/form-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sz="2000" i="1" dirty="0">
                <a:solidFill>
                  <a:schemeClr val="bg1">
                    <a:lumMod val="75000"/>
                  </a:schemeClr>
                </a:solidFill>
              </a:rPr>
              <a:t> to </a:t>
            </a:r>
            <a:r>
              <a:rPr lang="sv-SE" sz="2000" i="1" dirty="0" err="1">
                <a:solidFill>
                  <a:schemeClr val="bg1">
                    <a:lumMod val="75000"/>
                  </a:schemeClr>
                </a:solidFill>
              </a:rPr>
              <a:t>fetch</a:t>
            </a:r>
            <a:r>
              <a:rPr lang="sv-SE" sz="2000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sz="2000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sv-SE" sz="2000" b="1" dirty="0">
                <a:solidFill>
                  <a:schemeClr val="bg1">
                    <a:lumMod val="75000"/>
                  </a:schemeClr>
                </a:solidFill>
              </a:rPr>
              <a:t>Media Streaming </a:t>
            </a:r>
            <a:r>
              <a:rPr lang="sv-SE" sz="2000" dirty="0" err="1" smtClean="0">
                <a:solidFill>
                  <a:schemeClr val="bg1">
                    <a:lumMod val="75000"/>
                  </a:schemeClr>
                </a:solidFill>
              </a:rPr>
              <a:t>Ch</a:t>
            </a:r>
            <a:r>
              <a:rPr lang="sv-SE" sz="2000" dirty="0" smtClean="0">
                <a:solidFill>
                  <a:schemeClr val="bg1">
                    <a:lumMod val="75000"/>
                  </a:schemeClr>
                </a:solidFill>
              </a:rPr>
              <a:t> 7.1-7.3 (9.1-9.3 &amp; 2.6 7e)</a:t>
            </a:r>
            <a:endParaRPr lang="sv-SE" sz="2000" dirty="0">
              <a:solidFill>
                <a:schemeClr val="bg1">
                  <a:lumMod val="75000"/>
                </a:schemeClr>
              </a:solidFill>
            </a:endParaRP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Application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classes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, challenges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Today’s </a:t>
            </a:r>
            <a:r>
              <a:rPr lang="en-US" sz="2000" dirty="0" smtClean="0">
                <a:solidFill>
                  <a:schemeClr val="bg1">
                    <a:lumMod val="75000"/>
                  </a:schemeClr>
                </a:solidFill>
              </a:rPr>
              <a:t>applications representative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technology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recovery from jitter and loss 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Streaming protocols</a:t>
            </a:r>
          </a:p>
          <a:p>
            <a:pPr marL="1085850" lvl="2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CDN: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overlays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infrastructure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for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content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sv-SE" b="1" dirty="0" err="1">
                <a:solidFill>
                  <a:schemeClr val="bg1">
                    <a:lumMod val="75000"/>
                  </a:schemeClr>
                </a:solidFill>
              </a:rPr>
              <a:t>delivery</a:t>
            </a:r>
            <a:r>
              <a:rPr lang="sv-SE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endParaRPr lang="en-US" b="1" dirty="0" smtClean="0">
              <a:solidFill>
                <a:schemeClr val="bg1">
                  <a:lumMod val="75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049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5" name="Rectangle 7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sv-SE" sz="1200" smtClean="0">
                <a:latin typeface="Tahoma" panose="020B0604030504040204" pitchFamily="34" charset="0"/>
              </a:rPr>
              <a:t>Application Layer</a:t>
            </a:r>
          </a:p>
        </p:txBody>
      </p:sp>
      <p:sp>
        <p:nvSpPr>
          <p:cNvPr id="216066" name="Rectangle 8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pitchFamily="82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1377FA-0BA4-42A0-87F7-1EE33687A62C}" type="slidenum">
              <a:rPr lang="en-US" altLang="sv-SE" sz="1200" smtClean="0">
                <a:latin typeface="Tahoma" panose="020B0604030504040204" pitchFamily="34" charset="0"/>
              </a:rPr>
              <a:pPr/>
              <a:t>9</a:t>
            </a:fld>
            <a:endParaRPr lang="en-US" altLang="sv-SE" sz="1200" dirty="0">
              <a:latin typeface="Tahoma" panose="020B0604030504040204" pitchFamily="34" charset="0"/>
            </a:endParaRPr>
          </a:p>
        </p:txBody>
      </p:sp>
      <p:grpSp>
        <p:nvGrpSpPr>
          <p:cNvPr id="216067" name="Group 564"/>
          <p:cNvGrpSpPr>
            <a:grpSpLocks/>
          </p:cNvGrpSpPr>
          <p:nvPr/>
        </p:nvGrpSpPr>
        <p:grpSpPr bwMode="auto">
          <a:xfrm>
            <a:off x="5124450" y="1257300"/>
            <a:ext cx="3540125" cy="4545013"/>
            <a:chOff x="3277" y="974"/>
            <a:chExt cx="2230" cy="2863"/>
          </a:xfrm>
        </p:grpSpPr>
        <p:sp>
          <p:nvSpPr>
            <p:cNvPr id="216074" name="Freeform 565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0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216075" name="Group 566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216448" name="Rectangle 5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216449" name="AutoShape 5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216076" name="Freeform 569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032"/>
                <a:gd name="T49" fmla="*/ 0 h 1049"/>
                <a:gd name="T50" fmla="*/ 2032 w 2032"/>
                <a:gd name="T51" fmla="*/ 1049 h 104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77" name="Line 570"/>
            <p:cNvSpPr>
              <a:spLocks noChangeShapeType="1"/>
            </p:cNvSpPr>
            <p:nvPr/>
          </p:nvSpPr>
          <p:spPr bwMode="auto">
            <a:xfrm rot="-5400000">
              <a:off x="4924" y="3318"/>
              <a:ext cx="282" cy="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6078" name="Line 571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6079" name="Line 572"/>
            <p:cNvSpPr>
              <a:spLocks noChangeShapeType="1"/>
            </p:cNvSpPr>
            <p:nvPr/>
          </p:nvSpPr>
          <p:spPr bwMode="auto">
            <a:xfrm rot="16200000" flipH="1">
              <a:off x="5110" y="3185"/>
              <a:ext cx="82" cy="7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6080" name="Line 574"/>
            <p:cNvSpPr>
              <a:spLocks noChangeShapeType="1"/>
            </p:cNvSpPr>
            <p:nvPr/>
          </p:nvSpPr>
          <p:spPr bwMode="auto">
            <a:xfrm>
              <a:off x="3843" y="3009"/>
              <a:ext cx="115" cy="6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81" name="Line 575"/>
            <p:cNvSpPr>
              <a:spLocks noChangeShapeType="1"/>
            </p:cNvSpPr>
            <p:nvPr/>
          </p:nvSpPr>
          <p:spPr bwMode="auto">
            <a:xfrm flipV="1">
              <a:off x="3680" y="3164"/>
              <a:ext cx="257" cy="5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82" name="Line 578"/>
            <p:cNvSpPr>
              <a:spLocks noChangeShapeType="1"/>
            </p:cNvSpPr>
            <p:nvPr/>
          </p:nvSpPr>
          <p:spPr bwMode="auto">
            <a:xfrm flipH="1">
              <a:off x="3948" y="3206"/>
              <a:ext cx="91" cy="11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83" name="Line 579"/>
            <p:cNvSpPr>
              <a:spLocks noChangeShapeType="1"/>
            </p:cNvSpPr>
            <p:nvPr/>
          </p:nvSpPr>
          <p:spPr bwMode="auto">
            <a:xfrm flipH="1" flipV="1">
              <a:off x="4144" y="3212"/>
              <a:ext cx="53" cy="11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84" name="Line 580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85" name="Line 582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86" name="Line 583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216087" name="Group 584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216446" name="Picture 585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447" name="Picture 586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6088" name="Freeform 587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89" name="Freeform 588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90" name="Line 589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91" name="Line 590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92" name="Line 591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93" name="Line 592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94" name="Line 593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95" name="Line 594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96" name="Line 595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97" name="Line 596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98" name="Line 597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099" name="Line 598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100" name="Line 599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101" name="Line 600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102" name="Line 601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103" name="Line 602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104" name="Line 603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105" name="Line 604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sp>
          <p:nvSpPr>
            <p:cNvPr id="216106" name="Line 605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216107" name="Group 606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216429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6430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6431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6432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6433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6434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6435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6436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6437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6438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6439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6440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6441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6442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6443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16444" name="Oval 622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pic>
            <p:nvPicPr>
              <p:cNvPr id="216445" name="Picture 623" descr="cell_tower_radiation_gra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6108" name="Group 624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216420" name="Line 625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421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422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423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424" name="Group 629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216427" name="Freeform 6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428" name="Freeform 6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6425" name="Line 632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426" name="Line 633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6109" name="Group 634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21641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41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41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415" name="Group 63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418" name="Freeform 63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419" name="Freeform 64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6416" name="Line 64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417" name="Line 64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6110" name="Group 643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21640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40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40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407" name="Group 64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410" name="Freeform 64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411" name="Freeform 64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6408" name="Line 65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409" name="Line 65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6111" name="Group 652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21639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9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9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99" name="Group 65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402" name="Freeform 65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403" name="Freeform 65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6400" name="Line 65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401" name="Line 66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6112" name="Group 661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21638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8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9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91" name="Group 66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94" name="Freeform 66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95" name="Freeform 66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6392" name="Line 66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393" name="Line 66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6113" name="Group 670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216380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81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82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83" name="Group 67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86" name="Freeform 67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87" name="Freeform 67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6384" name="Line 67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385" name="Line 67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16114" name="Line 679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sv-SE"/>
            </a:p>
          </p:txBody>
        </p:sp>
        <p:grpSp>
          <p:nvGrpSpPr>
            <p:cNvPr id="216115" name="Group 680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216372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73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74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75" name="Group 68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78" name="Freeform 68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79" name="Freeform 68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6376" name="Line 68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377" name="Line 68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6116" name="Group 68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216364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65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66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67" name="Group 69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70" name="Freeform 69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71" name="Freeform 69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6368" name="Line 69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369" name="Line 69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6117" name="Group 698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216356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57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58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59" name="Group 70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62" name="Freeform 70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63" name="Freeform 70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6360" name="Line 70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361" name="Line 70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6118" name="Group 707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216348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49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50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51" name="Group 71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54" name="Freeform 71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55" name="Freeform 71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6352" name="Line 71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353" name="Line 71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6119" name="Group 716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2163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44" name="Group 72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46" name="Freeform 72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47" name="Freeform 72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6345" name="Line 72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6120" name="Group 725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2163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63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16336" name="Group 72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216339" name="Freeform 73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10"/>
                    <a:gd name="T13" fmla="*/ 0 h 60"/>
                    <a:gd name="T14" fmla="*/ 310 w 310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40" name="Freeform 73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82"/>
                    <a:gd name="T13" fmla="*/ 0 h 60"/>
                    <a:gd name="T14" fmla="*/ 282 w 282"/>
                    <a:gd name="T15" fmla="*/ 60 h 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6337" name="Line 73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338" name="Line 73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9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6121" name="Group 734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216319" name="Group 735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16321" name="Freeform 736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22" name="Freeform 737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23" name="Freeform 738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24" name="Freeform 739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25" name="Freeform 740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26" name="Freeform 741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27" name="Freeform 742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28" name="Freeform 743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29" name="Freeform 744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30" name="Freeform 745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31" name="Freeform 746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32" name="Freeform 747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pic>
            <p:nvPicPr>
              <p:cNvPr id="216320" name="Picture 748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6122" name="Group 749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216305" name="Group 750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216307" name="Freeform 751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99"/>
                    <a:gd name="T148" fmla="*/ 0 h 232"/>
                    <a:gd name="T149" fmla="*/ 199 w 199"/>
                    <a:gd name="T150" fmla="*/ 232 h 23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08" name="Freeform 752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0"/>
                    <a:gd name="T125" fmla="*/ 128 w 128"/>
                    <a:gd name="T126" fmla="*/ 180 h 180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09" name="Freeform 753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2"/>
                    <a:gd name="T133" fmla="*/ 0 h 378"/>
                    <a:gd name="T134" fmla="*/ 322 w 322"/>
                    <a:gd name="T135" fmla="*/ 378 h 378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10" name="Freeform 754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3"/>
                    <a:gd name="T184" fmla="*/ 0 h 252"/>
                    <a:gd name="T185" fmla="*/ 283 w 283"/>
                    <a:gd name="T186" fmla="*/ 252 h 252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11" name="Freeform 755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4"/>
                    <a:gd name="T124" fmla="*/ 0 h 238"/>
                    <a:gd name="T125" fmla="*/ 114 w 114"/>
                    <a:gd name="T126" fmla="*/ 238 h 23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12" name="Freeform 756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6"/>
                    <a:gd name="T115" fmla="*/ 0 h 310"/>
                    <a:gd name="T116" fmla="*/ 246 w 246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13" name="Freeform 757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198"/>
                    <a:gd name="T184" fmla="*/ 0 h 236"/>
                    <a:gd name="T185" fmla="*/ 198 w 198"/>
                    <a:gd name="T186" fmla="*/ 236 h 2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14" name="Freeform 758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28"/>
                    <a:gd name="T124" fmla="*/ 0 h 183"/>
                    <a:gd name="T125" fmla="*/ 128 w 128"/>
                    <a:gd name="T126" fmla="*/ 183 h 183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15" name="Freeform 759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23"/>
                    <a:gd name="T133" fmla="*/ 0 h 379"/>
                    <a:gd name="T134" fmla="*/ 323 w 323"/>
                    <a:gd name="T135" fmla="*/ 379 h 379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16" name="Freeform 760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w 282"/>
                    <a:gd name="T184" fmla="*/ 0 h 253"/>
                    <a:gd name="T185" fmla="*/ 282 w 282"/>
                    <a:gd name="T186" fmla="*/ 253 h 253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T183" t="T184" r="T185" b="T186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17" name="Freeform 761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15"/>
                    <a:gd name="T124" fmla="*/ 0 h 236"/>
                    <a:gd name="T125" fmla="*/ 115 w 115"/>
                    <a:gd name="T126" fmla="*/ 236 h 2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318" name="Freeform 762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245"/>
                    <a:gd name="T115" fmla="*/ 0 h 310"/>
                    <a:gd name="T116" fmla="*/ 245 w 245"/>
                    <a:gd name="T117" fmla="*/ 310 h 310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pic>
            <p:nvPicPr>
              <p:cNvPr id="216306" name="Picture 763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6123" name="Line 764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6124" name="Group 765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216303" name="Picture 76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304" name="Freeform 76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216125" name="Group 768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216301" name="Picture 76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302" name="Freeform 77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216126" name="Group 771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216299" name="Picture 77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300" name="Freeform 77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216127" name="Group 774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216297" name="Picture 77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298" name="Freeform 77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pic>
          <p:nvPicPr>
            <p:cNvPr id="216128" name="Picture 777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6129" name="Group 778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216295" name="Picture 779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296" name="Picture 780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16130" name="Group 781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216263" name="Freeform 78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64" name="Rectangle 78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216265" name="Freeform 78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66" name="Freeform 78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67" name="Rectangle 78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216268" name="Group 78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6293" name="AutoShape 78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216294" name="AutoShape 78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216269" name="Rectangle 79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216270" name="Group 79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6291" name="AutoShape 79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216292" name="AutoShape 79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216271" name="Rectangle 79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216272" name="Rectangle 79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216273" name="Group 79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6289" name="AutoShape 79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216290" name="AutoShape 79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216274" name="Freeform 79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216275" name="Group 80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6287" name="AutoShape 80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216288" name="AutoShape 80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216276" name="Rectangle 80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216277" name="Freeform 80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78" name="Freeform 80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79" name="Oval 80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216280" name="Freeform 80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81" name="AutoShape 80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216282" name="AutoShape 80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216283" name="Oval 81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216284" name="Oval 81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6285" name="Oval 81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216286" name="Rectangle 81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grpSp>
          <p:nvGrpSpPr>
            <p:cNvPr id="216131" name="Group 814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216231" name="Freeform 81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32" name="Rectangle 81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216233" name="Freeform 81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34" name="Freeform 81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35" name="Rectangle 81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216236" name="Group 82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16261" name="AutoShape 82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216262" name="AutoShape 82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216237" name="Rectangle 82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216238" name="Group 82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16259" name="AutoShape 82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216260" name="AutoShape 82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216239" name="Rectangle 82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216240" name="Rectangle 82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grpSp>
            <p:nvGrpSpPr>
              <p:cNvPr id="216241" name="Group 82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16257" name="AutoShape 83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216258" name="AutoShape 83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216242" name="Freeform 83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216243" name="Group 83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16255" name="AutoShape 83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  <p:sp>
              <p:nvSpPr>
                <p:cNvPr id="216256" name="AutoShape 83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pitchFamily="82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MS PGothic" panose="020B0600070205080204" pitchFamily="34" charset="-128"/>
                    </a:defRPr>
                  </a:lvl9pPr>
                </a:lstStyle>
                <a:p>
                  <a:endParaRPr lang="sv-SE" altLang="sv-SE"/>
                </a:p>
              </p:txBody>
            </p:sp>
          </p:grpSp>
          <p:sp>
            <p:nvSpPr>
              <p:cNvPr id="216244" name="Rectangle 83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216245" name="Freeform 83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46" name="Freeform 83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7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47" name="Oval 83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216248" name="Freeform 84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49" name="AutoShape 84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216250" name="AutoShape 84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216251" name="Oval 84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216252" name="Oval 84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sv-SE" altLang="sv-SE" sz="1800">
                  <a:solidFill>
                    <a:srgbClr val="FF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16253" name="Oval 84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  <p:sp>
            <p:nvSpPr>
              <p:cNvPr id="216254" name="Rectangle 84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pitchFamily="82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sv-SE" altLang="sv-SE"/>
              </a:p>
            </p:txBody>
          </p:sp>
        </p:grpSp>
        <p:grpSp>
          <p:nvGrpSpPr>
            <p:cNvPr id="216132" name="Group 847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216208" name="Picture 848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209" name="Picture 849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210" name="Freeform 85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216211" name="Picture 851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212" name="Freeform 85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13" name="Freeform 85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14" name="Freeform 85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15" name="Freeform 85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16" name="Freeform 85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17" name="Freeform 85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216218" name="Group 85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6225" name="Freeform 85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226" name="Freeform 86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227" name="Freeform 86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228" name="Freeform 86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229" name="Freeform 86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230" name="Freeform 86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6219" name="Freeform 86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20" name="Freeform 86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21" name="Freeform 86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22" name="Freeform 86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23" name="Freeform 86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24" name="Freeform 87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6133" name="Group 871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216185" name="Picture 872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186" name="Picture 873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87" name="Freeform 87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216188" name="Picture 875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89" name="Freeform 87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90" name="Freeform 87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91" name="Freeform 87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92" name="Freeform 87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93" name="Freeform 88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94" name="Freeform 88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216195" name="Group 88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6202" name="Freeform 88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203" name="Freeform 88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204" name="Freeform 88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205" name="Freeform 88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206" name="Freeform 88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207" name="Freeform 88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6196" name="Freeform 88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97" name="Freeform 89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98" name="Freeform 89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99" name="Freeform 89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00" name="Freeform 89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201" name="Freeform 89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6134" name="Group 895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216162" name="Picture 896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163" name="Picture 897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64" name="Freeform 89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216165" name="Picture 899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66" name="Freeform 90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67" name="Freeform 90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68" name="Freeform 90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69" name="Freeform 90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70" name="Freeform 90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71" name="Freeform 90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216172" name="Group 90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6179" name="Freeform 90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180" name="Freeform 90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181" name="Freeform 90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182" name="Freeform 91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183" name="Freeform 91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184" name="Freeform 91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6173" name="Freeform 91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74" name="Freeform 91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75" name="Freeform 91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76" name="Freeform 91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77" name="Freeform 91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78" name="Freeform 91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216135" name="Group 919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216160" name="Picture 92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61" name="Freeform 92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216136" name="Group 922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216137" name="Picture 92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6138" name="Picture 92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39" name="Freeform 92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82"/>
                  <a:gd name="T16" fmla="*/ 0 h 2442"/>
                  <a:gd name="T17" fmla="*/ 2982 w 2982"/>
                  <a:gd name="T18" fmla="*/ 2442 h 24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pic>
            <p:nvPicPr>
              <p:cNvPr id="216140" name="Picture 92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6141" name="Freeform 92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28"/>
                  <a:gd name="T16" fmla="*/ 0 h 455"/>
                  <a:gd name="T17" fmla="*/ 2528 w 2528"/>
                  <a:gd name="T18" fmla="*/ 455 h 45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42" name="Freeform 92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2"/>
                  <a:gd name="T16" fmla="*/ 0 h 1893"/>
                  <a:gd name="T17" fmla="*/ 702 w 702"/>
                  <a:gd name="T18" fmla="*/ 1893 h 189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43" name="Freeform 92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6"/>
                  <a:gd name="T16" fmla="*/ 0 h 2184"/>
                  <a:gd name="T17" fmla="*/ 756 w 756"/>
                  <a:gd name="T18" fmla="*/ 2184 h 218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44" name="Freeform 93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773"/>
                  <a:gd name="T16" fmla="*/ 0 h 738"/>
                  <a:gd name="T17" fmla="*/ 2773 w 2773"/>
                  <a:gd name="T18" fmla="*/ 738 h 7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45" name="Freeform 93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37"/>
                  <a:gd name="T16" fmla="*/ 0 h 1659"/>
                  <a:gd name="T17" fmla="*/ 637 w 637"/>
                  <a:gd name="T18" fmla="*/ 1659 h 165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46" name="Freeform 93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16"/>
                  <a:gd name="T16" fmla="*/ 0 h 550"/>
                  <a:gd name="T17" fmla="*/ 2216 w 2216"/>
                  <a:gd name="T18" fmla="*/ 550 h 5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grpSp>
            <p:nvGrpSpPr>
              <p:cNvPr id="216147" name="Group 93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216154" name="Freeform 93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2"/>
                    <a:gd name="T16" fmla="*/ 0 h 327"/>
                    <a:gd name="T17" fmla="*/ 752 w 752"/>
                    <a:gd name="T18" fmla="*/ 327 h 3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155" name="Freeform 93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6"/>
                    <a:gd name="T16" fmla="*/ 0 h 311"/>
                    <a:gd name="T17" fmla="*/ 726 w 726"/>
                    <a:gd name="T18" fmla="*/ 311 h 31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156" name="Freeform 93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0"/>
                    <a:gd name="T17" fmla="*/ 258 w 258"/>
                    <a:gd name="T18" fmla="*/ 100 h 1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157" name="Freeform 93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158" name="Freeform 93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58"/>
                    <a:gd name="T16" fmla="*/ 0 h 102"/>
                    <a:gd name="T17" fmla="*/ 258 w 258"/>
                    <a:gd name="T18" fmla="*/ 102 h 10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  <p:sp>
              <p:nvSpPr>
                <p:cNvPr id="216159" name="Freeform 93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4"/>
                    <a:gd name="T16" fmla="*/ 0 h 63"/>
                    <a:gd name="T17" fmla="*/ 194 w 194"/>
                    <a:gd name="T18" fmla="*/ 63 h 6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sv-SE"/>
                </a:p>
              </p:txBody>
            </p:sp>
          </p:grpSp>
          <p:sp>
            <p:nvSpPr>
              <p:cNvPr id="216148" name="Freeform 94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90"/>
                  <a:gd name="T16" fmla="*/ 0 h 792"/>
                  <a:gd name="T17" fmla="*/ 990 w 990"/>
                  <a:gd name="T18" fmla="*/ 792 h 7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49" name="Freeform 94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50" name="Freeform 94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147"/>
                  <a:gd name="T17" fmla="*/ 26 w 26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51" name="Freeform 94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76"/>
                  <a:gd name="T16" fmla="*/ 0 h 606"/>
                  <a:gd name="T17" fmla="*/ 1176 w 1176"/>
                  <a:gd name="T18" fmla="*/ 606 h 60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52" name="Freeform 94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6153" name="Freeform 94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532"/>
                  <a:gd name="T19" fmla="*/ 0 h 723"/>
                  <a:gd name="T20" fmla="*/ 2532 w 2532"/>
                  <a:gd name="T21" fmla="*/ 723 h 7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216068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38113"/>
            <a:ext cx="7772400" cy="871537"/>
          </a:xfrm>
        </p:spPr>
        <p:txBody>
          <a:bodyPr/>
          <a:lstStyle/>
          <a:p>
            <a:r>
              <a:rPr lang="en-US" altLang="sv-SE" smtClean="0"/>
              <a:t>Pure </a:t>
            </a:r>
            <a:r>
              <a:rPr lang="en-US" altLang="sv-SE" sz="4000" smtClean="0"/>
              <a:t>P2P</a:t>
            </a:r>
            <a:r>
              <a:rPr lang="en-US" altLang="sv-SE" smtClean="0"/>
              <a:t> architecture</a:t>
            </a:r>
          </a:p>
        </p:txBody>
      </p:sp>
      <p:sp>
        <p:nvSpPr>
          <p:cNvPr id="2160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5600" y="1276350"/>
            <a:ext cx="4821241" cy="4648200"/>
          </a:xfrm>
        </p:spPr>
        <p:txBody>
          <a:bodyPr/>
          <a:lstStyle/>
          <a:p>
            <a:r>
              <a:rPr lang="en-US" altLang="sv-SE" sz="2400" i="1" dirty="0" smtClean="0"/>
              <a:t>no</a:t>
            </a:r>
            <a:r>
              <a:rPr lang="en-US" altLang="sv-SE" sz="2400" dirty="0" smtClean="0"/>
              <a:t> always-on server</a:t>
            </a:r>
          </a:p>
          <a:p>
            <a:r>
              <a:rPr lang="en-US" altLang="sv-SE" sz="2400" dirty="0" smtClean="0"/>
              <a:t>arbitrary end systems directly communicate</a:t>
            </a:r>
          </a:p>
          <a:p>
            <a:r>
              <a:rPr lang="en-US" altLang="sv-SE" sz="2400" dirty="0" smtClean="0"/>
              <a:t>peers are intermittently connected and change IP addresses</a:t>
            </a:r>
            <a:endParaRPr lang="en-US" altLang="sv-SE" i="1" dirty="0" smtClean="0">
              <a:solidFill>
                <a:srgbClr val="000099"/>
              </a:solidFill>
            </a:endParaRPr>
          </a:p>
          <a:p>
            <a:pPr>
              <a:spcBef>
                <a:spcPct val="60000"/>
              </a:spcBef>
              <a:buFont typeface="Wingdings" panose="05000000000000000000" pitchFamily="2" charset="2"/>
              <a:buNone/>
            </a:pPr>
            <a:r>
              <a:rPr lang="en-US" altLang="sv-SE" i="1" dirty="0" smtClean="0">
                <a:solidFill>
                  <a:srgbClr val="000099"/>
                </a:solidFill>
              </a:rPr>
              <a:t>examples:</a:t>
            </a:r>
          </a:p>
          <a:p>
            <a:pPr lvl="1"/>
            <a:r>
              <a:rPr lang="en-US" altLang="sv-SE" b="1" dirty="0" smtClean="0"/>
              <a:t>file distribution/sharing </a:t>
            </a:r>
            <a:r>
              <a:rPr lang="en-US" altLang="sv-SE" dirty="0" smtClean="0"/>
              <a:t>(</a:t>
            </a:r>
            <a:r>
              <a:rPr lang="en-US" altLang="sv-SE" dirty="0" err="1" smtClean="0"/>
              <a:t>BitTorrent</a:t>
            </a:r>
            <a:r>
              <a:rPr lang="en-US" altLang="sv-SE" dirty="0" smtClean="0"/>
              <a:t>, …)</a:t>
            </a:r>
          </a:p>
          <a:p>
            <a:pPr lvl="1"/>
            <a:r>
              <a:rPr lang="en-US" altLang="sv-SE" dirty="0" smtClean="0"/>
              <a:t>Streaming (media </a:t>
            </a:r>
            <a:r>
              <a:rPr lang="en-US" altLang="sv-SE" dirty="0" err="1" smtClean="0"/>
              <a:t>KanKan</a:t>
            </a:r>
            <a:r>
              <a:rPr lang="en-US" altLang="sv-SE" dirty="0" smtClean="0"/>
              <a:t>)</a:t>
            </a:r>
          </a:p>
          <a:p>
            <a:pPr lvl="1"/>
            <a:r>
              <a:rPr lang="en-US" altLang="sv-SE" dirty="0" smtClean="0"/>
              <a:t>VoIP (Skype)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sv-SE" sz="2400" dirty="0" smtClean="0"/>
          </a:p>
          <a:p>
            <a:endParaRPr lang="en-US" altLang="sv-SE" sz="2400" dirty="0" smtClean="0"/>
          </a:p>
        </p:txBody>
      </p:sp>
      <p:sp>
        <p:nvSpPr>
          <p:cNvPr id="216070" name="Line 1034"/>
          <p:cNvSpPr>
            <a:spLocks noChangeShapeType="1"/>
          </p:cNvSpPr>
          <p:nvPr/>
        </p:nvSpPr>
        <p:spPr bwMode="auto">
          <a:xfrm flipH="1">
            <a:off x="5783263" y="1597025"/>
            <a:ext cx="828675" cy="1203325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6071" name="Line 1035"/>
          <p:cNvSpPr>
            <a:spLocks noChangeShapeType="1"/>
          </p:cNvSpPr>
          <p:nvPr/>
        </p:nvSpPr>
        <p:spPr bwMode="auto">
          <a:xfrm>
            <a:off x="5657850" y="3160713"/>
            <a:ext cx="30163" cy="15557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  <p:sp>
        <p:nvSpPr>
          <p:cNvPr id="216072" name="Line 1036"/>
          <p:cNvSpPr>
            <a:spLocks noChangeShapeType="1"/>
          </p:cNvSpPr>
          <p:nvPr/>
        </p:nvSpPr>
        <p:spPr bwMode="auto">
          <a:xfrm>
            <a:off x="6118225" y="3260725"/>
            <a:ext cx="1296988" cy="203835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879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17139</TotalTime>
  <Words>4587</Words>
  <Application>Microsoft Office PowerPoint</Application>
  <PresentationFormat>On-screen Show (4:3)</PresentationFormat>
  <Paragraphs>929</Paragraphs>
  <Slides>64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64</vt:i4>
      </vt:variant>
    </vt:vector>
  </HeadingPairs>
  <TitlesOfParts>
    <vt:vector size="84" baseType="lpstr">
      <vt:lpstr>Gulim</vt:lpstr>
      <vt:lpstr>Gulim</vt:lpstr>
      <vt:lpstr>ＭＳ Ｐゴシック</vt:lpstr>
      <vt:lpstr>ＭＳ Ｐゴシック</vt:lpstr>
      <vt:lpstr>Agency FB</vt:lpstr>
      <vt:lpstr>Arial</vt:lpstr>
      <vt:lpstr>Arial Narrow</vt:lpstr>
      <vt:lpstr>Calibri</vt:lpstr>
      <vt:lpstr>Comic Sans MS</vt:lpstr>
      <vt:lpstr>Courier New</vt:lpstr>
      <vt:lpstr>Gill Sans MT</vt:lpstr>
      <vt:lpstr>Helvetica</vt:lpstr>
      <vt:lpstr>Monotype Sorts</vt:lpstr>
      <vt:lpstr>Tahoma</vt:lpstr>
      <vt:lpstr>Times New Roman</vt:lpstr>
      <vt:lpstr>Wingdings</vt:lpstr>
      <vt:lpstr>ZapfDingbats</vt:lpstr>
      <vt:lpstr>Office Theme</vt:lpstr>
      <vt:lpstr>Clip</vt:lpstr>
      <vt:lpstr>Microsoft ClipArt Gallery</vt:lpstr>
      <vt:lpstr>Course on Computer Communication and Networks   Lecture 11 Continuously evolving Internet-working  Part 1: p2p networking, media streaming, CDN (TBC in part 2: QoS, traffic engineering, SDN, IoT) </vt:lpstr>
      <vt:lpstr>Internet &amp; its context….</vt:lpstr>
      <vt:lpstr>Internet, Data processing and Distributed Computing  in interplay</vt:lpstr>
      <vt:lpstr>Recall: Internet protocol stack layers</vt:lpstr>
      <vt:lpstr>Recall:  the Internet concept: virtualizing networks</vt:lpstr>
      <vt:lpstr>The Internet: virtualizing networks</vt:lpstr>
      <vt:lpstr>Notice: network overlays </vt:lpstr>
      <vt:lpstr>Roadmap</vt:lpstr>
      <vt:lpstr>Pure P2P architecture</vt:lpstr>
      <vt:lpstr>file-sharing peer-to-peer (p2p) applications: preliminaries</vt:lpstr>
      <vt:lpstr>Roadmap</vt:lpstr>
      <vt:lpstr>P2P: centralized directory</vt:lpstr>
      <vt:lpstr>P2p Gnutella (no directory): protocol</vt:lpstr>
      <vt:lpstr>Gnutella: Search</vt:lpstr>
      <vt:lpstr>Discussion +, -?</vt:lpstr>
      <vt:lpstr>Synch questions:  </vt:lpstr>
      <vt:lpstr>Roadmap</vt:lpstr>
      <vt:lpstr>KaZaA :  distributed directory</vt:lpstr>
      <vt:lpstr>KaZaA: Search</vt:lpstr>
      <vt:lpstr>Roadmap</vt:lpstr>
      <vt:lpstr>PowerPoint Presentation</vt:lpstr>
      <vt:lpstr>PowerPoint Presentation</vt:lpstr>
      <vt:lpstr>PowerPoint Presentation</vt:lpstr>
      <vt:lpstr>PowerPoint Presentation</vt:lpstr>
      <vt:lpstr>Roadmap</vt:lpstr>
      <vt:lpstr>BitTorrent: Next generation fetching</vt:lpstr>
      <vt:lpstr>BitTorrent: Overview</vt:lpstr>
      <vt:lpstr>File distribution: BitTorrent </vt:lpstr>
      <vt:lpstr>Roadmap</vt:lpstr>
      <vt:lpstr>PowerPoint Presentation</vt:lpstr>
      <vt:lpstr>Multimedia: audio</vt:lpstr>
      <vt:lpstr>Multimedia: video</vt:lpstr>
      <vt:lpstr>Multimedia networking: application types</vt:lpstr>
      <vt:lpstr>Recall Internet’s services</vt:lpstr>
      <vt:lpstr>Solution Approaches in Internet</vt:lpstr>
      <vt:lpstr>Roadmap</vt:lpstr>
      <vt:lpstr>Streaming: recovery from jitter </vt:lpstr>
      <vt:lpstr>Client-side buffering, playout</vt:lpstr>
      <vt:lpstr>Client-side buffering, playout</vt:lpstr>
      <vt:lpstr>Roadmap</vt:lpstr>
      <vt:lpstr>Recovery From Packet Loss  Forward Error Correction</vt:lpstr>
      <vt:lpstr>Recovery From Packet Loss/FEC (cont)</vt:lpstr>
      <vt:lpstr>Roadmap</vt:lpstr>
      <vt:lpstr>Real-Time Protocol (RTP) RFC 3550</vt:lpstr>
      <vt:lpstr>Streaming multimedia: UDP</vt:lpstr>
      <vt:lpstr>Streaming multimedia: HTTP (ie through TCP)</vt:lpstr>
      <vt:lpstr>Streaming multimedia: DASH:  Dynamic, Adaptive Streaming over HTTP</vt:lpstr>
      <vt:lpstr>Roadmap</vt:lpstr>
      <vt:lpstr>Content distribution networks(CDNs)</vt:lpstr>
      <vt:lpstr>PowerPoint Presentation</vt:lpstr>
      <vt:lpstr>CDN: “simple” content access scenario</vt:lpstr>
      <vt:lpstr>Case study: Netflix</vt:lpstr>
      <vt:lpstr>Up to this point summary Internet Multimedia:  bag of tricks</vt:lpstr>
      <vt:lpstr>Roadmap</vt:lpstr>
      <vt:lpstr>Reading nstructions and pointers for further study</vt:lpstr>
      <vt:lpstr>Extra notes / for further study</vt:lpstr>
      <vt:lpstr>KaZaA: Discussion</vt:lpstr>
      <vt:lpstr>PowerPoint Presentation</vt:lpstr>
      <vt:lpstr>PowerPoint Presentation</vt:lpstr>
      <vt:lpstr>PowerPoint Presentation</vt:lpstr>
      <vt:lpstr>e.g. Circular DHT (1)</vt:lpstr>
      <vt:lpstr>Circular DHT with shortcuts</vt:lpstr>
      <vt:lpstr>e.g. P2P &amp; streaming Case study: Skype</vt:lpstr>
      <vt:lpstr>eg (2) Router Overlays – in support of Software Defined Networks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Computer Communications Study Period 2, 2012</dc:title>
  <dc:creator>Marina Papatriantafilou</dc:creator>
  <cp:lastModifiedBy>Marina Papatriantafilou</cp:lastModifiedBy>
  <cp:revision>613</cp:revision>
  <cp:lastPrinted>2015-01-28T21:49:37Z</cp:lastPrinted>
  <dcterms:created xsi:type="dcterms:W3CDTF">2012-10-29T16:37:44Z</dcterms:created>
  <dcterms:modified xsi:type="dcterms:W3CDTF">2017-02-20T08:41:13Z</dcterms:modified>
</cp:coreProperties>
</file>