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47" r:id="rId42"/>
    <p:sldId id="848" r:id="rId43"/>
    <p:sldId id="849" r:id="rId44"/>
    <p:sldId id="818" r:id="rId45"/>
    <p:sldId id="819" r:id="rId46"/>
    <p:sldId id="820" r:id="rId47"/>
    <p:sldId id="821" r:id="rId48"/>
    <p:sldId id="822" r:id="rId49"/>
    <p:sldId id="823" r:id="rId50"/>
    <p:sldId id="854" r:id="rId51"/>
    <p:sldId id="825" r:id="rId52"/>
    <p:sldId id="826" r:id="rId53"/>
    <p:sldId id="827" r:id="rId54"/>
    <p:sldId id="828" r:id="rId55"/>
    <p:sldId id="829" r:id="rId56"/>
    <p:sldId id="830" r:id="rId57"/>
    <p:sldId id="831" r:id="rId58"/>
    <p:sldId id="832" r:id="rId59"/>
    <p:sldId id="833" r:id="rId60"/>
    <p:sldId id="834" r:id="rId61"/>
    <p:sldId id="835" r:id="rId62"/>
    <p:sldId id="836" r:id="rId63"/>
    <p:sldId id="837" r:id="rId64"/>
    <p:sldId id="838" r:id="rId65"/>
    <p:sldId id="839" r:id="rId66"/>
    <p:sldId id="840" r:id="rId67"/>
    <p:sldId id="841" r:id="rId68"/>
    <p:sldId id="842" r:id="rId69"/>
    <p:sldId id="843" r:id="rId70"/>
    <p:sldId id="845" r:id="rId71"/>
    <p:sldId id="846" r:id="rId72"/>
    <p:sldId id="855" r:id="rId7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62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8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57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707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57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7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70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41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25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740D9A-F30C-464C-9C6F-4BE1B9B73ACF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287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6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631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95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423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806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19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715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074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081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936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32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2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2971F83-9BEE-2C46-8959-615E53920DD7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27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088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662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33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063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520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9787357-646B-1D41-AF98-20C0C3AF0FFD}" type="slidenum">
              <a:rPr lang="en-US" smtClean="0">
                <a:latin typeface="Times New Roman" charset="0"/>
              </a:rPr>
              <a:pPr>
                <a:defRPr/>
              </a:pPr>
              <a:t>35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60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49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399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9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44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177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45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67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BEAD4EB-EF74-6849-BE06-F7C66DBC48E1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4497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4058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878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634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43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581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8254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3107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9405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073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02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718FBB-1C04-4B4F-A933-2D61F51C2281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207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804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49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D793E18-694A-834A-BF6B-4EEA1AA55A02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6588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59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2652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274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1307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1078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E552CE-7642-8349-9C36-E5E9CDF349CB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5482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81FB907-2C4B-7D4F-87DD-C190997FB8CA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0119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4F6E55-C848-6B4C-B4FA-0242C1CED654}" type="slidenum">
              <a:rPr lang="en-US" smtClean="0">
                <a:latin typeface="Times New Roman" charset="0"/>
              </a:rPr>
              <a:pPr>
                <a:defRPr/>
              </a:pPr>
              <a:t>65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1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113D69F-0AFE-DC42-AA21-2D2004DBB32C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904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2DC6CAE-7D7D-B946-87B0-0426C35FA86D}" type="slidenum">
              <a:rPr lang="en-US" smtClean="0">
                <a:latin typeface="Times New Roman" charset="0"/>
              </a:rPr>
              <a:pPr>
                <a:defRPr/>
              </a:pPr>
              <a:t>66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6757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568F8E-AB2D-134F-A83A-B57185FD7AE3}" type="slidenum">
              <a:rPr lang="en-US" smtClean="0">
                <a:latin typeface="Times New Roman" charset="0"/>
              </a:rPr>
              <a:pPr>
                <a:defRPr/>
              </a:pPr>
              <a:t>67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3257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0E5932-062E-0F42-ABBE-8F6764CB5ED6}" type="slidenum">
              <a:rPr lang="en-US" smtClean="0">
                <a:latin typeface="Times New Roman" charset="0"/>
              </a:rPr>
              <a:pPr>
                <a:defRPr/>
              </a:pPr>
              <a:t>68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9805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9652CB-C368-DE42-93EF-F7F70FE80417}" type="slidenum">
              <a:rPr lang="en-US" smtClean="0">
                <a:latin typeface="Times New Roman" charset="0"/>
              </a:rPr>
              <a:pPr>
                <a:defRPr/>
              </a:pPr>
              <a:t>69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9072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70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8079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71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0897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71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4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19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61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5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3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1.wmf"/><Relationship Id="rId4" Type="http://schemas.openxmlformats.org/officeDocument/2006/relationships/image" Target="../media/image6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4.png"/><Relationship Id="rId4" Type="http://schemas.openxmlformats.org/officeDocument/2006/relationships/image" Target="../media/image10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4.wmf"/><Relationship Id="rId4" Type="http://schemas.openxmlformats.org/officeDocument/2006/relationships/image" Target="../media/image10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2982890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215120"/>
            <a:ext cx="5378450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 smtClean="0"/>
              <a:t>Slides edited by Vladimir </a:t>
            </a:r>
            <a:r>
              <a:rPr lang="en-US" sz="1200" dirty="0" err="1"/>
              <a:t>S</a:t>
            </a:r>
            <a:r>
              <a:rPr lang="en-US" sz="1200" dirty="0" err="1" smtClean="0"/>
              <a:t>avic</a:t>
            </a:r>
            <a:r>
              <a:rPr lang="en-US" sz="1200" dirty="0" smtClean="0"/>
              <a:t> (savicv@chalmers.se)</a:t>
            </a:r>
          </a:p>
          <a:p>
            <a:pPr>
              <a:defRPr/>
            </a:pPr>
            <a:r>
              <a:rPr lang="en-US" sz="1200" dirty="0"/>
              <a:t>Course: EDA344 Computer </a:t>
            </a:r>
            <a:r>
              <a:rPr lang="en-US" sz="1200" dirty="0" smtClean="0"/>
              <a:t>communication (2017)</a:t>
            </a:r>
          </a:p>
          <a:p>
            <a:pPr>
              <a:defRPr/>
            </a:pPr>
            <a:r>
              <a:rPr lang="en-US" sz="1200" dirty="0" smtClean="0"/>
              <a:t>D&amp;IT, Chalmers Univ. Of Technology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7531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394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395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396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397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398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399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400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401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402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403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Internet: </a:t>
            </a:r>
            <a:r>
              <a:rPr lang="en-US" i="1" dirty="0" smtClean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to reach other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 given wireless node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MANET, VANET</a:t>
            </a:r>
            <a:endParaRPr lang="en-US" i="1" dirty="0" smtClean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7.2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</a:t>
            </a:r>
            <a:r>
              <a:rPr lang="en-US" sz="2000" dirty="0" smtClean="0">
                <a:latin typeface="Gill Sans MT" charset="0"/>
              </a:rPr>
              <a:t>3G</a:t>
            </a:r>
            <a:r>
              <a:rPr lang="en-US" sz="2000" dirty="0">
                <a:latin typeface="Gill Sans MT" charset="0"/>
              </a:rPr>
              <a:t>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…. make communication across (even a point to point)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 – easier 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</a:t>
            </a:r>
            <a:r>
              <a:rPr lang="en-US" sz="2000" dirty="0" smtClean="0">
                <a:latin typeface="Gill Sans MT" charset="0"/>
              </a:rPr>
              <a:t>-&gt; </a:t>
            </a:r>
            <a:r>
              <a:rPr lang="en-US" sz="2000" dirty="0">
                <a:latin typeface="Gill Sans MT" charset="0"/>
              </a:rPr>
              <a:t>increase SNR-</a:t>
            </a:r>
            <a:r>
              <a:rPr lang="en-US" sz="2000" dirty="0" smtClean="0">
                <a:latin typeface="Gill Sans MT" charset="0"/>
              </a:rPr>
              <a:t>&gt; decrease </a:t>
            </a:r>
            <a:r>
              <a:rPr lang="en-US" sz="2000" dirty="0">
                <a:latin typeface="Gill Sans MT" charset="0"/>
              </a:rPr>
              <a:t>BER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thruput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 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 smtClean="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inner-product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Z</a:t>
            </a:r>
            <a:r>
              <a:rPr lang="en-US" baseline="-25000" dirty="0" smtClean="0">
                <a:latin typeface="Arial" charset="0"/>
                <a:cs typeface="Arial" charset="0"/>
              </a:rPr>
              <a:t>i,m</a:t>
            </a:r>
            <a:r>
              <a:rPr lang="en-US" dirty="0" smtClean="0">
                <a:latin typeface="Arial" charset="0"/>
                <a:cs typeface="Arial" charset="0"/>
              </a:rPr>
              <a:t>= d</a:t>
            </a:r>
            <a:r>
              <a:rPr lang="en-US" baseline="-25000" dirty="0" smtClean="0">
                <a:latin typeface="Arial" charset="0"/>
                <a:cs typeface="Arial" charset="0"/>
              </a:rPr>
              <a:t>i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.</a:t>
            </a:r>
            <a:r>
              <a:rPr lang="en-US" dirty="0" smtClean="0">
                <a:latin typeface="Arial" charset="0"/>
                <a:cs typeface="Arial" charset="0"/>
              </a:rPr>
              <a:t>c</a:t>
            </a:r>
            <a:r>
              <a:rPr lang="en-US" baseline="-25000" dirty="0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 </a:t>
              </a:r>
              <a:r>
                <a:rPr lang="en-US" dirty="0" smtClean="0">
                  <a:latin typeface="Arial" charset="0"/>
                  <a:cs typeface="Arial" charset="0"/>
                </a:rPr>
                <a:t>= </a:t>
              </a:r>
              <a:r>
                <a:rPr lang="en-US" sz="2800" dirty="0" smtClean="0">
                  <a:latin typeface="Symbol" charset="0"/>
                  <a:cs typeface="Arial" charset="0"/>
                </a:rPr>
                <a:t>S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Z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 smtClean="0">
                  <a:latin typeface="Arial" charset="0"/>
                  <a:cs typeface="Arial" charset="0"/>
                </a:rPr>
                <a:t>.</a:t>
              </a:r>
              <a:r>
                <a:rPr lang="en-US" dirty="0" smtClean="0">
                  <a:latin typeface="Arial" charset="0"/>
                  <a:cs typeface="Arial" charset="0"/>
                </a:rPr>
                <a:t>c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”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+mn-ea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</a:t>
            </a:r>
            <a:r>
              <a:rPr lang="en-US" sz="2400" dirty="0" smtClean="0">
                <a:latin typeface="Gill Sans MT" charset="0"/>
                <a:cs typeface="+mn-cs"/>
              </a:rPr>
              <a:t>subscribers (5-to-1)!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</a:t>
            </a:r>
            <a:r>
              <a:rPr lang="en-US" sz="2400" dirty="0" smtClean="0">
                <a:latin typeface="Gill Sans MT" charset="0"/>
                <a:cs typeface="+mn-cs"/>
              </a:rPr>
              <a:t>equals # </a:t>
            </a:r>
            <a:r>
              <a:rPr lang="en-US" sz="2400" dirty="0">
                <a:latin typeface="Gill Sans MT" charset="0"/>
                <a:cs typeface="+mn-cs"/>
              </a:rPr>
              <a:t>wireline Internet-connected devices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2754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</a:t>
            </a:r>
            <a:r>
              <a:rPr lang="en-US" dirty="0" smtClean="0">
                <a:latin typeface="Gill Sans MT" charset="0"/>
                <a:cs typeface="+mj-cs"/>
              </a:rPr>
              <a:t>LAN (</a:t>
            </a:r>
            <a:r>
              <a:rPr lang="en-US" dirty="0" err="1" smtClean="0">
                <a:latin typeface="Gill Sans MT" charset="0"/>
                <a:cs typeface="+mj-cs"/>
              </a:rPr>
              <a:t>WiFi</a:t>
            </a:r>
            <a:r>
              <a:rPr lang="en-US" dirty="0" smtClean="0">
                <a:latin typeface="Gill Sans MT" charset="0"/>
                <a:cs typeface="+mj-cs"/>
              </a:rPr>
              <a:t>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2.4/5 GHz unlicensed spectrum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 smtClean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 smtClean="0">
                <a:latin typeface="Gill Sans MT" charset="0"/>
              </a:rPr>
              <a:t>5 </a:t>
            </a:r>
            <a:r>
              <a:rPr lang="en-US" dirty="0">
                <a:latin typeface="Gill Sans MT" charset="0"/>
              </a:rPr>
              <a:t>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 smtClean="0">
                <a:latin typeface="Gill Sans MT" charset="0"/>
              </a:rPr>
              <a:t>2.4/5 </a:t>
            </a:r>
            <a:r>
              <a:rPr lang="en-US" dirty="0">
                <a:latin typeface="Gill Sans MT" charset="0"/>
              </a:rPr>
              <a:t>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</a:t>
            </a:r>
            <a:r>
              <a:rPr lang="en-US" sz="2400" dirty="0" smtClean="0">
                <a:latin typeface="Gill Sans MT" charset="0"/>
                <a:cs typeface="+mn-cs"/>
              </a:rPr>
              <a:t>antennas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 smtClean="0">
                <a:latin typeface="Gill Sans MT" charset="0"/>
              </a:rPr>
              <a:t>2.4/5 </a:t>
            </a:r>
            <a:r>
              <a:rPr lang="en-US" dirty="0">
                <a:latin typeface="Gill Sans MT" charset="0"/>
              </a:rPr>
              <a:t>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access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699"/>
            <a:ext cx="758031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into 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11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channels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beacon frames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containing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Dynamic Host Configuration </a:t>
            </a:r>
            <a:r>
              <a:rPr lang="en-US" dirty="0" smtClean="0">
                <a:latin typeface="Gill Sans MT" charset="0"/>
              </a:rPr>
              <a:t>Protocol (DHCP) </a:t>
            </a:r>
            <a:r>
              <a:rPr lang="en-US" dirty="0">
                <a:latin typeface="Gill Sans MT" charset="0"/>
              </a:rPr>
              <a:t>to get IP address in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Request frame sent: H1 to selected AP (AP 2)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latin typeface="Gill Sans MT" charset="0"/>
                <a:cs typeface="+mn-cs"/>
              </a:rPr>
              <a:t>association Response frame sent from  selected AP (AP 2)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Request frame sent: H1 to selected AP (AP 2)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Association Response frame sent from selected AP (AP 2)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difficult to receive </a:t>
            </a:r>
            <a:r>
              <a:rPr lang="en-US" sz="2000" dirty="0">
                <a:latin typeface="Gill Sans MT" charset="0"/>
              </a:rPr>
              <a:t>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terminal,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545139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dirty="0" smtClean="0">
                <a:latin typeface="Arial" charset="0"/>
                <a:cs typeface="Arial" charset="0"/>
              </a:rPr>
              <a:t>Distributed Inter-Frame Spacing (</a:t>
            </a:r>
            <a:r>
              <a:rPr lang="en-US" sz="2000" b="1" dirty="0" smtClean="0">
                <a:latin typeface="Arial" charset="0"/>
                <a:cs typeface="Arial" charset="0"/>
              </a:rPr>
              <a:t>DIFS)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transmit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entire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frame </a:t>
            </a:r>
            <a:r>
              <a:rPr lang="en-US" sz="2000" dirty="0">
                <a:latin typeface="Arial" charset="0"/>
                <a:cs typeface="Arial" charset="0"/>
              </a:rPr>
              <a:t>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random backoff </a:t>
            </a:r>
            <a:r>
              <a:rPr lang="en-US" sz="2000" dirty="0">
                <a:latin typeface="Arial" charset="0"/>
                <a:cs typeface="Arial" charset="0"/>
              </a:rPr>
              <a:t>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cs typeface="Arial" charset="0"/>
              </a:rPr>
              <a:t>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 </a:t>
            </a:r>
            <a:r>
              <a:rPr lang="en-US" sz="2000" dirty="0" smtClean="0">
                <a:latin typeface="Arial" charset="0"/>
                <a:cs typeface="Arial" charset="0"/>
              </a:rPr>
              <a:t>return </a:t>
            </a:r>
            <a:r>
              <a:rPr lang="en-US" sz="2000" dirty="0">
                <a:latin typeface="Arial" charset="0"/>
                <a:cs typeface="Arial" charset="0"/>
              </a:rPr>
              <a:t>ACK after </a:t>
            </a:r>
            <a:r>
              <a:rPr lang="en-US" sz="2000" dirty="0" smtClean="0">
                <a:latin typeface="Arial" charset="0"/>
                <a:cs typeface="Arial" charset="0"/>
              </a:rPr>
              <a:t>Short Inter-Frame Spacing (</a:t>
            </a:r>
            <a:r>
              <a:rPr lang="en-US" sz="2000" b="1" dirty="0" smtClean="0">
                <a:latin typeface="Arial" charset="0"/>
                <a:cs typeface="Arial" charset="0"/>
              </a:rPr>
              <a:t>SIFS) 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(</a:t>
            </a:r>
            <a:r>
              <a:rPr lang="en-US" sz="2000" dirty="0">
                <a:latin typeface="Arial" charset="0"/>
                <a:cs typeface="Arial" charset="0"/>
              </a:rPr>
              <a:t>ACK needed due to hidden 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random access of data frames: </a:t>
            </a:r>
            <a:r>
              <a:rPr lang="en-US" sz="2400" dirty="0" smtClean="0">
                <a:latin typeface="Gill Sans MT" charset="0"/>
                <a:cs typeface="+mn-cs"/>
              </a:rPr>
              <a:t>avoid </a:t>
            </a:r>
            <a:r>
              <a:rPr lang="en-US" sz="2400" dirty="0">
                <a:latin typeface="Gill Sans MT" charset="0"/>
                <a:cs typeface="+mn-cs"/>
              </a:rPr>
              <a:t>collisions of 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long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request-to-send (RTS) </a:t>
            </a:r>
            <a:r>
              <a:rPr lang="en-US" sz="2400" dirty="0">
                <a:latin typeface="Gill Sans MT" charset="0"/>
                <a:cs typeface="+mn-cs"/>
              </a:rPr>
              <a:t>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clear-to-send 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(CTS) </a:t>
            </a:r>
            <a:r>
              <a:rPr lang="en-US" sz="2400" dirty="0">
                <a:latin typeface="Gill Sans MT" charset="0"/>
                <a:cs typeface="+mn-cs"/>
              </a:rPr>
              <a:t>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 smtClean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transmitting</a:t>
            </a:r>
            <a:r>
              <a:rPr lang="en-US" sz="2000" dirty="0" smtClean="0">
                <a:latin typeface="Gill Sans MT" charset="0"/>
                <a:cs typeface="+mn-cs"/>
              </a:rPr>
              <a:t>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to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receive</a:t>
            </a:r>
            <a:r>
              <a:rPr lang="en-US" sz="2000" dirty="0" smtClean="0">
                <a:latin typeface="Gill Sans MT" charset="0"/>
                <a:cs typeface="+mn-cs"/>
              </a:rPr>
              <a:t>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</a:t>
            </a: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router</a:t>
            </a:r>
            <a:r>
              <a:rPr lang="en-US" sz="2000" dirty="0" smtClean="0">
                <a:latin typeface="Gill Sans MT" charset="0"/>
                <a:cs typeface="+mn-cs"/>
              </a:rPr>
              <a:t>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 smtClean="0">
                <a:latin typeface="Gill Sans MT" charset="0"/>
                <a:cs typeface="+mn-cs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3G, LTE)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V="1">
            <a:off x="7473949" y="4864706"/>
            <a:ext cx="455611" cy="5360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" name="Text Box 54"/>
          <p:cNvSpPr txBox="1">
            <a:spLocks noChangeArrowheads="1"/>
          </p:cNvSpPr>
          <p:nvPr/>
        </p:nvSpPr>
        <p:spPr bwMode="auto">
          <a:xfrm>
            <a:off x="6919913" y="5367892"/>
            <a:ext cx="1563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e</a:t>
            </a:r>
            <a:r>
              <a:rPr lang="en-US" dirty="0" smtClean="0">
                <a:latin typeface="Arial" charset="0"/>
                <a:cs typeface="Arial" charset="0"/>
              </a:rPr>
              <a:t>ncryption?</a:t>
            </a:r>
          </a:p>
        </p:txBody>
      </p:sp>
    </p:spTree>
    <p:extLst>
      <p:ext uri="{BB962C8B-B14F-4D97-AF65-F5344CB8AC3E}">
        <p14:creationId xmlns:p14="http://schemas.microsoft.com/office/powerpoint/2010/main" val="28814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</a:t>
            </a:r>
            <a:r>
              <a:rPr lang="en-US" dirty="0" smtClean="0">
                <a:latin typeface="Gill Sans MT" charset="0"/>
              </a:rPr>
              <a:t>6): </a:t>
            </a:r>
            <a:r>
              <a:rPr lang="en-US" dirty="0">
                <a:latin typeface="Gill Sans MT" charset="0"/>
              </a:rPr>
              <a:t>switch will see frame from H1 and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2. When BER becomes too high,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switch to lower transmission rate </a:t>
            </a:r>
            <a:r>
              <a:rPr lang="en-US" dirty="0" smtClean="0">
                <a:latin typeface="Arial" charset="0"/>
                <a:cs typeface="Arial" charset="0"/>
              </a:rPr>
              <a:t>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>
                <a:latin typeface="Gill Sans MT" charset="0"/>
                <a:cs typeface="+mn-cs"/>
              </a:rPr>
              <a:t>”</a:t>
            </a:r>
            <a:endParaRPr lang="en-US" sz="2800" dirty="0"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 frame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 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 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master/slaves: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master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Bluetooth</a:t>
            </a:r>
            <a:r>
              <a:rPr lang="en-US" sz="2400" dirty="0">
                <a:latin typeface="Gill Sans MT" charset="0"/>
                <a:cs typeface="+mn-cs"/>
              </a:rPr>
              <a:t>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 smtClean="0">
                <a:latin typeface="Gill Sans MT" charset="0"/>
                <a:cs typeface="+mn-cs"/>
              </a:rPr>
              <a:t>Introduction 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Cellular Internet a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ccess</a:t>
            </a:r>
            <a:endParaRPr lang="en-US" sz="2400" dirty="0">
              <a:solidFill>
                <a:srgbClr val="C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Principles: addressing and routing </a:t>
            </a:r>
            <a:r>
              <a:rPr lang="en-US" sz="2400" dirty="0">
                <a:latin typeface="Gill Sans MT" charset="0"/>
                <a:cs typeface="+mn-cs"/>
              </a:rPr>
              <a:t>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7.7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latin typeface="Gill Sans MT" charset="0"/>
                <a:cs typeface="+mn-cs"/>
              </a:rPr>
              <a:t>protocols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manages call setup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air-interface: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0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1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7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490235" y="2468353"/>
            <a:ext cx="1184940" cy="9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</a:t>
            </a:r>
            <a:r>
              <a:rPr lang="en-US" dirty="0" smtClean="0">
                <a:latin typeface="Arial" charset="0"/>
                <a:cs typeface="Arial" charset="0"/>
              </a:rPr>
              <a:t>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(RNC)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118494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(gateway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router)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 smtClean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 smtClean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0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01028" y="2458481"/>
            <a:ext cx="1184940" cy="9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R</a:t>
            </a:r>
            <a:r>
              <a:rPr lang="en-US" dirty="0" smtClean="0">
                <a:latin typeface="Arial" charset="0"/>
                <a:cs typeface="Arial" charset="0"/>
              </a:rPr>
              <a:t>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>
                <a:latin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(RNC)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118494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(gateway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router)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versus 4G LTE network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</a:t>
            </a:r>
            <a:r>
              <a:rPr lang="en-US" sz="4400" dirty="0" smtClean="0">
                <a:solidFill>
                  <a:srgbClr val="000090"/>
                </a:solidFill>
              </a:rPr>
              <a:t>G</a:t>
            </a: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90"/>
                </a:solidFill>
              </a:rPr>
              <a:t>4G-LTE</a:t>
            </a:r>
            <a:endParaRPr lang="en-US" sz="4400" dirty="0">
              <a:solidFill>
                <a:srgbClr val="000090"/>
              </a:solidFill>
            </a:endParaRP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1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  <a:endParaRPr lang="en-US" sz="40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 smtClean="0"/>
              <a:t>all IP core: IP packets tunneled (through core IP network) from base station to gateway</a:t>
            </a:r>
          </a:p>
          <a:p>
            <a:pPr marL="238125" indent="-238125"/>
            <a:r>
              <a:rPr lang="en-US" sz="2400" dirty="0" smtClean="0"/>
              <a:t>no separation between voice and data – all traffic carried over IP core to gateway</a:t>
            </a:r>
            <a:endParaRPr lang="en-US" sz="2400" dirty="0"/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(user element)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(base station)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  <a:endParaRPr lang="en-US" dirty="0" smtClean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data</a:t>
            </a: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Entity </a:t>
              </a:r>
              <a:r>
                <a:rPr lang="en-US" dirty="0">
                  <a:solidFill>
                    <a:srgbClr val="000090"/>
                  </a:solidFill>
                </a:rPr>
                <a:t>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control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Home </a:t>
              </a:r>
              <a:r>
                <a:rPr lang="en-US" dirty="0">
                  <a:solidFill>
                    <a:srgbClr val="000090"/>
                  </a:solidFill>
                </a:rPr>
                <a:t>Subscriber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 (like HLR+VLR)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23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79786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Functional split of major LTE components</a:t>
            </a:r>
            <a:endParaRPr lang="en-US" sz="36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7907337" cy="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8" y="1191126"/>
            <a:ext cx="9144000" cy="566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1010" y="292358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holds idle UE info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QoS enforcement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001168" y="3569917"/>
            <a:ext cx="1963738" cy="2204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4424764" y="1539468"/>
            <a:ext cx="412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handles idle/active UE transitions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pages UE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sets up eNodeB-PGW tunnel (aka bearer) 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213" name="Straight Connector 212"/>
          <p:cNvCxnSpPr/>
          <p:nvPr/>
        </p:nvCxnSpPr>
        <p:spPr bwMode="auto">
          <a:xfrm flipH="1">
            <a:off x="4848330" y="2462798"/>
            <a:ext cx="539230" cy="583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2" name="Group 782"/>
          <p:cNvGrpSpPr>
            <a:grpSpLocks/>
          </p:cNvGrpSpPr>
          <p:nvPr/>
        </p:nvGrpSpPr>
        <p:grpSpPr bwMode="auto">
          <a:xfrm>
            <a:off x="2365965" y="953786"/>
            <a:ext cx="650612" cy="891549"/>
            <a:chOff x="742" y="2409"/>
            <a:chExt cx="576" cy="881"/>
          </a:xfrm>
        </p:grpSpPr>
        <p:grpSp>
          <p:nvGrpSpPr>
            <p:cNvPr id="1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5" name="Picture 799" descr="cell_tower_radiation cop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6587" y="2161661"/>
            <a:ext cx="614363" cy="880827"/>
            <a:chOff x="4804140" y="4632965"/>
            <a:chExt cx="614363" cy="1348762"/>
          </a:xfrm>
        </p:grpSpPr>
        <p:grpSp>
          <p:nvGrpSpPr>
            <p:cNvPr id="33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5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4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184666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16178" y="4168703"/>
            <a:ext cx="661282" cy="793661"/>
            <a:chOff x="8316178" y="4168703"/>
            <a:chExt cx="661282" cy="793661"/>
          </a:xfrm>
        </p:grpSpPr>
        <p:grpSp>
          <p:nvGrpSpPr>
            <p:cNvPr id="41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42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49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44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53" name="Oval 5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Straight Connector 59"/>
              <p:cNvCxnSpPr>
                <a:endCxn id="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5670305" y="4221892"/>
            <a:ext cx="661282" cy="793661"/>
            <a:chOff x="8316178" y="4168703"/>
            <a:chExt cx="661282" cy="793661"/>
          </a:xfrm>
        </p:grpSpPr>
        <p:grpSp>
          <p:nvGrpSpPr>
            <p:cNvPr id="73" name="Group 224"/>
            <p:cNvGrpSpPr>
              <a:grpSpLocks/>
            </p:cNvGrpSpPr>
            <p:nvPr/>
          </p:nvGrpSpPr>
          <p:grpSpPr bwMode="auto">
            <a:xfrm>
              <a:off x="8392684" y="4168703"/>
              <a:ext cx="550863" cy="793661"/>
              <a:chOff x="611" y="3693"/>
              <a:chExt cx="449" cy="287"/>
            </a:xfrm>
          </p:grpSpPr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85" name="Group 226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" name="Freeform 227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2" name="Freeform 228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6" name="Freeform 229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Freeform 230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Freeform 231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Freeform 232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Freeform 233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4" name="Group 347"/>
            <p:cNvGrpSpPr>
              <a:grpSpLocks/>
            </p:cNvGrpSpPr>
            <p:nvPr/>
          </p:nvGrpSpPr>
          <p:grpSpPr bwMode="auto">
            <a:xfrm>
              <a:off x="8316178" y="4544719"/>
              <a:ext cx="661282" cy="323815"/>
              <a:chOff x="1871277" y="1576300"/>
              <a:chExt cx="1128371" cy="437861"/>
            </a:xfrm>
          </p:grpSpPr>
          <p:sp>
            <p:nvSpPr>
              <p:cNvPr id="75" name="Oval 74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02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Wireless links, characteristics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.4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7.5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.7</a:t>
            </a:r>
            <a:r>
              <a:rPr lang="en-US" sz="2400" dirty="0" smtClean="0">
                <a:latin typeface="Gill Sans MT" charset="0"/>
                <a:cs typeface="+mn-cs"/>
              </a:rPr>
              <a:t> Handling mobility in cellular </a:t>
            </a:r>
            <a:r>
              <a:rPr lang="en-US" sz="2400" dirty="0">
                <a:latin typeface="Gill Sans MT" charset="0"/>
                <a:cs typeface="+mn-cs"/>
              </a:rPr>
              <a:t>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passing through multiple access point while maintaining ongoing connections (</a:t>
            </a:r>
            <a:r>
              <a:rPr lang="en-US" dirty="0" smtClean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permanent </a:t>
            </a:r>
            <a:r>
              <a:rPr lang="ja-JP" altLang="en-US" sz="2000" smtClean="0">
                <a:latin typeface="Arial" charset="0"/>
                <a:cs typeface="Arial" charset="0"/>
              </a:rPr>
              <a:t>“</a:t>
            </a: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  <a:r>
              <a:rPr lang="ja-JP" altLang="en-US" sz="2000" smtClean="0">
                <a:latin typeface="Arial" charset="0"/>
                <a:cs typeface="Arial" charset="0"/>
              </a:rPr>
              <a:t>”</a:t>
            </a:r>
            <a:r>
              <a:rPr lang="en-US" sz="2000" dirty="0" smtClean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 smtClean="0">
                <a:latin typeface="Arial" charset="0"/>
                <a:cs typeface="Arial" charset="0"/>
              </a:rPr>
              <a:t>can always</a:t>
            </a:r>
            <a:r>
              <a:rPr lang="en-US" sz="2000" dirty="0" smtClean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 smtClean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 smtClean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remains constant (</a:t>
            </a:r>
            <a:r>
              <a:rPr lang="en-US" sz="1600" dirty="0" smtClean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581775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 smtClean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 smtClean="0">
                <a:latin typeface="Arial" charset="0"/>
                <a:cs typeface="Arial" charset="0"/>
              </a:rPr>
              <a:t>wants to communicate with mobile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he/she is</a:t>
            </a:r>
            <a:r>
              <a:rPr lang="en-US" sz="2400" dirty="0" smtClean="0">
                <a:latin typeface="Gill Sans MT" charset="0"/>
                <a:cs typeface="+mn-cs"/>
              </a:rPr>
              <a:t>?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Facebook!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laptop, smartphone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wireless does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foreign agent contacts home agent home: 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“</a:t>
              </a:r>
              <a:r>
                <a:rPr lang="en-US" sz="2000" dirty="0" smtClean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”</a:t>
              </a:r>
              <a:endParaRPr lang="en-US" sz="20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correspondent-home-network-mobile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 care-of-address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care-of-address)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care-of-address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7.5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7.6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7.7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Handling mobility in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7.8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Mobility and higher-layer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protocols</a:t>
            </a:r>
            <a:endParaRPr lang="en-US" sz="24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3344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has many features </a:t>
            </a:r>
            <a:r>
              <a:rPr lang="en-US" dirty="0" smtClean="0">
                <a:latin typeface="Gill Sans MT" charset="0"/>
                <a:cs typeface="+mn-cs"/>
              </a:rPr>
              <a:t>we’ve </a:t>
            </a:r>
            <a:r>
              <a:rPr lang="en-US" dirty="0">
                <a:latin typeface="Gill Sans MT" charset="0"/>
                <a:cs typeface="+mn-cs"/>
              </a:rPr>
              <a:t>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care-of-addresses,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relay - responsible for sending packets between wired network and wireless host(s) in its </a:t>
            </a:r>
            <a:r>
              <a:rPr lang="ja-JP" altLang="en-US" sz="2000" dirty="0">
                <a:latin typeface="Gill Sans MT" charset="0"/>
                <a:cs typeface="+mn-cs"/>
              </a:rPr>
              <a:t>“</a:t>
            </a:r>
            <a:r>
              <a:rPr lang="en-US" sz="2000" dirty="0">
                <a:latin typeface="Gill Sans MT" charset="0"/>
                <a:cs typeface="+mn-cs"/>
              </a:rPr>
              <a:t>area</a:t>
            </a:r>
            <a:r>
              <a:rPr lang="ja-JP" altLang="en-US" sz="2000" dirty="0">
                <a:latin typeface="Gill Sans MT" charset="0"/>
                <a:cs typeface="+mn-cs"/>
              </a:rPr>
              <a:t>”</a:t>
            </a:r>
            <a:endParaRPr lang="en-US" sz="2000" dirty="0">
              <a:latin typeface="Gill Sans MT" charset="0"/>
              <a:cs typeface="+mn-cs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+mn-cs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121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122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 smtClean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6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foreign/home agents advertise service by broadcasting </a:t>
            </a:r>
            <a:r>
              <a:rPr lang="en-US" sz="2400" dirty="0" smtClean="0">
                <a:latin typeface="Arial" charset="0"/>
                <a:cs typeface="Arial" charset="0"/>
              </a:rPr>
              <a:t>Internet Control Message Protocol (ICMP) </a:t>
            </a:r>
            <a:r>
              <a:rPr lang="en-US" sz="2400" dirty="0">
                <a:latin typeface="Arial" charset="0"/>
                <a:cs typeface="Arial" charset="0"/>
              </a:rPr>
              <a:t>messages</a:t>
            </a:r>
            <a:r>
              <a:rPr lang="en-US" sz="2000" dirty="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7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99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407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301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207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5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309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62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206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414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309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203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411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305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61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209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416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311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69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209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416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311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55" y="162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207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417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310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55" y="161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204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414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306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0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recall: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87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dirty="0">
                <a:latin typeface="Gill Sans MT" charset="0"/>
                <a:cs typeface="+mn-cs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Public switched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telephone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mobile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home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visited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dirty="0" smtClean="0">
                  <a:latin typeface="Arial" charset="0"/>
                  <a:cs typeface="Arial" charset="0"/>
                </a:rPr>
                <a:t>nd</a:t>
              </a:r>
              <a:r>
                <a:rPr lang="en-US" dirty="0" smtClean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solidFill>
                        <a:srgbClr val="FF0000"/>
                      </a:solidFill>
                      <a:cs typeface="+mn-cs"/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2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09" name="Group 782"/>
          <p:cNvGrpSpPr>
            <a:grpSpLocks/>
          </p:cNvGrpSpPr>
          <p:nvPr/>
        </p:nvGrpSpPr>
        <p:grpSpPr bwMode="auto">
          <a:xfrm>
            <a:off x="1769471" y="4101787"/>
            <a:ext cx="372793" cy="645052"/>
            <a:chOff x="742" y="2409"/>
            <a:chExt cx="576" cy="881"/>
          </a:xfrm>
        </p:grpSpPr>
        <p:grpSp>
          <p:nvGrpSpPr>
            <p:cNvPr id="21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1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8" name="Group 782"/>
          <p:cNvGrpSpPr>
            <a:grpSpLocks/>
          </p:cNvGrpSpPr>
          <p:nvPr/>
        </p:nvGrpSpPr>
        <p:grpSpPr bwMode="auto">
          <a:xfrm>
            <a:off x="2608842" y="5482641"/>
            <a:ext cx="372793" cy="645052"/>
            <a:chOff x="742" y="2409"/>
            <a:chExt cx="576" cy="881"/>
          </a:xfrm>
        </p:grpSpPr>
        <p:grpSp>
          <p:nvGrpSpPr>
            <p:cNvPr id="22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3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3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4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30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7" name="Group 782"/>
          <p:cNvGrpSpPr>
            <a:grpSpLocks/>
          </p:cNvGrpSpPr>
          <p:nvPr/>
        </p:nvGrpSpPr>
        <p:grpSpPr bwMode="auto">
          <a:xfrm>
            <a:off x="3427396" y="5093689"/>
            <a:ext cx="372793" cy="645052"/>
            <a:chOff x="742" y="2409"/>
            <a:chExt cx="576" cy="881"/>
          </a:xfrm>
        </p:grpSpPr>
        <p:grpSp>
          <p:nvGrpSpPr>
            <p:cNvPr id="24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5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9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66" name="Group 782"/>
          <p:cNvGrpSpPr>
            <a:grpSpLocks/>
          </p:cNvGrpSpPr>
          <p:nvPr/>
        </p:nvGrpSpPr>
        <p:grpSpPr bwMode="auto">
          <a:xfrm>
            <a:off x="2580566" y="4600630"/>
            <a:ext cx="372793" cy="645052"/>
            <a:chOff x="742" y="2409"/>
            <a:chExt cx="576" cy="881"/>
          </a:xfrm>
        </p:grpSpPr>
        <p:grpSp>
          <p:nvGrpSpPr>
            <p:cNvPr id="26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68" name="Picture 7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</a:t>
            </a:r>
          </a:p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</a:t>
            </a:r>
          </a:p>
          <a:p>
            <a:pPr algn="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handoff goal: </a:t>
            </a:r>
            <a:r>
              <a:rPr lang="en-US" sz="2400" dirty="0">
                <a:latin typeface="Gill Sans MT" charset="0"/>
                <a:cs typeface="+mn-cs"/>
              </a:rPr>
              <a:t>route call via new base station (without interruption)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reasons for handoff: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stronger signal to/from new BSS (continuing connectivity, less battery drain)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load balance: free up channel in current BSS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GSM </a:t>
            </a:r>
            <a:r>
              <a:rPr lang="en-US" sz="2200" dirty="0" smtClean="0">
                <a:latin typeface="Gill Sans MT" charset="0"/>
              </a:rPr>
              <a:t>doesn't </a:t>
            </a:r>
            <a:r>
              <a:rPr lang="en-US" sz="2200" dirty="0">
                <a:latin typeface="Gill Sans MT" charset="0"/>
              </a:rPr>
              <a:t>mandate why to perform handoff (policy), only how (mechanism)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handoff initiated by old BSS</a:t>
            </a:r>
          </a:p>
          <a:p>
            <a:pPr lvl="1"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5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4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15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16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6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782"/>
          <p:cNvGrpSpPr>
            <a:grpSpLocks/>
          </p:cNvGrpSpPr>
          <p:nvPr/>
        </p:nvGrpSpPr>
        <p:grpSpPr bwMode="auto">
          <a:xfrm>
            <a:off x="145722" y="3456329"/>
            <a:ext cx="749422" cy="853262"/>
            <a:chOff x="742" y="2409"/>
            <a:chExt cx="576" cy="881"/>
          </a:xfrm>
        </p:grpSpPr>
        <p:grpSp>
          <p:nvGrpSpPr>
            <p:cNvPr id="124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2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25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2" name="Group 782"/>
          <p:cNvGrpSpPr>
            <a:grpSpLocks/>
          </p:cNvGrpSpPr>
          <p:nvPr/>
        </p:nvGrpSpPr>
        <p:grpSpPr bwMode="auto">
          <a:xfrm>
            <a:off x="3420717" y="3587908"/>
            <a:ext cx="749422" cy="853262"/>
            <a:chOff x="742" y="2409"/>
            <a:chExt cx="576" cy="881"/>
          </a:xfrm>
        </p:grpSpPr>
        <p:grpSp>
          <p:nvGrpSpPr>
            <p:cNvPr id="14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4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4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5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44" name="Picture 799" descr="cell_tower_radiation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VLR</a:t>
              </a:r>
            </a:p>
          </p:txBody>
        </p: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 dirty="0">
                <a:latin typeface="Arial" charset="0"/>
                <a:cs typeface="Arial" charset="0"/>
              </a:rPr>
              <a:t>+</a:t>
            </a:r>
            <a:r>
              <a:rPr lang="en-US" sz="2000" dirty="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6. </a:t>
            </a:r>
            <a:r>
              <a:rPr lang="en-US" sz="2000" dirty="0" smtClean="0">
                <a:latin typeface="Arial" charset="0"/>
                <a:cs typeface="Arial" charset="0"/>
              </a:rPr>
              <a:t>mobile and </a:t>
            </a:r>
            <a:r>
              <a:rPr lang="en-US" sz="2000" dirty="0">
                <a:latin typeface="Arial" charset="0"/>
                <a:cs typeface="Arial" charset="0"/>
              </a:rPr>
              <a:t>new BSS </a:t>
            </a:r>
            <a:r>
              <a:rPr lang="en-US" sz="2000" dirty="0" smtClean="0">
                <a:latin typeface="Arial" charset="0"/>
                <a:cs typeface="Arial" charset="0"/>
              </a:rPr>
              <a:t>exchange messages to </a:t>
            </a:r>
            <a:r>
              <a:rPr lang="en-US" sz="2000" dirty="0">
                <a:latin typeface="Arial" charset="0"/>
                <a:cs typeface="Arial" charset="0"/>
              </a:rPr>
              <a:t>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3395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66662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3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8094" y="1596181"/>
            <a:ext cx="407828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call remains routed through anchor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54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4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78" name="Group 577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7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8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9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9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61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2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1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801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3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3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7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92" name="Group 691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9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756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64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71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1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1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2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1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73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3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49" name="Group 748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5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5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5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8" name="Group 767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9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7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7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1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7" name="Group 786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6" name="Group 805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80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1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/>
          <p:cNvGrpSpPr/>
          <p:nvPr/>
        </p:nvGrpSpPr>
        <p:grpSpPr>
          <a:xfrm>
            <a:off x="1612900" y="4424363"/>
            <a:ext cx="711200" cy="931862"/>
            <a:chOff x="1612900" y="4424363"/>
            <a:chExt cx="711200" cy="931862"/>
          </a:xfrm>
        </p:grpSpPr>
        <p:sp>
          <p:nvSpPr>
            <p:cNvPr id="625" name="AutoShape 162"/>
            <p:cNvSpPr>
              <a:spLocks noChangeArrowheads="1"/>
            </p:cNvSpPr>
            <p:nvPr/>
          </p:nvSpPr>
          <p:spPr bwMode="auto">
            <a:xfrm>
              <a:off x="1619250" y="45148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6" name="AutoShape 163"/>
            <p:cNvSpPr>
              <a:spLocks noChangeArrowheads="1"/>
            </p:cNvSpPr>
            <p:nvPr/>
          </p:nvSpPr>
          <p:spPr bwMode="auto">
            <a:xfrm>
              <a:off x="1924050" y="50165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7" name="AutoShape 164"/>
            <p:cNvSpPr>
              <a:spLocks noChangeArrowheads="1"/>
            </p:cNvSpPr>
            <p:nvPr/>
          </p:nvSpPr>
          <p:spPr bwMode="auto">
            <a:xfrm>
              <a:off x="1919288" y="4675188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8" name="Line 291"/>
            <p:cNvSpPr>
              <a:spLocks noChangeShapeType="1"/>
            </p:cNvSpPr>
            <p:nvPr/>
          </p:nvSpPr>
          <p:spPr bwMode="auto">
            <a:xfrm flipV="1">
              <a:off x="1839913" y="4438650"/>
              <a:ext cx="37465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9" name="Line 292"/>
            <p:cNvSpPr>
              <a:spLocks noChangeShapeType="1"/>
            </p:cNvSpPr>
            <p:nvPr/>
          </p:nvSpPr>
          <p:spPr bwMode="auto">
            <a:xfrm flipV="1">
              <a:off x="2152650" y="4445000"/>
              <a:ext cx="119063" cy="781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0" name="Line 293"/>
            <p:cNvSpPr>
              <a:spLocks noChangeShapeType="1"/>
            </p:cNvSpPr>
            <p:nvPr/>
          </p:nvSpPr>
          <p:spPr bwMode="auto">
            <a:xfrm flipV="1">
              <a:off x="2143125" y="4425950"/>
              <a:ext cx="9207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1" name="Line 294"/>
            <p:cNvSpPr>
              <a:spLocks noChangeShapeType="1"/>
            </p:cNvSpPr>
            <p:nvPr/>
          </p:nvSpPr>
          <p:spPr bwMode="auto">
            <a:xfrm flipV="1">
              <a:off x="1851025" y="4424363"/>
              <a:ext cx="358775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2" name="AutoShape 296"/>
            <p:cNvSpPr>
              <a:spLocks noChangeArrowheads="1"/>
            </p:cNvSpPr>
            <p:nvPr/>
          </p:nvSpPr>
          <p:spPr bwMode="auto">
            <a:xfrm>
              <a:off x="1612900" y="48514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33" name="Group 632"/>
            <p:cNvGrpSpPr/>
            <p:nvPr/>
          </p:nvGrpSpPr>
          <p:grpSpPr>
            <a:xfrm>
              <a:off x="1730874" y="4544246"/>
              <a:ext cx="164774" cy="233104"/>
              <a:chOff x="160756" y="4051199"/>
              <a:chExt cx="409927" cy="614913"/>
            </a:xfrm>
          </p:grpSpPr>
          <p:grpSp>
            <p:nvGrpSpPr>
              <p:cNvPr id="691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9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0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9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3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1738593" y="4857408"/>
              <a:ext cx="164774" cy="233104"/>
              <a:chOff x="160756" y="4051199"/>
              <a:chExt cx="409927" cy="614913"/>
            </a:xfrm>
          </p:grpSpPr>
          <p:grpSp>
            <p:nvGrpSpPr>
              <p:cNvPr id="673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7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8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9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7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2031654" y="4728475"/>
              <a:ext cx="164774" cy="233104"/>
              <a:chOff x="160756" y="4051199"/>
              <a:chExt cx="409927" cy="614913"/>
            </a:xfrm>
          </p:grpSpPr>
          <p:grpSp>
            <p:nvGrpSpPr>
              <p:cNvPr id="655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58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9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0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1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2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4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5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7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6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1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72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56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7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2035354" y="5037618"/>
              <a:ext cx="164774" cy="233104"/>
              <a:chOff x="160756" y="4051199"/>
              <a:chExt cx="409927" cy="614913"/>
            </a:xfrm>
          </p:grpSpPr>
          <p:grpSp>
            <p:nvGrpSpPr>
              <p:cNvPr id="637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4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4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5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38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387350" y="3778250"/>
            <a:ext cx="1020763" cy="841375"/>
            <a:chOff x="387350" y="3778250"/>
            <a:chExt cx="1020763" cy="841375"/>
          </a:xfrm>
        </p:grpSpPr>
        <p:sp>
          <p:nvSpPr>
            <p:cNvPr id="540" name="AutoShape 26"/>
            <p:cNvSpPr>
              <a:spLocks noChangeArrowheads="1"/>
            </p:cNvSpPr>
            <p:nvPr/>
          </p:nvSpPr>
          <p:spPr bwMode="auto">
            <a:xfrm>
              <a:off x="387350" y="3778250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1" name="AutoShape 27"/>
            <p:cNvSpPr>
              <a:spLocks noChangeArrowheads="1"/>
            </p:cNvSpPr>
            <p:nvPr/>
          </p:nvSpPr>
          <p:spPr bwMode="auto">
            <a:xfrm>
              <a:off x="692435" y="4280079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" name="AutoShape 28"/>
            <p:cNvSpPr>
              <a:spLocks noChangeArrowheads="1"/>
            </p:cNvSpPr>
            <p:nvPr/>
          </p:nvSpPr>
          <p:spPr bwMode="auto">
            <a:xfrm>
              <a:off x="687350" y="3938036"/>
              <a:ext cx="400424" cy="339546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" name="AutoShape 29"/>
            <p:cNvSpPr>
              <a:spLocks noChangeArrowheads="1"/>
            </p:cNvSpPr>
            <p:nvPr/>
          </p:nvSpPr>
          <p:spPr bwMode="auto">
            <a:xfrm>
              <a:off x="991164" y="4111554"/>
              <a:ext cx="400424" cy="339546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4" name="Line 154"/>
            <p:cNvSpPr>
              <a:spLocks noChangeShapeType="1"/>
            </p:cNvSpPr>
            <p:nvPr/>
          </p:nvSpPr>
          <p:spPr bwMode="auto">
            <a:xfrm flipV="1">
              <a:off x="1217435" y="3996708"/>
              <a:ext cx="190678" cy="31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5" name="Line 155"/>
            <p:cNvSpPr>
              <a:spLocks noChangeShapeType="1"/>
            </p:cNvSpPr>
            <p:nvPr/>
          </p:nvSpPr>
          <p:spPr bwMode="auto">
            <a:xfrm flipV="1">
              <a:off x="921248" y="3996708"/>
              <a:ext cx="322881" cy="4918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6" name="Line 156"/>
            <p:cNvSpPr>
              <a:spLocks noChangeShapeType="1"/>
            </p:cNvSpPr>
            <p:nvPr/>
          </p:nvSpPr>
          <p:spPr bwMode="auto">
            <a:xfrm flipV="1">
              <a:off x="911079" y="3996708"/>
              <a:ext cx="311441" cy="171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7" name="Line 157"/>
            <p:cNvSpPr>
              <a:spLocks noChangeShapeType="1"/>
            </p:cNvSpPr>
            <p:nvPr/>
          </p:nvSpPr>
          <p:spPr bwMode="auto">
            <a:xfrm flipV="1">
              <a:off x="618706" y="3925553"/>
              <a:ext cx="574576" cy="6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506382" y="3814076"/>
              <a:ext cx="164774" cy="233104"/>
              <a:chOff x="160756" y="4051199"/>
              <a:chExt cx="409927" cy="614913"/>
            </a:xfrm>
          </p:grpSpPr>
          <p:grpSp>
            <p:nvGrpSpPr>
              <p:cNvPr id="60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60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791406" y="3962456"/>
              <a:ext cx="164774" cy="233104"/>
              <a:chOff x="160756" y="4051199"/>
              <a:chExt cx="409927" cy="614913"/>
            </a:xfrm>
          </p:grpSpPr>
          <p:grpSp>
            <p:nvGrpSpPr>
              <p:cNvPr id="58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9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104562" y="4155046"/>
              <a:ext cx="164774" cy="233104"/>
              <a:chOff x="160756" y="4051199"/>
              <a:chExt cx="409927" cy="614913"/>
            </a:xfrm>
          </p:grpSpPr>
          <p:grpSp>
            <p:nvGrpSpPr>
              <p:cNvPr id="57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7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7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798807" y="4319503"/>
              <a:ext cx="164774" cy="233104"/>
              <a:chOff x="160756" y="4051199"/>
              <a:chExt cx="409927" cy="614913"/>
            </a:xfrm>
          </p:grpSpPr>
          <p:grpSp>
            <p:nvGrpSpPr>
              <p:cNvPr id="55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55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5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dirty="0" smtClean="0">
                    <a:latin typeface="Arial" charset="0"/>
                    <a:cs typeface="+mn-cs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 MSC</a:t>
            </a:r>
          </a:p>
        </p:txBody>
      </p: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(b) after handoff</a:t>
            </a:r>
          </a:p>
        </p:txBody>
      </p:sp>
      <p:sp>
        <p:nvSpPr>
          <p:cNvPr id="67604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anchor MSC: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first MSC visited during call</a:t>
            </a:r>
          </a:p>
          <a:p>
            <a:pPr marL="687388" lvl="1" indent="-230188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call remains routed through anchor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new MSCs add on to end of MSC chain as mobile moves to new MSC</a:t>
            </a:r>
          </a:p>
          <a:p>
            <a:pPr marL="228600" indent="-2286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optional path minimization step to shorten multi-MSC chain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09" name="Group 708"/>
          <p:cNvGrpSpPr/>
          <p:nvPr/>
        </p:nvGrpSpPr>
        <p:grpSpPr>
          <a:xfrm>
            <a:off x="3084513" y="4438650"/>
            <a:ext cx="1309687" cy="841375"/>
            <a:chOff x="3084513" y="4438650"/>
            <a:chExt cx="1309687" cy="841375"/>
          </a:xfrm>
        </p:grpSpPr>
        <p:sp>
          <p:nvSpPr>
            <p:cNvPr id="710" name="AutoShape 331"/>
            <p:cNvSpPr>
              <a:spLocks noChangeArrowheads="1"/>
            </p:cNvSpPr>
            <p:nvPr/>
          </p:nvSpPr>
          <p:spPr bwMode="auto">
            <a:xfrm>
              <a:off x="3994150" y="443865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1" name="AutoShape 332"/>
            <p:cNvSpPr>
              <a:spLocks noChangeArrowheads="1"/>
            </p:cNvSpPr>
            <p:nvPr/>
          </p:nvSpPr>
          <p:spPr bwMode="auto">
            <a:xfrm>
              <a:off x="3384550" y="477361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2" name="AutoShape 334"/>
            <p:cNvSpPr>
              <a:spLocks noChangeArrowheads="1"/>
            </p:cNvSpPr>
            <p:nvPr/>
          </p:nvSpPr>
          <p:spPr bwMode="auto">
            <a:xfrm>
              <a:off x="3683000" y="4600575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3" name="Line 428"/>
            <p:cNvSpPr>
              <a:spLocks noChangeShapeType="1"/>
            </p:cNvSpPr>
            <p:nvPr/>
          </p:nvSpPr>
          <p:spPr bwMode="auto">
            <a:xfrm flipH="1" flipV="1">
              <a:off x="3808413" y="4457700"/>
              <a:ext cx="4064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4" name="Line 429"/>
            <p:cNvSpPr>
              <a:spLocks noChangeShapeType="1"/>
            </p:cNvSpPr>
            <p:nvPr/>
          </p:nvSpPr>
          <p:spPr bwMode="auto">
            <a:xfrm flipV="1">
              <a:off x="3575050" y="4454525"/>
              <a:ext cx="4762" cy="55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5" name="Line 430"/>
            <p:cNvSpPr>
              <a:spLocks noChangeShapeType="1"/>
            </p:cNvSpPr>
            <p:nvPr/>
          </p:nvSpPr>
          <p:spPr bwMode="auto">
            <a:xfrm flipH="1" flipV="1">
              <a:off x="3648075" y="4464050"/>
              <a:ext cx="222250" cy="712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6" name="Line 431"/>
            <p:cNvSpPr>
              <a:spLocks noChangeShapeType="1"/>
            </p:cNvSpPr>
            <p:nvPr/>
          </p:nvSpPr>
          <p:spPr bwMode="auto">
            <a:xfrm flipH="1" flipV="1">
              <a:off x="3879850" y="4471988"/>
              <a:ext cx="346075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7" name="AutoShape 433"/>
            <p:cNvSpPr>
              <a:spLocks noChangeArrowheads="1"/>
            </p:cNvSpPr>
            <p:nvPr/>
          </p:nvSpPr>
          <p:spPr bwMode="auto">
            <a:xfrm>
              <a:off x="3987800" y="47752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8" name="Line 465"/>
            <p:cNvSpPr>
              <a:spLocks noChangeShapeType="1"/>
            </p:cNvSpPr>
            <p:nvPr/>
          </p:nvSpPr>
          <p:spPr bwMode="auto">
            <a:xfrm flipH="1" flipV="1">
              <a:off x="3732213" y="4476750"/>
              <a:ext cx="14605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9" name="AutoShape 469"/>
            <p:cNvSpPr>
              <a:spLocks noChangeArrowheads="1"/>
            </p:cNvSpPr>
            <p:nvPr/>
          </p:nvSpPr>
          <p:spPr bwMode="auto">
            <a:xfrm>
              <a:off x="3084513" y="4602163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0" name="AutoShape 501"/>
            <p:cNvSpPr>
              <a:spLocks noChangeArrowheads="1"/>
            </p:cNvSpPr>
            <p:nvPr/>
          </p:nvSpPr>
          <p:spPr bwMode="auto">
            <a:xfrm>
              <a:off x="3689350" y="4940300"/>
              <a:ext cx="400050" cy="339725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1" name="Line 533"/>
            <p:cNvSpPr>
              <a:spLocks noChangeShapeType="1"/>
            </p:cNvSpPr>
            <p:nvPr/>
          </p:nvSpPr>
          <p:spPr bwMode="auto">
            <a:xfrm flipV="1">
              <a:off x="3279775" y="4464050"/>
              <a:ext cx="24765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2" name="Group 721"/>
            <p:cNvGrpSpPr/>
            <p:nvPr/>
          </p:nvGrpSpPr>
          <p:grpSpPr>
            <a:xfrm>
              <a:off x="3188460" y="4647446"/>
              <a:ext cx="164774" cy="233104"/>
              <a:chOff x="160756" y="4051199"/>
              <a:chExt cx="409927" cy="614913"/>
            </a:xfrm>
          </p:grpSpPr>
          <p:grpSp>
            <p:nvGrpSpPr>
              <p:cNvPr id="81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2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2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3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1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3" name="Group 722"/>
            <p:cNvGrpSpPr/>
            <p:nvPr/>
          </p:nvGrpSpPr>
          <p:grpSpPr>
            <a:xfrm>
              <a:off x="3497597" y="4823961"/>
              <a:ext cx="164774" cy="233104"/>
              <a:chOff x="160756" y="4051199"/>
              <a:chExt cx="409927" cy="614913"/>
            </a:xfrm>
          </p:grpSpPr>
          <p:grpSp>
            <p:nvGrpSpPr>
              <p:cNvPr id="800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80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0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81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80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2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3806734" y="4956267"/>
              <a:ext cx="164774" cy="233104"/>
              <a:chOff x="160756" y="4051199"/>
              <a:chExt cx="409927" cy="614913"/>
            </a:xfrm>
          </p:grpSpPr>
          <p:grpSp>
            <p:nvGrpSpPr>
              <p:cNvPr id="782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8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9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8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4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107833" y="4819297"/>
              <a:ext cx="164774" cy="233104"/>
              <a:chOff x="160756" y="4051199"/>
              <a:chExt cx="409927" cy="614913"/>
            </a:xfrm>
          </p:grpSpPr>
          <p:grpSp>
            <p:nvGrpSpPr>
              <p:cNvPr id="764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6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8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6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6" name="Group 725"/>
            <p:cNvGrpSpPr/>
            <p:nvPr/>
          </p:nvGrpSpPr>
          <p:grpSpPr>
            <a:xfrm>
              <a:off x="4111534" y="4481375"/>
              <a:ext cx="164774" cy="233104"/>
              <a:chOff x="160756" y="4051199"/>
              <a:chExt cx="409927" cy="614913"/>
            </a:xfrm>
          </p:grpSpPr>
          <p:grpSp>
            <p:nvGrpSpPr>
              <p:cNvPr id="746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4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5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4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8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3789704" y="4633776"/>
              <a:ext cx="164774" cy="233104"/>
              <a:chOff x="160756" y="4051199"/>
              <a:chExt cx="409927" cy="614913"/>
            </a:xfrm>
          </p:grpSpPr>
          <p:grpSp>
            <p:nvGrpSpPr>
              <p:cNvPr id="728" name="Group 783"/>
              <p:cNvGrpSpPr>
                <a:grpSpLocks/>
              </p:cNvGrpSpPr>
              <p:nvPr/>
            </p:nvGrpSpPr>
            <p:grpSpPr bwMode="auto">
              <a:xfrm>
                <a:off x="224807" y="4214524"/>
                <a:ext cx="267591" cy="451588"/>
                <a:chOff x="3130" y="3288"/>
                <a:chExt cx="410" cy="742"/>
              </a:xfrm>
            </p:grpSpPr>
            <p:sp>
              <p:nvSpPr>
                <p:cNvPr id="73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3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4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29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56" y="4051199"/>
                <a:ext cx="409927" cy="323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0" name="Oval 800"/>
              <p:cNvSpPr>
                <a:spLocks noChangeArrowheads="1"/>
              </p:cNvSpPr>
              <p:nvPr/>
            </p:nvSpPr>
            <p:spPr bwMode="auto">
              <a:xfrm>
                <a:off x="334406" y="4182418"/>
                <a:ext cx="46971" cy="4816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36" name="Group 466"/>
          <p:cNvGrpSpPr>
            <a:grpSpLocks/>
          </p:cNvGrpSpPr>
          <p:nvPr/>
        </p:nvGrpSpPr>
        <p:grpSpPr bwMode="auto">
          <a:xfrm>
            <a:off x="3176594" y="4129088"/>
            <a:ext cx="977900" cy="333375"/>
            <a:chOff x="730" y="1158"/>
            <a:chExt cx="616" cy="210"/>
          </a:xfrm>
        </p:grpSpPr>
        <p:sp>
          <p:nvSpPr>
            <p:cNvPr id="837" name="Rectangle 467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8" name="Text Box 468"/>
            <p:cNvSpPr txBox="1">
              <a:spLocks noChangeArrowheads="1"/>
            </p:cNvSpPr>
            <p:nvPr/>
          </p:nvSpPr>
          <p:spPr bwMode="auto">
            <a:xfrm>
              <a:off x="730" y="1158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9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multiple </a:t>
            </a:r>
            <a:r>
              <a:rPr lang="en-US" sz="2000" dirty="0">
                <a:latin typeface="Gill Sans MT" charset="0"/>
                <a:cs typeface="+mn-cs"/>
              </a:rPr>
              <a:t>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1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399"/>
            <a:ext cx="8332788" cy="50542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 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 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 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loss/delay due to bit-errors (discarded packets, delays for link-layer retransmissions),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un-necessarily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limited </a:t>
            </a:r>
            <a:r>
              <a:rPr lang="en-US" dirty="0">
                <a:latin typeface="Gill Sans MT" charset="0"/>
              </a:rPr>
              <a:t>bandwidth of wireless </a:t>
            </a:r>
            <a:r>
              <a:rPr lang="en-US" dirty="0" smtClean="0">
                <a:latin typeface="Gill Sans MT" charset="0"/>
              </a:rPr>
              <a:t>links</a:t>
            </a:r>
          </a:p>
          <a:p>
            <a:pPr marL="457200" lvl="1" indent="0">
              <a:buNone/>
              <a:defRPr/>
            </a:pPr>
            <a:endParaRPr lang="en-US" sz="1200" dirty="0" smtClean="0">
              <a:latin typeface="Gill Sans MT" charset="0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</a:rPr>
              <a:t>Possible adaptions: local recovery, awareness of wireless links, split-connection, etc.</a:t>
            </a:r>
            <a:endParaRPr lang="en-US" dirty="0">
              <a:latin typeface="Gill Sans MT" charset="0"/>
            </a:endParaRP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</a:t>
            </a:r>
            <a:r>
              <a:rPr lang="en-US" sz="2000" dirty="0">
                <a:latin typeface="Gill Sans MT" charset="0"/>
              </a:rPr>
              <a:t>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</a:t>
            </a:r>
            <a:r>
              <a:rPr lang="en-US" sz="2000" dirty="0" smtClean="0">
                <a:latin typeface="Gill Sans MT" charset="0"/>
              </a:rPr>
              <a:t>GSM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 (Ch7in 7e): </a:t>
            </a:r>
            <a:br>
              <a:rPr lang="en-US" dirty="0" smtClean="0">
                <a:latin typeface="Gill Sans MT" charset="0"/>
                <a:cs typeface="+mj-cs"/>
              </a:rPr>
            </a:br>
            <a:r>
              <a:rPr lang="en-US" dirty="0" smtClean="0">
                <a:latin typeface="Gill Sans MT" charset="0"/>
                <a:cs typeface="+mj-cs"/>
              </a:rPr>
              <a:t>Reading </a:t>
            </a:r>
            <a:r>
              <a:rPr lang="en-US" dirty="0" smtClean="0">
                <a:latin typeface="Gill Sans MT" charset="0"/>
                <a:cs typeface="+mj-cs"/>
              </a:rPr>
              <a:t>Instructions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879952"/>
            <a:ext cx="7922755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Kurose &amp; Ross book </a:t>
            </a:r>
            <a:r>
              <a:rPr lang="en-US" dirty="0" smtClean="0">
                <a:latin typeface="Gill Sans MT" charset="0"/>
                <a:cs typeface="+mn-cs"/>
              </a:rPr>
              <a:t>7ed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(</a:t>
            </a:r>
            <a:r>
              <a:rPr lang="en-US" smtClean="0">
                <a:latin typeface="Gill Sans MT" charset="0"/>
                <a:cs typeface="+mn-cs"/>
              </a:rPr>
              <a:t>same section numbers </a:t>
            </a:r>
            <a:r>
              <a:rPr lang="en-US" dirty="0">
                <a:latin typeface="Gill Sans MT" charset="0"/>
                <a:cs typeface="+mn-cs"/>
              </a:rPr>
              <a:t>in Ch6 in 6e)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Careful:  </a:t>
            </a:r>
            <a:r>
              <a:rPr lang="en-US" i="1" dirty="0" smtClean="0">
                <a:latin typeface="Gill Sans MT" charset="0"/>
              </a:rPr>
              <a:t>7.1, 7.2, 7.3, 7.5, 7.7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Quick: </a:t>
            </a:r>
            <a:r>
              <a:rPr lang="en-US" i="1" dirty="0" smtClean="0">
                <a:latin typeface="Gill Sans MT" charset="0"/>
              </a:rPr>
              <a:t>7.4, 7.6, 7.8, 7.9</a:t>
            </a:r>
          </a:p>
          <a:p>
            <a:pPr marL="457200" lvl="1" indent="0">
              <a:buNone/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	</a:t>
            </a:r>
          </a:p>
          <a:p>
            <a:pPr>
              <a:defRPr/>
            </a:pPr>
            <a:r>
              <a:rPr lang="en-US" dirty="0" smtClean="0">
                <a:latin typeface="Gill Sans MT" charset="0"/>
              </a:rPr>
              <a:t>Optional: </a:t>
            </a:r>
            <a:r>
              <a:rPr lang="en-US" dirty="0" err="1" smtClean="0">
                <a:latin typeface="Gill Sans MT" charset="0"/>
              </a:rPr>
              <a:t>Sauter</a:t>
            </a:r>
            <a:r>
              <a:rPr lang="en-US" dirty="0" smtClean="0">
                <a:latin typeface="Gill Sans MT" charset="0"/>
              </a:rPr>
              <a:t>, </a:t>
            </a:r>
            <a:r>
              <a:rPr lang="en-US" i="1" dirty="0" smtClean="0">
                <a:latin typeface="Gill Sans MT" charset="0"/>
              </a:rPr>
              <a:t>From GSM to LTE-Advanced</a:t>
            </a:r>
            <a:r>
              <a:rPr lang="en-US" dirty="0" smtClean="0">
                <a:latin typeface="Gill Sans MT" charset="0"/>
              </a:rPr>
              <a:t>, 2014.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</a:rPr>
              <a:t>Kurose </a:t>
            </a:r>
            <a:r>
              <a:rPr lang="en-US" dirty="0">
                <a:latin typeface="Gill Sans MT" charset="0"/>
              </a:rPr>
              <a:t>&amp; Ross book (7ed), Chapter 7</a:t>
            </a:r>
            <a:r>
              <a:rPr lang="en-US" dirty="0" smtClean="0">
                <a:latin typeface="Gill Sans MT" charset="0"/>
              </a:rPr>
              <a:t>: (same numbers in Ch6 in 6e)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Review questions: </a:t>
            </a:r>
            <a:r>
              <a:rPr lang="en-US" dirty="0" smtClean="0">
                <a:latin typeface="Gill Sans MT" charset="0"/>
              </a:rPr>
              <a:t>R1, R3, R4, R5, R7, R9, R14, R15, R17, R19, R21, R22 		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7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.056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.384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5-11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450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1300</a:t>
            </a:r>
            <a:endParaRPr lang="en-US" dirty="0"/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802.11 ac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mobile 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18294</TotalTime>
  <Words>5153</Words>
  <Application>Microsoft Office PowerPoint</Application>
  <PresentationFormat>On-screen Show (4:3)</PresentationFormat>
  <Paragraphs>1431</Paragraphs>
  <Slides>72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ＭＳ Ｐゴシック</vt:lpstr>
      <vt:lpstr>Arial</vt:lpstr>
      <vt:lpstr>ÇlÇr ñæí©</vt:lpstr>
      <vt:lpstr>Comic Sans MS</vt:lpstr>
      <vt:lpstr>Gill Sans MT</vt:lpstr>
      <vt:lpstr>Symbol</vt:lpstr>
      <vt:lpstr>Tahoma</vt:lpstr>
      <vt:lpstr>Times New Roman</vt:lpstr>
      <vt:lpstr>Wingdings</vt:lpstr>
      <vt:lpstr>Default Design</vt:lpstr>
      <vt:lpstr>Clip</vt:lpstr>
      <vt:lpstr>Picture</vt:lpstr>
      <vt:lpstr>PowerPoint Presentation</vt:lpstr>
      <vt:lpstr>Ch. 6: Wireless and Mobile Networks</vt:lpstr>
      <vt:lpstr>Chapter 7 outline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7 outline</vt:lpstr>
      <vt:lpstr>IEEE 802.11 Wireless LAN (WiFi)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7 outline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Wireless, mobility: impact on higher layer protocols</vt:lpstr>
      <vt:lpstr>Chapter 7 summary</vt:lpstr>
      <vt:lpstr>Chapter 6 (Ch7in 7e):  Reading Instructions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Marina Papatriantafilou</cp:lastModifiedBy>
  <cp:revision>570</cp:revision>
  <dcterms:created xsi:type="dcterms:W3CDTF">1999-10-08T19:08:27Z</dcterms:created>
  <dcterms:modified xsi:type="dcterms:W3CDTF">2017-02-17T14:03:30Z</dcterms:modified>
</cp:coreProperties>
</file>