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558" r:id="rId2"/>
    <p:sldId id="586" r:id="rId3"/>
    <p:sldId id="489" r:id="rId4"/>
    <p:sldId id="589" r:id="rId5"/>
    <p:sldId id="490" r:id="rId6"/>
    <p:sldId id="491" r:id="rId7"/>
    <p:sldId id="493" r:id="rId8"/>
    <p:sldId id="592" r:id="rId9"/>
    <p:sldId id="560" r:id="rId10"/>
    <p:sldId id="562" r:id="rId11"/>
    <p:sldId id="563" r:id="rId12"/>
    <p:sldId id="591" r:id="rId13"/>
    <p:sldId id="561" r:id="rId14"/>
    <p:sldId id="593" r:id="rId15"/>
    <p:sldId id="564" r:id="rId16"/>
    <p:sldId id="565" r:id="rId17"/>
    <p:sldId id="566" r:id="rId18"/>
    <p:sldId id="594" r:id="rId19"/>
    <p:sldId id="590" r:id="rId20"/>
    <p:sldId id="554" r:id="rId21"/>
    <p:sldId id="555" r:id="rId22"/>
    <p:sldId id="556" r:id="rId23"/>
  </p:sldIdLst>
  <p:sldSz cx="9144000" cy="6858000" type="screen4x3"/>
  <p:notesSz cx="6718300" cy="9855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4" autoAdjust="0"/>
    <p:restoredTop sz="94660"/>
  </p:normalViewPr>
  <p:slideViewPr>
    <p:cSldViewPr>
      <p:cViewPr varScale="1">
        <p:scale>
          <a:sx n="79" d="100"/>
          <a:sy n="79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662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A5B6-3816-42CB-8B70-793207E2CD65}" type="datetimeFigureOut">
              <a:rPr lang="sv-SE" smtClean="0"/>
              <a:t>2017-01-15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8E1C-0E32-4889-AF1C-578362049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72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0B65D-E2A4-428D-8837-7136A50B29CB}" type="datetimeFigureOut">
              <a:rPr lang="sv-SE" smtClean="0"/>
              <a:t>2017-01-15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5E73AFB-8E3C-4679-B561-DBF3A85C3915}" type="slidenum">
              <a:rPr lang="en-US" smtClean="0"/>
              <a:pPr defTabSz="909168"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64689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3B3C27-2B26-4DF7-BE0F-FEEA2D998230}" type="slidenum">
              <a:rPr lang="en-US" altLang="sv-SE" sz="1300">
                <a:latin typeface="Times New Roman" panose="02020603050405020304" pitchFamily="18" charset="0"/>
              </a:rPr>
              <a:pPr/>
              <a:t>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7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6DC2C890-4C89-4F7A-86B5-E73E714ECF42}" type="slidenum">
              <a:rPr lang="en-US" smtClean="0"/>
              <a:pPr defTabSz="909168"/>
              <a:t>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75138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5B27C9A-4425-418A-8E02-AC8CC1801BDB}" type="slidenum">
              <a:rPr lang="en-US" smtClean="0"/>
              <a:pPr defTabSz="909168"/>
              <a:t>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180247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919F6C5-5B9F-4F2F-A56E-25225959F9C8}" type="slidenum">
              <a:rPr lang="en-US" smtClean="0"/>
              <a:pPr defTabSz="909168"/>
              <a:t>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2037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10D33E-708F-4860-8BCF-49932FD0B2C6}" type="slidenum">
              <a:rPr lang="en-US" altLang="sv-SE" sz="1300">
                <a:latin typeface="Times New Roman" panose="02020603050405020304" pitchFamily="18" charset="0"/>
              </a:rPr>
              <a:pPr/>
              <a:t>12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06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1A000C-C7EE-4644-BC83-DBF1DD3DC0B6}" type="slidenum">
              <a:rPr lang="en-US" altLang="sv-SE" sz="1300">
                <a:latin typeface="Times New Roman" panose="02020603050405020304" pitchFamily="18" charset="0"/>
              </a:rPr>
              <a:pPr/>
              <a:t>19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583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32D271-F50A-46A7-BB85-EC4113B4D6B2}" type="datetime1">
              <a:rPr lang="en-US" altLang="sv-SE"/>
              <a:pPr/>
              <a:t>1/15/2017</a:t>
            </a:fld>
            <a:endParaRPr lang="en-US" alt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1-</a:t>
            </a:r>
            <a:fld id="{1681FC36-7FE6-4F8F-A4B3-D7343A6D8EC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8125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computer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.utoronto.ca/~jorg/teaching/ece466/material/466-SimpleAnalysis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6.emf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17.png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19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6.bin"/><Relationship Id="rId23" Type="http://schemas.openxmlformats.org/officeDocument/2006/relationships/image" Target="../media/image18.png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4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56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49.bin"/><Relationship Id="rId2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9774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1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1: </a:t>
            </a:r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Part A: Internet, Protocol Layering and Data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5937"/>
            <a:ext cx="6400800" cy="1752600"/>
          </a:xfrm>
        </p:spPr>
        <p:txBody>
          <a:bodyPr/>
          <a:lstStyle/>
          <a:p>
            <a:r>
              <a:rPr lang="sv-SE" dirty="0" smtClean="0"/>
              <a:t>CTH EDA344/ GU DIT 420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575" y="3774443"/>
            <a:ext cx="45720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sz="2400" dirty="0"/>
              <a:t>Layer </a:t>
            </a:r>
            <a:r>
              <a:rPr lang="en-GB" sz="2400" i="1" dirty="0"/>
              <a:t>n</a:t>
            </a:r>
            <a:r>
              <a:rPr lang="en-GB" sz="2400" dirty="0"/>
              <a:t> on a host carries a </a:t>
            </a:r>
            <a:r>
              <a:rPr lang="en-GB" sz="2400" dirty="0">
                <a:solidFill>
                  <a:srgbClr val="FF0000"/>
                </a:solidFill>
              </a:rPr>
              <a:t>conversation</a:t>
            </a:r>
            <a:r>
              <a:rPr lang="en-GB" sz="2400" dirty="0"/>
              <a:t> with layer </a:t>
            </a:r>
            <a:r>
              <a:rPr lang="en-GB" sz="2400" i="1" dirty="0"/>
              <a:t>n</a:t>
            </a:r>
            <a:r>
              <a:rPr lang="en-GB" sz="2400" dirty="0"/>
              <a:t> on another host</a:t>
            </a:r>
            <a:r>
              <a:rPr lang="sv-SE" sz="2400" dirty="0"/>
              <a:t> 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host-to-host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interface</a:t>
            </a:r>
            <a:r>
              <a:rPr lang="en-GB" dirty="0"/>
              <a:t>: defines messages exchanged with peer</a:t>
            </a:r>
            <a:r>
              <a:rPr lang="sv-SE" dirty="0"/>
              <a:t> </a:t>
            </a:r>
            <a:r>
              <a:rPr lang="sv-SE" dirty="0" err="1"/>
              <a:t>entity</a:t>
            </a:r>
            <a:endParaRPr lang="sv-SE" dirty="0"/>
          </a:p>
          <a:p>
            <a:pPr lvl="1"/>
            <a:r>
              <a:rPr lang="sv-SE" b="1" dirty="0" err="1">
                <a:solidFill>
                  <a:srgbClr val="FF0000"/>
                </a:solidFill>
              </a:rPr>
              <a:t>Logical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communication</a:t>
            </a:r>
            <a:r>
              <a:rPr lang="sv-SE" b="1" dirty="0" smtClean="0">
                <a:solidFill>
                  <a:srgbClr val="FF0000"/>
                </a:solidFill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</a:rPr>
              <a:t>protocol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79DA9-9E4C-4695-90CC-52E7C9B454A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016" y="151131"/>
            <a:ext cx="7772400" cy="536104"/>
          </a:xfrm>
        </p:spPr>
        <p:txBody>
          <a:bodyPr/>
          <a:lstStyle/>
          <a:p>
            <a:r>
              <a:rPr lang="en-GB" sz="2400" dirty="0" smtClean="0"/>
              <a:t>Terminology: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Layers, Protocols, Interfaces</a:t>
            </a:r>
            <a:endParaRPr lang="sv-SE" sz="3600" dirty="0" smtClean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575" y="989193"/>
            <a:ext cx="4585864" cy="2583823"/>
          </a:xfrm>
        </p:spPr>
        <p:txBody>
          <a:bodyPr/>
          <a:lstStyle/>
          <a:p>
            <a:pPr marL="0" lvl="1" indent="0">
              <a:buNone/>
            </a:pPr>
            <a:r>
              <a:rPr lang="en-GB" sz="2000" dirty="0" smtClean="0"/>
              <a:t>Each </a:t>
            </a:r>
            <a:r>
              <a:rPr lang="en-GB" sz="2000" dirty="0" smtClean="0">
                <a:solidFill>
                  <a:srgbClr val="FF0000"/>
                </a:solidFill>
              </a:rPr>
              <a:t>layer implements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services </a:t>
            </a:r>
            <a:r>
              <a:rPr lang="sv-SE" sz="2000" dirty="0" smtClean="0"/>
              <a:t> </a:t>
            </a:r>
          </a:p>
          <a:p>
            <a:pPr marL="342900" lvl="1" indent="-342900"/>
            <a:r>
              <a:rPr lang="en-US" altLang="sv-SE" sz="2000" dirty="0" smtClean="0">
                <a:ea typeface="Arial" panose="020B0604020202020204" pitchFamily="34" charset="0"/>
              </a:rPr>
              <a:t>via </a:t>
            </a:r>
            <a:r>
              <a:rPr lang="en-US" altLang="sv-SE" sz="2000" dirty="0">
                <a:ea typeface="Arial" panose="020B0604020202020204" pitchFamily="34" charset="0"/>
              </a:rPr>
              <a:t>its own internal-layer </a:t>
            </a:r>
            <a:r>
              <a:rPr lang="en-US" altLang="sv-SE" sz="2000" dirty="0" smtClean="0">
                <a:ea typeface="Arial" panose="020B0604020202020204" pitchFamily="34" charset="0"/>
              </a:rPr>
              <a:t>actions</a:t>
            </a:r>
          </a:p>
          <a:p>
            <a:pPr marL="342900" lvl="1" indent="-342900"/>
            <a:r>
              <a:rPr lang="en-US" altLang="sv-SE" sz="2000" dirty="0" smtClean="0">
                <a:ea typeface="Arial" panose="020B0604020202020204" pitchFamily="34" charset="0"/>
              </a:rPr>
              <a:t>relying </a:t>
            </a:r>
            <a:r>
              <a:rPr lang="en-US" altLang="sv-SE" sz="2000" dirty="0">
                <a:ea typeface="Arial" panose="020B0604020202020204" pitchFamily="34" charset="0"/>
              </a:rPr>
              <a:t>on services </a:t>
            </a:r>
            <a:r>
              <a:rPr lang="en-US" altLang="sv-SE" sz="2000" dirty="0" smtClean="0">
                <a:ea typeface="Arial" panose="020B0604020202020204" pitchFamily="34" charset="0"/>
              </a:rPr>
              <a:t>by </a:t>
            </a:r>
            <a:r>
              <a:rPr lang="en-US" altLang="sv-SE" sz="2000" dirty="0">
                <a:ea typeface="Arial" panose="020B0604020202020204" pitchFamily="34" charset="0"/>
              </a:rPr>
              <a:t>layer </a:t>
            </a:r>
            <a:r>
              <a:rPr lang="en-US" altLang="sv-SE" sz="2000" dirty="0" smtClean="0">
                <a:ea typeface="Arial" panose="020B0604020202020204" pitchFamily="34" charset="0"/>
              </a:rPr>
              <a:t>below</a:t>
            </a:r>
          </a:p>
          <a:p>
            <a:pPr marL="0" lvl="1" indent="0">
              <a:buNone/>
            </a:pPr>
            <a:r>
              <a:rPr lang="en-US" sz="2000" dirty="0" smtClean="0"/>
              <a:t>It provides services </a:t>
            </a:r>
            <a:r>
              <a:rPr lang="en-GB" sz="2000" dirty="0" smtClean="0"/>
              <a:t>to the upper layer</a:t>
            </a:r>
            <a:r>
              <a:rPr lang="sv-SE" sz="2000" dirty="0" smtClean="0"/>
              <a:t> (</a:t>
            </a:r>
            <a:r>
              <a:rPr lang="en-GB" sz="2000" dirty="0" smtClean="0">
                <a:solidFill>
                  <a:srgbClr val="FF0000"/>
                </a:solidFill>
              </a:rPr>
              <a:t>shielding</a:t>
            </a:r>
            <a:r>
              <a:rPr lang="en-GB" sz="2000" dirty="0" smtClean="0"/>
              <a:t> from  implementation details)</a:t>
            </a:r>
          </a:p>
          <a:p>
            <a:pPr marL="342900" lvl="1" indent="-342900"/>
            <a:r>
              <a:rPr lang="en-GB" sz="2000" b="1" dirty="0" smtClean="0">
                <a:solidFill>
                  <a:srgbClr val="FF0000"/>
                </a:solidFill>
              </a:rPr>
              <a:t>service </a:t>
            </a:r>
            <a:r>
              <a:rPr lang="en-GB" sz="2000" b="1" dirty="0">
                <a:solidFill>
                  <a:srgbClr val="FF0000"/>
                </a:solidFill>
              </a:rPr>
              <a:t>interface</a:t>
            </a:r>
            <a:r>
              <a:rPr lang="sv-SE" sz="2000" dirty="0">
                <a:solidFill>
                  <a:srgbClr val="FF0000"/>
                </a:solidFill>
              </a:rPr>
              <a:t>: </a:t>
            </a:r>
            <a:r>
              <a:rPr lang="sv-SE" sz="2000" dirty="0" err="1"/>
              <a:t>across</a:t>
            </a:r>
            <a:r>
              <a:rPr lang="sv-SE" sz="2000" dirty="0"/>
              <a:t> </a:t>
            </a:r>
            <a:r>
              <a:rPr lang="sv-SE" sz="2000" dirty="0" err="1"/>
              <a:t>layers</a:t>
            </a:r>
            <a:r>
              <a:rPr lang="sv-SE" sz="2000" dirty="0"/>
              <a:t> in same </a:t>
            </a:r>
            <a:r>
              <a:rPr lang="sv-SE" sz="2000" dirty="0" err="1"/>
              <a:t>host</a:t>
            </a:r>
            <a:endParaRPr lang="en-GB" sz="2000" dirty="0"/>
          </a:p>
          <a:p>
            <a:pPr marL="457200" lvl="1" indent="0">
              <a:buNone/>
            </a:pPr>
            <a:endParaRPr lang="en-GB" sz="2000" dirty="0" smtClean="0"/>
          </a:p>
          <a:p>
            <a:pPr lvl="1"/>
            <a:endParaRPr lang="sv-SE" sz="2000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16" y="1035991"/>
            <a:ext cx="72850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6410" y="6065191"/>
            <a:ext cx="2435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Fig. A. </a:t>
            </a:r>
            <a:r>
              <a:rPr lang="sv-SE" sz="1100" dirty="0" err="1" smtClean="0"/>
              <a:t>Tanenbaum</a:t>
            </a:r>
            <a:r>
              <a:rPr lang="sv-SE" sz="1100" dirty="0" smtClean="0"/>
              <a:t> Computer </a:t>
            </a:r>
            <a:r>
              <a:rPr lang="sv-SE" sz="1100" dirty="0" err="1" smtClean="0"/>
              <a:t>Networks</a:t>
            </a:r>
            <a:endParaRPr lang="sv-SE" sz="11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51843" y="2254832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31901" y="3429000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1149" y="4653136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40961" y="1952849"/>
            <a:ext cx="2731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v-SE" sz="1200" b="1" dirty="0" err="1">
                <a:solidFill>
                  <a:srgbClr val="FF0000"/>
                </a:solidFill>
              </a:rPr>
              <a:t>Logical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b="1" dirty="0" err="1">
                <a:solidFill>
                  <a:srgbClr val="FF0000"/>
                </a:solidFill>
              </a:rPr>
              <a:t>communication</a:t>
            </a:r>
            <a:r>
              <a:rPr lang="sv-SE" sz="1200" b="1" dirty="0">
                <a:solidFill>
                  <a:srgbClr val="FF0000"/>
                </a:solidFill>
              </a:rPr>
              <a:t>, </a:t>
            </a:r>
            <a:r>
              <a:rPr lang="sv-SE" sz="1200" b="1" dirty="0" err="1">
                <a:solidFill>
                  <a:srgbClr val="FF0000"/>
                </a:solidFill>
              </a:rPr>
              <a:t>protocol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6592" y="3104897"/>
            <a:ext cx="2731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v-SE" sz="1200" b="1" dirty="0" err="1">
                <a:solidFill>
                  <a:srgbClr val="FF0000"/>
                </a:solidFill>
              </a:rPr>
              <a:t>Logical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b="1" dirty="0" err="1">
                <a:solidFill>
                  <a:srgbClr val="FF0000"/>
                </a:solidFill>
              </a:rPr>
              <a:t>communication</a:t>
            </a:r>
            <a:r>
              <a:rPr lang="sv-SE" sz="1200" b="1" dirty="0">
                <a:solidFill>
                  <a:srgbClr val="FF0000"/>
                </a:solidFill>
              </a:rPr>
              <a:t>, </a:t>
            </a:r>
            <a:r>
              <a:rPr lang="sv-SE" sz="1200" b="1" dirty="0" err="1">
                <a:solidFill>
                  <a:srgbClr val="FF0000"/>
                </a:solidFill>
              </a:rPr>
              <a:t>protocol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6592" y="4368416"/>
            <a:ext cx="2731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v-SE" sz="1200" b="1" dirty="0" err="1">
                <a:solidFill>
                  <a:srgbClr val="FF0000"/>
                </a:solidFill>
              </a:rPr>
              <a:t>Logical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b="1" dirty="0" err="1">
                <a:solidFill>
                  <a:srgbClr val="FF0000"/>
                </a:solidFill>
              </a:rPr>
              <a:t>communication</a:t>
            </a:r>
            <a:r>
              <a:rPr lang="sv-SE" sz="1200" b="1" dirty="0">
                <a:solidFill>
                  <a:srgbClr val="FF0000"/>
                </a:solidFill>
              </a:rPr>
              <a:t>, </a:t>
            </a:r>
            <a:r>
              <a:rPr lang="sv-SE" sz="1200" b="1" dirty="0" err="1">
                <a:solidFill>
                  <a:srgbClr val="FF0000"/>
                </a:solidFill>
              </a:rPr>
              <a:t>protocol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2707" grpId="0"/>
      <p:bldP spid="7270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A257DD-BA38-4359-AB39-5C681B909F2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a protocol?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195199"/>
            <a:ext cx="8153400" cy="685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Examples: a human protocol and a computer network protocol: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685800" y="5943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GB">
              <a:latin typeface="Comic Sans MS" pitchFamily="66" charset="0"/>
            </a:endParaRPr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37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22571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2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3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4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5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6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7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8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22530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632075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8" name="Picture 62" descr="A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3" descr="Bo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22541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42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22543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44" name="Group 72"/>
          <p:cNvGrpSpPr>
            <a:grpSpLocks/>
          </p:cNvGrpSpPr>
          <p:nvPr/>
        </p:nvGrpSpPr>
        <p:grpSpPr bwMode="auto">
          <a:xfrm>
            <a:off x="1322388" y="3694113"/>
            <a:ext cx="1090612" cy="701675"/>
            <a:chOff x="737" y="2747"/>
            <a:chExt cx="687" cy="442"/>
          </a:xfrm>
        </p:grpSpPr>
        <p:sp>
          <p:nvSpPr>
            <p:cNvPr id="22569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0" name="Text Box 69"/>
            <p:cNvSpPr txBox="1">
              <a:spLocks noChangeArrowheads="1"/>
            </p:cNvSpPr>
            <p:nvPr/>
          </p:nvSpPr>
          <p:spPr bwMode="auto">
            <a:xfrm>
              <a:off x="737" y="2747"/>
              <a:ext cx="687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time?</a:t>
              </a:r>
              <a:endParaRPr lang="en-US" sz="2000"/>
            </a:p>
          </p:txBody>
        </p:sp>
      </p:grpSp>
      <p:sp>
        <p:nvSpPr>
          <p:cNvPr id="22545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46" name="Group 76"/>
          <p:cNvGrpSpPr>
            <a:grpSpLocks/>
          </p:cNvGrpSpPr>
          <p:nvPr/>
        </p:nvGrpSpPr>
        <p:grpSpPr bwMode="auto">
          <a:xfrm>
            <a:off x="1431925" y="4360863"/>
            <a:ext cx="831850" cy="457200"/>
            <a:chOff x="1046" y="2771"/>
            <a:chExt cx="524" cy="288"/>
          </a:xfrm>
        </p:grpSpPr>
        <p:sp>
          <p:nvSpPr>
            <p:cNvPr id="22567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8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/>
            </a:p>
          </p:txBody>
        </p:sp>
      </p:grpSp>
      <p:sp>
        <p:nvSpPr>
          <p:cNvPr id="22547" name="Text Box 78"/>
          <p:cNvSpPr txBox="1">
            <a:spLocks noChangeArrowheads="1"/>
          </p:cNvSpPr>
          <p:nvPr/>
        </p:nvSpPr>
        <p:spPr bwMode="auto">
          <a:xfrm>
            <a:off x="5175250" y="265588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req.</a:t>
            </a:r>
            <a:endParaRPr lang="en-US" dirty="0"/>
          </a:p>
        </p:txBody>
      </p:sp>
      <p:sp>
        <p:nvSpPr>
          <p:cNvPr id="22548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49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50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1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22565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6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reply.</a:t>
              </a:r>
              <a:endParaRPr lang="en-US"/>
            </a:p>
          </p:txBody>
        </p:sp>
      </p:grpSp>
      <p:sp>
        <p:nvSpPr>
          <p:cNvPr id="22552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3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22563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4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http://gaia.cs.umass.edu/index.htm</a:t>
              </a:r>
              <a:endParaRPr lang="en-US"/>
            </a:p>
          </p:txBody>
        </p:sp>
      </p:grpSp>
      <p:grpSp>
        <p:nvGrpSpPr>
          <p:cNvPr id="22554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2256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22555" name="Line 101"/>
          <p:cNvSpPr>
            <a:spLocks noChangeShapeType="1"/>
          </p:cNvSpPr>
          <p:nvPr/>
        </p:nvSpPr>
        <p:spPr bwMode="auto">
          <a:xfrm>
            <a:off x="4057650" y="1866900"/>
            <a:ext cx="0" cy="3324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6" name="Group 105"/>
          <p:cNvGrpSpPr>
            <a:grpSpLocks/>
          </p:cNvGrpSpPr>
          <p:nvPr/>
        </p:nvGrpSpPr>
        <p:grpSpPr bwMode="auto">
          <a:xfrm>
            <a:off x="3651250" y="3998913"/>
            <a:ext cx="815975" cy="457200"/>
            <a:chOff x="2198" y="3221"/>
            <a:chExt cx="514" cy="288"/>
          </a:xfrm>
        </p:grpSpPr>
        <p:sp>
          <p:nvSpPr>
            <p:cNvPr id="22559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0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22558" name="Rectangle 107"/>
          <p:cNvSpPr>
            <a:spLocks noChangeArrowheads="1"/>
          </p:cNvSpPr>
          <p:nvPr/>
        </p:nvSpPr>
        <p:spPr bwMode="auto">
          <a:xfrm>
            <a:off x="222345" y="5270877"/>
            <a:ext cx="8775510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GB" sz="2000" kern="0" dirty="0">
                <a:solidFill>
                  <a:srgbClr val="FF0000"/>
                </a:solidFill>
              </a:rPr>
              <a:t>host-to-host</a:t>
            </a:r>
            <a:r>
              <a:rPr lang="sv-SE" sz="2000" kern="0" dirty="0">
                <a:solidFill>
                  <a:srgbClr val="FF0000"/>
                </a:solidFill>
              </a:rPr>
              <a:t> </a:t>
            </a:r>
            <a:r>
              <a:rPr lang="en-GB" sz="2000" kern="0" dirty="0">
                <a:solidFill>
                  <a:srgbClr val="FF0000"/>
                </a:solidFill>
              </a:rPr>
              <a:t>interface</a:t>
            </a:r>
            <a:r>
              <a:rPr lang="en-GB" sz="2000" kern="0" dirty="0">
                <a:solidFill>
                  <a:srgbClr val="000000"/>
                </a:solidFill>
              </a:rPr>
              <a:t>: defines </a:t>
            </a:r>
            <a:endParaRPr lang="en-GB" sz="2000" kern="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sz="2000" kern="0" dirty="0" smtClean="0">
                <a:solidFill>
                  <a:srgbClr val="000000"/>
                </a:solidFill>
              </a:rPr>
              <a:t>messages exchanges </a:t>
            </a:r>
            <a:r>
              <a:rPr lang="en-GB" sz="2000" kern="0" dirty="0">
                <a:solidFill>
                  <a:srgbClr val="000000"/>
                </a:solidFill>
              </a:rPr>
              <a:t>with peer</a:t>
            </a:r>
            <a:r>
              <a:rPr lang="sv-SE" sz="2000" kern="0" dirty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entity</a:t>
            </a:r>
            <a:r>
              <a:rPr lang="en-GB" sz="2000" kern="0" dirty="0" smtClean="0">
                <a:solidFill>
                  <a:srgbClr val="000000"/>
                </a:solidFill>
              </a:rPr>
              <a:t>: </a:t>
            </a:r>
            <a:r>
              <a:rPr lang="en-US" sz="2000" i="1" dirty="0" smtClean="0"/>
              <a:t>format</a:t>
            </a:r>
            <a:r>
              <a:rPr lang="en-US" sz="2000" i="1" dirty="0"/>
              <a:t>, order of </a:t>
            </a:r>
            <a:r>
              <a:rPr lang="en-US" sz="2000" i="1" dirty="0" err="1" smtClean="0"/>
              <a:t>msgs</a:t>
            </a:r>
            <a:r>
              <a:rPr lang="en-US" sz="2000" i="1" dirty="0" smtClean="0"/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i="1" dirty="0" smtClean="0"/>
              <a:t>actions </a:t>
            </a:r>
            <a:r>
              <a:rPr lang="en-US" sz="2000" i="1" dirty="0" err="1" smtClean="0"/>
              <a:t>todo</a:t>
            </a:r>
            <a:r>
              <a:rPr lang="en-US" sz="2000" i="1" dirty="0" smtClean="0"/>
              <a:t> </a:t>
            </a:r>
            <a:r>
              <a:rPr lang="en-US" sz="2000" i="1" dirty="0"/>
              <a:t>on </a:t>
            </a:r>
            <a:r>
              <a:rPr lang="en-US" sz="2000" i="1" dirty="0" err="1"/>
              <a:t>msg</a:t>
            </a:r>
            <a:r>
              <a:rPr lang="en-US" sz="2000" i="1" dirty="0"/>
              <a:t> </a:t>
            </a:r>
            <a:r>
              <a:rPr lang="en-US" sz="2000" i="1" dirty="0" smtClean="0"/>
              <a:t> transmission</a:t>
            </a:r>
            <a:r>
              <a:rPr lang="en-US" sz="2000" i="1" dirty="0"/>
              <a:t>, receipt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6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5" name="Group 38"/>
          <p:cNvGrpSpPr>
            <a:grpSpLocks/>
          </p:cNvGrpSpPr>
          <p:nvPr/>
        </p:nvGrpSpPr>
        <p:grpSpPr bwMode="auto">
          <a:xfrm>
            <a:off x="434975" y="1314450"/>
            <a:ext cx="8418513" cy="2835275"/>
            <a:chOff x="258" y="1214"/>
            <a:chExt cx="5303" cy="1786"/>
          </a:xfrm>
        </p:grpSpPr>
        <p:sp>
          <p:nvSpPr>
            <p:cNvPr id="136199" name="Rectangle 2"/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36200" name="Text Box 3"/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sv-SE" sz="1400"/>
                <a:t>ticket (purchase)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/>
            </a:p>
            <a:p>
              <a:pPr algn="ctr">
                <a:lnSpc>
                  <a:spcPct val="80000"/>
                </a:lnSpc>
              </a:pPr>
              <a:r>
                <a:rPr lang="en-US" altLang="sv-SE" sz="1400"/>
                <a:t>baggage (check)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/>
            </a:p>
            <a:p>
              <a:pPr algn="ctr">
                <a:lnSpc>
                  <a:spcPct val="80000"/>
                </a:lnSpc>
              </a:pPr>
              <a:r>
                <a:rPr lang="en-US" altLang="sv-SE" sz="1400"/>
                <a:t>gates (load)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/>
            </a:p>
            <a:p>
              <a:pPr algn="ctr">
                <a:lnSpc>
                  <a:spcPct val="80000"/>
                </a:lnSpc>
              </a:pPr>
              <a:r>
                <a:rPr lang="en-US" altLang="sv-SE" sz="1400"/>
                <a:t>runway (takeoff)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/>
            </a:p>
            <a:p>
              <a:pPr algn="ctr">
                <a:lnSpc>
                  <a:spcPct val="80000"/>
                </a:lnSpc>
              </a:pPr>
              <a:r>
                <a:rPr lang="en-US" altLang="sv-SE" sz="1400"/>
                <a:t>airplane routing</a:t>
              </a:r>
            </a:p>
          </p:txBody>
        </p:sp>
        <p:sp>
          <p:nvSpPr>
            <p:cNvPr id="136201" name="Line 4"/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6202" name="Line 5"/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6203" name="Line 6"/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6204" name="Line 7"/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6205" name="Text Box 8"/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sv-SE" sz="1200"/>
                <a:t>departure</a:t>
              </a:r>
            </a:p>
            <a:p>
              <a:pPr algn="ctr" eaLnBrk="1" hangingPunct="1"/>
              <a:r>
                <a:rPr lang="en-US" altLang="sv-SE" sz="1200"/>
                <a:t>airport</a:t>
              </a:r>
            </a:p>
          </p:txBody>
        </p:sp>
        <p:sp>
          <p:nvSpPr>
            <p:cNvPr id="136206" name="Text Box 9"/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sv-SE" sz="1200"/>
                <a:t>arrival</a:t>
              </a:r>
            </a:p>
            <a:p>
              <a:pPr algn="ctr" eaLnBrk="1" hangingPunct="1"/>
              <a:r>
                <a:rPr lang="en-US" altLang="sv-SE" sz="1200"/>
                <a:t>airport</a:t>
              </a:r>
            </a:p>
          </p:txBody>
        </p:sp>
        <p:sp>
          <p:nvSpPr>
            <p:cNvPr id="136207" name="Text Box 10"/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sv-SE" sz="1200"/>
                <a:t>intermediate air-traffic</a:t>
              </a:r>
            </a:p>
            <a:p>
              <a:pPr algn="ctr" eaLnBrk="1" hangingPunct="1"/>
              <a:r>
                <a:rPr lang="en-US" altLang="sv-SE" sz="1200"/>
                <a:t>control centers</a:t>
              </a:r>
            </a:p>
          </p:txBody>
        </p:sp>
        <p:pic>
          <p:nvPicPr>
            <p:cNvPr id="136208" name="Picture 11" descr="yylgaifm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09" name="Line 12"/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6210" name="Line 13"/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6211" name="Line 14"/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36212" name="Group 15"/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136232" name="Rectangle 16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233" name="Text Box 17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sv-SE" sz="1400"/>
                  <a:t>airplane routing</a:t>
                </a:r>
              </a:p>
            </p:txBody>
          </p:sp>
        </p:grpSp>
        <p:grpSp>
          <p:nvGrpSpPr>
            <p:cNvPr id="136213" name="Group 18"/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136230" name="Rectangle 19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231" name="Text Box 20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sv-SE" sz="1400"/>
                  <a:t>airplane routing</a:t>
                </a:r>
              </a:p>
            </p:txBody>
          </p:sp>
        </p:grpSp>
        <p:sp>
          <p:nvSpPr>
            <p:cNvPr id="136214" name="Rectangle 21"/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36215" name="Text Box 22"/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sv-SE" sz="1400"/>
                <a:t>ticket (complain)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/>
            </a:p>
            <a:p>
              <a:pPr algn="ctr">
                <a:lnSpc>
                  <a:spcPct val="80000"/>
                </a:lnSpc>
              </a:pPr>
              <a:r>
                <a:rPr lang="en-US" altLang="sv-SE" sz="1400"/>
                <a:t>baggage (claim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/>
            </a:p>
            <a:p>
              <a:pPr algn="ctr">
                <a:lnSpc>
                  <a:spcPct val="80000"/>
                </a:lnSpc>
              </a:pPr>
              <a:r>
                <a:rPr lang="en-US" altLang="sv-SE" sz="1400"/>
                <a:t>gates (unload)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/>
            </a:p>
            <a:p>
              <a:pPr algn="ctr">
                <a:lnSpc>
                  <a:spcPct val="80000"/>
                </a:lnSpc>
              </a:pPr>
              <a:r>
                <a:rPr lang="en-US" altLang="sv-SE" sz="1400"/>
                <a:t>runway (land)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/>
            </a:p>
            <a:p>
              <a:pPr algn="ctr">
                <a:lnSpc>
                  <a:spcPct val="80000"/>
                </a:lnSpc>
              </a:pPr>
              <a:r>
                <a:rPr lang="en-US" altLang="sv-SE" sz="1400"/>
                <a:t>airplane routing</a:t>
              </a:r>
            </a:p>
          </p:txBody>
        </p:sp>
        <p:sp>
          <p:nvSpPr>
            <p:cNvPr id="136216" name="Line 23"/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6217" name="Line 24"/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6218" name="Line 25"/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6219" name="Line 26"/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6220" name="Rectangle 27"/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36221" name="Rectangle 28"/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36222" name="Rectangle 29"/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36223" name="Rectangle 30"/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36224" name="Rectangle 31"/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36225" name="Text Box 32"/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sv-SE" sz="1200"/>
                <a:t>ticket</a:t>
              </a:r>
            </a:p>
          </p:txBody>
        </p:sp>
        <p:sp>
          <p:nvSpPr>
            <p:cNvPr id="136226" name="Text Box 33"/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sv-SE" sz="1200"/>
                <a:t>baggage</a:t>
              </a:r>
            </a:p>
          </p:txBody>
        </p:sp>
        <p:sp>
          <p:nvSpPr>
            <p:cNvPr id="136227" name="Text Box 34"/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sv-SE" sz="1200"/>
                <a:t>gate</a:t>
              </a:r>
            </a:p>
          </p:txBody>
        </p:sp>
        <p:sp>
          <p:nvSpPr>
            <p:cNvPr id="136228" name="Text Box 35"/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sv-SE" sz="1200"/>
                <a:t>takeoff/landing</a:t>
              </a:r>
            </a:p>
          </p:txBody>
        </p:sp>
        <p:sp>
          <p:nvSpPr>
            <p:cNvPr id="136229" name="Text Box 36"/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sv-SE" sz="1200"/>
                <a:t>airplane routing</a:t>
              </a:r>
            </a:p>
          </p:txBody>
        </p:sp>
      </p:grpSp>
      <p:sp>
        <p:nvSpPr>
          <p:cNvPr id="136196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319088" y="3175"/>
            <a:ext cx="8727752" cy="803276"/>
          </a:xfrm>
        </p:spPr>
        <p:txBody>
          <a:bodyPr/>
          <a:lstStyle/>
          <a:p>
            <a:pPr eaLnBrk="1" hangingPunct="1"/>
            <a:r>
              <a:rPr lang="en-US" altLang="sv-SE" sz="2800" dirty="0" smtClean="0">
                <a:ea typeface="ＭＳ Ｐゴシック" panose="020B0600070205080204" pitchFamily="34" charset="-128"/>
              </a:rPr>
              <a:t>Another example: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/>
            </a:r>
            <a:br>
              <a:rPr lang="en-US" altLang="sv-SE" dirty="0" smtClean="0">
                <a:ea typeface="ＭＳ Ｐゴシック" panose="020B0600070205080204" pitchFamily="34" charset="-128"/>
              </a:rPr>
            </a:br>
            <a:r>
              <a:rPr lang="en-US" altLang="sv-SE" dirty="0" smtClean="0">
                <a:ea typeface="ＭＳ Ｐゴシック" panose="020B0600070205080204" pitchFamily="34" charset="-128"/>
              </a:rPr>
              <a:t>Layering of airline functionality</a:t>
            </a:r>
          </a:p>
        </p:txBody>
      </p:sp>
      <p:sp>
        <p:nvSpPr>
          <p:cNvPr id="1361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7C2437-A0FD-448A-8BFE-9FC5B9A51595}" type="slidenum">
              <a:rPr lang="en-US" altLang="sv-SE" sz="1200" smtClean="0">
                <a:latin typeface="Tahoma" panose="020B0604030504040204" pitchFamily="34" charset="0"/>
              </a:rPr>
              <a:pPr/>
              <a:t>12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69390" y="4941168"/>
            <a:ext cx="4572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System architecture</a:t>
            </a:r>
            <a:r>
              <a:rPr lang="sv-SE" dirty="0" smtClean="0">
                <a:solidFill>
                  <a:srgbClr val="FF0000"/>
                </a:solidFill>
              </a:rPr>
              <a:t>: </a:t>
            </a:r>
            <a:r>
              <a:rPr lang="en-GB" dirty="0" smtClean="0"/>
              <a:t>set </a:t>
            </a:r>
            <a:r>
              <a:rPr lang="en-GB" dirty="0"/>
              <a:t>of layers, </a:t>
            </a:r>
            <a:r>
              <a:rPr lang="en-GB" dirty="0" smtClean="0"/>
              <a:t>interfaces </a:t>
            </a:r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Protocol </a:t>
            </a:r>
            <a:r>
              <a:rPr lang="en-GB" dirty="0" smtClean="0">
                <a:solidFill>
                  <a:srgbClr val="FF0000"/>
                </a:solidFill>
              </a:rPr>
              <a:t>stack</a:t>
            </a:r>
            <a:r>
              <a:rPr lang="en-GB" dirty="0" smtClean="0"/>
              <a:t>: protocol implementation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1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2B285-1438-4F46-8119-DDCC1D95DCC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219256" cy="576064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layering?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7772400" cy="4099024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/>
              <a:t>Dealing with complex systems:</a:t>
            </a:r>
          </a:p>
          <a:p>
            <a:r>
              <a:rPr lang="en-US" sz="2400" dirty="0" smtClean="0"/>
              <a:t>structure allows to </a:t>
            </a:r>
            <a:r>
              <a:rPr lang="en-US" sz="2400" dirty="0" err="1" smtClean="0"/>
              <a:t>identificaty</a:t>
            </a:r>
            <a:r>
              <a:rPr lang="en-US" sz="2400" dirty="0" smtClean="0"/>
              <a:t> &amp; relate of complex system’s pieces</a:t>
            </a:r>
            <a:endParaRPr lang="en-US" dirty="0" smtClean="0"/>
          </a:p>
          <a:p>
            <a:pPr lvl="1"/>
            <a:r>
              <a:rPr lang="en-US" dirty="0" smtClean="0"/>
              <a:t>layered </a:t>
            </a:r>
            <a:r>
              <a:rPr lang="en-US" dirty="0" smtClean="0">
                <a:solidFill>
                  <a:srgbClr val="FF0000"/>
                </a:solidFill>
              </a:rPr>
              <a:t>reference model</a:t>
            </a:r>
            <a:r>
              <a:rPr lang="en-US" dirty="0" smtClean="0"/>
              <a:t> for discussion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modularization eases maintenance</a:t>
            </a:r>
            <a:r>
              <a:rPr lang="en-US" sz="2400" dirty="0" smtClean="0"/>
              <a:t>/</a:t>
            </a:r>
            <a:r>
              <a:rPr lang="en-US" sz="2400" dirty="0" err="1" smtClean="0"/>
              <a:t>es</a:t>
            </a:r>
            <a:endParaRPr lang="en-US" sz="2400" dirty="0" smtClean="0"/>
          </a:p>
          <a:p>
            <a:pPr lvl="1"/>
            <a:r>
              <a:rPr lang="en-US" dirty="0" smtClean="0"/>
              <a:t>change of implementation of layer’s service transparent to rest of system</a:t>
            </a:r>
          </a:p>
          <a:p>
            <a:pPr lvl="1"/>
            <a:r>
              <a:rPr lang="en-US" dirty="0" smtClean="0"/>
              <a:t>e.g., change in gate procedure doesn’t affect rest of system</a:t>
            </a:r>
          </a:p>
        </p:txBody>
      </p:sp>
    </p:spTree>
    <p:extLst>
      <p:ext uri="{BB962C8B-B14F-4D97-AF65-F5344CB8AC3E}">
        <p14:creationId xmlns:p14="http://schemas.microsoft.com/office/powerpoint/2010/main" val="32047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269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3" y="3051693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hat’s the Internet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Nuts&amp;bolts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view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view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Distinction between network edge and network core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 of abstraction, protocols</a:t>
            </a:r>
          </a:p>
          <a:p>
            <a:r>
              <a:rPr lang="en-US" sz="2400" dirty="0" smtClean="0"/>
              <a:t>ISO/OSI &amp; Internet layer structure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layers: physical and logical view</a:t>
            </a:r>
          </a:p>
        </p:txBody>
      </p:sp>
    </p:spTree>
    <p:extLst>
      <p:ext uri="{BB962C8B-B14F-4D97-AF65-F5344CB8AC3E}">
        <p14:creationId xmlns:p14="http://schemas.microsoft.com/office/powerpoint/2010/main" val="7509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35CD77-4842-4EE9-82BA-E977E247A84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en-GB" sz="2800" dirty="0"/>
              <a:t>Layering – Some “history”: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The OSI Reference Model </a:t>
            </a:r>
            <a:endParaRPr lang="sv-SE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217337" cy="4608512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946313"/>
            <a:ext cx="8784976" cy="8265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2000" dirty="0" smtClean="0"/>
              <a:t>ISO (International Standards Organization) defined the OSI (Open Systems Interconnect) model to help vendors create interoperable network</a:t>
            </a:r>
            <a:r>
              <a:rPr lang="sv-SE" sz="2000" dirty="0" smtClean="0"/>
              <a:t> </a:t>
            </a:r>
            <a:r>
              <a:rPr lang="en-GB" sz="2000" dirty="0" smtClean="0"/>
              <a:t>implementation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95536" y="5949280"/>
            <a:ext cx="7920880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``</a:t>
            </a:r>
            <a:r>
              <a:rPr lang="en-GB" dirty="0"/>
              <a:t>X dot" series (X.25, X. 400, X.500) OSI model implementation</a:t>
            </a:r>
            <a:r>
              <a:rPr lang="sv-SE" dirty="0"/>
              <a:t> </a:t>
            </a:r>
            <a:r>
              <a:rPr lang="en-GB" dirty="0"/>
              <a:t>(protocol stack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94679" y="5591113"/>
            <a:ext cx="3231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Fig.</a:t>
            </a:r>
            <a:r>
              <a:rPr lang="sv-SE" sz="1100" dirty="0"/>
              <a:t> </a:t>
            </a:r>
            <a:r>
              <a:rPr lang="sv-SE" sz="1100" dirty="0" smtClean="0"/>
              <a:t>Steen, </a:t>
            </a:r>
            <a:r>
              <a:rPr lang="sv-SE" sz="1100" dirty="0" err="1" smtClean="0"/>
              <a:t>Sips</a:t>
            </a:r>
            <a:r>
              <a:rPr lang="sv-SE" sz="1100" dirty="0" smtClean="0"/>
              <a:t> : Computer and </a:t>
            </a:r>
            <a:r>
              <a:rPr lang="sv-SE" sz="1100" dirty="0" err="1" smtClean="0"/>
              <a:t>Network</a:t>
            </a:r>
            <a:r>
              <a:rPr lang="sv-SE" sz="1100" dirty="0" smtClean="0"/>
              <a:t> </a:t>
            </a:r>
            <a:r>
              <a:rPr lang="sv-SE" sz="1100" dirty="0" err="1" smtClean="0"/>
              <a:t>organization</a:t>
            </a:r>
            <a:endParaRPr lang="sv-SE" sz="1100" dirty="0"/>
          </a:p>
        </p:txBody>
      </p:sp>
      <p:sp>
        <p:nvSpPr>
          <p:cNvPr id="2" name="Rounded Rectangle 1"/>
          <p:cNvSpPr/>
          <p:nvPr/>
        </p:nvSpPr>
        <p:spPr>
          <a:xfrm>
            <a:off x="3923928" y="4581128"/>
            <a:ext cx="4968552" cy="10099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ounded Rectangle 8"/>
          <p:cNvSpPr/>
          <p:nvPr/>
        </p:nvSpPr>
        <p:spPr>
          <a:xfrm>
            <a:off x="3922000" y="3457462"/>
            <a:ext cx="4968552" cy="10099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4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2A188-4F6F-49AD-A35A-0437E602A3D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5868144" y="973657"/>
            <a:ext cx="3192892" cy="519164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stack </a:t>
            </a:r>
            <a:r>
              <a:rPr lang="en-US" dirty="0" err="1" smtClean="0"/>
              <a:t>layers&amp;protocols</a:t>
            </a:r>
            <a:endParaRPr lang="en-US" dirty="0" smtClean="0"/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9323" y="919509"/>
            <a:ext cx="5474805" cy="529994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Application: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protocols s</a:t>
            </a:r>
            <a:r>
              <a:rPr lang="en-US" sz="2000" dirty="0" smtClean="0"/>
              <a:t>upporting </a:t>
            </a:r>
            <a:r>
              <a:rPr lang="en-US" sz="2000" i="1" dirty="0"/>
              <a:t>network applications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http (</a:t>
            </a:r>
            <a:r>
              <a:rPr lang="en-US" sz="1800" i="1" dirty="0" smtClean="0"/>
              <a:t>web</a:t>
            </a:r>
            <a:r>
              <a:rPr lang="en-US" sz="1800" dirty="0" smtClean="0"/>
              <a:t>), </a:t>
            </a:r>
            <a:r>
              <a:rPr lang="en-US" sz="1800" dirty="0" err="1" smtClean="0"/>
              <a:t>smtp</a:t>
            </a:r>
            <a:r>
              <a:rPr lang="en-US" sz="1800" dirty="0" smtClean="0"/>
              <a:t> (</a:t>
            </a:r>
            <a:r>
              <a:rPr lang="en-US" sz="1800" i="1" dirty="0" smtClean="0"/>
              <a:t>email</a:t>
            </a:r>
            <a:r>
              <a:rPr lang="en-US" sz="1800" dirty="0" smtClean="0"/>
              <a:t>), p2p, streaming…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transport:</a:t>
            </a:r>
            <a:r>
              <a:rPr lang="en-US" sz="2000" dirty="0" smtClean="0"/>
              <a:t> 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process2process (end2end) data transfer protocols</a:t>
            </a:r>
          </a:p>
          <a:p>
            <a:pPr marL="457200" lvl="1" indent="0">
              <a:buNone/>
            </a:pPr>
            <a:r>
              <a:rPr lang="en-US" sz="1800" dirty="0" smtClean="0">
                <a:ea typeface="ＭＳ Ｐゴシック" panose="020B0600070205080204" pitchFamily="34" charset="-128"/>
              </a:rPr>
              <a:t>UDP, TCP</a:t>
            </a:r>
            <a:endParaRPr lang="en-US" sz="1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network:</a:t>
            </a:r>
            <a:r>
              <a:rPr lang="en-US" sz="2000" dirty="0" smtClean="0"/>
              <a:t> routing of datagrams (independent data-packets), connecting different physical networks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b="1" dirty="0" smtClean="0"/>
              <a:t>IP addressing, routing protocols, </a:t>
            </a:r>
            <a:r>
              <a:rPr lang="en-US" sz="1800" b="1" u="sng" dirty="0" smtClean="0"/>
              <a:t>virtualization, virtualization, virtualization</a:t>
            </a:r>
            <a:r>
              <a:rPr lang="en-US" sz="1800" b="1" dirty="0" smtClean="0"/>
              <a:t>……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link:</a:t>
            </a:r>
            <a:r>
              <a:rPr lang="en-US" sz="2000" dirty="0" smtClean="0"/>
              <a:t> protocols for data transfer between </a:t>
            </a:r>
            <a:r>
              <a:rPr lang="en-US" sz="2000" u="sng" dirty="0" smtClean="0"/>
              <a:t>neighboring ( </a:t>
            </a:r>
            <a:r>
              <a:rPr lang="en-US" sz="2000" u="sng" dirty="0" err="1" smtClean="0"/>
              <a:t>ie</a:t>
            </a:r>
            <a:r>
              <a:rPr lang="en-US" sz="2000" u="sng" dirty="0" smtClean="0"/>
              <a:t> physically connected)</a:t>
            </a:r>
            <a:r>
              <a:rPr lang="en-US" sz="2000" dirty="0" smtClean="0"/>
              <a:t> network nodes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Ethernet, </a:t>
            </a:r>
            <a:r>
              <a:rPr lang="en-US" sz="1800" dirty="0" err="1" smtClean="0"/>
              <a:t>WiFi</a:t>
            </a:r>
            <a:r>
              <a:rPr lang="en-US" sz="1800" dirty="0" smtClean="0"/>
              <a:t>, …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physical:</a:t>
            </a:r>
            <a:r>
              <a:rPr lang="en-US" sz="2000" dirty="0" smtClean="0"/>
              <a:t> protocols for bit-transmission/receipt on the physical medium </a:t>
            </a:r>
            <a:r>
              <a:rPr lang="en-US" sz="2000" dirty="0">
                <a:solidFill>
                  <a:prstClr val="black"/>
                </a:solidFill>
              </a:rPr>
              <a:t>between </a:t>
            </a:r>
            <a:r>
              <a:rPr lang="en-US" sz="2000" u="sng" dirty="0">
                <a:solidFill>
                  <a:prstClr val="black"/>
                </a:solidFill>
              </a:rPr>
              <a:t>neighboring</a:t>
            </a:r>
            <a:r>
              <a:rPr lang="en-US" sz="2000" dirty="0">
                <a:solidFill>
                  <a:prstClr val="black"/>
                </a:solidFill>
              </a:rPr>
              <a:t>  network </a:t>
            </a:r>
            <a:r>
              <a:rPr lang="en-US" sz="2000" dirty="0" smtClean="0">
                <a:solidFill>
                  <a:prstClr val="black"/>
                </a:solidFill>
              </a:rPr>
              <a:t>nodes</a:t>
            </a:r>
            <a:endParaRPr lang="en-US" sz="2000" dirty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</p:txBody>
      </p:sp>
      <p:grpSp>
        <p:nvGrpSpPr>
          <p:cNvPr id="74759" name="Group 5"/>
          <p:cNvGrpSpPr>
            <a:grpSpLocks/>
          </p:cNvGrpSpPr>
          <p:nvPr/>
        </p:nvGrpSpPr>
        <p:grpSpPr bwMode="auto">
          <a:xfrm>
            <a:off x="5724128" y="987933"/>
            <a:ext cx="3275856" cy="5321388"/>
            <a:chOff x="3076" y="879"/>
            <a:chExt cx="1196" cy="2233"/>
          </a:xfrm>
        </p:grpSpPr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076" y="879"/>
              <a:ext cx="1102" cy="2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application</a:t>
              </a: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 smtClean="0">
                  <a:latin typeface="Calibri" panose="020F0502020204030204" pitchFamily="34" charset="0"/>
                </a:rPr>
                <a:t>transport</a:t>
              </a:r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network</a:t>
              </a: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 smtClean="0">
                  <a:latin typeface="Calibri" panose="020F0502020204030204" pitchFamily="34" charset="0"/>
                </a:rPr>
                <a:t>link</a:t>
              </a:r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physical</a:t>
              </a:r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00" y="2424863"/>
            <a:ext cx="636900" cy="63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252" y="2443227"/>
            <a:ext cx="345755" cy="3457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6859" y="2795072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UDP</a:t>
            </a:r>
          </a:p>
        </p:txBody>
      </p:sp>
      <p:sp>
        <p:nvSpPr>
          <p:cNvPr id="5" name="Rectangle 4"/>
          <p:cNvSpPr/>
          <p:nvPr/>
        </p:nvSpPr>
        <p:spPr>
          <a:xfrm>
            <a:off x="7487749" y="2768262"/>
            <a:ext cx="458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TCP</a:t>
            </a:r>
          </a:p>
        </p:txBody>
      </p:sp>
      <p:sp>
        <p:nvSpPr>
          <p:cNvPr id="6" name="Arc 5"/>
          <p:cNvSpPr/>
          <p:nvPr/>
        </p:nvSpPr>
        <p:spPr>
          <a:xfrm>
            <a:off x="5735084" y="100937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Arc 6"/>
          <p:cNvSpPr/>
          <p:nvPr/>
        </p:nvSpPr>
        <p:spPr>
          <a:xfrm>
            <a:off x="5148064" y="1052736"/>
            <a:ext cx="1306883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Arc 18"/>
          <p:cNvSpPr/>
          <p:nvPr/>
        </p:nvSpPr>
        <p:spPr>
          <a:xfrm flipH="1">
            <a:off x="8316415" y="1041934"/>
            <a:ext cx="1089221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1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7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8B7978-C184-44BB-90BA-07D0A76C2BA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stack</a:t>
            </a:r>
          </a:p>
        </p:txBody>
      </p:sp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584200" y="1092506"/>
            <a:ext cx="7732216" cy="392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Architecture simple but not as </a:t>
            </a:r>
            <a:r>
              <a:rPr lang="en-US" sz="2000" dirty="0" smtClean="0"/>
              <a:t>thoroughly thought </a:t>
            </a:r>
            <a:r>
              <a:rPr lang="en-US" sz="2000" dirty="0"/>
              <a:t>as OSI‘s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 no </a:t>
            </a:r>
            <a:r>
              <a:rPr lang="en-US" sz="1800" dirty="0"/>
              <a:t>clear distinction between interface-design and </a:t>
            </a:r>
            <a:r>
              <a:rPr lang="en-US" sz="1800" dirty="0" smtClean="0"/>
              <a:t>implementations;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sv-SE" dirty="0" smtClean="0">
                <a:ea typeface="ＭＳ Ｐゴシック" panose="020B0600070205080204" pitchFamily="34" charset="-128"/>
              </a:rPr>
              <a:t> Internet </a:t>
            </a:r>
            <a:r>
              <a:rPr lang="en-US" altLang="sv-SE" dirty="0">
                <a:ea typeface="ＭＳ Ｐゴシック" panose="020B0600070205080204" pitchFamily="34" charset="-128"/>
              </a:rPr>
              <a:t>stack </a:t>
            </a:r>
            <a:r>
              <a:rPr lang="ja-JP" altLang="en-US" dirty="0"/>
              <a:t>“</a:t>
            </a:r>
            <a:r>
              <a:rPr lang="en-US" altLang="ja-JP" dirty="0"/>
              <a:t>missing</a:t>
            </a:r>
            <a:r>
              <a:rPr lang="ja-JP" altLang="en-US" dirty="0" smtClean="0"/>
              <a:t>”</a:t>
            </a:r>
            <a:r>
              <a:rPr lang="en-US" altLang="ja-JP" dirty="0" smtClean="0"/>
              <a:t>: </a:t>
            </a:r>
            <a:endParaRPr lang="en-US" altLang="ja-JP" dirty="0"/>
          </a:p>
          <a:p>
            <a:pPr marL="742950" lvl="1" indent="-285750">
              <a:buSzPct val="75000"/>
              <a:buFont typeface="Arial" panose="020B0604020202020204" pitchFamily="34" charset="0"/>
              <a:buChar char="•"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Presentation layer: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interpret </a:t>
            </a:r>
            <a:r>
              <a:rPr lang="en-US" altLang="sv-SE" dirty="0">
                <a:ea typeface="ＭＳ Ｐゴシック" panose="020B0600070205080204" pitchFamily="34" charset="-128"/>
              </a:rPr>
              <a:t>meaning of data, e.g., encryption, compression, </a:t>
            </a:r>
          </a:p>
          <a:p>
            <a:pPr marL="742950" lvl="1" indent="-285750">
              <a:buSzPct val="75000"/>
              <a:buFont typeface="Arial" panose="020B0604020202020204" pitchFamily="34" charset="0"/>
              <a:buChar char="•"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Session layer: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</a:t>
            </a:r>
            <a:r>
              <a:rPr lang="en-US" altLang="sv-SE" dirty="0">
                <a:ea typeface="ＭＳ Ｐゴシック" panose="020B0600070205080204" pitchFamily="34" charset="-128"/>
              </a:rPr>
              <a:t>synchronization, </a:t>
            </a:r>
            <a:r>
              <a:rPr lang="en-US" altLang="sv-SE" dirty="0" err="1">
                <a:ea typeface="ＭＳ Ｐゴシック" panose="020B0600070205080204" pitchFamily="34" charset="-128"/>
              </a:rPr>
              <a:t>checkpointing</a:t>
            </a:r>
            <a:r>
              <a:rPr lang="en-US" altLang="sv-SE" dirty="0">
                <a:ea typeface="ＭＳ Ｐゴシック" panose="020B0600070205080204" pitchFamily="34" charset="-128"/>
              </a:rPr>
              <a:t>,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…</a:t>
            </a:r>
          </a:p>
          <a:p>
            <a:pPr marL="742950" lvl="1" indent="-285750">
              <a:buSzPct val="75000"/>
              <a:buFont typeface="Arial" panose="020B0604020202020204" pitchFamily="34" charset="0"/>
              <a:buChar char="•"/>
            </a:pPr>
            <a:r>
              <a:rPr lang="en-US" altLang="sv-SE" dirty="0" smtClean="0">
                <a:solidFill>
                  <a:srgbClr val="C00000"/>
                </a:solidFill>
                <a:ea typeface="Arial" panose="020B0604020202020204" pitchFamily="34" charset="0"/>
              </a:rPr>
              <a:t>Transport protocols with timing guarantees</a:t>
            </a:r>
            <a:endParaRPr lang="en-US" altLang="sv-SE" dirty="0" smtClean="0">
              <a:solidFill>
                <a:srgbClr val="C00000"/>
              </a:solidFill>
              <a:ea typeface="Arial" panose="020B0604020202020204" pitchFamily="34" charset="0"/>
            </a:endParaRPr>
          </a:p>
          <a:p>
            <a:pPr marL="742950" lvl="1" indent="-285750">
              <a:buSzPct val="75000"/>
              <a:buFont typeface="Arial" panose="020B0604020202020204" pitchFamily="34" charset="0"/>
              <a:buChar char="•"/>
            </a:pPr>
            <a:r>
              <a:rPr lang="en-US" altLang="sv-SE" dirty="0" smtClean="0">
                <a:ea typeface="Arial" panose="020B0604020202020204" pitchFamily="34" charset="0"/>
              </a:rPr>
              <a:t>these </a:t>
            </a:r>
            <a:r>
              <a:rPr lang="en-US" altLang="sv-SE" dirty="0">
                <a:ea typeface="Arial" panose="020B0604020202020204" pitchFamily="34" charset="0"/>
              </a:rPr>
              <a:t>services, </a:t>
            </a:r>
            <a:r>
              <a:rPr lang="en-US" altLang="sv-SE" i="1" dirty="0">
                <a:ea typeface="Arial" panose="020B0604020202020204" pitchFamily="34" charset="0"/>
              </a:rPr>
              <a:t>if needed,</a:t>
            </a:r>
            <a:r>
              <a:rPr lang="en-US" altLang="sv-SE" dirty="0">
                <a:ea typeface="Arial" panose="020B0604020202020204" pitchFamily="34" charset="0"/>
              </a:rPr>
              <a:t> must be implemented in application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Successful protocol suite (</a:t>
            </a:r>
            <a:r>
              <a:rPr lang="en-US" sz="2000" dirty="0">
                <a:solidFill>
                  <a:srgbClr val="FF0000"/>
                </a:solidFill>
              </a:rPr>
              <a:t>de-facto standard</a:t>
            </a:r>
            <a:r>
              <a:rPr lang="en-US" sz="2000" dirty="0"/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 was </a:t>
            </a:r>
            <a:r>
              <a:rPr lang="en-US" sz="1800" dirty="0"/>
              <a:t>there when needed (OSI implementations were too complicated)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800" dirty="0" smtClean="0"/>
              <a:t> freely </a:t>
            </a:r>
            <a:r>
              <a:rPr lang="en-US" sz="1800" dirty="0"/>
              <a:t>distributed with </a:t>
            </a:r>
            <a:r>
              <a:rPr lang="en-US" sz="1800" dirty="0" smtClean="0"/>
              <a:t>UNIX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 smtClean="0"/>
              <a:t>Accumulating some “fat” around its waist though…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81508" y="5085184"/>
            <a:ext cx="6480720" cy="14330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Internet </a:t>
            </a:r>
            <a:r>
              <a:rPr lang="en-US" sz="2400" b="1" dirty="0" smtClean="0">
                <a:solidFill>
                  <a:srgbClr val="FF0000"/>
                </a:solidFill>
              </a:rPr>
              <a:t>standards</a:t>
            </a:r>
          </a:p>
          <a:p>
            <a:r>
              <a:rPr lang="en-US" sz="2400" dirty="0" smtClean="0"/>
              <a:t>RFC</a:t>
            </a:r>
            <a:r>
              <a:rPr lang="en-US" sz="2400" dirty="0"/>
              <a:t>: Request for comments</a:t>
            </a:r>
          </a:p>
          <a:p>
            <a:r>
              <a:rPr lang="en-US" sz="2400" dirty="0"/>
              <a:t>IETF: Internet Engineering Task Force</a:t>
            </a:r>
          </a:p>
        </p:txBody>
      </p:sp>
      <p:pic>
        <p:nvPicPr>
          <p:cNvPr id="7" name="Picture 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1152128" cy="112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6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269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3" y="342900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hat’s the Internet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Nuts&amp;bolts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view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view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Distinction between network edge and network core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 of abstraction, protocols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ISO/OSI &amp; Internet layer structure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communication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layers: physical and logical view</a:t>
            </a:r>
          </a:p>
        </p:txBody>
      </p:sp>
    </p:spTree>
    <p:extLst>
      <p:ext uri="{BB962C8B-B14F-4D97-AF65-F5344CB8AC3E}">
        <p14:creationId xmlns:p14="http://schemas.microsoft.com/office/powerpoint/2010/main" val="31388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4388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44389" name="Group 180"/>
          <p:cNvGrpSpPr>
            <a:grpSpLocks/>
          </p:cNvGrpSpPr>
          <p:nvPr/>
        </p:nvGrpSpPr>
        <p:grpSpPr bwMode="auto">
          <a:xfrm>
            <a:off x="7329488" y="2754313"/>
            <a:ext cx="1052512" cy="355600"/>
            <a:chOff x="4410" y="1365"/>
            <a:chExt cx="663" cy="224"/>
          </a:xfrm>
        </p:grpSpPr>
        <p:sp>
          <p:nvSpPr>
            <p:cNvPr id="144523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524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525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4526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4527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44390" name="Group 170"/>
          <p:cNvGrpSpPr>
            <a:grpSpLocks/>
          </p:cNvGrpSpPr>
          <p:nvPr/>
        </p:nvGrpSpPr>
        <p:grpSpPr bwMode="auto">
          <a:xfrm>
            <a:off x="7392988" y="5013325"/>
            <a:ext cx="881062" cy="422275"/>
            <a:chOff x="2356" y="1300"/>
            <a:chExt cx="555" cy="194"/>
          </a:xfrm>
        </p:grpSpPr>
        <p:sp>
          <p:nvSpPr>
            <p:cNvPr id="1445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445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445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144518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4521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522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44519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520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44391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087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4394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144395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144396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44397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sv-SE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physical</a:t>
            </a:r>
          </a:p>
        </p:txBody>
      </p:sp>
      <p:sp>
        <p:nvSpPr>
          <p:cNvPr id="144398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44399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44400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0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51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t</a:t>
              </a:r>
            </a:p>
          </p:txBody>
        </p:sp>
        <p:sp>
          <p:nvSpPr>
            <p:cNvPr id="14451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n</a:t>
              </a:r>
            </a:p>
          </p:txBody>
        </p:sp>
        <p:sp>
          <p:nvSpPr>
            <p:cNvPr id="14451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M</a:t>
              </a:r>
            </a:p>
          </p:txBody>
        </p:sp>
        <p:sp>
          <p:nvSpPr>
            <p:cNvPr id="14451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51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0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50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144405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144406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4407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144408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144409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44410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sv-SE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physical</a:t>
            </a:r>
          </a:p>
        </p:txBody>
      </p:sp>
      <p:sp>
        <p:nvSpPr>
          <p:cNvPr id="144411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44412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44413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4414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499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500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t</a:t>
              </a:r>
            </a:p>
          </p:txBody>
        </p:sp>
        <p:sp>
          <p:nvSpPr>
            <p:cNvPr id="144501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n</a:t>
              </a:r>
            </a:p>
          </p:txBody>
        </p:sp>
        <p:sp>
          <p:nvSpPr>
            <p:cNvPr id="144502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l</a:t>
              </a:r>
            </a:p>
          </p:txBody>
        </p:sp>
        <p:sp>
          <p:nvSpPr>
            <p:cNvPr id="144503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M</a:t>
              </a:r>
            </a:p>
          </p:txBody>
        </p:sp>
        <p:sp>
          <p:nvSpPr>
            <p:cNvPr id="144504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505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506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44415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493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94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t</a:t>
              </a:r>
            </a:p>
          </p:txBody>
        </p:sp>
        <p:sp>
          <p:nvSpPr>
            <p:cNvPr id="144495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n</a:t>
              </a:r>
            </a:p>
          </p:txBody>
        </p:sp>
        <p:sp>
          <p:nvSpPr>
            <p:cNvPr id="144496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M</a:t>
              </a:r>
            </a:p>
          </p:txBody>
        </p:sp>
        <p:sp>
          <p:nvSpPr>
            <p:cNvPr id="144497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498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44416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8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9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t</a:t>
              </a:r>
            </a:p>
          </p:txBody>
        </p:sp>
        <p:sp>
          <p:nvSpPr>
            <p:cNvPr id="14449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M</a:t>
              </a:r>
            </a:p>
          </p:txBody>
        </p:sp>
        <p:sp>
          <p:nvSpPr>
            <p:cNvPr id="14449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44417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8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8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M</a:t>
              </a:r>
            </a:p>
          </p:txBody>
        </p:sp>
      </p:grpSp>
      <p:grpSp>
        <p:nvGrpSpPr>
          <p:cNvPr id="144418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82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83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84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485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sv-SE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/>
                <a:t>physical</a:t>
              </a:r>
            </a:p>
          </p:txBody>
        </p:sp>
        <p:sp>
          <p:nvSpPr>
            <p:cNvPr id="144486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44419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78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79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80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481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sv-SE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/>
                <a:t>physical</a:t>
              </a:r>
            </a:p>
          </p:txBody>
        </p:sp>
      </p:grpSp>
      <p:sp>
        <p:nvSpPr>
          <p:cNvPr id="144420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4421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7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7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t</a:t>
              </a:r>
            </a:p>
          </p:txBody>
        </p:sp>
        <p:sp>
          <p:nvSpPr>
            <p:cNvPr id="14447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n</a:t>
              </a:r>
            </a:p>
          </p:txBody>
        </p:sp>
        <p:sp>
          <p:nvSpPr>
            <p:cNvPr id="14447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l</a:t>
              </a:r>
            </a:p>
          </p:txBody>
        </p:sp>
        <p:sp>
          <p:nvSpPr>
            <p:cNvPr id="14447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M</a:t>
              </a:r>
            </a:p>
          </p:txBody>
        </p:sp>
        <p:sp>
          <p:nvSpPr>
            <p:cNvPr id="14447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47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47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44422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6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t</a:t>
              </a:r>
            </a:p>
          </p:txBody>
        </p:sp>
        <p:sp>
          <p:nvSpPr>
            <p:cNvPr id="14446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n</a:t>
              </a:r>
            </a:p>
          </p:txBody>
        </p:sp>
        <p:sp>
          <p:nvSpPr>
            <p:cNvPr id="14446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M</a:t>
              </a:r>
            </a:p>
          </p:txBody>
        </p:sp>
        <p:sp>
          <p:nvSpPr>
            <p:cNvPr id="14446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46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5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t</a:t>
              </a:r>
            </a:p>
          </p:txBody>
        </p:sp>
        <p:sp>
          <p:nvSpPr>
            <p:cNvPr id="14446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n</a:t>
              </a:r>
            </a:p>
          </p:txBody>
        </p:sp>
        <p:sp>
          <p:nvSpPr>
            <p:cNvPr id="14446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M</a:t>
              </a:r>
            </a:p>
          </p:txBody>
        </p:sp>
        <p:sp>
          <p:nvSpPr>
            <p:cNvPr id="14446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46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5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5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t</a:t>
              </a:r>
            </a:p>
          </p:txBody>
        </p:sp>
        <p:sp>
          <p:nvSpPr>
            <p:cNvPr id="14445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n</a:t>
              </a:r>
            </a:p>
          </p:txBody>
        </p:sp>
        <p:sp>
          <p:nvSpPr>
            <p:cNvPr id="14445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l</a:t>
              </a:r>
            </a:p>
          </p:txBody>
        </p:sp>
        <p:sp>
          <p:nvSpPr>
            <p:cNvPr id="14445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M</a:t>
              </a:r>
            </a:p>
          </p:txBody>
        </p:sp>
        <p:sp>
          <p:nvSpPr>
            <p:cNvPr id="14445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45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445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44425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1800" b="1"/>
              <a:t>router</a:t>
            </a:r>
          </a:p>
        </p:txBody>
      </p:sp>
      <p:sp>
        <p:nvSpPr>
          <p:cNvPr id="144426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1800" b="1"/>
              <a:t>switch</a:t>
            </a:r>
          </a:p>
        </p:txBody>
      </p:sp>
      <p:sp>
        <p:nvSpPr>
          <p:cNvPr id="144427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124199" y="143667"/>
            <a:ext cx="8707064" cy="496096"/>
          </a:xfrm>
        </p:spPr>
        <p:txBody>
          <a:bodyPr/>
          <a:lstStyle/>
          <a:p>
            <a:pPr algn="r" eaLnBrk="1" hangingPunct="1"/>
            <a:r>
              <a:rPr lang="en-US" altLang="sv-SE" sz="2800" dirty="0" smtClean="0">
                <a:ea typeface="ＭＳ Ｐゴシック" panose="020B0600070205080204" pitchFamily="34" charset="-128"/>
              </a:rPr>
              <a:t>Layered communication: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/>
            </a:r>
            <a:br>
              <a:rPr lang="en-US" altLang="sv-SE" dirty="0" smtClean="0">
                <a:ea typeface="ＭＳ Ｐゴシック" panose="020B0600070205080204" pitchFamily="34" charset="-128"/>
              </a:rPr>
            </a:br>
            <a:r>
              <a:rPr lang="en-US" altLang="sv-SE" dirty="0" smtClean="0">
                <a:ea typeface="ＭＳ Ｐゴシック" panose="020B0600070205080204" pitchFamily="34" charset="-128"/>
              </a:rPr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4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44442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444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sv-SE" sz="1400"/>
                  <a:t>H</a:t>
                </a:r>
                <a:r>
                  <a:rPr lang="en-US" altLang="sv-SE" sz="1800" baseline="-25000"/>
                  <a:t>t</a:t>
                </a:r>
              </a:p>
            </p:txBody>
          </p:sp>
        </p:grpSp>
        <p:grpSp>
          <p:nvGrpSpPr>
            <p:cNvPr id="144443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444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sv-SE" sz="1400"/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4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444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/>
                <a:t>H</a:t>
              </a:r>
              <a:r>
                <a:rPr lang="en-US" altLang="sv-SE" sz="1800" baseline="-25000"/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144433" name="Group 187"/>
          <p:cNvGrpSpPr>
            <a:grpSpLocks/>
          </p:cNvGrpSpPr>
          <p:nvPr/>
        </p:nvGrpSpPr>
        <p:grpSpPr bwMode="auto">
          <a:xfrm flipH="1">
            <a:off x="3178175" y="4970463"/>
            <a:ext cx="803275" cy="771525"/>
            <a:chOff x="-44" y="1473"/>
            <a:chExt cx="981" cy="1105"/>
          </a:xfrm>
        </p:grpSpPr>
        <p:pic>
          <p:nvPicPr>
            <p:cNvPr id="14443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44434" name="Group 190"/>
          <p:cNvGrpSpPr>
            <a:grpSpLocks/>
          </p:cNvGrpSpPr>
          <p:nvPr/>
        </p:nvGrpSpPr>
        <p:grpSpPr bwMode="auto">
          <a:xfrm flipH="1">
            <a:off x="4140200" y="1087438"/>
            <a:ext cx="803275" cy="771525"/>
            <a:chOff x="-44" y="1473"/>
            <a:chExt cx="981" cy="1105"/>
          </a:xfrm>
        </p:grpSpPr>
        <p:pic>
          <p:nvPicPr>
            <p:cNvPr id="144436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7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144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FF1CDD-6CCB-4ADD-BD2A-9F4698E0DF8E}" type="slidenum">
              <a:rPr lang="en-US" altLang="sv-SE" sz="1200" smtClean="0">
                <a:latin typeface="Tahoma" panose="020B0604030504040204" pitchFamily="34" charset="0"/>
              </a:rPr>
              <a:pPr/>
              <a:t>19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cxnSp>
        <p:nvCxnSpPr>
          <p:cNvPr id="3" name="Curved Connector 2"/>
          <p:cNvCxnSpPr/>
          <p:nvPr/>
        </p:nvCxnSpPr>
        <p:spPr>
          <a:xfrm rot="5400000">
            <a:off x="215901" y="2244725"/>
            <a:ext cx="3787775" cy="889000"/>
          </a:xfrm>
          <a:prstGeom prst="curvedConnector3">
            <a:avLst>
              <a:gd name="adj1" fmla="val 466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036" y="3006210"/>
            <a:ext cx="233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Logical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communication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30427" y="3013631"/>
            <a:ext cx="243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C00000"/>
                </a:solidFill>
              </a:rPr>
              <a:t>Physical</a:t>
            </a:r>
            <a:r>
              <a:rPr lang="sv-SE" dirty="0" smtClean="0">
                <a:solidFill>
                  <a:srgbClr val="C00000"/>
                </a:solidFill>
              </a:rPr>
              <a:t> </a:t>
            </a:r>
            <a:r>
              <a:rPr lang="sv-SE" dirty="0" err="1" smtClean="0">
                <a:solidFill>
                  <a:srgbClr val="C00000"/>
                </a:solidFill>
              </a:rPr>
              <a:t>communication</a:t>
            </a:r>
            <a:endParaRPr lang="sv-S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269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2" y="105273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</a:t>
            </a:r>
            <a:r>
              <a:rPr lang="en-US" sz="2400" dirty="0" smtClean="0"/>
              <a:t>hat’s the Internet</a:t>
            </a:r>
          </a:p>
          <a:p>
            <a:pPr lvl="1"/>
            <a:r>
              <a:rPr lang="en-US" sz="2000" dirty="0" err="1" smtClean="0"/>
              <a:t>Nuts&amp;bolts</a:t>
            </a:r>
            <a:r>
              <a:rPr lang="en-US" sz="2000" dirty="0" smtClean="0"/>
              <a:t> view</a:t>
            </a:r>
          </a:p>
          <a:p>
            <a:pPr lvl="1"/>
            <a:r>
              <a:rPr lang="en-US" sz="2000" dirty="0" smtClean="0"/>
              <a:t>Service view </a:t>
            </a:r>
          </a:p>
          <a:p>
            <a:pPr lvl="1"/>
            <a:r>
              <a:rPr lang="en-US" sz="2000" dirty="0" smtClean="0"/>
              <a:t>Distinction between network edge and network core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 of abstraction, protocols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ISO/OSI &amp; Internet layer structure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layers: physical and logical view</a:t>
            </a:r>
          </a:p>
        </p:txBody>
      </p:sp>
    </p:spTree>
    <p:extLst>
      <p:ext uri="{BB962C8B-B14F-4D97-AF65-F5344CB8AC3E}">
        <p14:creationId xmlns:p14="http://schemas.microsoft.com/office/powerpoint/2010/main" val="28479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1B8B1-38EF-46D5-81B2-B2107F3ABBC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1a: Summary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2372" y="1094841"/>
            <a:ext cx="4901716" cy="5286487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We discussed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what’s the Internet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protocol layers, service models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/>
          </a:p>
          <a:p>
            <a:pPr lvl="0">
              <a:lnSpc>
                <a:spcPct val="90000"/>
              </a:lnSpc>
              <a:buNone/>
            </a:pPr>
            <a:r>
              <a:rPr lang="en-US" sz="2400" u="sng" dirty="0">
                <a:solidFill>
                  <a:srgbClr val="FF0000"/>
                </a:solidFill>
              </a:rPr>
              <a:t>We </a:t>
            </a:r>
            <a:r>
              <a:rPr lang="en-US" sz="2400" u="sng" dirty="0" smtClean="0">
                <a:solidFill>
                  <a:srgbClr val="FF0000"/>
                </a:solidFill>
              </a:rPr>
              <a:t>will continue (next lecture) with </a:t>
            </a:r>
            <a:endParaRPr lang="en-US" sz="2400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smtClean="0"/>
              <a:t>Network </a:t>
            </a:r>
            <a:r>
              <a:rPr lang="en-US" sz="1800" dirty="0"/>
              <a:t>edge  </a:t>
            </a:r>
            <a:r>
              <a:rPr lang="en-US" sz="1800" dirty="0" smtClean="0"/>
              <a:t>&amp; network core services &amp; functionality overview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More on Internet structure overview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access </a:t>
            </a:r>
            <a:r>
              <a:rPr lang="en-US" sz="1400" dirty="0" smtClean="0"/>
              <a:t>nets, </a:t>
            </a:r>
            <a:r>
              <a:rPr lang="en-US" sz="1400" dirty="0"/>
              <a:t>physical media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backbones, NAPs, ISPs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Performance concerns:  delays, loss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Security concerns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880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1268760"/>
            <a:ext cx="2880320" cy="2664296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To provide :</a:t>
            </a:r>
            <a:r>
              <a:rPr lang="en-US" sz="2400" dirty="0" smtClean="0"/>
              <a:t> </a:t>
            </a:r>
          </a:p>
          <a:p>
            <a:r>
              <a:rPr lang="en-US" sz="2000" dirty="0" smtClean="0"/>
              <a:t>context, overview, “feel” of networking</a:t>
            </a:r>
          </a:p>
          <a:p>
            <a:r>
              <a:rPr lang="en-US" sz="2000" dirty="0" smtClean="0"/>
              <a:t>A point of reference for context in the “zoom-in” discussions to 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97" y="4077072"/>
            <a:ext cx="192040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821"/>
            <a:ext cx="7772400" cy="523891"/>
          </a:xfrm>
        </p:spPr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(</a:t>
            </a:r>
            <a:r>
              <a:rPr lang="sv-SE" dirty="0" err="1"/>
              <a:t>incl.next</a:t>
            </a:r>
            <a:r>
              <a:rPr lang="sv-SE" dirty="0"/>
              <a:t> </a:t>
            </a:r>
            <a:r>
              <a:rPr lang="sv-SE" dirty="0" err="1"/>
              <a:t>lecture</a:t>
            </a:r>
            <a:r>
              <a:rPr lang="sv-SE" dirty="0"/>
              <a:t>)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0904420"/>
              </p:ext>
            </p:extLst>
          </p:nvPr>
        </p:nvGraphicFramePr>
        <p:xfrm>
          <a:off x="902369" y="1976219"/>
          <a:ext cx="6364706" cy="2040156"/>
        </p:xfrm>
        <a:graphic>
          <a:graphicData uri="http://schemas.openxmlformats.org/drawingml/2006/table">
            <a:tbl>
              <a:tblPr/>
              <a:tblGrid>
                <a:gridCol w="4020152"/>
                <a:gridCol w="2344554"/>
              </a:tblGrid>
              <a:tr h="1020078">
                <a:tc>
                  <a:txBody>
                    <a:bodyPr/>
                    <a:lstStyle/>
                    <a:p>
                      <a:r>
                        <a:rPr lang="sv-SE" sz="1800" b="1" dirty="0" err="1"/>
                        <a:t>Careful</a:t>
                      </a:r>
                      <a:endParaRPr lang="sv-SE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/>
                        <a:t>Quick</a:t>
                      </a:r>
                      <a:endParaRPr lang="sv-SE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078"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6/e, 7/e: </a:t>
                      </a:r>
                      <a:r>
                        <a:rPr lang="sv-SE" sz="1800" dirty="0"/>
                        <a:t>1.3, 1.4, 1.5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the </a:t>
                      </a:r>
                      <a:r>
                        <a:rPr lang="sv-SE" sz="1800" dirty="0"/>
                        <a:t>rest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3787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697832" y="1756611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1. </a:t>
            </a:r>
            <a:r>
              <a:rPr lang="sv-SE" dirty="0" err="1" smtClean="0"/>
              <a:t>Kurose</a:t>
            </a:r>
            <a:r>
              <a:rPr lang="sv-SE" dirty="0" smtClean="0"/>
              <a:t> Ross </a:t>
            </a:r>
            <a:r>
              <a:rPr lang="sv-SE" dirty="0" err="1" smtClean="0"/>
              <a:t>book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850232" y="4024429"/>
            <a:ext cx="53405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Reading (optional)</a:t>
            </a:r>
          </a:p>
          <a:p>
            <a:r>
              <a:rPr lang="en-US" dirty="0" smtClean="0"/>
              <a:t>Computer </a:t>
            </a:r>
            <a:r>
              <a:rPr lang="en-US" dirty="0"/>
              <a:t>and Network Organization: An Introduction,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Maarten van Steen and </a:t>
            </a:r>
            <a:r>
              <a:rPr lang="en-US" dirty="0" err="1"/>
              <a:t>Henk</a:t>
            </a:r>
            <a:r>
              <a:rPr lang="en-US" dirty="0"/>
              <a:t> Sips, Prentice Hall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very good introductory book for non-CSE </a:t>
            </a:r>
            <a:r>
              <a:rPr lang="en-US" dirty="0" smtClean="0"/>
              <a:t>students)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2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15200" cy="1180727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Review </a:t>
            </a:r>
            <a:r>
              <a:rPr lang="sv-SE" sz="2000" dirty="0" err="1" smtClean="0"/>
              <a:t>questions</a:t>
            </a:r>
            <a:r>
              <a:rPr lang="sv-SE" sz="2000" dirty="0" smtClean="0"/>
              <a:t> from </a:t>
            </a:r>
            <a:r>
              <a:rPr lang="sv-SE" sz="2000" dirty="0" err="1" smtClean="0"/>
              <a:t>Kurose</a:t>
            </a:r>
            <a:r>
              <a:rPr lang="sv-SE" sz="2000" dirty="0" smtClean="0"/>
              <a:t>-Ross </a:t>
            </a:r>
            <a:r>
              <a:rPr lang="sv-SE" sz="2000" dirty="0" err="1" smtClean="0"/>
              <a:t>book</a:t>
            </a:r>
            <a:r>
              <a:rPr lang="sv-SE" sz="2000" dirty="0" smtClean="0"/>
              <a:t>, </a:t>
            </a:r>
            <a:r>
              <a:rPr lang="sv-SE" sz="2000" dirty="0" err="1" smtClean="0"/>
              <a:t>chapter</a:t>
            </a:r>
            <a:r>
              <a:rPr lang="sv-SE" sz="2000" dirty="0" smtClean="0"/>
              <a:t> 1 (for </a:t>
            </a:r>
            <a:r>
              <a:rPr lang="sv-SE" sz="2000" dirty="0" err="1" smtClean="0"/>
              <a:t>basic</a:t>
            </a:r>
            <a:r>
              <a:rPr lang="sv-SE" sz="2000" dirty="0" smtClean="0"/>
              <a:t> </a:t>
            </a:r>
            <a:r>
              <a:rPr lang="sv-SE" sz="2000" dirty="0" err="1" smtClean="0"/>
              <a:t>study</a:t>
            </a:r>
            <a:r>
              <a:rPr lang="sv-SE" sz="2000" dirty="0" smtClean="0"/>
              <a:t>)</a:t>
            </a:r>
          </a:p>
          <a:p>
            <a:r>
              <a:rPr lang="sv-SE" sz="2000" dirty="0" smtClean="0"/>
              <a:t>6/e, 7/e: R11, R12, R13, R16, 17, R18, R19, R20, R21, R22, R23, R24, R25, R28.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4005064"/>
            <a:ext cx="7910264" cy="1656184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Extra  </a:t>
            </a:r>
            <a:r>
              <a:rPr lang="sv-SE" sz="2000" dirty="0" err="1" smtClean="0"/>
              <a:t>questions</a:t>
            </a:r>
            <a:r>
              <a:rPr lang="sv-SE" sz="2000" dirty="0" smtClean="0"/>
              <a:t>, for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study</a:t>
            </a:r>
            <a:r>
              <a:rPr lang="sv-SE" sz="2000" dirty="0" smtClean="0"/>
              <a:t>: </a:t>
            </a:r>
            <a:r>
              <a:rPr lang="sv-SE" sz="2000" dirty="0" err="1" smtClean="0"/>
              <a:t>delay</a:t>
            </a:r>
            <a:r>
              <a:rPr lang="sv-SE" sz="2000" dirty="0" smtClean="0"/>
              <a:t> </a:t>
            </a:r>
            <a:r>
              <a:rPr lang="sv-SE" sz="2000" dirty="0" err="1" smtClean="0"/>
              <a:t>analysis</a:t>
            </a:r>
            <a:r>
              <a:rPr lang="sv-SE" sz="2000" dirty="0" smtClean="0"/>
              <a:t> in packet switched </a:t>
            </a:r>
            <a:r>
              <a:rPr lang="sv-SE" sz="2000" dirty="0" err="1" smtClean="0"/>
              <a:t>networks</a:t>
            </a:r>
            <a:r>
              <a:rPr lang="sv-SE" sz="2000" dirty="0" smtClean="0"/>
              <a:t>: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>
                <a:hlinkClick r:id="rId2"/>
              </a:rPr>
              <a:t>http://www.comm.utoronto.ca/~</a:t>
            </a:r>
            <a:r>
              <a:rPr lang="sv-SE" sz="2000" dirty="0" smtClean="0">
                <a:hlinkClick r:id="rId2"/>
              </a:rPr>
              <a:t>jorg/teaching/ece466/material/466-SimpleAnalysis.pdf</a:t>
            </a:r>
            <a:endParaRPr lang="sv-SE" sz="2000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0A1EF11-F35A-4D4A-9154-96AB69C006E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697820"/>
          </a:xfrm>
        </p:spPr>
        <p:txBody>
          <a:bodyPr/>
          <a:lstStyle/>
          <a:p>
            <a:r>
              <a:rPr lang="en-US" sz="3200" dirty="0" smtClean="0"/>
              <a:t>the Internet: “nuts and bolts” view (1)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1931" y="1239208"/>
            <a:ext cx="3247760" cy="14188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millions of connected (computing) devices: </a:t>
            </a:r>
            <a:r>
              <a:rPr lang="en-US" sz="2000" i="1" dirty="0" smtClean="0">
                <a:solidFill>
                  <a:srgbClr val="FF0000"/>
                </a:solidFill>
              </a:rPr>
              <a:t>hosts = end systems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2000" dirty="0" smtClean="0"/>
              <a:t>running </a:t>
            </a:r>
            <a:r>
              <a:rPr lang="en-US" sz="2000" i="1" dirty="0" smtClean="0">
                <a:solidFill>
                  <a:srgbClr val="FF0000"/>
                </a:solidFill>
              </a:rPr>
              <a:t>network apps</a:t>
            </a:r>
            <a:endParaRPr lang="en-US" sz="2000" dirty="0" smtClean="0"/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098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099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00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01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02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03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04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05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06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07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08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09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10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11" name="Clip" r:id="rId23" imgW="819000" imgH="847800" progId="MS_ClipArt_Gallery.2">
                      <p:embed/>
                    </p:oleObj>
                  </mc:Choice>
                  <mc:Fallback>
                    <p:oleObj name="Clip" r:id="rId2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12" name="Clip" r:id="rId24" imgW="1266840" imgH="1200240" progId="MS_ClipArt_Gallery.2">
                      <p:embed/>
                    </p:oleObj>
                  </mc:Choice>
                  <mc:Fallback>
                    <p:oleObj name="Clip" r:id="rId2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13" name="Clip" r:id="rId25" imgW="1305000" imgH="1085760" progId="MS_ClipArt_Gallery.2">
                    <p:embed/>
                  </p:oleObj>
                </mc:Choice>
                <mc:Fallback>
                  <p:oleObj name="Clip" r:id="rId2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720712" y="3140969"/>
            <a:ext cx="3357312" cy="1457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i="1" dirty="0">
                <a:solidFill>
                  <a:srgbClr val="FF0000"/>
                </a:solidFill>
              </a:rPr>
              <a:t>communication links</a:t>
            </a:r>
            <a:endParaRPr lang="en-US" sz="2000" dirty="0"/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fiber, copper, radio, satellite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transmission rate = </a:t>
            </a:r>
            <a:r>
              <a:rPr lang="en-US" sz="2000" i="1" dirty="0">
                <a:solidFill>
                  <a:srgbClr val="FF0000"/>
                </a:solidFill>
              </a:rPr>
              <a:t>bandwidth</a:t>
            </a:r>
            <a:endParaRPr lang="en-US" sz="2000" dirty="0"/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877303" y="5097464"/>
            <a:ext cx="2937016" cy="1002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i="1" dirty="0" smtClean="0">
                <a:solidFill>
                  <a:srgbClr val="FF0000"/>
                </a:solidFill>
              </a:rPr>
              <a:t>Connecting devices, </a:t>
            </a:r>
            <a:r>
              <a:rPr lang="en-US" sz="2000" i="1" dirty="0" err="1" smtClean="0">
                <a:solidFill>
                  <a:srgbClr val="FF0000"/>
                </a:solidFill>
              </a:rPr>
              <a:t>eg</a:t>
            </a:r>
            <a:r>
              <a:rPr lang="en-US" sz="2000" i="1" dirty="0" smtClean="0">
                <a:solidFill>
                  <a:srgbClr val="FF0000"/>
                </a:solidFill>
              </a:rPr>
              <a:t> routers</a:t>
            </a:r>
            <a:r>
              <a:rPr lang="en-US" sz="2000" i="1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forward packets (chunks of data)</a:t>
            </a:r>
          </a:p>
        </p:txBody>
      </p:sp>
      <p:pic>
        <p:nvPicPr>
          <p:cNvPr id="1490" name="Picture 466" descr="C:\Users\ptrianta.NET\AppData\Local\Microsoft\Windows\Temporary Internet Files\Content.IE5\QPGOOOCX\MP900309459[1]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88" y="83267"/>
            <a:ext cx="2145500" cy="14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766" grpId="0" animBg="1"/>
      <p:bldP spid="47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20664"/>
            <a:ext cx="8939336" cy="652462"/>
          </a:xfrm>
        </p:spPr>
        <p:txBody>
          <a:bodyPr/>
          <a:lstStyle/>
          <a:p>
            <a:pPr eaLnBrk="1" hangingPunct="1"/>
            <a:r>
              <a:rPr lang="sv-SE" altLang="ja-JP" sz="3200" dirty="0" smtClean="0">
                <a:latin typeface="+mn-lt"/>
                <a:ea typeface="ＭＳ Ｐゴシック" panose="020B0600070205080204" pitchFamily="34" charset="-128"/>
              </a:rPr>
              <a:t>”</a:t>
            </a:r>
            <a:r>
              <a:rPr lang="en-US" altLang="ja-JP" sz="3200" dirty="0" smtClean="0">
                <a:latin typeface="+mn-lt"/>
                <a:ea typeface="ＭＳ Ｐゴシック" panose="020B0600070205080204" pitchFamily="34" charset="-128"/>
              </a:rPr>
              <a:t>Fun</a:t>
            </a:r>
            <a:r>
              <a:rPr lang="sv-SE" altLang="ja-JP" sz="3200" dirty="0" smtClean="0">
                <a:latin typeface="+mn-lt"/>
                <a:ea typeface="ＭＳ Ｐゴシック" panose="020B0600070205080204" pitchFamily="34" charset="-128"/>
              </a:rPr>
              <a:t>”</a:t>
            </a:r>
            <a:r>
              <a:rPr lang="en-US" altLang="ja-JP" sz="3200" dirty="0" smtClean="0">
                <a:latin typeface="+mn-lt"/>
                <a:ea typeface="ＭＳ Ｐゴシック" panose="020B0600070205080204" pitchFamily="34" charset="-128"/>
              </a:rPr>
              <a:t> internet appliances </a:t>
            </a:r>
            <a:r>
              <a:rPr lang="en-US" altLang="ja-JP" sz="32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ja-JP" sz="3200" dirty="0" smtClean="0">
                <a:latin typeface="+mn-lt"/>
                <a:ea typeface="ＭＳ Ｐゴシック" panose="020B0600070205080204" pitchFamily="34" charset="-128"/>
              </a:rPr>
              <a:t>in “Internet of things”</a:t>
            </a:r>
            <a:endParaRPr lang="en-US" altLang="sv-SE" sz="3200" dirty="0" smtClean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36868" name="Picture 3" descr="toa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460500"/>
            <a:ext cx="24955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whis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425575"/>
            <a:ext cx="18954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895350" y="2789238"/>
            <a:ext cx="2162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/>
              <a:t>IP picture frame</a:t>
            </a:r>
          </a:p>
          <a:p>
            <a:r>
              <a:rPr lang="en-US" altLang="sv-SE" sz="1600"/>
              <a:t>http://www.ceiva.com/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626100" y="1989138"/>
            <a:ext cx="2246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/>
              <a:t>Web-enabled toaster +</a:t>
            </a:r>
          </a:p>
          <a:p>
            <a:r>
              <a:rPr lang="en-US" altLang="sv-SE" sz="1600"/>
              <a:t>weather forecaster</a:t>
            </a:r>
          </a:p>
        </p:txBody>
      </p:sp>
      <p:pic>
        <p:nvPicPr>
          <p:cNvPr id="36872" name="Picture 9" descr="cis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387850"/>
            <a:ext cx="23955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911850" y="6016625"/>
            <a:ext cx="1597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/>
              <a:t>Internet phones</a:t>
            </a:r>
          </a:p>
        </p:txBody>
      </p:sp>
      <p:graphicFrame>
        <p:nvGraphicFramePr>
          <p:cNvPr id="36874" name="Object 14"/>
          <p:cNvGraphicFramePr>
            <a:graphicFrameLocks noChangeAspect="1"/>
          </p:cNvGraphicFramePr>
          <p:nvPr/>
        </p:nvGraphicFramePr>
        <p:xfrm>
          <a:off x="919163" y="3581400"/>
          <a:ext cx="8032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0" r:id="rId7" imgW="1434415" imgH="3873016" progId="">
                  <p:embed/>
                </p:oleObj>
              </mc:Choice>
              <mc:Fallback>
                <p:oleObj r:id="rId7" imgW="1434415" imgH="38730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81400"/>
                        <a:ext cx="8032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981075" y="5789613"/>
            <a:ext cx="1179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/>
              <a:t>Internet </a:t>
            </a:r>
          </a:p>
          <a:p>
            <a:r>
              <a:rPr lang="en-US" altLang="sv-SE" sz="1600"/>
              <a:t>refrigerator</a:t>
            </a:r>
          </a:p>
        </p:txBody>
      </p:sp>
      <p:pic>
        <p:nvPicPr>
          <p:cNvPr id="3687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584700"/>
            <a:ext cx="1552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2824163" y="5202238"/>
            <a:ext cx="2487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/>
              <a:t>Slingbox: watch,</a:t>
            </a:r>
          </a:p>
          <a:p>
            <a:r>
              <a:rPr lang="en-US" altLang="sv-SE" sz="1600"/>
              <a:t>control cable TV remotely</a:t>
            </a:r>
          </a:p>
        </p:txBody>
      </p:sp>
      <p:sp>
        <p:nvSpPr>
          <p:cNvPr id="368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1-</a:t>
            </a:r>
            <a:fld id="{4E55936C-27ED-4C6B-B8F4-12EFB5809B64}" type="slidenum">
              <a:rPr lang="en-US" altLang="sv-SE" sz="1200">
                <a:latin typeface="Tahoma" panose="020B0604030504040204" pitchFamily="34" charset="0"/>
              </a:rPr>
              <a:pPr/>
              <a:t>4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pic>
        <p:nvPicPr>
          <p:cNvPr id="36879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754313"/>
            <a:ext cx="695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6753225" y="3841750"/>
            <a:ext cx="1941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/>
              <a:t>Tweet-a-watt: </a:t>
            </a:r>
          </a:p>
          <a:p>
            <a:r>
              <a:rPr lang="en-US" altLang="sv-SE" sz="1600"/>
              <a:t>monitor energy use</a:t>
            </a:r>
          </a:p>
        </p:txBody>
      </p:sp>
    </p:spTree>
    <p:extLst>
      <p:ext uri="{BB962C8B-B14F-4D97-AF65-F5344CB8AC3E}">
        <p14:creationId xmlns:p14="http://schemas.microsoft.com/office/powerpoint/2010/main" val="25462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41B4E779-40A7-4FB2-981E-DC2876EF073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700881"/>
          </a:xfrm>
        </p:spPr>
        <p:txBody>
          <a:bodyPr/>
          <a:lstStyle/>
          <a:p>
            <a:r>
              <a:rPr lang="en-US" sz="3200" dirty="0" smtClean="0"/>
              <a:t>the Internet: “nuts and bolts” view (2)</a:t>
            </a:r>
            <a:endParaRPr lang="en-US" dirty="0" smtClean="0"/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2760664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protocols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control sending, receiving of </a:t>
            </a:r>
            <a:r>
              <a:rPr lang="en-US" sz="2400" dirty="0" err="1" smtClean="0"/>
              <a:t>msgs</a:t>
            </a:r>
            <a:endParaRPr lang="en-US" sz="2400" dirty="0" smtClean="0"/>
          </a:p>
          <a:p>
            <a:pPr lvl="1"/>
            <a:r>
              <a:rPr lang="en-US" sz="2000" dirty="0" smtClean="0"/>
              <a:t>e.g., TCP, IP, HTTP, Skype,  Ethernet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Internet: </a:t>
            </a:r>
            <a:r>
              <a:rPr lang="en-US" sz="2400" dirty="0" smtClean="0">
                <a:solidFill>
                  <a:srgbClr val="FF0000"/>
                </a:solidFill>
              </a:rPr>
              <a:t>“network of networks”</a:t>
            </a:r>
          </a:p>
          <a:p>
            <a:pPr lvl="1"/>
            <a:r>
              <a:rPr lang="en-US" sz="2000" dirty="0" smtClean="0"/>
              <a:t>loosely hierarchical</a:t>
            </a:r>
          </a:p>
        </p:txBody>
      </p:sp>
      <p:grpSp>
        <p:nvGrpSpPr>
          <p:cNvPr id="2067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2068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9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70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71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2373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74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2072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2343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4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5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6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7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8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9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0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1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2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3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4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5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6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7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2358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369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0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1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2359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365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6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7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2360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361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2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3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4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3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2340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41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2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2074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75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552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553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7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23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37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8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9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33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34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5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6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7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2314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5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6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7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18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19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24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5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6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2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2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8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2301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2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3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4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05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06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1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07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08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09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0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9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2288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9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90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91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92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93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98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9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00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94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95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6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7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0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2275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6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7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8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79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80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85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6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7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81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8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3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4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1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2262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3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4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5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66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67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68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9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0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1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2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2249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0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1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2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53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54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9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0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1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55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57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58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3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2236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7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8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9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40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41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7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8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42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4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5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4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2223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4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5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6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27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28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4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5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29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0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1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2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085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6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7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8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9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0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554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555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1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2206" name="Picture 441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07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8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9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0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1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2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3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4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5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6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7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8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9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0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1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2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56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3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4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5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96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2198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9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0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1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2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3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4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5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97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98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99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218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8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9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6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7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91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2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3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4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100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2172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3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4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5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76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77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2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3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4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7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7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101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2159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0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1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2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63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64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65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6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7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8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102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3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4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5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6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7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8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9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0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1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57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58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59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60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12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205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561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562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563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564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4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2142" name="Picture 537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3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4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5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6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7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8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9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0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1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2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3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4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5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6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7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8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115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6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17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2134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5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6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7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8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9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0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1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118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9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0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1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2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3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4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5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6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7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8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9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2130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2131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2132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2133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pic>
        <p:nvPicPr>
          <p:cNvPr id="2427" name="Picture 37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4" y="219075"/>
            <a:ext cx="21463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9DC95F7-9250-4436-91D9-997163725BE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346243" cy="671050"/>
          </a:xfrm>
        </p:spPr>
        <p:txBody>
          <a:bodyPr/>
          <a:lstStyle/>
          <a:p>
            <a:r>
              <a:rPr lang="en-US" sz="3200" dirty="0" smtClean="0"/>
              <a:t>the Internet: </a:t>
            </a:r>
            <a:r>
              <a:rPr lang="en-US" sz="3200" i="1" dirty="0" smtClean="0"/>
              <a:t>service </a:t>
            </a:r>
            <a:r>
              <a:rPr lang="en-US" sz="3200" dirty="0" smtClean="0"/>
              <a:t>view</a:t>
            </a:r>
            <a:endParaRPr lang="en-US" dirty="0" smtClean="0"/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298" y="1086037"/>
            <a:ext cx="4464014" cy="5295291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communication </a:t>
            </a:r>
            <a:r>
              <a:rPr lang="en-US" sz="2400" i="1" dirty="0" smtClean="0">
                <a:solidFill>
                  <a:srgbClr val="FF0000"/>
                </a:solidFill>
              </a:rPr>
              <a:t>infrastructure </a:t>
            </a:r>
            <a:r>
              <a:rPr lang="en-US" sz="2400" dirty="0" smtClean="0"/>
              <a:t>enables distributed applications:</a:t>
            </a:r>
          </a:p>
          <a:p>
            <a:pPr lvl="1"/>
            <a:r>
              <a:rPr lang="en-US" dirty="0" smtClean="0"/>
              <a:t>Web, VoIP, email, games, e-commerce, file sharing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communication </a:t>
            </a:r>
            <a:r>
              <a:rPr lang="en-US" sz="2400" i="1" dirty="0" smtClean="0">
                <a:solidFill>
                  <a:srgbClr val="FF0000"/>
                </a:solidFill>
              </a:rPr>
              <a:t>services</a:t>
            </a:r>
            <a:r>
              <a:rPr lang="en-US" sz="2400" dirty="0" smtClean="0">
                <a:solidFill>
                  <a:srgbClr val="FF0000"/>
                </a:solidFill>
              </a:rPr>
              <a:t> provided to apps:</a:t>
            </a:r>
            <a:endParaRPr lang="en-US" sz="2400" dirty="0" smtClean="0"/>
          </a:p>
          <a:p>
            <a:pPr lvl="1"/>
            <a:r>
              <a:rPr lang="en-US" dirty="0" smtClean="0"/>
              <a:t>Reliable, in-order data delivery from source to destination</a:t>
            </a:r>
          </a:p>
          <a:p>
            <a:pPr lvl="1"/>
            <a:r>
              <a:rPr lang="en-US" dirty="0" smtClean="0"/>
              <a:t>“best effort” (unreliable) data delivery</a:t>
            </a:r>
          </a:p>
        </p:txBody>
      </p:sp>
      <p:grpSp>
        <p:nvGrpSpPr>
          <p:cNvPr id="3091" name="Group 583"/>
          <p:cNvGrpSpPr>
            <a:grpSpLocks/>
          </p:cNvGrpSpPr>
          <p:nvPr/>
        </p:nvGrpSpPr>
        <p:grpSpPr bwMode="auto">
          <a:xfrm>
            <a:off x="4989513" y="1914208"/>
            <a:ext cx="3470275" cy="4168775"/>
            <a:chOff x="3143" y="1033"/>
            <a:chExt cx="2186" cy="2626"/>
          </a:xfrm>
        </p:grpSpPr>
        <p:sp>
          <p:nvSpPr>
            <p:cNvPr id="3092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3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4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095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92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93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096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2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3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4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5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6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7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8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9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0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1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2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3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4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5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6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3377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88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9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9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3378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84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5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6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7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337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8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097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59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0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61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309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9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577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578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00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46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7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8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9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50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5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5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7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8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5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5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1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33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4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5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6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37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38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4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39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4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1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2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2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20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1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2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3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24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25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3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31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32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26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8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9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3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0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0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0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1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1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1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8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9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13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14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5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6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4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294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5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6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7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98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99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04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5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6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0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0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5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281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2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3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4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85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8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8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89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0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268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69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70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71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72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73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9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80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74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75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6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7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7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255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6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7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8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59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60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6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6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7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61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3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4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8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242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3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4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5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46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47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2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3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4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48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0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1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109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0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1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2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3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114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579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4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580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15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225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6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7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8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9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0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1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2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3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4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5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6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7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8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9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40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41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81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6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7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8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9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20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217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18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19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0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1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2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3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4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3121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22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23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204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5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6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7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08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09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5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6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1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2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191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2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3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4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195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196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97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8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99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0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25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178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9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80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81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182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183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9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90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84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6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7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126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7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8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9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0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1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2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3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4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5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82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83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84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85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3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586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2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587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7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588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0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589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8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161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2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3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4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5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6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7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8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9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0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1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2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3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4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5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6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7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3139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0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141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15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6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3142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3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4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5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6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7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8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9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0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1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2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3530" name="Picture 45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32" y="259888"/>
            <a:ext cx="16462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" name="Picture 460" descr="C:\Users\ptrianta.NET\AppData\Local\Microsoft\Windows\Temporary Internet Files\Content.IE5\T6MCOZFP\MC900127675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2" y="609983"/>
            <a:ext cx="1712807" cy="92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334F585-53BE-40A0-87AF-23059ACEA15D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4410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1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2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13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4420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21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41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5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6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7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8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9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closer look at (any big) network’s structure: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01872"/>
            <a:ext cx="3810000" cy="2819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network edge:</a:t>
            </a:r>
            <a:r>
              <a:rPr lang="en-US" dirty="0" smtClean="0"/>
              <a:t> applications and hosts</a:t>
            </a:r>
          </a:p>
          <a:p>
            <a:r>
              <a:rPr lang="en-US" dirty="0">
                <a:solidFill>
                  <a:srgbClr val="C00000"/>
                </a:solidFill>
              </a:rPr>
              <a:t>access networks</a:t>
            </a:r>
            <a:r>
              <a:rPr lang="en-US" dirty="0"/>
              <a:t>, physical media: wired, wireless communication links </a:t>
            </a:r>
          </a:p>
          <a:p>
            <a:endParaRPr lang="en-US" dirty="0" smtClean="0"/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4383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44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4384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85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4109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00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0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01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86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4107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02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8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03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4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87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4399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0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1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2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3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4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5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6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5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6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7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8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8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410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09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10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89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4103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11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4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12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90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4391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2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3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4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5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6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7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8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424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4353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4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5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6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7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8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9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0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1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2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3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4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5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6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7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68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79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0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1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2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69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75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6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7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8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70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71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2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3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4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6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4340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1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2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3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44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45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50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51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52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46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47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48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49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7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43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37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8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9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33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34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5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6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4310" name="Picture 733" descr="31u_bnrz[1]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1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2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3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4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5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6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7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8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9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0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1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2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3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4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5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6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249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51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52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253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4297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98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99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00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01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02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7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8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9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03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04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5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6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54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4284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5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6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7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88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89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94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5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6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9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9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255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6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7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8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9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0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1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262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4267" name="Picture 829" descr="31u_bnrz[1]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68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69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0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1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2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3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4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5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6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7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8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9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0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1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2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3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263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4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5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6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4121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4232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3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4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5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36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37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42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3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4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38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39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0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1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2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421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2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2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29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30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31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25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26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27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28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3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4206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7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8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9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10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11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16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7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8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1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1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4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4193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4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5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6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97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98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0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99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00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1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2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5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4180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1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2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3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84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85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90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91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92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86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87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88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89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6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4167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68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69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70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71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72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77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8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9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73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74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5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6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7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4154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5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6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7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58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59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64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5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6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60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61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2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3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128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9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0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131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4141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2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3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4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45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46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51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2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3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47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48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49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0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132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3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4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5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9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40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3810000" cy="1546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network core:</a:t>
            </a:r>
            <a:r>
              <a:rPr lang="en-US" sz="2800" dirty="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u="sng" dirty="0"/>
              <a:t>network of </a:t>
            </a:r>
            <a:r>
              <a:rPr lang="en-US" sz="2400" u="sng" dirty="0" smtClean="0"/>
              <a:t>networks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8856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  <p:bldP spid="100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269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3" y="264547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hat’s the Internet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Nuts&amp;bolts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view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view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Distinction between network edge and network core </a:t>
            </a:r>
          </a:p>
          <a:p>
            <a:r>
              <a:rPr lang="en-US" sz="2400" dirty="0" smtClean="0"/>
              <a:t>Layers of abstraction, protocols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ISO/OSI &amp; Internet layer structure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layers: physical and logical view</a:t>
            </a:r>
          </a:p>
        </p:txBody>
      </p:sp>
    </p:spTree>
    <p:extLst>
      <p:ext uri="{BB962C8B-B14F-4D97-AF65-F5344CB8AC3E}">
        <p14:creationId xmlns:p14="http://schemas.microsoft.com/office/powerpoint/2010/main" val="35553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F45DB9-ED10-4AED-B839-1D03E16C35B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750568" cy="320952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Networks are complex and evolving…. </a:t>
            </a:r>
          </a:p>
          <a:p>
            <a:pPr lvl="1"/>
            <a:r>
              <a:rPr lang="en-US" dirty="0" smtClean="0"/>
              <a:t>Hosts, routers, links</a:t>
            </a:r>
          </a:p>
          <a:p>
            <a:pPr lvl="1"/>
            <a:r>
              <a:rPr lang="en-US" dirty="0" smtClean="0"/>
              <a:t>Services, applications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ardware, software</a:t>
            </a:r>
          </a:p>
          <a:p>
            <a:pPr lvl="1"/>
            <a:r>
              <a:rPr lang="en-US" dirty="0" smtClean="0"/>
              <a:t>Networks of Networks</a:t>
            </a:r>
          </a:p>
          <a:p>
            <a:pPr lvl="1"/>
            <a:r>
              <a:rPr lang="en-US" dirty="0" smtClean="0"/>
              <a:t>….</a:t>
            </a:r>
            <a:endParaRPr lang="en-US" dirty="0" smtClean="0"/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44129"/>
            <a:ext cx="3943350" cy="1697360"/>
          </a:xfrm>
        </p:spPr>
        <p:txBody>
          <a:bodyPr/>
          <a:lstStyle/>
          <a:p>
            <a:pPr algn="ctr"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Question: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Font typeface="ZapfDingbats" pitchFamily="82" charset="2"/>
              <a:buNone/>
            </a:pPr>
            <a:r>
              <a:rPr lang="en-US" sz="2000" dirty="0" smtClean="0"/>
              <a:t>Is there any hope of </a:t>
            </a:r>
            <a:r>
              <a:rPr lang="en-US" sz="2000" i="1" dirty="0" smtClean="0"/>
              <a:t>organizing</a:t>
            </a:r>
            <a:r>
              <a:rPr lang="en-US" sz="2000" dirty="0" smtClean="0"/>
              <a:t> structure, study, development of networks?</a:t>
            </a:r>
          </a:p>
          <a:p>
            <a:pPr algn="ctr">
              <a:buFont typeface="ZapfDingbats" pitchFamily="82" charset="2"/>
              <a:buNone/>
            </a:pPr>
            <a:endParaRPr lang="en-US" sz="2000" dirty="0" smtClean="0"/>
          </a:p>
          <a:p>
            <a:pPr algn="ctr">
              <a:buFont typeface="ZapfDingbats" pitchFamily="82" charset="2"/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2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11820</TotalTime>
  <Words>1266</Words>
  <Application>Microsoft Office PowerPoint</Application>
  <PresentationFormat>On-screen Show (4:3)</PresentationFormat>
  <Paragraphs>335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Comic Sans MS</vt:lpstr>
      <vt:lpstr>Helvetica</vt:lpstr>
      <vt:lpstr>Tahoma</vt:lpstr>
      <vt:lpstr>Times New Roman</vt:lpstr>
      <vt:lpstr>ZapfDingbats</vt:lpstr>
      <vt:lpstr>Office Theme</vt:lpstr>
      <vt:lpstr>Clip</vt:lpstr>
      <vt:lpstr>Course on Computer Communication and Networks   Lecture 1 Chapter 1: Introduction Part A: Internet, Protocol Layering and Data</vt:lpstr>
      <vt:lpstr>Roadmap</vt:lpstr>
      <vt:lpstr>the Internet: “nuts and bolts” view (1)</vt:lpstr>
      <vt:lpstr>”Fun” internet appliances  in “Internet of things”</vt:lpstr>
      <vt:lpstr>the Internet: “nuts and bolts” view (2)</vt:lpstr>
      <vt:lpstr>the Internet: service view</vt:lpstr>
      <vt:lpstr>A closer look at (any big) network’s structure:</vt:lpstr>
      <vt:lpstr>Roadmap</vt:lpstr>
      <vt:lpstr>PowerPoint Presentation</vt:lpstr>
      <vt:lpstr>Terminology:  Layers, Protocols, Interfaces</vt:lpstr>
      <vt:lpstr>What’s a protocol?</vt:lpstr>
      <vt:lpstr>Another example:  Layering of airline functionality</vt:lpstr>
      <vt:lpstr>Why layering?</vt:lpstr>
      <vt:lpstr>Roadmap</vt:lpstr>
      <vt:lpstr>Layering – Some “history”:  The OSI Reference Model </vt:lpstr>
      <vt:lpstr>Internet protocol stack layers&amp;protocols</vt:lpstr>
      <vt:lpstr>Internet protocol stack</vt:lpstr>
      <vt:lpstr>Roadmap</vt:lpstr>
      <vt:lpstr>Layered communication:  Encapsulation</vt:lpstr>
      <vt:lpstr>Chapter 1a: Summary</vt:lpstr>
      <vt:lpstr>Reading instructions (incl.next lecture) </vt:lpstr>
      <vt:lpstr>Review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431</cp:revision>
  <cp:lastPrinted>2016-01-15T10:46:15Z</cp:lastPrinted>
  <dcterms:created xsi:type="dcterms:W3CDTF">2012-10-29T16:37:44Z</dcterms:created>
  <dcterms:modified xsi:type="dcterms:W3CDTF">2017-01-15T21:52:54Z</dcterms:modified>
</cp:coreProperties>
</file>