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875" r:id="rId2"/>
    <p:sldId id="876" r:id="rId3"/>
    <p:sldId id="779" r:id="rId4"/>
    <p:sldId id="780" r:id="rId5"/>
    <p:sldId id="781" r:id="rId6"/>
    <p:sldId id="782" r:id="rId7"/>
    <p:sldId id="783" r:id="rId8"/>
    <p:sldId id="784" r:id="rId9"/>
    <p:sldId id="785" r:id="rId10"/>
    <p:sldId id="787" r:id="rId11"/>
    <p:sldId id="788" r:id="rId12"/>
    <p:sldId id="789" r:id="rId13"/>
    <p:sldId id="790" r:id="rId14"/>
    <p:sldId id="791" r:id="rId15"/>
    <p:sldId id="793" r:id="rId16"/>
    <p:sldId id="794" r:id="rId17"/>
    <p:sldId id="795" r:id="rId18"/>
    <p:sldId id="796" r:id="rId19"/>
    <p:sldId id="797" r:id="rId20"/>
    <p:sldId id="798" r:id="rId21"/>
    <p:sldId id="800" r:id="rId22"/>
    <p:sldId id="801" r:id="rId23"/>
    <p:sldId id="802" r:id="rId24"/>
    <p:sldId id="804" r:id="rId25"/>
    <p:sldId id="806" r:id="rId26"/>
    <p:sldId id="807" r:id="rId27"/>
    <p:sldId id="808" r:id="rId28"/>
    <p:sldId id="809" r:id="rId29"/>
    <p:sldId id="810" r:id="rId30"/>
    <p:sldId id="812" r:id="rId31"/>
    <p:sldId id="813" r:id="rId32"/>
    <p:sldId id="814" r:id="rId33"/>
    <p:sldId id="817" r:id="rId34"/>
    <p:sldId id="873" r:id="rId35"/>
    <p:sldId id="877" r:id="rId36"/>
    <p:sldId id="878" r:id="rId37"/>
    <p:sldId id="879" r:id="rId38"/>
    <p:sldId id="880" r:id="rId39"/>
    <p:sldId id="881" r:id="rId40"/>
    <p:sldId id="882" r:id="rId41"/>
    <p:sldId id="883" r:id="rId42"/>
    <p:sldId id="884" r:id="rId43"/>
    <p:sldId id="885" r:id="rId4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Bring the pen for the laser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D5E27-021E-054B-84DE-C100B224ED6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74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40C7D90-CF53-894C-BF5D-C9831E50B051}" type="slidenum">
              <a:rPr lang="en-US" i="0" smtClean="0">
                <a:latin typeface="Times New Roman" charset="0"/>
              </a:rPr>
              <a:pPr>
                <a:defRPr/>
              </a:pPr>
              <a:t>10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589B448-324E-F547-9651-770BB6BE014E}" type="slidenum">
              <a:rPr lang="en-US" i="0" smtClean="0">
                <a:latin typeface="Times New Roman" charset="0"/>
              </a:rPr>
              <a:pPr>
                <a:defRPr/>
              </a:pPr>
              <a:t>11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Errors are due to signal attenuation,</a:t>
            </a:r>
            <a:r>
              <a:rPr lang="en-US" baseline="0" dirty="0" smtClean="0">
                <a:latin typeface="Times New Roman" charset="0"/>
                <a:cs typeface="+mn-cs"/>
              </a:rPr>
              <a:t> electromagnetic noise, </a:t>
            </a:r>
            <a:r>
              <a:rPr lang="en-US" baseline="0" dirty="0" err="1" smtClean="0">
                <a:latin typeface="Times New Roman" charset="0"/>
                <a:cs typeface="+mn-cs"/>
              </a:rPr>
              <a:t>etc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C69BEC7-9E5C-604D-9916-AF2A74B9F274}" type="slidenum">
              <a:rPr lang="en-US" i="0" smtClean="0">
                <a:latin typeface="Times New Roman" charset="0"/>
              </a:rPr>
              <a:pPr>
                <a:defRPr/>
              </a:pPr>
              <a:t>12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Q&gt;OK let’s make an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example with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proba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of error 1/100. What is the efficiency of error detection ? 84.29% 13.62% 0.85% 1% Rest 0.25%. 2D as an exercise. </a:t>
            </a:r>
          </a:p>
          <a:p>
            <a:pPr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Q’&gt;Single errors can be detected and corrected. 2 errors can be detected.</a:t>
            </a:r>
            <a:br>
              <a:rPr lang="en-US" sz="1200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1200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Q2&gt; Can you give drawbacks of this analysis ? 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B48CD503-2045-024B-8E01-05BD3C804D49}" type="slidenum">
              <a:rPr lang="en-US" i="0" smtClean="0">
                <a:latin typeface="Times New Roman" charset="0"/>
              </a:rPr>
              <a:pPr>
                <a:defRPr/>
              </a:pPr>
              <a:t>13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K-bit integers</a:t>
            </a:r>
            <a:r>
              <a:rPr lang="en-US" baseline="0" dirty="0" smtClean="0">
                <a:latin typeface="Times New Roman" charset="0"/>
                <a:cs typeface="+mn-cs"/>
              </a:rPr>
              <a:t> (TCP, UDP, 16 bits) -&gt; Sum 2 16-bits -&gt; Sum -&gt; Checksum (complement and put into header, check)</a:t>
            </a:r>
            <a:r>
              <a:rPr lang="en-US" dirty="0" smtClean="0">
                <a:latin typeface="Times New Roman" charset="0"/>
                <a:cs typeface="+mn-cs"/>
              </a:rPr>
              <a:t/>
            </a:r>
            <a:br>
              <a:rPr lang="en-US" dirty="0" smtClean="0">
                <a:latin typeface="Times New Roman" charset="0"/>
                <a:cs typeface="+mn-cs"/>
              </a:rPr>
            </a:br>
            <a:r>
              <a:rPr lang="en-US" dirty="0" smtClean="0">
                <a:latin typeface="Times New Roman" charset="0"/>
                <a:cs typeface="+mn-cs"/>
              </a:rPr>
              <a:t>Example: IPv4 checksum 20bytes</a:t>
            </a:r>
            <a:r>
              <a:rPr lang="en-US" baseline="0" dirty="0" smtClean="0">
                <a:latin typeface="Times New Roman" charset="0"/>
                <a:cs typeface="+mn-cs"/>
              </a:rPr>
              <a:t> = 160 bits = 9 + 1 word</a:t>
            </a:r>
            <a:endParaRPr lang="en-US" dirty="0" smtClean="0">
              <a:latin typeface="Times New Roman" charset="0"/>
              <a:cs typeface="+mn-cs"/>
            </a:endParaRPr>
          </a:p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Q1&gt;Why</a:t>
            </a:r>
            <a:r>
              <a:rPr lang="en-US" baseline="0" dirty="0" smtClean="0">
                <a:latin typeface="Times New Roman" charset="0"/>
                <a:cs typeface="+mn-cs"/>
              </a:rPr>
              <a:t> checksum ? Fast in software. </a:t>
            </a:r>
            <a:r>
              <a:rPr lang="en-US" dirty="0" smtClean="0">
                <a:latin typeface="Times New Roman" charset="0"/>
                <a:cs typeface="+mn-cs"/>
              </a:rPr>
              <a:t>Q2&gt;What about IPv6 ? No checksum! End-to-end principle! Remember when a packet arrives TTL change so a new checksum is needed.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90A2FE3-3F71-0D4D-913A-D62E4D4158B9}" type="slidenum">
              <a:rPr lang="en-US" i="0" smtClean="0">
                <a:latin typeface="Times New Roman" charset="0"/>
              </a:rPr>
              <a:pPr>
                <a:defRPr/>
              </a:pPr>
              <a:t>14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Q&gt;We</a:t>
            </a:r>
            <a:r>
              <a:rPr lang="en-US" baseline="0" dirty="0" smtClean="0">
                <a:latin typeface="Times New Roman" charset="0"/>
                <a:cs typeface="+mn-cs"/>
              </a:rPr>
              <a:t> will review it later. But principle: G is known. Example Bluetooth: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-109" charset="0"/>
                <a:ea typeface="ＭＳ Ｐゴシック" charset="0"/>
                <a:cs typeface="ＭＳ Ｐゴシック" charset="0"/>
              </a:rPr>
              <a:t>0xA7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Times New Roman" pitchFamily="-109" charset="0"/>
                <a:ea typeface="ＭＳ Ｐゴシック" charset="0"/>
                <a:cs typeface="ＭＳ Ｐゴシック" charset="0"/>
              </a:rPr>
              <a:t> = 167. Trick use modulo 2 division!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E5461FAE-6E72-474B-9891-F4008A428872}" type="slidenum">
              <a:rPr lang="en-US" i="0" smtClean="0">
                <a:latin typeface="Times New Roman" charset="0"/>
              </a:rPr>
              <a:pPr>
                <a:defRPr/>
              </a:pPr>
              <a:t>15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Normally 45mins for the first part.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BB049FB4-3255-2941-964B-63DD24C4C301}" type="slidenum">
              <a:rPr lang="en-US" i="0" smtClean="0">
                <a:latin typeface="Times New Roman" charset="0"/>
              </a:rPr>
              <a:pPr>
                <a:defRPr/>
              </a:pPr>
              <a:t>16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Q&gt;Wh</a:t>
            </a:r>
            <a:r>
              <a:rPr lang="en-US" baseline="0" dirty="0" smtClean="0">
                <a:latin typeface="Times New Roman" charset="0"/>
                <a:cs typeface="+mn-cs"/>
              </a:rPr>
              <a:t>at happen when 2 nodes use the same channel in the same time ? We can’t hear anything (think of radio signals with same frequency or two speakers in the cocktail party)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CEB1B82-11B0-7E4D-8D78-B8E843132015}" type="slidenum">
              <a:rPr lang="en-US" i="0" smtClean="0">
                <a:latin typeface="Times New Roman" charset="0"/>
              </a:rPr>
              <a:pPr>
                <a:defRPr/>
              </a:pPr>
              <a:t>17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Q&gt;Determine a protocol to speak through a String telephone (here</a:t>
            </a:r>
            <a:r>
              <a:rPr lang="en-US" baseline="0" dirty="0" smtClean="0">
                <a:latin typeface="Times New Roman" charset="0"/>
                <a:cs typeface="+mn-cs"/>
              </a:rPr>
              <a:t> you can’t even speak and listen in the same time, harder</a:t>
            </a:r>
            <a:r>
              <a:rPr lang="en-US" dirty="0" smtClean="0">
                <a:latin typeface="Times New Roman" charset="0"/>
                <a:cs typeface="+mn-cs"/>
              </a:rPr>
              <a:t>) when you can’t communicate by other means</a:t>
            </a:r>
            <a:r>
              <a:rPr lang="en-US" baseline="0" dirty="0" smtClean="0">
                <a:latin typeface="Times New Roman" charset="0"/>
                <a:cs typeface="+mn-cs"/>
              </a:rPr>
              <a:t> ? You’ll end up using one the following protocols!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BB5F772E-C619-AA41-87FA-66524F210512}" type="slidenum">
              <a:rPr lang="en-US" i="0" smtClean="0">
                <a:latin typeface="Times New Roman" charset="0"/>
              </a:rPr>
              <a:pPr>
                <a:defRPr/>
              </a:pPr>
              <a:t>18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Q&gt;Let</a:t>
            </a:r>
            <a:r>
              <a:rPr lang="en-US" baseline="0" dirty="0" smtClean="0">
                <a:latin typeface="Times New Roman" charset="0"/>
                <a:cs typeface="+mn-cs"/>
              </a:rPr>
              <a:t> us remember our goals (blackboard): availability, equity, decentralized, simple (remember KISS principle) 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1DFFBCA-CF51-8C4C-90C0-C10013314852}" type="slidenum">
              <a:rPr lang="en-US" i="0" smtClean="0">
                <a:latin typeface="Times New Roman" charset="0"/>
              </a:rPr>
              <a:pPr>
                <a:defRPr/>
              </a:pPr>
              <a:t>19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43C97A68-011F-3241-A5A6-6EAD0C86B7D6}" type="slidenum">
              <a:rPr lang="en-US" i="0" smtClean="0">
                <a:latin typeface="Times New Roman" charset="0"/>
              </a:rPr>
              <a:pPr>
                <a:defRPr/>
              </a:pPr>
              <a:t>2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2988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D9EA52E9-146D-8E49-BEC5-237E611F9B44}" type="slidenum">
              <a:rPr lang="en-US" i="0" smtClean="0">
                <a:latin typeface="Times New Roman" charset="0"/>
              </a:rPr>
              <a:pPr>
                <a:defRPr/>
              </a:pPr>
              <a:t>20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Q&gt;1</a:t>
            </a:r>
            <a:r>
              <a:rPr lang="en-US" baseline="0" dirty="0" smtClean="0">
                <a:latin typeface="Times New Roman" charset="0"/>
                <a:cs typeface="+mn-cs"/>
              </a:rPr>
              <a:t> NO, 2 no but some form, 3 needs synchro (hard to have perfectly) 4 yes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6A9C1EC7-E903-DF46-A0F2-890A589B5677}" type="slidenum">
              <a:rPr lang="en-US" i="0" smtClean="0">
                <a:latin typeface="Times New Roman" charset="0"/>
              </a:rPr>
              <a:pPr>
                <a:defRPr/>
              </a:pPr>
              <a:t>21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 wait and see (not really: wait and retransmit)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69983E0-9854-FD4B-8953-2A3C8DAEAEAB}" type="slidenum">
              <a:rPr lang="en-US" i="0" smtClean="0">
                <a:latin typeface="Times New Roman" charset="0"/>
              </a:rPr>
              <a:pPr>
                <a:defRPr/>
              </a:pPr>
              <a:t>22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Q&gt;nicest case first, but once</a:t>
            </a:r>
            <a:r>
              <a:rPr lang="en-US" baseline="0" dirty="0" smtClean="0">
                <a:latin typeface="Times New Roman" charset="0"/>
                <a:cs typeface="+mn-cs"/>
              </a:rPr>
              <a:t> this one is understood the general case is easier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3A56F32-873F-4741-82C3-DC84FF9C65B1}" type="slidenum">
              <a:rPr lang="en-US" i="0" smtClean="0">
                <a:latin typeface="Times New Roman" charset="0"/>
              </a:rPr>
              <a:pPr>
                <a:defRPr/>
              </a:pPr>
              <a:t>23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Q&gt;1 OK 2 when “full” only 37% efficiency (p=1/e) 3 OK, still synchro 4 OK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61AA2AC-99CC-3A4A-B8E8-FAB41F82BBCA}" type="slidenum">
              <a:rPr lang="en-US" i="0" smtClean="0">
                <a:latin typeface="Times New Roman" charset="0"/>
              </a:rPr>
              <a:pPr>
                <a:defRPr/>
              </a:pPr>
              <a:t>24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Still frame-based but more</a:t>
            </a:r>
            <a:r>
              <a:rPr lang="en-US" baseline="0" dirty="0" smtClean="0">
                <a:latin typeface="Times New Roman" charset="0"/>
                <a:cs typeface="+mn-cs"/>
              </a:rPr>
              <a:t> overlap now… </a:t>
            </a:r>
            <a:r>
              <a:rPr lang="en-US" dirty="0" smtClean="0">
                <a:latin typeface="Times New Roman" charset="0"/>
                <a:cs typeface="+mn-cs"/>
              </a:rPr>
              <a:t>Efficiency 18%!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7F188CC-4460-E043-B180-95C5ACF8D312}" type="slidenum">
              <a:rPr lang="en-US" i="0" smtClean="0">
                <a:latin typeface="Times New Roman" charset="0"/>
              </a:rPr>
              <a:pPr>
                <a:defRPr/>
              </a:pPr>
              <a:t>25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String</a:t>
            </a:r>
            <a:r>
              <a:rPr lang="en-US" baseline="0" dirty="0" smtClean="0">
                <a:latin typeface="Times New Roman" charset="0"/>
                <a:cs typeface="+mn-cs"/>
              </a:rPr>
              <a:t> Telephone analogy: </a:t>
            </a:r>
            <a:r>
              <a:rPr lang="en-US" dirty="0" smtClean="0">
                <a:latin typeface="Times New Roman" charset="0"/>
                <a:cs typeface="+mn-cs"/>
              </a:rPr>
              <a:t>Always listen first! Q&gt; If you wait,</a:t>
            </a:r>
            <a:r>
              <a:rPr lang="en-US" baseline="0" dirty="0" smtClean="0">
                <a:latin typeface="Times New Roman" charset="0"/>
                <a:cs typeface="+mn-cs"/>
              </a:rPr>
              <a:t> how long to wait ? A&gt; Short time if few, long time if many transmissions.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195A4D9-D9A3-9D42-8C21-61B5EC1E1BB0}" type="slidenum">
              <a:rPr lang="en-US" i="0" smtClean="0">
                <a:latin typeface="Times New Roman" charset="0"/>
              </a:rPr>
              <a:pPr>
                <a:defRPr/>
              </a:pPr>
              <a:t>26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99DADF4-4B2E-B644-9BDA-D41F6D2BAA32}" type="slidenum">
              <a:rPr lang="en-US" i="0" smtClean="0">
                <a:latin typeface="Times New Roman" charset="0"/>
              </a:rPr>
              <a:pPr>
                <a:defRPr/>
              </a:pPr>
              <a:t>27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D67B076-01A6-BF41-ABA5-655018180054}" type="slidenum">
              <a:rPr lang="en-US" i="0" smtClean="0">
                <a:latin typeface="Times New Roman" charset="0"/>
              </a:rPr>
              <a:pPr>
                <a:defRPr/>
              </a:pPr>
              <a:t>28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61839DD2-90A2-2247-9684-E72B53E0F17D}" type="slidenum">
              <a:rPr lang="en-US" i="0" smtClean="0">
                <a:latin typeface="Times New Roman" charset="0"/>
              </a:rPr>
              <a:pPr>
                <a:defRPr/>
              </a:pPr>
              <a:t>29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Q&gt;m</a:t>
            </a:r>
            <a:r>
              <a:rPr lang="en-US" baseline="0" dirty="0" smtClean="0">
                <a:latin typeface="Times New Roman" charset="0"/>
                <a:cs typeface="+mn-cs"/>
              </a:rPr>
              <a:t> is capped at 10 -&gt; 1024*5,12sec=a lot for 100 </a:t>
            </a:r>
            <a:r>
              <a:rPr lang="en-US" baseline="0" dirty="0" err="1" smtClean="0">
                <a:latin typeface="Times New Roman" charset="0"/>
                <a:cs typeface="+mn-cs"/>
              </a:rPr>
              <a:t>MBps</a:t>
            </a:r>
            <a:r>
              <a:rPr lang="en-US" baseline="0" dirty="0" smtClean="0">
                <a:latin typeface="Times New Roman" charset="0"/>
                <a:cs typeface="+mn-cs"/>
              </a:rPr>
              <a:t> Ethernet. More efficient than ALOHA!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43C97A68-011F-3241-A5A6-6EAD0C86B7D6}" type="slidenum">
              <a:rPr lang="en-US" i="0" smtClean="0">
                <a:latin typeface="Times New Roman" charset="0"/>
              </a:rPr>
              <a:pPr>
                <a:defRPr/>
              </a:pPr>
              <a:t>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</a:t>
            </a:r>
            <a:r>
              <a:rPr lang="en-US" baseline="0" dirty="0" smtClean="0">
                <a:latin typeface="Times New Roman" charset="0"/>
                <a:cs typeface="+mn-cs"/>
              </a:rPr>
              <a:t> we should start LAN this week, we’ll continue next one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65DE8D7C-8E55-264E-BB09-7996957FAD63}" type="slidenum">
              <a:rPr lang="en-US" i="0" smtClean="0">
                <a:latin typeface="Times New Roman" charset="0"/>
              </a:rPr>
              <a:pPr>
                <a:defRPr/>
              </a:pPr>
              <a:t>30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A0023F9-7F73-6F45-8A3B-F6442733AA12}" type="slidenum">
              <a:rPr lang="en-US" i="0" smtClean="0">
                <a:latin typeface="Times New Roman" charset="0"/>
              </a:rPr>
              <a:pPr>
                <a:defRPr/>
              </a:pPr>
              <a:t>31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Q&gt;Example</a:t>
            </a:r>
            <a:r>
              <a:rPr lang="en-US" baseline="0" dirty="0" smtClean="0">
                <a:latin typeface="Times New Roman" charset="0"/>
                <a:cs typeface="+mn-cs"/>
              </a:rPr>
              <a:t> Bluetooth Protocol (Teaser for Lecture 15 Wireless)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5E476F6-027F-C548-B0EB-110C5BD65377}" type="slidenum">
              <a:rPr lang="en-US" i="0" smtClean="0">
                <a:latin typeface="Times New Roman" charset="0"/>
              </a:rPr>
              <a:pPr>
                <a:defRPr/>
              </a:pPr>
              <a:t>32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70DB9EFD-2C56-304B-9FF9-80BAF6A94A18}" type="slidenum">
              <a:rPr lang="en-US" i="0" smtClean="0">
                <a:latin typeface="Times New Roman" charset="0"/>
              </a:rPr>
              <a:pPr>
                <a:defRPr/>
              </a:pPr>
              <a:t>33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7DB61159-EE09-2745-B91D-BC465D8E6509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34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7DB61159-EE09-2745-B91D-BC465D8E6509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35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3241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EFBD828-11F8-6948-B056-D1F77BF7AC02}" type="slidenum">
              <a:rPr lang="en-US" i="0" smtClean="0">
                <a:latin typeface="Times New Roman" charset="0"/>
              </a:rPr>
              <a:pPr>
                <a:defRPr/>
              </a:pPr>
              <a:t>36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5009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7BE824D3-1A6E-5741-A1BB-55D02918ED2B}" type="slidenum">
              <a:rPr lang="en-US" i="0" smtClean="0">
                <a:latin typeface="Times New Roman" charset="0"/>
              </a:rPr>
              <a:pPr>
                <a:defRPr/>
              </a:pPr>
              <a:t>37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8990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9B7099E6-1531-3943-8BFA-88B507B11539}" type="slidenum">
              <a:rPr lang="en-US" i="0" smtClean="0">
                <a:latin typeface="Times New Roman" charset="0"/>
              </a:rPr>
              <a:pPr>
                <a:defRPr/>
              </a:pPr>
              <a:t>38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43762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F274F58-47D7-D746-8362-E5F0BB518567}" type="slidenum">
              <a:rPr lang="en-US" i="0" smtClean="0">
                <a:latin typeface="Times New Roman" charset="0"/>
              </a:rPr>
              <a:pPr>
                <a:defRPr/>
              </a:pPr>
              <a:t>39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023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BBF9E464-6231-2A46-B6B9-94540F70FC6D}" type="slidenum">
              <a:rPr lang="en-US" i="0" smtClean="0">
                <a:latin typeface="Times New Roman" charset="0"/>
              </a:rPr>
              <a:pPr>
                <a:defRPr/>
              </a:pPr>
              <a:t>4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EE8A598-DF58-E64E-87FA-BBB91CA30A18}" type="slidenum">
              <a:rPr lang="en-US" i="0" smtClean="0">
                <a:latin typeface="Times New Roman" charset="0"/>
              </a:rPr>
              <a:pPr>
                <a:defRPr/>
              </a:pPr>
              <a:t>40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8563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DA88163C-4FEA-FC48-BFDA-B7EEC0814B16}" type="slidenum">
              <a:rPr lang="en-US" i="0" smtClean="0">
                <a:latin typeface="Times New Roman" charset="0"/>
              </a:rPr>
              <a:pPr>
                <a:defRPr/>
              </a:pPr>
              <a:t>41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213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D7F61FD0-FAF2-4545-8D3A-10FB997685FF}" type="slidenum">
              <a:rPr lang="en-US" i="0" smtClean="0">
                <a:latin typeface="Times New Roman" charset="0"/>
              </a:rPr>
              <a:pPr>
                <a:defRPr/>
              </a:pPr>
              <a:t>5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 Some device (switch) are purely</a:t>
            </a:r>
            <a:r>
              <a:rPr lang="en-US" baseline="0" dirty="0" smtClean="0">
                <a:latin typeface="Times New Roman" charset="0"/>
                <a:cs typeface="+mn-cs"/>
              </a:rPr>
              <a:t> Layer-2 devices (see L2-adressing)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F620C57-5F31-6443-8544-E81A27D767F3}" type="slidenum">
              <a:rPr lang="en-US" i="0" smtClean="0">
                <a:latin typeface="Times New Roman" charset="0"/>
              </a:rPr>
              <a:pPr>
                <a:defRPr/>
              </a:pPr>
              <a:t>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Analogy from the book: Different link &lt;-&gt; different transportation mean. Princeton (New Jersey)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D8AA7049-8658-2C4B-A161-18F367F0585E}" type="slidenum">
              <a:rPr lang="en-US" i="0" smtClean="0">
                <a:latin typeface="Times New Roman" charset="0"/>
              </a:rPr>
              <a:pPr>
                <a:defRPr/>
              </a:pPr>
              <a:t>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R&gt; with high error rates, error</a:t>
            </a:r>
            <a:r>
              <a:rPr lang="en-US" baseline="0" dirty="0" smtClean="0">
                <a:latin typeface="Times New Roman" charset="0"/>
                <a:cs typeface="+mn-cs"/>
              </a:rPr>
              <a:t> detection (+correction) save a full round trip! (-&gt; take the next train instead of coming back to “your travel agency” in Princeton). A&gt; decease retransmission, immediate correction. For wire links, it’s more OK!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DB44EAB-FE29-FA45-963B-6DA8F6A2E717}" type="slidenum">
              <a:rPr lang="en-US" i="0" smtClean="0">
                <a:latin typeface="Times New Roman" charset="0"/>
              </a:rPr>
              <a:pPr>
                <a:defRPr/>
              </a:pPr>
              <a:t>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Q&gt;Error correction:</a:t>
            </a:r>
            <a:r>
              <a:rPr lang="en-US" baseline="0" dirty="0" smtClean="0">
                <a:latin typeface="Times New Roman" charset="0"/>
                <a:cs typeface="+mn-cs"/>
              </a:rPr>
              <a:t> somehow the wrong person arrived (correct that!)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AB2606F-C1DD-AB42-91E2-4D2AE510B66F}" type="slidenum">
              <a:rPr lang="en-US" i="0" smtClean="0">
                <a:latin typeface="Times New Roman" charset="0"/>
              </a:rPr>
              <a:pPr>
                <a:defRPr/>
              </a:pPr>
              <a:t>9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Good to know </a:t>
            </a:r>
            <a:r>
              <a:rPr lang="en-US" dirty="0" smtClean="0">
                <a:latin typeface="Times New Roman" charset="0"/>
                <a:cs typeface="+mn-cs"/>
                <a:sym typeface="Wingdings" panose="05000000000000000000" pitchFamily="2" charset="2"/>
              </a:rPr>
              <a:t>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Link Layer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975" y="6486525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5-</a:t>
            </a:r>
            <a:fld id="{9AB7E571-4613-BD47-B8AF-E4769FE4BB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7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975" y="6486525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5-</a:t>
            </a:r>
            <a:fld id="{D0626857-DD43-9D46-91D4-DEBFBA1258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1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2125" y="6486525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Link 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975" y="6486525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5-</a:t>
            </a:r>
            <a:fld id="{B3616EB6-F471-2047-976B-63D7811A01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5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4.png"/><Relationship Id="rId5" Type="http://schemas.openxmlformats.org/officeDocument/2006/relationships/image" Target="../media/image43.jpeg"/><Relationship Id="rId10" Type="http://schemas.openxmlformats.org/officeDocument/2006/relationships/image" Target="../media/image16.png"/><Relationship Id="rId4" Type="http://schemas.openxmlformats.org/officeDocument/2006/relationships/image" Target="../media/image42.gif"/><Relationship Id="rId9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4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2.png"/><Relationship Id="rId5" Type="http://schemas.openxmlformats.org/officeDocument/2006/relationships/image" Target="../media/image56.wmf"/><Relationship Id="rId4" Type="http://schemas.openxmlformats.org/officeDocument/2006/relationships/oleObject" Target="../embeddings/oleObject1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7" Type="http://schemas.openxmlformats.org/officeDocument/2006/relationships/image" Target="../media/image62.emf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7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r>
              <a:rPr lang="en-US" sz="2800" i="1" dirty="0">
                <a:solidFill>
                  <a:srgbClr val="008000"/>
                </a:solidFill>
                <a:cs typeface="Arial" charset="0"/>
              </a:rPr>
              <a:t>Computer Networking: A Top </a:t>
            </a:r>
            <a:r>
              <a:rPr lang="en-US" sz="2800" i="1">
                <a:solidFill>
                  <a:srgbClr val="008000"/>
                </a:solidFill>
                <a:cs typeface="Arial" charset="0"/>
              </a:rPr>
              <a:t>Down </a:t>
            </a:r>
            <a:r>
              <a:rPr lang="en-US" sz="2800" i="1" smtClean="0">
                <a:solidFill>
                  <a:srgbClr val="008000"/>
                </a:solidFill>
                <a:cs typeface="Arial" charset="0"/>
              </a:rPr>
              <a:t>Approach </a:t>
            </a:r>
            <a:r>
              <a:rPr lang="en-US" sz="2800" dirty="0">
                <a:solidFill>
                  <a:srgbClr val="008000"/>
                </a:solidFill>
                <a:cs typeface="Arial" charset="0"/>
              </a:rPr>
              <a:t/>
            </a:r>
            <a:br>
              <a:rPr lang="en-US" sz="2800" dirty="0">
                <a:solidFill>
                  <a:srgbClr val="008000"/>
                </a:solidFill>
                <a:cs typeface="Arial" charset="0"/>
              </a:rPr>
            </a:b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0962" name="Text Box 6"/>
          <p:cNvSpPr txBox="1">
            <a:spLocks noChangeArrowheads="1"/>
          </p:cNvSpPr>
          <p:nvPr/>
        </p:nvSpPr>
        <p:spPr bwMode="auto">
          <a:xfrm>
            <a:off x="126003" y="3683440"/>
            <a:ext cx="5245915" cy="1295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n-US" sz="1800" dirty="0" smtClean="0"/>
              <a:t>From Kurose &amp; Ross Book</a:t>
            </a:r>
          </a:p>
          <a:p>
            <a:pPr algn="ctr">
              <a:lnSpc>
                <a:spcPct val="85000"/>
              </a:lnSpc>
            </a:pPr>
            <a:r>
              <a:rPr lang="en-US" sz="1800" dirty="0" smtClean="0"/>
              <a:t>slightly modified by</a:t>
            </a:r>
          </a:p>
          <a:p>
            <a:pPr algn="ctr">
              <a:lnSpc>
                <a:spcPct val="85000"/>
              </a:lnSpc>
            </a:pPr>
            <a:r>
              <a:rPr lang="en-US" sz="2800" dirty="0" smtClean="0"/>
              <a:t>Romaric </a:t>
            </a:r>
            <a:r>
              <a:rPr lang="en-US" sz="2800" dirty="0" err="1" smtClean="0"/>
              <a:t>Duvignau</a:t>
            </a:r>
            <a:endParaRPr lang="en-US" sz="2800" dirty="0"/>
          </a:p>
          <a:p>
            <a:pPr algn="ctr">
              <a:lnSpc>
                <a:spcPct val="85000"/>
              </a:lnSpc>
            </a:pPr>
            <a:r>
              <a:rPr lang="en-US" sz="2800" dirty="0" smtClean="0"/>
              <a:t>duvignau@chalmers.se</a:t>
            </a:r>
            <a:endParaRPr lang="en-US" sz="2800" dirty="0"/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85765" y="5603875"/>
            <a:ext cx="5378450" cy="96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Font typeface="Wingdings" charset="0"/>
              <a:buChar char="q"/>
              <a:defRPr/>
            </a:pPr>
            <a:endParaRPr lang="en-US" sz="1200" dirty="0" smtClean="0"/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200" dirty="0" smtClean="0"/>
              <a:t>	Thanks and enjoy!  JFK/KWR</a:t>
            </a:r>
          </a:p>
          <a:p>
            <a:pPr>
              <a:lnSpc>
                <a:spcPct val="85000"/>
              </a:lnSpc>
              <a:defRPr/>
            </a:pP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     All material copyright 1996-2016</a:t>
            </a:r>
          </a:p>
          <a:p>
            <a:pPr>
              <a:defRPr/>
            </a:pPr>
            <a:r>
              <a:rPr lang="en-US" sz="1200" dirty="0" smtClean="0"/>
              <a:t>     J.F Kurose and K.W. Ross, All Rights Reserved</a:t>
            </a: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1" descr="kurose7e_cover_small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325438"/>
            <a:ext cx="3087687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baseline="3000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>
                <a:solidFill>
                  <a:srgbClr val="008000"/>
                </a:solidFill>
                <a:cs typeface="Arial" charset="0"/>
              </a:rPr>
            </a:br>
            <a:r>
              <a:rPr lang="en-US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Lecture 8</a:t>
            </a:r>
            <a: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Link 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Layer: functionality, error detection, media access algorithm</a:t>
            </a: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5" y="2982913"/>
            <a:ext cx="389096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65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layer, </a:t>
            </a:r>
            <a:r>
              <a:rPr lang="en-US" sz="4000" dirty="0">
                <a:latin typeface="Gill Sans MT" charset="0"/>
                <a:cs typeface="+mj-cs"/>
              </a:rPr>
              <a:t>LAN</a:t>
            </a:r>
            <a:r>
              <a:rPr lang="en-US" dirty="0">
                <a:latin typeface="Gill Sans MT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  <a:cs typeface="+mn-cs"/>
              </a:rPr>
              <a:t>6.1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6.2 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  <a:cs typeface="+mn-cs"/>
              </a:rPr>
              <a:t>6.3</a:t>
            </a:r>
            <a:r>
              <a:rPr lang="en-US" dirty="0" smtClean="0"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  <a:cs typeface="+mn-cs"/>
              </a:rPr>
              <a:t>6.4</a:t>
            </a:r>
            <a:r>
              <a:rPr lang="en-US" dirty="0" smtClean="0">
                <a:latin typeface="Gill Sans MT" charset="0"/>
                <a:cs typeface="+mn-cs"/>
              </a:rPr>
              <a:t> LANs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endParaRPr lang="en-US" sz="2600" dirty="0">
              <a:latin typeface="Gill Sans MT" charset="0"/>
              <a:cs typeface="+mn-cs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62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44475"/>
            <a:ext cx="7772400" cy="1016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Error detection</a:t>
            </a:r>
          </a:p>
        </p:txBody>
      </p:sp>
      <p:pic>
        <p:nvPicPr>
          <p:cNvPr id="60420" name="Picture 3" descr="521 Error Detectio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3322638"/>
            <a:ext cx="5670550" cy="310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533400" y="1312863"/>
            <a:ext cx="8331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0" dirty="0" smtClean="0">
                <a:latin typeface="Arial" charset="0"/>
                <a:cs typeface="+mn-cs"/>
              </a:rPr>
              <a:t>EDC= Error Detection and Correction bits (redundancy)</a:t>
            </a:r>
          </a:p>
          <a:p>
            <a:pPr>
              <a:defRPr/>
            </a:pPr>
            <a:r>
              <a:rPr lang="en-US" sz="2000" i="0" dirty="0" smtClean="0">
                <a:latin typeface="Arial" charset="0"/>
                <a:cs typeface="+mn-cs"/>
              </a:rPr>
              <a:t>D    = Data protected by error checking, may include header fields </a:t>
            </a:r>
            <a:br>
              <a:rPr lang="en-US" sz="2000" i="0" dirty="0" smtClean="0">
                <a:latin typeface="Arial" charset="0"/>
                <a:cs typeface="+mn-cs"/>
              </a:rPr>
            </a:br>
            <a:endParaRPr lang="en-US" sz="2000" i="0" dirty="0" smtClean="0">
              <a:latin typeface="Arial" charset="0"/>
              <a:cs typeface="+mn-cs"/>
            </a:endParaRPr>
          </a:p>
          <a:p>
            <a:pPr>
              <a:buFontTx/>
              <a:buChar char="•"/>
              <a:defRPr/>
            </a:pPr>
            <a:r>
              <a:rPr lang="en-US" sz="2000" i="0" dirty="0" smtClean="0">
                <a:latin typeface="Arial" charset="0"/>
                <a:cs typeface="+mn-cs"/>
              </a:rPr>
              <a:t> Error detection not 100% reliable!</a:t>
            </a:r>
          </a:p>
          <a:p>
            <a:pPr lvl="1">
              <a:buFontTx/>
              <a:buChar char="•"/>
              <a:defRPr/>
            </a:pPr>
            <a:r>
              <a:rPr lang="en-US" sz="2000" i="0" dirty="0" smtClean="0">
                <a:latin typeface="Arial" charset="0"/>
                <a:cs typeface="+mn-cs"/>
              </a:rPr>
              <a:t> protocol may miss some errors, but rarely</a:t>
            </a:r>
          </a:p>
          <a:p>
            <a:pPr lvl="1">
              <a:buFontTx/>
              <a:buChar char="•"/>
              <a:defRPr/>
            </a:pPr>
            <a:r>
              <a:rPr lang="en-US" sz="2000" i="0" dirty="0" smtClean="0">
                <a:latin typeface="Arial" charset="0"/>
                <a:cs typeface="+mn-cs"/>
              </a:rPr>
              <a:t> larger EDC field yields better detection and correction</a:t>
            </a: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5384800" y="3916363"/>
            <a:ext cx="176213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4773613" y="3873500"/>
            <a:ext cx="942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otherwise</a:t>
            </a:r>
          </a:p>
        </p:txBody>
      </p:sp>
      <p:pic>
        <p:nvPicPr>
          <p:cNvPr id="60424" name="Picture 7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971165"/>
            <a:ext cx="3737081" cy="17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53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7" name="Picture 1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93662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285750"/>
            <a:ext cx="5334000" cy="838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Parity checking</a:t>
            </a:r>
          </a:p>
        </p:txBody>
      </p:sp>
      <p:pic>
        <p:nvPicPr>
          <p:cNvPr id="62469" name="Picture 3" descr="522 Single Bit Parity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727325"/>
            <a:ext cx="260985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61988" y="1416050"/>
            <a:ext cx="2819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3363" indent="-23336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solidFill>
                  <a:srgbClr val="CC0000"/>
                </a:solidFill>
                <a:latin typeface="Arial" charset="0"/>
                <a:cs typeface="+mn-cs"/>
              </a:rPr>
              <a:t>single bit parity:</a:t>
            </a:r>
            <a:r>
              <a:rPr lang="en-US" sz="2400" b="1" dirty="0" smtClean="0">
                <a:solidFill>
                  <a:srgbClr val="CC0000"/>
                </a:solidFill>
                <a:latin typeface="Arial" charset="0"/>
                <a:cs typeface="+mn-cs"/>
              </a:rPr>
              <a:t> 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 smtClean="0">
                <a:latin typeface="Arial" charset="0"/>
                <a:cs typeface="+mn-cs"/>
              </a:rPr>
              <a:t>d</a:t>
            </a:r>
            <a:r>
              <a:rPr lang="en-US" sz="2000" i="0" dirty="0" smtClean="0">
                <a:latin typeface="Arial" charset="0"/>
                <a:cs typeface="+mn-cs"/>
              </a:rPr>
              <a:t>etect single bit errors</a:t>
            </a:r>
          </a:p>
        </p:txBody>
      </p:sp>
      <p:pic>
        <p:nvPicPr>
          <p:cNvPr id="62471" name="Picture 5" descr="523 Double Bit Parity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213" y="2327275"/>
            <a:ext cx="37512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3825875" y="1409700"/>
            <a:ext cx="44842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solidFill>
                  <a:srgbClr val="CC0000"/>
                </a:solidFill>
                <a:latin typeface="Arial" charset="0"/>
                <a:cs typeface="+mn-cs"/>
              </a:rPr>
              <a:t>two-dimensional bit parity: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 smtClean="0">
                <a:latin typeface="Arial" charset="0"/>
                <a:cs typeface="+mn-cs"/>
              </a:rPr>
              <a:t> detect and correct single bit errors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4572000" y="5338763"/>
            <a:ext cx="163513" cy="2111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299" name="Oval 9"/>
          <p:cNvSpPr>
            <a:spLocks noChangeArrowheads="1"/>
          </p:cNvSpPr>
          <p:nvPr/>
        </p:nvSpPr>
        <p:spPr bwMode="auto">
          <a:xfrm>
            <a:off x="6248400" y="5334000"/>
            <a:ext cx="147638" cy="20796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2475" name="TextBox 1"/>
          <p:cNvSpPr txBox="1">
            <a:spLocks noChangeArrowheads="1"/>
          </p:cNvSpPr>
          <p:nvPr/>
        </p:nvSpPr>
        <p:spPr bwMode="auto">
          <a:xfrm>
            <a:off x="4503738" y="5241925"/>
            <a:ext cx="3079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600" i="0" dirty="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62476" name="TextBox 13"/>
          <p:cNvSpPr txBox="1">
            <a:spLocks noChangeArrowheads="1"/>
          </p:cNvSpPr>
          <p:nvPr/>
        </p:nvSpPr>
        <p:spPr bwMode="auto">
          <a:xfrm>
            <a:off x="6162675" y="5232400"/>
            <a:ext cx="3079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600" i="0" dirty="0">
                <a:latin typeface="Courier New" charset="0"/>
                <a:cs typeface="Courier New" charset="0"/>
              </a:rPr>
              <a:t>0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339826" y="6198762"/>
            <a:ext cx="4507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 smtClean="0"/>
              <a:t>* Check </a:t>
            </a:r>
            <a:r>
              <a:rPr lang="en-US" sz="1400" dirty="0"/>
              <a:t>out the online interactive exercises for more </a:t>
            </a:r>
            <a:r>
              <a:rPr lang="en-US" sz="1400" dirty="0" smtClean="0"/>
              <a:t>examples: h</a:t>
            </a:r>
            <a:r>
              <a:rPr lang="en-US" sz="1200" dirty="0" smtClean="0"/>
              <a:t>ttp</a:t>
            </a:r>
            <a:r>
              <a:rPr lang="en-US" sz="1200" dirty="0"/>
              <a:t>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272042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3838"/>
            <a:ext cx="7772400" cy="1014412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Internet checksum </a:t>
            </a:r>
            <a:r>
              <a:rPr lang="en-US" sz="3600" dirty="0">
                <a:latin typeface="Gill Sans MT" charset="0"/>
                <a:cs typeface="+mj-cs"/>
              </a:rPr>
              <a:t>(review)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2519363"/>
            <a:ext cx="3657600" cy="3495675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sender:</a:t>
            </a:r>
          </a:p>
          <a:p>
            <a:pPr>
              <a:lnSpc>
                <a:spcPct val="75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treat segment contents as sequence of 16-bit integers</a:t>
            </a:r>
          </a:p>
          <a:p>
            <a:pPr>
              <a:lnSpc>
                <a:spcPct val="75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checksum: addition (1</a:t>
            </a:r>
            <a:r>
              <a:rPr lang="ja-JP" altLang="en-US" sz="2400">
                <a:latin typeface="Gill Sans MT" charset="0"/>
                <a:cs typeface="+mn-cs"/>
              </a:rPr>
              <a:t>’</a:t>
            </a:r>
            <a:r>
              <a:rPr lang="en-US" sz="2400" dirty="0">
                <a:latin typeface="Gill Sans MT" charset="0"/>
                <a:cs typeface="+mn-cs"/>
              </a:rPr>
              <a:t>s complement sum) of segment contents</a:t>
            </a:r>
          </a:p>
          <a:p>
            <a:pPr>
              <a:lnSpc>
                <a:spcPct val="75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sender puts checksum value into UDP checksum field</a:t>
            </a:r>
          </a:p>
          <a:p>
            <a:pPr>
              <a:lnSpc>
                <a:spcPct val="75000"/>
              </a:lnSpc>
              <a:buFont typeface="Wingdings" charset="0"/>
              <a:buNone/>
              <a:defRPr/>
            </a:pPr>
            <a:endParaRPr lang="en-US" dirty="0">
              <a:latin typeface="Gill Sans MT" charset="0"/>
              <a:cs typeface="+mn-cs"/>
            </a:endParaRPr>
          </a:p>
          <a:p>
            <a:pPr>
              <a:lnSpc>
                <a:spcPct val="75000"/>
              </a:lnSpc>
              <a:defRPr/>
            </a:pP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52700"/>
            <a:ext cx="4057650" cy="3414713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receiver:</a:t>
            </a:r>
          </a:p>
          <a:p>
            <a:pPr>
              <a:lnSpc>
                <a:spcPct val="75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compute checksum of received segment</a:t>
            </a:r>
          </a:p>
          <a:p>
            <a:pPr>
              <a:lnSpc>
                <a:spcPct val="75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check if computed checksum equals checksum field value: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NO - error detected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YES - no error detected. </a:t>
            </a:r>
            <a:r>
              <a:rPr lang="en-US" i="1" dirty="0">
                <a:latin typeface="Gill Sans MT" charset="0"/>
              </a:rPr>
              <a:t>But maybe errors nonetheless?</a:t>
            </a:r>
            <a:r>
              <a:rPr lang="en-US" dirty="0">
                <a:latin typeface="Gill Sans MT" charset="0"/>
              </a:rPr>
              <a:t> </a:t>
            </a:r>
            <a:endParaRPr lang="en-US" sz="2000" dirty="0">
              <a:latin typeface="Gill Sans MT" charset="0"/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695325" y="1457325"/>
            <a:ext cx="79248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goal:</a:t>
            </a:r>
            <a:r>
              <a:rPr lang="en-US" sz="2400" i="0" dirty="0">
                <a:latin typeface="Gill Sans MT" charset="0"/>
                <a:cs typeface="+mn-cs"/>
              </a:rPr>
              <a:t> detect </a:t>
            </a:r>
            <a:r>
              <a:rPr lang="ja-JP" altLang="en-US" sz="2400" i="0">
                <a:latin typeface="Gill Sans MT" charset="0"/>
                <a:cs typeface="+mn-cs"/>
              </a:rPr>
              <a:t>“</a:t>
            </a:r>
            <a:r>
              <a:rPr lang="en-US" sz="2400" i="0" dirty="0">
                <a:latin typeface="Gill Sans MT" charset="0"/>
                <a:cs typeface="+mn-cs"/>
              </a:rPr>
              <a:t>errors</a:t>
            </a:r>
            <a:r>
              <a:rPr lang="ja-JP" altLang="en-US" sz="2400" i="0">
                <a:latin typeface="Gill Sans MT" charset="0"/>
                <a:cs typeface="+mn-cs"/>
              </a:rPr>
              <a:t>”</a:t>
            </a:r>
            <a:r>
              <a:rPr lang="en-US" sz="2400" i="0" dirty="0">
                <a:latin typeface="Gill Sans MT" charset="0"/>
                <a:cs typeface="+mn-cs"/>
              </a:rPr>
              <a:t> (e.g., flipped bits) in transmitted packet (note: used at transport layer</a:t>
            </a:r>
            <a:r>
              <a:rPr lang="en-US" sz="2400" dirty="0">
                <a:latin typeface="Gill Sans MT" charset="0"/>
                <a:cs typeface="+mn-cs"/>
              </a:rPr>
              <a:t> only</a:t>
            </a:r>
            <a:r>
              <a:rPr lang="en-US" sz="2400" i="0" dirty="0">
                <a:latin typeface="Gill Sans MT" charset="0"/>
                <a:cs typeface="+mn-cs"/>
              </a:rPr>
              <a:t>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400" i="0" dirty="0">
              <a:latin typeface="Gill Sans MT" charset="0"/>
              <a:cs typeface="+mn-cs"/>
            </a:endParaRPr>
          </a:p>
        </p:txBody>
      </p:sp>
      <p:pic>
        <p:nvPicPr>
          <p:cNvPr id="64519" name="Picture 8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96202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5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9223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11138"/>
            <a:ext cx="8231188" cy="1004887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Cyclic redundancy check</a:t>
            </a:r>
            <a:endParaRPr lang="en-US" sz="4800" dirty="0">
              <a:latin typeface="Gill Sans MT" charset="0"/>
              <a:cs typeface="+mj-cs"/>
            </a:endParaRP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1319213"/>
            <a:ext cx="7772400" cy="3360737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more powerful error-detection coding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view data bits,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D</a:t>
            </a:r>
            <a:r>
              <a:rPr lang="en-US" sz="2400" dirty="0">
                <a:latin typeface="Gill Sans MT" charset="0"/>
                <a:cs typeface="+mn-cs"/>
              </a:rPr>
              <a:t>, as a binary number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choose r+1 bit pattern (generator),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G</a:t>
            </a:r>
            <a:r>
              <a:rPr lang="en-US" sz="2400" dirty="0">
                <a:latin typeface="Gill Sans MT" charset="0"/>
                <a:cs typeface="+mn-cs"/>
              </a:rPr>
              <a:t> 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goal: choose r CRC bits,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R</a:t>
            </a:r>
            <a:r>
              <a:rPr lang="en-US" sz="2400" dirty="0">
                <a:latin typeface="Gill Sans MT" charset="0"/>
                <a:cs typeface="+mn-cs"/>
              </a:rPr>
              <a:t>, such that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 &lt;D,R&gt; exactly divisible by G (modulo 2) 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receiver knows G, divides &lt;D,R&gt; by G.  If non-zero remainder: error detected!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can detect all burst errors less than r+1 bits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widely used in practice (Ethernet, 802.11 WiFi, ATM)</a:t>
            </a:r>
          </a:p>
        </p:txBody>
      </p:sp>
      <p:pic>
        <p:nvPicPr>
          <p:cNvPr id="66566" name="Picture 4" descr="524 CRC cod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4743450"/>
            <a:ext cx="573881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8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layer, </a:t>
            </a:r>
            <a:r>
              <a:rPr lang="en-US" sz="4000" dirty="0">
                <a:latin typeface="Gill Sans MT" charset="0"/>
                <a:cs typeface="+mj-cs"/>
              </a:rPr>
              <a:t>LAN</a:t>
            </a:r>
            <a:r>
              <a:rPr lang="en-US" dirty="0">
                <a:latin typeface="Gill Sans MT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  <a:cs typeface="+mn-cs"/>
              </a:rPr>
              <a:t>6.1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  <a:cs typeface="+mn-cs"/>
              </a:rPr>
              <a:t>6.2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6.3 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  <a:cs typeface="+mn-cs"/>
              </a:rPr>
              <a:t>6.4</a:t>
            </a:r>
            <a:r>
              <a:rPr lang="en-US" dirty="0" smtClean="0">
                <a:latin typeface="Gill Sans MT" charset="0"/>
                <a:cs typeface="+mn-cs"/>
              </a:rPr>
              <a:t> LANs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endParaRPr lang="en-US" sz="2600" dirty="0">
              <a:latin typeface="Gill Sans MT" charset="0"/>
              <a:cs typeface="+mn-cs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7" name="Picture 71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8366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71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Multiple access links, protocols</a:t>
            </a:r>
            <a:endParaRPr lang="en-US" sz="4800" dirty="0">
              <a:latin typeface="Gill Sans MT" charset="0"/>
              <a:cs typeface="+mj-cs"/>
            </a:endParaRP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109663"/>
            <a:ext cx="7772400" cy="329247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>
                <a:latin typeface="Gill Sans MT" charset="0"/>
                <a:cs typeface="+mn-cs"/>
              </a:rPr>
              <a:t>two types of </a:t>
            </a:r>
            <a:r>
              <a:rPr lang="ja-JP" altLang="en-US">
                <a:latin typeface="Gill Sans MT" charset="0"/>
                <a:cs typeface="+mn-cs"/>
              </a:rPr>
              <a:t>“</a:t>
            </a:r>
            <a:r>
              <a:rPr lang="en-US" dirty="0">
                <a:latin typeface="Gill Sans MT" charset="0"/>
                <a:cs typeface="+mn-cs"/>
              </a:rPr>
              <a:t>links</a:t>
            </a:r>
            <a:r>
              <a:rPr lang="ja-JP" altLang="en-US">
                <a:latin typeface="Gill Sans MT" charset="0"/>
                <a:cs typeface="+mn-cs"/>
              </a:rPr>
              <a:t>”</a:t>
            </a:r>
            <a:r>
              <a:rPr lang="en-US" dirty="0">
                <a:latin typeface="Gill Sans MT" charset="0"/>
                <a:cs typeface="+mn-cs"/>
              </a:rPr>
              <a:t>: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point-to-point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PPP for dial-up access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point-to-point link between Ethernet switch, host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broadcast (shared wire or medium)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old-fashioned Ethernet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upstream HFC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802.11 wireless LAN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933450" y="5694363"/>
            <a:ext cx="16017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shared wire (e.g., 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cabled Ethernet)</a:t>
            </a: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2781300" y="5683250"/>
            <a:ext cx="16906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shared RF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 (e.g., 802.11 WiFi)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5070475" y="5691188"/>
            <a:ext cx="10112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shared RF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(satellite)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6543675" y="5700713"/>
            <a:ext cx="1976438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humans at a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cocktail party </a:t>
            </a:r>
          </a:p>
          <a:p>
            <a:pPr algn="ctr">
              <a:lnSpc>
                <a:spcPct val="85000"/>
              </a:lnSpc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(shared air, acoustical)</a:t>
            </a:r>
          </a:p>
        </p:txBody>
      </p:sp>
      <p:sp>
        <p:nvSpPr>
          <p:cNvPr id="17419" name="Line 173"/>
          <p:cNvSpPr>
            <a:spLocks noChangeShapeType="1"/>
          </p:cNvSpPr>
          <p:nvPr/>
        </p:nvSpPr>
        <p:spPr bwMode="auto">
          <a:xfrm flipH="1">
            <a:off x="1544638" y="4522788"/>
            <a:ext cx="466725" cy="89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7420" name="Line 174"/>
          <p:cNvSpPr>
            <a:spLocks noChangeShapeType="1"/>
          </p:cNvSpPr>
          <p:nvPr/>
        </p:nvSpPr>
        <p:spPr bwMode="auto">
          <a:xfrm>
            <a:off x="1527175" y="4994275"/>
            <a:ext cx="2428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7421" name="Line 175"/>
          <p:cNvSpPr>
            <a:spLocks noChangeShapeType="1"/>
          </p:cNvSpPr>
          <p:nvPr/>
        </p:nvSpPr>
        <p:spPr bwMode="auto">
          <a:xfrm>
            <a:off x="1392238" y="5330825"/>
            <a:ext cx="1905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7422" name="Line 176"/>
          <p:cNvSpPr>
            <a:spLocks noChangeShapeType="1"/>
          </p:cNvSpPr>
          <p:nvPr/>
        </p:nvSpPr>
        <p:spPr bwMode="auto">
          <a:xfrm flipV="1">
            <a:off x="1836738" y="4854575"/>
            <a:ext cx="177800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2718" name="Group 382"/>
          <p:cNvGrpSpPr>
            <a:grpSpLocks/>
          </p:cNvGrpSpPr>
          <p:nvPr/>
        </p:nvGrpSpPr>
        <p:grpSpPr bwMode="auto">
          <a:xfrm>
            <a:off x="4808538" y="5362575"/>
            <a:ext cx="288925" cy="220663"/>
            <a:chOff x="2274" y="2821"/>
            <a:chExt cx="215" cy="238"/>
          </a:xfrm>
        </p:grpSpPr>
        <p:sp>
          <p:nvSpPr>
            <p:cNvPr id="72903" name="Freeform 383"/>
            <p:cNvSpPr>
              <a:spLocks noEditPoints="1"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1 h 50"/>
                <a:gd name="T6" fmla="*/ 7 w 430"/>
                <a:gd name="T7" fmla="*/ 1 h 50"/>
                <a:gd name="T8" fmla="*/ 7 w 430"/>
                <a:gd name="T9" fmla="*/ 1 h 50"/>
                <a:gd name="T10" fmla="*/ 6 w 430"/>
                <a:gd name="T11" fmla="*/ 1 h 50"/>
                <a:gd name="T12" fmla="*/ 6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6 w 430"/>
                <a:gd name="T19" fmla="*/ 1 h 50"/>
                <a:gd name="T20" fmla="*/ 1 w 430"/>
                <a:gd name="T21" fmla="*/ 1 h 50"/>
                <a:gd name="T22" fmla="*/ 6 w 430"/>
                <a:gd name="T23" fmla="*/ 1 h 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  <a:close/>
                  <a:moveTo>
                    <a:pt x="376" y="18"/>
                  </a:moveTo>
                  <a:lnTo>
                    <a:pt x="33" y="18"/>
                  </a:lnTo>
                  <a:lnTo>
                    <a:pt x="376" y="18"/>
                  </a:ln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04" name="Line 384"/>
            <p:cNvSpPr>
              <a:spLocks noChangeShapeType="1"/>
            </p:cNvSpPr>
            <p:nvPr/>
          </p:nvSpPr>
          <p:spPr bwMode="auto">
            <a:xfrm>
              <a:off x="2317" y="2951"/>
              <a:ext cx="3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05" name="Freeform 385"/>
            <p:cNvSpPr>
              <a:spLocks/>
            </p:cNvSpPr>
            <p:nvPr/>
          </p:nvSpPr>
          <p:spPr bwMode="auto">
            <a:xfrm>
              <a:off x="2317" y="2923"/>
              <a:ext cx="44" cy="109"/>
            </a:xfrm>
            <a:custGeom>
              <a:avLst/>
              <a:gdLst>
                <a:gd name="T0" fmla="*/ 2 w 87"/>
                <a:gd name="T1" fmla="*/ 3 h 219"/>
                <a:gd name="T2" fmla="*/ 0 w 87"/>
                <a:gd name="T3" fmla="*/ 0 h 219"/>
                <a:gd name="T4" fmla="*/ 1 w 87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219">
                  <a:moveTo>
                    <a:pt x="87" y="219"/>
                  </a:moveTo>
                  <a:lnTo>
                    <a:pt x="0" y="55"/>
                  </a:lnTo>
                  <a:lnTo>
                    <a:pt x="28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06" name="Line 386"/>
            <p:cNvSpPr>
              <a:spLocks noChangeShapeType="1"/>
            </p:cNvSpPr>
            <p:nvPr/>
          </p:nvSpPr>
          <p:spPr bwMode="auto">
            <a:xfrm flipV="1">
              <a:off x="2300" y="2951"/>
              <a:ext cx="47" cy="8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07" name="Freeform 387"/>
            <p:cNvSpPr>
              <a:spLocks/>
            </p:cNvSpPr>
            <p:nvPr/>
          </p:nvSpPr>
          <p:spPr bwMode="auto">
            <a:xfrm>
              <a:off x="2317" y="3005"/>
              <a:ext cx="86" cy="27"/>
            </a:xfrm>
            <a:custGeom>
              <a:avLst/>
              <a:gdLst>
                <a:gd name="T0" fmla="*/ 1 w 172"/>
                <a:gd name="T1" fmla="*/ 0 h 55"/>
                <a:gd name="T2" fmla="*/ 0 w 172"/>
                <a:gd name="T3" fmla="*/ 0 h 55"/>
                <a:gd name="T4" fmla="*/ 3 w 172"/>
                <a:gd name="T5" fmla="*/ 0 h 55"/>
                <a:gd name="T6" fmla="*/ 3 w 172"/>
                <a:gd name="T7" fmla="*/ 0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2" h="55">
                  <a:moveTo>
                    <a:pt x="28" y="55"/>
                  </a:moveTo>
                  <a:lnTo>
                    <a:pt x="0" y="0"/>
                  </a:lnTo>
                  <a:lnTo>
                    <a:pt x="172" y="0"/>
                  </a:lnTo>
                  <a:lnTo>
                    <a:pt x="146" y="55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08" name="Line 388"/>
            <p:cNvSpPr>
              <a:spLocks noChangeShapeType="1"/>
            </p:cNvSpPr>
            <p:nvPr/>
          </p:nvSpPr>
          <p:spPr bwMode="auto">
            <a:xfrm flipH="1" flipV="1">
              <a:off x="2375" y="2960"/>
              <a:ext cx="46" cy="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09" name="Freeform 389"/>
            <p:cNvSpPr>
              <a:spLocks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1 h 50"/>
                <a:gd name="T6" fmla="*/ 7 w 430"/>
                <a:gd name="T7" fmla="*/ 1 h 50"/>
                <a:gd name="T8" fmla="*/ 7 w 430"/>
                <a:gd name="T9" fmla="*/ 1 h 50"/>
                <a:gd name="T10" fmla="*/ 6 w 430"/>
                <a:gd name="T11" fmla="*/ 1 h 50"/>
                <a:gd name="T12" fmla="*/ 6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10" name="Freeform 390"/>
            <p:cNvSpPr>
              <a:spLocks/>
            </p:cNvSpPr>
            <p:nvPr/>
          </p:nvSpPr>
          <p:spPr bwMode="auto">
            <a:xfrm>
              <a:off x="2290" y="3043"/>
              <a:ext cx="171" cy="1"/>
            </a:xfrm>
            <a:custGeom>
              <a:avLst/>
              <a:gdLst>
                <a:gd name="T0" fmla="*/ 5 w 343"/>
                <a:gd name="T1" fmla="*/ 0 h 1"/>
                <a:gd name="T2" fmla="*/ 0 w 343"/>
                <a:gd name="T3" fmla="*/ 0 h 1"/>
                <a:gd name="T4" fmla="*/ 5 w 343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3" h="1">
                  <a:moveTo>
                    <a:pt x="343" y="0"/>
                  </a:moveTo>
                  <a:lnTo>
                    <a:pt x="0" y="0"/>
                  </a:lnTo>
                  <a:lnTo>
                    <a:pt x="343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11" name="Rectangle 391"/>
            <p:cNvSpPr>
              <a:spLocks noChangeArrowheads="1"/>
            </p:cNvSpPr>
            <p:nvPr/>
          </p:nvSpPr>
          <p:spPr bwMode="auto">
            <a:xfrm>
              <a:off x="2347" y="2951"/>
              <a:ext cx="27" cy="83"/>
            </a:xfrm>
            <a:prstGeom prst="rect">
              <a:avLst/>
            </a:prstGeom>
            <a:solidFill>
              <a:srgbClr val="3333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12" name="Freeform 392"/>
            <p:cNvSpPr>
              <a:spLocks noEditPoints="1"/>
            </p:cNvSpPr>
            <p:nvPr/>
          </p:nvSpPr>
          <p:spPr bwMode="auto">
            <a:xfrm>
              <a:off x="2281" y="2821"/>
              <a:ext cx="208" cy="175"/>
            </a:xfrm>
            <a:custGeom>
              <a:avLst/>
              <a:gdLst>
                <a:gd name="T0" fmla="*/ 1 w 415"/>
                <a:gd name="T1" fmla="*/ 1 h 350"/>
                <a:gd name="T2" fmla="*/ 1 w 415"/>
                <a:gd name="T3" fmla="*/ 2 h 350"/>
                <a:gd name="T4" fmla="*/ 1 w 415"/>
                <a:gd name="T5" fmla="*/ 3 h 350"/>
                <a:gd name="T6" fmla="*/ 1 w 415"/>
                <a:gd name="T7" fmla="*/ 3 h 350"/>
                <a:gd name="T8" fmla="*/ 2 w 415"/>
                <a:gd name="T9" fmla="*/ 4 h 350"/>
                <a:gd name="T10" fmla="*/ 3 w 415"/>
                <a:gd name="T11" fmla="*/ 5 h 350"/>
                <a:gd name="T12" fmla="*/ 4 w 415"/>
                <a:gd name="T13" fmla="*/ 5 h 350"/>
                <a:gd name="T14" fmla="*/ 5 w 415"/>
                <a:gd name="T15" fmla="*/ 6 h 350"/>
                <a:gd name="T16" fmla="*/ 6 w 415"/>
                <a:gd name="T17" fmla="*/ 6 h 350"/>
                <a:gd name="T18" fmla="*/ 6 w 415"/>
                <a:gd name="T19" fmla="*/ 6 h 350"/>
                <a:gd name="T20" fmla="*/ 7 w 415"/>
                <a:gd name="T21" fmla="*/ 5 h 350"/>
                <a:gd name="T22" fmla="*/ 7 w 415"/>
                <a:gd name="T23" fmla="*/ 5 h 350"/>
                <a:gd name="T24" fmla="*/ 6 w 415"/>
                <a:gd name="T25" fmla="*/ 5 h 350"/>
                <a:gd name="T26" fmla="*/ 6 w 415"/>
                <a:gd name="T27" fmla="*/ 5 h 350"/>
                <a:gd name="T28" fmla="*/ 5 w 415"/>
                <a:gd name="T29" fmla="*/ 5 h 350"/>
                <a:gd name="T30" fmla="*/ 4 w 415"/>
                <a:gd name="T31" fmla="*/ 5 h 350"/>
                <a:gd name="T32" fmla="*/ 3 w 415"/>
                <a:gd name="T33" fmla="*/ 4 h 350"/>
                <a:gd name="T34" fmla="*/ 2 w 415"/>
                <a:gd name="T35" fmla="*/ 3 h 350"/>
                <a:gd name="T36" fmla="*/ 2 w 415"/>
                <a:gd name="T37" fmla="*/ 3 h 350"/>
                <a:gd name="T38" fmla="*/ 1 w 415"/>
                <a:gd name="T39" fmla="*/ 2 h 350"/>
                <a:gd name="T40" fmla="*/ 1 w 415"/>
                <a:gd name="T41" fmla="*/ 1 h 350"/>
                <a:gd name="T42" fmla="*/ 1 w 415"/>
                <a:gd name="T43" fmla="*/ 1 h 350"/>
                <a:gd name="T44" fmla="*/ 1 w 415"/>
                <a:gd name="T45" fmla="*/ 1 h 350"/>
                <a:gd name="T46" fmla="*/ 1 w 415"/>
                <a:gd name="T47" fmla="*/ 0 h 350"/>
                <a:gd name="T48" fmla="*/ 1 w 415"/>
                <a:gd name="T49" fmla="*/ 1 h 350"/>
                <a:gd name="T50" fmla="*/ 2 w 415"/>
                <a:gd name="T51" fmla="*/ 1 h 350"/>
                <a:gd name="T52" fmla="*/ 3 w 415"/>
                <a:gd name="T53" fmla="*/ 1 h 350"/>
                <a:gd name="T54" fmla="*/ 4 w 415"/>
                <a:gd name="T55" fmla="*/ 2 h 350"/>
                <a:gd name="T56" fmla="*/ 5 w 415"/>
                <a:gd name="T57" fmla="*/ 2 h 350"/>
                <a:gd name="T58" fmla="*/ 6 w 415"/>
                <a:gd name="T59" fmla="*/ 3 h 350"/>
                <a:gd name="T60" fmla="*/ 6 w 415"/>
                <a:gd name="T61" fmla="*/ 4 h 350"/>
                <a:gd name="T62" fmla="*/ 7 w 415"/>
                <a:gd name="T63" fmla="*/ 4 h 350"/>
                <a:gd name="T64" fmla="*/ 7 w 415"/>
                <a:gd name="T65" fmla="*/ 5 h 350"/>
                <a:gd name="T66" fmla="*/ 7 w 415"/>
                <a:gd name="T67" fmla="*/ 5 h 350"/>
                <a:gd name="T68" fmla="*/ 7 w 415"/>
                <a:gd name="T69" fmla="*/ 5 h 350"/>
                <a:gd name="T70" fmla="*/ 6 w 415"/>
                <a:gd name="T71" fmla="*/ 5 h 350"/>
                <a:gd name="T72" fmla="*/ 6 w 415"/>
                <a:gd name="T73" fmla="*/ 5 h 350"/>
                <a:gd name="T74" fmla="*/ 5 w 415"/>
                <a:gd name="T75" fmla="*/ 5 h 350"/>
                <a:gd name="T76" fmla="*/ 4 w 415"/>
                <a:gd name="T77" fmla="*/ 4 h 350"/>
                <a:gd name="T78" fmla="*/ 3 w 415"/>
                <a:gd name="T79" fmla="*/ 4 h 350"/>
                <a:gd name="T80" fmla="*/ 2 w 415"/>
                <a:gd name="T81" fmla="*/ 3 h 350"/>
                <a:gd name="T82" fmla="*/ 1 w 415"/>
                <a:gd name="T83" fmla="*/ 2 h 350"/>
                <a:gd name="T84" fmla="*/ 1 w 415"/>
                <a:gd name="T85" fmla="*/ 2 h 350"/>
                <a:gd name="T86" fmla="*/ 1 w 415"/>
                <a:gd name="T87" fmla="*/ 1 h 350"/>
                <a:gd name="T88" fmla="*/ 1 w 415"/>
                <a:gd name="T89" fmla="*/ 1 h 35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15" h="350">
                  <a:moveTo>
                    <a:pt x="8" y="12"/>
                  </a:moveTo>
                  <a:lnTo>
                    <a:pt x="1" y="32"/>
                  </a:lnTo>
                  <a:lnTo>
                    <a:pt x="0" y="53"/>
                  </a:lnTo>
                  <a:lnTo>
                    <a:pt x="3" y="78"/>
                  </a:lnTo>
                  <a:lnTo>
                    <a:pt x="8" y="103"/>
                  </a:lnTo>
                  <a:lnTo>
                    <a:pt x="18" y="130"/>
                  </a:lnTo>
                  <a:lnTo>
                    <a:pt x="34" y="158"/>
                  </a:lnTo>
                  <a:lnTo>
                    <a:pt x="51" y="185"/>
                  </a:lnTo>
                  <a:lnTo>
                    <a:pt x="73" y="211"/>
                  </a:lnTo>
                  <a:lnTo>
                    <a:pt x="97" y="236"/>
                  </a:lnTo>
                  <a:lnTo>
                    <a:pt x="124" y="261"/>
                  </a:lnTo>
                  <a:lnTo>
                    <a:pt x="151" y="282"/>
                  </a:lnTo>
                  <a:lnTo>
                    <a:pt x="182" y="302"/>
                  </a:lnTo>
                  <a:lnTo>
                    <a:pt x="212" y="318"/>
                  </a:lnTo>
                  <a:lnTo>
                    <a:pt x="242" y="332"/>
                  </a:lnTo>
                  <a:lnTo>
                    <a:pt x="270" y="341"/>
                  </a:lnTo>
                  <a:lnTo>
                    <a:pt x="299" y="346"/>
                  </a:lnTo>
                  <a:lnTo>
                    <a:pt x="325" y="350"/>
                  </a:lnTo>
                  <a:lnTo>
                    <a:pt x="349" y="346"/>
                  </a:lnTo>
                  <a:lnTo>
                    <a:pt x="371" y="341"/>
                  </a:lnTo>
                  <a:lnTo>
                    <a:pt x="388" y="332"/>
                  </a:lnTo>
                  <a:lnTo>
                    <a:pt x="402" y="318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  <a:moveTo>
                    <a:pt x="8" y="12"/>
                  </a:moveTo>
                  <a:lnTo>
                    <a:pt x="14" y="5"/>
                  </a:lnTo>
                  <a:lnTo>
                    <a:pt x="24" y="0"/>
                  </a:lnTo>
                  <a:lnTo>
                    <a:pt x="38" y="0"/>
                  </a:lnTo>
                  <a:lnTo>
                    <a:pt x="56" y="2"/>
                  </a:lnTo>
                  <a:lnTo>
                    <a:pt x="77" y="7"/>
                  </a:lnTo>
                  <a:lnTo>
                    <a:pt x="100" y="16"/>
                  </a:lnTo>
                  <a:lnTo>
                    <a:pt x="126" y="26"/>
                  </a:lnTo>
                  <a:lnTo>
                    <a:pt x="153" y="41"/>
                  </a:lnTo>
                  <a:lnTo>
                    <a:pt x="182" y="57"/>
                  </a:lnTo>
                  <a:lnTo>
                    <a:pt x="210" y="74"/>
                  </a:lnTo>
                  <a:lnTo>
                    <a:pt x="239" y="94"/>
                  </a:lnTo>
                  <a:lnTo>
                    <a:pt x="268" y="115"/>
                  </a:lnTo>
                  <a:lnTo>
                    <a:pt x="295" y="138"/>
                  </a:lnTo>
                  <a:lnTo>
                    <a:pt x="321" y="160"/>
                  </a:lnTo>
                  <a:lnTo>
                    <a:pt x="345" y="183"/>
                  </a:lnTo>
                  <a:lnTo>
                    <a:pt x="365" y="204"/>
                  </a:lnTo>
                  <a:lnTo>
                    <a:pt x="382" y="226"/>
                  </a:lnTo>
                  <a:lnTo>
                    <a:pt x="396" y="245"/>
                  </a:lnTo>
                  <a:lnTo>
                    <a:pt x="406" y="263"/>
                  </a:lnTo>
                  <a:lnTo>
                    <a:pt x="412" y="279"/>
                  </a:lnTo>
                  <a:lnTo>
                    <a:pt x="415" y="291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13" name="Line 393"/>
            <p:cNvSpPr>
              <a:spLocks noChangeShapeType="1"/>
            </p:cNvSpPr>
            <p:nvPr/>
          </p:nvSpPr>
          <p:spPr bwMode="auto">
            <a:xfrm flipH="1" flipV="1">
              <a:off x="2285" y="2824"/>
              <a:ext cx="136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14" name="Line 394"/>
            <p:cNvSpPr>
              <a:spLocks noChangeShapeType="1"/>
            </p:cNvSpPr>
            <p:nvPr/>
          </p:nvSpPr>
          <p:spPr bwMode="auto">
            <a:xfrm flipH="1">
              <a:off x="2372" y="2826"/>
              <a:ext cx="49" cy="10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15" name="Line 395"/>
            <p:cNvSpPr>
              <a:spLocks noChangeShapeType="1"/>
            </p:cNvSpPr>
            <p:nvPr/>
          </p:nvSpPr>
          <p:spPr bwMode="auto">
            <a:xfrm>
              <a:off x="2421" y="2826"/>
              <a:ext cx="67" cy="14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16" name="Freeform 396"/>
            <p:cNvSpPr>
              <a:spLocks/>
            </p:cNvSpPr>
            <p:nvPr/>
          </p:nvSpPr>
          <p:spPr bwMode="auto">
            <a:xfrm>
              <a:off x="2349" y="2902"/>
              <a:ext cx="51" cy="40"/>
            </a:xfrm>
            <a:custGeom>
              <a:avLst/>
              <a:gdLst>
                <a:gd name="T0" fmla="*/ 0 w 101"/>
                <a:gd name="T1" fmla="*/ 1 h 80"/>
                <a:gd name="T2" fmla="*/ 1 w 101"/>
                <a:gd name="T3" fmla="*/ 0 h 80"/>
                <a:gd name="T4" fmla="*/ 1 w 101"/>
                <a:gd name="T5" fmla="*/ 1 h 80"/>
                <a:gd name="T6" fmla="*/ 1 w 101"/>
                <a:gd name="T7" fmla="*/ 1 h 80"/>
                <a:gd name="T8" fmla="*/ 1 w 101"/>
                <a:gd name="T9" fmla="*/ 1 h 80"/>
                <a:gd name="T10" fmla="*/ 1 w 101"/>
                <a:gd name="T11" fmla="*/ 1 h 80"/>
                <a:gd name="T12" fmla="*/ 2 w 101"/>
                <a:gd name="T13" fmla="*/ 1 h 80"/>
                <a:gd name="T14" fmla="*/ 2 w 101"/>
                <a:gd name="T15" fmla="*/ 1 h 80"/>
                <a:gd name="T16" fmla="*/ 2 w 101"/>
                <a:gd name="T17" fmla="*/ 1 h 80"/>
                <a:gd name="T18" fmla="*/ 2 w 101"/>
                <a:gd name="T19" fmla="*/ 1 h 80"/>
                <a:gd name="T20" fmla="*/ 2 w 101"/>
                <a:gd name="T21" fmla="*/ 2 h 80"/>
                <a:gd name="T22" fmla="*/ 2 w 101"/>
                <a:gd name="T23" fmla="*/ 2 h 80"/>
                <a:gd name="T24" fmla="*/ 2 w 101"/>
                <a:gd name="T25" fmla="*/ 2 h 80"/>
                <a:gd name="T26" fmla="*/ 2 w 101"/>
                <a:gd name="T27" fmla="*/ 2 h 80"/>
                <a:gd name="T28" fmla="*/ 2 w 101"/>
                <a:gd name="T29" fmla="*/ 2 h 80"/>
                <a:gd name="T30" fmla="*/ 2 w 101"/>
                <a:gd name="T31" fmla="*/ 2 h 80"/>
                <a:gd name="T32" fmla="*/ 1 w 101"/>
                <a:gd name="T33" fmla="*/ 1 h 80"/>
                <a:gd name="T34" fmla="*/ 1 w 101"/>
                <a:gd name="T35" fmla="*/ 1 h 80"/>
                <a:gd name="T36" fmla="*/ 1 w 101"/>
                <a:gd name="T37" fmla="*/ 1 h 80"/>
                <a:gd name="T38" fmla="*/ 1 w 101"/>
                <a:gd name="T39" fmla="*/ 1 h 80"/>
                <a:gd name="T40" fmla="*/ 1 w 101"/>
                <a:gd name="T41" fmla="*/ 1 h 80"/>
                <a:gd name="T42" fmla="*/ 0 w 101"/>
                <a:gd name="T43" fmla="*/ 1 h 80"/>
                <a:gd name="T44" fmla="*/ 0 w 101"/>
                <a:gd name="T45" fmla="*/ 1 h 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1" h="80">
                  <a:moveTo>
                    <a:pt x="0" y="3"/>
                  </a:moveTo>
                  <a:lnTo>
                    <a:pt x="4" y="0"/>
                  </a:lnTo>
                  <a:lnTo>
                    <a:pt x="13" y="1"/>
                  </a:lnTo>
                  <a:lnTo>
                    <a:pt x="24" y="3"/>
                  </a:lnTo>
                  <a:lnTo>
                    <a:pt x="37" y="10"/>
                  </a:lnTo>
                  <a:lnTo>
                    <a:pt x="51" y="19"/>
                  </a:lnTo>
                  <a:lnTo>
                    <a:pt x="66" y="30"/>
                  </a:lnTo>
                  <a:lnTo>
                    <a:pt x="79" y="40"/>
                  </a:lnTo>
                  <a:lnTo>
                    <a:pt x="90" y="51"/>
                  </a:lnTo>
                  <a:lnTo>
                    <a:pt x="97" y="62"/>
                  </a:lnTo>
                  <a:lnTo>
                    <a:pt x="101" y="71"/>
                  </a:lnTo>
                  <a:lnTo>
                    <a:pt x="101" y="76"/>
                  </a:lnTo>
                  <a:lnTo>
                    <a:pt x="97" y="80"/>
                  </a:lnTo>
                  <a:lnTo>
                    <a:pt x="90" y="78"/>
                  </a:lnTo>
                  <a:lnTo>
                    <a:pt x="79" y="74"/>
                  </a:lnTo>
                  <a:lnTo>
                    <a:pt x="66" y="69"/>
                  </a:lnTo>
                  <a:lnTo>
                    <a:pt x="51" y="60"/>
                  </a:lnTo>
                  <a:lnTo>
                    <a:pt x="37" y="49"/>
                  </a:lnTo>
                  <a:lnTo>
                    <a:pt x="23" y="39"/>
                  </a:lnTo>
                  <a:lnTo>
                    <a:pt x="13" y="28"/>
                  </a:lnTo>
                  <a:lnTo>
                    <a:pt x="4" y="17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2719" name="Group 398"/>
          <p:cNvGrpSpPr>
            <a:grpSpLocks/>
          </p:cNvGrpSpPr>
          <p:nvPr/>
        </p:nvGrpSpPr>
        <p:grpSpPr bwMode="auto">
          <a:xfrm>
            <a:off x="5314950" y="5343525"/>
            <a:ext cx="223838" cy="254000"/>
            <a:chOff x="2274" y="2821"/>
            <a:chExt cx="215" cy="238"/>
          </a:xfrm>
        </p:grpSpPr>
        <p:sp>
          <p:nvSpPr>
            <p:cNvPr id="72889" name="Freeform 399"/>
            <p:cNvSpPr>
              <a:spLocks noEditPoints="1"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1 h 50"/>
                <a:gd name="T6" fmla="*/ 7 w 430"/>
                <a:gd name="T7" fmla="*/ 1 h 50"/>
                <a:gd name="T8" fmla="*/ 7 w 430"/>
                <a:gd name="T9" fmla="*/ 1 h 50"/>
                <a:gd name="T10" fmla="*/ 6 w 430"/>
                <a:gd name="T11" fmla="*/ 1 h 50"/>
                <a:gd name="T12" fmla="*/ 6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6 w 430"/>
                <a:gd name="T19" fmla="*/ 1 h 50"/>
                <a:gd name="T20" fmla="*/ 1 w 430"/>
                <a:gd name="T21" fmla="*/ 1 h 50"/>
                <a:gd name="T22" fmla="*/ 6 w 430"/>
                <a:gd name="T23" fmla="*/ 1 h 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  <a:close/>
                  <a:moveTo>
                    <a:pt x="376" y="18"/>
                  </a:moveTo>
                  <a:lnTo>
                    <a:pt x="33" y="18"/>
                  </a:lnTo>
                  <a:lnTo>
                    <a:pt x="376" y="18"/>
                  </a:ln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0" name="Line 400"/>
            <p:cNvSpPr>
              <a:spLocks noChangeShapeType="1"/>
            </p:cNvSpPr>
            <p:nvPr/>
          </p:nvSpPr>
          <p:spPr bwMode="auto">
            <a:xfrm>
              <a:off x="2317" y="2951"/>
              <a:ext cx="3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1" name="Freeform 401"/>
            <p:cNvSpPr>
              <a:spLocks/>
            </p:cNvSpPr>
            <p:nvPr/>
          </p:nvSpPr>
          <p:spPr bwMode="auto">
            <a:xfrm>
              <a:off x="2317" y="2923"/>
              <a:ext cx="44" cy="109"/>
            </a:xfrm>
            <a:custGeom>
              <a:avLst/>
              <a:gdLst>
                <a:gd name="T0" fmla="*/ 2 w 87"/>
                <a:gd name="T1" fmla="*/ 3 h 219"/>
                <a:gd name="T2" fmla="*/ 0 w 87"/>
                <a:gd name="T3" fmla="*/ 0 h 219"/>
                <a:gd name="T4" fmla="*/ 1 w 87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219">
                  <a:moveTo>
                    <a:pt x="87" y="219"/>
                  </a:moveTo>
                  <a:lnTo>
                    <a:pt x="0" y="55"/>
                  </a:lnTo>
                  <a:lnTo>
                    <a:pt x="28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2" name="Line 402"/>
            <p:cNvSpPr>
              <a:spLocks noChangeShapeType="1"/>
            </p:cNvSpPr>
            <p:nvPr/>
          </p:nvSpPr>
          <p:spPr bwMode="auto">
            <a:xfrm flipV="1">
              <a:off x="2300" y="2951"/>
              <a:ext cx="47" cy="8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3" name="Freeform 403"/>
            <p:cNvSpPr>
              <a:spLocks/>
            </p:cNvSpPr>
            <p:nvPr/>
          </p:nvSpPr>
          <p:spPr bwMode="auto">
            <a:xfrm>
              <a:off x="2317" y="3005"/>
              <a:ext cx="86" cy="27"/>
            </a:xfrm>
            <a:custGeom>
              <a:avLst/>
              <a:gdLst>
                <a:gd name="T0" fmla="*/ 1 w 172"/>
                <a:gd name="T1" fmla="*/ 0 h 55"/>
                <a:gd name="T2" fmla="*/ 0 w 172"/>
                <a:gd name="T3" fmla="*/ 0 h 55"/>
                <a:gd name="T4" fmla="*/ 3 w 172"/>
                <a:gd name="T5" fmla="*/ 0 h 55"/>
                <a:gd name="T6" fmla="*/ 3 w 172"/>
                <a:gd name="T7" fmla="*/ 0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2" h="55">
                  <a:moveTo>
                    <a:pt x="28" y="55"/>
                  </a:moveTo>
                  <a:lnTo>
                    <a:pt x="0" y="0"/>
                  </a:lnTo>
                  <a:lnTo>
                    <a:pt x="172" y="0"/>
                  </a:lnTo>
                  <a:lnTo>
                    <a:pt x="146" y="55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4" name="Line 404"/>
            <p:cNvSpPr>
              <a:spLocks noChangeShapeType="1"/>
            </p:cNvSpPr>
            <p:nvPr/>
          </p:nvSpPr>
          <p:spPr bwMode="auto">
            <a:xfrm flipH="1" flipV="1">
              <a:off x="2375" y="2960"/>
              <a:ext cx="46" cy="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5" name="Freeform 405"/>
            <p:cNvSpPr>
              <a:spLocks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1 h 50"/>
                <a:gd name="T6" fmla="*/ 7 w 430"/>
                <a:gd name="T7" fmla="*/ 1 h 50"/>
                <a:gd name="T8" fmla="*/ 7 w 430"/>
                <a:gd name="T9" fmla="*/ 1 h 50"/>
                <a:gd name="T10" fmla="*/ 6 w 430"/>
                <a:gd name="T11" fmla="*/ 1 h 50"/>
                <a:gd name="T12" fmla="*/ 6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6" name="Freeform 406"/>
            <p:cNvSpPr>
              <a:spLocks/>
            </p:cNvSpPr>
            <p:nvPr/>
          </p:nvSpPr>
          <p:spPr bwMode="auto">
            <a:xfrm>
              <a:off x="2290" y="3043"/>
              <a:ext cx="171" cy="1"/>
            </a:xfrm>
            <a:custGeom>
              <a:avLst/>
              <a:gdLst>
                <a:gd name="T0" fmla="*/ 5 w 343"/>
                <a:gd name="T1" fmla="*/ 0 h 1"/>
                <a:gd name="T2" fmla="*/ 0 w 343"/>
                <a:gd name="T3" fmla="*/ 0 h 1"/>
                <a:gd name="T4" fmla="*/ 5 w 343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3" h="1">
                  <a:moveTo>
                    <a:pt x="343" y="0"/>
                  </a:moveTo>
                  <a:lnTo>
                    <a:pt x="0" y="0"/>
                  </a:lnTo>
                  <a:lnTo>
                    <a:pt x="343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7" name="Rectangle 407"/>
            <p:cNvSpPr>
              <a:spLocks noChangeArrowheads="1"/>
            </p:cNvSpPr>
            <p:nvPr/>
          </p:nvSpPr>
          <p:spPr bwMode="auto">
            <a:xfrm>
              <a:off x="2347" y="2951"/>
              <a:ext cx="27" cy="83"/>
            </a:xfrm>
            <a:prstGeom prst="rect">
              <a:avLst/>
            </a:prstGeom>
            <a:solidFill>
              <a:srgbClr val="3333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8" name="Freeform 408"/>
            <p:cNvSpPr>
              <a:spLocks noEditPoints="1"/>
            </p:cNvSpPr>
            <p:nvPr/>
          </p:nvSpPr>
          <p:spPr bwMode="auto">
            <a:xfrm>
              <a:off x="2281" y="2821"/>
              <a:ext cx="208" cy="175"/>
            </a:xfrm>
            <a:custGeom>
              <a:avLst/>
              <a:gdLst>
                <a:gd name="T0" fmla="*/ 1 w 415"/>
                <a:gd name="T1" fmla="*/ 1 h 350"/>
                <a:gd name="T2" fmla="*/ 1 w 415"/>
                <a:gd name="T3" fmla="*/ 2 h 350"/>
                <a:gd name="T4" fmla="*/ 1 w 415"/>
                <a:gd name="T5" fmla="*/ 3 h 350"/>
                <a:gd name="T6" fmla="*/ 1 w 415"/>
                <a:gd name="T7" fmla="*/ 3 h 350"/>
                <a:gd name="T8" fmla="*/ 2 w 415"/>
                <a:gd name="T9" fmla="*/ 4 h 350"/>
                <a:gd name="T10" fmla="*/ 3 w 415"/>
                <a:gd name="T11" fmla="*/ 5 h 350"/>
                <a:gd name="T12" fmla="*/ 4 w 415"/>
                <a:gd name="T13" fmla="*/ 5 h 350"/>
                <a:gd name="T14" fmla="*/ 5 w 415"/>
                <a:gd name="T15" fmla="*/ 6 h 350"/>
                <a:gd name="T16" fmla="*/ 6 w 415"/>
                <a:gd name="T17" fmla="*/ 6 h 350"/>
                <a:gd name="T18" fmla="*/ 6 w 415"/>
                <a:gd name="T19" fmla="*/ 6 h 350"/>
                <a:gd name="T20" fmla="*/ 7 w 415"/>
                <a:gd name="T21" fmla="*/ 5 h 350"/>
                <a:gd name="T22" fmla="*/ 7 w 415"/>
                <a:gd name="T23" fmla="*/ 5 h 350"/>
                <a:gd name="T24" fmla="*/ 6 w 415"/>
                <a:gd name="T25" fmla="*/ 5 h 350"/>
                <a:gd name="T26" fmla="*/ 6 w 415"/>
                <a:gd name="T27" fmla="*/ 5 h 350"/>
                <a:gd name="T28" fmla="*/ 5 w 415"/>
                <a:gd name="T29" fmla="*/ 5 h 350"/>
                <a:gd name="T30" fmla="*/ 4 w 415"/>
                <a:gd name="T31" fmla="*/ 5 h 350"/>
                <a:gd name="T32" fmla="*/ 3 w 415"/>
                <a:gd name="T33" fmla="*/ 4 h 350"/>
                <a:gd name="T34" fmla="*/ 2 w 415"/>
                <a:gd name="T35" fmla="*/ 3 h 350"/>
                <a:gd name="T36" fmla="*/ 2 w 415"/>
                <a:gd name="T37" fmla="*/ 3 h 350"/>
                <a:gd name="T38" fmla="*/ 1 w 415"/>
                <a:gd name="T39" fmla="*/ 2 h 350"/>
                <a:gd name="T40" fmla="*/ 1 w 415"/>
                <a:gd name="T41" fmla="*/ 1 h 350"/>
                <a:gd name="T42" fmla="*/ 1 w 415"/>
                <a:gd name="T43" fmla="*/ 1 h 350"/>
                <a:gd name="T44" fmla="*/ 1 w 415"/>
                <a:gd name="T45" fmla="*/ 1 h 350"/>
                <a:gd name="T46" fmla="*/ 1 w 415"/>
                <a:gd name="T47" fmla="*/ 0 h 350"/>
                <a:gd name="T48" fmla="*/ 1 w 415"/>
                <a:gd name="T49" fmla="*/ 1 h 350"/>
                <a:gd name="T50" fmla="*/ 2 w 415"/>
                <a:gd name="T51" fmla="*/ 1 h 350"/>
                <a:gd name="T52" fmla="*/ 3 w 415"/>
                <a:gd name="T53" fmla="*/ 1 h 350"/>
                <a:gd name="T54" fmla="*/ 4 w 415"/>
                <a:gd name="T55" fmla="*/ 2 h 350"/>
                <a:gd name="T56" fmla="*/ 5 w 415"/>
                <a:gd name="T57" fmla="*/ 2 h 350"/>
                <a:gd name="T58" fmla="*/ 6 w 415"/>
                <a:gd name="T59" fmla="*/ 3 h 350"/>
                <a:gd name="T60" fmla="*/ 6 w 415"/>
                <a:gd name="T61" fmla="*/ 4 h 350"/>
                <a:gd name="T62" fmla="*/ 7 w 415"/>
                <a:gd name="T63" fmla="*/ 4 h 350"/>
                <a:gd name="T64" fmla="*/ 7 w 415"/>
                <a:gd name="T65" fmla="*/ 5 h 350"/>
                <a:gd name="T66" fmla="*/ 7 w 415"/>
                <a:gd name="T67" fmla="*/ 5 h 350"/>
                <a:gd name="T68" fmla="*/ 7 w 415"/>
                <a:gd name="T69" fmla="*/ 5 h 350"/>
                <a:gd name="T70" fmla="*/ 6 w 415"/>
                <a:gd name="T71" fmla="*/ 5 h 350"/>
                <a:gd name="T72" fmla="*/ 6 w 415"/>
                <a:gd name="T73" fmla="*/ 5 h 350"/>
                <a:gd name="T74" fmla="*/ 5 w 415"/>
                <a:gd name="T75" fmla="*/ 5 h 350"/>
                <a:gd name="T76" fmla="*/ 4 w 415"/>
                <a:gd name="T77" fmla="*/ 4 h 350"/>
                <a:gd name="T78" fmla="*/ 3 w 415"/>
                <a:gd name="T79" fmla="*/ 4 h 350"/>
                <a:gd name="T80" fmla="*/ 2 w 415"/>
                <a:gd name="T81" fmla="*/ 3 h 350"/>
                <a:gd name="T82" fmla="*/ 1 w 415"/>
                <a:gd name="T83" fmla="*/ 2 h 350"/>
                <a:gd name="T84" fmla="*/ 1 w 415"/>
                <a:gd name="T85" fmla="*/ 2 h 350"/>
                <a:gd name="T86" fmla="*/ 1 w 415"/>
                <a:gd name="T87" fmla="*/ 1 h 350"/>
                <a:gd name="T88" fmla="*/ 1 w 415"/>
                <a:gd name="T89" fmla="*/ 1 h 35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15" h="350">
                  <a:moveTo>
                    <a:pt x="8" y="12"/>
                  </a:moveTo>
                  <a:lnTo>
                    <a:pt x="1" y="32"/>
                  </a:lnTo>
                  <a:lnTo>
                    <a:pt x="0" y="53"/>
                  </a:lnTo>
                  <a:lnTo>
                    <a:pt x="3" y="78"/>
                  </a:lnTo>
                  <a:lnTo>
                    <a:pt x="8" y="103"/>
                  </a:lnTo>
                  <a:lnTo>
                    <a:pt x="18" y="130"/>
                  </a:lnTo>
                  <a:lnTo>
                    <a:pt x="34" y="158"/>
                  </a:lnTo>
                  <a:lnTo>
                    <a:pt x="51" y="185"/>
                  </a:lnTo>
                  <a:lnTo>
                    <a:pt x="73" y="211"/>
                  </a:lnTo>
                  <a:lnTo>
                    <a:pt x="97" y="236"/>
                  </a:lnTo>
                  <a:lnTo>
                    <a:pt x="124" y="261"/>
                  </a:lnTo>
                  <a:lnTo>
                    <a:pt x="151" y="282"/>
                  </a:lnTo>
                  <a:lnTo>
                    <a:pt x="182" y="302"/>
                  </a:lnTo>
                  <a:lnTo>
                    <a:pt x="212" y="318"/>
                  </a:lnTo>
                  <a:lnTo>
                    <a:pt x="242" y="332"/>
                  </a:lnTo>
                  <a:lnTo>
                    <a:pt x="270" y="341"/>
                  </a:lnTo>
                  <a:lnTo>
                    <a:pt x="299" y="346"/>
                  </a:lnTo>
                  <a:lnTo>
                    <a:pt x="325" y="350"/>
                  </a:lnTo>
                  <a:lnTo>
                    <a:pt x="349" y="346"/>
                  </a:lnTo>
                  <a:lnTo>
                    <a:pt x="371" y="341"/>
                  </a:lnTo>
                  <a:lnTo>
                    <a:pt x="388" y="332"/>
                  </a:lnTo>
                  <a:lnTo>
                    <a:pt x="402" y="318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  <a:moveTo>
                    <a:pt x="8" y="12"/>
                  </a:moveTo>
                  <a:lnTo>
                    <a:pt x="14" y="5"/>
                  </a:lnTo>
                  <a:lnTo>
                    <a:pt x="24" y="0"/>
                  </a:lnTo>
                  <a:lnTo>
                    <a:pt x="38" y="0"/>
                  </a:lnTo>
                  <a:lnTo>
                    <a:pt x="56" y="2"/>
                  </a:lnTo>
                  <a:lnTo>
                    <a:pt x="77" y="7"/>
                  </a:lnTo>
                  <a:lnTo>
                    <a:pt x="100" y="16"/>
                  </a:lnTo>
                  <a:lnTo>
                    <a:pt x="126" y="26"/>
                  </a:lnTo>
                  <a:lnTo>
                    <a:pt x="153" y="41"/>
                  </a:lnTo>
                  <a:lnTo>
                    <a:pt x="182" y="57"/>
                  </a:lnTo>
                  <a:lnTo>
                    <a:pt x="210" y="74"/>
                  </a:lnTo>
                  <a:lnTo>
                    <a:pt x="239" y="94"/>
                  </a:lnTo>
                  <a:lnTo>
                    <a:pt x="268" y="115"/>
                  </a:lnTo>
                  <a:lnTo>
                    <a:pt x="295" y="138"/>
                  </a:lnTo>
                  <a:lnTo>
                    <a:pt x="321" y="160"/>
                  </a:lnTo>
                  <a:lnTo>
                    <a:pt x="345" y="183"/>
                  </a:lnTo>
                  <a:lnTo>
                    <a:pt x="365" y="204"/>
                  </a:lnTo>
                  <a:lnTo>
                    <a:pt x="382" y="226"/>
                  </a:lnTo>
                  <a:lnTo>
                    <a:pt x="396" y="245"/>
                  </a:lnTo>
                  <a:lnTo>
                    <a:pt x="406" y="263"/>
                  </a:lnTo>
                  <a:lnTo>
                    <a:pt x="412" y="279"/>
                  </a:lnTo>
                  <a:lnTo>
                    <a:pt x="415" y="291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99" name="Line 409"/>
            <p:cNvSpPr>
              <a:spLocks noChangeShapeType="1"/>
            </p:cNvSpPr>
            <p:nvPr/>
          </p:nvSpPr>
          <p:spPr bwMode="auto">
            <a:xfrm flipH="1" flipV="1">
              <a:off x="2285" y="2824"/>
              <a:ext cx="136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00" name="Line 410"/>
            <p:cNvSpPr>
              <a:spLocks noChangeShapeType="1"/>
            </p:cNvSpPr>
            <p:nvPr/>
          </p:nvSpPr>
          <p:spPr bwMode="auto">
            <a:xfrm flipH="1">
              <a:off x="2372" y="2826"/>
              <a:ext cx="49" cy="10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01" name="Line 411"/>
            <p:cNvSpPr>
              <a:spLocks noChangeShapeType="1"/>
            </p:cNvSpPr>
            <p:nvPr/>
          </p:nvSpPr>
          <p:spPr bwMode="auto">
            <a:xfrm>
              <a:off x="2421" y="2826"/>
              <a:ext cx="67" cy="14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902" name="Freeform 412"/>
            <p:cNvSpPr>
              <a:spLocks/>
            </p:cNvSpPr>
            <p:nvPr/>
          </p:nvSpPr>
          <p:spPr bwMode="auto">
            <a:xfrm>
              <a:off x="2349" y="2902"/>
              <a:ext cx="51" cy="40"/>
            </a:xfrm>
            <a:custGeom>
              <a:avLst/>
              <a:gdLst>
                <a:gd name="T0" fmla="*/ 0 w 101"/>
                <a:gd name="T1" fmla="*/ 1 h 80"/>
                <a:gd name="T2" fmla="*/ 1 w 101"/>
                <a:gd name="T3" fmla="*/ 0 h 80"/>
                <a:gd name="T4" fmla="*/ 1 w 101"/>
                <a:gd name="T5" fmla="*/ 1 h 80"/>
                <a:gd name="T6" fmla="*/ 1 w 101"/>
                <a:gd name="T7" fmla="*/ 1 h 80"/>
                <a:gd name="T8" fmla="*/ 1 w 101"/>
                <a:gd name="T9" fmla="*/ 1 h 80"/>
                <a:gd name="T10" fmla="*/ 1 w 101"/>
                <a:gd name="T11" fmla="*/ 1 h 80"/>
                <a:gd name="T12" fmla="*/ 2 w 101"/>
                <a:gd name="T13" fmla="*/ 1 h 80"/>
                <a:gd name="T14" fmla="*/ 2 w 101"/>
                <a:gd name="T15" fmla="*/ 1 h 80"/>
                <a:gd name="T16" fmla="*/ 2 w 101"/>
                <a:gd name="T17" fmla="*/ 1 h 80"/>
                <a:gd name="T18" fmla="*/ 2 w 101"/>
                <a:gd name="T19" fmla="*/ 1 h 80"/>
                <a:gd name="T20" fmla="*/ 2 w 101"/>
                <a:gd name="T21" fmla="*/ 2 h 80"/>
                <a:gd name="T22" fmla="*/ 2 w 101"/>
                <a:gd name="T23" fmla="*/ 2 h 80"/>
                <a:gd name="T24" fmla="*/ 2 w 101"/>
                <a:gd name="T25" fmla="*/ 2 h 80"/>
                <a:gd name="T26" fmla="*/ 2 w 101"/>
                <a:gd name="T27" fmla="*/ 2 h 80"/>
                <a:gd name="T28" fmla="*/ 2 w 101"/>
                <a:gd name="T29" fmla="*/ 2 h 80"/>
                <a:gd name="T30" fmla="*/ 2 w 101"/>
                <a:gd name="T31" fmla="*/ 2 h 80"/>
                <a:gd name="T32" fmla="*/ 1 w 101"/>
                <a:gd name="T33" fmla="*/ 1 h 80"/>
                <a:gd name="T34" fmla="*/ 1 w 101"/>
                <a:gd name="T35" fmla="*/ 1 h 80"/>
                <a:gd name="T36" fmla="*/ 1 w 101"/>
                <a:gd name="T37" fmla="*/ 1 h 80"/>
                <a:gd name="T38" fmla="*/ 1 w 101"/>
                <a:gd name="T39" fmla="*/ 1 h 80"/>
                <a:gd name="T40" fmla="*/ 1 w 101"/>
                <a:gd name="T41" fmla="*/ 1 h 80"/>
                <a:gd name="T42" fmla="*/ 0 w 101"/>
                <a:gd name="T43" fmla="*/ 1 h 80"/>
                <a:gd name="T44" fmla="*/ 0 w 101"/>
                <a:gd name="T45" fmla="*/ 1 h 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1" h="80">
                  <a:moveTo>
                    <a:pt x="0" y="3"/>
                  </a:moveTo>
                  <a:lnTo>
                    <a:pt x="4" y="0"/>
                  </a:lnTo>
                  <a:lnTo>
                    <a:pt x="13" y="1"/>
                  </a:lnTo>
                  <a:lnTo>
                    <a:pt x="24" y="3"/>
                  </a:lnTo>
                  <a:lnTo>
                    <a:pt x="37" y="10"/>
                  </a:lnTo>
                  <a:lnTo>
                    <a:pt x="51" y="19"/>
                  </a:lnTo>
                  <a:lnTo>
                    <a:pt x="66" y="30"/>
                  </a:lnTo>
                  <a:lnTo>
                    <a:pt x="79" y="40"/>
                  </a:lnTo>
                  <a:lnTo>
                    <a:pt x="90" y="51"/>
                  </a:lnTo>
                  <a:lnTo>
                    <a:pt x="97" y="62"/>
                  </a:lnTo>
                  <a:lnTo>
                    <a:pt x="101" y="71"/>
                  </a:lnTo>
                  <a:lnTo>
                    <a:pt x="101" y="76"/>
                  </a:lnTo>
                  <a:lnTo>
                    <a:pt x="97" y="80"/>
                  </a:lnTo>
                  <a:lnTo>
                    <a:pt x="90" y="78"/>
                  </a:lnTo>
                  <a:lnTo>
                    <a:pt x="79" y="74"/>
                  </a:lnTo>
                  <a:lnTo>
                    <a:pt x="66" y="69"/>
                  </a:lnTo>
                  <a:lnTo>
                    <a:pt x="51" y="60"/>
                  </a:lnTo>
                  <a:lnTo>
                    <a:pt x="37" y="49"/>
                  </a:lnTo>
                  <a:lnTo>
                    <a:pt x="23" y="39"/>
                  </a:lnTo>
                  <a:lnTo>
                    <a:pt x="13" y="28"/>
                  </a:lnTo>
                  <a:lnTo>
                    <a:pt x="4" y="17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2720" name="Group 413"/>
          <p:cNvGrpSpPr>
            <a:grpSpLocks/>
          </p:cNvGrpSpPr>
          <p:nvPr/>
        </p:nvGrpSpPr>
        <p:grpSpPr bwMode="auto">
          <a:xfrm flipH="1">
            <a:off x="5694363" y="5372100"/>
            <a:ext cx="298450" cy="211138"/>
            <a:chOff x="2274" y="2821"/>
            <a:chExt cx="215" cy="238"/>
          </a:xfrm>
        </p:grpSpPr>
        <p:sp>
          <p:nvSpPr>
            <p:cNvPr id="72875" name="Freeform 414"/>
            <p:cNvSpPr>
              <a:spLocks noEditPoints="1"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1 h 50"/>
                <a:gd name="T6" fmla="*/ 7 w 430"/>
                <a:gd name="T7" fmla="*/ 1 h 50"/>
                <a:gd name="T8" fmla="*/ 7 w 430"/>
                <a:gd name="T9" fmla="*/ 1 h 50"/>
                <a:gd name="T10" fmla="*/ 6 w 430"/>
                <a:gd name="T11" fmla="*/ 1 h 50"/>
                <a:gd name="T12" fmla="*/ 6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6 w 430"/>
                <a:gd name="T19" fmla="*/ 1 h 50"/>
                <a:gd name="T20" fmla="*/ 1 w 430"/>
                <a:gd name="T21" fmla="*/ 1 h 50"/>
                <a:gd name="T22" fmla="*/ 6 w 430"/>
                <a:gd name="T23" fmla="*/ 1 h 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  <a:close/>
                  <a:moveTo>
                    <a:pt x="376" y="18"/>
                  </a:moveTo>
                  <a:lnTo>
                    <a:pt x="33" y="18"/>
                  </a:lnTo>
                  <a:lnTo>
                    <a:pt x="376" y="18"/>
                  </a:ln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76" name="Line 415"/>
            <p:cNvSpPr>
              <a:spLocks noChangeShapeType="1"/>
            </p:cNvSpPr>
            <p:nvPr/>
          </p:nvSpPr>
          <p:spPr bwMode="auto">
            <a:xfrm>
              <a:off x="2317" y="2951"/>
              <a:ext cx="3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77" name="Freeform 416"/>
            <p:cNvSpPr>
              <a:spLocks/>
            </p:cNvSpPr>
            <p:nvPr/>
          </p:nvSpPr>
          <p:spPr bwMode="auto">
            <a:xfrm>
              <a:off x="2317" y="2923"/>
              <a:ext cx="44" cy="109"/>
            </a:xfrm>
            <a:custGeom>
              <a:avLst/>
              <a:gdLst>
                <a:gd name="T0" fmla="*/ 2 w 87"/>
                <a:gd name="T1" fmla="*/ 3 h 219"/>
                <a:gd name="T2" fmla="*/ 0 w 87"/>
                <a:gd name="T3" fmla="*/ 0 h 219"/>
                <a:gd name="T4" fmla="*/ 1 w 87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219">
                  <a:moveTo>
                    <a:pt x="87" y="219"/>
                  </a:moveTo>
                  <a:lnTo>
                    <a:pt x="0" y="55"/>
                  </a:lnTo>
                  <a:lnTo>
                    <a:pt x="28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78" name="Line 417"/>
            <p:cNvSpPr>
              <a:spLocks noChangeShapeType="1"/>
            </p:cNvSpPr>
            <p:nvPr/>
          </p:nvSpPr>
          <p:spPr bwMode="auto">
            <a:xfrm flipV="1">
              <a:off x="2300" y="2951"/>
              <a:ext cx="47" cy="8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79" name="Freeform 418"/>
            <p:cNvSpPr>
              <a:spLocks/>
            </p:cNvSpPr>
            <p:nvPr/>
          </p:nvSpPr>
          <p:spPr bwMode="auto">
            <a:xfrm>
              <a:off x="2317" y="3005"/>
              <a:ext cx="86" cy="27"/>
            </a:xfrm>
            <a:custGeom>
              <a:avLst/>
              <a:gdLst>
                <a:gd name="T0" fmla="*/ 1 w 172"/>
                <a:gd name="T1" fmla="*/ 0 h 55"/>
                <a:gd name="T2" fmla="*/ 0 w 172"/>
                <a:gd name="T3" fmla="*/ 0 h 55"/>
                <a:gd name="T4" fmla="*/ 3 w 172"/>
                <a:gd name="T5" fmla="*/ 0 h 55"/>
                <a:gd name="T6" fmla="*/ 3 w 172"/>
                <a:gd name="T7" fmla="*/ 0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2" h="55">
                  <a:moveTo>
                    <a:pt x="28" y="55"/>
                  </a:moveTo>
                  <a:lnTo>
                    <a:pt x="0" y="0"/>
                  </a:lnTo>
                  <a:lnTo>
                    <a:pt x="172" y="0"/>
                  </a:lnTo>
                  <a:lnTo>
                    <a:pt x="146" y="55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80" name="Line 419"/>
            <p:cNvSpPr>
              <a:spLocks noChangeShapeType="1"/>
            </p:cNvSpPr>
            <p:nvPr/>
          </p:nvSpPr>
          <p:spPr bwMode="auto">
            <a:xfrm flipH="1" flipV="1">
              <a:off x="2375" y="2960"/>
              <a:ext cx="46" cy="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81" name="Freeform 420"/>
            <p:cNvSpPr>
              <a:spLocks/>
            </p:cNvSpPr>
            <p:nvPr/>
          </p:nvSpPr>
          <p:spPr bwMode="auto">
            <a:xfrm>
              <a:off x="2274" y="3034"/>
              <a:ext cx="215" cy="25"/>
            </a:xfrm>
            <a:custGeom>
              <a:avLst/>
              <a:gdLst>
                <a:gd name="T0" fmla="*/ 1 w 430"/>
                <a:gd name="T1" fmla="*/ 1 h 50"/>
                <a:gd name="T2" fmla="*/ 0 w 430"/>
                <a:gd name="T3" fmla="*/ 1 h 50"/>
                <a:gd name="T4" fmla="*/ 0 w 430"/>
                <a:gd name="T5" fmla="*/ 1 h 50"/>
                <a:gd name="T6" fmla="*/ 7 w 430"/>
                <a:gd name="T7" fmla="*/ 1 h 50"/>
                <a:gd name="T8" fmla="*/ 7 w 430"/>
                <a:gd name="T9" fmla="*/ 1 h 50"/>
                <a:gd name="T10" fmla="*/ 6 w 430"/>
                <a:gd name="T11" fmla="*/ 1 h 50"/>
                <a:gd name="T12" fmla="*/ 6 w 430"/>
                <a:gd name="T13" fmla="*/ 0 h 50"/>
                <a:gd name="T14" fmla="*/ 1 w 430"/>
                <a:gd name="T15" fmla="*/ 0 h 50"/>
                <a:gd name="T16" fmla="*/ 1 w 430"/>
                <a:gd name="T17" fmla="*/ 1 h 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0" h="50">
                  <a:moveTo>
                    <a:pt x="26" y="18"/>
                  </a:moveTo>
                  <a:lnTo>
                    <a:pt x="0" y="18"/>
                  </a:lnTo>
                  <a:lnTo>
                    <a:pt x="0" y="50"/>
                  </a:lnTo>
                  <a:lnTo>
                    <a:pt x="430" y="50"/>
                  </a:lnTo>
                  <a:lnTo>
                    <a:pt x="430" y="18"/>
                  </a:lnTo>
                  <a:lnTo>
                    <a:pt x="376" y="18"/>
                  </a:lnTo>
                  <a:lnTo>
                    <a:pt x="376" y="0"/>
                  </a:lnTo>
                  <a:lnTo>
                    <a:pt x="26" y="0"/>
                  </a:lnTo>
                  <a:lnTo>
                    <a:pt x="26" y="18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82" name="Freeform 421"/>
            <p:cNvSpPr>
              <a:spLocks/>
            </p:cNvSpPr>
            <p:nvPr/>
          </p:nvSpPr>
          <p:spPr bwMode="auto">
            <a:xfrm>
              <a:off x="2290" y="3043"/>
              <a:ext cx="171" cy="1"/>
            </a:xfrm>
            <a:custGeom>
              <a:avLst/>
              <a:gdLst>
                <a:gd name="T0" fmla="*/ 5 w 343"/>
                <a:gd name="T1" fmla="*/ 0 h 1"/>
                <a:gd name="T2" fmla="*/ 0 w 343"/>
                <a:gd name="T3" fmla="*/ 0 h 1"/>
                <a:gd name="T4" fmla="*/ 5 w 343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3" h="1">
                  <a:moveTo>
                    <a:pt x="343" y="0"/>
                  </a:moveTo>
                  <a:lnTo>
                    <a:pt x="0" y="0"/>
                  </a:lnTo>
                  <a:lnTo>
                    <a:pt x="343" y="0"/>
                  </a:lnTo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83" name="Rectangle 422"/>
            <p:cNvSpPr>
              <a:spLocks noChangeArrowheads="1"/>
            </p:cNvSpPr>
            <p:nvPr/>
          </p:nvSpPr>
          <p:spPr bwMode="auto">
            <a:xfrm>
              <a:off x="2347" y="2951"/>
              <a:ext cx="27" cy="83"/>
            </a:xfrm>
            <a:prstGeom prst="rect">
              <a:avLst/>
            </a:prstGeom>
            <a:solidFill>
              <a:srgbClr val="3333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84" name="Freeform 423"/>
            <p:cNvSpPr>
              <a:spLocks noEditPoints="1"/>
            </p:cNvSpPr>
            <p:nvPr/>
          </p:nvSpPr>
          <p:spPr bwMode="auto">
            <a:xfrm>
              <a:off x="2281" y="2821"/>
              <a:ext cx="208" cy="175"/>
            </a:xfrm>
            <a:custGeom>
              <a:avLst/>
              <a:gdLst>
                <a:gd name="T0" fmla="*/ 1 w 415"/>
                <a:gd name="T1" fmla="*/ 1 h 350"/>
                <a:gd name="T2" fmla="*/ 1 w 415"/>
                <a:gd name="T3" fmla="*/ 2 h 350"/>
                <a:gd name="T4" fmla="*/ 1 w 415"/>
                <a:gd name="T5" fmla="*/ 3 h 350"/>
                <a:gd name="T6" fmla="*/ 1 w 415"/>
                <a:gd name="T7" fmla="*/ 3 h 350"/>
                <a:gd name="T8" fmla="*/ 2 w 415"/>
                <a:gd name="T9" fmla="*/ 4 h 350"/>
                <a:gd name="T10" fmla="*/ 3 w 415"/>
                <a:gd name="T11" fmla="*/ 5 h 350"/>
                <a:gd name="T12" fmla="*/ 4 w 415"/>
                <a:gd name="T13" fmla="*/ 5 h 350"/>
                <a:gd name="T14" fmla="*/ 5 w 415"/>
                <a:gd name="T15" fmla="*/ 6 h 350"/>
                <a:gd name="T16" fmla="*/ 6 w 415"/>
                <a:gd name="T17" fmla="*/ 6 h 350"/>
                <a:gd name="T18" fmla="*/ 6 w 415"/>
                <a:gd name="T19" fmla="*/ 6 h 350"/>
                <a:gd name="T20" fmla="*/ 7 w 415"/>
                <a:gd name="T21" fmla="*/ 5 h 350"/>
                <a:gd name="T22" fmla="*/ 7 w 415"/>
                <a:gd name="T23" fmla="*/ 5 h 350"/>
                <a:gd name="T24" fmla="*/ 6 w 415"/>
                <a:gd name="T25" fmla="*/ 5 h 350"/>
                <a:gd name="T26" fmla="*/ 6 w 415"/>
                <a:gd name="T27" fmla="*/ 5 h 350"/>
                <a:gd name="T28" fmla="*/ 5 w 415"/>
                <a:gd name="T29" fmla="*/ 5 h 350"/>
                <a:gd name="T30" fmla="*/ 4 w 415"/>
                <a:gd name="T31" fmla="*/ 5 h 350"/>
                <a:gd name="T32" fmla="*/ 3 w 415"/>
                <a:gd name="T33" fmla="*/ 4 h 350"/>
                <a:gd name="T34" fmla="*/ 2 w 415"/>
                <a:gd name="T35" fmla="*/ 3 h 350"/>
                <a:gd name="T36" fmla="*/ 2 w 415"/>
                <a:gd name="T37" fmla="*/ 3 h 350"/>
                <a:gd name="T38" fmla="*/ 1 w 415"/>
                <a:gd name="T39" fmla="*/ 2 h 350"/>
                <a:gd name="T40" fmla="*/ 1 w 415"/>
                <a:gd name="T41" fmla="*/ 1 h 350"/>
                <a:gd name="T42" fmla="*/ 1 w 415"/>
                <a:gd name="T43" fmla="*/ 1 h 350"/>
                <a:gd name="T44" fmla="*/ 1 w 415"/>
                <a:gd name="T45" fmla="*/ 1 h 350"/>
                <a:gd name="T46" fmla="*/ 1 w 415"/>
                <a:gd name="T47" fmla="*/ 0 h 350"/>
                <a:gd name="T48" fmla="*/ 1 w 415"/>
                <a:gd name="T49" fmla="*/ 1 h 350"/>
                <a:gd name="T50" fmla="*/ 2 w 415"/>
                <a:gd name="T51" fmla="*/ 1 h 350"/>
                <a:gd name="T52" fmla="*/ 3 w 415"/>
                <a:gd name="T53" fmla="*/ 1 h 350"/>
                <a:gd name="T54" fmla="*/ 4 w 415"/>
                <a:gd name="T55" fmla="*/ 2 h 350"/>
                <a:gd name="T56" fmla="*/ 5 w 415"/>
                <a:gd name="T57" fmla="*/ 2 h 350"/>
                <a:gd name="T58" fmla="*/ 6 w 415"/>
                <a:gd name="T59" fmla="*/ 3 h 350"/>
                <a:gd name="T60" fmla="*/ 6 w 415"/>
                <a:gd name="T61" fmla="*/ 4 h 350"/>
                <a:gd name="T62" fmla="*/ 7 w 415"/>
                <a:gd name="T63" fmla="*/ 4 h 350"/>
                <a:gd name="T64" fmla="*/ 7 w 415"/>
                <a:gd name="T65" fmla="*/ 5 h 350"/>
                <a:gd name="T66" fmla="*/ 7 w 415"/>
                <a:gd name="T67" fmla="*/ 5 h 350"/>
                <a:gd name="T68" fmla="*/ 7 w 415"/>
                <a:gd name="T69" fmla="*/ 5 h 350"/>
                <a:gd name="T70" fmla="*/ 6 w 415"/>
                <a:gd name="T71" fmla="*/ 5 h 350"/>
                <a:gd name="T72" fmla="*/ 6 w 415"/>
                <a:gd name="T73" fmla="*/ 5 h 350"/>
                <a:gd name="T74" fmla="*/ 5 w 415"/>
                <a:gd name="T75" fmla="*/ 5 h 350"/>
                <a:gd name="T76" fmla="*/ 4 w 415"/>
                <a:gd name="T77" fmla="*/ 4 h 350"/>
                <a:gd name="T78" fmla="*/ 3 w 415"/>
                <a:gd name="T79" fmla="*/ 4 h 350"/>
                <a:gd name="T80" fmla="*/ 2 w 415"/>
                <a:gd name="T81" fmla="*/ 3 h 350"/>
                <a:gd name="T82" fmla="*/ 1 w 415"/>
                <a:gd name="T83" fmla="*/ 2 h 350"/>
                <a:gd name="T84" fmla="*/ 1 w 415"/>
                <a:gd name="T85" fmla="*/ 2 h 350"/>
                <a:gd name="T86" fmla="*/ 1 w 415"/>
                <a:gd name="T87" fmla="*/ 1 h 350"/>
                <a:gd name="T88" fmla="*/ 1 w 415"/>
                <a:gd name="T89" fmla="*/ 1 h 35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15" h="350">
                  <a:moveTo>
                    <a:pt x="8" y="12"/>
                  </a:moveTo>
                  <a:lnTo>
                    <a:pt x="1" y="32"/>
                  </a:lnTo>
                  <a:lnTo>
                    <a:pt x="0" y="53"/>
                  </a:lnTo>
                  <a:lnTo>
                    <a:pt x="3" y="78"/>
                  </a:lnTo>
                  <a:lnTo>
                    <a:pt x="8" y="103"/>
                  </a:lnTo>
                  <a:lnTo>
                    <a:pt x="18" y="130"/>
                  </a:lnTo>
                  <a:lnTo>
                    <a:pt x="34" y="158"/>
                  </a:lnTo>
                  <a:lnTo>
                    <a:pt x="51" y="185"/>
                  </a:lnTo>
                  <a:lnTo>
                    <a:pt x="73" y="211"/>
                  </a:lnTo>
                  <a:lnTo>
                    <a:pt x="97" y="236"/>
                  </a:lnTo>
                  <a:lnTo>
                    <a:pt x="124" y="261"/>
                  </a:lnTo>
                  <a:lnTo>
                    <a:pt x="151" y="282"/>
                  </a:lnTo>
                  <a:lnTo>
                    <a:pt x="182" y="302"/>
                  </a:lnTo>
                  <a:lnTo>
                    <a:pt x="212" y="318"/>
                  </a:lnTo>
                  <a:lnTo>
                    <a:pt x="242" y="332"/>
                  </a:lnTo>
                  <a:lnTo>
                    <a:pt x="270" y="341"/>
                  </a:lnTo>
                  <a:lnTo>
                    <a:pt x="299" y="346"/>
                  </a:lnTo>
                  <a:lnTo>
                    <a:pt x="325" y="350"/>
                  </a:lnTo>
                  <a:lnTo>
                    <a:pt x="349" y="346"/>
                  </a:lnTo>
                  <a:lnTo>
                    <a:pt x="371" y="341"/>
                  </a:lnTo>
                  <a:lnTo>
                    <a:pt x="388" y="332"/>
                  </a:lnTo>
                  <a:lnTo>
                    <a:pt x="402" y="318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  <a:moveTo>
                    <a:pt x="8" y="12"/>
                  </a:moveTo>
                  <a:lnTo>
                    <a:pt x="14" y="5"/>
                  </a:lnTo>
                  <a:lnTo>
                    <a:pt x="24" y="0"/>
                  </a:lnTo>
                  <a:lnTo>
                    <a:pt x="38" y="0"/>
                  </a:lnTo>
                  <a:lnTo>
                    <a:pt x="56" y="2"/>
                  </a:lnTo>
                  <a:lnTo>
                    <a:pt x="77" y="7"/>
                  </a:lnTo>
                  <a:lnTo>
                    <a:pt x="100" y="16"/>
                  </a:lnTo>
                  <a:lnTo>
                    <a:pt x="126" y="26"/>
                  </a:lnTo>
                  <a:lnTo>
                    <a:pt x="153" y="41"/>
                  </a:lnTo>
                  <a:lnTo>
                    <a:pt x="182" y="57"/>
                  </a:lnTo>
                  <a:lnTo>
                    <a:pt x="210" y="74"/>
                  </a:lnTo>
                  <a:lnTo>
                    <a:pt x="239" y="94"/>
                  </a:lnTo>
                  <a:lnTo>
                    <a:pt x="268" y="115"/>
                  </a:lnTo>
                  <a:lnTo>
                    <a:pt x="295" y="138"/>
                  </a:lnTo>
                  <a:lnTo>
                    <a:pt x="321" y="160"/>
                  </a:lnTo>
                  <a:lnTo>
                    <a:pt x="345" y="183"/>
                  </a:lnTo>
                  <a:lnTo>
                    <a:pt x="365" y="204"/>
                  </a:lnTo>
                  <a:lnTo>
                    <a:pt x="382" y="226"/>
                  </a:lnTo>
                  <a:lnTo>
                    <a:pt x="396" y="245"/>
                  </a:lnTo>
                  <a:lnTo>
                    <a:pt x="406" y="263"/>
                  </a:lnTo>
                  <a:lnTo>
                    <a:pt x="412" y="279"/>
                  </a:lnTo>
                  <a:lnTo>
                    <a:pt x="415" y="291"/>
                  </a:lnTo>
                  <a:lnTo>
                    <a:pt x="412" y="302"/>
                  </a:lnTo>
                  <a:lnTo>
                    <a:pt x="406" y="309"/>
                  </a:lnTo>
                  <a:lnTo>
                    <a:pt x="396" y="314"/>
                  </a:lnTo>
                  <a:lnTo>
                    <a:pt x="382" y="316"/>
                  </a:lnTo>
                  <a:lnTo>
                    <a:pt x="365" y="313"/>
                  </a:lnTo>
                  <a:lnTo>
                    <a:pt x="343" y="307"/>
                  </a:lnTo>
                  <a:lnTo>
                    <a:pt x="321" y="300"/>
                  </a:lnTo>
                  <a:lnTo>
                    <a:pt x="295" y="288"/>
                  </a:lnTo>
                  <a:lnTo>
                    <a:pt x="268" y="275"/>
                  </a:lnTo>
                  <a:lnTo>
                    <a:pt x="239" y="259"/>
                  </a:lnTo>
                  <a:lnTo>
                    <a:pt x="210" y="240"/>
                  </a:lnTo>
                  <a:lnTo>
                    <a:pt x="182" y="220"/>
                  </a:lnTo>
                  <a:lnTo>
                    <a:pt x="153" y="199"/>
                  </a:lnTo>
                  <a:lnTo>
                    <a:pt x="126" y="178"/>
                  </a:lnTo>
                  <a:lnTo>
                    <a:pt x="100" y="154"/>
                  </a:lnTo>
                  <a:lnTo>
                    <a:pt x="76" y="131"/>
                  </a:lnTo>
                  <a:lnTo>
                    <a:pt x="56" y="110"/>
                  </a:lnTo>
                  <a:lnTo>
                    <a:pt x="38" y="89"/>
                  </a:lnTo>
                  <a:lnTo>
                    <a:pt x="24" y="69"/>
                  </a:lnTo>
                  <a:lnTo>
                    <a:pt x="14" y="51"/>
                  </a:lnTo>
                  <a:lnTo>
                    <a:pt x="8" y="35"/>
                  </a:lnTo>
                  <a:lnTo>
                    <a:pt x="5" y="23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85" name="Line 424"/>
            <p:cNvSpPr>
              <a:spLocks noChangeShapeType="1"/>
            </p:cNvSpPr>
            <p:nvPr/>
          </p:nvSpPr>
          <p:spPr bwMode="auto">
            <a:xfrm flipH="1" flipV="1">
              <a:off x="2285" y="2824"/>
              <a:ext cx="136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86" name="Line 425"/>
            <p:cNvSpPr>
              <a:spLocks noChangeShapeType="1"/>
            </p:cNvSpPr>
            <p:nvPr/>
          </p:nvSpPr>
          <p:spPr bwMode="auto">
            <a:xfrm flipH="1">
              <a:off x="2372" y="2826"/>
              <a:ext cx="49" cy="10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87" name="Line 426"/>
            <p:cNvSpPr>
              <a:spLocks noChangeShapeType="1"/>
            </p:cNvSpPr>
            <p:nvPr/>
          </p:nvSpPr>
          <p:spPr bwMode="auto">
            <a:xfrm>
              <a:off x="2421" y="2826"/>
              <a:ext cx="67" cy="14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88" name="Freeform 427"/>
            <p:cNvSpPr>
              <a:spLocks/>
            </p:cNvSpPr>
            <p:nvPr/>
          </p:nvSpPr>
          <p:spPr bwMode="auto">
            <a:xfrm>
              <a:off x="2349" y="2902"/>
              <a:ext cx="51" cy="40"/>
            </a:xfrm>
            <a:custGeom>
              <a:avLst/>
              <a:gdLst>
                <a:gd name="T0" fmla="*/ 0 w 101"/>
                <a:gd name="T1" fmla="*/ 1 h 80"/>
                <a:gd name="T2" fmla="*/ 1 w 101"/>
                <a:gd name="T3" fmla="*/ 0 h 80"/>
                <a:gd name="T4" fmla="*/ 1 w 101"/>
                <a:gd name="T5" fmla="*/ 1 h 80"/>
                <a:gd name="T6" fmla="*/ 1 w 101"/>
                <a:gd name="T7" fmla="*/ 1 h 80"/>
                <a:gd name="T8" fmla="*/ 1 w 101"/>
                <a:gd name="T9" fmla="*/ 1 h 80"/>
                <a:gd name="T10" fmla="*/ 1 w 101"/>
                <a:gd name="T11" fmla="*/ 1 h 80"/>
                <a:gd name="T12" fmla="*/ 2 w 101"/>
                <a:gd name="T13" fmla="*/ 1 h 80"/>
                <a:gd name="T14" fmla="*/ 2 w 101"/>
                <a:gd name="T15" fmla="*/ 1 h 80"/>
                <a:gd name="T16" fmla="*/ 2 w 101"/>
                <a:gd name="T17" fmla="*/ 1 h 80"/>
                <a:gd name="T18" fmla="*/ 2 w 101"/>
                <a:gd name="T19" fmla="*/ 1 h 80"/>
                <a:gd name="T20" fmla="*/ 2 w 101"/>
                <a:gd name="T21" fmla="*/ 2 h 80"/>
                <a:gd name="T22" fmla="*/ 2 w 101"/>
                <a:gd name="T23" fmla="*/ 2 h 80"/>
                <a:gd name="T24" fmla="*/ 2 w 101"/>
                <a:gd name="T25" fmla="*/ 2 h 80"/>
                <a:gd name="T26" fmla="*/ 2 w 101"/>
                <a:gd name="T27" fmla="*/ 2 h 80"/>
                <a:gd name="T28" fmla="*/ 2 w 101"/>
                <a:gd name="T29" fmla="*/ 2 h 80"/>
                <a:gd name="T30" fmla="*/ 2 w 101"/>
                <a:gd name="T31" fmla="*/ 2 h 80"/>
                <a:gd name="T32" fmla="*/ 1 w 101"/>
                <a:gd name="T33" fmla="*/ 1 h 80"/>
                <a:gd name="T34" fmla="*/ 1 w 101"/>
                <a:gd name="T35" fmla="*/ 1 h 80"/>
                <a:gd name="T36" fmla="*/ 1 w 101"/>
                <a:gd name="T37" fmla="*/ 1 h 80"/>
                <a:gd name="T38" fmla="*/ 1 w 101"/>
                <a:gd name="T39" fmla="*/ 1 h 80"/>
                <a:gd name="T40" fmla="*/ 1 w 101"/>
                <a:gd name="T41" fmla="*/ 1 h 80"/>
                <a:gd name="T42" fmla="*/ 0 w 101"/>
                <a:gd name="T43" fmla="*/ 1 h 80"/>
                <a:gd name="T44" fmla="*/ 0 w 101"/>
                <a:gd name="T45" fmla="*/ 1 h 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1" h="80">
                  <a:moveTo>
                    <a:pt x="0" y="3"/>
                  </a:moveTo>
                  <a:lnTo>
                    <a:pt x="4" y="0"/>
                  </a:lnTo>
                  <a:lnTo>
                    <a:pt x="13" y="1"/>
                  </a:lnTo>
                  <a:lnTo>
                    <a:pt x="24" y="3"/>
                  </a:lnTo>
                  <a:lnTo>
                    <a:pt x="37" y="10"/>
                  </a:lnTo>
                  <a:lnTo>
                    <a:pt x="51" y="19"/>
                  </a:lnTo>
                  <a:lnTo>
                    <a:pt x="66" y="30"/>
                  </a:lnTo>
                  <a:lnTo>
                    <a:pt x="79" y="40"/>
                  </a:lnTo>
                  <a:lnTo>
                    <a:pt x="90" y="51"/>
                  </a:lnTo>
                  <a:lnTo>
                    <a:pt x="97" y="62"/>
                  </a:lnTo>
                  <a:lnTo>
                    <a:pt x="101" y="71"/>
                  </a:lnTo>
                  <a:lnTo>
                    <a:pt x="101" y="76"/>
                  </a:lnTo>
                  <a:lnTo>
                    <a:pt x="97" y="80"/>
                  </a:lnTo>
                  <a:lnTo>
                    <a:pt x="90" y="78"/>
                  </a:lnTo>
                  <a:lnTo>
                    <a:pt x="79" y="74"/>
                  </a:lnTo>
                  <a:lnTo>
                    <a:pt x="66" y="69"/>
                  </a:lnTo>
                  <a:lnTo>
                    <a:pt x="51" y="60"/>
                  </a:lnTo>
                  <a:lnTo>
                    <a:pt x="37" y="49"/>
                  </a:lnTo>
                  <a:lnTo>
                    <a:pt x="23" y="39"/>
                  </a:lnTo>
                  <a:lnTo>
                    <a:pt x="13" y="28"/>
                  </a:lnTo>
                  <a:lnTo>
                    <a:pt x="4" y="17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3333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72721" name="Picture 429" descr="MMj03957750000[1]"/>
          <p:cNvPicPr>
            <a:picLocks noChangeAspect="1" noChangeArrowheads="1" noCrop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88" y="4649788"/>
            <a:ext cx="5619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22" name="Picture 432" descr="cocktail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4568825"/>
            <a:ext cx="2030412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8" name="Line 434"/>
          <p:cNvSpPr>
            <a:spLocks noChangeShapeType="1"/>
          </p:cNvSpPr>
          <p:nvPr/>
        </p:nvSpPr>
        <p:spPr bwMode="auto">
          <a:xfrm>
            <a:off x="1708150" y="4627563"/>
            <a:ext cx="2428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7429" name="Line 435"/>
          <p:cNvSpPr>
            <a:spLocks noChangeShapeType="1"/>
          </p:cNvSpPr>
          <p:nvPr/>
        </p:nvSpPr>
        <p:spPr bwMode="auto">
          <a:xfrm>
            <a:off x="1708150" y="4627563"/>
            <a:ext cx="2428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7430" name="Line 436"/>
          <p:cNvSpPr>
            <a:spLocks noChangeShapeType="1"/>
          </p:cNvSpPr>
          <p:nvPr/>
        </p:nvSpPr>
        <p:spPr bwMode="auto">
          <a:xfrm>
            <a:off x="1639888" y="5264150"/>
            <a:ext cx="1905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2726" name="Group 506"/>
          <p:cNvGrpSpPr>
            <a:grpSpLocks/>
          </p:cNvGrpSpPr>
          <p:nvPr/>
        </p:nvGrpSpPr>
        <p:grpSpPr bwMode="auto">
          <a:xfrm flipH="1">
            <a:off x="977900" y="5140325"/>
            <a:ext cx="501650" cy="512763"/>
            <a:chOff x="2839" y="3501"/>
            <a:chExt cx="755" cy="803"/>
          </a:xfrm>
        </p:grpSpPr>
        <p:pic>
          <p:nvPicPr>
            <p:cNvPr id="72873" name="Picture 507" descr="desktop_computer_stylized_medium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874" name="Freeform 508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72727" name="Group 621"/>
          <p:cNvGrpSpPr>
            <a:grpSpLocks/>
          </p:cNvGrpSpPr>
          <p:nvPr/>
        </p:nvGrpSpPr>
        <p:grpSpPr bwMode="auto">
          <a:xfrm>
            <a:off x="3038475" y="4186238"/>
            <a:ext cx="635000" cy="485775"/>
            <a:chOff x="3061" y="2530"/>
            <a:chExt cx="400" cy="306"/>
          </a:xfrm>
        </p:grpSpPr>
        <p:grpSp>
          <p:nvGrpSpPr>
            <p:cNvPr id="72842" name="Group 494"/>
            <p:cNvGrpSpPr>
              <a:grpSpLocks/>
            </p:cNvGrpSpPr>
            <p:nvPr/>
          </p:nvGrpSpPr>
          <p:grpSpPr bwMode="auto">
            <a:xfrm>
              <a:off x="3061" y="2530"/>
              <a:ext cx="327" cy="81"/>
              <a:chOff x="2199" y="955"/>
              <a:chExt cx="2547" cy="506"/>
            </a:xfrm>
          </p:grpSpPr>
          <p:sp>
            <p:nvSpPr>
              <p:cNvPr id="72867" name="Freeform 495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68" name="Freeform 496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69" name="Freeform 497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70" name="Freeform 498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71" name="Freeform 499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90 w 646"/>
                  <a:gd name="T1" fmla="*/ 592 h 300"/>
                  <a:gd name="T2" fmla="*/ 555 w 646"/>
                  <a:gd name="T3" fmla="*/ 501 h 300"/>
                  <a:gd name="T4" fmla="*/ 690 w 646"/>
                  <a:gd name="T5" fmla="*/ 377 h 300"/>
                  <a:gd name="T6" fmla="*/ 713 w 646"/>
                  <a:gd name="T7" fmla="*/ 211 h 300"/>
                  <a:gd name="T8" fmla="*/ 522 w 646"/>
                  <a:gd name="T9" fmla="*/ 119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72" name="Freeform 500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pic>
          <p:nvPicPr>
            <p:cNvPr id="72843" name="Picture 549" descr="laptop_keyboard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3109" y="2736"/>
              <a:ext cx="24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844" name="Freeform 550"/>
            <p:cNvSpPr>
              <a:spLocks/>
            </p:cNvSpPr>
            <p:nvPr/>
          </p:nvSpPr>
          <p:spPr bwMode="auto">
            <a:xfrm>
              <a:off x="3190" y="2638"/>
              <a:ext cx="197" cy="131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72845" name="Picture 551" descr="screen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" y="2641"/>
              <a:ext cx="17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846" name="Freeform 552"/>
            <p:cNvSpPr>
              <a:spLocks/>
            </p:cNvSpPr>
            <p:nvPr/>
          </p:nvSpPr>
          <p:spPr bwMode="auto">
            <a:xfrm>
              <a:off x="3226" y="2634"/>
              <a:ext cx="167" cy="2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47" name="Freeform 553"/>
            <p:cNvSpPr>
              <a:spLocks/>
            </p:cNvSpPr>
            <p:nvPr/>
          </p:nvSpPr>
          <p:spPr bwMode="auto">
            <a:xfrm>
              <a:off x="3189" y="2634"/>
              <a:ext cx="46" cy="102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48" name="Freeform 554"/>
            <p:cNvSpPr>
              <a:spLocks/>
            </p:cNvSpPr>
            <p:nvPr/>
          </p:nvSpPr>
          <p:spPr bwMode="auto">
            <a:xfrm>
              <a:off x="3342" y="2652"/>
              <a:ext cx="50" cy="117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49" name="Freeform 555"/>
            <p:cNvSpPr>
              <a:spLocks/>
            </p:cNvSpPr>
            <p:nvPr/>
          </p:nvSpPr>
          <p:spPr bwMode="auto">
            <a:xfrm>
              <a:off x="3188" y="2730"/>
              <a:ext cx="183" cy="40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50" name="Freeform 556"/>
            <p:cNvSpPr>
              <a:spLocks/>
            </p:cNvSpPr>
            <p:nvPr/>
          </p:nvSpPr>
          <p:spPr bwMode="auto">
            <a:xfrm>
              <a:off x="3347" y="2653"/>
              <a:ext cx="47" cy="118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51" name="Freeform 557"/>
            <p:cNvSpPr>
              <a:spLocks/>
            </p:cNvSpPr>
            <p:nvPr/>
          </p:nvSpPr>
          <p:spPr bwMode="auto">
            <a:xfrm>
              <a:off x="3188" y="2736"/>
              <a:ext cx="163" cy="39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2852" name="Group 558"/>
            <p:cNvGrpSpPr>
              <a:grpSpLocks/>
            </p:cNvGrpSpPr>
            <p:nvPr/>
          </p:nvGrpSpPr>
          <p:grpSpPr bwMode="auto">
            <a:xfrm>
              <a:off x="3186" y="2777"/>
              <a:ext cx="55" cy="24"/>
              <a:chOff x="1740" y="2642"/>
              <a:chExt cx="752" cy="327"/>
            </a:xfrm>
          </p:grpSpPr>
          <p:sp>
            <p:nvSpPr>
              <p:cNvPr id="72861" name="Freeform 559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62" name="Freeform 560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63" name="Freeform 561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64" name="Freeform 562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65" name="Freeform 563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66" name="Freeform 564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2853" name="Freeform 565"/>
            <p:cNvSpPr>
              <a:spLocks/>
            </p:cNvSpPr>
            <p:nvPr/>
          </p:nvSpPr>
          <p:spPr bwMode="auto">
            <a:xfrm>
              <a:off x="3280" y="2781"/>
              <a:ext cx="67" cy="51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54" name="Freeform 566"/>
            <p:cNvSpPr>
              <a:spLocks/>
            </p:cNvSpPr>
            <p:nvPr/>
          </p:nvSpPr>
          <p:spPr bwMode="auto">
            <a:xfrm>
              <a:off x="3109" y="2785"/>
              <a:ext cx="171" cy="4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55" name="Freeform 567"/>
            <p:cNvSpPr>
              <a:spLocks/>
            </p:cNvSpPr>
            <p:nvPr/>
          </p:nvSpPr>
          <p:spPr bwMode="auto">
            <a:xfrm>
              <a:off x="3110" y="277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56" name="Freeform 568"/>
            <p:cNvSpPr>
              <a:spLocks/>
            </p:cNvSpPr>
            <p:nvPr/>
          </p:nvSpPr>
          <p:spPr bwMode="auto">
            <a:xfrm>
              <a:off x="3110" y="273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57" name="Freeform 569"/>
            <p:cNvSpPr>
              <a:spLocks/>
            </p:cNvSpPr>
            <p:nvPr/>
          </p:nvSpPr>
          <p:spPr bwMode="auto">
            <a:xfrm>
              <a:off x="3115" y="2778"/>
              <a:ext cx="162" cy="4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58" name="Freeform 570"/>
            <p:cNvSpPr>
              <a:spLocks/>
            </p:cNvSpPr>
            <p:nvPr/>
          </p:nvSpPr>
          <p:spPr bwMode="auto">
            <a:xfrm flipV="1">
              <a:off x="3277" y="2775"/>
              <a:ext cx="66" cy="4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59" name="Freeform 589"/>
            <p:cNvSpPr>
              <a:spLocks/>
            </p:cNvSpPr>
            <p:nvPr/>
          </p:nvSpPr>
          <p:spPr bwMode="auto">
            <a:xfrm>
              <a:off x="3382" y="273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60" name="Freeform 590"/>
            <p:cNvSpPr>
              <a:spLocks/>
            </p:cNvSpPr>
            <p:nvPr/>
          </p:nvSpPr>
          <p:spPr bwMode="auto">
            <a:xfrm>
              <a:off x="3382" y="269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2728" name="Group 632"/>
          <p:cNvGrpSpPr>
            <a:grpSpLocks/>
          </p:cNvGrpSpPr>
          <p:nvPr/>
        </p:nvGrpSpPr>
        <p:grpSpPr bwMode="auto">
          <a:xfrm>
            <a:off x="3925888" y="4354513"/>
            <a:ext cx="536575" cy="401637"/>
            <a:chOff x="3328" y="2543"/>
            <a:chExt cx="338" cy="253"/>
          </a:xfrm>
        </p:grpSpPr>
        <p:grpSp>
          <p:nvGrpSpPr>
            <p:cNvPr id="72815" name="Group 487"/>
            <p:cNvGrpSpPr>
              <a:grpSpLocks/>
            </p:cNvGrpSpPr>
            <p:nvPr/>
          </p:nvGrpSpPr>
          <p:grpSpPr bwMode="auto">
            <a:xfrm>
              <a:off x="3328" y="2543"/>
              <a:ext cx="327" cy="81"/>
              <a:chOff x="2199" y="955"/>
              <a:chExt cx="2547" cy="506"/>
            </a:xfrm>
          </p:grpSpPr>
          <p:sp>
            <p:nvSpPr>
              <p:cNvPr id="72836" name="Freeform 488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37" name="Freeform 489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38" name="Freeform 490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39" name="Freeform 491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40" name="Freeform 492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90 w 646"/>
                  <a:gd name="T1" fmla="*/ 592 h 300"/>
                  <a:gd name="T2" fmla="*/ 555 w 646"/>
                  <a:gd name="T3" fmla="*/ 501 h 300"/>
                  <a:gd name="T4" fmla="*/ 690 w 646"/>
                  <a:gd name="T5" fmla="*/ 377 h 300"/>
                  <a:gd name="T6" fmla="*/ 713 w 646"/>
                  <a:gd name="T7" fmla="*/ 211 h 300"/>
                  <a:gd name="T8" fmla="*/ 522 w 646"/>
                  <a:gd name="T9" fmla="*/ 119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41" name="Freeform 493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pic>
          <p:nvPicPr>
            <p:cNvPr id="72816" name="Picture 571" descr="laptop_keyboard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3381" y="2696"/>
              <a:ext cx="24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817" name="Freeform 572"/>
            <p:cNvSpPr>
              <a:spLocks/>
            </p:cNvSpPr>
            <p:nvPr/>
          </p:nvSpPr>
          <p:spPr bwMode="auto">
            <a:xfrm>
              <a:off x="3462" y="2598"/>
              <a:ext cx="197" cy="131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72818" name="Picture 573" descr="screen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2" y="2601"/>
              <a:ext cx="17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819" name="Freeform 574"/>
            <p:cNvSpPr>
              <a:spLocks/>
            </p:cNvSpPr>
            <p:nvPr/>
          </p:nvSpPr>
          <p:spPr bwMode="auto">
            <a:xfrm>
              <a:off x="3498" y="2594"/>
              <a:ext cx="167" cy="2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20" name="Freeform 575"/>
            <p:cNvSpPr>
              <a:spLocks/>
            </p:cNvSpPr>
            <p:nvPr/>
          </p:nvSpPr>
          <p:spPr bwMode="auto">
            <a:xfrm>
              <a:off x="3461" y="2594"/>
              <a:ext cx="46" cy="102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21" name="Freeform 576"/>
            <p:cNvSpPr>
              <a:spLocks/>
            </p:cNvSpPr>
            <p:nvPr/>
          </p:nvSpPr>
          <p:spPr bwMode="auto">
            <a:xfrm>
              <a:off x="3614" y="2612"/>
              <a:ext cx="50" cy="117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22" name="Freeform 577"/>
            <p:cNvSpPr>
              <a:spLocks/>
            </p:cNvSpPr>
            <p:nvPr/>
          </p:nvSpPr>
          <p:spPr bwMode="auto">
            <a:xfrm>
              <a:off x="3460" y="2690"/>
              <a:ext cx="183" cy="40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23" name="Freeform 578"/>
            <p:cNvSpPr>
              <a:spLocks/>
            </p:cNvSpPr>
            <p:nvPr/>
          </p:nvSpPr>
          <p:spPr bwMode="auto">
            <a:xfrm>
              <a:off x="3619" y="2613"/>
              <a:ext cx="47" cy="118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24" name="Freeform 579"/>
            <p:cNvSpPr>
              <a:spLocks/>
            </p:cNvSpPr>
            <p:nvPr/>
          </p:nvSpPr>
          <p:spPr bwMode="auto">
            <a:xfrm>
              <a:off x="3460" y="2696"/>
              <a:ext cx="163" cy="39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2825" name="Group 580"/>
            <p:cNvGrpSpPr>
              <a:grpSpLocks/>
            </p:cNvGrpSpPr>
            <p:nvPr/>
          </p:nvGrpSpPr>
          <p:grpSpPr bwMode="auto">
            <a:xfrm>
              <a:off x="3458" y="2737"/>
              <a:ext cx="55" cy="24"/>
              <a:chOff x="1740" y="2642"/>
              <a:chExt cx="752" cy="327"/>
            </a:xfrm>
          </p:grpSpPr>
          <p:sp>
            <p:nvSpPr>
              <p:cNvPr id="72830" name="Freeform 581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31" name="Freeform 582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32" name="Freeform 583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33" name="Freeform 584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34" name="Freeform 585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35" name="Freeform 586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2826" name="Freeform 587"/>
            <p:cNvSpPr>
              <a:spLocks/>
            </p:cNvSpPr>
            <p:nvPr/>
          </p:nvSpPr>
          <p:spPr bwMode="auto">
            <a:xfrm>
              <a:off x="3552" y="2741"/>
              <a:ext cx="67" cy="51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27" name="Freeform 588"/>
            <p:cNvSpPr>
              <a:spLocks/>
            </p:cNvSpPr>
            <p:nvPr/>
          </p:nvSpPr>
          <p:spPr bwMode="auto">
            <a:xfrm>
              <a:off x="3381" y="2745"/>
              <a:ext cx="171" cy="4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28" name="Freeform 591"/>
            <p:cNvSpPr>
              <a:spLocks/>
            </p:cNvSpPr>
            <p:nvPr/>
          </p:nvSpPr>
          <p:spPr bwMode="auto">
            <a:xfrm>
              <a:off x="3387" y="2738"/>
              <a:ext cx="162" cy="4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29" name="Freeform 592"/>
            <p:cNvSpPr>
              <a:spLocks/>
            </p:cNvSpPr>
            <p:nvPr/>
          </p:nvSpPr>
          <p:spPr bwMode="auto">
            <a:xfrm flipV="1">
              <a:off x="3549" y="2735"/>
              <a:ext cx="66" cy="4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2729" name="Group 631"/>
          <p:cNvGrpSpPr>
            <a:grpSpLocks/>
          </p:cNvGrpSpPr>
          <p:nvPr/>
        </p:nvGrpSpPr>
        <p:grpSpPr bwMode="auto">
          <a:xfrm>
            <a:off x="3308350" y="4614863"/>
            <a:ext cx="585788" cy="419100"/>
            <a:chOff x="5096" y="2218"/>
            <a:chExt cx="369" cy="264"/>
          </a:xfrm>
        </p:grpSpPr>
        <p:grpSp>
          <p:nvGrpSpPr>
            <p:cNvPr id="72806" name="Group 622"/>
            <p:cNvGrpSpPr>
              <a:grpSpLocks/>
            </p:cNvGrpSpPr>
            <p:nvPr/>
          </p:nvGrpSpPr>
          <p:grpSpPr bwMode="auto">
            <a:xfrm>
              <a:off x="5096" y="2218"/>
              <a:ext cx="327" cy="81"/>
              <a:chOff x="2199" y="955"/>
              <a:chExt cx="2547" cy="506"/>
            </a:xfrm>
          </p:grpSpPr>
          <p:sp>
            <p:nvSpPr>
              <p:cNvPr id="72809" name="Freeform 623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10" name="Freeform 624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11" name="Freeform 625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12" name="Freeform 626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13" name="Freeform 627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90 w 646"/>
                  <a:gd name="T1" fmla="*/ 592 h 300"/>
                  <a:gd name="T2" fmla="*/ 555 w 646"/>
                  <a:gd name="T3" fmla="*/ 501 h 300"/>
                  <a:gd name="T4" fmla="*/ 690 w 646"/>
                  <a:gd name="T5" fmla="*/ 377 h 300"/>
                  <a:gd name="T6" fmla="*/ 713 w 646"/>
                  <a:gd name="T7" fmla="*/ 211 h 300"/>
                  <a:gd name="T8" fmla="*/ 522 w 646"/>
                  <a:gd name="T9" fmla="*/ 119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14" name="Freeform 628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pic>
          <p:nvPicPr>
            <p:cNvPr id="72807" name="Picture 629" descr="access_point_stylized_small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2" y="2250"/>
              <a:ext cx="273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808" name="Picture 630" descr="access_point_stylized_small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5" y="2251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730" name="Group 633"/>
          <p:cNvGrpSpPr>
            <a:grpSpLocks/>
          </p:cNvGrpSpPr>
          <p:nvPr/>
        </p:nvGrpSpPr>
        <p:grpSpPr bwMode="auto">
          <a:xfrm>
            <a:off x="3009900" y="5040313"/>
            <a:ext cx="635000" cy="485775"/>
            <a:chOff x="3061" y="2530"/>
            <a:chExt cx="400" cy="306"/>
          </a:xfrm>
        </p:grpSpPr>
        <p:grpSp>
          <p:nvGrpSpPr>
            <p:cNvPr id="72775" name="Group 634"/>
            <p:cNvGrpSpPr>
              <a:grpSpLocks/>
            </p:cNvGrpSpPr>
            <p:nvPr/>
          </p:nvGrpSpPr>
          <p:grpSpPr bwMode="auto">
            <a:xfrm>
              <a:off x="3061" y="2530"/>
              <a:ext cx="327" cy="81"/>
              <a:chOff x="2199" y="955"/>
              <a:chExt cx="2547" cy="506"/>
            </a:xfrm>
          </p:grpSpPr>
          <p:sp>
            <p:nvSpPr>
              <p:cNvPr id="72800" name="Freeform 635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01" name="Freeform 636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02" name="Freeform 637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03" name="Freeform 638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04" name="Freeform 639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90 w 646"/>
                  <a:gd name="T1" fmla="*/ 592 h 300"/>
                  <a:gd name="T2" fmla="*/ 555 w 646"/>
                  <a:gd name="T3" fmla="*/ 501 h 300"/>
                  <a:gd name="T4" fmla="*/ 690 w 646"/>
                  <a:gd name="T5" fmla="*/ 377 h 300"/>
                  <a:gd name="T6" fmla="*/ 713 w 646"/>
                  <a:gd name="T7" fmla="*/ 211 h 300"/>
                  <a:gd name="T8" fmla="*/ 522 w 646"/>
                  <a:gd name="T9" fmla="*/ 119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805" name="Freeform 640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pic>
          <p:nvPicPr>
            <p:cNvPr id="72776" name="Picture 641" descr="laptop_keyboard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3109" y="2736"/>
              <a:ext cx="24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77" name="Freeform 642"/>
            <p:cNvSpPr>
              <a:spLocks/>
            </p:cNvSpPr>
            <p:nvPr/>
          </p:nvSpPr>
          <p:spPr bwMode="auto">
            <a:xfrm>
              <a:off x="3190" y="2638"/>
              <a:ext cx="197" cy="131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72778" name="Picture 643" descr="screen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" y="2641"/>
              <a:ext cx="17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79" name="Freeform 644"/>
            <p:cNvSpPr>
              <a:spLocks/>
            </p:cNvSpPr>
            <p:nvPr/>
          </p:nvSpPr>
          <p:spPr bwMode="auto">
            <a:xfrm>
              <a:off x="3226" y="2634"/>
              <a:ext cx="167" cy="2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80" name="Freeform 645"/>
            <p:cNvSpPr>
              <a:spLocks/>
            </p:cNvSpPr>
            <p:nvPr/>
          </p:nvSpPr>
          <p:spPr bwMode="auto">
            <a:xfrm>
              <a:off x="3189" y="2634"/>
              <a:ext cx="46" cy="102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81" name="Freeform 646"/>
            <p:cNvSpPr>
              <a:spLocks/>
            </p:cNvSpPr>
            <p:nvPr/>
          </p:nvSpPr>
          <p:spPr bwMode="auto">
            <a:xfrm>
              <a:off x="3342" y="2652"/>
              <a:ext cx="50" cy="117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82" name="Freeform 647"/>
            <p:cNvSpPr>
              <a:spLocks/>
            </p:cNvSpPr>
            <p:nvPr/>
          </p:nvSpPr>
          <p:spPr bwMode="auto">
            <a:xfrm>
              <a:off x="3188" y="2730"/>
              <a:ext cx="183" cy="40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83" name="Freeform 648"/>
            <p:cNvSpPr>
              <a:spLocks/>
            </p:cNvSpPr>
            <p:nvPr/>
          </p:nvSpPr>
          <p:spPr bwMode="auto">
            <a:xfrm>
              <a:off x="3347" y="2653"/>
              <a:ext cx="47" cy="118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84" name="Freeform 649"/>
            <p:cNvSpPr>
              <a:spLocks/>
            </p:cNvSpPr>
            <p:nvPr/>
          </p:nvSpPr>
          <p:spPr bwMode="auto">
            <a:xfrm>
              <a:off x="3188" y="2736"/>
              <a:ext cx="163" cy="39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2785" name="Group 650"/>
            <p:cNvGrpSpPr>
              <a:grpSpLocks/>
            </p:cNvGrpSpPr>
            <p:nvPr/>
          </p:nvGrpSpPr>
          <p:grpSpPr bwMode="auto">
            <a:xfrm>
              <a:off x="3186" y="2777"/>
              <a:ext cx="55" cy="24"/>
              <a:chOff x="1740" y="2642"/>
              <a:chExt cx="752" cy="327"/>
            </a:xfrm>
          </p:grpSpPr>
          <p:sp>
            <p:nvSpPr>
              <p:cNvPr id="72794" name="Freeform 651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95" name="Freeform 652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96" name="Freeform 653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97" name="Freeform 654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98" name="Freeform 655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99" name="Freeform 656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2786" name="Freeform 657"/>
            <p:cNvSpPr>
              <a:spLocks/>
            </p:cNvSpPr>
            <p:nvPr/>
          </p:nvSpPr>
          <p:spPr bwMode="auto">
            <a:xfrm>
              <a:off x="3280" y="2781"/>
              <a:ext cx="67" cy="51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87" name="Freeform 658"/>
            <p:cNvSpPr>
              <a:spLocks/>
            </p:cNvSpPr>
            <p:nvPr/>
          </p:nvSpPr>
          <p:spPr bwMode="auto">
            <a:xfrm>
              <a:off x="3109" y="2785"/>
              <a:ext cx="171" cy="4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88" name="Freeform 659"/>
            <p:cNvSpPr>
              <a:spLocks/>
            </p:cNvSpPr>
            <p:nvPr/>
          </p:nvSpPr>
          <p:spPr bwMode="auto">
            <a:xfrm>
              <a:off x="3110" y="277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89" name="Freeform 660"/>
            <p:cNvSpPr>
              <a:spLocks/>
            </p:cNvSpPr>
            <p:nvPr/>
          </p:nvSpPr>
          <p:spPr bwMode="auto">
            <a:xfrm>
              <a:off x="3110" y="273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90" name="Freeform 661"/>
            <p:cNvSpPr>
              <a:spLocks/>
            </p:cNvSpPr>
            <p:nvPr/>
          </p:nvSpPr>
          <p:spPr bwMode="auto">
            <a:xfrm>
              <a:off x="3115" y="2778"/>
              <a:ext cx="162" cy="4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91" name="Freeform 662"/>
            <p:cNvSpPr>
              <a:spLocks/>
            </p:cNvSpPr>
            <p:nvPr/>
          </p:nvSpPr>
          <p:spPr bwMode="auto">
            <a:xfrm flipV="1">
              <a:off x="3277" y="2775"/>
              <a:ext cx="66" cy="4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92" name="Freeform 663"/>
            <p:cNvSpPr>
              <a:spLocks/>
            </p:cNvSpPr>
            <p:nvPr/>
          </p:nvSpPr>
          <p:spPr bwMode="auto">
            <a:xfrm>
              <a:off x="3382" y="273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93" name="Freeform 664"/>
            <p:cNvSpPr>
              <a:spLocks/>
            </p:cNvSpPr>
            <p:nvPr/>
          </p:nvSpPr>
          <p:spPr bwMode="auto">
            <a:xfrm>
              <a:off x="3382" y="269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2731" name="Group 665"/>
          <p:cNvGrpSpPr>
            <a:grpSpLocks/>
          </p:cNvGrpSpPr>
          <p:nvPr/>
        </p:nvGrpSpPr>
        <p:grpSpPr bwMode="auto">
          <a:xfrm>
            <a:off x="3492500" y="5095875"/>
            <a:ext cx="635000" cy="485775"/>
            <a:chOff x="3061" y="2530"/>
            <a:chExt cx="400" cy="306"/>
          </a:xfrm>
        </p:grpSpPr>
        <p:grpSp>
          <p:nvGrpSpPr>
            <p:cNvPr id="72744" name="Group 666"/>
            <p:cNvGrpSpPr>
              <a:grpSpLocks/>
            </p:cNvGrpSpPr>
            <p:nvPr/>
          </p:nvGrpSpPr>
          <p:grpSpPr bwMode="auto">
            <a:xfrm>
              <a:off x="3061" y="2530"/>
              <a:ext cx="327" cy="81"/>
              <a:chOff x="2199" y="955"/>
              <a:chExt cx="2547" cy="506"/>
            </a:xfrm>
          </p:grpSpPr>
          <p:sp>
            <p:nvSpPr>
              <p:cNvPr id="72769" name="Freeform 667"/>
              <p:cNvSpPr>
                <a:spLocks/>
              </p:cNvSpPr>
              <p:nvPr/>
            </p:nvSpPr>
            <p:spPr bwMode="auto">
              <a:xfrm>
                <a:off x="2199" y="1166"/>
                <a:ext cx="260" cy="281"/>
              </a:xfrm>
              <a:custGeom>
                <a:avLst/>
                <a:gdLst>
                  <a:gd name="T0" fmla="*/ 260 w 260"/>
                  <a:gd name="T1" fmla="*/ 0 h 281"/>
                  <a:gd name="T2" fmla="*/ 42 w 260"/>
                  <a:gd name="T3" fmla="*/ 112 h 281"/>
                  <a:gd name="T4" fmla="*/ 35 w 260"/>
                  <a:gd name="T5" fmla="*/ 211 h 281"/>
                  <a:gd name="T6" fmla="*/ 253 w 260"/>
                  <a:gd name="T7" fmla="*/ 281 h 2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0" h="281">
                    <a:moveTo>
                      <a:pt x="260" y="0"/>
                    </a:moveTo>
                    <a:cubicBezTo>
                      <a:pt x="224" y="19"/>
                      <a:pt x="79" y="77"/>
                      <a:pt x="42" y="112"/>
                    </a:cubicBezTo>
                    <a:cubicBezTo>
                      <a:pt x="5" y="143"/>
                      <a:pt x="0" y="183"/>
                      <a:pt x="35" y="211"/>
                    </a:cubicBezTo>
                    <a:cubicBezTo>
                      <a:pt x="70" y="239"/>
                      <a:pt x="208" y="266"/>
                      <a:pt x="253" y="281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70" name="Freeform 668"/>
              <p:cNvSpPr>
                <a:spLocks/>
              </p:cNvSpPr>
              <p:nvPr/>
            </p:nvSpPr>
            <p:spPr bwMode="auto">
              <a:xfrm>
                <a:off x="2482" y="1040"/>
                <a:ext cx="900" cy="421"/>
              </a:xfrm>
              <a:custGeom>
                <a:avLst/>
                <a:gdLst>
                  <a:gd name="T0" fmla="*/ 531 w 900"/>
                  <a:gd name="T1" fmla="*/ 0 h 421"/>
                  <a:gd name="T2" fmla="*/ 279 w 900"/>
                  <a:gd name="T3" fmla="*/ 77 h 421"/>
                  <a:gd name="T4" fmla="*/ 68 w 900"/>
                  <a:gd name="T5" fmla="*/ 182 h 421"/>
                  <a:gd name="T6" fmla="*/ 33 w 900"/>
                  <a:gd name="T7" fmla="*/ 323 h 421"/>
                  <a:gd name="T8" fmla="*/ 328 w 900"/>
                  <a:gd name="T9" fmla="*/ 400 h 421"/>
                  <a:gd name="T10" fmla="*/ 812 w 900"/>
                  <a:gd name="T11" fmla="*/ 421 h 421"/>
                  <a:gd name="T12" fmla="*/ 855 w 900"/>
                  <a:gd name="T13" fmla="*/ 400 h 4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0" h="421">
                    <a:moveTo>
                      <a:pt x="531" y="0"/>
                    </a:moveTo>
                    <a:cubicBezTo>
                      <a:pt x="489" y="13"/>
                      <a:pt x="356" y="47"/>
                      <a:pt x="279" y="77"/>
                    </a:cubicBezTo>
                    <a:cubicBezTo>
                      <a:pt x="202" y="107"/>
                      <a:pt x="109" y="141"/>
                      <a:pt x="68" y="182"/>
                    </a:cubicBezTo>
                    <a:cubicBezTo>
                      <a:pt x="31" y="213"/>
                      <a:pt x="0" y="292"/>
                      <a:pt x="33" y="323"/>
                    </a:cubicBezTo>
                    <a:cubicBezTo>
                      <a:pt x="76" y="359"/>
                      <a:pt x="198" y="384"/>
                      <a:pt x="328" y="400"/>
                    </a:cubicBezTo>
                    <a:cubicBezTo>
                      <a:pt x="458" y="416"/>
                      <a:pt x="724" y="421"/>
                      <a:pt x="812" y="421"/>
                    </a:cubicBezTo>
                    <a:cubicBezTo>
                      <a:pt x="900" y="421"/>
                      <a:pt x="846" y="404"/>
                      <a:pt x="855" y="40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71" name="Freeform 669"/>
              <p:cNvSpPr>
                <a:spLocks/>
              </p:cNvSpPr>
              <p:nvPr/>
            </p:nvSpPr>
            <p:spPr bwMode="auto">
              <a:xfrm>
                <a:off x="2782" y="1068"/>
                <a:ext cx="428" cy="269"/>
              </a:xfrm>
              <a:custGeom>
                <a:avLst/>
                <a:gdLst>
                  <a:gd name="T0" fmla="*/ 428 w 428"/>
                  <a:gd name="T1" fmla="*/ 0 h 269"/>
                  <a:gd name="T2" fmla="*/ 217 w 428"/>
                  <a:gd name="T3" fmla="*/ 35 h 269"/>
                  <a:gd name="T4" fmla="*/ 21 w 428"/>
                  <a:gd name="T5" fmla="*/ 140 h 269"/>
                  <a:gd name="T6" fmla="*/ 91 w 428"/>
                  <a:gd name="T7" fmla="*/ 246 h 269"/>
                  <a:gd name="T8" fmla="*/ 231 w 428"/>
                  <a:gd name="T9" fmla="*/ 267 h 269"/>
                  <a:gd name="T10" fmla="*/ 414 w 428"/>
                  <a:gd name="T11" fmla="*/ 260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8" h="269">
                    <a:moveTo>
                      <a:pt x="428" y="0"/>
                    </a:moveTo>
                    <a:cubicBezTo>
                      <a:pt x="428" y="0"/>
                      <a:pt x="217" y="35"/>
                      <a:pt x="217" y="35"/>
                    </a:cubicBezTo>
                    <a:cubicBezTo>
                      <a:pt x="217" y="35"/>
                      <a:pt x="42" y="105"/>
                      <a:pt x="21" y="140"/>
                    </a:cubicBezTo>
                    <a:cubicBezTo>
                      <a:pt x="0" y="175"/>
                      <a:pt x="14" y="217"/>
                      <a:pt x="91" y="246"/>
                    </a:cubicBezTo>
                    <a:cubicBezTo>
                      <a:pt x="126" y="267"/>
                      <a:pt x="177" y="265"/>
                      <a:pt x="231" y="267"/>
                    </a:cubicBezTo>
                    <a:cubicBezTo>
                      <a:pt x="285" y="269"/>
                      <a:pt x="376" y="262"/>
                      <a:pt x="414" y="26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72" name="Freeform 670"/>
              <p:cNvSpPr>
                <a:spLocks/>
              </p:cNvSpPr>
              <p:nvPr/>
            </p:nvSpPr>
            <p:spPr bwMode="auto">
              <a:xfrm>
                <a:off x="3554" y="1075"/>
                <a:ext cx="377" cy="239"/>
              </a:xfrm>
              <a:custGeom>
                <a:avLst/>
                <a:gdLst>
                  <a:gd name="T0" fmla="*/ 42 w 377"/>
                  <a:gd name="T1" fmla="*/ 239 h 239"/>
                  <a:gd name="T2" fmla="*/ 335 w 377"/>
                  <a:gd name="T3" fmla="*/ 146 h 239"/>
                  <a:gd name="T4" fmla="*/ 342 w 377"/>
                  <a:gd name="T5" fmla="*/ 47 h 239"/>
                  <a:gd name="T6" fmla="*/ 0 w 377"/>
                  <a:gd name="T7" fmla="*/ 0 h 2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7" h="239">
                    <a:moveTo>
                      <a:pt x="42" y="239"/>
                    </a:moveTo>
                    <a:cubicBezTo>
                      <a:pt x="89" y="224"/>
                      <a:pt x="285" y="178"/>
                      <a:pt x="335" y="146"/>
                    </a:cubicBezTo>
                    <a:cubicBezTo>
                      <a:pt x="372" y="115"/>
                      <a:pt x="377" y="75"/>
                      <a:pt x="342" y="47"/>
                    </a:cubicBezTo>
                    <a:cubicBezTo>
                      <a:pt x="286" y="23"/>
                      <a:pt x="71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73" name="Freeform 671"/>
              <p:cNvSpPr>
                <a:spLocks/>
              </p:cNvSpPr>
              <p:nvPr/>
            </p:nvSpPr>
            <p:spPr bwMode="auto">
              <a:xfrm>
                <a:off x="3646" y="997"/>
                <a:ext cx="660" cy="336"/>
              </a:xfrm>
              <a:custGeom>
                <a:avLst/>
                <a:gdLst>
                  <a:gd name="T0" fmla="*/ 390 w 646"/>
                  <a:gd name="T1" fmla="*/ 592 h 300"/>
                  <a:gd name="T2" fmla="*/ 555 w 646"/>
                  <a:gd name="T3" fmla="*/ 501 h 300"/>
                  <a:gd name="T4" fmla="*/ 690 w 646"/>
                  <a:gd name="T5" fmla="*/ 377 h 300"/>
                  <a:gd name="T6" fmla="*/ 713 w 646"/>
                  <a:gd name="T7" fmla="*/ 211 h 300"/>
                  <a:gd name="T8" fmla="*/ 522 w 646"/>
                  <a:gd name="T9" fmla="*/ 119 h 300"/>
                  <a:gd name="T10" fmla="*/ 0 w 646"/>
                  <a:gd name="T11" fmla="*/ 0 h 3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6" h="300">
                    <a:moveTo>
                      <a:pt x="343" y="300"/>
                    </a:moveTo>
                    <a:cubicBezTo>
                      <a:pt x="367" y="292"/>
                      <a:pt x="443" y="272"/>
                      <a:pt x="487" y="254"/>
                    </a:cubicBezTo>
                    <a:cubicBezTo>
                      <a:pt x="531" y="236"/>
                      <a:pt x="584" y="216"/>
                      <a:pt x="607" y="191"/>
                    </a:cubicBezTo>
                    <a:cubicBezTo>
                      <a:pt x="628" y="173"/>
                      <a:pt x="646" y="125"/>
                      <a:pt x="627" y="107"/>
                    </a:cubicBezTo>
                    <a:cubicBezTo>
                      <a:pt x="603" y="85"/>
                      <a:pt x="563" y="79"/>
                      <a:pt x="459" y="61"/>
                    </a:cubicBezTo>
                    <a:cubicBezTo>
                      <a:pt x="355" y="43"/>
                      <a:pt x="76" y="1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74" name="Freeform 672"/>
              <p:cNvSpPr>
                <a:spLocks/>
              </p:cNvSpPr>
              <p:nvPr/>
            </p:nvSpPr>
            <p:spPr bwMode="auto">
              <a:xfrm>
                <a:off x="4116" y="955"/>
                <a:ext cx="630" cy="397"/>
              </a:xfrm>
              <a:custGeom>
                <a:avLst/>
                <a:gdLst>
                  <a:gd name="T0" fmla="*/ 320 w 630"/>
                  <a:gd name="T1" fmla="*/ 397 h 397"/>
                  <a:gd name="T2" fmla="*/ 468 w 630"/>
                  <a:gd name="T3" fmla="*/ 345 h 397"/>
                  <a:gd name="T4" fmla="*/ 590 w 630"/>
                  <a:gd name="T5" fmla="*/ 275 h 397"/>
                  <a:gd name="T6" fmla="*/ 611 w 630"/>
                  <a:gd name="T7" fmla="*/ 181 h 397"/>
                  <a:gd name="T8" fmla="*/ 439 w 630"/>
                  <a:gd name="T9" fmla="*/ 129 h 397"/>
                  <a:gd name="T10" fmla="*/ 0 w 630"/>
                  <a:gd name="T11" fmla="*/ 0 h 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0" h="397">
                    <a:moveTo>
                      <a:pt x="320" y="397"/>
                    </a:moveTo>
                    <a:cubicBezTo>
                      <a:pt x="345" y="388"/>
                      <a:pt x="423" y="366"/>
                      <a:pt x="468" y="345"/>
                    </a:cubicBezTo>
                    <a:cubicBezTo>
                      <a:pt x="513" y="325"/>
                      <a:pt x="567" y="303"/>
                      <a:pt x="590" y="275"/>
                    </a:cubicBezTo>
                    <a:cubicBezTo>
                      <a:pt x="612" y="255"/>
                      <a:pt x="630" y="201"/>
                      <a:pt x="611" y="181"/>
                    </a:cubicBezTo>
                    <a:cubicBezTo>
                      <a:pt x="586" y="156"/>
                      <a:pt x="541" y="159"/>
                      <a:pt x="439" y="129"/>
                    </a:cubicBezTo>
                    <a:cubicBezTo>
                      <a:pt x="337" y="99"/>
                      <a:pt x="91" y="27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pic>
          <p:nvPicPr>
            <p:cNvPr id="72745" name="Picture 673" descr="laptop_keyboard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3109" y="2736"/>
              <a:ext cx="24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46" name="Freeform 674"/>
            <p:cNvSpPr>
              <a:spLocks/>
            </p:cNvSpPr>
            <p:nvPr/>
          </p:nvSpPr>
          <p:spPr bwMode="auto">
            <a:xfrm>
              <a:off x="3190" y="2638"/>
              <a:ext cx="197" cy="131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72747" name="Picture 675" descr="screen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" y="2641"/>
              <a:ext cx="17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48" name="Freeform 676"/>
            <p:cNvSpPr>
              <a:spLocks/>
            </p:cNvSpPr>
            <p:nvPr/>
          </p:nvSpPr>
          <p:spPr bwMode="auto">
            <a:xfrm>
              <a:off x="3226" y="2634"/>
              <a:ext cx="167" cy="2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49" name="Freeform 677"/>
            <p:cNvSpPr>
              <a:spLocks/>
            </p:cNvSpPr>
            <p:nvPr/>
          </p:nvSpPr>
          <p:spPr bwMode="auto">
            <a:xfrm>
              <a:off x="3189" y="2634"/>
              <a:ext cx="46" cy="102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50" name="Freeform 678"/>
            <p:cNvSpPr>
              <a:spLocks/>
            </p:cNvSpPr>
            <p:nvPr/>
          </p:nvSpPr>
          <p:spPr bwMode="auto">
            <a:xfrm>
              <a:off x="3342" y="2652"/>
              <a:ext cx="50" cy="117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51" name="Freeform 679"/>
            <p:cNvSpPr>
              <a:spLocks/>
            </p:cNvSpPr>
            <p:nvPr/>
          </p:nvSpPr>
          <p:spPr bwMode="auto">
            <a:xfrm>
              <a:off x="3188" y="2730"/>
              <a:ext cx="183" cy="40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52" name="Freeform 680"/>
            <p:cNvSpPr>
              <a:spLocks/>
            </p:cNvSpPr>
            <p:nvPr/>
          </p:nvSpPr>
          <p:spPr bwMode="auto">
            <a:xfrm>
              <a:off x="3347" y="2653"/>
              <a:ext cx="47" cy="118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53" name="Freeform 681"/>
            <p:cNvSpPr>
              <a:spLocks/>
            </p:cNvSpPr>
            <p:nvPr/>
          </p:nvSpPr>
          <p:spPr bwMode="auto">
            <a:xfrm>
              <a:off x="3188" y="2736"/>
              <a:ext cx="163" cy="39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2754" name="Group 682"/>
            <p:cNvGrpSpPr>
              <a:grpSpLocks/>
            </p:cNvGrpSpPr>
            <p:nvPr/>
          </p:nvGrpSpPr>
          <p:grpSpPr bwMode="auto">
            <a:xfrm>
              <a:off x="3186" y="2777"/>
              <a:ext cx="55" cy="24"/>
              <a:chOff x="1740" y="2642"/>
              <a:chExt cx="752" cy="327"/>
            </a:xfrm>
          </p:grpSpPr>
          <p:sp>
            <p:nvSpPr>
              <p:cNvPr id="72763" name="Freeform 683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64" name="Freeform 684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65" name="Freeform 685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66" name="Freeform 686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67" name="Freeform 687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768" name="Freeform 688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2755" name="Freeform 689"/>
            <p:cNvSpPr>
              <a:spLocks/>
            </p:cNvSpPr>
            <p:nvPr/>
          </p:nvSpPr>
          <p:spPr bwMode="auto">
            <a:xfrm>
              <a:off x="3280" y="2781"/>
              <a:ext cx="67" cy="51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56" name="Freeform 690"/>
            <p:cNvSpPr>
              <a:spLocks/>
            </p:cNvSpPr>
            <p:nvPr/>
          </p:nvSpPr>
          <p:spPr bwMode="auto">
            <a:xfrm>
              <a:off x="3109" y="2785"/>
              <a:ext cx="171" cy="4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57" name="Freeform 691"/>
            <p:cNvSpPr>
              <a:spLocks/>
            </p:cNvSpPr>
            <p:nvPr/>
          </p:nvSpPr>
          <p:spPr bwMode="auto">
            <a:xfrm>
              <a:off x="3110" y="277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58" name="Freeform 692"/>
            <p:cNvSpPr>
              <a:spLocks/>
            </p:cNvSpPr>
            <p:nvPr/>
          </p:nvSpPr>
          <p:spPr bwMode="auto">
            <a:xfrm>
              <a:off x="3110" y="273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59" name="Freeform 693"/>
            <p:cNvSpPr>
              <a:spLocks/>
            </p:cNvSpPr>
            <p:nvPr/>
          </p:nvSpPr>
          <p:spPr bwMode="auto">
            <a:xfrm>
              <a:off x="3115" y="2778"/>
              <a:ext cx="162" cy="4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60" name="Freeform 694"/>
            <p:cNvSpPr>
              <a:spLocks/>
            </p:cNvSpPr>
            <p:nvPr/>
          </p:nvSpPr>
          <p:spPr bwMode="auto">
            <a:xfrm flipV="1">
              <a:off x="3277" y="2775"/>
              <a:ext cx="66" cy="4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61" name="Freeform 695"/>
            <p:cNvSpPr>
              <a:spLocks/>
            </p:cNvSpPr>
            <p:nvPr/>
          </p:nvSpPr>
          <p:spPr bwMode="auto">
            <a:xfrm>
              <a:off x="3382" y="2736"/>
              <a:ext cx="1" cy="10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62" name="Freeform 696"/>
            <p:cNvSpPr>
              <a:spLocks/>
            </p:cNvSpPr>
            <p:nvPr/>
          </p:nvSpPr>
          <p:spPr bwMode="auto">
            <a:xfrm>
              <a:off x="3382" y="2698"/>
              <a:ext cx="79" cy="39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2732" name="Group 699"/>
          <p:cNvGrpSpPr>
            <a:grpSpLocks/>
          </p:cNvGrpSpPr>
          <p:nvPr/>
        </p:nvGrpSpPr>
        <p:grpSpPr bwMode="auto">
          <a:xfrm flipH="1">
            <a:off x="1131888" y="4695825"/>
            <a:ext cx="501650" cy="512763"/>
            <a:chOff x="2839" y="3501"/>
            <a:chExt cx="755" cy="803"/>
          </a:xfrm>
        </p:grpSpPr>
        <p:pic>
          <p:nvPicPr>
            <p:cNvPr id="72742" name="Picture 700" descr="desktop_computer_stylized_medium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43" name="Freeform 701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72733" name="Group 702"/>
          <p:cNvGrpSpPr>
            <a:grpSpLocks/>
          </p:cNvGrpSpPr>
          <p:nvPr/>
        </p:nvGrpSpPr>
        <p:grpSpPr bwMode="auto">
          <a:xfrm flipH="1">
            <a:off x="1282700" y="4268788"/>
            <a:ext cx="501650" cy="512762"/>
            <a:chOff x="2839" y="3501"/>
            <a:chExt cx="755" cy="803"/>
          </a:xfrm>
        </p:grpSpPr>
        <p:pic>
          <p:nvPicPr>
            <p:cNvPr id="72740" name="Picture 703" descr="desktop_computer_stylized_medium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41" name="Freeform 704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72734" name="Group 705"/>
          <p:cNvGrpSpPr>
            <a:grpSpLocks/>
          </p:cNvGrpSpPr>
          <p:nvPr/>
        </p:nvGrpSpPr>
        <p:grpSpPr bwMode="auto">
          <a:xfrm>
            <a:off x="1955800" y="4656138"/>
            <a:ext cx="501650" cy="512762"/>
            <a:chOff x="2839" y="3501"/>
            <a:chExt cx="755" cy="803"/>
          </a:xfrm>
        </p:grpSpPr>
        <p:pic>
          <p:nvPicPr>
            <p:cNvPr id="72738" name="Picture 706" descr="desktop_computer_stylized_medium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39" name="Freeform 707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72735" name="Group 708"/>
          <p:cNvGrpSpPr>
            <a:grpSpLocks/>
          </p:cNvGrpSpPr>
          <p:nvPr/>
        </p:nvGrpSpPr>
        <p:grpSpPr bwMode="auto">
          <a:xfrm>
            <a:off x="1757363" y="5095875"/>
            <a:ext cx="501650" cy="512763"/>
            <a:chOff x="2839" y="3501"/>
            <a:chExt cx="755" cy="803"/>
          </a:xfrm>
        </p:grpSpPr>
        <p:pic>
          <p:nvPicPr>
            <p:cNvPr id="72736" name="Picture 709" descr="desktop_computer_stylized_medium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37" name="Freeform 710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2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2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74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5" name="Picture 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10414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Multiple access protocols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95413"/>
            <a:ext cx="8396287" cy="46482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single shared broadcast channel 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two or more simultaneous transmissions by nodes: interference </a:t>
            </a:r>
          </a:p>
          <a:p>
            <a:pPr lvl="1"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collision</a:t>
            </a:r>
            <a:r>
              <a:rPr lang="en-US" dirty="0">
                <a:latin typeface="Gill Sans MT" charset="0"/>
              </a:rPr>
              <a:t> if node receives two or more signals at the same time</a:t>
            </a:r>
          </a:p>
          <a:p>
            <a:pPr>
              <a:buFont typeface="Wingdings" charset="0"/>
              <a:buNone/>
              <a:defRPr/>
            </a:pPr>
            <a:endParaRPr lang="en-US" sz="2400" i="1" u="sng" dirty="0">
              <a:solidFill>
                <a:srgbClr val="FF0000"/>
              </a:solidFill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multiple access protocol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distributed algorithm that determines how nodes share channel, i.e., determine when node can transmit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communication about channel sharing must use channel itself! 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no out-of-band channel for </a:t>
            </a:r>
            <a:r>
              <a:rPr lang="en-US" sz="2000" dirty="0" smtClean="0">
                <a:latin typeface="Gill Sans MT" charset="0"/>
              </a:rPr>
              <a:t>coordination</a:t>
            </a:r>
            <a:endParaRPr lang="en-US" sz="2000" dirty="0">
              <a:latin typeface="Gill Sans MT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9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398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An ideal multiple access protocol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given: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broadcast channel of rate R bps</a:t>
            </a:r>
          </a:p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desiderata: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1. when one node wants to transmit, it can send at rate R.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2. when M nodes want to transmit, each can send at average rate R/M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3. fully decentralized:</a:t>
            </a:r>
          </a:p>
          <a:p>
            <a:pPr lvl="2">
              <a:defRPr/>
            </a:pPr>
            <a:r>
              <a:rPr lang="en-US" sz="2400" dirty="0">
                <a:latin typeface="Gill Sans MT" charset="0"/>
              </a:rPr>
              <a:t>no special node to coordinate transmissions</a:t>
            </a:r>
          </a:p>
          <a:p>
            <a:pPr lvl="2">
              <a:defRPr/>
            </a:pPr>
            <a:r>
              <a:rPr lang="en-US" sz="2400" dirty="0">
                <a:latin typeface="Gill Sans MT" charset="0"/>
              </a:rPr>
              <a:t>no synchronization of clocks, slots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4. simple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84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Picture 6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94456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1925"/>
            <a:ext cx="8101013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MAC protocols: taxonomy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8271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>
                <a:latin typeface="Gill Sans MT" charset="0"/>
                <a:cs typeface="+mn-cs"/>
              </a:rPr>
              <a:t>three broad classes: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channel partitioning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divide channel into smaller </a:t>
            </a:r>
            <a:r>
              <a:rPr lang="ja-JP" altLang="en-US" sz="2000" dirty="0">
                <a:latin typeface="Gill Sans MT" charset="0"/>
              </a:rPr>
              <a:t>“</a:t>
            </a:r>
            <a:r>
              <a:rPr lang="en-US" sz="2000" dirty="0">
                <a:latin typeface="Gill Sans MT" charset="0"/>
              </a:rPr>
              <a:t>pieces</a:t>
            </a:r>
            <a:r>
              <a:rPr lang="ja-JP" altLang="en-US" sz="2000" dirty="0">
                <a:latin typeface="Gill Sans MT" charset="0"/>
              </a:rPr>
              <a:t>”</a:t>
            </a:r>
            <a:r>
              <a:rPr lang="en-US" sz="2000" dirty="0">
                <a:latin typeface="Gill Sans MT" charset="0"/>
              </a:rPr>
              <a:t> (time slots, frequency, code)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allocate piece to node for exclusive use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random access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channel not divided, allow collisions</a:t>
            </a:r>
          </a:p>
          <a:p>
            <a:pPr lvl="1">
              <a:defRPr/>
            </a:pPr>
            <a:r>
              <a:rPr lang="ja-JP" altLang="en-US" sz="2000" dirty="0">
                <a:latin typeface="Gill Sans MT" charset="0"/>
              </a:rPr>
              <a:t>“</a:t>
            </a:r>
            <a:r>
              <a:rPr lang="en-US" sz="2000" dirty="0">
                <a:latin typeface="Gill Sans MT" charset="0"/>
              </a:rPr>
              <a:t>recover</a:t>
            </a:r>
            <a:r>
              <a:rPr lang="ja-JP" altLang="en-US" sz="2000" dirty="0">
                <a:latin typeface="Gill Sans MT" charset="0"/>
              </a:rPr>
              <a:t>”</a:t>
            </a:r>
            <a:r>
              <a:rPr lang="en-US" sz="2000" dirty="0">
                <a:latin typeface="Gill Sans MT" charset="0"/>
              </a:rPr>
              <a:t> from collisions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r>
              <a:rPr lang="ja-JP" alt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“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taking 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turns</a:t>
            </a:r>
            <a:r>
              <a:rPr lang="ja-JP" altLang="en-US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”</a:t>
            </a:r>
            <a:endParaRPr lang="en-US" i="1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nodes take turns, but nodes with more to send can take longer turns</a:t>
            </a:r>
            <a:endParaRPr lang="en-US" dirty="0">
              <a:latin typeface="Gill Sans MT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0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2" y="1039813"/>
            <a:ext cx="7187487" cy="18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Gill Sans MT" charset="0"/>
                <a:cs typeface="+mj-cs"/>
              </a:rPr>
              <a:t>Review Questions from last week</a:t>
            </a:r>
            <a:endParaRPr lang="en-US" sz="4000" dirty="0">
              <a:latin typeface="Gill Sans MT" charset="0"/>
              <a:cs typeface="+mj-cs"/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3056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990033"/>
                </a:solidFill>
                <a:latin typeface="Gill Sans MT" charset="0"/>
                <a:cs typeface="+mn-cs"/>
              </a:rPr>
              <a:t>Which of the two network layer design options, datagram or VC is simpler? Which allows more functionality?:</a:t>
            </a:r>
            <a:r>
              <a:rPr lang="en-US" sz="3200" i="1" dirty="0" smtClean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</a:p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Datagram simpler vs VC more functionality:</a:t>
            </a:r>
          </a:p>
          <a:p>
            <a:pPr lvl="1">
              <a:defRPr/>
            </a:pPr>
            <a:r>
              <a:rPr lang="en-US" dirty="0" smtClean="0">
                <a:latin typeface="Gill Sans MT" charset="0"/>
              </a:rPr>
              <a:t>Datagram extra header, may reach destination in any order, </a:t>
            </a:r>
            <a:r>
              <a:rPr lang="en-US" dirty="0"/>
              <a:t>not </a:t>
            </a:r>
            <a:r>
              <a:rPr lang="en-US" dirty="0" smtClean="0"/>
              <a:t>reliable, no need to </a:t>
            </a:r>
            <a:r>
              <a:rPr lang="en-US" smtClean="0"/>
              <a:t>reserve resource </a:t>
            </a:r>
            <a:endParaRPr lang="en-US" dirty="0" smtClean="0">
              <a:latin typeface="Gill Sans MT" charset="0"/>
            </a:endParaRPr>
          </a:p>
          <a:p>
            <a:pPr lvl="1">
              <a:defRPr/>
            </a:pPr>
            <a:r>
              <a:rPr lang="en-US" dirty="0" smtClean="0">
                <a:latin typeface="Gill Sans MT" charset="0"/>
              </a:rPr>
              <a:t>VC reserves resources, follow in order the same path, global header for first packet, </a:t>
            </a:r>
            <a:r>
              <a:rPr lang="en-US" dirty="0"/>
              <a:t>highly reliable</a:t>
            </a:r>
            <a:endParaRPr lang="en-US" dirty="0" smtClean="0">
              <a:latin typeface="Gill Sans MT" charset="0"/>
            </a:endParaRPr>
          </a:p>
          <a:p>
            <a:pPr>
              <a:defRPr/>
            </a:pPr>
            <a:r>
              <a:rPr lang="en-US" dirty="0" smtClean="0">
                <a:latin typeface="Gill Sans MT" charset="0"/>
              </a:rPr>
              <a:t>Read/Try </a:t>
            </a:r>
            <a:r>
              <a:rPr lang="en-US" dirty="0">
                <a:latin typeface="Gill Sans MT" charset="0"/>
              </a:rPr>
              <a:t>exercises before exercise session </a:t>
            </a:r>
            <a:r>
              <a:rPr lang="en-US" dirty="0">
                <a:latin typeface="Gill Sans MT" charset="0"/>
                <a:sym typeface="Wingdings" panose="05000000000000000000" pitchFamily="2" charset="2"/>
              </a:rPr>
              <a:t>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64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50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003300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206375"/>
            <a:ext cx="862965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Channel partitioning MAC protocols: TDMA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379538"/>
            <a:ext cx="7772400" cy="2930525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TDMA: time division multiple access</a:t>
            </a:r>
            <a:r>
              <a:rPr lang="en-US" sz="3200" dirty="0">
                <a:latin typeface="Gill Sans MT" charset="0"/>
                <a:cs typeface="+mn-cs"/>
              </a:rPr>
              <a:t> </a:t>
            </a:r>
          </a:p>
          <a:p>
            <a:pPr>
              <a:lnSpc>
                <a:spcPct val="75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access to channel in "rounds" </a:t>
            </a:r>
          </a:p>
          <a:p>
            <a:pPr>
              <a:lnSpc>
                <a:spcPct val="75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each station gets fixed length slot (length = </a:t>
            </a:r>
            <a:r>
              <a:rPr lang="en-US" dirty="0" smtClean="0">
                <a:latin typeface="Gill Sans MT" charset="0"/>
                <a:cs typeface="+mn-cs"/>
              </a:rPr>
              <a:t>packet transmission </a:t>
            </a:r>
            <a:r>
              <a:rPr lang="en-US" dirty="0">
                <a:latin typeface="Gill Sans MT" charset="0"/>
                <a:cs typeface="+mn-cs"/>
              </a:rPr>
              <a:t>time) in each round </a:t>
            </a:r>
          </a:p>
          <a:p>
            <a:pPr>
              <a:lnSpc>
                <a:spcPct val="75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unused slots go idle </a:t>
            </a:r>
          </a:p>
          <a:p>
            <a:pPr>
              <a:lnSpc>
                <a:spcPct val="75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example: 6-station LAN, 1,3,4 </a:t>
            </a:r>
            <a:r>
              <a:rPr lang="en-US" dirty="0" smtClean="0">
                <a:latin typeface="Gill Sans MT" charset="0"/>
                <a:cs typeface="+mn-cs"/>
              </a:rPr>
              <a:t>have packets to send, </a:t>
            </a:r>
            <a:r>
              <a:rPr lang="en-US" dirty="0">
                <a:latin typeface="Gill Sans MT" charset="0"/>
                <a:cs typeface="+mn-cs"/>
              </a:rPr>
              <a:t>slots 2,5,6 idle </a:t>
            </a:r>
            <a:endParaRPr lang="en-US" sz="3200" dirty="0">
              <a:latin typeface="Gill Sans MT" charset="0"/>
              <a:cs typeface="+mn-cs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052513" y="5440363"/>
            <a:ext cx="6084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274763" y="5213350"/>
            <a:ext cx="479425" cy="230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2233613" y="5213350"/>
            <a:ext cx="479425" cy="2301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2708275" y="5213350"/>
            <a:ext cx="479425" cy="230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>
            <a:off x="1276350" y="5100638"/>
            <a:ext cx="0" cy="338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16" name="Line 16"/>
          <p:cNvSpPr>
            <a:spLocks noChangeShapeType="1"/>
          </p:cNvSpPr>
          <p:nvPr/>
        </p:nvSpPr>
        <p:spPr bwMode="auto">
          <a:xfrm>
            <a:off x="4141788" y="5103813"/>
            <a:ext cx="0" cy="33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17" name="Text Box 23"/>
          <p:cNvSpPr txBox="1">
            <a:spLocks noChangeArrowheads="1"/>
          </p:cNvSpPr>
          <p:nvPr/>
        </p:nvSpPr>
        <p:spPr bwMode="auto">
          <a:xfrm>
            <a:off x="1374775" y="518001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0" dirty="0" smtClean="0">
                <a:solidFill>
                  <a:schemeClr val="bg1"/>
                </a:solidFill>
                <a:latin typeface="Arial" charset="0"/>
                <a:cs typeface="+mn-cs"/>
              </a:rPr>
              <a:t>1</a:t>
            </a:r>
          </a:p>
        </p:txBody>
      </p:sp>
      <p:sp>
        <p:nvSpPr>
          <p:cNvPr id="21518" name="Text Box 24"/>
          <p:cNvSpPr txBox="1">
            <a:spLocks noChangeArrowheads="1"/>
          </p:cNvSpPr>
          <p:nvPr/>
        </p:nvSpPr>
        <p:spPr bwMode="auto">
          <a:xfrm>
            <a:off x="2320925" y="51657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0" dirty="0" smtClean="0">
                <a:solidFill>
                  <a:schemeClr val="bg1"/>
                </a:solidFill>
                <a:latin typeface="Arial" charset="0"/>
                <a:cs typeface="+mn-cs"/>
              </a:rPr>
              <a:t>3</a:t>
            </a:r>
          </a:p>
        </p:txBody>
      </p:sp>
      <p:sp>
        <p:nvSpPr>
          <p:cNvPr id="21519" name="Text Box 25"/>
          <p:cNvSpPr txBox="1">
            <a:spLocks noChangeArrowheads="1"/>
          </p:cNvSpPr>
          <p:nvPr/>
        </p:nvSpPr>
        <p:spPr bwMode="auto">
          <a:xfrm>
            <a:off x="2786063" y="51720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0" dirty="0" smtClean="0">
                <a:solidFill>
                  <a:schemeClr val="bg1"/>
                </a:solidFill>
                <a:latin typeface="Arial" charset="0"/>
                <a:cs typeface="+mn-cs"/>
              </a:rPr>
              <a:t>4</a:t>
            </a:r>
          </a:p>
        </p:txBody>
      </p:sp>
      <p:sp>
        <p:nvSpPr>
          <p:cNvPr id="21520" name="Rectangle 26"/>
          <p:cNvSpPr>
            <a:spLocks noChangeArrowheads="1"/>
          </p:cNvSpPr>
          <p:nvPr/>
        </p:nvSpPr>
        <p:spPr bwMode="auto">
          <a:xfrm>
            <a:off x="4132263" y="5208588"/>
            <a:ext cx="479425" cy="230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21" name="Rectangle 27"/>
          <p:cNvSpPr>
            <a:spLocks noChangeArrowheads="1"/>
          </p:cNvSpPr>
          <p:nvPr/>
        </p:nvSpPr>
        <p:spPr bwMode="auto">
          <a:xfrm>
            <a:off x="5091113" y="5208588"/>
            <a:ext cx="479425" cy="2301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22" name="Rectangle 28"/>
          <p:cNvSpPr>
            <a:spLocks noChangeArrowheads="1"/>
          </p:cNvSpPr>
          <p:nvPr/>
        </p:nvSpPr>
        <p:spPr bwMode="auto">
          <a:xfrm>
            <a:off x="5565775" y="5208588"/>
            <a:ext cx="479425" cy="230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23" name="Line 29"/>
          <p:cNvSpPr>
            <a:spLocks noChangeShapeType="1"/>
          </p:cNvSpPr>
          <p:nvPr/>
        </p:nvSpPr>
        <p:spPr bwMode="auto">
          <a:xfrm>
            <a:off x="4133850" y="5095875"/>
            <a:ext cx="0" cy="338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24" name="Text Box 30"/>
          <p:cNvSpPr txBox="1">
            <a:spLocks noChangeArrowheads="1"/>
          </p:cNvSpPr>
          <p:nvPr/>
        </p:nvSpPr>
        <p:spPr bwMode="auto">
          <a:xfrm>
            <a:off x="4232275" y="5175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0" dirty="0" smtClean="0">
                <a:solidFill>
                  <a:schemeClr val="bg1"/>
                </a:solidFill>
                <a:latin typeface="Arial" charset="0"/>
                <a:cs typeface="+mn-cs"/>
              </a:rPr>
              <a:t>1</a:t>
            </a:r>
          </a:p>
        </p:txBody>
      </p:sp>
      <p:sp>
        <p:nvSpPr>
          <p:cNvPr id="21525" name="Text Box 31"/>
          <p:cNvSpPr txBox="1">
            <a:spLocks noChangeArrowheads="1"/>
          </p:cNvSpPr>
          <p:nvPr/>
        </p:nvSpPr>
        <p:spPr bwMode="auto">
          <a:xfrm>
            <a:off x="5178425" y="5160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0" dirty="0" smtClean="0">
                <a:solidFill>
                  <a:schemeClr val="bg1"/>
                </a:solidFill>
                <a:latin typeface="Arial" charset="0"/>
                <a:cs typeface="+mn-cs"/>
              </a:rPr>
              <a:t>3</a:t>
            </a:r>
          </a:p>
        </p:txBody>
      </p:sp>
      <p:sp>
        <p:nvSpPr>
          <p:cNvPr id="21526" name="Text Box 32"/>
          <p:cNvSpPr txBox="1">
            <a:spLocks noChangeArrowheads="1"/>
          </p:cNvSpPr>
          <p:nvPr/>
        </p:nvSpPr>
        <p:spPr bwMode="auto">
          <a:xfrm>
            <a:off x="5643563" y="516731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0" dirty="0" smtClean="0">
                <a:solidFill>
                  <a:schemeClr val="bg1"/>
                </a:solidFill>
                <a:latin typeface="Arial" charset="0"/>
                <a:cs typeface="+mn-cs"/>
              </a:rPr>
              <a:t>4</a:t>
            </a:r>
          </a:p>
        </p:txBody>
      </p:sp>
      <p:sp>
        <p:nvSpPr>
          <p:cNvPr id="21527" name="Line 34"/>
          <p:cNvSpPr>
            <a:spLocks noChangeShapeType="1"/>
          </p:cNvSpPr>
          <p:nvPr/>
        </p:nvSpPr>
        <p:spPr bwMode="auto">
          <a:xfrm>
            <a:off x="1757363" y="5205413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28" name="Line 35"/>
          <p:cNvSpPr>
            <a:spLocks noChangeShapeType="1"/>
          </p:cNvSpPr>
          <p:nvPr/>
        </p:nvSpPr>
        <p:spPr bwMode="auto">
          <a:xfrm>
            <a:off x="2233613" y="5210175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29" name="Line 36"/>
          <p:cNvSpPr>
            <a:spLocks noChangeShapeType="1"/>
          </p:cNvSpPr>
          <p:nvPr/>
        </p:nvSpPr>
        <p:spPr bwMode="auto">
          <a:xfrm>
            <a:off x="2709863" y="5210175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30" name="Line 37"/>
          <p:cNvSpPr>
            <a:spLocks noChangeShapeType="1"/>
          </p:cNvSpPr>
          <p:nvPr/>
        </p:nvSpPr>
        <p:spPr bwMode="auto">
          <a:xfrm>
            <a:off x="3186113" y="5210175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31" name="Line 38"/>
          <p:cNvSpPr>
            <a:spLocks noChangeShapeType="1"/>
          </p:cNvSpPr>
          <p:nvPr/>
        </p:nvSpPr>
        <p:spPr bwMode="auto">
          <a:xfrm>
            <a:off x="3667125" y="5200650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32" name="Line 39"/>
          <p:cNvSpPr>
            <a:spLocks noChangeShapeType="1"/>
          </p:cNvSpPr>
          <p:nvPr/>
        </p:nvSpPr>
        <p:spPr bwMode="auto">
          <a:xfrm>
            <a:off x="4614863" y="5205413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33" name="Line 40"/>
          <p:cNvSpPr>
            <a:spLocks noChangeShapeType="1"/>
          </p:cNvSpPr>
          <p:nvPr/>
        </p:nvSpPr>
        <p:spPr bwMode="auto">
          <a:xfrm>
            <a:off x="5562600" y="5200650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34" name="Line 41"/>
          <p:cNvSpPr>
            <a:spLocks noChangeShapeType="1"/>
          </p:cNvSpPr>
          <p:nvPr/>
        </p:nvSpPr>
        <p:spPr bwMode="auto">
          <a:xfrm>
            <a:off x="6510338" y="5195888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35" name="Line 42"/>
          <p:cNvSpPr>
            <a:spLocks noChangeShapeType="1"/>
          </p:cNvSpPr>
          <p:nvPr/>
        </p:nvSpPr>
        <p:spPr bwMode="auto">
          <a:xfrm>
            <a:off x="6043613" y="5205413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36" name="Line 43"/>
          <p:cNvSpPr>
            <a:spLocks noChangeShapeType="1"/>
          </p:cNvSpPr>
          <p:nvPr/>
        </p:nvSpPr>
        <p:spPr bwMode="auto">
          <a:xfrm>
            <a:off x="6991350" y="5110163"/>
            <a:ext cx="0" cy="338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37" name="Line 44"/>
          <p:cNvSpPr>
            <a:spLocks noChangeShapeType="1"/>
          </p:cNvSpPr>
          <p:nvPr/>
        </p:nvSpPr>
        <p:spPr bwMode="auto">
          <a:xfrm>
            <a:off x="5091113" y="5205413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38" name="Text Box 45"/>
          <p:cNvSpPr txBox="1">
            <a:spLocks noChangeArrowheads="1"/>
          </p:cNvSpPr>
          <p:nvPr/>
        </p:nvSpPr>
        <p:spPr bwMode="auto">
          <a:xfrm>
            <a:off x="2320925" y="4581525"/>
            <a:ext cx="704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i="0" dirty="0" smtClean="0">
                <a:latin typeface="Arial" charset="0"/>
                <a:cs typeface="+mn-cs"/>
              </a:rPr>
              <a:t>6-slot</a:t>
            </a:r>
          </a:p>
          <a:p>
            <a:pPr>
              <a:defRPr/>
            </a:pPr>
            <a:r>
              <a:rPr lang="en-US" sz="1600" i="0" dirty="0" smtClean="0">
                <a:latin typeface="Arial" charset="0"/>
                <a:cs typeface="+mn-cs"/>
              </a:rPr>
              <a:t>frame</a:t>
            </a:r>
          </a:p>
        </p:txBody>
      </p:sp>
      <p:sp>
        <p:nvSpPr>
          <p:cNvPr id="21539" name="Line 46"/>
          <p:cNvSpPr>
            <a:spLocks noChangeShapeType="1"/>
          </p:cNvSpPr>
          <p:nvPr/>
        </p:nvSpPr>
        <p:spPr bwMode="auto">
          <a:xfrm>
            <a:off x="3132138" y="4918075"/>
            <a:ext cx="98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40" name="Line 47"/>
          <p:cNvSpPr>
            <a:spLocks noChangeShapeType="1"/>
          </p:cNvSpPr>
          <p:nvPr/>
        </p:nvSpPr>
        <p:spPr bwMode="auto">
          <a:xfrm flipH="1">
            <a:off x="1287463" y="4913313"/>
            <a:ext cx="98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41" name="Line 48"/>
          <p:cNvSpPr>
            <a:spLocks noChangeShapeType="1"/>
          </p:cNvSpPr>
          <p:nvPr/>
        </p:nvSpPr>
        <p:spPr bwMode="auto">
          <a:xfrm>
            <a:off x="1266825" y="4826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42" name="Line 49"/>
          <p:cNvSpPr>
            <a:spLocks noChangeShapeType="1"/>
          </p:cNvSpPr>
          <p:nvPr/>
        </p:nvSpPr>
        <p:spPr bwMode="auto">
          <a:xfrm>
            <a:off x="4125913" y="4816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43" name="Text Box 51"/>
          <p:cNvSpPr txBox="1">
            <a:spLocks noChangeArrowheads="1"/>
          </p:cNvSpPr>
          <p:nvPr/>
        </p:nvSpPr>
        <p:spPr bwMode="auto">
          <a:xfrm>
            <a:off x="5184775" y="4554538"/>
            <a:ext cx="704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i="0" dirty="0" smtClean="0">
                <a:latin typeface="Arial" charset="0"/>
                <a:cs typeface="+mn-cs"/>
              </a:rPr>
              <a:t>6-slot</a:t>
            </a:r>
          </a:p>
          <a:p>
            <a:pPr>
              <a:defRPr/>
            </a:pPr>
            <a:r>
              <a:rPr lang="en-US" sz="1600" i="0" dirty="0" smtClean="0">
                <a:latin typeface="Arial" charset="0"/>
                <a:cs typeface="+mn-cs"/>
              </a:rPr>
              <a:t>frame</a:t>
            </a:r>
          </a:p>
        </p:txBody>
      </p:sp>
      <p:sp>
        <p:nvSpPr>
          <p:cNvPr id="21544" name="Line 52"/>
          <p:cNvSpPr>
            <a:spLocks noChangeShapeType="1"/>
          </p:cNvSpPr>
          <p:nvPr/>
        </p:nvSpPr>
        <p:spPr bwMode="auto">
          <a:xfrm>
            <a:off x="5995988" y="4924425"/>
            <a:ext cx="98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45" name="Line 53"/>
          <p:cNvSpPr>
            <a:spLocks noChangeShapeType="1"/>
          </p:cNvSpPr>
          <p:nvPr/>
        </p:nvSpPr>
        <p:spPr bwMode="auto">
          <a:xfrm flipH="1">
            <a:off x="4151313" y="4919663"/>
            <a:ext cx="98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546" name="Line 55"/>
          <p:cNvSpPr>
            <a:spLocks noChangeShapeType="1"/>
          </p:cNvSpPr>
          <p:nvPr/>
        </p:nvSpPr>
        <p:spPr bwMode="auto">
          <a:xfrm>
            <a:off x="6989763" y="4789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20</a:t>
            </a:fld>
            <a:endParaRPr lang="en-US" sz="1200" dirty="0">
              <a:latin typeface="Tahoma" charset="0"/>
            </a:endParaRPr>
          </a:p>
        </p:txBody>
      </p:sp>
      <p:sp>
        <p:nvSpPr>
          <p:cNvPr id="4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59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Random access protocols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44638"/>
            <a:ext cx="7772400" cy="4648200"/>
          </a:xfrm>
        </p:spPr>
        <p:txBody>
          <a:bodyPr/>
          <a:lstStyle/>
          <a:p>
            <a:pPr>
              <a:lnSpc>
                <a:spcPct val="75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when node has packet to send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transmit at full channel data rate R.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no </a:t>
            </a:r>
            <a:r>
              <a:rPr lang="en-US" i="1" dirty="0">
                <a:latin typeface="Gill Sans MT" charset="0"/>
              </a:rPr>
              <a:t>a priori</a:t>
            </a:r>
            <a:r>
              <a:rPr lang="en-US" dirty="0">
                <a:latin typeface="Gill Sans MT" charset="0"/>
              </a:rPr>
              <a:t> coordination among nodes</a:t>
            </a:r>
          </a:p>
          <a:p>
            <a:pPr>
              <a:lnSpc>
                <a:spcPct val="75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two or more transmitting nodes </a:t>
            </a:r>
            <a:r>
              <a:rPr lang="en-US" dirty="0">
                <a:latin typeface="MS Mincho" charset="0"/>
                <a:ea typeface="MS Mincho" charset="0"/>
                <a:cs typeface="MS Mincho" charset="0"/>
              </a:rPr>
              <a:t>➜</a:t>
            </a:r>
            <a:r>
              <a:rPr lang="en-US" dirty="0">
                <a:latin typeface="Gill Sans MT" charset="0"/>
                <a:cs typeface="+mn-cs"/>
              </a:rPr>
              <a:t> </a:t>
            </a:r>
            <a:r>
              <a:rPr lang="ja-JP" altLang="en-US">
                <a:latin typeface="Gill Sans MT" charset="0"/>
                <a:cs typeface="+mn-cs"/>
              </a:rPr>
              <a:t>“</a:t>
            </a:r>
            <a:r>
              <a:rPr lang="en-US" dirty="0">
                <a:latin typeface="Gill Sans MT" charset="0"/>
                <a:cs typeface="+mn-cs"/>
              </a:rPr>
              <a:t>collision</a:t>
            </a:r>
            <a:r>
              <a:rPr lang="ja-JP" altLang="en-US">
                <a:latin typeface="Gill Sans MT" charset="0"/>
                <a:cs typeface="+mn-cs"/>
              </a:rPr>
              <a:t>”</a:t>
            </a:r>
            <a:r>
              <a:rPr lang="en-US" dirty="0">
                <a:latin typeface="Gill Sans MT" charset="0"/>
                <a:cs typeface="+mn-cs"/>
              </a:rPr>
              <a:t>,</a:t>
            </a:r>
          </a:p>
          <a:p>
            <a:pPr>
              <a:lnSpc>
                <a:spcPct val="75000"/>
              </a:lnSpc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random access MAC protocol</a:t>
            </a:r>
            <a:r>
              <a:rPr lang="en-US" dirty="0">
                <a:latin typeface="Gill Sans MT" charset="0"/>
                <a:cs typeface="+mn-cs"/>
              </a:rPr>
              <a:t> specifies: 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how to detect collisions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how to recover from collisions (e.g., via delayed retransmissions)</a:t>
            </a:r>
          </a:p>
          <a:p>
            <a:pPr>
              <a:lnSpc>
                <a:spcPct val="75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examples of random access MAC protocols: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slotted ALOHA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ALOHA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CSMA, CSMA/CD, CSMA/CA</a:t>
            </a:r>
          </a:p>
        </p:txBody>
      </p:sp>
      <p:pic>
        <p:nvPicPr>
          <p:cNvPr id="84997" name="Picture 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1039813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4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54588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Slotted </a:t>
            </a:r>
            <a:r>
              <a:rPr lang="en-US" sz="4000" dirty="0">
                <a:latin typeface="Gill Sans MT" charset="0"/>
                <a:cs typeface="+mj-cs"/>
              </a:rPr>
              <a:t>ALOHA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4038" y="1522413"/>
            <a:ext cx="3989387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assumptions: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all frames same size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time divided into equal size slots (time to transmit 1 frame)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nodes start to transmit only slot beginning 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nodes are synchronized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if 2 or more nodes transmit in slot, all nodes detect collision</a:t>
            </a:r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00188"/>
            <a:ext cx="4332288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operation: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when node obtains fresh frame, transmits in next slot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>
                <a:latin typeface="Gill Sans MT" charset="0"/>
              </a:rPr>
              <a:t>if no collision:</a:t>
            </a:r>
            <a:r>
              <a:rPr lang="en-US" dirty="0">
                <a:latin typeface="Gill Sans MT" charset="0"/>
              </a:rPr>
              <a:t> node can send new frame in next slot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>
                <a:latin typeface="Gill Sans MT" charset="0"/>
              </a:rPr>
              <a:t>if collision:</a:t>
            </a:r>
            <a:r>
              <a:rPr lang="en-US" dirty="0">
                <a:latin typeface="Gill Sans MT" charset="0"/>
              </a:rPr>
              <a:t> node retransmits frame in each subsequent slot with prob. p until success</a:t>
            </a:r>
          </a:p>
        </p:txBody>
      </p:sp>
      <p:pic>
        <p:nvPicPr>
          <p:cNvPr id="87046" name="Picture 7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207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3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335338"/>
            <a:ext cx="3810000" cy="320357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Pros: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single active node can continuously transmit at full rate of channel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highly decentralized: only slots in nodes need to be in sync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simple</a:t>
            </a:r>
          </a:p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3313113"/>
            <a:ext cx="3810000" cy="3200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Cons: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collisions, wasting slots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idle slots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nodes may be able to detect collision in less than time to transmit packet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clock synchronization</a:t>
            </a:r>
          </a:p>
        </p:txBody>
      </p:sp>
      <p:sp>
        <p:nvSpPr>
          <p:cNvPr id="25606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54588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Slotted </a:t>
            </a:r>
            <a:r>
              <a:rPr lang="en-US" sz="4000" dirty="0">
                <a:latin typeface="Gill Sans MT" charset="0"/>
                <a:cs typeface="+mj-cs"/>
              </a:rPr>
              <a:t>ALOHA</a:t>
            </a:r>
          </a:p>
        </p:txBody>
      </p:sp>
      <p:pic>
        <p:nvPicPr>
          <p:cNvPr id="89094" name="Picture 6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207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9095" name="Group 64"/>
          <p:cNvGrpSpPr>
            <a:grpSpLocks/>
          </p:cNvGrpSpPr>
          <p:nvPr/>
        </p:nvGrpSpPr>
        <p:grpSpPr bwMode="auto">
          <a:xfrm>
            <a:off x="1028700" y="1350963"/>
            <a:ext cx="6053138" cy="1938337"/>
            <a:chOff x="648" y="899"/>
            <a:chExt cx="3813" cy="1221"/>
          </a:xfrm>
        </p:grpSpPr>
        <p:grpSp>
          <p:nvGrpSpPr>
            <p:cNvPr id="89096" name="Group 9"/>
            <p:cNvGrpSpPr>
              <a:grpSpLocks/>
            </p:cNvGrpSpPr>
            <p:nvPr/>
          </p:nvGrpSpPr>
          <p:grpSpPr bwMode="auto">
            <a:xfrm>
              <a:off x="1193" y="899"/>
              <a:ext cx="283" cy="192"/>
              <a:chOff x="1185" y="903"/>
              <a:chExt cx="283" cy="192"/>
            </a:xfrm>
          </p:grpSpPr>
          <p:sp>
            <p:nvSpPr>
              <p:cNvPr id="25660" name="Rectangle 7"/>
              <p:cNvSpPr>
                <a:spLocks noChangeArrowheads="1"/>
              </p:cNvSpPr>
              <p:nvPr/>
            </p:nvSpPr>
            <p:spPr bwMode="auto">
              <a:xfrm>
                <a:off x="1185" y="924"/>
                <a:ext cx="283" cy="1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61" name="Text Box 8"/>
              <p:cNvSpPr txBox="1">
                <a:spLocks noChangeArrowheads="1"/>
              </p:cNvSpPr>
              <p:nvPr/>
            </p:nvSpPr>
            <p:spPr bwMode="auto">
              <a:xfrm>
                <a:off x="1236" y="903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89097" name="Group 10"/>
            <p:cNvGrpSpPr>
              <a:grpSpLocks/>
            </p:cNvGrpSpPr>
            <p:nvPr/>
          </p:nvGrpSpPr>
          <p:grpSpPr bwMode="auto">
            <a:xfrm>
              <a:off x="1811" y="901"/>
              <a:ext cx="283" cy="192"/>
              <a:chOff x="1185" y="903"/>
              <a:chExt cx="283" cy="192"/>
            </a:xfrm>
          </p:grpSpPr>
          <p:sp>
            <p:nvSpPr>
              <p:cNvPr id="25658" name="Rectangle 11"/>
              <p:cNvSpPr>
                <a:spLocks noChangeArrowheads="1"/>
              </p:cNvSpPr>
              <p:nvPr/>
            </p:nvSpPr>
            <p:spPr bwMode="auto">
              <a:xfrm>
                <a:off x="1185" y="924"/>
                <a:ext cx="283" cy="1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59" name="Text Box 12"/>
              <p:cNvSpPr txBox="1">
                <a:spLocks noChangeArrowheads="1"/>
              </p:cNvSpPr>
              <p:nvPr/>
            </p:nvSpPr>
            <p:spPr bwMode="auto">
              <a:xfrm>
                <a:off x="1236" y="903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89098" name="Group 13"/>
            <p:cNvGrpSpPr>
              <a:grpSpLocks/>
            </p:cNvGrpSpPr>
            <p:nvPr/>
          </p:nvGrpSpPr>
          <p:grpSpPr bwMode="auto">
            <a:xfrm>
              <a:off x="2779" y="902"/>
              <a:ext cx="283" cy="192"/>
              <a:chOff x="1185" y="903"/>
              <a:chExt cx="283" cy="192"/>
            </a:xfrm>
          </p:grpSpPr>
          <p:sp>
            <p:nvSpPr>
              <p:cNvPr id="25656" name="Rectangle 14"/>
              <p:cNvSpPr>
                <a:spLocks noChangeArrowheads="1"/>
              </p:cNvSpPr>
              <p:nvPr/>
            </p:nvSpPr>
            <p:spPr bwMode="auto">
              <a:xfrm>
                <a:off x="1185" y="924"/>
                <a:ext cx="283" cy="1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57" name="Text Box 15"/>
              <p:cNvSpPr txBox="1">
                <a:spLocks noChangeArrowheads="1"/>
              </p:cNvSpPr>
              <p:nvPr/>
            </p:nvSpPr>
            <p:spPr bwMode="auto">
              <a:xfrm>
                <a:off x="1236" y="903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89099" name="Group 16"/>
            <p:cNvGrpSpPr>
              <a:grpSpLocks/>
            </p:cNvGrpSpPr>
            <p:nvPr/>
          </p:nvGrpSpPr>
          <p:grpSpPr bwMode="auto">
            <a:xfrm>
              <a:off x="3419" y="899"/>
              <a:ext cx="283" cy="192"/>
              <a:chOff x="1185" y="903"/>
              <a:chExt cx="283" cy="192"/>
            </a:xfrm>
          </p:grpSpPr>
          <p:sp>
            <p:nvSpPr>
              <p:cNvPr id="25654" name="Rectangle 17"/>
              <p:cNvSpPr>
                <a:spLocks noChangeArrowheads="1"/>
              </p:cNvSpPr>
              <p:nvPr/>
            </p:nvSpPr>
            <p:spPr bwMode="auto">
              <a:xfrm>
                <a:off x="1185" y="924"/>
                <a:ext cx="283" cy="1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55" name="Text Box 18"/>
              <p:cNvSpPr txBox="1">
                <a:spLocks noChangeArrowheads="1"/>
              </p:cNvSpPr>
              <p:nvPr/>
            </p:nvSpPr>
            <p:spPr bwMode="auto">
              <a:xfrm>
                <a:off x="1236" y="903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89100" name="Group 24"/>
            <p:cNvGrpSpPr>
              <a:grpSpLocks/>
            </p:cNvGrpSpPr>
            <p:nvPr/>
          </p:nvGrpSpPr>
          <p:grpSpPr bwMode="auto">
            <a:xfrm>
              <a:off x="1194" y="1225"/>
              <a:ext cx="283" cy="192"/>
              <a:chOff x="4584" y="1229"/>
              <a:chExt cx="283" cy="192"/>
            </a:xfrm>
          </p:grpSpPr>
          <p:sp>
            <p:nvSpPr>
              <p:cNvPr id="25652" name="Rectangle 20"/>
              <p:cNvSpPr>
                <a:spLocks noChangeArrowheads="1"/>
              </p:cNvSpPr>
              <p:nvPr/>
            </p:nvSpPr>
            <p:spPr bwMode="auto">
              <a:xfrm>
                <a:off x="4584" y="1247"/>
                <a:ext cx="283" cy="169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53" name="Text Box 21"/>
              <p:cNvSpPr txBox="1">
                <a:spLocks noChangeArrowheads="1"/>
              </p:cNvSpPr>
              <p:nvPr/>
            </p:nvSpPr>
            <p:spPr bwMode="auto">
              <a:xfrm>
                <a:off x="4636" y="1229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89101" name="Group 31"/>
            <p:cNvGrpSpPr>
              <a:grpSpLocks/>
            </p:cNvGrpSpPr>
            <p:nvPr/>
          </p:nvGrpSpPr>
          <p:grpSpPr bwMode="auto">
            <a:xfrm>
              <a:off x="1195" y="1546"/>
              <a:ext cx="283" cy="192"/>
              <a:chOff x="4827" y="1591"/>
              <a:chExt cx="283" cy="192"/>
            </a:xfrm>
          </p:grpSpPr>
          <p:sp>
            <p:nvSpPr>
              <p:cNvPr id="25650" name="Rectangle 22"/>
              <p:cNvSpPr>
                <a:spLocks noChangeArrowheads="1"/>
              </p:cNvSpPr>
              <p:nvPr/>
            </p:nvSpPr>
            <p:spPr bwMode="auto">
              <a:xfrm>
                <a:off x="4827" y="1609"/>
                <a:ext cx="283" cy="169"/>
              </a:xfrm>
              <a:prstGeom prst="rect">
                <a:avLst/>
              </a:prstGeom>
              <a:solidFill>
                <a:srgbClr val="D6009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51" name="Text Box 23"/>
              <p:cNvSpPr txBox="1">
                <a:spLocks noChangeArrowheads="1"/>
              </p:cNvSpPr>
              <p:nvPr/>
            </p:nvSpPr>
            <p:spPr bwMode="auto">
              <a:xfrm>
                <a:off x="4872" y="159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3</a:t>
                </a:r>
              </a:p>
            </p:txBody>
          </p:sp>
        </p:grpSp>
        <p:grpSp>
          <p:nvGrpSpPr>
            <p:cNvPr id="89102" name="Group 25"/>
            <p:cNvGrpSpPr>
              <a:grpSpLocks/>
            </p:cNvGrpSpPr>
            <p:nvPr/>
          </p:nvGrpSpPr>
          <p:grpSpPr bwMode="auto">
            <a:xfrm>
              <a:off x="1817" y="1226"/>
              <a:ext cx="283" cy="192"/>
              <a:chOff x="4584" y="1229"/>
              <a:chExt cx="283" cy="192"/>
            </a:xfrm>
          </p:grpSpPr>
          <p:sp>
            <p:nvSpPr>
              <p:cNvPr id="25648" name="Rectangle 26"/>
              <p:cNvSpPr>
                <a:spLocks noChangeArrowheads="1"/>
              </p:cNvSpPr>
              <p:nvPr/>
            </p:nvSpPr>
            <p:spPr bwMode="auto">
              <a:xfrm>
                <a:off x="4584" y="1247"/>
                <a:ext cx="283" cy="169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49" name="Text Box 27"/>
              <p:cNvSpPr txBox="1">
                <a:spLocks noChangeArrowheads="1"/>
              </p:cNvSpPr>
              <p:nvPr/>
            </p:nvSpPr>
            <p:spPr bwMode="auto">
              <a:xfrm>
                <a:off x="4636" y="1229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89103" name="Group 28"/>
            <p:cNvGrpSpPr>
              <a:grpSpLocks/>
            </p:cNvGrpSpPr>
            <p:nvPr/>
          </p:nvGrpSpPr>
          <p:grpSpPr bwMode="auto">
            <a:xfrm>
              <a:off x="2143" y="1227"/>
              <a:ext cx="283" cy="192"/>
              <a:chOff x="4584" y="1229"/>
              <a:chExt cx="283" cy="192"/>
            </a:xfrm>
          </p:grpSpPr>
          <p:sp>
            <p:nvSpPr>
              <p:cNvPr id="25646" name="Rectangle 29"/>
              <p:cNvSpPr>
                <a:spLocks noChangeArrowheads="1"/>
              </p:cNvSpPr>
              <p:nvPr/>
            </p:nvSpPr>
            <p:spPr bwMode="auto">
              <a:xfrm>
                <a:off x="4584" y="1247"/>
                <a:ext cx="283" cy="169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47" name="Text Box 30"/>
              <p:cNvSpPr txBox="1">
                <a:spLocks noChangeArrowheads="1"/>
              </p:cNvSpPr>
              <p:nvPr/>
            </p:nvSpPr>
            <p:spPr bwMode="auto">
              <a:xfrm>
                <a:off x="4636" y="1229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89104" name="Group 32"/>
            <p:cNvGrpSpPr>
              <a:grpSpLocks/>
            </p:cNvGrpSpPr>
            <p:nvPr/>
          </p:nvGrpSpPr>
          <p:grpSpPr bwMode="auto">
            <a:xfrm>
              <a:off x="2780" y="1547"/>
              <a:ext cx="283" cy="192"/>
              <a:chOff x="4827" y="1591"/>
              <a:chExt cx="283" cy="192"/>
            </a:xfrm>
          </p:grpSpPr>
          <p:sp>
            <p:nvSpPr>
              <p:cNvPr id="25644" name="Rectangle 33"/>
              <p:cNvSpPr>
                <a:spLocks noChangeArrowheads="1"/>
              </p:cNvSpPr>
              <p:nvPr/>
            </p:nvSpPr>
            <p:spPr bwMode="auto">
              <a:xfrm>
                <a:off x="4827" y="1609"/>
                <a:ext cx="283" cy="169"/>
              </a:xfrm>
              <a:prstGeom prst="rect">
                <a:avLst/>
              </a:prstGeom>
              <a:solidFill>
                <a:srgbClr val="D6009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45" name="Text Box 34"/>
              <p:cNvSpPr txBox="1">
                <a:spLocks noChangeArrowheads="1"/>
              </p:cNvSpPr>
              <p:nvPr/>
            </p:nvSpPr>
            <p:spPr bwMode="auto">
              <a:xfrm>
                <a:off x="4872" y="159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3</a:t>
                </a:r>
              </a:p>
            </p:txBody>
          </p:sp>
        </p:grpSp>
        <p:grpSp>
          <p:nvGrpSpPr>
            <p:cNvPr id="89105" name="Group 35"/>
            <p:cNvGrpSpPr>
              <a:grpSpLocks/>
            </p:cNvGrpSpPr>
            <p:nvPr/>
          </p:nvGrpSpPr>
          <p:grpSpPr bwMode="auto">
            <a:xfrm>
              <a:off x="3732" y="1548"/>
              <a:ext cx="283" cy="192"/>
              <a:chOff x="4827" y="1591"/>
              <a:chExt cx="283" cy="192"/>
            </a:xfrm>
          </p:grpSpPr>
          <p:sp>
            <p:nvSpPr>
              <p:cNvPr id="25642" name="Rectangle 36"/>
              <p:cNvSpPr>
                <a:spLocks noChangeArrowheads="1"/>
              </p:cNvSpPr>
              <p:nvPr/>
            </p:nvSpPr>
            <p:spPr bwMode="auto">
              <a:xfrm>
                <a:off x="4827" y="1609"/>
                <a:ext cx="283" cy="169"/>
              </a:xfrm>
              <a:prstGeom prst="rect">
                <a:avLst/>
              </a:prstGeom>
              <a:solidFill>
                <a:srgbClr val="D6009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5643" name="Text Box 37"/>
              <p:cNvSpPr txBox="1">
                <a:spLocks noChangeArrowheads="1"/>
              </p:cNvSpPr>
              <p:nvPr/>
            </p:nvSpPr>
            <p:spPr bwMode="auto">
              <a:xfrm>
                <a:off x="4872" y="159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008000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b="1" i="0" dirty="0" smtClean="0">
                    <a:latin typeface="Arial" charset="0"/>
                    <a:cs typeface="+mn-cs"/>
                  </a:rPr>
                  <a:t>3</a:t>
                </a:r>
              </a:p>
            </p:txBody>
          </p:sp>
        </p:grpSp>
        <p:sp>
          <p:nvSpPr>
            <p:cNvPr id="25619" name="Text Box 38"/>
            <p:cNvSpPr txBox="1">
              <a:spLocks noChangeArrowheads="1"/>
            </p:cNvSpPr>
            <p:nvPr/>
          </p:nvSpPr>
          <p:spPr bwMode="auto">
            <a:xfrm>
              <a:off x="659" y="921"/>
              <a:ext cx="4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i="0" dirty="0" smtClean="0">
                  <a:latin typeface="Arial" charset="0"/>
                  <a:cs typeface="+mn-cs"/>
                </a:rPr>
                <a:t>node 1</a:t>
              </a:r>
            </a:p>
          </p:txBody>
        </p:sp>
        <p:sp>
          <p:nvSpPr>
            <p:cNvPr id="25620" name="Text Box 39"/>
            <p:cNvSpPr txBox="1">
              <a:spLocks noChangeArrowheads="1"/>
            </p:cNvSpPr>
            <p:nvPr/>
          </p:nvSpPr>
          <p:spPr bwMode="auto">
            <a:xfrm>
              <a:off x="648" y="1245"/>
              <a:ext cx="4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i="0" dirty="0" smtClean="0">
                  <a:latin typeface="Arial" charset="0"/>
                  <a:cs typeface="+mn-cs"/>
                </a:rPr>
                <a:t>node 2</a:t>
              </a:r>
            </a:p>
          </p:txBody>
        </p:sp>
        <p:sp>
          <p:nvSpPr>
            <p:cNvPr id="25621" name="Text Box 40"/>
            <p:cNvSpPr txBox="1">
              <a:spLocks noChangeArrowheads="1"/>
            </p:cNvSpPr>
            <p:nvPr/>
          </p:nvSpPr>
          <p:spPr bwMode="auto">
            <a:xfrm>
              <a:off x="677" y="1562"/>
              <a:ext cx="4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i="0" dirty="0" smtClean="0">
                  <a:latin typeface="Arial" charset="0"/>
                  <a:cs typeface="+mn-cs"/>
                </a:rPr>
                <a:t>node 3</a:t>
              </a:r>
            </a:p>
          </p:txBody>
        </p:sp>
        <p:sp>
          <p:nvSpPr>
            <p:cNvPr id="25622" name="Line 41"/>
            <p:cNvSpPr>
              <a:spLocks noChangeShapeType="1"/>
            </p:cNvSpPr>
            <p:nvPr/>
          </p:nvSpPr>
          <p:spPr bwMode="auto">
            <a:xfrm>
              <a:off x="1179" y="1882"/>
              <a:ext cx="32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23" name="Line 42"/>
            <p:cNvSpPr>
              <a:spLocks noChangeShapeType="1"/>
            </p:cNvSpPr>
            <p:nvPr/>
          </p:nvSpPr>
          <p:spPr bwMode="auto">
            <a:xfrm>
              <a:off x="1181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24" name="Line 43"/>
            <p:cNvSpPr>
              <a:spLocks noChangeShapeType="1"/>
            </p:cNvSpPr>
            <p:nvPr/>
          </p:nvSpPr>
          <p:spPr bwMode="auto">
            <a:xfrm>
              <a:off x="1496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25" name="Line 44"/>
            <p:cNvSpPr>
              <a:spLocks noChangeShapeType="1"/>
            </p:cNvSpPr>
            <p:nvPr/>
          </p:nvSpPr>
          <p:spPr bwMode="auto">
            <a:xfrm>
              <a:off x="1813" y="1817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26" name="Line 45"/>
            <p:cNvSpPr>
              <a:spLocks noChangeShapeType="1"/>
            </p:cNvSpPr>
            <p:nvPr/>
          </p:nvSpPr>
          <p:spPr bwMode="auto">
            <a:xfrm>
              <a:off x="2132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27" name="Line 46"/>
            <p:cNvSpPr>
              <a:spLocks noChangeShapeType="1"/>
            </p:cNvSpPr>
            <p:nvPr/>
          </p:nvSpPr>
          <p:spPr bwMode="auto">
            <a:xfrm>
              <a:off x="2450" y="1817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28" name="Line 47"/>
            <p:cNvSpPr>
              <a:spLocks noChangeShapeType="1"/>
            </p:cNvSpPr>
            <p:nvPr/>
          </p:nvSpPr>
          <p:spPr bwMode="auto">
            <a:xfrm>
              <a:off x="2770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29" name="Line 48"/>
            <p:cNvSpPr>
              <a:spLocks noChangeShapeType="1"/>
            </p:cNvSpPr>
            <p:nvPr/>
          </p:nvSpPr>
          <p:spPr bwMode="auto">
            <a:xfrm>
              <a:off x="3088" y="1819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30" name="Line 49"/>
            <p:cNvSpPr>
              <a:spLocks noChangeShapeType="1"/>
            </p:cNvSpPr>
            <p:nvPr/>
          </p:nvSpPr>
          <p:spPr bwMode="auto">
            <a:xfrm>
              <a:off x="3406" y="1817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31" name="Line 50"/>
            <p:cNvSpPr>
              <a:spLocks noChangeShapeType="1"/>
            </p:cNvSpPr>
            <p:nvPr/>
          </p:nvSpPr>
          <p:spPr bwMode="auto">
            <a:xfrm>
              <a:off x="3726" y="1815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32" name="Line 51"/>
            <p:cNvSpPr>
              <a:spLocks noChangeShapeType="1"/>
            </p:cNvSpPr>
            <p:nvPr/>
          </p:nvSpPr>
          <p:spPr bwMode="auto">
            <a:xfrm>
              <a:off x="4034" y="1813"/>
              <a:ext cx="0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33" name="Text Box 54"/>
            <p:cNvSpPr txBox="1">
              <a:spLocks noChangeArrowheads="1"/>
            </p:cNvSpPr>
            <p:nvPr/>
          </p:nvSpPr>
          <p:spPr bwMode="auto">
            <a:xfrm>
              <a:off x="1220" y="188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i="0" dirty="0" smtClean="0">
                  <a:solidFill>
                    <a:srgbClr val="000099"/>
                  </a:solidFill>
                  <a:latin typeface="Arial" charset="0"/>
                  <a:cs typeface="+mn-cs"/>
                </a:rPr>
                <a:t>C</a:t>
              </a:r>
            </a:p>
          </p:txBody>
        </p:sp>
        <p:sp>
          <p:nvSpPr>
            <p:cNvPr id="25634" name="Text Box 55"/>
            <p:cNvSpPr txBox="1">
              <a:spLocks noChangeArrowheads="1"/>
            </p:cNvSpPr>
            <p:nvPr/>
          </p:nvSpPr>
          <p:spPr bwMode="auto">
            <a:xfrm>
              <a:off x="1862" y="1889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i="0" dirty="0" smtClean="0">
                  <a:solidFill>
                    <a:srgbClr val="000099"/>
                  </a:solidFill>
                  <a:latin typeface="Arial" charset="0"/>
                  <a:cs typeface="+mn-cs"/>
                </a:rPr>
                <a:t>C</a:t>
              </a:r>
            </a:p>
          </p:txBody>
        </p:sp>
        <p:sp>
          <p:nvSpPr>
            <p:cNvPr id="25635" name="Text Box 56"/>
            <p:cNvSpPr txBox="1">
              <a:spLocks noChangeArrowheads="1"/>
            </p:cNvSpPr>
            <p:nvPr/>
          </p:nvSpPr>
          <p:spPr bwMode="auto">
            <a:xfrm>
              <a:off x="2816" y="1889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i="0" dirty="0" smtClean="0">
                  <a:solidFill>
                    <a:srgbClr val="000099"/>
                  </a:solidFill>
                  <a:latin typeface="Arial" charset="0"/>
                  <a:cs typeface="+mn-cs"/>
                </a:rPr>
                <a:t>C</a:t>
              </a:r>
            </a:p>
          </p:txBody>
        </p:sp>
        <p:sp>
          <p:nvSpPr>
            <p:cNvPr id="25636" name="Text Box 58"/>
            <p:cNvSpPr txBox="1">
              <a:spLocks noChangeArrowheads="1"/>
            </p:cNvSpPr>
            <p:nvPr/>
          </p:nvSpPr>
          <p:spPr bwMode="auto">
            <a:xfrm>
              <a:off x="2186" y="188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i="0" dirty="0" smtClean="0">
                  <a:solidFill>
                    <a:srgbClr val="000099"/>
                  </a:solidFill>
                  <a:latin typeface="Arial" charset="0"/>
                  <a:cs typeface="+mn-cs"/>
                </a:rPr>
                <a:t>S</a:t>
              </a:r>
            </a:p>
          </p:txBody>
        </p:sp>
        <p:sp>
          <p:nvSpPr>
            <p:cNvPr id="25637" name="Text Box 59"/>
            <p:cNvSpPr txBox="1">
              <a:spLocks noChangeArrowheads="1"/>
            </p:cNvSpPr>
            <p:nvPr/>
          </p:nvSpPr>
          <p:spPr bwMode="auto">
            <a:xfrm>
              <a:off x="3446" y="188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i="0" dirty="0" smtClean="0">
                  <a:solidFill>
                    <a:srgbClr val="000099"/>
                  </a:solidFill>
                  <a:latin typeface="Arial" charset="0"/>
                  <a:cs typeface="+mn-cs"/>
                </a:rPr>
                <a:t>S</a:t>
              </a:r>
            </a:p>
          </p:txBody>
        </p:sp>
        <p:sp>
          <p:nvSpPr>
            <p:cNvPr id="25638" name="Text Box 60"/>
            <p:cNvSpPr txBox="1">
              <a:spLocks noChangeArrowheads="1"/>
            </p:cNvSpPr>
            <p:nvPr/>
          </p:nvSpPr>
          <p:spPr bwMode="auto">
            <a:xfrm>
              <a:off x="3752" y="1883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i="0" dirty="0" smtClean="0">
                  <a:solidFill>
                    <a:srgbClr val="000099"/>
                  </a:solidFill>
                  <a:latin typeface="Arial" charset="0"/>
                  <a:cs typeface="+mn-cs"/>
                </a:rPr>
                <a:t>S</a:t>
              </a:r>
            </a:p>
          </p:txBody>
        </p:sp>
        <p:sp>
          <p:nvSpPr>
            <p:cNvPr id="25639" name="Text Box 61"/>
            <p:cNvSpPr txBox="1">
              <a:spLocks noChangeArrowheads="1"/>
            </p:cNvSpPr>
            <p:nvPr/>
          </p:nvSpPr>
          <p:spPr bwMode="auto">
            <a:xfrm>
              <a:off x="1544" y="1883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i="0" dirty="0" smtClean="0">
                  <a:solidFill>
                    <a:srgbClr val="000099"/>
                  </a:solidFill>
                  <a:latin typeface="Arial" charset="0"/>
                  <a:cs typeface="+mn-cs"/>
                </a:rPr>
                <a:t>E</a:t>
              </a:r>
            </a:p>
          </p:txBody>
        </p:sp>
        <p:sp>
          <p:nvSpPr>
            <p:cNvPr id="25640" name="Text Box 62"/>
            <p:cNvSpPr txBox="1">
              <a:spLocks noChangeArrowheads="1"/>
            </p:cNvSpPr>
            <p:nvPr/>
          </p:nvSpPr>
          <p:spPr bwMode="auto">
            <a:xfrm>
              <a:off x="2504" y="188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i="0" dirty="0" smtClean="0">
                  <a:solidFill>
                    <a:srgbClr val="000099"/>
                  </a:solidFill>
                  <a:latin typeface="Arial" charset="0"/>
                  <a:cs typeface="+mn-cs"/>
                </a:rPr>
                <a:t>E</a:t>
              </a:r>
            </a:p>
          </p:txBody>
        </p:sp>
        <p:sp>
          <p:nvSpPr>
            <p:cNvPr id="25641" name="Text Box 63"/>
            <p:cNvSpPr txBox="1">
              <a:spLocks noChangeArrowheads="1"/>
            </p:cNvSpPr>
            <p:nvPr/>
          </p:nvSpPr>
          <p:spPr bwMode="auto">
            <a:xfrm>
              <a:off x="3134" y="188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i="0" dirty="0" smtClean="0">
                  <a:solidFill>
                    <a:srgbClr val="000099"/>
                  </a:solidFill>
                  <a:latin typeface="Arial" charset="0"/>
                  <a:cs typeface="+mn-cs"/>
                </a:rPr>
                <a:t>E</a:t>
              </a:r>
            </a:p>
          </p:txBody>
        </p:sp>
      </p:grp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23</a:t>
            </a:fld>
            <a:endParaRPr lang="en-US" sz="1200" dirty="0">
              <a:latin typeface="Tahoma" charset="0"/>
            </a:endParaRPr>
          </a:p>
        </p:txBody>
      </p:sp>
      <p:sp>
        <p:nvSpPr>
          <p:cNvPr id="6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12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7" name="Picture 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950913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08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Pure (unslotted) </a:t>
            </a:r>
            <a:r>
              <a:rPr lang="en-US" sz="4000" dirty="0">
                <a:latin typeface="Gill Sans MT" charset="0"/>
                <a:cs typeface="+mj-cs"/>
              </a:rPr>
              <a:t>ALOHA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8343900" cy="46482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unslotted Aloha: simpler, no synchronization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when frame first arrives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 transmit immediately 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collision probability increases: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frame sent at t</a:t>
            </a:r>
            <a:r>
              <a:rPr lang="en-US" baseline="-25000" dirty="0">
                <a:latin typeface="Gill Sans MT" charset="0"/>
              </a:rPr>
              <a:t>0</a:t>
            </a:r>
            <a:r>
              <a:rPr lang="en-US" dirty="0">
                <a:latin typeface="Gill Sans MT" charset="0"/>
              </a:rPr>
              <a:t> collides with other frames sent in [t</a:t>
            </a:r>
            <a:r>
              <a:rPr lang="en-US" baseline="-25000" dirty="0">
                <a:latin typeface="Gill Sans MT" charset="0"/>
              </a:rPr>
              <a:t>0</a:t>
            </a:r>
            <a:r>
              <a:rPr lang="en-US" dirty="0">
                <a:latin typeface="Gill Sans MT" charset="0"/>
              </a:rPr>
              <a:t>-1,t</a:t>
            </a:r>
            <a:r>
              <a:rPr lang="en-US" baseline="-25000" dirty="0">
                <a:latin typeface="Gill Sans MT" charset="0"/>
              </a:rPr>
              <a:t>0</a:t>
            </a:r>
            <a:r>
              <a:rPr lang="en-US" dirty="0">
                <a:latin typeface="Gill Sans MT" charset="0"/>
              </a:rPr>
              <a:t>+1]</a:t>
            </a:r>
          </a:p>
        </p:txBody>
      </p:sp>
      <p:pic>
        <p:nvPicPr>
          <p:cNvPr id="93190" name="Picture 4" descr="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3871913"/>
            <a:ext cx="628015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60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3" name="Picture 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10048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28600"/>
            <a:ext cx="846455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CSMA (carrier sense multiple access)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6525" y="1662113"/>
            <a:ext cx="6467475" cy="3246437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600" i="1" dirty="0">
                <a:solidFill>
                  <a:srgbClr val="CC0000"/>
                </a:solidFill>
                <a:cs typeface="+mn-cs"/>
              </a:rPr>
              <a:t>CSMA</a:t>
            </a:r>
            <a:r>
              <a:rPr lang="en-US" sz="3600" dirty="0">
                <a:solidFill>
                  <a:srgbClr val="FF0000"/>
                </a:solidFill>
                <a:cs typeface="+mn-cs"/>
              </a:rPr>
              <a:t>:</a:t>
            </a:r>
            <a:r>
              <a:rPr lang="en-US" sz="3200" dirty="0">
                <a:cs typeface="+mn-cs"/>
              </a:rPr>
              <a:t> listen before transmit:</a:t>
            </a:r>
          </a:p>
          <a:p>
            <a:pPr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cs typeface="+mn-cs"/>
              </a:rPr>
              <a:t>if channel sensed idle:</a:t>
            </a:r>
            <a:r>
              <a:rPr lang="en-US" dirty="0">
                <a:cs typeface="+mn-cs"/>
              </a:rPr>
              <a:t> transmit entire frame</a:t>
            </a:r>
          </a:p>
          <a:p>
            <a:pPr>
              <a:defRPr/>
            </a:pPr>
            <a:r>
              <a:rPr lang="en-US" dirty="0">
                <a:solidFill>
                  <a:srgbClr val="000099"/>
                </a:solidFill>
                <a:cs typeface="+mn-cs"/>
              </a:rPr>
              <a:t>if channel sensed busy</a:t>
            </a:r>
            <a:r>
              <a:rPr lang="en-US" dirty="0">
                <a:cs typeface="+mn-cs"/>
              </a:rPr>
              <a:t>, defer transmission 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human analogy: don</a:t>
            </a:r>
            <a:r>
              <a:rPr lang="ja-JP" altLang="en-US" dirty="0">
                <a:cs typeface="+mn-cs"/>
              </a:rPr>
              <a:t>’</a:t>
            </a:r>
            <a:r>
              <a:rPr lang="en-US" dirty="0">
                <a:cs typeface="+mn-cs"/>
              </a:rPr>
              <a:t>t interrupt others!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25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1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CSMA collisions</a:t>
            </a:r>
          </a:p>
        </p:txBody>
      </p:sp>
      <p:sp>
        <p:nvSpPr>
          <p:cNvPr id="3072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597275" cy="46482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collisions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can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still occur: </a:t>
            </a:r>
            <a:r>
              <a:rPr lang="en-US" sz="2400" dirty="0">
                <a:latin typeface="Gill Sans MT" charset="0"/>
                <a:cs typeface="+mn-cs"/>
              </a:rPr>
              <a:t>propagation delay means  two nodes may not hear each other</a:t>
            </a:r>
            <a:r>
              <a:rPr lang="ja-JP" altLang="en-US" sz="2400" dirty="0">
                <a:latin typeface="Gill Sans MT" charset="0"/>
                <a:cs typeface="+mn-cs"/>
              </a:rPr>
              <a:t>’</a:t>
            </a:r>
            <a:r>
              <a:rPr lang="en-US" sz="2400" dirty="0">
                <a:latin typeface="Gill Sans MT" charset="0"/>
                <a:cs typeface="+mn-cs"/>
              </a:rPr>
              <a:t>s transmission</a:t>
            </a:r>
          </a:p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collision: </a:t>
            </a:r>
            <a:r>
              <a:rPr lang="en-US" sz="2400" dirty="0">
                <a:latin typeface="Gill Sans MT" charset="0"/>
                <a:cs typeface="+mn-cs"/>
              </a:rPr>
              <a:t>entire packet transmission time wasted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distance &amp; propagation delay play role in in determining collision probability</a:t>
            </a:r>
          </a:p>
          <a:p>
            <a:pPr lvl="1">
              <a:defRPr/>
            </a:pPr>
            <a:endParaRPr lang="en-US" sz="2000" dirty="0">
              <a:latin typeface="Gill Sans MT" charset="0"/>
            </a:endParaRPr>
          </a:p>
        </p:txBody>
      </p:sp>
      <p:sp>
        <p:nvSpPr>
          <p:cNvPr id="30726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pic>
        <p:nvPicPr>
          <p:cNvPr id="99334" name="Picture 3" descr="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413" y="1322388"/>
            <a:ext cx="4287837" cy="504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5521325" y="884238"/>
            <a:ext cx="2568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i="0" dirty="0">
                <a:latin typeface="Arial" charset="0"/>
                <a:cs typeface="+mn-cs"/>
              </a:rPr>
              <a:t>spatial layout of nodes </a:t>
            </a:r>
            <a:endParaRPr lang="en-US" sz="2000" i="0" dirty="0">
              <a:latin typeface="Arial" charset="0"/>
              <a:cs typeface="+mn-cs"/>
            </a:endParaRPr>
          </a:p>
        </p:txBody>
      </p:sp>
      <p:pic>
        <p:nvPicPr>
          <p:cNvPr id="99336" name="Picture 8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1012825"/>
            <a:ext cx="394335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311" name="Rectangle 87"/>
          <p:cNvSpPr>
            <a:spLocks noChangeArrowheads="1"/>
          </p:cNvSpPr>
          <p:nvPr/>
        </p:nvSpPr>
        <p:spPr bwMode="auto">
          <a:xfrm>
            <a:off x="4827588" y="2552700"/>
            <a:ext cx="3736975" cy="257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80312" name="Rectangle 88"/>
          <p:cNvSpPr>
            <a:spLocks noChangeArrowheads="1"/>
          </p:cNvSpPr>
          <p:nvPr/>
        </p:nvSpPr>
        <p:spPr bwMode="auto">
          <a:xfrm>
            <a:off x="4835525" y="2809875"/>
            <a:ext cx="3725863" cy="257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80314" name="Rectangle 90"/>
          <p:cNvSpPr>
            <a:spLocks noChangeArrowheads="1"/>
          </p:cNvSpPr>
          <p:nvPr/>
        </p:nvSpPr>
        <p:spPr bwMode="auto">
          <a:xfrm>
            <a:off x="4797425" y="3062288"/>
            <a:ext cx="3763963" cy="1624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80315" name="Rectangle 91"/>
          <p:cNvSpPr>
            <a:spLocks noChangeArrowheads="1"/>
          </p:cNvSpPr>
          <p:nvPr/>
        </p:nvSpPr>
        <p:spPr bwMode="auto">
          <a:xfrm>
            <a:off x="4770438" y="4670425"/>
            <a:ext cx="3789362" cy="163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0734" name="Rectangle 92"/>
          <p:cNvSpPr>
            <a:spLocks noChangeArrowheads="1"/>
          </p:cNvSpPr>
          <p:nvPr/>
        </p:nvSpPr>
        <p:spPr bwMode="auto">
          <a:xfrm>
            <a:off x="4764088" y="1254125"/>
            <a:ext cx="4040187" cy="1301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99342" name="Group 98"/>
          <p:cNvGrpSpPr>
            <a:grpSpLocks/>
          </p:cNvGrpSpPr>
          <p:nvPr/>
        </p:nvGrpSpPr>
        <p:grpSpPr bwMode="auto">
          <a:xfrm>
            <a:off x="4948238" y="1252538"/>
            <a:ext cx="3513137" cy="628650"/>
            <a:chOff x="3117" y="180"/>
            <a:chExt cx="2213" cy="396"/>
          </a:xfrm>
        </p:grpSpPr>
        <p:grpSp>
          <p:nvGrpSpPr>
            <p:cNvPr id="99343" name="Group 67"/>
            <p:cNvGrpSpPr>
              <a:grpSpLocks/>
            </p:cNvGrpSpPr>
            <p:nvPr/>
          </p:nvGrpSpPr>
          <p:grpSpPr bwMode="auto">
            <a:xfrm flipH="1">
              <a:off x="3117" y="245"/>
              <a:ext cx="316" cy="323"/>
              <a:chOff x="2839" y="3501"/>
              <a:chExt cx="755" cy="803"/>
            </a:xfrm>
          </p:grpSpPr>
          <p:pic>
            <p:nvPicPr>
              <p:cNvPr id="99358" name="Picture 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59" name="Freeform 6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9344" name="Group 70"/>
            <p:cNvGrpSpPr>
              <a:grpSpLocks/>
            </p:cNvGrpSpPr>
            <p:nvPr/>
          </p:nvGrpSpPr>
          <p:grpSpPr bwMode="auto">
            <a:xfrm flipH="1">
              <a:off x="3747" y="253"/>
              <a:ext cx="316" cy="323"/>
              <a:chOff x="2839" y="3501"/>
              <a:chExt cx="755" cy="803"/>
            </a:xfrm>
          </p:grpSpPr>
          <p:pic>
            <p:nvPicPr>
              <p:cNvPr id="99356" name="Picture 7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57" name="Freeform 7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9345" name="Group 73"/>
            <p:cNvGrpSpPr>
              <a:grpSpLocks/>
            </p:cNvGrpSpPr>
            <p:nvPr/>
          </p:nvGrpSpPr>
          <p:grpSpPr bwMode="auto">
            <a:xfrm flipH="1">
              <a:off x="4356" y="247"/>
              <a:ext cx="316" cy="323"/>
              <a:chOff x="2839" y="3501"/>
              <a:chExt cx="755" cy="803"/>
            </a:xfrm>
          </p:grpSpPr>
          <p:pic>
            <p:nvPicPr>
              <p:cNvPr id="99354" name="Picture 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55" name="Freeform 7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9346" name="Group 76"/>
            <p:cNvGrpSpPr>
              <a:grpSpLocks/>
            </p:cNvGrpSpPr>
            <p:nvPr/>
          </p:nvGrpSpPr>
          <p:grpSpPr bwMode="auto">
            <a:xfrm flipH="1">
              <a:off x="5014" y="249"/>
              <a:ext cx="316" cy="323"/>
              <a:chOff x="2839" y="3501"/>
              <a:chExt cx="755" cy="803"/>
            </a:xfrm>
          </p:grpSpPr>
          <p:pic>
            <p:nvPicPr>
              <p:cNvPr id="99352" name="Picture 7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53" name="Freeform 7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30740" name="Line 93"/>
            <p:cNvSpPr>
              <a:spLocks noChangeShapeType="1"/>
            </p:cNvSpPr>
            <p:nvPr/>
          </p:nvSpPr>
          <p:spPr bwMode="auto">
            <a:xfrm>
              <a:off x="3309" y="181"/>
              <a:ext cx="19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741" name="Line 94"/>
            <p:cNvSpPr>
              <a:spLocks noChangeShapeType="1"/>
            </p:cNvSpPr>
            <p:nvPr/>
          </p:nvSpPr>
          <p:spPr bwMode="auto">
            <a:xfrm>
              <a:off x="3309" y="180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742" name="Line 95"/>
            <p:cNvSpPr>
              <a:spLocks noChangeShapeType="1"/>
            </p:cNvSpPr>
            <p:nvPr/>
          </p:nvSpPr>
          <p:spPr bwMode="auto">
            <a:xfrm>
              <a:off x="3975" y="183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743" name="Line 96"/>
            <p:cNvSpPr>
              <a:spLocks noChangeShapeType="1"/>
            </p:cNvSpPr>
            <p:nvPr/>
          </p:nvSpPr>
          <p:spPr bwMode="auto">
            <a:xfrm>
              <a:off x="4578" y="183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744" name="Line 97"/>
            <p:cNvSpPr>
              <a:spLocks noChangeShapeType="1"/>
            </p:cNvSpPr>
            <p:nvPr/>
          </p:nvSpPr>
          <p:spPr bwMode="auto">
            <a:xfrm>
              <a:off x="5289" y="180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26</a:t>
            </a:fld>
            <a:endParaRPr lang="en-US" sz="1200" dirty="0">
              <a:latin typeface="Tahoma" charset="0"/>
            </a:endParaRPr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1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80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80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80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180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311" grpId="0" animBg="1"/>
      <p:bldP spid="180312" grpId="0" animBg="1"/>
      <p:bldP spid="180314" grpId="0" animBg="1"/>
      <p:bldP spid="1803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9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0160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5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CSMA/CD </a:t>
            </a:r>
            <a:r>
              <a:rPr lang="en-US" sz="4000" dirty="0">
                <a:latin typeface="Gill Sans MT" charset="0"/>
                <a:cs typeface="+mj-cs"/>
              </a:rPr>
              <a:t>(collision detection)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826452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  <a:cs typeface="+mn-cs"/>
              </a:rPr>
              <a:t>CSMA/CD: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carrier sensing, deferral as in CSMA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collisions </a:t>
            </a:r>
            <a:r>
              <a:rPr lang="en-US" i="1" dirty="0">
                <a:latin typeface="Gill Sans MT" charset="0"/>
              </a:rPr>
              <a:t>detected</a:t>
            </a:r>
            <a:r>
              <a:rPr lang="en-US" dirty="0">
                <a:latin typeface="Gill Sans MT" charset="0"/>
              </a:rPr>
              <a:t> within short time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colliding transmissions aborted, reducing channel wastage 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collision detection:</a:t>
            </a:r>
            <a:r>
              <a:rPr lang="en-US" sz="2400" dirty="0">
                <a:latin typeface="Gill Sans MT" charset="0"/>
                <a:cs typeface="+mn-cs"/>
              </a:rPr>
              <a:t>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easy in wired LANs: measure signal strengths, compare transmitted, received signals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difficult in wireless LANs: received signal strength overwhelmed by local transmission strength 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human analogy: the polite conversationalist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9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7" name="Picture 3" descr="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531938"/>
            <a:ext cx="4433887" cy="38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8" name="Picture 7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0160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195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CSMA/CD </a:t>
            </a:r>
            <a:r>
              <a:rPr lang="en-US" sz="4000" dirty="0">
                <a:latin typeface="Gill Sans MT" charset="0"/>
                <a:cs typeface="+mj-cs"/>
              </a:rPr>
              <a:t>(collision detection)</a:t>
            </a:r>
          </a:p>
        </p:txBody>
      </p:sp>
      <p:sp>
        <p:nvSpPr>
          <p:cNvPr id="32775" name="Rectangle 29"/>
          <p:cNvSpPr>
            <a:spLocks noChangeArrowheads="1"/>
          </p:cNvSpPr>
          <p:nvPr/>
        </p:nvSpPr>
        <p:spPr bwMode="auto">
          <a:xfrm>
            <a:off x="2041525" y="1446213"/>
            <a:ext cx="4135438" cy="1211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2776" name="Rectangle 9"/>
          <p:cNvSpPr>
            <a:spLocks noChangeArrowheads="1"/>
          </p:cNvSpPr>
          <p:nvPr/>
        </p:nvSpPr>
        <p:spPr bwMode="auto">
          <a:xfrm>
            <a:off x="2778125" y="1595438"/>
            <a:ext cx="2568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i="0" dirty="0">
                <a:latin typeface="Arial" charset="0"/>
                <a:cs typeface="+mn-cs"/>
              </a:rPr>
              <a:t>spatial layout of nodes </a:t>
            </a:r>
            <a:endParaRPr lang="en-US" sz="2000" i="0" dirty="0">
              <a:latin typeface="Arial" charset="0"/>
              <a:cs typeface="+mn-cs"/>
            </a:endParaRPr>
          </a:p>
        </p:txBody>
      </p:sp>
      <p:grpSp>
        <p:nvGrpSpPr>
          <p:cNvPr id="103432" name="Group 30"/>
          <p:cNvGrpSpPr>
            <a:grpSpLocks/>
          </p:cNvGrpSpPr>
          <p:nvPr/>
        </p:nvGrpSpPr>
        <p:grpSpPr bwMode="auto">
          <a:xfrm>
            <a:off x="2541588" y="1985963"/>
            <a:ext cx="3263900" cy="195262"/>
            <a:chOff x="4220" y="1231"/>
            <a:chExt cx="1989" cy="90"/>
          </a:xfrm>
        </p:grpSpPr>
        <p:sp>
          <p:nvSpPr>
            <p:cNvPr id="32790" name="Line 23"/>
            <p:cNvSpPr>
              <a:spLocks noChangeShapeType="1"/>
            </p:cNvSpPr>
            <p:nvPr/>
          </p:nvSpPr>
          <p:spPr bwMode="auto">
            <a:xfrm>
              <a:off x="4220" y="1232"/>
              <a:ext cx="19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791" name="Line 24"/>
            <p:cNvSpPr>
              <a:spLocks noChangeShapeType="1"/>
            </p:cNvSpPr>
            <p:nvPr/>
          </p:nvSpPr>
          <p:spPr bwMode="auto">
            <a:xfrm>
              <a:off x="4220" y="1231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792" name="Line 25"/>
            <p:cNvSpPr>
              <a:spLocks noChangeShapeType="1"/>
            </p:cNvSpPr>
            <p:nvPr/>
          </p:nvSpPr>
          <p:spPr bwMode="auto">
            <a:xfrm>
              <a:off x="4886" y="1234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793" name="Line 26"/>
            <p:cNvSpPr>
              <a:spLocks noChangeShapeType="1"/>
            </p:cNvSpPr>
            <p:nvPr/>
          </p:nvSpPr>
          <p:spPr bwMode="auto">
            <a:xfrm>
              <a:off x="5489" y="1234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794" name="Line 27"/>
            <p:cNvSpPr>
              <a:spLocks noChangeShapeType="1"/>
            </p:cNvSpPr>
            <p:nvPr/>
          </p:nvSpPr>
          <p:spPr bwMode="auto">
            <a:xfrm>
              <a:off x="6200" y="1231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03433" name="Group 11"/>
          <p:cNvGrpSpPr>
            <a:grpSpLocks/>
          </p:cNvGrpSpPr>
          <p:nvPr/>
        </p:nvGrpSpPr>
        <p:grpSpPr bwMode="auto">
          <a:xfrm flipH="1">
            <a:off x="2187575" y="2119313"/>
            <a:ext cx="501650" cy="512762"/>
            <a:chOff x="2839" y="3501"/>
            <a:chExt cx="755" cy="803"/>
          </a:xfrm>
        </p:grpSpPr>
        <p:pic>
          <p:nvPicPr>
            <p:cNvPr id="103443" name="Picture 12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44" name="Freeform 1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03434" name="Group 14"/>
          <p:cNvGrpSpPr>
            <a:grpSpLocks/>
          </p:cNvGrpSpPr>
          <p:nvPr/>
        </p:nvGrpSpPr>
        <p:grpSpPr bwMode="auto">
          <a:xfrm flipH="1">
            <a:off x="3279775" y="2101850"/>
            <a:ext cx="501650" cy="512763"/>
            <a:chOff x="2839" y="3501"/>
            <a:chExt cx="755" cy="803"/>
          </a:xfrm>
        </p:grpSpPr>
        <p:pic>
          <p:nvPicPr>
            <p:cNvPr id="103441" name="Picture 15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42" name="Freeform 16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03435" name="Group 17"/>
          <p:cNvGrpSpPr>
            <a:grpSpLocks/>
          </p:cNvGrpSpPr>
          <p:nvPr/>
        </p:nvGrpSpPr>
        <p:grpSpPr bwMode="auto">
          <a:xfrm flipH="1">
            <a:off x="4278313" y="2092325"/>
            <a:ext cx="501650" cy="512763"/>
            <a:chOff x="2839" y="3501"/>
            <a:chExt cx="755" cy="803"/>
          </a:xfrm>
        </p:grpSpPr>
        <p:pic>
          <p:nvPicPr>
            <p:cNvPr id="103439" name="Picture 18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40" name="Freeform 19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03436" name="Group 20"/>
          <p:cNvGrpSpPr>
            <a:grpSpLocks/>
          </p:cNvGrpSpPr>
          <p:nvPr/>
        </p:nvGrpSpPr>
        <p:grpSpPr bwMode="auto">
          <a:xfrm flipH="1">
            <a:off x="5397500" y="2106613"/>
            <a:ext cx="501650" cy="512762"/>
            <a:chOff x="2839" y="3501"/>
            <a:chExt cx="755" cy="803"/>
          </a:xfrm>
        </p:grpSpPr>
        <p:pic>
          <p:nvPicPr>
            <p:cNvPr id="103437" name="Picture 21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38" name="Freeform 22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28</a:t>
            </a:fld>
            <a:endParaRPr lang="en-US" sz="1200" dirty="0">
              <a:latin typeface="Tahoma" charset="0"/>
            </a:endParaRPr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3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41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Ethernet CSMA/CD algorithm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3075" y="1500188"/>
            <a:ext cx="40417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1. </a:t>
            </a:r>
            <a:r>
              <a:rPr lang="en-US" sz="2600" dirty="0">
                <a:latin typeface="Gill Sans MT" charset="0"/>
                <a:cs typeface="+mn-cs"/>
              </a:rPr>
              <a:t>NIC receives datagram from network layer, creates frame</a:t>
            </a: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2. </a:t>
            </a:r>
            <a:r>
              <a:rPr lang="en-US" sz="2600" dirty="0">
                <a:latin typeface="Gill Sans MT" charset="0"/>
                <a:cs typeface="+mn-cs"/>
              </a:rPr>
              <a:t>If NIC senses channel idle, starts frame </a:t>
            </a:r>
            <a:r>
              <a:rPr lang="en-US" sz="2600" dirty="0" smtClean="0">
                <a:latin typeface="Gill Sans MT" charset="0"/>
                <a:cs typeface="+mn-cs"/>
              </a:rPr>
              <a:t>transmission. </a:t>
            </a:r>
            <a:r>
              <a:rPr lang="en-US" sz="2600" dirty="0">
                <a:latin typeface="Gill Sans MT" charset="0"/>
                <a:cs typeface="+mn-cs"/>
              </a:rPr>
              <a:t>If NIC senses channel busy, waits until channel idle, then </a:t>
            </a:r>
            <a:r>
              <a:rPr lang="en-US" sz="2600" dirty="0" smtClean="0">
                <a:latin typeface="Gill Sans MT" charset="0"/>
                <a:cs typeface="+mn-cs"/>
              </a:rPr>
              <a:t>transmits.</a:t>
            </a:r>
            <a:endParaRPr lang="en-US" sz="2600" dirty="0"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3. </a:t>
            </a:r>
            <a:r>
              <a:rPr lang="en-US" sz="2600" dirty="0">
                <a:latin typeface="Gill Sans MT" charset="0"/>
                <a:cs typeface="+mn-cs"/>
              </a:rPr>
              <a:t>If NIC transmits entire frame without detecting another transmission, NIC is done with frame !</a:t>
            </a:r>
          </a:p>
        </p:txBody>
      </p:sp>
      <p:sp>
        <p:nvSpPr>
          <p:cNvPr id="573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27563" y="1543050"/>
            <a:ext cx="39655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4. </a:t>
            </a:r>
            <a:r>
              <a:rPr lang="en-US" sz="2600" dirty="0">
                <a:latin typeface="Gill Sans MT" charset="0"/>
                <a:cs typeface="+mn-cs"/>
              </a:rPr>
              <a:t>If NIC detects another transmission while transmitting,  aborts and sends jam signal</a:t>
            </a: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5. </a:t>
            </a:r>
            <a:r>
              <a:rPr lang="en-US" sz="2600" dirty="0">
                <a:latin typeface="Gill Sans MT" charset="0"/>
                <a:cs typeface="+mn-cs"/>
              </a:rPr>
              <a:t>After aborting, NIC enters </a:t>
            </a:r>
            <a:r>
              <a:rPr lang="en-US" sz="26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binary (exponential) </a:t>
            </a:r>
            <a:r>
              <a:rPr lang="en-US" sz="2600" i="1" dirty="0">
                <a:solidFill>
                  <a:srgbClr val="CC0000"/>
                </a:solidFill>
                <a:latin typeface="Gill Sans MT" charset="0"/>
                <a:cs typeface="+mn-cs"/>
              </a:rPr>
              <a:t>backoff: </a:t>
            </a:r>
            <a:endParaRPr lang="en-US" sz="2600" i="1" dirty="0" smtClean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 dirty="0" smtClean="0">
                <a:latin typeface="Gill Sans MT" charset="0"/>
              </a:rPr>
              <a:t>after </a:t>
            </a:r>
            <a:r>
              <a:rPr lang="en-US" i="1" dirty="0">
                <a:latin typeface="Gill Sans MT" charset="0"/>
              </a:rPr>
              <a:t>m</a:t>
            </a:r>
            <a:r>
              <a:rPr lang="en-US" dirty="0">
                <a:latin typeface="Gill Sans MT" charset="0"/>
              </a:rPr>
              <a:t>th collision, NIC chooses </a:t>
            </a:r>
            <a:r>
              <a:rPr lang="en-US" i="1" dirty="0">
                <a:latin typeface="Gill Sans MT" charset="0"/>
              </a:rPr>
              <a:t>K </a:t>
            </a:r>
            <a:r>
              <a:rPr lang="en-US" dirty="0">
                <a:latin typeface="Gill Sans MT" charset="0"/>
              </a:rPr>
              <a:t>at random from </a:t>
            </a:r>
            <a:r>
              <a:rPr lang="en-US" i="1" dirty="0" smtClean="0">
                <a:latin typeface="Gill Sans MT" charset="0"/>
              </a:rPr>
              <a:t>{</a:t>
            </a:r>
            <a:r>
              <a:rPr lang="en-US" i="1" dirty="0">
                <a:latin typeface="Gill Sans MT" charset="0"/>
              </a:rPr>
              <a:t>0,1,2</a:t>
            </a:r>
            <a:r>
              <a:rPr lang="en-US" i="1" dirty="0" smtClean="0">
                <a:latin typeface="Gill Sans MT" charset="0"/>
              </a:rPr>
              <a:t>, …, 2</a:t>
            </a:r>
            <a:r>
              <a:rPr lang="en-US" b="1" i="1" baseline="30000" dirty="0" smtClean="0">
                <a:latin typeface="Gill Sans MT" charset="0"/>
              </a:rPr>
              <a:t>m</a:t>
            </a:r>
            <a:r>
              <a:rPr lang="en-US" i="1" dirty="0">
                <a:latin typeface="Gill Sans MT" charset="0"/>
              </a:rPr>
              <a:t>-1}</a:t>
            </a:r>
            <a:r>
              <a:rPr lang="en-US" dirty="0">
                <a:latin typeface="Gill Sans MT" charset="0"/>
              </a:rPr>
              <a:t>. NIC waits K</a:t>
            </a:r>
            <a:r>
              <a:rPr lang="el-GR" dirty="0">
                <a:latin typeface="Gill Sans MT" charset="0"/>
              </a:rPr>
              <a:t>·</a:t>
            </a:r>
            <a:r>
              <a:rPr lang="en-US" dirty="0">
                <a:latin typeface="Gill Sans MT" charset="0"/>
              </a:rPr>
              <a:t>512 </a:t>
            </a:r>
            <a:r>
              <a:rPr lang="en-US" dirty="0" smtClean="0">
                <a:latin typeface="Gill Sans MT" charset="0"/>
              </a:rPr>
              <a:t>bit times</a:t>
            </a:r>
            <a:r>
              <a:rPr lang="en-US" dirty="0">
                <a:latin typeface="Gill Sans MT" charset="0"/>
              </a:rPr>
              <a:t>, returns to Step </a:t>
            </a:r>
            <a:r>
              <a:rPr lang="en-US" dirty="0" smtClean="0">
                <a:latin typeface="Gill Sans MT" charset="0"/>
              </a:rPr>
              <a:t>2</a:t>
            </a:r>
          </a:p>
          <a:p>
            <a:pPr lvl="1">
              <a:defRPr/>
            </a:pPr>
            <a:r>
              <a:rPr lang="en-US" dirty="0" smtClean="0">
                <a:latin typeface="Gill Sans MT" charset="0"/>
              </a:rPr>
              <a:t>longer backoff interval with more collisions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latin typeface="Gill Sans MT" charset="0"/>
                <a:cs typeface="+mn-cs"/>
              </a:rPr>
              <a:t>  </a:t>
            </a:r>
          </a:p>
        </p:txBody>
      </p:sp>
      <p:pic>
        <p:nvPicPr>
          <p:cNvPr id="105478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90646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29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04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2" y="1039813"/>
            <a:ext cx="7187487" cy="18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Lecture 8: </a:t>
            </a:r>
            <a:r>
              <a:rPr lang="en-US" dirty="0">
                <a:latin typeface="Gill Sans MT" charset="0"/>
                <a:cs typeface="+mj-cs"/>
              </a:rPr>
              <a:t>Link </a:t>
            </a:r>
            <a:r>
              <a:rPr lang="en-US" dirty="0" smtClean="0">
                <a:latin typeface="Gill Sans MT" charset="0"/>
                <a:cs typeface="+mj-cs"/>
              </a:rPr>
              <a:t>layer (part I)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3056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990033"/>
                </a:solidFill>
                <a:latin typeface="Gill Sans MT" charset="0"/>
                <a:cs typeface="+mn-cs"/>
              </a:rPr>
              <a:t>our goals:</a:t>
            </a:r>
            <a:r>
              <a:rPr lang="en-US" sz="3200" i="1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understand principles behind link layer services: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error detection, correction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sharing a broadcast channel: multiple access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link layer addressing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local area networks: Ethernet, </a:t>
            </a:r>
            <a:r>
              <a:rPr lang="en-US" dirty="0" smtClean="0">
                <a:latin typeface="Gill Sans MT" charset="0"/>
              </a:rPr>
              <a:t>VLANs</a:t>
            </a:r>
          </a:p>
          <a:p>
            <a:pPr>
              <a:defRPr/>
            </a:pPr>
            <a:r>
              <a:rPr lang="en-US" dirty="0">
                <a:latin typeface="Gill Sans MT" charset="0"/>
              </a:rPr>
              <a:t>instantiation, implementation of various link layer technologies (next lecture on Monday)</a:t>
            </a: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6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1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8" y="9953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195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ja-JP" altLang="en-US">
                <a:latin typeface="Gill Sans MT" charset="0"/>
                <a:cs typeface="+mj-cs"/>
              </a:rPr>
              <a:t>“</a:t>
            </a:r>
            <a:r>
              <a:rPr lang="en-US" dirty="0">
                <a:latin typeface="Gill Sans MT" charset="0"/>
                <a:cs typeface="+mj-cs"/>
              </a:rPr>
              <a:t>Taking turns</a:t>
            </a:r>
            <a:r>
              <a:rPr lang="ja-JP" altLang="en-US">
                <a:latin typeface="Gill Sans MT" charset="0"/>
                <a:cs typeface="+mj-cs"/>
              </a:rPr>
              <a:t>”</a:t>
            </a:r>
            <a:r>
              <a:rPr lang="en-US" dirty="0">
                <a:latin typeface="Gill Sans MT" charset="0"/>
                <a:cs typeface="+mj-cs"/>
              </a:rPr>
              <a:t> </a:t>
            </a:r>
            <a:r>
              <a:rPr lang="en-US" sz="4000" dirty="0">
                <a:latin typeface="Gill Sans MT" charset="0"/>
                <a:cs typeface="+mj-cs"/>
              </a:rPr>
              <a:t>MAC</a:t>
            </a:r>
            <a:r>
              <a:rPr lang="en-US" dirty="0">
                <a:latin typeface="Gill Sans MT" charset="0"/>
                <a:cs typeface="+mj-cs"/>
              </a:rPr>
              <a:t> protocols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channel partitioning MAC protocols:</a:t>
            </a:r>
          </a:p>
          <a:p>
            <a:pPr lvl="1"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share channel </a:t>
            </a:r>
            <a:r>
              <a:rPr lang="en-US" i="1" dirty="0">
                <a:latin typeface="Gill Sans MT" charset="0"/>
              </a:rPr>
              <a:t>efficiently</a:t>
            </a:r>
            <a:r>
              <a:rPr lang="en-US" dirty="0">
                <a:latin typeface="Gill Sans MT" charset="0"/>
              </a:rPr>
              <a:t> and </a:t>
            </a:r>
            <a:r>
              <a:rPr lang="en-US" i="1" dirty="0">
                <a:latin typeface="Gill Sans MT" charset="0"/>
              </a:rPr>
              <a:t>fairly</a:t>
            </a:r>
            <a:r>
              <a:rPr lang="en-US" dirty="0">
                <a:latin typeface="Gill Sans MT" charset="0"/>
              </a:rPr>
              <a:t> at high load</a:t>
            </a:r>
          </a:p>
          <a:p>
            <a:pPr lvl="1"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inefficient at low load: delay in channel access, 1/N bandwidth allocated even if only 1 active node! </a:t>
            </a:r>
          </a:p>
          <a:p>
            <a:pPr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random access MAC protocols</a:t>
            </a:r>
          </a:p>
          <a:p>
            <a:pPr lvl="1"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efficient at low load: single node can fully utilize channel</a:t>
            </a:r>
          </a:p>
          <a:p>
            <a:pPr lvl="1">
              <a:buFont typeface="Wingdings" charset="2"/>
              <a:buChar char="§"/>
              <a:defRPr/>
            </a:pPr>
            <a:r>
              <a:rPr lang="en-US" dirty="0">
                <a:latin typeface="Gill Sans MT" charset="0"/>
              </a:rPr>
              <a:t>high load: collision overhead</a:t>
            </a:r>
          </a:p>
          <a:p>
            <a:pPr>
              <a:buFont typeface="Wingdings" charset="0"/>
              <a:buNone/>
              <a:defRPr/>
            </a:pPr>
            <a:r>
              <a:rPr lang="ja-JP" altLang="en-US" dirty="0">
                <a:solidFill>
                  <a:srgbClr val="CC0000"/>
                </a:solidFill>
                <a:latin typeface="Gill Sans MT" charset="0"/>
                <a:cs typeface="+mn-cs"/>
              </a:rPr>
              <a:t>“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taking turns</a:t>
            </a:r>
            <a:r>
              <a:rPr lang="ja-JP" altLang="en-US" dirty="0">
                <a:solidFill>
                  <a:srgbClr val="CC0000"/>
                </a:solidFill>
                <a:latin typeface="Gill Sans MT" charset="0"/>
                <a:cs typeface="+mn-cs"/>
              </a:rPr>
              <a:t>”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protocols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look for best of both worlds!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89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19" name="Group 55"/>
          <p:cNvGrpSpPr>
            <a:grpSpLocks/>
          </p:cNvGrpSpPr>
          <p:nvPr/>
        </p:nvGrpSpPr>
        <p:grpSpPr bwMode="auto">
          <a:xfrm>
            <a:off x="4398963" y="4154488"/>
            <a:ext cx="781050" cy="681037"/>
            <a:chOff x="-44" y="1473"/>
            <a:chExt cx="981" cy="1105"/>
          </a:xfrm>
        </p:grpSpPr>
        <p:pic>
          <p:nvPicPr>
            <p:cNvPr id="111652" name="Picture 56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653" name="Freeform 5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11620" name="Group 58"/>
          <p:cNvGrpSpPr>
            <a:grpSpLocks/>
          </p:cNvGrpSpPr>
          <p:nvPr/>
        </p:nvGrpSpPr>
        <p:grpSpPr bwMode="auto">
          <a:xfrm>
            <a:off x="4691063" y="3549650"/>
            <a:ext cx="781050" cy="681038"/>
            <a:chOff x="-44" y="1473"/>
            <a:chExt cx="981" cy="1105"/>
          </a:xfrm>
        </p:grpSpPr>
        <p:pic>
          <p:nvPicPr>
            <p:cNvPr id="111650" name="Picture 59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651" name="Freeform 6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11621" name="Group 61"/>
          <p:cNvGrpSpPr>
            <a:grpSpLocks/>
          </p:cNvGrpSpPr>
          <p:nvPr/>
        </p:nvGrpSpPr>
        <p:grpSpPr bwMode="auto">
          <a:xfrm>
            <a:off x="4972050" y="2935288"/>
            <a:ext cx="781050" cy="681037"/>
            <a:chOff x="-44" y="1473"/>
            <a:chExt cx="981" cy="1105"/>
          </a:xfrm>
        </p:grpSpPr>
        <p:pic>
          <p:nvPicPr>
            <p:cNvPr id="111648" name="Picture 62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649" name="Freeform 6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11622" name="Group 64"/>
          <p:cNvGrpSpPr>
            <a:grpSpLocks/>
          </p:cNvGrpSpPr>
          <p:nvPr/>
        </p:nvGrpSpPr>
        <p:grpSpPr bwMode="auto">
          <a:xfrm>
            <a:off x="5273675" y="2354263"/>
            <a:ext cx="781050" cy="681037"/>
            <a:chOff x="-44" y="1473"/>
            <a:chExt cx="981" cy="1105"/>
          </a:xfrm>
        </p:grpSpPr>
        <p:pic>
          <p:nvPicPr>
            <p:cNvPr id="111646" name="Picture 65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647" name="Freeform 6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11623" name="Group 67"/>
          <p:cNvGrpSpPr>
            <a:grpSpLocks/>
          </p:cNvGrpSpPr>
          <p:nvPr/>
        </p:nvGrpSpPr>
        <p:grpSpPr bwMode="auto">
          <a:xfrm flipH="1">
            <a:off x="6810375" y="2600325"/>
            <a:ext cx="781050" cy="681038"/>
            <a:chOff x="-44" y="1473"/>
            <a:chExt cx="981" cy="1105"/>
          </a:xfrm>
        </p:grpSpPr>
        <p:pic>
          <p:nvPicPr>
            <p:cNvPr id="111644" name="Picture 68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645" name="Freeform 6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348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485900"/>
            <a:ext cx="3460750" cy="5062538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  <a:cs typeface="+mn-cs"/>
              </a:rPr>
              <a:t>polling:</a:t>
            </a:r>
            <a:r>
              <a:rPr lang="en-US" sz="3200" b="1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endParaRPr lang="en-US" sz="3200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marL="238125" indent="-238125">
              <a:defRPr/>
            </a:pPr>
            <a:r>
              <a:rPr lang="en-US" sz="2400" dirty="0">
                <a:latin typeface="Gill Sans MT" charset="0"/>
                <a:cs typeface="+mn-cs"/>
              </a:rPr>
              <a:t>master node </a:t>
            </a:r>
            <a:r>
              <a:rPr lang="ja-JP" altLang="en-US" sz="2400" dirty="0">
                <a:latin typeface="Gill Sans MT" charset="0"/>
                <a:cs typeface="+mn-cs"/>
              </a:rPr>
              <a:t>“</a:t>
            </a:r>
            <a:r>
              <a:rPr lang="en-US" sz="2400" dirty="0">
                <a:latin typeface="Gill Sans MT" charset="0"/>
                <a:cs typeface="+mn-cs"/>
              </a:rPr>
              <a:t>invites</a:t>
            </a:r>
            <a:r>
              <a:rPr lang="ja-JP" altLang="en-US" sz="2400" dirty="0">
                <a:latin typeface="Gill Sans MT" charset="0"/>
                <a:cs typeface="+mn-cs"/>
              </a:rPr>
              <a:t>”</a:t>
            </a:r>
            <a:r>
              <a:rPr lang="en-US" sz="2400" dirty="0">
                <a:latin typeface="Gill Sans MT" charset="0"/>
                <a:cs typeface="+mn-cs"/>
              </a:rPr>
              <a:t> slave nodes to transmit in turn</a:t>
            </a:r>
          </a:p>
          <a:p>
            <a:pPr marL="238125" indent="-238125">
              <a:defRPr/>
            </a:pPr>
            <a:r>
              <a:rPr lang="en-US" sz="2400" dirty="0">
                <a:latin typeface="Gill Sans MT" charset="0"/>
                <a:cs typeface="+mn-cs"/>
              </a:rPr>
              <a:t>typically used with </a:t>
            </a:r>
            <a:r>
              <a:rPr lang="ja-JP" altLang="en-US" sz="2400" dirty="0">
                <a:latin typeface="Gill Sans MT" charset="0"/>
                <a:cs typeface="+mn-cs"/>
              </a:rPr>
              <a:t>“</a:t>
            </a:r>
            <a:r>
              <a:rPr lang="en-US" sz="2400" dirty="0">
                <a:latin typeface="Gill Sans MT" charset="0"/>
                <a:cs typeface="+mn-cs"/>
              </a:rPr>
              <a:t>dumb</a:t>
            </a:r>
            <a:r>
              <a:rPr lang="ja-JP" altLang="en-US" sz="2400" dirty="0">
                <a:latin typeface="Gill Sans MT" charset="0"/>
                <a:cs typeface="+mn-cs"/>
              </a:rPr>
              <a:t>”</a:t>
            </a:r>
            <a:r>
              <a:rPr lang="en-US" sz="2400" dirty="0">
                <a:latin typeface="Gill Sans MT" charset="0"/>
                <a:cs typeface="+mn-cs"/>
              </a:rPr>
              <a:t> slave devices</a:t>
            </a:r>
          </a:p>
          <a:p>
            <a:pPr marL="238125" indent="-238125">
              <a:defRPr/>
            </a:pPr>
            <a:r>
              <a:rPr lang="en-US" sz="2400" dirty="0">
                <a:latin typeface="Gill Sans MT" charset="0"/>
                <a:cs typeface="+mn-cs"/>
              </a:rPr>
              <a:t>concerns: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polling overhead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latency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single point of failure (master)</a:t>
            </a:r>
          </a:p>
        </p:txBody>
      </p:sp>
      <p:sp>
        <p:nvSpPr>
          <p:cNvPr id="34826" name="Line 24"/>
          <p:cNvSpPr>
            <a:spLocks noChangeShapeType="1"/>
          </p:cNvSpPr>
          <p:nvPr/>
        </p:nvSpPr>
        <p:spPr bwMode="auto">
          <a:xfrm flipH="1">
            <a:off x="5286375" y="2717800"/>
            <a:ext cx="927100" cy="177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4827" name="Line 25"/>
          <p:cNvSpPr>
            <a:spLocks noChangeShapeType="1"/>
          </p:cNvSpPr>
          <p:nvPr/>
        </p:nvSpPr>
        <p:spPr bwMode="auto">
          <a:xfrm>
            <a:off x="5927725" y="2768600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4828" name="Line 31"/>
          <p:cNvSpPr>
            <a:spLocks noChangeShapeType="1"/>
          </p:cNvSpPr>
          <p:nvPr/>
        </p:nvSpPr>
        <p:spPr bwMode="auto">
          <a:xfrm>
            <a:off x="6076950" y="2982913"/>
            <a:ext cx="858838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4829" name="Line 35"/>
          <p:cNvSpPr>
            <a:spLocks noChangeShapeType="1"/>
          </p:cNvSpPr>
          <p:nvPr/>
        </p:nvSpPr>
        <p:spPr bwMode="auto">
          <a:xfrm>
            <a:off x="5656263" y="329723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4830" name="Line 37"/>
          <p:cNvSpPr>
            <a:spLocks noChangeShapeType="1"/>
          </p:cNvSpPr>
          <p:nvPr/>
        </p:nvSpPr>
        <p:spPr bwMode="auto">
          <a:xfrm>
            <a:off x="5384800" y="3825875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4831" name="Line 39"/>
          <p:cNvSpPr>
            <a:spLocks noChangeShapeType="1"/>
          </p:cNvSpPr>
          <p:nvPr/>
        </p:nvSpPr>
        <p:spPr bwMode="auto">
          <a:xfrm>
            <a:off x="5113338" y="4354513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4832" name="Text Box 40"/>
          <p:cNvSpPr txBox="1">
            <a:spLocks noChangeArrowheads="1"/>
          </p:cNvSpPr>
          <p:nvPr/>
        </p:nvSpPr>
        <p:spPr bwMode="auto">
          <a:xfrm>
            <a:off x="6638925" y="3222625"/>
            <a:ext cx="95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0" dirty="0" smtClean="0">
                <a:latin typeface="Arial" charset="0"/>
                <a:cs typeface="+mn-cs"/>
              </a:rPr>
              <a:t>master</a:t>
            </a:r>
          </a:p>
        </p:txBody>
      </p:sp>
      <p:sp>
        <p:nvSpPr>
          <p:cNvPr id="34833" name="Text Box 41"/>
          <p:cNvSpPr txBox="1">
            <a:spLocks noChangeArrowheads="1"/>
          </p:cNvSpPr>
          <p:nvPr/>
        </p:nvSpPr>
        <p:spPr bwMode="auto">
          <a:xfrm>
            <a:off x="4464050" y="4808538"/>
            <a:ext cx="904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0" dirty="0" smtClean="0">
                <a:latin typeface="Arial" charset="0"/>
                <a:cs typeface="+mn-cs"/>
              </a:rPr>
              <a:t>slaves</a:t>
            </a:r>
          </a:p>
        </p:txBody>
      </p:sp>
      <p:grpSp>
        <p:nvGrpSpPr>
          <p:cNvPr id="184364" name="Group 44"/>
          <p:cNvGrpSpPr>
            <a:grpSpLocks/>
          </p:cNvGrpSpPr>
          <p:nvPr/>
        </p:nvGrpSpPr>
        <p:grpSpPr bwMode="auto">
          <a:xfrm>
            <a:off x="6823075" y="2636838"/>
            <a:ext cx="560388" cy="336550"/>
            <a:chOff x="4212" y="2864"/>
            <a:chExt cx="353" cy="212"/>
          </a:xfrm>
        </p:grpSpPr>
        <p:sp>
          <p:nvSpPr>
            <p:cNvPr id="34843" name="Rectangle 42"/>
            <p:cNvSpPr>
              <a:spLocks noChangeArrowheads="1"/>
            </p:cNvSpPr>
            <p:nvPr/>
          </p:nvSpPr>
          <p:spPr bwMode="auto">
            <a:xfrm>
              <a:off x="4212" y="2916"/>
              <a:ext cx="353" cy="137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4844" name="Text Box 43"/>
            <p:cNvSpPr txBox="1">
              <a:spLocks noChangeArrowheads="1"/>
            </p:cNvSpPr>
            <p:nvPr/>
          </p:nvSpPr>
          <p:spPr bwMode="auto">
            <a:xfrm>
              <a:off x="4227" y="2864"/>
              <a:ext cx="31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chemeClr val="bg1"/>
                  </a:solidFill>
                  <a:latin typeface="Arial" charset="0"/>
                  <a:cs typeface="+mn-cs"/>
                </a:rPr>
                <a:t>poll</a:t>
              </a:r>
            </a:p>
          </p:txBody>
        </p:sp>
      </p:grpSp>
      <p:grpSp>
        <p:nvGrpSpPr>
          <p:cNvPr id="184368" name="Group 48"/>
          <p:cNvGrpSpPr>
            <a:grpSpLocks/>
          </p:cNvGrpSpPr>
          <p:nvPr/>
        </p:nvGrpSpPr>
        <p:grpSpPr bwMode="auto">
          <a:xfrm>
            <a:off x="4872038" y="3559175"/>
            <a:ext cx="595312" cy="336550"/>
            <a:chOff x="4415" y="2364"/>
            <a:chExt cx="375" cy="212"/>
          </a:xfrm>
        </p:grpSpPr>
        <p:sp>
          <p:nvSpPr>
            <p:cNvPr id="34841" name="Rectangle 46"/>
            <p:cNvSpPr>
              <a:spLocks noChangeArrowheads="1"/>
            </p:cNvSpPr>
            <p:nvPr/>
          </p:nvSpPr>
          <p:spPr bwMode="auto">
            <a:xfrm>
              <a:off x="4437" y="2400"/>
              <a:ext cx="353" cy="13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4842" name="Text Box 47"/>
            <p:cNvSpPr txBox="1">
              <a:spLocks noChangeArrowheads="1"/>
            </p:cNvSpPr>
            <p:nvPr/>
          </p:nvSpPr>
          <p:spPr bwMode="auto">
            <a:xfrm>
              <a:off x="4415" y="2364"/>
              <a:ext cx="3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chemeClr val="bg1"/>
                  </a:solidFill>
                  <a:latin typeface="Arial" charset="0"/>
                  <a:cs typeface="+mn-cs"/>
                </a:rPr>
                <a:t>data</a:t>
              </a:r>
            </a:p>
          </p:txBody>
        </p:sp>
      </p:grpSp>
      <p:grpSp>
        <p:nvGrpSpPr>
          <p:cNvPr id="184369" name="Group 49"/>
          <p:cNvGrpSpPr>
            <a:grpSpLocks/>
          </p:cNvGrpSpPr>
          <p:nvPr/>
        </p:nvGrpSpPr>
        <p:grpSpPr bwMode="auto">
          <a:xfrm>
            <a:off x="5378450" y="2441575"/>
            <a:ext cx="595313" cy="336550"/>
            <a:chOff x="4415" y="2364"/>
            <a:chExt cx="375" cy="212"/>
          </a:xfrm>
        </p:grpSpPr>
        <p:sp>
          <p:nvSpPr>
            <p:cNvPr id="34839" name="Rectangle 50"/>
            <p:cNvSpPr>
              <a:spLocks noChangeArrowheads="1"/>
            </p:cNvSpPr>
            <p:nvPr/>
          </p:nvSpPr>
          <p:spPr bwMode="auto">
            <a:xfrm>
              <a:off x="4437" y="2400"/>
              <a:ext cx="353" cy="13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4840" name="Text Box 51"/>
            <p:cNvSpPr txBox="1">
              <a:spLocks noChangeArrowheads="1"/>
            </p:cNvSpPr>
            <p:nvPr/>
          </p:nvSpPr>
          <p:spPr bwMode="auto">
            <a:xfrm>
              <a:off x="4415" y="2364"/>
              <a:ext cx="3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chemeClr val="bg1"/>
                  </a:solidFill>
                  <a:latin typeface="Arial" charset="0"/>
                  <a:cs typeface="+mn-cs"/>
                </a:rPr>
                <a:t>data</a:t>
              </a:r>
            </a:p>
          </p:txBody>
        </p:sp>
      </p:grpSp>
      <p:pic>
        <p:nvPicPr>
          <p:cNvPr id="111636" name="Picture 53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8" y="9953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38" name="Rectangle 54"/>
          <p:cNvSpPr>
            <a:spLocks noGrp="1" noChangeArrowheads="1"/>
          </p:cNvSpPr>
          <p:nvPr>
            <p:ph type="title"/>
          </p:nvPr>
        </p:nvSpPr>
        <p:spPr>
          <a:xfrm>
            <a:off x="422275" y="195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ja-JP" altLang="en-US">
                <a:latin typeface="Gill Sans MT" charset="0"/>
                <a:cs typeface="+mj-cs"/>
              </a:rPr>
              <a:t>“</a:t>
            </a:r>
            <a:r>
              <a:rPr lang="en-US" dirty="0">
                <a:latin typeface="Gill Sans MT" charset="0"/>
                <a:cs typeface="+mj-cs"/>
              </a:rPr>
              <a:t>Taking turns</a:t>
            </a:r>
            <a:r>
              <a:rPr lang="ja-JP" altLang="en-US">
                <a:latin typeface="Gill Sans MT" charset="0"/>
                <a:cs typeface="+mj-cs"/>
              </a:rPr>
              <a:t>”</a:t>
            </a:r>
            <a:r>
              <a:rPr lang="en-US" dirty="0">
                <a:latin typeface="Gill Sans MT" charset="0"/>
                <a:cs typeface="+mj-cs"/>
              </a:rPr>
              <a:t> MAC protocols</a:t>
            </a: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31</a:t>
            </a:fld>
            <a:endParaRPr lang="en-US" sz="1200" dirty="0">
              <a:latin typeface="Tahoma" charset="0"/>
            </a:endParaRP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64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-0.09254 -1.85185E-6 L -0.07882 -0.03495 L -0.1526 -0.03495 " pathEditMode="relative" ptsTypes="AAAA">
                                      <p:cBhvr>
                                        <p:cTn id="9" dur="2000" fill="hold"/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07119 -0.00162 L 0.0599 0.03171 L 0.15122 0.03009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84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L -0.08872 -1.85185E-6 L -0.14375 0.14167 L -0.21753 0.14167 " pathEditMode="relative" ptsTypes="AAAA">
                                      <p:cBhvr>
                                        <p:cTn id="28" dur="2000" fill="hold"/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6.2963E-6 L 0.07135 -0.00161 L 0.11754 -0.13171 L 0.21129 -0.13333 " pathEditMode="relative" ptsTypes="AAAA">
                                      <p:cBhvr>
                                        <p:cTn id="37" dur="2000" fill="hold"/>
                                        <p:tgtEl>
                                          <p:spTgt spid="184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7" name="Group 21"/>
          <p:cNvGrpSpPr>
            <a:grpSpLocks/>
          </p:cNvGrpSpPr>
          <p:nvPr/>
        </p:nvGrpSpPr>
        <p:grpSpPr bwMode="auto">
          <a:xfrm>
            <a:off x="7229475" y="3667125"/>
            <a:ext cx="781050" cy="681038"/>
            <a:chOff x="-44" y="1473"/>
            <a:chExt cx="981" cy="1105"/>
          </a:xfrm>
        </p:grpSpPr>
        <p:pic>
          <p:nvPicPr>
            <p:cNvPr id="113685" name="Picture 22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686" name="Freeform 2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13668" name="Group 24"/>
          <p:cNvGrpSpPr>
            <a:grpSpLocks/>
          </p:cNvGrpSpPr>
          <p:nvPr/>
        </p:nvGrpSpPr>
        <p:grpSpPr bwMode="auto">
          <a:xfrm>
            <a:off x="4514850" y="3624263"/>
            <a:ext cx="781050" cy="681037"/>
            <a:chOff x="-44" y="1473"/>
            <a:chExt cx="981" cy="1105"/>
          </a:xfrm>
        </p:grpSpPr>
        <p:pic>
          <p:nvPicPr>
            <p:cNvPr id="113683" name="Picture 25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684" name="Freeform 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13669" name="Group 27"/>
          <p:cNvGrpSpPr>
            <a:grpSpLocks/>
          </p:cNvGrpSpPr>
          <p:nvPr/>
        </p:nvGrpSpPr>
        <p:grpSpPr bwMode="auto">
          <a:xfrm>
            <a:off x="5832475" y="1960563"/>
            <a:ext cx="781050" cy="681037"/>
            <a:chOff x="-44" y="1473"/>
            <a:chExt cx="981" cy="1105"/>
          </a:xfrm>
        </p:grpSpPr>
        <p:pic>
          <p:nvPicPr>
            <p:cNvPr id="113681" name="Picture 28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682" name="Freeform 2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13670" name="Group 30"/>
          <p:cNvGrpSpPr>
            <a:grpSpLocks/>
          </p:cNvGrpSpPr>
          <p:nvPr/>
        </p:nvGrpSpPr>
        <p:grpSpPr bwMode="auto">
          <a:xfrm>
            <a:off x="5886450" y="5408613"/>
            <a:ext cx="781050" cy="681037"/>
            <a:chOff x="-44" y="1473"/>
            <a:chExt cx="981" cy="1105"/>
          </a:xfrm>
        </p:grpSpPr>
        <p:pic>
          <p:nvPicPr>
            <p:cNvPr id="113679" name="Picture 31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680" name="Freeform 3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35848" name="Rectangle 4"/>
          <p:cNvSpPr>
            <a:spLocks noChangeArrowheads="1"/>
          </p:cNvSpPr>
          <p:nvPr/>
        </p:nvSpPr>
        <p:spPr bwMode="auto">
          <a:xfrm>
            <a:off x="600075" y="1376363"/>
            <a:ext cx="375443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token passing:</a:t>
            </a:r>
            <a:endParaRPr lang="en-US" sz="3200" b="1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Gill Sans MT" charset="0"/>
                <a:cs typeface="+mn-cs"/>
              </a:rPr>
              <a:t>control </a:t>
            </a:r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+mn-cs"/>
              </a:rPr>
              <a:t>token</a:t>
            </a:r>
            <a:r>
              <a:rPr lang="en-US" sz="2400" b="1" i="0" dirty="0">
                <a:latin typeface="Gill Sans MT" charset="0"/>
                <a:cs typeface="+mn-cs"/>
              </a:rPr>
              <a:t> </a:t>
            </a:r>
            <a:r>
              <a:rPr lang="en-US" sz="2400" i="0" dirty="0">
                <a:latin typeface="Gill Sans MT" charset="0"/>
                <a:cs typeface="+mn-cs"/>
              </a:rPr>
              <a:t>passed from one node to next sequentially.</a:t>
            </a:r>
          </a:p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Gill Sans MT" charset="0"/>
                <a:cs typeface="+mn-cs"/>
              </a:rPr>
              <a:t>token message</a:t>
            </a:r>
          </a:p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Gill Sans MT" charset="0"/>
                <a:cs typeface="+mn-cs"/>
              </a:rPr>
              <a:t>concerns: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 i="0" dirty="0">
                <a:latin typeface="Gill Sans MT" charset="0"/>
                <a:cs typeface="+mn-cs"/>
              </a:rPr>
              <a:t>token overhead 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 i="0" dirty="0">
                <a:latin typeface="Gill Sans MT" charset="0"/>
                <a:cs typeface="+mn-cs"/>
              </a:rPr>
              <a:t>latency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 i="0" dirty="0">
                <a:latin typeface="Gill Sans MT" charset="0"/>
                <a:cs typeface="+mn-cs"/>
              </a:rPr>
              <a:t>single point of failure (token)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0" dirty="0">
                <a:latin typeface="Gill Sans MT" charset="0"/>
                <a:cs typeface="+mn-cs"/>
              </a:rPr>
              <a:t> </a:t>
            </a:r>
          </a:p>
        </p:txBody>
      </p:sp>
      <p:sp>
        <p:nvSpPr>
          <p:cNvPr id="35849" name="Oval 8"/>
          <p:cNvSpPr>
            <a:spLocks noChangeArrowheads="1"/>
          </p:cNvSpPr>
          <p:nvPr/>
        </p:nvSpPr>
        <p:spPr bwMode="auto">
          <a:xfrm>
            <a:off x="5360988" y="2617788"/>
            <a:ext cx="2046287" cy="27781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72780" name="Rectangle 12"/>
          <p:cNvSpPr>
            <a:spLocks noChangeArrowheads="1"/>
          </p:cNvSpPr>
          <p:nvPr/>
        </p:nvSpPr>
        <p:spPr bwMode="auto">
          <a:xfrm>
            <a:off x="6205538" y="1725613"/>
            <a:ext cx="274637" cy="32067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0" dirty="0">
                <a:solidFill>
                  <a:schemeClr val="bg1"/>
                </a:solidFill>
                <a:latin typeface="Arial" charset="0"/>
                <a:cs typeface="+mn-cs"/>
              </a:rPr>
              <a:t>T</a:t>
            </a:r>
          </a:p>
        </p:txBody>
      </p:sp>
      <p:sp>
        <p:nvSpPr>
          <p:cNvPr id="672783" name="Rectangle 15"/>
          <p:cNvSpPr>
            <a:spLocks noChangeArrowheads="1"/>
          </p:cNvSpPr>
          <p:nvPr/>
        </p:nvSpPr>
        <p:spPr bwMode="auto">
          <a:xfrm>
            <a:off x="5949950" y="6008688"/>
            <a:ext cx="811213" cy="3206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0" dirty="0">
                <a:solidFill>
                  <a:schemeClr val="bg1"/>
                </a:solidFill>
                <a:latin typeface="Arial" charset="0"/>
                <a:cs typeface="+mn-cs"/>
              </a:rPr>
              <a:t>data</a:t>
            </a:r>
          </a:p>
        </p:txBody>
      </p:sp>
      <p:sp>
        <p:nvSpPr>
          <p:cNvPr id="672784" name="Text Box 16"/>
          <p:cNvSpPr txBox="1">
            <a:spLocks noChangeArrowheads="1"/>
          </p:cNvSpPr>
          <p:nvPr/>
        </p:nvSpPr>
        <p:spPr bwMode="auto">
          <a:xfrm>
            <a:off x="4341813" y="3079750"/>
            <a:ext cx="1009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  <a:cs typeface="+mn-cs"/>
              </a:rPr>
              <a:t>(nothing</a:t>
            </a:r>
          </a:p>
          <a:p>
            <a:pPr>
              <a:defRPr/>
            </a:pPr>
            <a:r>
              <a:rPr lang="en-US" i="0" dirty="0" smtClean="0">
                <a:latin typeface="Arial" charset="0"/>
                <a:cs typeface="+mn-cs"/>
              </a:rPr>
              <a:t>to send)</a:t>
            </a:r>
          </a:p>
        </p:txBody>
      </p:sp>
      <p:sp>
        <p:nvSpPr>
          <p:cNvPr id="672785" name="Rectangle 17"/>
          <p:cNvSpPr>
            <a:spLocks noChangeArrowheads="1"/>
          </p:cNvSpPr>
          <p:nvPr/>
        </p:nvSpPr>
        <p:spPr bwMode="auto">
          <a:xfrm>
            <a:off x="4838700" y="3743325"/>
            <a:ext cx="274638" cy="32067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0" dirty="0">
                <a:solidFill>
                  <a:schemeClr val="bg1"/>
                </a:solidFill>
                <a:latin typeface="Arial" charset="0"/>
                <a:cs typeface="+mn-cs"/>
              </a:rPr>
              <a:t>T</a:t>
            </a:r>
          </a:p>
        </p:txBody>
      </p:sp>
      <p:pic>
        <p:nvPicPr>
          <p:cNvPr id="113677" name="Picture 19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8" y="9953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5" name="Rectangle 20"/>
          <p:cNvSpPr>
            <a:spLocks noGrp="1" noChangeArrowheads="1"/>
          </p:cNvSpPr>
          <p:nvPr>
            <p:ph type="title"/>
          </p:nvPr>
        </p:nvSpPr>
        <p:spPr>
          <a:xfrm>
            <a:off x="422275" y="195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ja-JP" altLang="en-US">
                <a:latin typeface="Gill Sans MT" charset="0"/>
                <a:cs typeface="+mj-cs"/>
              </a:rPr>
              <a:t>“</a:t>
            </a:r>
            <a:r>
              <a:rPr lang="en-US" dirty="0">
                <a:latin typeface="Gill Sans MT" charset="0"/>
                <a:cs typeface="+mj-cs"/>
              </a:rPr>
              <a:t>Taking turns</a:t>
            </a:r>
            <a:r>
              <a:rPr lang="ja-JP" altLang="en-US">
                <a:latin typeface="Gill Sans MT" charset="0"/>
                <a:cs typeface="+mj-cs"/>
              </a:rPr>
              <a:t>”</a:t>
            </a:r>
            <a:r>
              <a:rPr lang="en-US" dirty="0">
                <a:latin typeface="Gill Sans MT" charset="0"/>
                <a:cs typeface="+mj-cs"/>
              </a:rPr>
              <a:t> MAC protocols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32</a:t>
            </a:fld>
            <a:endParaRPr lang="en-US" sz="1200" dirty="0">
              <a:latin typeface="Tahoma" charset="0"/>
            </a:endParaRPr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13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0.03657 C 0.00694 0.06435 0.00121 0.09282 0.00139 0.10509 C 0.00156 0.11736 0.00659 0.10694 0.00017 0.10995 C -0.00625 0.11296 -0.02361 0.11273 -0.03733 0.12338 C -0.05105 0.13403 -0.06945 0.14444 -0.0823 0.17338 C -0.09514 0.20231 -0.1033 0.27847 -0.11476 0.29676 C -0.12622 0.31505 -0.14341 0.28611 -0.15105 0.28333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672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1" y="1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1354 -0.0044 0.02708 -0.0088 0.03506 0.00671 C 0.04305 0.02222 0.04236 0.06875 0.04756 0.09328 C 0.05277 0.11782 0.05538 0.13402 0.06631 0.15347 C 0.07725 0.17291 0.09982 0.19861 0.11371 0.20995 C 0.1276 0.22129 0.1434 0.20926 0.15 0.22176 C 0.15659 0.23426 0.1552 0.25949 0.15381 0.28495 " pathEditMode="relative" ptsTypes="aaaaaaA">
                                      <p:cBhvr>
                                        <p:cTn id="19" dur="2000" fill="hold"/>
                                        <p:tgtEl>
                                          <p:spTgt spid="6727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-0.02431 C 0.01319 -0.0581 0.00763 -0.09167 0.01371 -0.10926 C 0.01979 -0.12685 0.04114 -0.11273 0.05503 -0.1294 C 0.06892 -0.14607 0.0875 -0.1794 0.09756 -0.20926 C 0.10763 -0.23912 0.11371 -0.27824 0.1151 -0.30926 C 0.11649 -0.34028 0.11371 -0.36783 0.10625 -0.39607 C 0.09878 -0.42431 0.08454 -0.45949 0.06996 -0.4794 C 0.05538 -0.49931 0.03142 -0.50996 0.01875 -0.51598 C 0.00607 -0.52199 0.0052 -0.51875 -0.00625 -0.51598 C -0.01771 -0.5132 -0.03698 -0.51135 -0.05 -0.49931 C -0.06303 -0.48727 -0.07605 -0.46343 -0.0849 -0.44422 C -0.09375 -0.425 -0.10018 -0.4044 -0.10365 -0.38426 C -0.10712 -0.36412 -0.10556 -0.34375 -0.10625 -0.32269 C -0.10695 -0.30162 -0.11025 -0.27801 -0.10747 -0.25764 C -0.10469 -0.23727 -0.09705 -0.21852 -0.08994 -0.20093 C -0.08282 -0.18334 -0.07553 -0.1669 -0.06494 -0.15255 C -0.05434 -0.1382 -0.03768 -0.12107 -0.02622 -0.11435 C -0.01476 -0.10764 -0.00174 -0.11806 0.00381 -0.11273 C 0.00937 -0.10741 0.00677 -0.09931 0.00746 -0.08264 C 0.00816 -0.06598 0.00781 -0.03935 0.00746 -0.01273 " pathEditMode="relative" rAng="0" ptsTypes="aaaaaaaaaaaaaaaaaaaA">
                                      <p:cBhvr>
                                        <p:cTn id="23" dur="2000" fill="hold"/>
                                        <p:tgtEl>
                                          <p:spTgt spid="6727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-2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80" grpId="0" animBg="1"/>
      <p:bldP spid="672780" grpId="1" animBg="1"/>
      <p:bldP spid="672783" grpId="0" animBg="1"/>
      <p:bldP spid="672783" grpId="1" animBg="1"/>
      <p:bldP spid="672784" grpId="0"/>
      <p:bldP spid="672785" grpId="0" animBg="1"/>
      <p:bldP spid="672785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3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102711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 Summary of </a:t>
            </a:r>
            <a:r>
              <a:rPr lang="en-US" sz="4000" dirty="0">
                <a:latin typeface="Gill Sans MT" charset="0"/>
                <a:cs typeface="+mj-cs"/>
              </a:rPr>
              <a:t>MAC</a:t>
            </a:r>
            <a:r>
              <a:rPr lang="en-US" dirty="0">
                <a:latin typeface="Gill Sans MT" charset="0"/>
                <a:cs typeface="+mj-cs"/>
              </a:rPr>
              <a:t> protocols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906963"/>
          </a:xfrm>
        </p:spPr>
        <p:txBody>
          <a:bodyPr/>
          <a:lstStyle/>
          <a:p>
            <a:pPr marL="231775" indent="-231775"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channel partitioning,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by time, frequency or code</a:t>
            </a:r>
          </a:p>
          <a:p>
            <a:pPr marL="690563" lvl="1" indent="-233363">
              <a:defRPr/>
            </a:pPr>
            <a:r>
              <a:rPr lang="en-US" sz="2000" dirty="0">
                <a:latin typeface="Gill Sans MT" charset="0"/>
              </a:rPr>
              <a:t>Time Division, Frequency Division</a:t>
            </a:r>
          </a:p>
          <a:p>
            <a:pPr marL="231775" indent="-231775"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random access </a:t>
            </a:r>
            <a:r>
              <a:rPr lang="en-US" sz="2400" dirty="0">
                <a:latin typeface="Gill Sans MT" charset="0"/>
                <a:cs typeface="+mn-cs"/>
              </a:rPr>
              <a:t>(dynamic), </a:t>
            </a:r>
          </a:p>
          <a:p>
            <a:pPr marL="690563" lvl="1" indent="-233363">
              <a:defRPr/>
            </a:pPr>
            <a:r>
              <a:rPr lang="en-US" dirty="0">
                <a:latin typeface="Gill Sans MT" charset="0"/>
              </a:rPr>
              <a:t>ALOHA, S-ALOHA, CSMA, CSMA/CD</a:t>
            </a:r>
          </a:p>
          <a:p>
            <a:pPr marL="690563" lvl="1" indent="-233363">
              <a:defRPr/>
            </a:pPr>
            <a:r>
              <a:rPr lang="en-US" dirty="0">
                <a:latin typeface="Gill Sans MT" charset="0"/>
              </a:rPr>
              <a:t>carrier sensing: easy in some technologies (wire), hard in others (wireless)</a:t>
            </a:r>
          </a:p>
          <a:p>
            <a:pPr marL="690563" lvl="1" indent="-233363">
              <a:defRPr/>
            </a:pPr>
            <a:r>
              <a:rPr lang="en-US" dirty="0">
                <a:latin typeface="Gill Sans MT" charset="0"/>
              </a:rPr>
              <a:t>CSMA/CD used in Ethernet</a:t>
            </a:r>
          </a:p>
          <a:p>
            <a:pPr marL="690563" lvl="1" indent="-233363">
              <a:defRPr/>
            </a:pPr>
            <a:r>
              <a:rPr lang="en-US" dirty="0">
                <a:latin typeface="Gill Sans MT" charset="0"/>
              </a:rPr>
              <a:t>CSMA/CA used in 802.11</a:t>
            </a:r>
          </a:p>
          <a:p>
            <a:pPr marL="231775" indent="-231775">
              <a:tabLst>
                <a:tab pos="279400" algn="l"/>
              </a:tabLst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taking turns</a:t>
            </a:r>
          </a:p>
          <a:p>
            <a:pPr marL="690563" lvl="1" indent="-233363">
              <a:defRPr/>
            </a:pPr>
            <a:r>
              <a:rPr lang="en-US" dirty="0">
                <a:latin typeface="Gill Sans MT" charset="0"/>
              </a:rPr>
              <a:t>polling from central site, token passing</a:t>
            </a:r>
          </a:p>
          <a:p>
            <a:pPr marL="690563" lvl="1" indent="-233363">
              <a:defRPr/>
            </a:pPr>
            <a:r>
              <a:rPr lang="en-US" dirty="0" smtClean="0">
                <a:latin typeface="Gill Sans MT" charset="0"/>
              </a:rPr>
              <a:t>Bluetooth</a:t>
            </a:r>
            <a:r>
              <a:rPr lang="en-US" dirty="0">
                <a:latin typeface="Gill Sans MT" charset="0"/>
              </a:rPr>
              <a:t>, FDDI, 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token ring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33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81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Lecture 8: Review Questions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942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931150" cy="4648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Why is it important to have both </a:t>
            </a:r>
            <a:r>
              <a:rPr lang="en-US" dirty="0">
                <a:latin typeface="Gill Sans MT" charset="0"/>
              </a:rPr>
              <a:t>link-level and </a:t>
            </a:r>
            <a:r>
              <a:rPr lang="en-US" dirty="0" smtClean="0">
                <a:latin typeface="Gill Sans MT" charset="0"/>
              </a:rPr>
              <a:t>end-to-end reliability ?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Why checksum error detection isn’t implemented in the link layer ?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How well CSMA/CD fills up the four goals of a ideal MAC protocol ?</a:t>
            </a: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pic>
        <p:nvPicPr>
          <p:cNvPr id="217093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1030288"/>
            <a:ext cx="6770277" cy="15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34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24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Lecture 8: Extra Material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942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931150" cy="4648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Adaptors Communicating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CRC example</a:t>
            </a: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Channel Partitioning: FDMA</a:t>
            </a:r>
          </a:p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MAC Protocols efficiency analysis</a:t>
            </a:r>
          </a:p>
          <a:p>
            <a:pPr lvl="1">
              <a:defRPr/>
            </a:pPr>
            <a:r>
              <a:rPr lang="en-US" dirty="0" smtClean="0">
                <a:latin typeface="Gill Sans MT" charset="0"/>
                <a:cs typeface="+mn-cs"/>
              </a:rPr>
              <a:t>Slotted ALOHA: efficiency</a:t>
            </a:r>
          </a:p>
          <a:p>
            <a:pPr lvl="1">
              <a:defRPr/>
            </a:pPr>
            <a:r>
              <a:rPr lang="en-US" dirty="0" smtClean="0">
                <a:latin typeface="Gill Sans MT" charset="0"/>
                <a:cs typeface="+mn-cs"/>
              </a:rPr>
              <a:t>Pure ALOHA: efficiency</a:t>
            </a:r>
          </a:p>
          <a:p>
            <a:pPr lvl="1">
              <a:defRPr/>
            </a:pPr>
            <a:r>
              <a:rPr lang="en-US" dirty="0" smtClean="0">
                <a:latin typeface="Gill Sans MT" charset="0"/>
                <a:cs typeface="+mn-cs"/>
              </a:rPr>
              <a:t>CSMA/CD: efficiency</a:t>
            </a:r>
          </a:p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Cable Access Network Example</a:t>
            </a: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pic>
        <p:nvPicPr>
          <p:cNvPr id="217093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1030288"/>
            <a:ext cx="6770277" cy="15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35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7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889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Adaptors communicating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450" y="4275138"/>
            <a:ext cx="4067175" cy="1935162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sending side: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encapsulates datagram in frame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adds error checking bits, rdt, flow control, etc.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4273550"/>
            <a:ext cx="4090988" cy="185102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receiving side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looks for errors, rdt, flow control, </a:t>
            </a:r>
            <a:r>
              <a:rPr lang="en-US" dirty="0" smtClean="0">
                <a:latin typeface="Gill Sans MT" charset="0"/>
              </a:rPr>
              <a:t>etc.</a:t>
            </a:r>
            <a:endParaRPr lang="en-US" dirty="0">
              <a:latin typeface="Gill Sans MT" charset="0"/>
            </a:endParaRP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extracts datagram, passes to upper layer at receiving </a:t>
            </a:r>
            <a:r>
              <a:rPr lang="en-US" dirty="0" smtClean="0">
                <a:latin typeface="Gill Sans MT" charset="0"/>
              </a:rPr>
              <a:t>side</a:t>
            </a:r>
            <a:endParaRPr lang="en-US" dirty="0">
              <a:latin typeface="Gill Sans MT" charset="0"/>
            </a:endParaRPr>
          </a:p>
        </p:txBody>
      </p:sp>
      <p:sp>
        <p:nvSpPr>
          <p:cNvPr id="9223" name="Rectangle 27"/>
          <p:cNvSpPr>
            <a:spLocks noChangeArrowheads="1"/>
          </p:cNvSpPr>
          <p:nvPr/>
        </p:nvSpPr>
        <p:spPr bwMode="auto">
          <a:xfrm>
            <a:off x="4113213" y="3394075"/>
            <a:ext cx="1444625" cy="212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24" name="Rectangle 28"/>
          <p:cNvSpPr>
            <a:spLocks noChangeArrowheads="1"/>
          </p:cNvSpPr>
          <p:nvPr/>
        </p:nvSpPr>
        <p:spPr bwMode="auto">
          <a:xfrm>
            <a:off x="1957388" y="1373188"/>
            <a:ext cx="1944687" cy="177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25" name="Line 29"/>
          <p:cNvSpPr>
            <a:spLocks noChangeShapeType="1"/>
          </p:cNvSpPr>
          <p:nvPr/>
        </p:nvSpPr>
        <p:spPr bwMode="auto">
          <a:xfrm>
            <a:off x="2052638" y="1892300"/>
            <a:ext cx="0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26" name="Rectangle 30"/>
          <p:cNvSpPr>
            <a:spLocks noChangeArrowheads="1"/>
          </p:cNvSpPr>
          <p:nvPr/>
        </p:nvSpPr>
        <p:spPr bwMode="auto">
          <a:xfrm>
            <a:off x="2193925" y="2212975"/>
            <a:ext cx="1187450" cy="866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27" name="Rectangle 31"/>
          <p:cNvSpPr>
            <a:spLocks noChangeArrowheads="1"/>
          </p:cNvSpPr>
          <p:nvPr/>
        </p:nvSpPr>
        <p:spPr bwMode="auto">
          <a:xfrm>
            <a:off x="2435225" y="2773363"/>
            <a:ext cx="704850" cy="22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28" name="Rectangle 32"/>
          <p:cNvSpPr>
            <a:spLocks noChangeArrowheads="1"/>
          </p:cNvSpPr>
          <p:nvPr/>
        </p:nvSpPr>
        <p:spPr bwMode="auto">
          <a:xfrm>
            <a:off x="2435225" y="2301875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 dirty="0">
                <a:latin typeface="Arial" charset="0"/>
                <a:cs typeface="+mn-cs"/>
              </a:rPr>
              <a:t>controller</a:t>
            </a:r>
          </a:p>
        </p:txBody>
      </p:sp>
      <p:sp>
        <p:nvSpPr>
          <p:cNvPr id="9229" name="Line 33"/>
          <p:cNvSpPr>
            <a:spLocks noChangeShapeType="1"/>
          </p:cNvSpPr>
          <p:nvPr/>
        </p:nvSpPr>
        <p:spPr bwMode="auto">
          <a:xfrm>
            <a:off x="2346325" y="2055813"/>
            <a:ext cx="14382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30" name="Line 34"/>
          <p:cNvSpPr>
            <a:spLocks noChangeShapeType="1"/>
          </p:cNvSpPr>
          <p:nvPr/>
        </p:nvSpPr>
        <p:spPr bwMode="auto">
          <a:xfrm flipV="1">
            <a:off x="2763838" y="2062163"/>
            <a:ext cx="0" cy="2397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31" name="Rectangle 35"/>
          <p:cNvSpPr>
            <a:spLocks noChangeArrowheads="1"/>
          </p:cNvSpPr>
          <p:nvPr/>
        </p:nvSpPr>
        <p:spPr bwMode="auto">
          <a:xfrm>
            <a:off x="2228850" y="1501775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1400" i="0" dirty="0">
              <a:latin typeface="Arial" charset="0"/>
              <a:cs typeface="+mn-cs"/>
            </a:endParaRPr>
          </a:p>
        </p:txBody>
      </p:sp>
      <p:sp>
        <p:nvSpPr>
          <p:cNvPr id="9232" name="Rectangle 36"/>
          <p:cNvSpPr>
            <a:spLocks noChangeArrowheads="1"/>
          </p:cNvSpPr>
          <p:nvPr/>
        </p:nvSpPr>
        <p:spPr bwMode="auto">
          <a:xfrm>
            <a:off x="3095625" y="1503363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1400" i="0" dirty="0">
              <a:latin typeface="Arial" charset="0"/>
              <a:cs typeface="+mn-cs"/>
            </a:endParaRPr>
          </a:p>
        </p:txBody>
      </p:sp>
      <p:sp>
        <p:nvSpPr>
          <p:cNvPr id="9233" name="Line 37"/>
          <p:cNvSpPr>
            <a:spLocks noChangeShapeType="1"/>
          </p:cNvSpPr>
          <p:nvPr/>
        </p:nvSpPr>
        <p:spPr bwMode="auto">
          <a:xfrm flipH="1" flipV="1">
            <a:off x="2551113" y="1917700"/>
            <a:ext cx="1587" cy="1381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34" name="Line 38"/>
          <p:cNvSpPr>
            <a:spLocks noChangeShapeType="1"/>
          </p:cNvSpPr>
          <p:nvPr/>
        </p:nvSpPr>
        <p:spPr bwMode="auto">
          <a:xfrm flipH="1" flipV="1">
            <a:off x="3475038" y="1920875"/>
            <a:ext cx="0" cy="1365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35" name="Rectangle 39"/>
          <p:cNvSpPr>
            <a:spLocks noChangeArrowheads="1"/>
          </p:cNvSpPr>
          <p:nvPr/>
        </p:nvSpPr>
        <p:spPr bwMode="auto">
          <a:xfrm>
            <a:off x="5832475" y="1430338"/>
            <a:ext cx="1944688" cy="173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36" name="Rectangle 40"/>
          <p:cNvSpPr>
            <a:spLocks noChangeArrowheads="1"/>
          </p:cNvSpPr>
          <p:nvPr/>
        </p:nvSpPr>
        <p:spPr bwMode="auto">
          <a:xfrm>
            <a:off x="6069013" y="2232025"/>
            <a:ext cx="1187450" cy="866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37" name="Rectangle 41"/>
          <p:cNvSpPr>
            <a:spLocks noChangeArrowheads="1"/>
          </p:cNvSpPr>
          <p:nvPr/>
        </p:nvSpPr>
        <p:spPr bwMode="auto">
          <a:xfrm>
            <a:off x="6310313" y="2792413"/>
            <a:ext cx="703262" cy="22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38" name="Rectangle 42"/>
          <p:cNvSpPr>
            <a:spLocks noChangeArrowheads="1"/>
          </p:cNvSpPr>
          <p:nvPr/>
        </p:nvSpPr>
        <p:spPr bwMode="auto">
          <a:xfrm>
            <a:off x="6310313" y="2320925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 dirty="0">
                <a:latin typeface="Arial" charset="0"/>
                <a:cs typeface="+mn-cs"/>
              </a:rPr>
              <a:t>controller</a:t>
            </a:r>
          </a:p>
        </p:txBody>
      </p:sp>
      <p:sp>
        <p:nvSpPr>
          <p:cNvPr id="9239" name="Line 43"/>
          <p:cNvSpPr>
            <a:spLocks noChangeShapeType="1"/>
          </p:cNvSpPr>
          <p:nvPr/>
        </p:nvSpPr>
        <p:spPr bwMode="auto">
          <a:xfrm>
            <a:off x="6221413" y="2074863"/>
            <a:ext cx="14382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40" name="Line 44"/>
          <p:cNvSpPr>
            <a:spLocks noChangeShapeType="1"/>
          </p:cNvSpPr>
          <p:nvPr/>
        </p:nvSpPr>
        <p:spPr bwMode="auto">
          <a:xfrm flipV="1">
            <a:off x="6638925" y="2081213"/>
            <a:ext cx="0" cy="2397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41" name="Rectangle 45"/>
          <p:cNvSpPr>
            <a:spLocks noChangeArrowheads="1"/>
          </p:cNvSpPr>
          <p:nvPr/>
        </p:nvSpPr>
        <p:spPr bwMode="auto">
          <a:xfrm>
            <a:off x="6103938" y="1520825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1400" i="0" dirty="0">
              <a:latin typeface="Arial" charset="0"/>
              <a:cs typeface="+mn-cs"/>
            </a:endParaRPr>
          </a:p>
        </p:txBody>
      </p:sp>
      <p:sp>
        <p:nvSpPr>
          <p:cNvPr id="9242" name="Rectangle 46"/>
          <p:cNvSpPr>
            <a:spLocks noChangeArrowheads="1"/>
          </p:cNvSpPr>
          <p:nvPr/>
        </p:nvSpPr>
        <p:spPr bwMode="auto">
          <a:xfrm>
            <a:off x="6970713" y="1522413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1400" i="0" dirty="0">
              <a:latin typeface="Arial" charset="0"/>
              <a:cs typeface="+mn-cs"/>
            </a:endParaRPr>
          </a:p>
        </p:txBody>
      </p:sp>
      <p:sp>
        <p:nvSpPr>
          <p:cNvPr id="9243" name="Line 47"/>
          <p:cNvSpPr>
            <a:spLocks noChangeShapeType="1"/>
          </p:cNvSpPr>
          <p:nvPr/>
        </p:nvSpPr>
        <p:spPr bwMode="auto">
          <a:xfrm flipH="1" flipV="1">
            <a:off x="6426200" y="1936750"/>
            <a:ext cx="1588" cy="1381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44" name="Line 48"/>
          <p:cNvSpPr>
            <a:spLocks noChangeShapeType="1"/>
          </p:cNvSpPr>
          <p:nvPr/>
        </p:nvSpPr>
        <p:spPr bwMode="auto">
          <a:xfrm flipH="1" flipV="1">
            <a:off x="7350125" y="1939925"/>
            <a:ext cx="0" cy="1365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45" name="Text Box 49"/>
          <p:cNvSpPr txBox="1">
            <a:spLocks noChangeArrowheads="1"/>
          </p:cNvSpPr>
          <p:nvPr/>
        </p:nvSpPr>
        <p:spPr bwMode="auto">
          <a:xfrm>
            <a:off x="1935163" y="3059113"/>
            <a:ext cx="1335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latin typeface="Arial" charset="0"/>
                <a:cs typeface="+mn-cs"/>
              </a:rPr>
              <a:t>sending host</a:t>
            </a:r>
          </a:p>
        </p:txBody>
      </p:sp>
      <p:sp>
        <p:nvSpPr>
          <p:cNvPr id="9246" name="Text Box 50"/>
          <p:cNvSpPr txBox="1">
            <a:spLocks noChangeArrowheads="1"/>
          </p:cNvSpPr>
          <p:nvPr/>
        </p:nvSpPr>
        <p:spPr bwMode="auto">
          <a:xfrm>
            <a:off x="5727700" y="3057525"/>
            <a:ext cx="1438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latin typeface="Arial" charset="0"/>
                <a:cs typeface="+mn-cs"/>
              </a:rPr>
              <a:t>receiving host</a:t>
            </a:r>
          </a:p>
        </p:txBody>
      </p:sp>
      <p:sp>
        <p:nvSpPr>
          <p:cNvPr id="9247" name="Rectangle 51"/>
          <p:cNvSpPr>
            <a:spLocks noChangeArrowheads="1"/>
          </p:cNvSpPr>
          <p:nvPr/>
        </p:nvSpPr>
        <p:spPr bwMode="auto">
          <a:xfrm>
            <a:off x="1512888" y="1966913"/>
            <a:ext cx="717550" cy="1698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48" name="Text Box 52"/>
          <p:cNvSpPr txBox="1">
            <a:spLocks noChangeArrowheads="1"/>
          </p:cNvSpPr>
          <p:nvPr/>
        </p:nvSpPr>
        <p:spPr bwMode="auto">
          <a:xfrm>
            <a:off x="1476375" y="1922463"/>
            <a:ext cx="825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i="0" dirty="0" smtClean="0">
                <a:latin typeface="Arial" charset="0"/>
                <a:cs typeface="+mn-cs"/>
              </a:rPr>
              <a:t>datagram</a:t>
            </a:r>
          </a:p>
        </p:txBody>
      </p:sp>
      <p:sp>
        <p:nvSpPr>
          <p:cNvPr id="9249" name="Line 53"/>
          <p:cNvSpPr>
            <a:spLocks noChangeShapeType="1"/>
          </p:cNvSpPr>
          <p:nvPr/>
        </p:nvSpPr>
        <p:spPr bwMode="auto">
          <a:xfrm>
            <a:off x="5961063" y="1870075"/>
            <a:ext cx="0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50" name="Rectangle 54"/>
          <p:cNvSpPr>
            <a:spLocks noChangeArrowheads="1"/>
          </p:cNvSpPr>
          <p:nvPr/>
        </p:nvSpPr>
        <p:spPr bwMode="auto">
          <a:xfrm>
            <a:off x="5422900" y="1985963"/>
            <a:ext cx="715963" cy="1698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51" name="Text Box 55"/>
          <p:cNvSpPr txBox="1">
            <a:spLocks noChangeArrowheads="1"/>
          </p:cNvSpPr>
          <p:nvPr/>
        </p:nvSpPr>
        <p:spPr bwMode="auto">
          <a:xfrm>
            <a:off x="5386388" y="1941513"/>
            <a:ext cx="823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i="0" dirty="0" smtClean="0">
                <a:latin typeface="Arial" charset="0"/>
                <a:cs typeface="+mn-cs"/>
              </a:rPr>
              <a:t>datagram</a:t>
            </a:r>
          </a:p>
        </p:txBody>
      </p:sp>
      <p:sp>
        <p:nvSpPr>
          <p:cNvPr id="56355" name="Freeform 56"/>
          <p:cNvSpPr>
            <a:spLocks/>
          </p:cNvSpPr>
          <p:nvPr/>
        </p:nvSpPr>
        <p:spPr bwMode="auto">
          <a:xfrm>
            <a:off x="2768600" y="2903538"/>
            <a:ext cx="3883025" cy="447675"/>
          </a:xfrm>
          <a:custGeom>
            <a:avLst/>
            <a:gdLst>
              <a:gd name="T0" fmla="*/ 0 w 2597"/>
              <a:gd name="T1" fmla="*/ 0 h 384"/>
              <a:gd name="T2" fmla="*/ 0 w 2597"/>
              <a:gd name="T3" fmla="*/ 2147483647 h 384"/>
              <a:gd name="T4" fmla="*/ 2147483647 w 2597"/>
              <a:gd name="T5" fmla="*/ 2147483647 h 384"/>
              <a:gd name="T6" fmla="*/ 2147483647 w 2597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97" h="384">
                <a:moveTo>
                  <a:pt x="0" y="0"/>
                </a:moveTo>
                <a:lnTo>
                  <a:pt x="0" y="384"/>
                </a:lnTo>
                <a:lnTo>
                  <a:pt x="2597" y="384"/>
                </a:lnTo>
                <a:lnTo>
                  <a:pt x="2597" y="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253" name="Rectangle 57"/>
          <p:cNvSpPr>
            <a:spLocks noChangeArrowheads="1"/>
          </p:cNvSpPr>
          <p:nvPr/>
        </p:nvSpPr>
        <p:spPr bwMode="auto">
          <a:xfrm>
            <a:off x="4681538" y="3419475"/>
            <a:ext cx="717550" cy="169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54" name="Text Box 58"/>
          <p:cNvSpPr txBox="1">
            <a:spLocks noChangeArrowheads="1"/>
          </p:cNvSpPr>
          <p:nvPr/>
        </p:nvSpPr>
        <p:spPr bwMode="auto">
          <a:xfrm>
            <a:off x="4654550" y="3375025"/>
            <a:ext cx="823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i="0" dirty="0" smtClean="0">
                <a:latin typeface="Arial" charset="0"/>
                <a:cs typeface="+mn-cs"/>
              </a:rPr>
              <a:t>datagram</a:t>
            </a:r>
          </a:p>
        </p:txBody>
      </p:sp>
      <p:sp>
        <p:nvSpPr>
          <p:cNvPr id="9255" name="Line 59"/>
          <p:cNvSpPr>
            <a:spLocks noChangeShapeType="1"/>
          </p:cNvSpPr>
          <p:nvPr/>
        </p:nvSpPr>
        <p:spPr bwMode="auto">
          <a:xfrm>
            <a:off x="5654675" y="3511550"/>
            <a:ext cx="276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256" name="Text Box 60"/>
          <p:cNvSpPr txBox="1">
            <a:spLocks noChangeArrowheads="1"/>
          </p:cNvSpPr>
          <p:nvPr/>
        </p:nvSpPr>
        <p:spPr bwMode="auto">
          <a:xfrm>
            <a:off x="2244725" y="3668713"/>
            <a:ext cx="704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latin typeface="Arial" charset="0"/>
                <a:cs typeface="+mn-cs"/>
              </a:rPr>
              <a:t>frame</a:t>
            </a:r>
          </a:p>
        </p:txBody>
      </p:sp>
      <p:sp>
        <p:nvSpPr>
          <p:cNvPr id="9257" name="Line 61"/>
          <p:cNvSpPr>
            <a:spLocks noChangeShapeType="1"/>
          </p:cNvSpPr>
          <p:nvPr/>
        </p:nvSpPr>
        <p:spPr bwMode="auto">
          <a:xfrm flipV="1">
            <a:off x="2873375" y="3575050"/>
            <a:ext cx="115570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56361" name="Picture 6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914400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36</a:t>
            </a:fld>
            <a:endParaRPr lang="en-US" sz="1200" dirty="0">
              <a:latin typeface="Tahoma" charset="0"/>
            </a:endParaRPr>
          </a:p>
        </p:txBody>
      </p:sp>
      <p:sp>
        <p:nvSpPr>
          <p:cNvPr id="4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08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285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CRC example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153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81025" y="1447800"/>
            <a:ext cx="3711575" cy="3244850"/>
          </a:xfrm>
        </p:spPr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  <a:cs typeface="+mn-cs"/>
              </a:rPr>
              <a:t>want:</a:t>
            </a:r>
            <a:endParaRPr lang="en-US" sz="3200" dirty="0">
              <a:solidFill>
                <a:srgbClr val="000099"/>
              </a:solidFill>
              <a:latin typeface="Gill Sans MT" charset="0"/>
              <a:cs typeface="+mn-cs"/>
            </a:endParaRPr>
          </a:p>
          <a:p>
            <a:pPr lvl="1">
              <a:lnSpc>
                <a:spcPct val="75000"/>
              </a:lnSpc>
              <a:buFont typeface="Wingdings" charset="0"/>
              <a:buNone/>
              <a:defRPr/>
            </a:pPr>
            <a:r>
              <a:rPr lang="en-US" sz="2800" dirty="0">
                <a:latin typeface="Gill Sans MT" charset="0"/>
              </a:rPr>
              <a:t>D</a:t>
            </a:r>
            <a:r>
              <a:rPr lang="en-US" sz="2800" baseline="26000" dirty="0">
                <a:latin typeface="Gill Sans MT" charset="0"/>
              </a:rPr>
              <a:t>.</a:t>
            </a:r>
            <a:r>
              <a:rPr lang="en-US" sz="2800" dirty="0">
                <a:latin typeface="Gill Sans MT" charset="0"/>
              </a:rPr>
              <a:t>2</a:t>
            </a:r>
            <a:r>
              <a:rPr lang="en-US" sz="2800" baseline="30000" dirty="0">
                <a:latin typeface="Gill Sans MT" charset="0"/>
              </a:rPr>
              <a:t>r</a:t>
            </a:r>
            <a:r>
              <a:rPr lang="en-US" sz="2800" dirty="0">
                <a:latin typeface="Gill Sans MT" charset="0"/>
              </a:rPr>
              <a:t> XOR R = nG</a:t>
            </a:r>
          </a:p>
          <a:p>
            <a:pPr>
              <a:lnSpc>
                <a:spcPct val="75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000099"/>
                </a:solidFill>
                <a:latin typeface="Gill Sans MT" charset="0"/>
                <a:cs typeface="+mn-cs"/>
              </a:rPr>
              <a:t>equivalently:</a:t>
            </a:r>
            <a:endParaRPr lang="en-US" sz="3200" dirty="0">
              <a:solidFill>
                <a:srgbClr val="000099"/>
              </a:solidFill>
              <a:latin typeface="Gill Sans MT" charset="0"/>
              <a:cs typeface="+mn-cs"/>
            </a:endParaRPr>
          </a:p>
          <a:p>
            <a:pPr lvl="1">
              <a:lnSpc>
                <a:spcPct val="75000"/>
              </a:lnSpc>
              <a:buFont typeface="Wingdings" charset="0"/>
              <a:buNone/>
              <a:defRPr/>
            </a:pPr>
            <a:r>
              <a:rPr lang="en-US" sz="2800" dirty="0">
                <a:latin typeface="Gill Sans MT" charset="0"/>
              </a:rPr>
              <a:t>D</a:t>
            </a:r>
            <a:r>
              <a:rPr lang="en-US" sz="2800" baseline="26000" dirty="0">
                <a:latin typeface="Gill Sans MT" charset="0"/>
              </a:rPr>
              <a:t>.</a:t>
            </a:r>
            <a:r>
              <a:rPr lang="en-US" sz="2800" dirty="0">
                <a:latin typeface="Gill Sans MT" charset="0"/>
              </a:rPr>
              <a:t>2</a:t>
            </a:r>
            <a:r>
              <a:rPr lang="en-US" sz="2800" baseline="30000" dirty="0">
                <a:latin typeface="Gill Sans MT" charset="0"/>
              </a:rPr>
              <a:t>r</a:t>
            </a:r>
            <a:r>
              <a:rPr lang="en-US" sz="2800" dirty="0">
                <a:latin typeface="Gill Sans MT" charset="0"/>
              </a:rPr>
              <a:t> = nG XOR R </a:t>
            </a:r>
          </a:p>
          <a:p>
            <a:pPr>
              <a:lnSpc>
                <a:spcPct val="75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000099"/>
                </a:solidFill>
                <a:latin typeface="Gill Sans MT" charset="0"/>
                <a:cs typeface="+mn-cs"/>
              </a:rPr>
              <a:t>equivalently:</a:t>
            </a:r>
            <a:r>
              <a:rPr lang="en-US" dirty="0">
                <a:latin typeface="Gill Sans MT" charset="0"/>
                <a:cs typeface="+mn-cs"/>
              </a:rPr>
              <a:t>  </a:t>
            </a:r>
          </a:p>
          <a:p>
            <a:pPr>
              <a:lnSpc>
                <a:spcPct val="75000"/>
              </a:lnSpc>
              <a:buFont typeface="Wingdings" charset="0"/>
              <a:buNone/>
              <a:defRPr/>
            </a:pPr>
            <a:r>
              <a:rPr lang="en-US" dirty="0">
                <a:latin typeface="Gill Sans MT" charset="0"/>
                <a:cs typeface="+mn-cs"/>
              </a:rPr>
              <a:t>    if we divide D</a:t>
            </a:r>
            <a:r>
              <a:rPr lang="en-US" baseline="26000" dirty="0">
                <a:latin typeface="Gill Sans MT" charset="0"/>
                <a:cs typeface="+mn-cs"/>
              </a:rPr>
              <a:t>.</a:t>
            </a:r>
            <a:r>
              <a:rPr lang="en-US" dirty="0">
                <a:latin typeface="Gill Sans MT" charset="0"/>
                <a:cs typeface="+mn-cs"/>
              </a:rPr>
              <a:t>2</a:t>
            </a:r>
            <a:r>
              <a:rPr lang="en-US" baseline="30000" dirty="0">
                <a:latin typeface="Gill Sans MT" charset="0"/>
                <a:cs typeface="+mn-cs"/>
              </a:rPr>
              <a:t>r</a:t>
            </a:r>
            <a:r>
              <a:rPr lang="en-US" dirty="0">
                <a:latin typeface="Gill Sans MT" charset="0"/>
                <a:cs typeface="+mn-cs"/>
              </a:rPr>
              <a:t> by G, want remainder R to satisfy:</a:t>
            </a:r>
            <a:endParaRPr lang="en-US" sz="3200" dirty="0">
              <a:latin typeface="Gill Sans MT" charset="0"/>
              <a:cs typeface="+mn-cs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1227138" y="4957763"/>
            <a:ext cx="3767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charset="0"/>
                <a:cs typeface="+mn-cs"/>
              </a:rPr>
              <a:t>R</a:t>
            </a:r>
            <a:r>
              <a:rPr lang="en-US" dirty="0" smtClean="0">
                <a:latin typeface="Arial" charset="0"/>
                <a:cs typeface="+mn-cs"/>
              </a:rPr>
              <a:t> = remainder[           ]</a:t>
            </a: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2641600" y="4797425"/>
            <a:ext cx="1336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+mn-cs"/>
              </a:rPr>
              <a:t>D</a:t>
            </a:r>
            <a:r>
              <a:rPr lang="en-US" sz="2400" baseline="26000" dirty="0" smtClean="0">
                <a:latin typeface="Arial" charset="0"/>
                <a:cs typeface="+mn-cs"/>
              </a:rPr>
              <a:t>.</a:t>
            </a:r>
            <a:r>
              <a:rPr lang="en-US" sz="2400" dirty="0" smtClean="0">
                <a:latin typeface="Arial" charset="0"/>
                <a:cs typeface="+mn-cs"/>
              </a:rPr>
              <a:t>2</a:t>
            </a:r>
            <a:r>
              <a:rPr lang="en-US" sz="2400" baseline="30000" dirty="0" smtClean="0">
                <a:latin typeface="Arial" charset="0"/>
                <a:cs typeface="+mn-cs"/>
              </a:rPr>
              <a:t>r</a:t>
            </a:r>
          </a:p>
          <a:p>
            <a:pPr algn="ctr">
              <a:defRPr/>
            </a:pPr>
            <a:r>
              <a:rPr lang="en-US" sz="2400" dirty="0" smtClean="0">
                <a:latin typeface="Arial" charset="0"/>
                <a:cs typeface="+mn-cs"/>
              </a:rPr>
              <a:t>G</a:t>
            </a:r>
          </a:p>
        </p:txBody>
      </p:sp>
      <p:sp>
        <p:nvSpPr>
          <p:cNvPr id="15369" name="Line 7"/>
          <p:cNvSpPr>
            <a:spLocks noChangeShapeType="1"/>
          </p:cNvSpPr>
          <p:nvPr/>
        </p:nvSpPr>
        <p:spPr bwMode="auto">
          <a:xfrm>
            <a:off x="2984500" y="5213350"/>
            <a:ext cx="631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5370" name="Rectangle 8"/>
          <p:cNvSpPr>
            <a:spLocks noChangeArrowheads="1"/>
          </p:cNvSpPr>
          <p:nvPr/>
        </p:nvSpPr>
        <p:spPr bwMode="auto">
          <a:xfrm>
            <a:off x="1055688" y="4622800"/>
            <a:ext cx="3201987" cy="119062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68617" name="Picture 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914400"/>
            <a:ext cx="2970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8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988" y="1028700"/>
            <a:ext cx="4106862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37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39826" y="6198762"/>
            <a:ext cx="4507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 smtClean="0"/>
              <a:t>* Check </a:t>
            </a:r>
            <a:r>
              <a:rPr lang="en-US" sz="1400" dirty="0"/>
              <a:t>out the online interactive exercises for more </a:t>
            </a:r>
            <a:r>
              <a:rPr lang="en-US" sz="1400" dirty="0" smtClean="0"/>
              <a:t>examples: h</a:t>
            </a:r>
            <a:r>
              <a:rPr lang="en-US" sz="1200" dirty="0" smtClean="0"/>
              <a:t>ttp</a:t>
            </a:r>
            <a:r>
              <a:rPr lang="en-US" sz="1200" dirty="0"/>
              <a:t>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263301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1370013"/>
            <a:ext cx="822325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FDMA: frequency division multiple access 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channel spectrum divided into frequency bands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each station assigned fixed frequency band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unused transmission time in frequency bands go idle 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example: 6-station LAN, 1,3,4 have </a:t>
            </a:r>
            <a:r>
              <a:rPr lang="en-US" sz="2400" dirty="0" smtClean="0">
                <a:latin typeface="Gill Sans MT" charset="0"/>
                <a:cs typeface="+mn-cs"/>
              </a:rPr>
              <a:t>packet to send, </a:t>
            </a:r>
            <a:r>
              <a:rPr lang="en-US" sz="2400" dirty="0">
                <a:latin typeface="Gill Sans MT" charset="0"/>
                <a:cs typeface="+mn-cs"/>
              </a:rPr>
              <a:t>frequency bands 2,5,6 idle 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4627563" y="4138613"/>
            <a:ext cx="627062" cy="2251075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 flipV="1">
            <a:off x="4625975" y="5243513"/>
            <a:ext cx="6223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535" name="Line 6"/>
          <p:cNvSpPr>
            <a:spLocks noChangeShapeType="1"/>
          </p:cNvSpPr>
          <p:nvPr/>
        </p:nvSpPr>
        <p:spPr bwMode="auto">
          <a:xfrm flipV="1">
            <a:off x="4621213" y="5635625"/>
            <a:ext cx="6318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 flipV="1">
            <a:off x="4625975" y="6021388"/>
            <a:ext cx="6270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V="1">
            <a:off x="4621213" y="4857750"/>
            <a:ext cx="6318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 flipV="1">
            <a:off x="4625975" y="4471988"/>
            <a:ext cx="6318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346700" y="4411663"/>
            <a:ext cx="2228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955" name="Freeform 12"/>
          <p:cNvSpPr>
            <a:spLocks/>
          </p:cNvSpPr>
          <p:nvPr/>
        </p:nvSpPr>
        <p:spPr bwMode="auto">
          <a:xfrm>
            <a:off x="5494338" y="4292600"/>
            <a:ext cx="1728787" cy="114300"/>
          </a:xfrm>
          <a:custGeom>
            <a:avLst/>
            <a:gdLst>
              <a:gd name="T0" fmla="*/ 0 w 1089"/>
              <a:gd name="T1" fmla="*/ 2147483647 h 72"/>
              <a:gd name="T2" fmla="*/ 0 w 1089"/>
              <a:gd name="T3" fmla="*/ 2147483647 h 72"/>
              <a:gd name="T4" fmla="*/ 2147483647 w 1089"/>
              <a:gd name="T5" fmla="*/ 0 h 72"/>
              <a:gd name="T6" fmla="*/ 2147483647 w 1089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72">
                <a:moveTo>
                  <a:pt x="0" y="72"/>
                </a:moveTo>
                <a:lnTo>
                  <a:pt x="0" y="3"/>
                </a:lnTo>
                <a:lnTo>
                  <a:pt x="1089" y="0"/>
                </a:lnTo>
                <a:lnTo>
                  <a:pt x="1089" y="72"/>
                </a:lnTo>
              </a:path>
            </a:pathLst>
          </a:custGeom>
          <a:solidFill>
            <a:schemeClr val="accent2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5394325" y="4814888"/>
            <a:ext cx="2228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>
            <a:off x="5394325" y="5213350"/>
            <a:ext cx="2228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958" name="Freeform 16"/>
          <p:cNvSpPr>
            <a:spLocks/>
          </p:cNvSpPr>
          <p:nvPr/>
        </p:nvSpPr>
        <p:spPr bwMode="auto">
          <a:xfrm>
            <a:off x="5541963" y="5094288"/>
            <a:ext cx="1728787" cy="114300"/>
          </a:xfrm>
          <a:custGeom>
            <a:avLst/>
            <a:gdLst>
              <a:gd name="T0" fmla="*/ 0 w 1089"/>
              <a:gd name="T1" fmla="*/ 2147483647 h 72"/>
              <a:gd name="T2" fmla="*/ 0 w 1089"/>
              <a:gd name="T3" fmla="*/ 2147483647 h 72"/>
              <a:gd name="T4" fmla="*/ 2147483647 w 1089"/>
              <a:gd name="T5" fmla="*/ 0 h 72"/>
              <a:gd name="T6" fmla="*/ 2147483647 w 1089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72">
                <a:moveTo>
                  <a:pt x="0" y="72"/>
                </a:moveTo>
                <a:lnTo>
                  <a:pt x="0" y="3"/>
                </a:lnTo>
                <a:lnTo>
                  <a:pt x="1089" y="0"/>
                </a:lnTo>
                <a:lnTo>
                  <a:pt x="1089" y="72"/>
                </a:lnTo>
              </a:path>
            </a:pathLst>
          </a:custGeom>
          <a:solidFill>
            <a:srgbClr val="FF0000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82959" name="Group 17"/>
          <p:cNvGrpSpPr>
            <a:grpSpLocks/>
          </p:cNvGrpSpPr>
          <p:nvPr/>
        </p:nvGrpSpPr>
        <p:grpSpPr bwMode="auto">
          <a:xfrm>
            <a:off x="5411788" y="5499100"/>
            <a:ext cx="2228850" cy="119063"/>
            <a:chOff x="1884" y="2826"/>
            <a:chExt cx="1404" cy="75"/>
          </a:xfrm>
        </p:grpSpPr>
        <p:sp>
          <p:nvSpPr>
            <p:cNvPr id="22561" name="Line 18"/>
            <p:cNvSpPr>
              <a:spLocks noChangeShapeType="1"/>
            </p:cNvSpPr>
            <p:nvPr/>
          </p:nvSpPr>
          <p:spPr bwMode="auto">
            <a:xfrm>
              <a:off x="1884" y="2901"/>
              <a:ext cx="14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977" name="Freeform 19"/>
            <p:cNvSpPr>
              <a:spLocks/>
            </p:cNvSpPr>
            <p:nvPr/>
          </p:nvSpPr>
          <p:spPr bwMode="auto">
            <a:xfrm>
              <a:off x="1977" y="2826"/>
              <a:ext cx="1089" cy="72"/>
            </a:xfrm>
            <a:custGeom>
              <a:avLst/>
              <a:gdLst>
                <a:gd name="T0" fmla="*/ 0 w 1089"/>
                <a:gd name="T1" fmla="*/ 72 h 72"/>
                <a:gd name="T2" fmla="*/ 0 w 1089"/>
                <a:gd name="T3" fmla="*/ 3 h 72"/>
                <a:gd name="T4" fmla="*/ 1089 w 1089"/>
                <a:gd name="T5" fmla="*/ 0 h 72"/>
                <a:gd name="T6" fmla="*/ 1089 w 1089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89" h="72">
                  <a:moveTo>
                    <a:pt x="0" y="72"/>
                  </a:moveTo>
                  <a:lnTo>
                    <a:pt x="0" y="3"/>
                  </a:lnTo>
                  <a:lnTo>
                    <a:pt x="1089" y="0"/>
                  </a:lnTo>
                  <a:lnTo>
                    <a:pt x="1089" y="72"/>
                  </a:lnTo>
                </a:path>
              </a:pathLst>
            </a:custGeom>
            <a:solidFill>
              <a:srgbClr val="00CC66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2545" name="Line 20"/>
          <p:cNvSpPr>
            <a:spLocks noChangeShapeType="1"/>
          </p:cNvSpPr>
          <p:nvPr/>
        </p:nvSpPr>
        <p:spPr bwMode="auto">
          <a:xfrm>
            <a:off x="5441950" y="6024563"/>
            <a:ext cx="2228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547" name="Text Box 22"/>
          <p:cNvSpPr txBox="1">
            <a:spLocks noChangeArrowheads="1"/>
          </p:cNvSpPr>
          <p:nvPr/>
        </p:nvSpPr>
        <p:spPr bwMode="auto">
          <a:xfrm rot="-5400000">
            <a:off x="3423444" y="5018882"/>
            <a:ext cx="1873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  <a:cs typeface="+mn-cs"/>
              </a:rPr>
              <a:t>frequency bands</a:t>
            </a:r>
          </a:p>
        </p:txBody>
      </p:sp>
      <p:sp>
        <p:nvSpPr>
          <p:cNvPr id="22548" name="Text Box 23"/>
          <p:cNvSpPr txBox="1">
            <a:spLocks noChangeArrowheads="1"/>
          </p:cNvSpPr>
          <p:nvPr/>
        </p:nvSpPr>
        <p:spPr bwMode="auto">
          <a:xfrm rot="67766">
            <a:off x="7332663" y="396081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  <a:cs typeface="+mn-cs"/>
              </a:rPr>
              <a:t>time</a:t>
            </a:r>
          </a:p>
        </p:txBody>
      </p:sp>
      <p:sp>
        <p:nvSpPr>
          <p:cNvPr id="82964" name="Freeform 54"/>
          <p:cNvSpPr>
            <a:spLocks/>
          </p:cNvSpPr>
          <p:nvPr/>
        </p:nvSpPr>
        <p:spPr bwMode="auto">
          <a:xfrm>
            <a:off x="2032000" y="4348163"/>
            <a:ext cx="595313" cy="1538287"/>
          </a:xfrm>
          <a:custGeom>
            <a:avLst/>
            <a:gdLst>
              <a:gd name="T0" fmla="*/ 2147483647 w 375"/>
              <a:gd name="T1" fmla="*/ 0 h 969"/>
              <a:gd name="T2" fmla="*/ 0 w 375"/>
              <a:gd name="T3" fmla="*/ 2147483647 h 969"/>
              <a:gd name="T4" fmla="*/ 2147483647 w 375"/>
              <a:gd name="T5" fmla="*/ 2147483647 h 969"/>
              <a:gd name="T6" fmla="*/ 2147483647 w 375"/>
              <a:gd name="T7" fmla="*/ 0 h 96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" h="969">
                <a:moveTo>
                  <a:pt x="375" y="0"/>
                </a:moveTo>
                <a:lnTo>
                  <a:pt x="0" y="485"/>
                </a:lnTo>
                <a:lnTo>
                  <a:pt x="375" y="969"/>
                </a:lnTo>
                <a:lnTo>
                  <a:pt x="375" y="0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 cmpd="sng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82965" name="Group 56"/>
          <p:cNvGrpSpPr>
            <a:grpSpLocks/>
          </p:cNvGrpSpPr>
          <p:nvPr/>
        </p:nvGrpSpPr>
        <p:grpSpPr bwMode="auto">
          <a:xfrm>
            <a:off x="293688" y="4986338"/>
            <a:ext cx="1666875" cy="314325"/>
            <a:chOff x="1614" y="1494"/>
            <a:chExt cx="1050" cy="198"/>
          </a:xfrm>
        </p:grpSpPr>
        <p:sp>
          <p:nvSpPr>
            <p:cNvPr id="22557" name="Rectangle 57"/>
            <p:cNvSpPr>
              <a:spLocks noChangeArrowheads="1"/>
            </p:cNvSpPr>
            <p:nvPr/>
          </p:nvSpPr>
          <p:spPr bwMode="auto">
            <a:xfrm>
              <a:off x="2358" y="1500"/>
              <a:ext cx="168" cy="1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35610" name="Freeform 58"/>
            <p:cNvSpPr>
              <a:spLocks/>
            </p:cNvSpPr>
            <p:nvPr/>
          </p:nvSpPr>
          <p:spPr bwMode="auto">
            <a:xfrm>
              <a:off x="1614" y="1494"/>
              <a:ext cx="896" cy="198"/>
            </a:xfrm>
            <a:custGeom>
              <a:avLst/>
              <a:gdLst>
                <a:gd name="T0" fmla="*/ 18 w 896"/>
                <a:gd name="T1" fmla="*/ 0 h 198"/>
                <a:gd name="T2" fmla="*/ 0 w 896"/>
                <a:gd name="T3" fmla="*/ 96 h 198"/>
                <a:gd name="T4" fmla="*/ 18 w 896"/>
                <a:gd name="T5" fmla="*/ 198 h 198"/>
                <a:gd name="T6" fmla="*/ 774 w 896"/>
                <a:gd name="T7" fmla="*/ 198 h 198"/>
                <a:gd name="T8" fmla="*/ 750 w 896"/>
                <a:gd name="T9" fmla="*/ 90 h 198"/>
                <a:gd name="T10" fmla="*/ 774 w 896"/>
                <a:gd name="T11" fmla="*/ 0 h 198"/>
                <a:gd name="T12" fmla="*/ 18 w 896"/>
                <a:gd name="T13" fmla="*/ 0 h 1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96" h="198">
                  <a:moveTo>
                    <a:pt x="18" y="0"/>
                  </a:moveTo>
                  <a:lnTo>
                    <a:pt x="0" y="96"/>
                  </a:lnTo>
                  <a:lnTo>
                    <a:pt x="18" y="198"/>
                  </a:lnTo>
                  <a:lnTo>
                    <a:pt x="774" y="198"/>
                  </a:lnTo>
                  <a:cubicBezTo>
                    <a:pt x="896" y="180"/>
                    <a:pt x="750" y="123"/>
                    <a:pt x="750" y="90"/>
                  </a:cubicBezTo>
                  <a:cubicBezTo>
                    <a:pt x="750" y="57"/>
                    <a:pt x="896" y="15"/>
                    <a:pt x="774" y="0"/>
                  </a:cubicBezTo>
                  <a:lnTo>
                    <a:pt x="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559" name="Oval 59"/>
            <p:cNvSpPr>
              <a:spLocks noChangeArrowheads="1"/>
            </p:cNvSpPr>
            <p:nvPr/>
          </p:nvSpPr>
          <p:spPr bwMode="auto">
            <a:xfrm>
              <a:off x="2502" y="1506"/>
              <a:ext cx="62" cy="1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560" name="Line 60"/>
            <p:cNvSpPr>
              <a:spLocks noChangeShapeType="1"/>
            </p:cNvSpPr>
            <p:nvPr/>
          </p:nvSpPr>
          <p:spPr bwMode="auto">
            <a:xfrm>
              <a:off x="2526" y="1584"/>
              <a:ext cx="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82966" name="Freeform 65"/>
          <p:cNvSpPr>
            <a:spLocks/>
          </p:cNvSpPr>
          <p:nvPr/>
        </p:nvSpPr>
        <p:spPr bwMode="auto">
          <a:xfrm>
            <a:off x="2803525" y="5040313"/>
            <a:ext cx="892175" cy="173037"/>
          </a:xfrm>
          <a:custGeom>
            <a:avLst/>
            <a:gdLst>
              <a:gd name="T0" fmla="*/ 2147483647 w 562"/>
              <a:gd name="T1" fmla="*/ 2147483647 h 266"/>
              <a:gd name="T2" fmla="*/ 2147483647 w 562"/>
              <a:gd name="T3" fmla="*/ 2147483647 h 266"/>
              <a:gd name="T4" fmla="*/ 2147483647 w 562"/>
              <a:gd name="T5" fmla="*/ 2147483647 h 266"/>
              <a:gd name="T6" fmla="*/ 2147483647 w 562"/>
              <a:gd name="T7" fmla="*/ 0 h 266"/>
              <a:gd name="T8" fmla="*/ 2147483647 w 562"/>
              <a:gd name="T9" fmla="*/ 2147483647 h 266"/>
              <a:gd name="T10" fmla="*/ 2147483647 w 562"/>
              <a:gd name="T11" fmla="*/ 2147483647 h 266"/>
              <a:gd name="T12" fmla="*/ 2147483647 w 562"/>
              <a:gd name="T13" fmla="*/ 2147483647 h 266"/>
              <a:gd name="T14" fmla="*/ 2147483647 w 562"/>
              <a:gd name="T15" fmla="*/ 2147483647 h 266"/>
              <a:gd name="T16" fmla="*/ 2147483647 w 562"/>
              <a:gd name="T17" fmla="*/ 2147483647 h 266"/>
              <a:gd name="T18" fmla="*/ 2147483647 w 562"/>
              <a:gd name="T19" fmla="*/ 2147483647 h 266"/>
              <a:gd name="T20" fmla="*/ 2147483647 w 562"/>
              <a:gd name="T21" fmla="*/ 2147483647 h 2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62" h="266">
                <a:moveTo>
                  <a:pt x="4" y="264"/>
                </a:moveTo>
                <a:cubicBezTo>
                  <a:pt x="4" y="212"/>
                  <a:pt x="0" y="4"/>
                  <a:pt x="52" y="6"/>
                </a:cubicBezTo>
                <a:cubicBezTo>
                  <a:pt x="106" y="4"/>
                  <a:pt x="58" y="266"/>
                  <a:pt x="108" y="266"/>
                </a:cubicBezTo>
                <a:cubicBezTo>
                  <a:pt x="158" y="266"/>
                  <a:pt x="126" y="0"/>
                  <a:pt x="174" y="0"/>
                </a:cubicBezTo>
                <a:cubicBezTo>
                  <a:pt x="222" y="0"/>
                  <a:pt x="184" y="266"/>
                  <a:pt x="228" y="264"/>
                </a:cubicBezTo>
                <a:cubicBezTo>
                  <a:pt x="272" y="262"/>
                  <a:pt x="244" y="8"/>
                  <a:pt x="288" y="8"/>
                </a:cubicBezTo>
                <a:cubicBezTo>
                  <a:pt x="332" y="8"/>
                  <a:pt x="304" y="266"/>
                  <a:pt x="354" y="266"/>
                </a:cubicBezTo>
                <a:cubicBezTo>
                  <a:pt x="404" y="266"/>
                  <a:pt x="336" y="8"/>
                  <a:pt x="402" y="8"/>
                </a:cubicBezTo>
                <a:cubicBezTo>
                  <a:pt x="468" y="8"/>
                  <a:pt x="416" y="266"/>
                  <a:pt x="464" y="264"/>
                </a:cubicBezTo>
                <a:cubicBezTo>
                  <a:pt x="512" y="262"/>
                  <a:pt x="450" y="4"/>
                  <a:pt x="506" y="6"/>
                </a:cubicBezTo>
                <a:cubicBezTo>
                  <a:pt x="562" y="8"/>
                  <a:pt x="546" y="192"/>
                  <a:pt x="556" y="26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2967" name="Freeform 66"/>
          <p:cNvSpPr>
            <a:spLocks/>
          </p:cNvSpPr>
          <p:nvPr/>
        </p:nvSpPr>
        <p:spPr bwMode="auto">
          <a:xfrm>
            <a:off x="2846388" y="4270375"/>
            <a:ext cx="427037" cy="219075"/>
          </a:xfrm>
          <a:custGeom>
            <a:avLst/>
            <a:gdLst>
              <a:gd name="T0" fmla="*/ 2147483647 w 562"/>
              <a:gd name="T1" fmla="*/ 2147483647 h 266"/>
              <a:gd name="T2" fmla="*/ 2147483647 w 562"/>
              <a:gd name="T3" fmla="*/ 2147483647 h 266"/>
              <a:gd name="T4" fmla="*/ 2147483647 w 562"/>
              <a:gd name="T5" fmla="*/ 2147483647 h 266"/>
              <a:gd name="T6" fmla="*/ 2147483647 w 562"/>
              <a:gd name="T7" fmla="*/ 0 h 266"/>
              <a:gd name="T8" fmla="*/ 2147483647 w 562"/>
              <a:gd name="T9" fmla="*/ 2147483647 h 266"/>
              <a:gd name="T10" fmla="*/ 2147483647 w 562"/>
              <a:gd name="T11" fmla="*/ 2147483647 h 266"/>
              <a:gd name="T12" fmla="*/ 2147483647 w 562"/>
              <a:gd name="T13" fmla="*/ 2147483647 h 266"/>
              <a:gd name="T14" fmla="*/ 2147483647 w 562"/>
              <a:gd name="T15" fmla="*/ 2147483647 h 266"/>
              <a:gd name="T16" fmla="*/ 2147483647 w 562"/>
              <a:gd name="T17" fmla="*/ 2147483647 h 266"/>
              <a:gd name="T18" fmla="*/ 2147483647 w 562"/>
              <a:gd name="T19" fmla="*/ 2147483647 h 266"/>
              <a:gd name="T20" fmla="*/ 2147483647 w 562"/>
              <a:gd name="T21" fmla="*/ 2147483647 h 2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62" h="266">
                <a:moveTo>
                  <a:pt x="4" y="264"/>
                </a:moveTo>
                <a:cubicBezTo>
                  <a:pt x="4" y="212"/>
                  <a:pt x="0" y="4"/>
                  <a:pt x="52" y="6"/>
                </a:cubicBezTo>
                <a:cubicBezTo>
                  <a:pt x="106" y="4"/>
                  <a:pt x="58" y="266"/>
                  <a:pt x="108" y="266"/>
                </a:cubicBezTo>
                <a:cubicBezTo>
                  <a:pt x="158" y="266"/>
                  <a:pt x="126" y="0"/>
                  <a:pt x="174" y="0"/>
                </a:cubicBezTo>
                <a:cubicBezTo>
                  <a:pt x="222" y="0"/>
                  <a:pt x="184" y="266"/>
                  <a:pt x="228" y="264"/>
                </a:cubicBezTo>
                <a:cubicBezTo>
                  <a:pt x="272" y="262"/>
                  <a:pt x="244" y="8"/>
                  <a:pt x="288" y="8"/>
                </a:cubicBezTo>
                <a:cubicBezTo>
                  <a:pt x="332" y="8"/>
                  <a:pt x="304" y="266"/>
                  <a:pt x="354" y="266"/>
                </a:cubicBezTo>
                <a:cubicBezTo>
                  <a:pt x="404" y="266"/>
                  <a:pt x="336" y="8"/>
                  <a:pt x="402" y="8"/>
                </a:cubicBezTo>
                <a:cubicBezTo>
                  <a:pt x="468" y="8"/>
                  <a:pt x="416" y="266"/>
                  <a:pt x="464" y="264"/>
                </a:cubicBezTo>
                <a:cubicBezTo>
                  <a:pt x="512" y="262"/>
                  <a:pt x="450" y="4"/>
                  <a:pt x="506" y="6"/>
                </a:cubicBezTo>
                <a:cubicBezTo>
                  <a:pt x="562" y="8"/>
                  <a:pt x="546" y="192"/>
                  <a:pt x="556" y="26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2968" name="Freeform 68"/>
          <p:cNvSpPr>
            <a:spLocks/>
          </p:cNvSpPr>
          <p:nvPr/>
        </p:nvSpPr>
        <p:spPr bwMode="auto">
          <a:xfrm>
            <a:off x="2755900" y="6069013"/>
            <a:ext cx="989013" cy="185737"/>
          </a:xfrm>
          <a:custGeom>
            <a:avLst/>
            <a:gdLst>
              <a:gd name="T0" fmla="*/ 2147483647 w 623"/>
              <a:gd name="T1" fmla="*/ 2147483647 h 117"/>
              <a:gd name="T2" fmla="*/ 2147483647 w 623"/>
              <a:gd name="T3" fmla="*/ 2147483647 h 117"/>
              <a:gd name="T4" fmla="*/ 2147483647 w 623"/>
              <a:gd name="T5" fmla="*/ 2147483647 h 117"/>
              <a:gd name="T6" fmla="*/ 2147483647 w 623"/>
              <a:gd name="T7" fmla="*/ 0 h 117"/>
              <a:gd name="T8" fmla="*/ 2147483647 w 623"/>
              <a:gd name="T9" fmla="*/ 2147483647 h 117"/>
              <a:gd name="T10" fmla="*/ 2147483647 w 623"/>
              <a:gd name="T11" fmla="*/ 2147483647 h 1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3" h="117">
                <a:moveTo>
                  <a:pt x="20" y="113"/>
                </a:moveTo>
                <a:cubicBezTo>
                  <a:pt x="44" y="68"/>
                  <a:pt x="0" y="1"/>
                  <a:pt x="114" y="2"/>
                </a:cubicBezTo>
                <a:cubicBezTo>
                  <a:pt x="233" y="1"/>
                  <a:pt x="144" y="114"/>
                  <a:pt x="256" y="114"/>
                </a:cubicBezTo>
                <a:cubicBezTo>
                  <a:pt x="368" y="114"/>
                  <a:pt x="288" y="0"/>
                  <a:pt x="394" y="0"/>
                </a:cubicBezTo>
                <a:cubicBezTo>
                  <a:pt x="500" y="0"/>
                  <a:pt x="421" y="117"/>
                  <a:pt x="522" y="116"/>
                </a:cubicBezTo>
                <a:cubicBezTo>
                  <a:pt x="623" y="115"/>
                  <a:pt x="570" y="64"/>
                  <a:pt x="616" y="1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554" name="Text Box 69"/>
          <p:cNvSpPr txBox="1">
            <a:spLocks noChangeArrowheads="1"/>
          </p:cNvSpPr>
          <p:nvPr/>
        </p:nvSpPr>
        <p:spPr bwMode="auto">
          <a:xfrm>
            <a:off x="442913" y="5699125"/>
            <a:ext cx="1289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  <a:cs typeface="+mn-cs"/>
              </a:rPr>
              <a:t>FDM cable</a:t>
            </a:r>
          </a:p>
        </p:txBody>
      </p:sp>
      <p:pic>
        <p:nvPicPr>
          <p:cNvPr id="82970" name="Picture 73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003300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6" name="Rectangle 74"/>
          <p:cNvSpPr>
            <a:spLocks noGrp="1" noChangeArrowheads="1"/>
          </p:cNvSpPr>
          <p:nvPr>
            <p:ph type="title"/>
          </p:nvPr>
        </p:nvSpPr>
        <p:spPr>
          <a:xfrm>
            <a:off x="230188" y="206375"/>
            <a:ext cx="862965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Channel partitioning MAC protocols: FDMA</a:t>
            </a: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38</a:t>
            </a:fld>
            <a:endParaRPr lang="en-US" sz="1200" dirty="0">
              <a:latin typeface="Tahoma" charset="0"/>
            </a:endParaRPr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95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3297238"/>
            <a:ext cx="3810000" cy="3128962"/>
          </a:xfrm>
        </p:spPr>
        <p:txBody>
          <a:bodyPr/>
          <a:lstStyle/>
          <a:p>
            <a:pPr>
              <a:defRPr/>
            </a:pPr>
            <a:r>
              <a:rPr lang="en-US" sz="2400" i="1" dirty="0">
                <a:latin typeface="Gill Sans MT" charset="0"/>
                <a:cs typeface="+mn-cs"/>
              </a:rPr>
              <a:t>suppose:</a:t>
            </a:r>
            <a:r>
              <a:rPr lang="en-US" sz="2400" dirty="0">
                <a:latin typeface="Gill Sans MT" charset="0"/>
                <a:cs typeface="+mn-cs"/>
              </a:rPr>
              <a:t> </a:t>
            </a:r>
            <a:r>
              <a:rPr lang="en-US" sz="2400" i="1" dirty="0">
                <a:latin typeface="Gill Sans MT" charset="0"/>
                <a:cs typeface="+mn-cs"/>
              </a:rPr>
              <a:t>N</a:t>
            </a:r>
            <a:r>
              <a:rPr lang="en-US" sz="2400" dirty="0">
                <a:latin typeface="Gill Sans MT" charset="0"/>
                <a:cs typeface="+mn-cs"/>
              </a:rPr>
              <a:t> nodes with many frames to send, each transmits in slot with probability </a:t>
            </a:r>
            <a:r>
              <a:rPr lang="en-US" sz="2400" i="1" dirty="0">
                <a:latin typeface="Gill Sans MT" charset="0"/>
                <a:cs typeface="+mn-cs"/>
              </a:rPr>
              <a:t>p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prob that given node has success in a slot  = </a:t>
            </a:r>
            <a:r>
              <a:rPr lang="en-US" sz="2400" i="1" dirty="0">
                <a:latin typeface="Gill Sans MT" charset="0"/>
                <a:cs typeface="+mn-cs"/>
              </a:rPr>
              <a:t>p(1-p)</a:t>
            </a:r>
            <a:r>
              <a:rPr lang="en-US" sz="2400" b="1" i="1" baseline="30000" dirty="0">
                <a:latin typeface="Gill Sans MT" charset="0"/>
                <a:cs typeface="+mn-cs"/>
              </a:rPr>
              <a:t>N-1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prob that </a:t>
            </a:r>
            <a:r>
              <a:rPr lang="en-US" sz="2400" i="1" dirty="0">
                <a:latin typeface="Gill Sans MT" charset="0"/>
                <a:cs typeface="+mn-cs"/>
              </a:rPr>
              <a:t>any</a:t>
            </a:r>
            <a:r>
              <a:rPr lang="en-US" sz="2400" dirty="0">
                <a:latin typeface="Gill Sans MT" charset="0"/>
                <a:cs typeface="+mn-cs"/>
              </a:rPr>
              <a:t> node has a success = </a:t>
            </a:r>
            <a:r>
              <a:rPr lang="en-US" sz="2400" i="1" dirty="0">
                <a:latin typeface="Gill Sans MT" charset="0"/>
                <a:cs typeface="+mn-cs"/>
              </a:rPr>
              <a:t>Np(1-p)</a:t>
            </a:r>
            <a:r>
              <a:rPr lang="en-US" sz="2400" b="1" i="1" baseline="30000" dirty="0">
                <a:latin typeface="Gill Sans MT" charset="0"/>
                <a:cs typeface="+mn-cs"/>
              </a:rPr>
              <a:t>N-1</a:t>
            </a:r>
            <a:endParaRPr lang="en-US" sz="2400" i="1" dirty="0">
              <a:latin typeface="Gill Sans MT" charset="0"/>
              <a:cs typeface="+mn-cs"/>
            </a:endParaRP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978400" y="1647825"/>
            <a:ext cx="3810000" cy="32385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max efficiency: find </a:t>
            </a:r>
            <a:r>
              <a:rPr lang="en-US" sz="2400" i="1" dirty="0">
                <a:latin typeface="Gill Sans MT" charset="0"/>
                <a:cs typeface="+mn-cs"/>
              </a:rPr>
              <a:t>p* </a:t>
            </a:r>
            <a:r>
              <a:rPr lang="en-US" sz="2400" dirty="0">
                <a:latin typeface="Gill Sans MT" charset="0"/>
                <a:cs typeface="+mn-cs"/>
              </a:rPr>
              <a:t>that maximizes </a:t>
            </a:r>
            <a:br>
              <a:rPr lang="en-US" sz="2400" dirty="0">
                <a:latin typeface="Gill Sans MT" charset="0"/>
                <a:cs typeface="+mn-cs"/>
              </a:rPr>
            </a:br>
            <a:r>
              <a:rPr lang="en-US" sz="2400" i="1" dirty="0">
                <a:latin typeface="Gill Sans MT" charset="0"/>
                <a:cs typeface="+mn-cs"/>
              </a:rPr>
              <a:t>Np(1-p)</a:t>
            </a:r>
            <a:r>
              <a:rPr lang="en-US" sz="2400" b="1" i="1" baseline="30000" dirty="0">
                <a:latin typeface="Gill Sans MT" charset="0"/>
                <a:cs typeface="+mn-cs"/>
              </a:rPr>
              <a:t>N-1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for many nodes, take limit of </a:t>
            </a:r>
            <a:r>
              <a:rPr lang="en-US" sz="2400" i="1" dirty="0">
                <a:latin typeface="Gill Sans MT" charset="0"/>
                <a:cs typeface="+mn-cs"/>
              </a:rPr>
              <a:t>Np*(1-p*)</a:t>
            </a:r>
            <a:r>
              <a:rPr lang="en-US" sz="2400" b="1" i="1" baseline="30000" dirty="0">
                <a:latin typeface="Gill Sans MT" charset="0"/>
                <a:cs typeface="+mn-cs"/>
              </a:rPr>
              <a:t>N-1 </a:t>
            </a:r>
            <a:r>
              <a:rPr lang="en-US" sz="2400" dirty="0">
                <a:latin typeface="Gill Sans MT" charset="0"/>
                <a:cs typeface="+mn-cs"/>
              </a:rPr>
              <a:t>as </a:t>
            </a:r>
            <a:r>
              <a:rPr lang="en-US" sz="2400" i="1" dirty="0">
                <a:latin typeface="Gill Sans MT" charset="0"/>
                <a:cs typeface="+mn-cs"/>
              </a:rPr>
              <a:t>N</a:t>
            </a:r>
            <a:r>
              <a:rPr lang="en-US" sz="2400" dirty="0">
                <a:latin typeface="Gill Sans MT" charset="0"/>
                <a:cs typeface="+mn-cs"/>
              </a:rPr>
              <a:t> goes to infinity, gives: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   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max efficiency = 1/e = .37</a:t>
            </a:r>
            <a:endParaRPr lang="en-US" sz="2400" b="1" i="1" baseline="30000" dirty="0">
              <a:solidFill>
                <a:srgbClr val="CC0000"/>
              </a:solidFill>
              <a:latin typeface="Gill Sans MT" charset="0"/>
              <a:cs typeface="+mn-cs"/>
            </a:endParaRPr>
          </a:p>
        </p:txBody>
      </p:sp>
      <p:sp>
        <p:nvSpPr>
          <p:cNvPr id="26630" name="Text Box 9"/>
          <p:cNvSpPr txBox="1">
            <a:spLocks noChangeArrowheads="1"/>
          </p:cNvSpPr>
          <p:nvPr/>
        </p:nvSpPr>
        <p:spPr bwMode="auto">
          <a:xfrm>
            <a:off x="595313" y="1687513"/>
            <a:ext cx="3554412" cy="1414462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efficiency</a:t>
            </a:r>
            <a:r>
              <a:rPr lang="en-US" sz="2400" i="0" dirty="0" smtClean="0">
                <a:latin typeface="Gill Sans MT" charset="0"/>
                <a:cs typeface="+mn-cs"/>
              </a:rPr>
              <a:t>: long-run </a:t>
            </a:r>
            <a:br>
              <a:rPr lang="en-US" sz="2400" i="0" dirty="0" smtClean="0">
                <a:latin typeface="Gill Sans MT" charset="0"/>
                <a:cs typeface="+mn-cs"/>
              </a:rPr>
            </a:br>
            <a:r>
              <a:rPr lang="en-US" sz="2400" i="0" dirty="0" smtClean="0">
                <a:latin typeface="Gill Sans MT" charset="0"/>
                <a:cs typeface="+mn-cs"/>
              </a:rPr>
              <a:t>fraction of successful slots </a:t>
            </a:r>
            <a:br>
              <a:rPr lang="en-US" sz="2400" i="0" dirty="0" smtClean="0">
                <a:latin typeface="Gill Sans MT" charset="0"/>
                <a:cs typeface="+mn-cs"/>
              </a:rPr>
            </a:br>
            <a:r>
              <a:rPr lang="en-US" sz="2400" i="0" dirty="0" smtClean="0">
                <a:latin typeface="Gill Sans MT" charset="0"/>
                <a:cs typeface="+mn-cs"/>
              </a:rPr>
              <a:t>(many nodes, all with many frames to send)</a:t>
            </a:r>
          </a:p>
        </p:txBody>
      </p:sp>
      <p:sp>
        <p:nvSpPr>
          <p:cNvPr id="26631" name="Text Box 10"/>
          <p:cNvSpPr txBox="1">
            <a:spLocks noChangeArrowheads="1"/>
          </p:cNvSpPr>
          <p:nvPr/>
        </p:nvSpPr>
        <p:spPr bwMode="auto">
          <a:xfrm>
            <a:off x="5407025" y="4529138"/>
            <a:ext cx="2568575" cy="14144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at best:</a:t>
            </a:r>
            <a:r>
              <a:rPr lang="en-US" sz="2400" i="0" dirty="0" smtClean="0">
                <a:latin typeface="Gill Sans MT" charset="0"/>
                <a:cs typeface="+mn-cs"/>
              </a:rPr>
              <a:t> channel</a:t>
            </a:r>
          </a:p>
          <a:p>
            <a:pPr>
              <a:lnSpc>
                <a:spcPct val="85000"/>
              </a:lnSpc>
              <a:defRPr/>
            </a:pPr>
            <a:r>
              <a:rPr lang="en-US" sz="2400" i="0" dirty="0" smtClean="0">
                <a:latin typeface="Gill Sans MT" charset="0"/>
                <a:cs typeface="+mn-cs"/>
              </a:rPr>
              <a:t>used for useful </a:t>
            </a:r>
          </a:p>
          <a:p>
            <a:pPr>
              <a:lnSpc>
                <a:spcPct val="85000"/>
              </a:lnSpc>
              <a:defRPr/>
            </a:pPr>
            <a:r>
              <a:rPr lang="en-US" sz="2400" i="0" dirty="0" smtClean="0">
                <a:latin typeface="Gill Sans MT" charset="0"/>
                <a:cs typeface="+mn-cs"/>
              </a:rPr>
              <a:t>transmissions 37%</a:t>
            </a:r>
          </a:p>
          <a:p>
            <a:pPr>
              <a:lnSpc>
                <a:spcPct val="85000"/>
              </a:lnSpc>
              <a:defRPr/>
            </a:pPr>
            <a:r>
              <a:rPr lang="en-US" sz="2400" i="0" dirty="0" smtClean="0">
                <a:latin typeface="Gill Sans MT" charset="0"/>
                <a:cs typeface="+mn-cs"/>
              </a:rPr>
              <a:t>of time!</a:t>
            </a:r>
          </a:p>
        </p:txBody>
      </p:sp>
      <p:sp>
        <p:nvSpPr>
          <p:cNvPr id="26632" name="Text Box 11"/>
          <p:cNvSpPr txBox="1">
            <a:spLocks noChangeArrowheads="1"/>
          </p:cNvSpPr>
          <p:nvPr/>
        </p:nvSpPr>
        <p:spPr bwMode="auto">
          <a:xfrm>
            <a:off x="8048625" y="4402138"/>
            <a:ext cx="4889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6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!</a:t>
            </a:r>
          </a:p>
        </p:txBody>
      </p:sp>
      <p:sp>
        <p:nvSpPr>
          <p:cNvPr id="26633" name="Rectangle 17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7602538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Slotted </a:t>
            </a:r>
            <a:r>
              <a:rPr lang="en-US" sz="4000" dirty="0">
                <a:latin typeface="Gill Sans MT" charset="0"/>
                <a:cs typeface="+mj-cs"/>
              </a:rPr>
              <a:t>ALOHA: efficiency</a:t>
            </a:r>
          </a:p>
        </p:txBody>
      </p:sp>
      <p:pic>
        <p:nvPicPr>
          <p:cNvPr id="91145" name="Picture 18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20750"/>
            <a:ext cx="577056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39</a:t>
            </a:fld>
            <a:endParaRPr lang="en-US" sz="1200" dirty="0">
              <a:latin typeface="Tahoma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1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layer, </a:t>
            </a:r>
            <a:r>
              <a:rPr lang="en-US" sz="4000" dirty="0">
                <a:latin typeface="Gill Sans MT" charset="0"/>
                <a:cs typeface="+mj-cs"/>
              </a:rPr>
              <a:t>LAN</a:t>
            </a:r>
            <a:r>
              <a:rPr lang="en-US" dirty="0">
                <a:latin typeface="Gill Sans MT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6.1 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  <a:cs typeface="+mn-cs"/>
              </a:rPr>
              <a:t>6.2</a:t>
            </a:r>
            <a:r>
              <a:rPr lang="en-US" dirty="0" smtClean="0"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  <a:cs typeface="+mn-cs"/>
              </a:rPr>
              <a:t>6.3</a:t>
            </a:r>
            <a:r>
              <a:rPr lang="en-US" dirty="0" smtClean="0"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multiple access </a:t>
            </a:r>
            <a:r>
              <a:rPr lang="en-US" dirty="0" smtClean="0">
                <a:latin typeface="Gill Sans MT" charset="0"/>
                <a:cs typeface="+mn-cs"/>
              </a:rPr>
              <a:t>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  <a:cs typeface="+mn-cs"/>
              </a:rPr>
              <a:t>6.4</a:t>
            </a:r>
            <a:r>
              <a:rPr lang="en-US" dirty="0" smtClean="0">
                <a:latin typeface="Gill Sans MT" charset="0"/>
                <a:cs typeface="+mn-cs"/>
              </a:rPr>
              <a:t> LANs</a:t>
            </a: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endParaRPr lang="en-US" sz="2600" dirty="0">
              <a:latin typeface="Gill Sans MT" charset="0"/>
              <a:cs typeface="+mn-cs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39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5" name="Picture 6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57250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53988"/>
            <a:ext cx="7772400" cy="9620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Pure </a:t>
            </a:r>
            <a:r>
              <a:rPr lang="en-US" sz="4000" dirty="0">
                <a:latin typeface="Gill Sans MT" charset="0"/>
                <a:cs typeface="+mj-cs"/>
              </a:rPr>
              <a:t>ALOHA</a:t>
            </a:r>
            <a:r>
              <a:rPr lang="en-US" dirty="0">
                <a:latin typeface="Gill Sans MT" charset="0"/>
                <a:cs typeface="+mj-cs"/>
              </a:rPr>
              <a:t> efficiency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28738"/>
            <a:ext cx="826452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000" dirty="0">
                <a:latin typeface="Gill Sans MT" charset="0"/>
                <a:cs typeface="+mn-cs"/>
              </a:rPr>
              <a:t>P(success by given node) = P(node transmits) </a:t>
            </a:r>
            <a:r>
              <a:rPr lang="en-US" sz="2000" baseline="16000" dirty="0">
                <a:latin typeface="Gill Sans MT" charset="0"/>
                <a:cs typeface="+mn-cs"/>
              </a:rPr>
              <a:t>.</a:t>
            </a:r>
            <a:endParaRPr lang="en-US" sz="2000" dirty="0"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Gill Sans MT" charset="0"/>
                <a:cs typeface="+mn-cs"/>
              </a:rPr>
              <a:t>                                              P(no other node transmits in [t</a:t>
            </a:r>
            <a:r>
              <a:rPr lang="en-US" sz="2000" baseline="-25000" dirty="0">
                <a:latin typeface="Gill Sans MT" charset="0"/>
                <a:cs typeface="+mn-cs"/>
              </a:rPr>
              <a:t>0</a:t>
            </a:r>
            <a:r>
              <a:rPr lang="en-US" sz="2000" dirty="0">
                <a:latin typeface="Gill Sans MT" charset="0"/>
                <a:cs typeface="+mn-cs"/>
              </a:rPr>
              <a:t>-1,t</a:t>
            </a:r>
            <a:r>
              <a:rPr lang="en-US" sz="2000" baseline="-25000" dirty="0">
                <a:latin typeface="Gill Sans MT" charset="0"/>
                <a:cs typeface="+mn-cs"/>
              </a:rPr>
              <a:t>0</a:t>
            </a:r>
            <a:r>
              <a:rPr lang="en-US" sz="2000" dirty="0">
                <a:latin typeface="Gill Sans MT" charset="0"/>
                <a:cs typeface="+mn-cs"/>
              </a:rPr>
              <a:t>] </a:t>
            </a:r>
            <a:r>
              <a:rPr lang="en-US" sz="2000" baseline="16000" dirty="0">
                <a:latin typeface="Gill Sans MT" charset="0"/>
                <a:cs typeface="+mn-cs"/>
              </a:rPr>
              <a:t>.</a:t>
            </a:r>
            <a:endParaRPr lang="en-US" sz="2000" dirty="0"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Gill Sans MT" charset="0"/>
                <a:cs typeface="+mn-cs"/>
              </a:rPr>
              <a:t>                                              P(no other node transmits in [t</a:t>
            </a:r>
            <a:r>
              <a:rPr lang="en-US" sz="2000" baseline="-25000" dirty="0">
                <a:latin typeface="Gill Sans MT" charset="0"/>
                <a:cs typeface="+mn-cs"/>
              </a:rPr>
              <a:t>0</a:t>
            </a:r>
            <a:r>
              <a:rPr lang="en-US" sz="2000" dirty="0">
                <a:latin typeface="Gill Sans MT" charset="0"/>
                <a:cs typeface="+mn-cs"/>
              </a:rPr>
              <a:t>-1,t</a:t>
            </a:r>
            <a:r>
              <a:rPr lang="en-US" sz="2000" baseline="-25000" dirty="0">
                <a:latin typeface="Gill Sans MT" charset="0"/>
                <a:cs typeface="+mn-cs"/>
              </a:rPr>
              <a:t>0</a:t>
            </a:r>
            <a:r>
              <a:rPr lang="en-US" sz="2000" dirty="0">
                <a:latin typeface="Gill Sans MT" charset="0"/>
                <a:cs typeface="+mn-cs"/>
              </a:rPr>
              <a:t>] </a:t>
            </a:r>
          </a:p>
          <a:p>
            <a:pPr>
              <a:buFont typeface="Wingdings" charset="0"/>
              <a:buNone/>
              <a:defRPr/>
            </a:pPr>
            <a:r>
              <a:rPr lang="en-US" sz="2000" dirty="0">
                <a:latin typeface="Gill Sans MT" charset="0"/>
                <a:cs typeface="+mn-cs"/>
              </a:rPr>
              <a:t>                                      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                                    </a:t>
            </a:r>
            <a:r>
              <a:rPr lang="en-US" sz="2400" i="1" dirty="0">
                <a:latin typeface="Gill Sans MT" charset="0"/>
                <a:cs typeface="+mn-cs"/>
              </a:rPr>
              <a:t>  = p </a:t>
            </a:r>
            <a:r>
              <a:rPr lang="en-US" sz="2400" i="1" baseline="16000" dirty="0">
                <a:latin typeface="Gill Sans MT" charset="0"/>
                <a:cs typeface="+mn-cs"/>
              </a:rPr>
              <a:t>. </a:t>
            </a:r>
            <a:r>
              <a:rPr lang="en-US" sz="2400" i="1" dirty="0">
                <a:latin typeface="Gill Sans MT" charset="0"/>
                <a:cs typeface="+mn-cs"/>
              </a:rPr>
              <a:t>(1-p)</a:t>
            </a:r>
            <a:r>
              <a:rPr lang="en-US" sz="2400" b="1" i="1" baseline="30000" dirty="0">
                <a:latin typeface="Gill Sans MT" charset="0"/>
                <a:cs typeface="+mn-cs"/>
              </a:rPr>
              <a:t>N-1</a:t>
            </a:r>
            <a:r>
              <a:rPr lang="en-US" sz="2400" i="1" baseline="16000" dirty="0">
                <a:latin typeface="Gill Sans MT" charset="0"/>
                <a:cs typeface="+mn-cs"/>
              </a:rPr>
              <a:t> . </a:t>
            </a:r>
            <a:r>
              <a:rPr lang="en-US" sz="2400" i="1" dirty="0">
                <a:latin typeface="Gill Sans MT" charset="0"/>
                <a:cs typeface="+mn-cs"/>
              </a:rPr>
              <a:t>(1-p)</a:t>
            </a:r>
            <a:r>
              <a:rPr lang="en-US" sz="2400" b="1" i="1" baseline="30000" dirty="0">
                <a:latin typeface="Gill Sans MT" charset="0"/>
                <a:cs typeface="+mn-cs"/>
              </a:rPr>
              <a:t>N-1  </a:t>
            </a:r>
          </a:p>
          <a:p>
            <a:pPr>
              <a:buFont typeface="Wingdings" charset="0"/>
              <a:buNone/>
              <a:defRPr/>
            </a:pPr>
            <a:r>
              <a:rPr lang="en-US" sz="2400" b="1" baseline="30000" dirty="0">
                <a:latin typeface="Gill Sans MT" charset="0"/>
                <a:cs typeface="+mn-cs"/>
              </a:rPr>
              <a:t>                                                    </a:t>
            </a:r>
            <a:r>
              <a:rPr lang="en-US" sz="2400" b="1" i="1" baseline="30000" dirty="0">
                <a:latin typeface="Gill Sans MT" charset="0"/>
                <a:cs typeface="+mn-cs"/>
              </a:rPr>
              <a:t>     </a:t>
            </a:r>
            <a:r>
              <a:rPr lang="en-US" sz="2400" i="1" dirty="0">
                <a:latin typeface="Gill Sans MT" charset="0"/>
                <a:cs typeface="+mn-cs"/>
              </a:rPr>
              <a:t>=</a:t>
            </a:r>
            <a:r>
              <a:rPr lang="en-US" sz="2400" b="1" i="1" dirty="0">
                <a:latin typeface="Gill Sans MT" charset="0"/>
                <a:cs typeface="+mn-cs"/>
              </a:rPr>
              <a:t> </a:t>
            </a:r>
            <a:r>
              <a:rPr lang="en-US" sz="2400" i="1" dirty="0">
                <a:latin typeface="Gill Sans MT" charset="0"/>
                <a:cs typeface="+mn-cs"/>
              </a:rPr>
              <a:t>p </a:t>
            </a:r>
            <a:r>
              <a:rPr lang="en-US" sz="2400" i="1" baseline="16000" dirty="0">
                <a:latin typeface="Gill Sans MT" charset="0"/>
                <a:cs typeface="+mn-cs"/>
              </a:rPr>
              <a:t>. </a:t>
            </a:r>
            <a:r>
              <a:rPr lang="en-US" sz="2400" i="1" dirty="0">
                <a:latin typeface="Gill Sans MT" charset="0"/>
                <a:cs typeface="+mn-cs"/>
              </a:rPr>
              <a:t>(1-p)</a:t>
            </a:r>
            <a:r>
              <a:rPr lang="en-US" sz="2400" b="1" i="1" baseline="30000" dirty="0">
                <a:latin typeface="Gill Sans MT" charset="0"/>
                <a:cs typeface="+mn-cs"/>
              </a:rPr>
              <a:t>2(N-1)</a:t>
            </a:r>
            <a:r>
              <a:rPr lang="en-US" i="1" baseline="16000" dirty="0">
                <a:latin typeface="Gill Sans MT" charset="0"/>
                <a:cs typeface="+mn-cs"/>
              </a:rPr>
              <a:t> </a:t>
            </a:r>
            <a:endParaRPr lang="en-US" sz="2000" i="1" dirty="0"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endParaRPr lang="en-US" baseline="16000" dirty="0"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baseline="16000" dirty="0">
                <a:latin typeface="Gill Sans MT" charset="0"/>
                <a:cs typeface="+mn-cs"/>
              </a:rPr>
              <a:t>                              … choosing optimum p and then letting </a:t>
            </a:r>
            <a:r>
              <a:rPr lang="en-US" i="1" baseline="16000" dirty="0">
                <a:latin typeface="Gill Sans MT" charset="0"/>
                <a:cs typeface="+mn-cs"/>
              </a:rPr>
              <a:t>n</a:t>
            </a:r>
            <a:r>
              <a:rPr lang="en-US" baseline="16000" dirty="0">
                <a:latin typeface="Gill Sans MT" charset="0"/>
                <a:cs typeface="+mn-cs"/>
              </a:rPr>
              <a:t> </a:t>
            </a:r>
          </a:p>
          <a:p>
            <a:pPr>
              <a:buFont typeface="Wingdings" charset="0"/>
              <a:buNone/>
              <a:defRPr/>
            </a:pPr>
            <a:r>
              <a:rPr lang="en-US" baseline="16000" dirty="0">
                <a:latin typeface="Gill Sans MT" charset="0"/>
                <a:cs typeface="+mn-cs"/>
              </a:rPr>
              <a:t>                                        </a:t>
            </a:r>
            <a:r>
              <a:rPr lang="en-US" i="1" baseline="16000" dirty="0">
                <a:latin typeface="Gill Sans MT" charset="0"/>
                <a:cs typeface="+mn-cs"/>
              </a:rPr>
              <a:t>         </a:t>
            </a:r>
            <a:r>
              <a:rPr lang="en-US" sz="2400" i="1" dirty="0">
                <a:latin typeface="Gill Sans MT" charset="0"/>
                <a:cs typeface="+mn-cs"/>
              </a:rPr>
              <a:t>= 1/(2e) = .18</a:t>
            </a:r>
            <a:r>
              <a:rPr lang="en-US" i="1" baseline="16000" dirty="0"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	</a:t>
            </a:r>
            <a:endParaRPr lang="en-US" b="1" i="1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222500" y="5175250"/>
            <a:ext cx="4586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i="0" dirty="0" smtClean="0">
                <a:solidFill>
                  <a:srgbClr val="CC0000"/>
                </a:solidFill>
                <a:latin typeface="Gill Sans MT" charset="0"/>
                <a:cs typeface="+mn-cs"/>
              </a:rPr>
              <a:t>even </a:t>
            </a: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worse</a:t>
            </a:r>
            <a:r>
              <a:rPr lang="en-US" sz="2800" i="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than slotted Aloha!</a:t>
            </a:r>
          </a:p>
        </p:txBody>
      </p:sp>
      <p:grpSp>
        <p:nvGrpSpPr>
          <p:cNvPr id="95239" name="Group 10"/>
          <p:cNvGrpSpPr>
            <a:grpSpLocks/>
          </p:cNvGrpSpPr>
          <p:nvPr/>
        </p:nvGrpSpPr>
        <p:grpSpPr bwMode="auto">
          <a:xfrm>
            <a:off x="6664312" y="3739362"/>
            <a:ext cx="736600" cy="90487"/>
            <a:chOff x="3242" y="3679"/>
            <a:chExt cx="464" cy="57"/>
          </a:xfrm>
        </p:grpSpPr>
        <p:sp>
          <p:nvSpPr>
            <p:cNvPr id="28681" name="Line 7"/>
            <p:cNvSpPr>
              <a:spLocks noChangeShapeType="1"/>
            </p:cNvSpPr>
            <p:nvPr/>
          </p:nvSpPr>
          <p:spPr bwMode="auto">
            <a:xfrm>
              <a:off x="3242" y="3711"/>
              <a:ext cx="20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682" name="Oval 8"/>
            <p:cNvSpPr>
              <a:spLocks noChangeArrowheads="1"/>
            </p:cNvSpPr>
            <p:nvPr/>
          </p:nvSpPr>
          <p:spPr bwMode="auto">
            <a:xfrm>
              <a:off x="3494" y="3680"/>
              <a:ext cx="107" cy="5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683" name="Oval 9"/>
            <p:cNvSpPr>
              <a:spLocks noChangeArrowheads="1"/>
            </p:cNvSpPr>
            <p:nvPr/>
          </p:nvSpPr>
          <p:spPr bwMode="auto">
            <a:xfrm>
              <a:off x="3599" y="3679"/>
              <a:ext cx="107" cy="5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40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05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CSMA/CD efficiency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1684338"/>
          </a:xfrm>
        </p:spPr>
        <p:txBody>
          <a:bodyPr/>
          <a:lstStyle/>
          <a:p>
            <a:pPr marL="238125" indent="-238125">
              <a:defRPr/>
            </a:pPr>
            <a:r>
              <a:rPr lang="en-US" sz="2400" dirty="0">
                <a:latin typeface="Gill Sans MT" charset="0"/>
                <a:cs typeface="+mn-cs"/>
              </a:rPr>
              <a:t>T</a:t>
            </a:r>
            <a:r>
              <a:rPr lang="en-US" sz="2400" baseline="-25000" dirty="0">
                <a:latin typeface="Gill Sans MT" charset="0"/>
                <a:cs typeface="+mn-cs"/>
              </a:rPr>
              <a:t>prop</a:t>
            </a:r>
            <a:r>
              <a:rPr lang="en-US" sz="2400" dirty="0">
                <a:latin typeface="Gill Sans MT" charset="0"/>
                <a:cs typeface="+mn-cs"/>
              </a:rPr>
              <a:t> = max prop delay between 2 nodes in LAN</a:t>
            </a:r>
          </a:p>
          <a:p>
            <a:pPr marL="238125" indent="-238125">
              <a:defRPr/>
            </a:pPr>
            <a:r>
              <a:rPr lang="en-US" sz="2400" dirty="0">
                <a:latin typeface="Gill Sans MT" charset="0"/>
                <a:cs typeface="+mn-cs"/>
              </a:rPr>
              <a:t>t</a:t>
            </a:r>
            <a:r>
              <a:rPr lang="en-US" sz="2400" baseline="-25000" dirty="0">
                <a:latin typeface="Gill Sans MT" charset="0"/>
                <a:cs typeface="+mn-cs"/>
              </a:rPr>
              <a:t>trans</a:t>
            </a:r>
            <a:r>
              <a:rPr lang="en-US" sz="2400" dirty="0">
                <a:latin typeface="Gill Sans MT" charset="0"/>
                <a:cs typeface="+mn-cs"/>
              </a:rPr>
              <a:t> = time to transmit max-size frame</a:t>
            </a: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  <a:p>
            <a:pPr marL="277813" indent="-277813">
              <a:defRPr/>
            </a:pPr>
            <a:r>
              <a:rPr lang="en-US" sz="2400" dirty="0">
                <a:latin typeface="Gill Sans MT" charset="0"/>
                <a:cs typeface="+mn-cs"/>
              </a:rPr>
              <a:t>efficiency goes to 1 </a:t>
            </a:r>
          </a:p>
          <a:p>
            <a:pPr marL="695325" lvl="1" indent="-238125">
              <a:defRPr/>
            </a:pPr>
            <a:r>
              <a:rPr lang="en-US" dirty="0">
                <a:latin typeface="Gill Sans MT" charset="0"/>
              </a:rPr>
              <a:t>as </a:t>
            </a:r>
            <a:r>
              <a:rPr lang="en-US" i="1" dirty="0">
                <a:latin typeface="Gill Sans MT" charset="0"/>
              </a:rPr>
              <a:t>t</a:t>
            </a:r>
            <a:r>
              <a:rPr lang="en-US" i="1" baseline="-25000" dirty="0">
                <a:latin typeface="Gill Sans MT" charset="0"/>
              </a:rPr>
              <a:t>prop</a:t>
            </a:r>
            <a:r>
              <a:rPr lang="en-US" dirty="0">
                <a:latin typeface="Gill Sans MT" charset="0"/>
              </a:rPr>
              <a:t> goes to 0</a:t>
            </a:r>
          </a:p>
          <a:p>
            <a:pPr marL="695325" lvl="1" indent="-238125">
              <a:defRPr/>
            </a:pPr>
            <a:r>
              <a:rPr lang="en-US" dirty="0">
                <a:latin typeface="Gill Sans MT" charset="0"/>
              </a:rPr>
              <a:t>as </a:t>
            </a:r>
            <a:r>
              <a:rPr lang="en-US" i="1" dirty="0">
                <a:latin typeface="Gill Sans MT" charset="0"/>
              </a:rPr>
              <a:t>t</a:t>
            </a:r>
            <a:r>
              <a:rPr lang="en-US" i="1" baseline="-25000" dirty="0">
                <a:latin typeface="Gill Sans MT" charset="0"/>
              </a:rPr>
              <a:t>trans</a:t>
            </a:r>
            <a:r>
              <a:rPr lang="en-US" dirty="0">
                <a:latin typeface="Gill Sans MT" charset="0"/>
              </a:rPr>
              <a:t> goes to infinity</a:t>
            </a:r>
          </a:p>
          <a:p>
            <a:pPr marL="277813" indent="-277813">
              <a:defRPr/>
            </a:pPr>
            <a:r>
              <a:rPr lang="en-US" sz="2400" dirty="0">
                <a:latin typeface="Gill Sans MT" charset="0"/>
                <a:cs typeface="+mn-cs"/>
              </a:rPr>
              <a:t>better performance than ALOHA: and simple, cheap, decentralized</a:t>
            </a:r>
            <a:r>
              <a:rPr lang="en-US" dirty="0">
                <a:latin typeface="Gill Sans MT" charset="0"/>
                <a:cs typeface="+mn-cs"/>
              </a:rPr>
              <a:t>!</a:t>
            </a:r>
          </a:p>
        </p:txBody>
      </p:sp>
      <p:graphicFrame>
        <p:nvGraphicFramePr>
          <p:cNvPr id="107525" name="Object 4"/>
          <p:cNvGraphicFramePr>
            <a:graphicFrameLocks noChangeAspect="1"/>
          </p:cNvGraphicFramePr>
          <p:nvPr/>
        </p:nvGraphicFramePr>
        <p:xfrm>
          <a:off x="2795588" y="2859088"/>
          <a:ext cx="3570287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Equation" r:id="rId4" imgW="1422400" imgH="393700" progId="Equation.3">
                  <p:embed/>
                </p:oleObj>
              </mc:Choice>
              <mc:Fallback>
                <p:oleObj name="Equation" r:id="rId4" imgW="1422400" imgH="393700" progId="Equation.3">
                  <p:embed/>
                  <p:pic>
                    <p:nvPicPr>
                      <p:cNvPr id="10752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588" y="2859088"/>
                        <a:ext cx="3570287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526" name="Picture 22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10334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41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11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44"/>
          <p:cNvSpPr>
            <a:spLocks noChangeArrowheads="1"/>
          </p:cNvSpPr>
          <p:nvPr/>
        </p:nvSpPr>
        <p:spPr bwMode="auto">
          <a:xfrm>
            <a:off x="1184275" y="2614613"/>
            <a:ext cx="955675" cy="70008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 i="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5714" name="Text Box 45"/>
          <p:cNvSpPr txBox="1">
            <a:spLocks noChangeArrowheads="1"/>
          </p:cNvSpPr>
          <p:nvPr/>
        </p:nvSpPr>
        <p:spPr bwMode="auto">
          <a:xfrm>
            <a:off x="623888" y="2073275"/>
            <a:ext cx="19256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cable headend</a:t>
            </a:r>
          </a:p>
        </p:txBody>
      </p:sp>
      <p:sp>
        <p:nvSpPr>
          <p:cNvPr id="22562" name="Text Box 126"/>
          <p:cNvSpPr txBox="1">
            <a:spLocks noChangeArrowheads="1"/>
          </p:cNvSpPr>
          <p:nvPr/>
        </p:nvSpPr>
        <p:spPr bwMode="auto">
          <a:xfrm>
            <a:off x="1049338" y="2584450"/>
            <a:ext cx="950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i="0" dirty="0" smtClean="0">
                <a:solidFill>
                  <a:srgbClr val="000000"/>
                </a:solidFill>
              </a:rPr>
              <a:t>CMTS</a:t>
            </a:r>
          </a:p>
        </p:txBody>
      </p:sp>
      <p:sp>
        <p:nvSpPr>
          <p:cNvPr id="22563" name="AutoShape 127"/>
          <p:cNvSpPr>
            <a:spLocks noChangeArrowheads="1"/>
          </p:cNvSpPr>
          <p:nvPr/>
        </p:nvSpPr>
        <p:spPr bwMode="auto">
          <a:xfrm>
            <a:off x="1089025" y="2351088"/>
            <a:ext cx="1206500" cy="26193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15717" name="Group 128"/>
          <p:cNvGrpSpPr>
            <a:grpSpLocks/>
          </p:cNvGrpSpPr>
          <p:nvPr/>
        </p:nvGrpSpPr>
        <p:grpSpPr bwMode="auto">
          <a:xfrm>
            <a:off x="481013" y="3727450"/>
            <a:ext cx="2000250" cy="811213"/>
            <a:chOff x="3240" y="1830"/>
            <a:chExt cx="1372" cy="723"/>
          </a:xfrm>
        </p:grpSpPr>
        <p:sp>
          <p:nvSpPr>
            <p:cNvPr id="115848" name="Freeform 129"/>
            <p:cNvSpPr>
              <a:spLocks/>
            </p:cNvSpPr>
            <p:nvPr/>
          </p:nvSpPr>
          <p:spPr bwMode="auto">
            <a:xfrm>
              <a:off x="3240" y="1830"/>
              <a:ext cx="1372" cy="723"/>
            </a:xfrm>
            <a:custGeom>
              <a:avLst/>
              <a:gdLst>
                <a:gd name="T0" fmla="*/ 145855 w 765"/>
                <a:gd name="T1" fmla="*/ 931 h 459"/>
                <a:gd name="T2" fmla="*/ 99268 w 765"/>
                <a:gd name="T3" fmla="*/ 6562 h 459"/>
                <a:gd name="T4" fmla="*/ 32950 w 765"/>
                <a:gd name="T5" fmla="*/ 9426 h 459"/>
                <a:gd name="T6" fmla="*/ 4821 w 765"/>
                <a:gd name="T7" fmla="*/ 31576 h 459"/>
                <a:gd name="T8" fmla="*/ 61950 w 765"/>
                <a:gd name="T9" fmla="*/ 41713 h 459"/>
                <a:gd name="T10" fmla="*/ 119240 w 765"/>
                <a:gd name="T11" fmla="*/ 40071 h 459"/>
                <a:gd name="T12" fmla="*/ 201010 w 765"/>
                <a:gd name="T13" fmla="*/ 41713 h 459"/>
                <a:gd name="T14" fmla="*/ 240274 w 765"/>
                <a:gd name="T15" fmla="*/ 40797 h 459"/>
                <a:gd name="T16" fmla="*/ 258901 w 765"/>
                <a:gd name="T17" fmla="*/ 34980 h 459"/>
                <a:gd name="T18" fmla="*/ 258196 w 765"/>
                <a:gd name="T19" fmla="*/ 14847 h 459"/>
                <a:gd name="T20" fmla="*/ 227858 w 765"/>
                <a:gd name="T21" fmla="*/ 3221 h 459"/>
                <a:gd name="T22" fmla="*/ 145855 w 765"/>
                <a:gd name="T23" fmla="*/ 931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7" name="Line 130"/>
            <p:cNvSpPr>
              <a:spLocks noChangeShapeType="1"/>
            </p:cNvSpPr>
            <p:nvPr/>
          </p:nvSpPr>
          <p:spPr bwMode="auto">
            <a:xfrm flipV="1">
              <a:off x="3763" y="2054"/>
              <a:ext cx="108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578" name="Line 131"/>
            <p:cNvSpPr>
              <a:spLocks noChangeShapeType="1"/>
            </p:cNvSpPr>
            <p:nvPr/>
          </p:nvSpPr>
          <p:spPr bwMode="auto">
            <a:xfrm>
              <a:off x="3616" y="2204"/>
              <a:ext cx="0" cy="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579" name="Line 132"/>
            <p:cNvSpPr>
              <a:spLocks noChangeShapeType="1"/>
            </p:cNvSpPr>
            <p:nvPr/>
          </p:nvSpPr>
          <p:spPr bwMode="auto">
            <a:xfrm flipV="1">
              <a:off x="3763" y="2114"/>
              <a:ext cx="226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580" name="Line 133"/>
            <p:cNvSpPr>
              <a:spLocks noChangeShapeType="1"/>
            </p:cNvSpPr>
            <p:nvPr/>
          </p:nvSpPr>
          <p:spPr bwMode="auto">
            <a:xfrm>
              <a:off x="4076" y="2113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581" name="Line 134"/>
            <p:cNvSpPr>
              <a:spLocks noChangeShapeType="1"/>
            </p:cNvSpPr>
            <p:nvPr/>
          </p:nvSpPr>
          <p:spPr bwMode="auto">
            <a:xfrm>
              <a:off x="3779" y="2380"/>
              <a:ext cx="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582" name="Line 135"/>
            <p:cNvSpPr>
              <a:spLocks noChangeShapeType="1"/>
            </p:cNvSpPr>
            <p:nvPr/>
          </p:nvSpPr>
          <p:spPr bwMode="auto">
            <a:xfrm>
              <a:off x="4255" y="2372"/>
              <a:ext cx="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15855" name="Group 136"/>
            <p:cNvGrpSpPr>
              <a:grpSpLocks/>
            </p:cNvGrpSpPr>
            <p:nvPr/>
          </p:nvGrpSpPr>
          <p:grpSpPr bwMode="auto">
            <a:xfrm>
              <a:off x="3860" y="1969"/>
              <a:ext cx="335" cy="148"/>
              <a:chOff x="4650" y="1129"/>
              <a:chExt cx="246" cy="95"/>
            </a:xfrm>
          </p:grpSpPr>
          <p:sp>
            <p:nvSpPr>
              <p:cNvPr id="115885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886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887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grpSp>
            <p:nvGrpSpPr>
              <p:cNvPr id="115888" name="Group 140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115891" name="Freeform 14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892" name="Freeform 14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2617" name="Line 143"/>
              <p:cNvSpPr>
                <a:spLocks noChangeShapeType="1"/>
              </p:cNvSpPr>
              <p:nvPr/>
            </p:nvSpPr>
            <p:spPr bwMode="auto">
              <a:xfrm>
                <a:off x="4650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618" name="Line 144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15856" name="Group 145"/>
            <p:cNvGrpSpPr>
              <a:grpSpLocks/>
            </p:cNvGrpSpPr>
            <p:nvPr/>
          </p:nvGrpSpPr>
          <p:grpSpPr bwMode="auto">
            <a:xfrm>
              <a:off x="3922" y="2284"/>
              <a:ext cx="336" cy="154"/>
              <a:chOff x="4650" y="1129"/>
              <a:chExt cx="246" cy="95"/>
            </a:xfrm>
          </p:grpSpPr>
          <p:sp>
            <p:nvSpPr>
              <p:cNvPr id="115877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878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879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grpSp>
            <p:nvGrpSpPr>
              <p:cNvPr id="115880" name="Group 149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115883" name="Freeform 15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884" name="Freeform 15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2609" name="Line 152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610" name="Line 153"/>
              <p:cNvSpPr>
                <a:spLocks noChangeShapeType="1"/>
              </p:cNvSpPr>
              <p:nvPr/>
            </p:nvSpPr>
            <p:spPr bwMode="auto">
              <a:xfrm>
                <a:off x="4894" y="1161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15857" name="Group 154"/>
            <p:cNvGrpSpPr>
              <a:grpSpLocks/>
            </p:cNvGrpSpPr>
            <p:nvPr/>
          </p:nvGrpSpPr>
          <p:grpSpPr bwMode="auto">
            <a:xfrm>
              <a:off x="3443" y="2054"/>
              <a:ext cx="335" cy="149"/>
              <a:chOff x="4650" y="1129"/>
              <a:chExt cx="246" cy="95"/>
            </a:xfrm>
          </p:grpSpPr>
          <p:sp>
            <p:nvSpPr>
              <p:cNvPr id="115869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870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871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grpSp>
            <p:nvGrpSpPr>
              <p:cNvPr id="115872" name="Group 158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115875" name="Freeform 15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876" name="Freeform 16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2601" name="Line 161"/>
              <p:cNvSpPr>
                <a:spLocks noChangeShapeType="1"/>
              </p:cNvSpPr>
              <p:nvPr/>
            </p:nvSpPr>
            <p:spPr bwMode="auto">
              <a:xfrm>
                <a:off x="4650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602" name="Line 162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15858" name="Group 163"/>
            <p:cNvGrpSpPr>
              <a:grpSpLocks/>
            </p:cNvGrpSpPr>
            <p:nvPr/>
          </p:nvGrpSpPr>
          <p:grpSpPr bwMode="auto">
            <a:xfrm>
              <a:off x="3452" y="2284"/>
              <a:ext cx="336" cy="148"/>
              <a:chOff x="4650" y="1129"/>
              <a:chExt cx="246" cy="95"/>
            </a:xfrm>
          </p:grpSpPr>
          <p:sp>
            <p:nvSpPr>
              <p:cNvPr id="115861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862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863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 dirty="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grpSp>
            <p:nvGrpSpPr>
              <p:cNvPr id="115864" name="Group 167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115867" name="Freeform 16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868" name="Freeform 16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2593" name="Line 170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94" name="Line 171"/>
              <p:cNvSpPr>
                <a:spLocks noChangeShapeType="1"/>
              </p:cNvSpPr>
              <p:nvPr/>
            </p:nvSpPr>
            <p:spPr bwMode="auto">
              <a:xfrm>
                <a:off x="4893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2587" name="Line 172"/>
            <p:cNvSpPr>
              <a:spLocks noChangeShapeType="1"/>
            </p:cNvSpPr>
            <p:nvPr/>
          </p:nvSpPr>
          <p:spPr bwMode="auto">
            <a:xfrm>
              <a:off x="4423" y="2370"/>
              <a:ext cx="15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5860" name="Text Box 580"/>
            <p:cNvSpPr txBox="1">
              <a:spLocks noChangeArrowheads="1"/>
            </p:cNvSpPr>
            <p:nvPr/>
          </p:nvSpPr>
          <p:spPr bwMode="auto">
            <a:xfrm>
              <a:off x="4231" y="1988"/>
              <a:ext cx="3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000000"/>
                  </a:solidFill>
                  <a:latin typeface="Arial" charset="0"/>
                </a:rPr>
                <a:t>ISP</a:t>
              </a:r>
            </a:p>
          </p:txBody>
        </p:sp>
      </p:grpSp>
      <p:sp>
        <p:nvSpPr>
          <p:cNvPr id="115718" name="Freeform 174"/>
          <p:cNvSpPr>
            <a:spLocks/>
          </p:cNvSpPr>
          <p:nvPr/>
        </p:nvSpPr>
        <p:spPr bwMode="auto">
          <a:xfrm flipH="1">
            <a:off x="1563688" y="3040063"/>
            <a:ext cx="163512" cy="927100"/>
          </a:xfrm>
          <a:custGeom>
            <a:avLst/>
            <a:gdLst>
              <a:gd name="T0" fmla="*/ 0 w 130"/>
              <a:gd name="T1" fmla="*/ 0 h 584"/>
              <a:gd name="T2" fmla="*/ 2147483647 w 130"/>
              <a:gd name="T3" fmla="*/ 0 h 584"/>
              <a:gd name="T4" fmla="*/ 2147483647 w 130"/>
              <a:gd name="T5" fmla="*/ 2147483647 h 5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0" h="584">
                <a:moveTo>
                  <a:pt x="0" y="0"/>
                </a:moveTo>
                <a:lnTo>
                  <a:pt x="130" y="0"/>
                </a:lnTo>
                <a:lnTo>
                  <a:pt x="130" y="5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574" name="Line 176"/>
          <p:cNvSpPr>
            <a:spLocks noChangeShapeType="1"/>
          </p:cNvSpPr>
          <p:nvPr/>
        </p:nvSpPr>
        <p:spPr bwMode="auto">
          <a:xfrm flipH="1" flipV="1">
            <a:off x="1903413" y="3163888"/>
            <a:ext cx="452437" cy="381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75" name="Text Box 177"/>
          <p:cNvSpPr txBox="1">
            <a:spLocks noChangeArrowheads="1"/>
          </p:cNvSpPr>
          <p:nvPr/>
        </p:nvSpPr>
        <p:spPr bwMode="auto">
          <a:xfrm>
            <a:off x="1885950" y="3370263"/>
            <a:ext cx="17414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lnSpc>
                <a:spcPct val="85000"/>
              </a:lnSpc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cable modem</a:t>
            </a:r>
          </a:p>
          <a:p>
            <a:pPr algn="r">
              <a:lnSpc>
                <a:spcPct val="85000"/>
              </a:lnSpc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termination system</a:t>
            </a:r>
          </a:p>
        </p:txBody>
      </p:sp>
      <p:sp>
        <p:nvSpPr>
          <p:cNvPr id="57382" name="Rectangle 3"/>
          <p:cNvSpPr>
            <a:spLocks noChangeArrowheads="1"/>
          </p:cNvSpPr>
          <p:nvPr/>
        </p:nvSpPr>
        <p:spPr bwMode="auto">
          <a:xfrm>
            <a:off x="569913" y="4814888"/>
            <a:ext cx="8401050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multiple</a:t>
            </a:r>
            <a:r>
              <a:rPr lang="en-US" sz="2400" i="0" dirty="0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</a:rPr>
              <a:t>40Mbps downstream (broadcast) channels</a:t>
            </a:r>
          </a:p>
          <a:p>
            <a:pPr marL="800100" lvl="1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i="0" dirty="0">
                <a:solidFill>
                  <a:srgbClr val="000000"/>
                </a:solidFill>
                <a:latin typeface="Gill Sans MT" charset="0"/>
              </a:rPr>
              <a:t>single CMTS transmits into channels</a:t>
            </a:r>
          </a:p>
          <a:p>
            <a:pPr marL="231775" indent="-231775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multiple</a:t>
            </a:r>
            <a:r>
              <a:rPr lang="en-US" sz="2400" dirty="0">
                <a:solidFill>
                  <a:srgbClr val="000099"/>
                </a:solidFill>
                <a:latin typeface="Gill Sans MT" charset="0"/>
              </a:rPr>
              <a:t> 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</a:rPr>
              <a:t>30 Mbps upstream channels</a:t>
            </a:r>
          </a:p>
          <a:p>
            <a:pPr marL="681038" lvl="1" indent="-223838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multiple access: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all 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</a:rPr>
              <a:t>users contend for certain upstream channel time slots (others assigned)</a:t>
            </a:r>
            <a:endParaRPr lang="en-US" sz="2000" i="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115722" name="Title 41"/>
          <p:cNvSpPr>
            <a:spLocks/>
          </p:cNvSpPr>
          <p:nvPr/>
        </p:nvSpPr>
        <p:spPr bwMode="auto">
          <a:xfrm>
            <a:off x="381000" y="239713"/>
            <a:ext cx="562292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4000" i="0" dirty="0">
                <a:solidFill>
                  <a:srgbClr val="000099"/>
                </a:solidFill>
                <a:latin typeface="Gill Sans MT" charset="0"/>
              </a:rPr>
              <a:t>Cable access network</a:t>
            </a:r>
          </a:p>
        </p:txBody>
      </p:sp>
      <p:pic>
        <p:nvPicPr>
          <p:cNvPr id="115723" name="Picture 18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868363"/>
            <a:ext cx="461645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5724" name="Group 2"/>
          <p:cNvGrpSpPr>
            <a:grpSpLocks/>
          </p:cNvGrpSpPr>
          <p:nvPr/>
        </p:nvGrpSpPr>
        <p:grpSpPr bwMode="auto">
          <a:xfrm>
            <a:off x="6440488" y="2089150"/>
            <a:ext cx="2268537" cy="1457325"/>
            <a:chOff x="419100" y="1239838"/>
            <a:chExt cx="2268538" cy="1456437"/>
          </a:xfrm>
        </p:grpSpPr>
        <p:sp>
          <p:nvSpPr>
            <p:cNvPr id="22532" name="Rectangle 9"/>
            <p:cNvSpPr>
              <a:spLocks noChangeArrowheads="1"/>
            </p:cNvSpPr>
            <p:nvPr/>
          </p:nvSpPr>
          <p:spPr bwMode="auto">
            <a:xfrm>
              <a:off x="657225" y="1650750"/>
              <a:ext cx="1793876" cy="926535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5830" name="Line 7"/>
            <p:cNvSpPr>
              <a:spLocks noChangeShapeType="1"/>
            </p:cNvSpPr>
            <p:nvPr/>
          </p:nvSpPr>
          <p:spPr bwMode="auto">
            <a:xfrm flipV="1">
              <a:off x="958850" y="2201863"/>
              <a:ext cx="365125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15831" name="Text Box 39"/>
            <p:cNvSpPr txBox="1">
              <a:spLocks noChangeArrowheads="1"/>
            </p:cNvSpPr>
            <p:nvPr/>
          </p:nvSpPr>
          <p:spPr bwMode="auto">
            <a:xfrm>
              <a:off x="1237199" y="2264475"/>
              <a:ext cx="7747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400" i="0" dirty="0">
                  <a:solidFill>
                    <a:srgbClr val="000000"/>
                  </a:solidFill>
                  <a:latin typeface="Arial" charset="0"/>
                </a:rPr>
                <a:t>cable</a:t>
              </a:r>
            </a:p>
            <a:p>
              <a:pPr algn="ctr">
                <a:lnSpc>
                  <a:spcPct val="80000"/>
                </a:lnSpc>
              </a:pPr>
              <a:r>
                <a:rPr lang="en-US" sz="1400" i="0" dirty="0">
                  <a:solidFill>
                    <a:srgbClr val="000000"/>
                  </a:solidFill>
                  <a:latin typeface="Arial" charset="0"/>
                </a:rPr>
                <a:t>modem</a:t>
              </a:r>
            </a:p>
          </p:txBody>
        </p:sp>
        <p:sp>
          <p:nvSpPr>
            <p:cNvPr id="115832" name="Text Box 41"/>
            <p:cNvSpPr txBox="1">
              <a:spLocks noChangeArrowheads="1"/>
            </p:cNvSpPr>
            <p:nvPr/>
          </p:nvSpPr>
          <p:spPr bwMode="auto">
            <a:xfrm>
              <a:off x="608202" y="2331583"/>
              <a:ext cx="706438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400" i="0" dirty="0">
                  <a:solidFill>
                    <a:srgbClr val="000000"/>
                  </a:solidFill>
                  <a:latin typeface="Arial" charset="0"/>
                </a:rPr>
                <a:t>splitter</a:t>
              </a:r>
            </a:p>
          </p:txBody>
        </p:sp>
        <p:grpSp>
          <p:nvGrpSpPr>
            <p:cNvPr id="115833" name="Group 13"/>
            <p:cNvGrpSpPr>
              <a:grpSpLocks/>
            </p:cNvGrpSpPr>
            <p:nvPr/>
          </p:nvGrpSpPr>
          <p:grpSpPr bwMode="auto">
            <a:xfrm>
              <a:off x="1304925" y="2078038"/>
              <a:ext cx="614363" cy="220662"/>
              <a:chOff x="322" y="890"/>
              <a:chExt cx="872" cy="339"/>
            </a:xfrm>
          </p:grpSpPr>
          <p:sp>
            <p:nvSpPr>
              <p:cNvPr id="22701" name="Rectangle 14"/>
              <p:cNvSpPr>
                <a:spLocks noChangeArrowheads="1"/>
              </p:cNvSpPr>
              <p:nvPr/>
            </p:nvSpPr>
            <p:spPr bwMode="auto">
              <a:xfrm>
                <a:off x="322" y="1004"/>
                <a:ext cx="872" cy="22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702" name="Rectangle 15"/>
              <p:cNvSpPr>
                <a:spLocks noChangeArrowheads="1"/>
              </p:cNvSpPr>
              <p:nvPr/>
            </p:nvSpPr>
            <p:spPr bwMode="auto">
              <a:xfrm>
                <a:off x="394" y="1072"/>
                <a:ext cx="54" cy="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703" name="Rectangle 16"/>
              <p:cNvSpPr>
                <a:spLocks noChangeArrowheads="1"/>
              </p:cNvSpPr>
              <p:nvPr/>
            </p:nvSpPr>
            <p:spPr bwMode="auto">
              <a:xfrm>
                <a:off x="466" y="1072"/>
                <a:ext cx="56" cy="56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704" name="Rectangle 17"/>
              <p:cNvSpPr>
                <a:spLocks noChangeArrowheads="1"/>
              </p:cNvSpPr>
              <p:nvPr/>
            </p:nvSpPr>
            <p:spPr bwMode="auto">
              <a:xfrm>
                <a:off x="541" y="1070"/>
                <a:ext cx="56" cy="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705" name="Rectangle 18"/>
              <p:cNvSpPr>
                <a:spLocks noChangeArrowheads="1"/>
              </p:cNvSpPr>
              <p:nvPr/>
            </p:nvSpPr>
            <p:spPr bwMode="auto">
              <a:xfrm>
                <a:off x="615" y="1070"/>
                <a:ext cx="56" cy="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847" name="AutoShape 19"/>
              <p:cNvSpPr>
                <a:spLocks noChangeArrowheads="1"/>
              </p:cNvSpPr>
              <p:nvPr/>
            </p:nvSpPr>
            <p:spPr bwMode="auto">
              <a:xfrm rot="10800000" flipH="1">
                <a:off x="322" y="890"/>
                <a:ext cx="859" cy="11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1 w 21600"/>
                  <a:gd name="T13" fmla="*/ 4516 h 21600"/>
                  <a:gd name="T14" fmla="*/ 17099 w 21600"/>
                  <a:gd name="T15" fmla="*/ 1708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2537" name="AutoShape 21"/>
            <p:cNvSpPr>
              <a:spLocks noChangeArrowheads="1"/>
            </p:cNvSpPr>
            <p:nvPr/>
          </p:nvSpPr>
          <p:spPr bwMode="auto">
            <a:xfrm>
              <a:off x="419100" y="1239838"/>
              <a:ext cx="2268538" cy="468028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538" name="Rectangle 22"/>
            <p:cNvSpPr>
              <a:spLocks noChangeArrowheads="1"/>
            </p:cNvSpPr>
            <p:nvPr/>
          </p:nvSpPr>
          <p:spPr bwMode="auto">
            <a:xfrm>
              <a:off x="906462" y="2133056"/>
              <a:ext cx="166688" cy="14437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5836" name="Freeform 23"/>
            <p:cNvSpPr>
              <a:spLocks/>
            </p:cNvSpPr>
            <p:nvPr/>
          </p:nvSpPr>
          <p:spPr bwMode="auto">
            <a:xfrm flipH="1">
              <a:off x="970845" y="1691922"/>
              <a:ext cx="479425" cy="434975"/>
            </a:xfrm>
            <a:custGeom>
              <a:avLst/>
              <a:gdLst>
                <a:gd name="T0" fmla="*/ 2147483647 w 381"/>
                <a:gd name="T1" fmla="*/ 2147483647 h 274"/>
                <a:gd name="T2" fmla="*/ 2147483647 w 381"/>
                <a:gd name="T3" fmla="*/ 2147483647 h 274"/>
                <a:gd name="T4" fmla="*/ 0 w 381"/>
                <a:gd name="T5" fmla="*/ 0 h 2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1" h="274">
                  <a:moveTo>
                    <a:pt x="381" y="274"/>
                  </a:moveTo>
                  <a:lnTo>
                    <a:pt x="381" y="13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0" name="Line 24"/>
            <p:cNvSpPr>
              <a:spLocks noChangeShapeType="1"/>
            </p:cNvSpPr>
            <p:nvPr/>
          </p:nvSpPr>
          <p:spPr bwMode="auto">
            <a:xfrm flipH="1">
              <a:off x="1917701" y="2215556"/>
              <a:ext cx="2397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115838" name="Picture 25" descr="tv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4844" y="1355725"/>
              <a:ext cx="755650" cy="67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5839" name="Group 181"/>
            <p:cNvGrpSpPr>
              <a:grpSpLocks/>
            </p:cNvGrpSpPr>
            <p:nvPr/>
          </p:nvGrpSpPr>
          <p:grpSpPr bwMode="auto">
            <a:xfrm>
              <a:off x="1854097" y="1780738"/>
              <a:ext cx="609600" cy="609600"/>
              <a:chOff x="-44" y="1473"/>
              <a:chExt cx="981" cy="1105"/>
            </a:xfrm>
          </p:grpSpPr>
          <p:pic>
            <p:nvPicPr>
              <p:cNvPr id="115840" name="Picture 18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5841" name="Freeform 18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15725" name="Group 8"/>
          <p:cNvGrpSpPr>
            <a:grpSpLocks/>
          </p:cNvGrpSpPr>
          <p:nvPr/>
        </p:nvGrpSpPr>
        <p:grpSpPr bwMode="auto">
          <a:xfrm>
            <a:off x="1998663" y="2298700"/>
            <a:ext cx="4938712" cy="1389063"/>
            <a:chOff x="4327270" y="1745934"/>
            <a:chExt cx="4938730" cy="1388847"/>
          </a:xfrm>
        </p:grpSpPr>
        <p:sp>
          <p:nvSpPr>
            <p:cNvPr id="22546" name="Line 94"/>
            <p:cNvSpPr>
              <a:spLocks noChangeShapeType="1"/>
            </p:cNvSpPr>
            <p:nvPr/>
          </p:nvSpPr>
          <p:spPr bwMode="auto">
            <a:xfrm>
              <a:off x="4327270" y="2504641"/>
              <a:ext cx="493873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15734" name="Group 7"/>
            <p:cNvGrpSpPr>
              <a:grpSpLocks/>
            </p:cNvGrpSpPr>
            <p:nvPr/>
          </p:nvGrpSpPr>
          <p:grpSpPr bwMode="auto">
            <a:xfrm flipH="1">
              <a:off x="5534163" y="1745934"/>
              <a:ext cx="2894013" cy="752475"/>
              <a:chOff x="5534163" y="1745934"/>
              <a:chExt cx="2894013" cy="752475"/>
            </a:xfrm>
          </p:grpSpPr>
          <p:grpSp>
            <p:nvGrpSpPr>
              <p:cNvPr id="115774" name="Group 26"/>
              <p:cNvGrpSpPr>
                <a:grpSpLocks/>
              </p:cNvGrpSpPr>
              <p:nvPr/>
            </p:nvGrpSpPr>
            <p:grpSpPr bwMode="auto">
              <a:xfrm>
                <a:off x="5534163" y="1752284"/>
                <a:ext cx="850900" cy="527050"/>
                <a:chOff x="-490" y="1664"/>
                <a:chExt cx="1429" cy="842"/>
              </a:xfrm>
            </p:grpSpPr>
            <p:sp>
              <p:nvSpPr>
                <p:cNvPr id="22685" name="AutoShape 27"/>
                <p:cNvSpPr>
                  <a:spLocks noChangeArrowheads="1"/>
                </p:cNvSpPr>
                <p:nvPr/>
              </p:nvSpPr>
              <p:spPr bwMode="auto">
                <a:xfrm>
                  <a:off x="-489" y="1664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15814" name="Group 28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22687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-335" y="1923"/>
                    <a:ext cx="1125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816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grpSp>
                <p:nvGrpSpPr>
                  <p:cNvPr id="11581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2695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" y="1000"/>
                      <a:ext cx="871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96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" y="1074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97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6" y="1074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98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8" y="1068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99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6" y="1068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115828" name="AutoShape 37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</p:grpSp>
              <p:pic>
                <p:nvPicPr>
                  <p:cNvPr id="115818" name="Picture 38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269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32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820" name="Freeform 40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37 w 381"/>
                      <a:gd name="T1" fmla="*/ 274 h 274"/>
                      <a:gd name="T2" fmla="*/ 3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2693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" y="2270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pic>
                <p:nvPicPr>
                  <p:cNvPr id="115822" name="Picture 42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</p:grpSp>
          <p:grpSp>
            <p:nvGrpSpPr>
              <p:cNvPr id="115775" name="Group 43"/>
              <p:cNvGrpSpPr>
                <a:grpSpLocks/>
              </p:cNvGrpSpPr>
              <p:nvPr/>
            </p:nvGrpSpPr>
            <p:grpSpPr bwMode="auto">
              <a:xfrm>
                <a:off x="6435863" y="1745934"/>
                <a:ext cx="850900" cy="527050"/>
                <a:chOff x="-490" y="1664"/>
                <a:chExt cx="1429" cy="842"/>
              </a:xfrm>
            </p:grpSpPr>
            <p:sp>
              <p:nvSpPr>
                <p:cNvPr id="22669" name="AutoShape 44"/>
                <p:cNvSpPr>
                  <a:spLocks noChangeArrowheads="1"/>
                </p:cNvSpPr>
                <p:nvPr/>
              </p:nvSpPr>
              <p:spPr bwMode="auto">
                <a:xfrm>
                  <a:off x="-489" y="1664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15798" name="Group 45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22671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-335" y="1923"/>
                    <a:ext cx="1125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800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grpSp>
                <p:nvGrpSpPr>
                  <p:cNvPr id="115801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2679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" y="1000"/>
                      <a:ext cx="871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80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" y="1074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81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6" y="1074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82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8" y="1068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83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6" y="1068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115812" name="AutoShape 54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</p:grpSp>
              <p:pic>
                <p:nvPicPr>
                  <p:cNvPr id="115802" name="Picture 55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2675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32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804" name="Freeform 57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37 w 381"/>
                      <a:gd name="T1" fmla="*/ 274 h 274"/>
                      <a:gd name="T2" fmla="*/ 3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2677" name="Line 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" y="2270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pic>
                <p:nvPicPr>
                  <p:cNvPr id="115806" name="Picture 59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</p:grpSp>
          <p:grpSp>
            <p:nvGrpSpPr>
              <p:cNvPr id="115776" name="Group 95"/>
              <p:cNvGrpSpPr>
                <a:grpSpLocks/>
              </p:cNvGrpSpPr>
              <p:nvPr/>
            </p:nvGrpSpPr>
            <p:grpSpPr bwMode="auto">
              <a:xfrm>
                <a:off x="7577276" y="1753872"/>
                <a:ext cx="850900" cy="527050"/>
                <a:chOff x="-490" y="1664"/>
                <a:chExt cx="1429" cy="842"/>
              </a:xfrm>
            </p:grpSpPr>
            <p:sp>
              <p:nvSpPr>
                <p:cNvPr id="22621" name="AutoShape 96"/>
                <p:cNvSpPr>
                  <a:spLocks noChangeArrowheads="1"/>
                </p:cNvSpPr>
                <p:nvPr/>
              </p:nvSpPr>
              <p:spPr bwMode="auto">
                <a:xfrm>
                  <a:off x="-489" y="1664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15782" name="Group 97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22623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-335" y="1923"/>
                    <a:ext cx="1125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784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grpSp>
                <p:nvGrpSpPr>
                  <p:cNvPr id="115785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2631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" y="1000"/>
                      <a:ext cx="871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32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" y="1074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33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6" y="1074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34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8" y="1068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35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6" y="1068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115796" name="AutoShape 106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</p:grpSp>
              <p:pic>
                <p:nvPicPr>
                  <p:cNvPr id="115786" name="Picture 107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2627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32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788" name="Freeform 109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37 w 381"/>
                      <a:gd name="T1" fmla="*/ 274 h 274"/>
                      <a:gd name="T2" fmla="*/ 3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2629" name="Line 1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" y="2270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pic>
                <p:nvPicPr>
                  <p:cNvPr id="115790" name="Picture 111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</p:grpSp>
          <p:sp>
            <p:nvSpPr>
              <p:cNvPr id="22548" name="Text Box 112"/>
              <p:cNvSpPr txBox="1">
                <a:spLocks noChangeArrowheads="1"/>
              </p:cNvSpPr>
              <p:nvPr/>
            </p:nvSpPr>
            <p:spPr bwMode="auto">
              <a:xfrm>
                <a:off x="7188723" y="1823710"/>
                <a:ext cx="488952" cy="4571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969696"/>
                    </a:solidFill>
                    <a:latin typeface="Times New Roman" charset="0"/>
                  </a:rPr>
                  <a:t>…</a:t>
                </a:r>
              </a:p>
            </p:txBody>
          </p:sp>
          <p:sp>
            <p:nvSpPr>
              <p:cNvPr id="22549" name="Line 113"/>
              <p:cNvSpPr>
                <a:spLocks noChangeShapeType="1"/>
              </p:cNvSpPr>
              <p:nvPr/>
            </p:nvSpPr>
            <p:spPr bwMode="auto">
              <a:xfrm flipH="1">
                <a:off x="6169544" y="2164969"/>
                <a:ext cx="3175" cy="3333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50" name="Line 114"/>
              <p:cNvSpPr>
                <a:spLocks noChangeShapeType="1"/>
              </p:cNvSpPr>
              <p:nvPr/>
            </p:nvSpPr>
            <p:spPr bwMode="auto">
              <a:xfrm flipH="1">
                <a:off x="7074423" y="2164969"/>
                <a:ext cx="3175" cy="3333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51" name="Line 115"/>
              <p:cNvSpPr>
                <a:spLocks noChangeShapeType="1"/>
              </p:cNvSpPr>
              <p:nvPr/>
            </p:nvSpPr>
            <p:spPr bwMode="auto">
              <a:xfrm flipH="1">
                <a:off x="8211077" y="2164969"/>
                <a:ext cx="3175" cy="3333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15735" name="Group 5"/>
            <p:cNvGrpSpPr>
              <a:grpSpLocks/>
            </p:cNvGrpSpPr>
            <p:nvPr/>
          </p:nvGrpSpPr>
          <p:grpSpPr bwMode="auto">
            <a:xfrm flipH="1">
              <a:off x="7298039" y="2490881"/>
              <a:ext cx="850900" cy="627063"/>
              <a:chOff x="6488251" y="2501584"/>
              <a:chExt cx="850900" cy="627063"/>
            </a:xfrm>
          </p:grpSpPr>
          <p:grpSp>
            <p:nvGrpSpPr>
              <p:cNvPr id="115756" name="Group 77"/>
              <p:cNvGrpSpPr>
                <a:grpSpLocks/>
              </p:cNvGrpSpPr>
              <p:nvPr/>
            </p:nvGrpSpPr>
            <p:grpSpPr bwMode="auto">
              <a:xfrm>
                <a:off x="6488251" y="2601597"/>
                <a:ext cx="850900" cy="527050"/>
                <a:chOff x="-490" y="1664"/>
                <a:chExt cx="1429" cy="842"/>
              </a:xfrm>
            </p:grpSpPr>
            <p:sp>
              <p:nvSpPr>
                <p:cNvPr id="22637" name="AutoShape 78"/>
                <p:cNvSpPr>
                  <a:spLocks noChangeArrowheads="1"/>
                </p:cNvSpPr>
                <p:nvPr/>
              </p:nvSpPr>
              <p:spPr bwMode="auto">
                <a:xfrm>
                  <a:off x="-489" y="1663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15759" name="Group 79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22639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-329" y="1922"/>
                    <a:ext cx="1120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761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grpSp>
                <p:nvGrpSpPr>
                  <p:cNvPr id="115762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2647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" y="998"/>
                      <a:ext cx="871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48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" y="1072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49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6" y="1072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50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9" y="1066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2651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7" y="1066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115773" name="AutoShape 88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</p:grpSp>
              <p:pic>
                <p:nvPicPr>
                  <p:cNvPr id="115763" name="Picture 89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2643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31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765" name="Freeform 91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37 w 381"/>
                      <a:gd name="T1" fmla="*/ 274 h 274"/>
                      <a:gd name="T2" fmla="*/ 3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2645" name="Line 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1" y="2269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pic>
                <p:nvPicPr>
                  <p:cNvPr id="115767" name="Picture 93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</p:grpSp>
          <p:sp>
            <p:nvSpPr>
              <p:cNvPr id="115757" name="Freeform 116"/>
              <p:cNvSpPr>
                <a:spLocks/>
              </p:cNvSpPr>
              <p:nvPr/>
            </p:nvSpPr>
            <p:spPr bwMode="auto">
              <a:xfrm>
                <a:off x="7159763" y="2501584"/>
                <a:ext cx="127000" cy="476250"/>
              </a:xfrm>
              <a:custGeom>
                <a:avLst/>
                <a:gdLst>
                  <a:gd name="T0" fmla="*/ 0 w 80"/>
                  <a:gd name="T1" fmla="*/ 2147483647 h 300"/>
                  <a:gd name="T2" fmla="*/ 2147483647 w 80"/>
                  <a:gd name="T3" fmla="*/ 2147483647 h 300"/>
                  <a:gd name="T4" fmla="*/ 2147483647 w 80"/>
                  <a:gd name="T5" fmla="*/ 0 h 3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0" h="300">
                    <a:moveTo>
                      <a:pt x="0" y="300"/>
                    </a:moveTo>
                    <a:lnTo>
                      <a:pt x="80" y="300"/>
                    </a:lnTo>
                    <a:lnTo>
                      <a:pt x="8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15736" name="Group 186"/>
            <p:cNvGrpSpPr>
              <a:grpSpLocks/>
            </p:cNvGrpSpPr>
            <p:nvPr/>
          </p:nvGrpSpPr>
          <p:grpSpPr bwMode="auto">
            <a:xfrm flipH="1">
              <a:off x="5984260" y="2507718"/>
              <a:ext cx="850900" cy="627063"/>
              <a:chOff x="6488251" y="2501584"/>
              <a:chExt cx="850900" cy="627063"/>
            </a:xfrm>
          </p:grpSpPr>
          <p:grpSp>
            <p:nvGrpSpPr>
              <p:cNvPr id="115738" name="Group 77"/>
              <p:cNvGrpSpPr>
                <a:grpSpLocks/>
              </p:cNvGrpSpPr>
              <p:nvPr/>
            </p:nvGrpSpPr>
            <p:grpSpPr bwMode="auto">
              <a:xfrm>
                <a:off x="6488251" y="2601597"/>
                <a:ext cx="850900" cy="527050"/>
                <a:chOff x="-490" y="1664"/>
                <a:chExt cx="1429" cy="842"/>
              </a:xfrm>
            </p:grpSpPr>
            <p:sp>
              <p:nvSpPr>
                <p:cNvPr id="190" name="AutoShape 78"/>
                <p:cNvSpPr>
                  <a:spLocks noChangeArrowheads="1"/>
                </p:cNvSpPr>
                <p:nvPr/>
              </p:nvSpPr>
              <p:spPr bwMode="auto">
                <a:xfrm>
                  <a:off x="-491" y="1664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15741" name="Group 79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192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-339" y="1923"/>
                    <a:ext cx="1128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743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grpSp>
                <p:nvGrpSpPr>
                  <p:cNvPr id="115744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00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" y="1000"/>
                      <a:ext cx="853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01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3" y="1074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02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5" y="1074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03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7" y="1068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204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5" y="1068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sz="2400" i="0" dirty="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115755" name="AutoShape 88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=""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</p:grpSp>
              <p:pic>
                <p:nvPicPr>
                  <p:cNvPr id="115745" name="Picture 89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96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232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747" name="Freeform 91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37 w 381"/>
                      <a:gd name="T1" fmla="*/ 274 h 274"/>
                      <a:gd name="T2" fmla="*/ 3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98" name="Line 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9" y="2270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pic>
                <p:nvPicPr>
                  <p:cNvPr id="115749" name="Picture 93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</p:grpSp>
          <p:sp>
            <p:nvSpPr>
              <p:cNvPr id="115739" name="Freeform 116"/>
              <p:cNvSpPr>
                <a:spLocks/>
              </p:cNvSpPr>
              <p:nvPr/>
            </p:nvSpPr>
            <p:spPr bwMode="auto">
              <a:xfrm>
                <a:off x="7159763" y="2501584"/>
                <a:ext cx="127000" cy="476250"/>
              </a:xfrm>
              <a:custGeom>
                <a:avLst/>
                <a:gdLst>
                  <a:gd name="T0" fmla="*/ 0 w 80"/>
                  <a:gd name="T1" fmla="*/ 2147483647 h 300"/>
                  <a:gd name="T2" fmla="*/ 2147483647 w 80"/>
                  <a:gd name="T3" fmla="*/ 2147483647 h 300"/>
                  <a:gd name="T4" fmla="*/ 2147483647 w 80"/>
                  <a:gd name="T5" fmla="*/ 0 h 3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0" h="300">
                    <a:moveTo>
                      <a:pt x="0" y="300"/>
                    </a:moveTo>
                    <a:lnTo>
                      <a:pt x="80" y="300"/>
                    </a:lnTo>
                    <a:lnTo>
                      <a:pt x="8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06" name="Text Box 112"/>
            <p:cNvSpPr txBox="1">
              <a:spLocks noChangeArrowheads="1"/>
            </p:cNvSpPr>
            <p:nvPr/>
          </p:nvSpPr>
          <p:spPr bwMode="auto">
            <a:xfrm>
              <a:off x="6787904" y="2596702"/>
              <a:ext cx="488952" cy="457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969696"/>
                  </a:solidFill>
                  <a:latin typeface="Times New Roman" charset="0"/>
                </a:rPr>
                <a:t>…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563688" y="1239838"/>
            <a:ext cx="6373812" cy="938212"/>
            <a:chOff x="1987247" y="1333114"/>
            <a:chExt cx="5338532" cy="938762"/>
          </a:xfrm>
        </p:grpSpPr>
        <p:sp>
          <p:nvSpPr>
            <p:cNvPr id="22707" name="Text Box 6"/>
            <p:cNvSpPr txBox="1">
              <a:spLocks noChangeArrowheads="1"/>
            </p:cNvSpPr>
            <p:nvPr/>
          </p:nvSpPr>
          <p:spPr bwMode="auto">
            <a:xfrm>
              <a:off x="1987247" y="1333114"/>
              <a:ext cx="5338532" cy="517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dirty="0" smtClean="0">
                  <a:solidFill>
                    <a:srgbClr val="000000"/>
                  </a:solidFill>
                </a:rPr>
                <a:t>Internet frames, TV channels, control  transmitted 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dirty="0" smtClean="0">
                  <a:solidFill>
                    <a:srgbClr val="000000"/>
                  </a:solidFill>
                </a:rPr>
                <a:t>downstream at different frequencies</a:t>
              </a:r>
            </a:p>
          </p:txBody>
        </p:sp>
        <p:sp>
          <p:nvSpPr>
            <p:cNvPr id="115732" name="Right Arrow 9"/>
            <p:cNvSpPr>
              <a:spLocks noChangeArrowheads="1"/>
            </p:cNvSpPr>
            <p:nvPr/>
          </p:nvSpPr>
          <p:spPr bwMode="auto">
            <a:xfrm>
              <a:off x="3457110" y="1787244"/>
              <a:ext cx="2387053" cy="484632"/>
            </a:xfrm>
            <a:prstGeom prst="rightArrow">
              <a:avLst>
                <a:gd name="adj1" fmla="val 50000"/>
                <a:gd name="adj2" fmla="val 5000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0000FF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 i="0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998788" y="3644900"/>
            <a:ext cx="5995987" cy="944563"/>
            <a:chOff x="2810374" y="3867998"/>
            <a:chExt cx="5997028" cy="944803"/>
          </a:xfrm>
        </p:grpSpPr>
        <p:sp>
          <p:nvSpPr>
            <p:cNvPr id="213" name="Text Box 6"/>
            <p:cNvSpPr txBox="1">
              <a:spLocks noChangeArrowheads="1"/>
            </p:cNvSpPr>
            <p:nvPr/>
          </p:nvSpPr>
          <p:spPr bwMode="auto">
            <a:xfrm>
              <a:off x="2810374" y="4295145"/>
              <a:ext cx="5997028" cy="51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dirty="0" smtClean="0">
                  <a:solidFill>
                    <a:srgbClr val="000000"/>
                  </a:solidFill>
                </a:rPr>
                <a:t>upstream Internet frames, TV control,  transmitted 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dirty="0" smtClean="0">
                  <a:solidFill>
                    <a:srgbClr val="000000"/>
                  </a:solidFill>
                </a:rPr>
                <a:t>upstream at different frequencies in time slots</a:t>
              </a:r>
            </a:p>
          </p:txBody>
        </p:sp>
        <p:sp>
          <p:nvSpPr>
            <p:cNvPr id="115730" name="Right Arrow 213"/>
            <p:cNvSpPr>
              <a:spLocks noChangeArrowheads="1"/>
            </p:cNvSpPr>
            <p:nvPr/>
          </p:nvSpPr>
          <p:spPr bwMode="auto">
            <a:xfrm rot="10800000">
              <a:off x="4197454" y="3867998"/>
              <a:ext cx="2387053" cy="484632"/>
            </a:xfrm>
            <a:prstGeom prst="rightArrow">
              <a:avLst>
                <a:gd name="adj1" fmla="val 50000"/>
                <a:gd name="adj2" fmla="val 5000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0000FF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 i="0" dirty="0">
                <a:latin typeface="Arial" charset="0"/>
                <a:cs typeface="Arial" charset="0"/>
              </a:endParaRPr>
            </a:p>
          </p:txBody>
        </p:sp>
      </p:grpSp>
      <p:pic>
        <p:nvPicPr>
          <p:cNvPr id="217" name="Picture 6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613" y="2740025"/>
            <a:ext cx="2603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42</a:t>
            </a:fld>
            <a:endParaRPr lang="en-US" sz="1200" dirty="0">
              <a:latin typeface="Tahoma" charset="0"/>
            </a:endParaRPr>
          </a:p>
        </p:txBody>
      </p:sp>
      <p:sp>
        <p:nvSpPr>
          <p:cNvPr id="18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3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9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24" name="Rectangle 4"/>
          <p:cNvSpPr>
            <a:spLocks noChangeArrowheads="1"/>
          </p:cNvSpPr>
          <p:nvPr/>
        </p:nvSpPr>
        <p:spPr bwMode="auto">
          <a:xfrm>
            <a:off x="915988" y="4119563"/>
            <a:ext cx="78327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800" i="0" dirty="0">
                <a:solidFill>
                  <a:srgbClr val="CC0000"/>
                </a:solidFill>
                <a:latin typeface="Gill Sans MT" charset="0"/>
                <a:cs typeface="+mn-cs"/>
              </a:rPr>
              <a:t>DOCSIS: </a:t>
            </a:r>
            <a:r>
              <a:rPr lang="en-US" sz="2800" i="0" dirty="0">
                <a:latin typeface="Gill Sans MT" charset="0"/>
                <a:cs typeface="+mn-cs"/>
              </a:rPr>
              <a:t>data over cable service interface spec </a:t>
            </a:r>
            <a:endParaRPr lang="en-US" sz="2800" b="1" i="0" dirty="0">
              <a:latin typeface="Gill Sans MT" charset="0"/>
              <a:cs typeface="+mn-cs"/>
            </a:endParaRPr>
          </a:p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Gill Sans MT" charset="0"/>
                <a:cs typeface="+mn-cs"/>
              </a:rPr>
              <a:t>FDM over upstream, downstream frequency channels</a:t>
            </a:r>
          </a:p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Gill Sans MT" charset="0"/>
                <a:cs typeface="+mn-cs"/>
              </a:rPr>
              <a:t>TDM upstream: some slots assigned, some have contention</a:t>
            </a:r>
          </a:p>
          <a:p>
            <a:pPr marL="681038" lvl="1" indent="-22383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400" i="0" dirty="0">
                <a:latin typeface="Gill Sans MT" charset="0"/>
                <a:cs typeface="+mn-cs"/>
              </a:rPr>
              <a:t>downstream MAP frame: assigns upstream slots</a:t>
            </a:r>
          </a:p>
          <a:p>
            <a:pPr marL="681038" lvl="1" indent="-22383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400" i="0" dirty="0">
                <a:latin typeface="Gill Sans MT" charset="0"/>
                <a:cs typeface="+mn-cs"/>
              </a:rPr>
              <a:t>request for upstream slots (and data) transmitted random access (binary backoff) in selected slots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0" dirty="0">
                <a:latin typeface="Gill Sans MT" charset="0"/>
                <a:cs typeface="+mn-cs"/>
              </a:rPr>
              <a:t> </a:t>
            </a:r>
          </a:p>
        </p:txBody>
      </p:sp>
      <p:grpSp>
        <p:nvGrpSpPr>
          <p:cNvPr id="116740" name="Group 3"/>
          <p:cNvGrpSpPr>
            <a:grpSpLocks/>
          </p:cNvGrpSpPr>
          <p:nvPr/>
        </p:nvGrpSpPr>
        <p:grpSpPr bwMode="auto">
          <a:xfrm>
            <a:off x="636588" y="1304925"/>
            <a:ext cx="8008937" cy="2705100"/>
            <a:chOff x="871157" y="3598021"/>
            <a:chExt cx="8009425" cy="2705644"/>
          </a:xfrm>
        </p:grpSpPr>
        <p:sp>
          <p:nvSpPr>
            <p:cNvPr id="6" name="Rectangle 5"/>
            <p:cNvSpPr/>
            <p:nvPr/>
          </p:nvSpPr>
          <p:spPr>
            <a:xfrm>
              <a:off x="4227336" y="3679000"/>
              <a:ext cx="970021" cy="42553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16744" name="TextBox 6"/>
            <p:cNvSpPr txBox="1">
              <a:spLocks noChangeArrowheads="1"/>
            </p:cNvSpPr>
            <p:nvPr/>
          </p:nvSpPr>
          <p:spPr bwMode="auto">
            <a:xfrm>
              <a:off x="4154488" y="3716338"/>
              <a:ext cx="103649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lnSpc>
                  <a:spcPts val="1200"/>
                </a:lnSpc>
              </a:pPr>
              <a:r>
                <a:rPr lang="en-US" sz="1000" dirty="0">
                  <a:latin typeface="Arial" charset="0"/>
                  <a:cs typeface="Arial" charset="0"/>
                </a:rPr>
                <a:t>MAP frame for</a:t>
              </a:r>
            </a:p>
            <a:p>
              <a:pPr>
                <a:lnSpc>
                  <a:spcPts val="1200"/>
                </a:lnSpc>
              </a:pPr>
              <a:r>
                <a:rPr lang="en-US" sz="1000" dirty="0">
                  <a:latin typeface="Arial" charset="0"/>
                  <a:cs typeface="Arial" charset="0"/>
                </a:rPr>
                <a:t>Interval [t1, t2]</a:t>
              </a:r>
            </a:p>
          </p:txBody>
        </p:sp>
        <p:sp>
          <p:nvSpPr>
            <p:cNvPr id="116745" name="TextBox 28"/>
            <p:cNvSpPr txBox="1">
              <a:spLocks noChangeArrowheads="1"/>
            </p:cNvSpPr>
            <p:nvPr/>
          </p:nvSpPr>
          <p:spPr bwMode="auto">
            <a:xfrm>
              <a:off x="6127750" y="5278438"/>
              <a:ext cx="27528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Residences with cable modems</a:t>
              </a:r>
            </a:p>
          </p:txBody>
        </p:sp>
        <p:sp>
          <p:nvSpPr>
            <p:cNvPr id="30" name="Down Arrow 29"/>
            <p:cNvSpPr/>
            <p:nvPr/>
          </p:nvSpPr>
          <p:spPr>
            <a:xfrm rot="16200000">
              <a:off x="4257473" y="2472510"/>
              <a:ext cx="390604" cy="3607020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 rot="5400000">
              <a:off x="4198733" y="2898046"/>
              <a:ext cx="374725" cy="3607020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16748" name="TextBox 31"/>
            <p:cNvSpPr txBox="1">
              <a:spLocks noChangeArrowheads="1"/>
            </p:cNvSpPr>
            <p:nvPr/>
          </p:nvSpPr>
          <p:spPr bwMode="auto">
            <a:xfrm>
              <a:off x="3505200" y="4124325"/>
              <a:ext cx="17452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charset="0"/>
                  <a:cs typeface="Arial" charset="0"/>
                </a:rPr>
                <a:t>Downstream channel i</a:t>
              </a:r>
            </a:p>
          </p:txBody>
        </p:sp>
        <p:sp>
          <p:nvSpPr>
            <p:cNvPr id="116749" name="TextBox 32"/>
            <p:cNvSpPr txBox="1">
              <a:spLocks noChangeArrowheads="1"/>
            </p:cNvSpPr>
            <p:nvPr/>
          </p:nvSpPr>
          <p:spPr bwMode="auto">
            <a:xfrm>
              <a:off x="3648075" y="4546600"/>
              <a:ext cx="15485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charset="0"/>
                  <a:cs typeface="Arial" charset="0"/>
                </a:rPr>
                <a:t>Upstream channel j</a:t>
              </a:r>
            </a:p>
          </p:txBody>
        </p:sp>
        <p:pic>
          <p:nvPicPr>
            <p:cNvPr id="36884" name="Picture 4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0223" y="3796499"/>
              <a:ext cx="817612" cy="2429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cxnSp>
          <p:nvCxnSpPr>
            <p:cNvPr id="35" name="Straight Connector 34"/>
            <p:cNvCxnSpPr/>
            <p:nvPr/>
          </p:nvCxnSpPr>
          <p:spPr>
            <a:xfrm>
              <a:off x="3060452" y="5238239"/>
              <a:ext cx="2756068" cy="47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119194" y="5044525"/>
              <a:ext cx="0" cy="1905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3204924" y="5130267"/>
              <a:ext cx="3175" cy="1079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3285891" y="5130267"/>
              <a:ext cx="3175" cy="1079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3366859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447826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3528794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608174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3689141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3770109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3851076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3939981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4019361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4100329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4181296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4262264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4343231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4424198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4505165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584545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4678214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4767119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4848086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4929054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008434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089401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5170369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251336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5332304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413271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508527" y="5044525"/>
              <a:ext cx="0" cy="1905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782" name="TextBox 65"/>
            <p:cNvSpPr txBox="1">
              <a:spLocks noChangeArrowheads="1"/>
            </p:cNvSpPr>
            <p:nvPr/>
          </p:nvSpPr>
          <p:spPr bwMode="auto">
            <a:xfrm>
              <a:off x="2998788" y="5230813"/>
              <a:ext cx="3558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t</a:t>
              </a:r>
              <a:r>
                <a:rPr lang="en-US" sz="1600" baseline="-25000" dirty="0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16783" name="TextBox 66"/>
            <p:cNvSpPr txBox="1">
              <a:spLocks noChangeArrowheads="1"/>
            </p:cNvSpPr>
            <p:nvPr/>
          </p:nvSpPr>
          <p:spPr bwMode="auto">
            <a:xfrm>
              <a:off x="5389563" y="5246688"/>
              <a:ext cx="3558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t</a:t>
              </a:r>
              <a:r>
                <a:rPr lang="en-US" sz="1600" baseline="-25000" dirty="0">
                  <a:latin typeface="Arial" charset="0"/>
                  <a:cs typeface="Arial" charset="0"/>
                </a:rPr>
                <a:t>2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3111255" y="5322393"/>
              <a:ext cx="577885" cy="3176"/>
            </a:xfrm>
            <a:prstGeom prst="line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679615" y="5328744"/>
              <a:ext cx="1870189" cy="1588"/>
            </a:xfrm>
            <a:prstGeom prst="line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400198" y="5376379"/>
              <a:ext cx="4763" cy="5128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573433" y="5384318"/>
              <a:ext cx="6350" cy="5144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788" name="TextBox 71"/>
            <p:cNvSpPr txBox="1">
              <a:spLocks noChangeArrowheads="1"/>
            </p:cNvSpPr>
            <p:nvPr/>
          </p:nvSpPr>
          <p:spPr bwMode="auto">
            <a:xfrm>
              <a:off x="4476750" y="5842000"/>
              <a:ext cx="32080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charset="0"/>
                  <a:cs typeface="Arial" charset="0"/>
                </a:rPr>
                <a:t>Assigned minislots containing cable modem</a:t>
              </a:r>
            </a:p>
            <a:p>
              <a:r>
                <a:rPr lang="en-US" sz="1200" dirty="0">
                  <a:latin typeface="Arial" charset="0"/>
                  <a:cs typeface="Arial" charset="0"/>
                </a:rPr>
                <a:t>upstream data frames</a:t>
              </a:r>
            </a:p>
          </p:txBody>
        </p:sp>
        <p:sp>
          <p:nvSpPr>
            <p:cNvPr id="116789" name="TextBox 72"/>
            <p:cNvSpPr txBox="1">
              <a:spLocks noChangeArrowheads="1"/>
            </p:cNvSpPr>
            <p:nvPr/>
          </p:nvSpPr>
          <p:spPr bwMode="auto">
            <a:xfrm>
              <a:off x="2579688" y="5840413"/>
              <a:ext cx="18904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charset="0"/>
                  <a:cs typeface="Arial" charset="0"/>
                </a:rPr>
                <a:t>Minislots containing </a:t>
              </a:r>
            </a:p>
            <a:p>
              <a:r>
                <a:rPr lang="en-US" sz="1200" dirty="0">
                  <a:latin typeface="Arial" charset="0"/>
                  <a:cs typeface="Arial" charset="0"/>
                </a:rPr>
                <a:t>minislots request frames</a:t>
              </a:r>
            </a:p>
          </p:txBody>
        </p:sp>
        <p:sp>
          <p:nvSpPr>
            <p:cNvPr id="116790" name="Rectangle 44"/>
            <p:cNvSpPr>
              <a:spLocks noChangeArrowheads="1"/>
            </p:cNvSpPr>
            <p:nvPr/>
          </p:nvSpPr>
          <p:spPr bwMode="auto">
            <a:xfrm>
              <a:off x="1431405" y="4202429"/>
              <a:ext cx="955675" cy="700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 i="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6791" name="Text Box 45"/>
            <p:cNvSpPr txBox="1">
              <a:spLocks noChangeArrowheads="1"/>
            </p:cNvSpPr>
            <p:nvPr/>
          </p:nvSpPr>
          <p:spPr bwMode="auto">
            <a:xfrm>
              <a:off x="871157" y="3661398"/>
              <a:ext cx="1925637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</a:rPr>
                <a:t>cable headend</a:t>
              </a:r>
            </a:p>
          </p:txBody>
        </p:sp>
        <p:sp>
          <p:nvSpPr>
            <p:cNvPr id="77" name="Text Box 126"/>
            <p:cNvSpPr txBox="1">
              <a:spLocks noChangeArrowheads="1"/>
            </p:cNvSpPr>
            <p:nvPr/>
          </p:nvSpPr>
          <p:spPr bwMode="auto">
            <a:xfrm>
              <a:off x="1296633" y="4171224"/>
              <a:ext cx="950970" cy="336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i="0" dirty="0" smtClean="0">
                  <a:solidFill>
                    <a:srgbClr val="000000"/>
                  </a:solidFill>
                </a:rPr>
                <a:t>CMTS</a:t>
              </a:r>
            </a:p>
          </p:txBody>
        </p:sp>
        <p:sp>
          <p:nvSpPr>
            <p:cNvPr id="78" name="AutoShape 127"/>
            <p:cNvSpPr>
              <a:spLocks noChangeArrowheads="1"/>
            </p:cNvSpPr>
            <p:nvPr/>
          </p:nvSpPr>
          <p:spPr bwMode="auto">
            <a:xfrm>
              <a:off x="1336322" y="3939403"/>
              <a:ext cx="1206574" cy="261990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79" name="Picture 6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2949" y="4326831"/>
              <a:ext cx="258778" cy="520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16795" name="Group 77"/>
            <p:cNvGrpSpPr>
              <a:grpSpLocks/>
            </p:cNvGrpSpPr>
            <p:nvPr/>
          </p:nvGrpSpPr>
          <p:grpSpPr bwMode="auto">
            <a:xfrm flipH="1">
              <a:off x="6302761" y="3598021"/>
              <a:ext cx="1034814" cy="625180"/>
              <a:chOff x="-490" y="1664"/>
              <a:chExt cx="1429" cy="842"/>
            </a:xfrm>
          </p:grpSpPr>
          <p:sp>
            <p:nvSpPr>
              <p:cNvPr id="106" name="AutoShape 78"/>
              <p:cNvSpPr>
                <a:spLocks noChangeArrowheads="1"/>
              </p:cNvSpPr>
              <p:nvPr/>
            </p:nvSpPr>
            <p:spPr bwMode="auto">
              <a:xfrm>
                <a:off x="-490" y="1664"/>
                <a:ext cx="1429" cy="295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16848" name="Group 79"/>
              <p:cNvGrpSpPr>
                <a:grpSpLocks/>
              </p:cNvGrpSpPr>
              <p:nvPr/>
            </p:nvGrpSpPr>
            <p:grpSpPr bwMode="auto">
              <a:xfrm>
                <a:off x="-427" y="1737"/>
                <a:ext cx="1217" cy="769"/>
                <a:chOff x="-427" y="1737"/>
                <a:chExt cx="1217" cy="769"/>
              </a:xfrm>
            </p:grpSpPr>
            <p:sp>
              <p:nvSpPr>
                <p:cNvPr id="108" name="Rectangle 80"/>
                <p:cNvSpPr>
                  <a:spLocks noChangeArrowheads="1"/>
                </p:cNvSpPr>
                <p:nvPr/>
              </p:nvSpPr>
              <p:spPr bwMode="auto">
                <a:xfrm>
                  <a:off x="-336" y="1923"/>
                  <a:ext cx="1127" cy="584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6850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-150" y="2270"/>
                  <a:ext cx="230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grpSp>
              <p:nvGrpSpPr>
                <p:cNvPr id="116851" name="Group 82"/>
                <p:cNvGrpSpPr>
                  <a:grpSpLocks/>
                </p:cNvGrpSpPr>
                <p:nvPr/>
              </p:nvGrpSpPr>
              <p:grpSpPr bwMode="auto">
                <a:xfrm>
                  <a:off x="68" y="2192"/>
                  <a:ext cx="387" cy="139"/>
                  <a:chOff x="322" y="890"/>
                  <a:chExt cx="872" cy="339"/>
                </a:xfrm>
              </p:grpSpPr>
              <p:sp>
                <p:nvSpPr>
                  <p:cNvPr id="116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40" y="1000"/>
                    <a:ext cx="850" cy="229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409" y="1073"/>
                    <a:ext cx="40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8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468" y="1073"/>
                    <a:ext cx="54" cy="57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9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537" y="1068"/>
                    <a:ext cx="59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20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616" y="1068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6862" name="AutoShape 88"/>
                  <p:cNvSpPr>
                    <a:spLocks noChangeArrowheads="1"/>
                  </p:cNvSpPr>
                  <p:nvPr/>
                </p:nvSpPr>
                <p:spPr bwMode="auto">
                  <a:xfrm rot="10800000" flipH="1">
                    <a:off x="322" y="890"/>
                    <a:ext cx="859" cy="11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1 w 21600"/>
                      <a:gd name="T13" fmla="*/ 4516 h 21600"/>
                      <a:gd name="T14" fmla="*/ 17099 w 21600"/>
                      <a:gd name="T15" fmla="*/ 17084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pic>
              <p:nvPicPr>
                <p:cNvPr id="116852" name="Picture 89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427" y="2049"/>
                  <a:ext cx="447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2" name="Rectangle 90"/>
                <p:cNvSpPr>
                  <a:spLocks noChangeArrowheads="1"/>
                </p:cNvSpPr>
                <p:nvPr/>
              </p:nvSpPr>
              <p:spPr bwMode="auto">
                <a:xfrm>
                  <a:off x="530" y="2233"/>
                  <a:ext cx="103" cy="90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6854" name="Freeform 91"/>
                <p:cNvSpPr>
                  <a:spLocks/>
                </p:cNvSpPr>
                <p:nvPr/>
              </p:nvSpPr>
              <p:spPr bwMode="auto">
                <a:xfrm>
                  <a:off x="282" y="1951"/>
                  <a:ext cx="302" cy="274"/>
                </a:xfrm>
                <a:custGeom>
                  <a:avLst/>
                  <a:gdLst>
                    <a:gd name="T0" fmla="*/ 37 w 381"/>
                    <a:gd name="T1" fmla="*/ 274 h 274"/>
                    <a:gd name="T2" fmla="*/ 37 w 381"/>
                    <a:gd name="T3" fmla="*/ 130 h 274"/>
                    <a:gd name="T4" fmla="*/ 0 w 381"/>
                    <a:gd name="T5" fmla="*/ 0 h 2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1" h="274">
                      <a:moveTo>
                        <a:pt x="381" y="274"/>
                      </a:moveTo>
                      <a:lnTo>
                        <a:pt x="381" y="1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70" y="2271"/>
                  <a:ext cx="15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pic>
              <p:nvPicPr>
                <p:cNvPr id="116856" name="Picture 93" descr="tv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" y="1737"/>
                  <a:ext cx="476" cy="4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116796" name="Group 77"/>
            <p:cNvGrpSpPr>
              <a:grpSpLocks/>
            </p:cNvGrpSpPr>
            <p:nvPr/>
          </p:nvGrpSpPr>
          <p:grpSpPr bwMode="auto">
            <a:xfrm flipH="1">
              <a:off x="7513460" y="3950311"/>
              <a:ext cx="1034814" cy="625180"/>
              <a:chOff x="-490" y="1664"/>
              <a:chExt cx="1429" cy="842"/>
            </a:xfrm>
          </p:grpSpPr>
          <p:sp>
            <p:nvSpPr>
              <p:cNvPr id="178" name="AutoShape 78"/>
              <p:cNvSpPr>
                <a:spLocks noChangeArrowheads="1"/>
              </p:cNvSpPr>
              <p:nvPr/>
            </p:nvSpPr>
            <p:spPr bwMode="auto">
              <a:xfrm>
                <a:off x="-491" y="1664"/>
                <a:ext cx="1429" cy="295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16832" name="Group 79"/>
              <p:cNvGrpSpPr>
                <a:grpSpLocks/>
              </p:cNvGrpSpPr>
              <p:nvPr/>
            </p:nvGrpSpPr>
            <p:grpSpPr bwMode="auto">
              <a:xfrm>
                <a:off x="-427" y="1737"/>
                <a:ext cx="1217" cy="769"/>
                <a:chOff x="-427" y="1737"/>
                <a:chExt cx="1217" cy="769"/>
              </a:xfrm>
            </p:grpSpPr>
            <p:sp>
              <p:nvSpPr>
                <p:cNvPr id="180" name="Rectangle 80"/>
                <p:cNvSpPr>
                  <a:spLocks noChangeArrowheads="1"/>
                </p:cNvSpPr>
                <p:nvPr/>
              </p:nvSpPr>
              <p:spPr bwMode="auto">
                <a:xfrm>
                  <a:off x="-337" y="1923"/>
                  <a:ext cx="1127" cy="584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6834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-150" y="2270"/>
                  <a:ext cx="230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grpSp>
              <p:nvGrpSpPr>
                <p:cNvPr id="116835" name="Group 82"/>
                <p:cNvGrpSpPr>
                  <a:grpSpLocks/>
                </p:cNvGrpSpPr>
                <p:nvPr/>
              </p:nvGrpSpPr>
              <p:grpSpPr bwMode="auto">
                <a:xfrm>
                  <a:off x="68" y="2192"/>
                  <a:ext cx="387" cy="139"/>
                  <a:chOff x="322" y="890"/>
                  <a:chExt cx="872" cy="339"/>
                </a:xfrm>
              </p:grpSpPr>
              <p:sp>
                <p:nvSpPr>
                  <p:cNvPr id="188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23" y="1001"/>
                    <a:ext cx="864" cy="229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89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92" y="1074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90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466" y="1074"/>
                    <a:ext cx="54" cy="57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91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535" y="1069"/>
                    <a:ext cx="59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92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614" y="1069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6846" name="AutoShape 88"/>
                  <p:cNvSpPr>
                    <a:spLocks noChangeArrowheads="1"/>
                  </p:cNvSpPr>
                  <p:nvPr/>
                </p:nvSpPr>
                <p:spPr bwMode="auto">
                  <a:xfrm rot="10800000" flipH="1">
                    <a:off x="322" y="890"/>
                    <a:ext cx="859" cy="11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1 w 21600"/>
                      <a:gd name="T13" fmla="*/ 4516 h 21600"/>
                      <a:gd name="T14" fmla="*/ 17099 w 21600"/>
                      <a:gd name="T15" fmla="*/ 17084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pic>
              <p:nvPicPr>
                <p:cNvPr id="116836" name="Picture 89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427" y="2049"/>
                  <a:ext cx="447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84" name="Rectangle 90"/>
                <p:cNvSpPr>
                  <a:spLocks noChangeArrowheads="1"/>
                </p:cNvSpPr>
                <p:nvPr/>
              </p:nvSpPr>
              <p:spPr bwMode="auto">
                <a:xfrm>
                  <a:off x="529" y="2233"/>
                  <a:ext cx="103" cy="90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6838" name="Freeform 91"/>
                <p:cNvSpPr>
                  <a:spLocks/>
                </p:cNvSpPr>
                <p:nvPr/>
              </p:nvSpPr>
              <p:spPr bwMode="auto">
                <a:xfrm>
                  <a:off x="282" y="1951"/>
                  <a:ext cx="302" cy="274"/>
                </a:xfrm>
                <a:custGeom>
                  <a:avLst/>
                  <a:gdLst>
                    <a:gd name="T0" fmla="*/ 37 w 381"/>
                    <a:gd name="T1" fmla="*/ 274 h 274"/>
                    <a:gd name="T2" fmla="*/ 37 w 381"/>
                    <a:gd name="T3" fmla="*/ 130 h 274"/>
                    <a:gd name="T4" fmla="*/ 0 w 381"/>
                    <a:gd name="T5" fmla="*/ 0 h 2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1" h="274">
                      <a:moveTo>
                        <a:pt x="381" y="274"/>
                      </a:moveTo>
                      <a:lnTo>
                        <a:pt x="381" y="1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6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70" y="2272"/>
                  <a:ext cx="15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pic>
              <p:nvPicPr>
                <p:cNvPr id="116840" name="Picture 93" descr="tv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" y="1737"/>
                  <a:ext cx="476" cy="4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116797" name="Group 77"/>
            <p:cNvGrpSpPr>
              <a:grpSpLocks/>
            </p:cNvGrpSpPr>
            <p:nvPr/>
          </p:nvGrpSpPr>
          <p:grpSpPr bwMode="auto">
            <a:xfrm flipH="1">
              <a:off x="7313560" y="4655807"/>
              <a:ext cx="1034814" cy="625180"/>
              <a:chOff x="-490" y="1664"/>
              <a:chExt cx="1429" cy="842"/>
            </a:xfrm>
          </p:grpSpPr>
          <p:sp>
            <p:nvSpPr>
              <p:cNvPr id="213" name="AutoShape 78"/>
              <p:cNvSpPr>
                <a:spLocks noChangeArrowheads="1"/>
              </p:cNvSpPr>
              <p:nvPr/>
            </p:nvSpPr>
            <p:spPr bwMode="auto">
              <a:xfrm>
                <a:off x="-491" y="1664"/>
                <a:ext cx="1429" cy="295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16816" name="Group 79"/>
              <p:cNvGrpSpPr>
                <a:grpSpLocks/>
              </p:cNvGrpSpPr>
              <p:nvPr/>
            </p:nvGrpSpPr>
            <p:grpSpPr bwMode="auto">
              <a:xfrm>
                <a:off x="-427" y="1737"/>
                <a:ext cx="1217" cy="769"/>
                <a:chOff x="-427" y="1737"/>
                <a:chExt cx="1217" cy="769"/>
              </a:xfrm>
            </p:grpSpPr>
            <p:sp>
              <p:nvSpPr>
                <p:cNvPr id="215" name="Rectangle 80"/>
                <p:cNvSpPr>
                  <a:spLocks noChangeArrowheads="1"/>
                </p:cNvSpPr>
                <p:nvPr/>
              </p:nvSpPr>
              <p:spPr bwMode="auto">
                <a:xfrm>
                  <a:off x="-337" y="1922"/>
                  <a:ext cx="1127" cy="584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6818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-150" y="2270"/>
                  <a:ext cx="230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grpSp>
              <p:nvGrpSpPr>
                <p:cNvPr id="116819" name="Group 82"/>
                <p:cNvGrpSpPr>
                  <a:grpSpLocks/>
                </p:cNvGrpSpPr>
                <p:nvPr/>
              </p:nvGrpSpPr>
              <p:grpSpPr bwMode="auto">
                <a:xfrm>
                  <a:off x="68" y="2192"/>
                  <a:ext cx="387" cy="139"/>
                  <a:chOff x="322" y="890"/>
                  <a:chExt cx="872" cy="339"/>
                </a:xfrm>
              </p:grpSpPr>
              <p:sp>
                <p:nvSpPr>
                  <p:cNvPr id="223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23" y="999"/>
                    <a:ext cx="864" cy="229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24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92" y="1072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25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466" y="1072"/>
                    <a:ext cx="54" cy="57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26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536" y="1067"/>
                    <a:ext cx="59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27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615" y="1067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6830" name="AutoShape 88"/>
                  <p:cNvSpPr>
                    <a:spLocks noChangeArrowheads="1"/>
                  </p:cNvSpPr>
                  <p:nvPr/>
                </p:nvSpPr>
                <p:spPr bwMode="auto">
                  <a:xfrm rot="10800000" flipH="1">
                    <a:off x="322" y="890"/>
                    <a:ext cx="859" cy="11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1 w 21600"/>
                      <a:gd name="T13" fmla="*/ 4516 h 21600"/>
                      <a:gd name="T14" fmla="*/ 17099 w 21600"/>
                      <a:gd name="T15" fmla="*/ 17084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pic>
              <p:nvPicPr>
                <p:cNvPr id="116820" name="Picture 89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427" y="2049"/>
                  <a:ext cx="447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19" name="Rectangle 90"/>
                <p:cNvSpPr>
                  <a:spLocks noChangeArrowheads="1"/>
                </p:cNvSpPr>
                <p:nvPr/>
              </p:nvSpPr>
              <p:spPr bwMode="auto">
                <a:xfrm>
                  <a:off x="529" y="2232"/>
                  <a:ext cx="103" cy="90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6822" name="Freeform 91"/>
                <p:cNvSpPr>
                  <a:spLocks/>
                </p:cNvSpPr>
                <p:nvPr/>
              </p:nvSpPr>
              <p:spPr bwMode="auto">
                <a:xfrm>
                  <a:off x="282" y="1951"/>
                  <a:ext cx="302" cy="274"/>
                </a:xfrm>
                <a:custGeom>
                  <a:avLst/>
                  <a:gdLst>
                    <a:gd name="T0" fmla="*/ 37 w 381"/>
                    <a:gd name="T1" fmla="*/ 274 h 274"/>
                    <a:gd name="T2" fmla="*/ 37 w 381"/>
                    <a:gd name="T3" fmla="*/ 130 h 274"/>
                    <a:gd name="T4" fmla="*/ 0 w 381"/>
                    <a:gd name="T5" fmla="*/ 0 h 2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1" h="274">
                      <a:moveTo>
                        <a:pt x="381" y="274"/>
                      </a:moveTo>
                      <a:lnTo>
                        <a:pt x="381" y="1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1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70" y="2271"/>
                  <a:ext cx="15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pic>
              <p:nvPicPr>
                <p:cNvPr id="116824" name="Picture 93" descr="tv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" y="1737"/>
                  <a:ext cx="476" cy="4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116798" name="Group 77"/>
            <p:cNvGrpSpPr>
              <a:grpSpLocks/>
            </p:cNvGrpSpPr>
            <p:nvPr/>
          </p:nvGrpSpPr>
          <p:grpSpPr bwMode="auto">
            <a:xfrm flipH="1">
              <a:off x="6254794" y="4337877"/>
              <a:ext cx="1034814" cy="625180"/>
              <a:chOff x="-490" y="1664"/>
              <a:chExt cx="1429" cy="842"/>
            </a:xfrm>
          </p:grpSpPr>
          <p:sp>
            <p:nvSpPr>
              <p:cNvPr id="230" name="AutoShape 78"/>
              <p:cNvSpPr>
                <a:spLocks noChangeArrowheads="1"/>
              </p:cNvSpPr>
              <p:nvPr/>
            </p:nvSpPr>
            <p:spPr bwMode="auto">
              <a:xfrm>
                <a:off x="-490" y="1664"/>
                <a:ext cx="1429" cy="295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 i="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16800" name="Group 79"/>
              <p:cNvGrpSpPr>
                <a:grpSpLocks/>
              </p:cNvGrpSpPr>
              <p:nvPr/>
            </p:nvGrpSpPr>
            <p:grpSpPr bwMode="auto">
              <a:xfrm>
                <a:off x="-427" y="1737"/>
                <a:ext cx="1217" cy="769"/>
                <a:chOff x="-427" y="1737"/>
                <a:chExt cx="1217" cy="769"/>
              </a:xfrm>
            </p:grpSpPr>
            <p:sp>
              <p:nvSpPr>
                <p:cNvPr id="232" name="Rectangle 80"/>
                <p:cNvSpPr>
                  <a:spLocks noChangeArrowheads="1"/>
                </p:cNvSpPr>
                <p:nvPr/>
              </p:nvSpPr>
              <p:spPr bwMode="auto">
                <a:xfrm>
                  <a:off x="-337" y="1923"/>
                  <a:ext cx="1127" cy="584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6802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-150" y="2270"/>
                  <a:ext cx="230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grpSp>
              <p:nvGrpSpPr>
                <p:cNvPr id="116803" name="Group 82"/>
                <p:cNvGrpSpPr>
                  <a:grpSpLocks/>
                </p:cNvGrpSpPr>
                <p:nvPr/>
              </p:nvGrpSpPr>
              <p:grpSpPr bwMode="auto">
                <a:xfrm>
                  <a:off x="68" y="2192"/>
                  <a:ext cx="387" cy="139"/>
                  <a:chOff x="322" y="890"/>
                  <a:chExt cx="872" cy="339"/>
                </a:xfrm>
              </p:grpSpPr>
              <p:sp>
                <p:nvSpPr>
                  <p:cNvPr id="240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24" y="1000"/>
                    <a:ext cx="864" cy="229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41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93" y="1073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42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467" y="1073"/>
                    <a:ext cx="54" cy="57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43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536" y="1068"/>
                    <a:ext cx="59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44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615" y="1068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6814" name="AutoShape 88"/>
                  <p:cNvSpPr>
                    <a:spLocks noChangeArrowheads="1"/>
                  </p:cNvSpPr>
                  <p:nvPr/>
                </p:nvSpPr>
                <p:spPr bwMode="auto">
                  <a:xfrm rot="10800000" flipH="1">
                    <a:off x="322" y="890"/>
                    <a:ext cx="859" cy="11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1 w 21600"/>
                      <a:gd name="T13" fmla="*/ 4516 h 21600"/>
                      <a:gd name="T14" fmla="*/ 17099 w 21600"/>
                      <a:gd name="T15" fmla="*/ 17084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pic>
              <p:nvPicPr>
                <p:cNvPr id="116804" name="Picture 89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427" y="2049"/>
                  <a:ext cx="447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36" name="Rectangle 90"/>
                <p:cNvSpPr>
                  <a:spLocks noChangeArrowheads="1"/>
                </p:cNvSpPr>
                <p:nvPr/>
              </p:nvSpPr>
              <p:spPr bwMode="auto">
                <a:xfrm>
                  <a:off x="529" y="2233"/>
                  <a:ext cx="103" cy="90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6806" name="Freeform 91"/>
                <p:cNvSpPr>
                  <a:spLocks/>
                </p:cNvSpPr>
                <p:nvPr/>
              </p:nvSpPr>
              <p:spPr bwMode="auto">
                <a:xfrm>
                  <a:off x="282" y="1951"/>
                  <a:ext cx="302" cy="274"/>
                </a:xfrm>
                <a:custGeom>
                  <a:avLst/>
                  <a:gdLst>
                    <a:gd name="T0" fmla="*/ 37 w 381"/>
                    <a:gd name="T1" fmla="*/ 274 h 274"/>
                    <a:gd name="T2" fmla="*/ 37 w 381"/>
                    <a:gd name="T3" fmla="*/ 130 h 274"/>
                    <a:gd name="T4" fmla="*/ 0 w 381"/>
                    <a:gd name="T5" fmla="*/ 0 h 2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1" h="274">
                      <a:moveTo>
                        <a:pt x="381" y="274"/>
                      </a:moveTo>
                      <a:lnTo>
                        <a:pt x="381" y="1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38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70" y="2271"/>
                  <a:ext cx="15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2400" i="0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pic>
              <p:nvPicPr>
                <p:cNvPr id="116808" name="Picture 93" descr="tv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" y="1737"/>
                  <a:ext cx="476" cy="4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116741" name="Title 41"/>
          <p:cNvSpPr>
            <a:spLocks/>
          </p:cNvSpPr>
          <p:nvPr/>
        </p:nvSpPr>
        <p:spPr bwMode="auto">
          <a:xfrm>
            <a:off x="381000" y="239713"/>
            <a:ext cx="562292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4000" i="0" dirty="0">
                <a:solidFill>
                  <a:srgbClr val="000099"/>
                </a:solidFill>
                <a:latin typeface="Gill Sans MT" charset="0"/>
              </a:rPr>
              <a:t>Cable access network</a:t>
            </a:r>
          </a:p>
        </p:txBody>
      </p:sp>
      <p:pic>
        <p:nvPicPr>
          <p:cNvPr id="116742" name="Picture 180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868363"/>
            <a:ext cx="461645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43</a:t>
            </a:fld>
            <a:endParaRPr lang="en-US" sz="1200" dirty="0">
              <a:latin typeface="Tahoma" charset="0"/>
            </a:endParaRPr>
          </a:p>
        </p:txBody>
      </p:sp>
      <p:sp>
        <p:nvSpPr>
          <p:cNvPr id="1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7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66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8683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200025"/>
            <a:ext cx="6308725" cy="8763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layer: introduction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2275" y="1330325"/>
            <a:ext cx="4267200" cy="3802063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terminology: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hosts and routers: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nodes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communication channels that connect adjacent nodes along communication path: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links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wired links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wireless links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LANs</a:t>
            </a:r>
            <a:endParaRPr lang="en-US" b="1" dirty="0">
              <a:solidFill>
                <a:srgbClr val="FF0000"/>
              </a:solidFill>
              <a:latin typeface="Gill Sans MT" charset="0"/>
            </a:endParaRP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layer-2 packet: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frame,</a:t>
            </a:r>
            <a:r>
              <a:rPr lang="en-US" sz="2400" b="1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encapsulates datagram</a:t>
            </a:r>
          </a:p>
          <a:p>
            <a:pPr>
              <a:buFont typeface="Wingdings" charset="0"/>
              <a:buNone/>
              <a:defRPr/>
            </a:pPr>
            <a:endParaRPr lang="en-US" sz="2400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4103" name="Text Box 467"/>
          <p:cNvSpPr txBox="1">
            <a:spLocks noChangeArrowheads="1"/>
          </p:cNvSpPr>
          <p:nvPr/>
        </p:nvSpPr>
        <p:spPr bwMode="auto">
          <a:xfrm>
            <a:off x="396875" y="5299075"/>
            <a:ext cx="4881563" cy="10445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data-link layer</a:t>
            </a:r>
            <a:r>
              <a:rPr lang="en-US" sz="2400" i="0" dirty="0" smtClean="0">
                <a:latin typeface="Gill Sans MT" charset="0"/>
                <a:cs typeface="+mn-cs"/>
              </a:rPr>
              <a:t> has responsibility of </a:t>
            </a:r>
          </a:p>
          <a:p>
            <a:pPr>
              <a:lnSpc>
                <a:spcPct val="85000"/>
              </a:lnSpc>
              <a:defRPr/>
            </a:pPr>
            <a:r>
              <a:rPr lang="en-US" sz="2400" i="0" dirty="0" smtClean="0">
                <a:latin typeface="Gill Sans MT" charset="0"/>
                <a:cs typeface="+mn-cs"/>
              </a:rPr>
              <a:t>transferring datagram from one node </a:t>
            </a:r>
          </a:p>
          <a:p>
            <a:pPr>
              <a:lnSpc>
                <a:spcPct val="85000"/>
              </a:lnSpc>
              <a:defRPr/>
            </a:pPr>
            <a:r>
              <a:rPr lang="en-US" sz="2400" i="0" dirty="0" smtClean="0">
                <a:latin typeface="Gill Sans MT" charset="0"/>
                <a:cs typeface="+mn-cs"/>
              </a:rPr>
              <a:t>to </a:t>
            </a:r>
            <a:r>
              <a:rPr lang="en-US" sz="24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physically adjacent</a:t>
            </a:r>
            <a:r>
              <a:rPr lang="en-US" sz="2400" i="0" dirty="0" smtClean="0">
                <a:latin typeface="Gill Sans MT" charset="0"/>
                <a:cs typeface="+mn-cs"/>
              </a:rPr>
              <a:t> node over a link</a:t>
            </a:r>
            <a:endParaRPr lang="en-US" i="0" dirty="0" smtClean="0">
              <a:latin typeface="Gill Sans MT" charset="0"/>
              <a:cs typeface="+mn-cs"/>
            </a:endParaRPr>
          </a:p>
        </p:txBody>
      </p:sp>
      <p:sp>
        <p:nvSpPr>
          <p:cNvPr id="4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45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537" name="Freeform 415"/>
          <p:cNvSpPr>
            <a:spLocks/>
          </p:cNvSpPr>
          <p:nvPr/>
        </p:nvSpPr>
        <p:spPr bwMode="auto">
          <a:xfrm>
            <a:off x="7004050" y="3527425"/>
            <a:ext cx="1314450" cy="674688"/>
          </a:xfrm>
          <a:custGeom>
            <a:avLst/>
            <a:gdLst>
              <a:gd name="T0" fmla="*/ 2147483647 w 828"/>
              <a:gd name="T1" fmla="*/ 2147483647 h 425"/>
              <a:gd name="T2" fmla="*/ 2147483647 w 828"/>
              <a:gd name="T3" fmla="*/ 2147483647 h 425"/>
              <a:gd name="T4" fmla="*/ 2147483647 w 828"/>
              <a:gd name="T5" fmla="*/ 2147483647 h 425"/>
              <a:gd name="T6" fmla="*/ 2147483647 w 828"/>
              <a:gd name="T7" fmla="*/ 2147483647 h 425"/>
              <a:gd name="T8" fmla="*/ 2147483647 w 828"/>
              <a:gd name="T9" fmla="*/ 2147483647 h 425"/>
              <a:gd name="T10" fmla="*/ 2147483647 w 828"/>
              <a:gd name="T11" fmla="*/ 2147483647 h 425"/>
              <a:gd name="T12" fmla="*/ 2147483647 w 828"/>
              <a:gd name="T13" fmla="*/ 2147483647 h 425"/>
              <a:gd name="T14" fmla="*/ 2147483647 w 828"/>
              <a:gd name="T15" fmla="*/ 2147483647 h 425"/>
              <a:gd name="T16" fmla="*/ 2147483647 w 828"/>
              <a:gd name="T17" fmla="*/ 2147483647 h 425"/>
              <a:gd name="T18" fmla="*/ 2147483647 w 828"/>
              <a:gd name="T19" fmla="*/ 2147483647 h 425"/>
              <a:gd name="T20" fmla="*/ 2147483647 w 828"/>
              <a:gd name="T21" fmla="*/ 2147483647 h 425"/>
              <a:gd name="T22" fmla="*/ 2147483647 w 828"/>
              <a:gd name="T23" fmla="*/ 2147483647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38" name="Freeform 416"/>
          <p:cNvSpPr>
            <a:spLocks/>
          </p:cNvSpPr>
          <p:nvPr/>
        </p:nvSpPr>
        <p:spPr bwMode="auto">
          <a:xfrm>
            <a:off x="7023100" y="2017139"/>
            <a:ext cx="1730375" cy="1125538"/>
          </a:xfrm>
          <a:custGeom>
            <a:avLst/>
            <a:gdLst>
              <a:gd name="T0" fmla="*/ 2147483647 w 765"/>
              <a:gd name="T1" fmla="*/ 2147483647 h 459"/>
              <a:gd name="T2" fmla="*/ 2147483647 w 765"/>
              <a:gd name="T3" fmla="*/ 2147483647 h 459"/>
              <a:gd name="T4" fmla="*/ 2147483647 w 765"/>
              <a:gd name="T5" fmla="*/ 2147483647 h 459"/>
              <a:gd name="T6" fmla="*/ 2147483647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2147483647 h 459"/>
              <a:gd name="T22" fmla="*/ 2147483647 w 765"/>
              <a:gd name="T23" fmla="*/ 214748364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39" name="Freeform 417"/>
          <p:cNvSpPr>
            <a:spLocks/>
          </p:cNvSpPr>
          <p:nvPr/>
        </p:nvSpPr>
        <p:spPr bwMode="auto">
          <a:xfrm>
            <a:off x="5202238" y="1709738"/>
            <a:ext cx="1736725" cy="1071563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40" name="Group 418"/>
          <p:cNvGrpSpPr>
            <a:grpSpLocks/>
          </p:cNvGrpSpPr>
          <p:nvPr/>
        </p:nvGrpSpPr>
        <p:grpSpPr bwMode="auto">
          <a:xfrm>
            <a:off x="5278438" y="2974975"/>
            <a:ext cx="1458912" cy="933450"/>
            <a:chOff x="2889" y="1631"/>
            <a:chExt cx="980" cy="743"/>
          </a:xfrm>
        </p:grpSpPr>
        <p:sp>
          <p:nvSpPr>
            <p:cNvPr id="889" name="Rectangle 419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90" name="AutoShape 420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dirty="0">
                <a:solidFill>
                  <a:srgbClr val="00CCFF"/>
                </a:solidFill>
              </a:endParaRPr>
            </a:p>
          </p:txBody>
        </p:sp>
      </p:grpSp>
      <p:sp>
        <p:nvSpPr>
          <p:cNvPr id="541" name="Line 421"/>
          <p:cNvSpPr>
            <a:spLocks noChangeShapeType="1"/>
          </p:cNvSpPr>
          <p:nvPr/>
        </p:nvSpPr>
        <p:spPr bwMode="auto">
          <a:xfrm>
            <a:off x="7396163" y="3813175"/>
            <a:ext cx="163512" cy="1206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42" name="Line 422"/>
          <p:cNvSpPr>
            <a:spLocks noChangeShapeType="1"/>
          </p:cNvSpPr>
          <p:nvPr/>
        </p:nvSpPr>
        <p:spPr bwMode="auto">
          <a:xfrm>
            <a:off x="7493000" y="3733800"/>
            <a:ext cx="279400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43" name="Line 423"/>
          <p:cNvSpPr>
            <a:spLocks noChangeShapeType="1"/>
          </p:cNvSpPr>
          <p:nvPr/>
        </p:nvSpPr>
        <p:spPr bwMode="auto">
          <a:xfrm flipV="1">
            <a:off x="7729538" y="3819525"/>
            <a:ext cx="134937" cy="104775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44" name="Line 424"/>
          <p:cNvSpPr>
            <a:spLocks noChangeShapeType="1"/>
          </p:cNvSpPr>
          <p:nvPr/>
        </p:nvSpPr>
        <p:spPr bwMode="auto">
          <a:xfrm>
            <a:off x="6427788" y="3740150"/>
            <a:ext cx="679450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45" name="Line 425"/>
          <p:cNvSpPr>
            <a:spLocks noChangeShapeType="1"/>
          </p:cNvSpPr>
          <p:nvPr/>
        </p:nvSpPr>
        <p:spPr bwMode="auto">
          <a:xfrm>
            <a:off x="6723063" y="2587625"/>
            <a:ext cx="509587" cy="3175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46" name="Freeform 427"/>
          <p:cNvSpPr>
            <a:spLocks/>
          </p:cNvSpPr>
          <p:nvPr/>
        </p:nvSpPr>
        <p:spPr bwMode="auto">
          <a:xfrm>
            <a:off x="5497513" y="4378325"/>
            <a:ext cx="3079750" cy="1665288"/>
          </a:xfrm>
          <a:custGeom>
            <a:avLst/>
            <a:gdLst>
              <a:gd name="T0" fmla="*/ 2147483647 w 1940"/>
              <a:gd name="T1" fmla="*/ 2147483647 h 1049"/>
              <a:gd name="T2" fmla="*/ 2147483647 w 1940"/>
              <a:gd name="T3" fmla="*/ 2147483647 h 1049"/>
              <a:gd name="T4" fmla="*/ 2147483647 w 1940"/>
              <a:gd name="T5" fmla="*/ 2147483647 h 1049"/>
              <a:gd name="T6" fmla="*/ 2147483647 w 1940"/>
              <a:gd name="T7" fmla="*/ 2147483647 h 1049"/>
              <a:gd name="T8" fmla="*/ 2147483647 w 1940"/>
              <a:gd name="T9" fmla="*/ 2147483647 h 1049"/>
              <a:gd name="T10" fmla="*/ 2147483647 w 1940"/>
              <a:gd name="T11" fmla="*/ 2147483647 h 1049"/>
              <a:gd name="T12" fmla="*/ 2147483647 w 1940"/>
              <a:gd name="T13" fmla="*/ 2147483647 h 1049"/>
              <a:gd name="T14" fmla="*/ 2147483647 w 1940"/>
              <a:gd name="T15" fmla="*/ 2147483647 h 1049"/>
              <a:gd name="T16" fmla="*/ 2147483647 w 1940"/>
              <a:gd name="T17" fmla="*/ 2147483647 h 1049"/>
              <a:gd name="T18" fmla="*/ 2147483647 w 1940"/>
              <a:gd name="T19" fmla="*/ 2147483647 h 1049"/>
              <a:gd name="T20" fmla="*/ 2147483647 w 1940"/>
              <a:gd name="T21" fmla="*/ 2147483647 h 1049"/>
              <a:gd name="T22" fmla="*/ 2147483647 w 1940"/>
              <a:gd name="T23" fmla="*/ 2147483647 h 1049"/>
              <a:gd name="T24" fmla="*/ 2147483647 w 1940"/>
              <a:gd name="T25" fmla="*/ 2147483647 h 1049"/>
              <a:gd name="T26" fmla="*/ 2147483647 w 1940"/>
              <a:gd name="T27" fmla="*/ 2147483647 h 1049"/>
              <a:gd name="T28" fmla="*/ 2147483647 w 1940"/>
              <a:gd name="T29" fmla="*/ 2147483647 h 1049"/>
              <a:gd name="T30" fmla="*/ 2147483647 w 1940"/>
              <a:gd name="T31" fmla="*/ 2147483647 h 10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940"/>
              <a:gd name="T49" fmla="*/ 0 h 1049"/>
              <a:gd name="T50" fmla="*/ 1940 w 1940"/>
              <a:gd name="T51" fmla="*/ 1049 h 104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940" h="1049">
                <a:moveTo>
                  <a:pt x="952" y="26"/>
                </a:moveTo>
                <a:cubicBezTo>
                  <a:pt x="867" y="45"/>
                  <a:pt x="832" y="118"/>
                  <a:pt x="755" y="125"/>
                </a:cubicBezTo>
                <a:cubicBezTo>
                  <a:pt x="678" y="132"/>
                  <a:pt x="587" y="72"/>
                  <a:pt x="488" y="68"/>
                </a:cubicBezTo>
                <a:cubicBezTo>
                  <a:pt x="389" y="64"/>
                  <a:pt x="237" y="48"/>
                  <a:pt x="158" y="101"/>
                </a:cubicBezTo>
                <a:cubicBezTo>
                  <a:pt x="79" y="154"/>
                  <a:pt x="28" y="298"/>
                  <a:pt x="14" y="389"/>
                </a:cubicBezTo>
                <a:cubicBezTo>
                  <a:pt x="0" y="480"/>
                  <a:pt x="25" y="595"/>
                  <a:pt x="71" y="648"/>
                </a:cubicBezTo>
                <a:cubicBezTo>
                  <a:pt x="117" y="701"/>
                  <a:pt x="205" y="665"/>
                  <a:pt x="288" y="706"/>
                </a:cubicBezTo>
                <a:cubicBezTo>
                  <a:pt x="371" y="747"/>
                  <a:pt x="450" y="842"/>
                  <a:pt x="568" y="893"/>
                </a:cubicBezTo>
                <a:cubicBezTo>
                  <a:pt x="686" y="944"/>
                  <a:pt x="852" y="991"/>
                  <a:pt x="996" y="1014"/>
                </a:cubicBezTo>
                <a:cubicBezTo>
                  <a:pt x="1140" y="1036"/>
                  <a:pt x="1309" y="1049"/>
                  <a:pt x="1433" y="1031"/>
                </a:cubicBezTo>
                <a:cubicBezTo>
                  <a:pt x="1557" y="1012"/>
                  <a:pt x="1657" y="960"/>
                  <a:pt x="1739" y="907"/>
                </a:cubicBezTo>
                <a:cubicBezTo>
                  <a:pt x="1821" y="855"/>
                  <a:pt x="1906" y="824"/>
                  <a:pt x="1923" y="714"/>
                </a:cubicBezTo>
                <a:cubicBezTo>
                  <a:pt x="1940" y="604"/>
                  <a:pt x="1898" y="350"/>
                  <a:pt x="1839" y="251"/>
                </a:cubicBezTo>
                <a:cubicBezTo>
                  <a:pt x="1780" y="151"/>
                  <a:pt x="1662" y="153"/>
                  <a:pt x="1566" y="114"/>
                </a:cubicBezTo>
                <a:cubicBezTo>
                  <a:pt x="1470" y="76"/>
                  <a:pt x="1365" y="30"/>
                  <a:pt x="1263" y="15"/>
                </a:cubicBezTo>
                <a:cubicBezTo>
                  <a:pt x="1161" y="0"/>
                  <a:pt x="1037" y="8"/>
                  <a:pt x="952" y="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47" name="Line 428"/>
          <p:cNvSpPr>
            <a:spLocks noChangeShapeType="1"/>
          </p:cNvSpPr>
          <p:nvPr/>
        </p:nvSpPr>
        <p:spPr bwMode="auto">
          <a:xfrm rot="16200000">
            <a:off x="7845425" y="5159376"/>
            <a:ext cx="523875" cy="1397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8" name="Line 429"/>
          <p:cNvSpPr>
            <a:spLocks noChangeShapeType="1"/>
          </p:cNvSpPr>
          <p:nvPr/>
        </p:nvSpPr>
        <p:spPr bwMode="auto">
          <a:xfrm rot="5400000" flipV="1">
            <a:off x="7991475" y="5440363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9" name="Line 430"/>
          <p:cNvSpPr>
            <a:spLocks noChangeShapeType="1"/>
          </p:cNvSpPr>
          <p:nvPr/>
        </p:nvSpPr>
        <p:spPr bwMode="auto">
          <a:xfrm rot="16200000" flipH="1">
            <a:off x="8207749" y="5085976"/>
            <a:ext cx="8249" cy="18362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0" name="Line 431"/>
          <p:cNvSpPr>
            <a:spLocks noChangeShapeType="1"/>
          </p:cNvSpPr>
          <p:nvPr/>
        </p:nvSpPr>
        <p:spPr bwMode="auto">
          <a:xfrm>
            <a:off x="7358063" y="4697413"/>
            <a:ext cx="390525" cy="1841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1" name="Line 432"/>
          <p:cNvSpPr>
            <a:spLocks noChangeShapeType="1"/>
          </p:cNvSpPr>
          <p:nvPr/>
        </p:nvSpPr>
        <p:spPr bwMode="auto">
          <a:xfrm flipV="1">
            <a:off x="6737350" y="4684713"/>
            <a:ext cx="322263" cy="198437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2" name="Line 433"/>
          <p:cNvSpPr>
            <a:spLocks noChangeShapeType="1"/>
          </p:cNvSpPr>
          <p:nvPr/>
        </p:nvSpPr>
        <p:spPr bwMode="auto">
          <a:xfrm flipV="1">
            <a:off x="6780213" y="4976813"/>
            <a:ext cx="971550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3" name="Line 435"/>
          <p:cNvSpPr>
            <a:spLocks noChangeShapeType="1"/>
          </p:cNvSpPr>
          <p:nvPr/>
        </p:nvSpPr>
        <p:spPr bwMode="auto">
          <a:xfrm>
            <a:off x="6100763" y="4773613"/>
            <a:ext cx="263525" cy="85725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4" name="Line 436"/>
          <p:cNvSpPr>
            <a:spLocks noChangeShapeType="1"/>
          </p:cNvSpPr>
          <p:nvPr/>
        </p:nvSpPr>
        <p:spPr bwMode="auto">
          <a:xfrm flipV="1">
            <a:off x="5841999" y="4952398"/>
            <a:ext cx="548981" cy="157765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5" name="Line 439"/>
          <p:cNvSpPr>
            <a:spLocks noChangeShapeType="1"/>
          </p:cNvSpPr>
          <p:nvPr/>
        </p:nvSpPr>
        <p:spPr bwMode="auto">
          <a:xfrm flipH="1">
            <a:off x="6278768" y="5070474"/>
            <a:ext cx="131556" cy="244045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6" name="Line 440"/>
          <p:cNvSpPr>
            <a:spLocks noChangeShapeType="1"/>
          </p:cNvSpPr>
          <p:nvPr/>
        </p:nvSpPr>
        <p:spPr bwMode="auto">
          <a:xfrm flipH="1" flipV="1">
            <a:off x="6595002" y="5008500"/>
            <a:ext cx="67735" cy="261999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7" name="Line 441"/>
          <p:cNvSpPr>
            <a:spLocks noChangeShapeType="1"/>
          </p:cNvSpPr>
          <p:nvPr/>
        </p:nvSpPr>
        <p:spPr bwMode="auto">
          <a:xfrm>
            <a:off x="6691914" y="5003401"/>
            <a:ext cx="555024" cy="319487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8" name="Line 443"/>
          <p:cNvSpPr>
            <a:spLocks noChangeShapeType="1"/>
          </p:cNvSpPr>
          <p:nvPr/>
        </p:nvSpPr>
        <p:spPr bwMode="auto">
          <a:xfrm>
            <a:off x="6281738" y="3522663"/>
            <a:ext cx="0" cy="131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59" name="Line 444"/>
          <p:cNvSpPr>
            <a:spLocks noChangeShapeType="1"/>
          </p:cNvSpPr>
          <p:nvPr/>
        </p:nvSpPr>
        <p:spPr bwMode="auto">
          <a:xfrm flipV="1">
            <a:off x="7577138" y="2492375"/>
            <a:ext cx="123825" cy="87313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0" name="Line 445"/>
          <p:cNvSpPr>
            <a:spLocks noChangeShapeType="1"/>
          </p:cNvSpPr>
          <p:nvPr/>
        </p:nvSpPr>
        <p:spPr bwMode="auto">
          <a:xfrm>
            <a:off x="7405688" y="2675613"/>
            <a:ext cx="0" cy="825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1" name="Line 446"/>
          <p:cNvSpPr>
            <a:spLocks noChangeShapeType="1"/>
          </p:cNvSpPr>
          <p:nvPr/>
        </p:nvSpPr>
        <p:spPr bwMode="auto">
          <a:xfrm flipV="1">
            <a:off x="7577138" y="2562225"/>
            <a:ext cx="263525" cy="288925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2" name="Line 447"/>
          <p:cNvSpPr>
            <a:spLocks noChangeShapeType="1"/>
          </p:cNvSpPr>
          <p:nvPr/>
        </p:nvSpPr>
        <p:spPr bwMode="auto">
          <a:xfrm>
            <a:off x="7942263" y="2560638"/>
            <a:ext cx="0" cy="1968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3" name="Line 448"/>
          <p:cNvSpPr>
            <a:spLocks noChangeShapeType="1"/>
          </p:cNvSpPr>
          <p:nvPr/>
        </p:nvSpPr>
        <p:spPr bwMode="auto">
          <a:xfrm>
            <a:off x="7596188" y="2867025"/>
            <a:ext cx="188912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4" name="Line 449"/>
          <p:cNvSpPr>
            <a:spLocks noChangeShapeType="1"/>
          </p:cNvSpPr>
          <p:nvPr/>
        </p:nvSpPr>
        <p:spPr bwMode="auto">
          <a:xfrm flipV="1">
            <a:off x="5891213" y="3733800"/>
            <a:ext cx="168275" cy="3175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5" name="Line 450"/>
          <p:cNvSpPr>
            <a:spLocks noChangeShapeType="1"/>
          </p:cNvSpPr>
          <p:nvPr/>
        </p:nvSpPr>
        <p:spPr bwMode="auto">
          <a:xfrm>
            <a:off x="8150225" y="2857500"/>
            <a:ext cx="177800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6" name="Line 451"/>
          <p:cNvSpPr>
            <a:spLocks noChangeShapeType="1"/>
          </p:cNvSpPr>
          <p:nvPr/>
        </p:nvSpPr>
        <p:spPr bwMode="auto">
          <a:xfrm flipH="1">
            <a:off x="7296150" y="2933700"/>
            <a:ext cx="98425" cy="7048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7" name="Line 452"/>
          <p:cNvSpPr>
            <a:spLocks noChangeShapeType="1"/>
          </p:cNvSpPr>
          <p:nvPr/>
        </p:nvSpPr>
        <p:spPr bwMode="auto">
          <a:xfrm flipH="1">
            <a:off x="7888288" y="2933700"/>
            <a:ext cx="111125" cy="727075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68" name="Line 541"/>
          <p:cNvSpPr>
            <a:spLocks noChangeShapeType="1"/>
          </p:cNvSpPr>
          <p:nvPr/>
        </p:nvSpPr>
        <p:spPr bwMode="auto">
          <a:xfrm flipV="1">
            <a:off x="7272338" y="4075113"/>
            <a:ext cx="227012" cy="4365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69" name="Group 590"/>
          <p:cNvGrpSpPr>
            <a:grpSpLocks/>
          </p:cNvGrpSpPr>
          <p:nvPr/>
        </p:nvGrpSpPr>
        <p:grpSpPr bwMode="auto">
          <a:xfrm flipH="1">
            <a:off x="5775325" y="4533900"/>
            <a:ext cx="414337" cy="373063"/>
            <a:chOff x="2839" y="3501"/>
            <a:chExt cx="755" cy="803"/>
          </a:xfrm>
        </p:grpSpPr>
        <p:pic>
          <p:nvPicPr>
            <p:cNvPr id="887" name="Picture 591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8" name="Freeform 592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570" name="Group 593"/>
          <p:cNvGrpSpPr>
            <a:grpSpLocks/>
          </p:cNvGrpSpPr>
          <p:nvPr/>
        </p:nvGrpSpPr>
        <p:grpSpPr bwMode="auto">
          <a:xfrm flipH="1">
            <a:off x="5457825" y="4954588"/>
            <a:ext cx="482600" cy="406400"/>
            <a:chOff x="2839" y="3501"/>
            <a:chExt cx="755" cy="803"/>
          </a:xfrm>
        </p:grpSpPr>
        <p:pic>
          <p:nvPicPr>
            <p:cNvPr id="885" name="Picture 594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6" name="Freeform 595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571" name="Group 596"/>
          <p:cNvGrpSpPr>
            <a:grpSpLocks/>
          </p:cNvGrpSpPr>
          <p:nvPr/>
        </p:nvGrpSpPr>
        <p:grpSpPr bwMode="auto">
          <a:xfrm flipH="1">
            <a:off x="5935663" y="5256213"/>
            <a:ext cx="427037" cy="349250"/>
            <a:chOff x="2839" y="3501"/>
            <a:chExt cx="755" cy="803"/>
          </a:xfrm>
        </p:grpSpPr>
        <p:pic>
          <p:nvPicPr>
            <p:cNvPr id="883" name="Picture 597" descr="desktop_computer_stylized_medium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4" name="Freeform 598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572" name="Group 599"/>
          <p:cNvGrpSpPr>
            <a:grpSpLocks/>
          </p:cNvGrpSpPr>
          <p:nvPr/>
        </p:nvGrpSpPr>
        <p:grpSpPr bwMode="auto">
          <a:xfrm>
            <a:off x="6550025" y="5238750"/>
            <a:ext cx="427037" cy="350838"/>
            <a:chOff x="2839" y="3501"/>
            <a:chExt cx="755" cy="803"/>
          </a:xfrm>
        </p:grpSpPr>
        <p:pic>
          <p:nvPicPr>
            <p:cNvPr id="881" name="Picture 600" descr="desktop_computer_stylized_medium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2" name="Freeform 601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573" name="Picture 603" descr="car_icon_small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15" y="1803458"/>
            <a:ext cx="8493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74" name="Group 652"/>
          <p:cNvGrpSpPr>
            <a:grpSpLocks/>
          </p:cNvGrpSpPr>
          <p:nvPr/>
        </p:nvGrpSpPr>
        <p:grpSpPr bwMode="auto">
          <a:xfrm>
            <a:off x="5613400" y="1546225"/>
            <a:ext cx="415925" cy="385763"/>
            <a:chOff x="2751" y="1851"/>
            <a:chExt cx="462" cy="478"/>
          </a:xfrm>
        </p:grpSpPr>
        <p:pic>
          <p:nvPicPr>
            <p:cNvPr id="879" name="Picture 653" descr="iphone_stylized_small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0" name="Picture 654" descr="antenna_radiation_stylized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79" name="Line 693"/>
          <p:cNvSpPr>
            <a:spLocks noChangeShapeType="1"/>
          </p:cNvSpPr>
          <p:nvPr/>
        </p:nvSpPr>
        <p:spPr bwMode="auto">
          <a:xfrm>
            <a:off x="8345488" y="2855912"/>
            <a:ext cx="305034" cy="259"/>
          </a:xfrm>
          <a:prstGeom prst="line">
            <a:avLst/>
          </a:prstGeom>
          <a:noFill/>
          <a:ln w="25400">
            <a:solidFill>
              <a:srgbClr val="CC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88" name="Group 776"/>
          <p:cNvGrpSpPr>
            <a:grpSpLocks/>
          </p:cNvGrpSpPr>
          <p:nvPr/>
        </p:nvGrpSpPr>
        <p:grpSpPr bwMode="auto">
          <a:xfrm>
            <a:off x="5611813" y="3500438"/>
            <a:ext cx="506412" cy="352425"/>
            <a:chOff x="2967" y="478"/>
            <a:chExt cx="788" cy="625"/>
          </a:xfrm>
        </p:grpSpPr>
        <p:pic>
          <p:nvPicPr>
            <p:cNvPr id="781" name="Picture 777" descr="access_point_stylized_small"/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2" name="Picture 778" descr="antenna_radiation_stylized"/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89" name="Group 779"/>
          <p:cNvGrpSpPr>
            <a:grpSpLocks/>
          </p:cNvGrpSpPr>
          <p:nvPr/>
        </p:nvGrpSpPr>
        <p:grpSpPr bwMode="auto">
          <a:xfrm>
            <a:off x="7132638" y="5003800"/>
            <a:ext cx="563562" cy="420688"/>
            <a:chOff x="2967" y="478"/>
            <a:chExt cx="788" cy="625"/>
          </a:xfrm>
        </p:grpSpPr>
        <p:pic>
          <p:nvPicPr>
            <p:cNvPr id="779" name="Picture 780" descr="access_point_stylized_small"/>
            <p:cNvPicPr>
              <a:picLocks noChangeAspect="1" noChangeArrowheads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0" name="Picture 781" descr="antenna_radiation_stylized"/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90" name="Group 523"/>
          <p:cNvGrpSpPr>
            <a:grpSpLocks/>
          </p:cNvGrpSpPr>
          <p:nvPr/>
        </p:nvGrpSpPr>
        <p:grpSpPr bwMode="auto">
          <a:xfrm>
            <a:off x="5890114" y="1844675"/>
            <a:ext cx="457200" cy="733152"/>
            <a:chOff x="6061075" y="1844675"/>
            <a:chExt cx="457200" cy="733152"/>
          </a:xfrm>
        </p:grpSpPr>
        <p:sp>
          <p:nvSpPr>
            <p:cNvPr id="759" name="Line 426"/>
            <p:cNvSpPr>
              <a:spLocks noChangeShapeType="1"/>
            </p:cNvSpPr>
            <p:nvPr/>
          </p:nvSpPr>
          <p:spPr bwMode="auto">
            <a:xfrm>
              <a:off x="6289675" y="2403475"/>
              <a:ext cx="227964" cy="174352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60" name="Group 782"/>
            <p:cNvGrpSpPr>
              <a:grpSpLocks/>
            </p:cNvGrpSpPr>
            <p:nvPr/>
          </p:nvGrpSpPr>
          <p:grpSpPr bwMode="auto">
            <a:xfrm>
              <a:off x="6061075" y="1844675"/>
              <a:ext cx="457200" cy="631825"/>
              <a:chOff x="742" y="2409"/>
              <a:chExt cx="576" cy="881"/>
            </a:xfrm>
          </p:grpSpPr>
          <p:grpSp>
            <p:nvGrpSpPr>
              <p:cNvPr id="761" name="Group 783"/>
              <p:cNvGrpSpPr>
                <a:grpSpLocks/>
              </p:cNvGrpSpPr>
              <p:nvPr/>
            </p:nvGrpSpPr>
            <p:grpSpPr bwMode="auto">
              <a:xfrm>
                <a:off x="832" y="2643"/>
                <a:ext cx="376" cy="647"/>
                <a:chOff x="3130" y="3288"/>
                <a:chExt cx="410" cy="742"/>
              </a:xfrm>
            </p:grpSpPr>
            <p:sp>
              <p:nvSpPr>
                <p:cNvPr id="764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3130" y="3288"/>
                  <a:ext cx="205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65" name="Line 271"/>
                <p:cNvSpPr>
                  <a:spLocks noChangeShapeType="1"/>
                </p:cNvSpPr>
                <p:nvPr/>
              </p:nvSpPr>
              <p:spPr bwMode="auto">
                <a:xfrm>
                  <a:off x="3335" y="3288"/>
                  <a:ext cx="205" cy="6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66" name="Line 272"/>
                <p:cNvSpPr>
                  <a:spLocks noChangeShapeType="1"/>
                </p:cNvSpPr>
                <p:nvPr/>
              </p:nvSpPr>
              <p:spPr bwMode="auto">
                <a:xfrm>
                  <a:off x="3130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67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3335" y="3957"/>
                  <a:ext cx="205" cy="7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68" name="Line 274"/>
                <p:cNvSpPr>
                  <a:spLocks noChangeShapeType="1"/>
                </p:cNvSpPr>
                <p:nvPr/>
              </p:nvSpPr>
              <p:spPr bwMode="auto">
                <a:xfrm>
                  <a:off x="3335" y="3303"/>
                  <a:ext cx="0" cy="7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69" name="Line 275"/>
                <p:cNvSpPr>
                  <a:spLocks noChangeShapeType="1"/>
                </p:cNvSpPr>
                <p:nvPr/>
              </p:nvSpPr>
              <p:spPr bwMode="auto">
                <a:xfrm flipV="1">
                  <a:off x="3130" y="3888"/>
                  <a:ext cx="205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70" name="Line 276"/>
                <p:cNvSpPr>
                  <a:spLocks noChangeShapeType="1"/>
                </p:cNvSpPr>
                <p:nvPr/>
              </p:nvSpPr>
              <p:spPr bwMode="auto">
                <a:xfrm flipH="1" flipV="1">
                  <a:off x="3335" y="3888"/>
                  <a:ext cx="205" cy="6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71" name="Line 277"/>
                <p:cNvSpPr>
                  <a:spLocks noChangeShapeType="1"/>
                </p:cNvSpPr>
                <p:nvPr/>
              </p:nvSpPr>
              <p:spPr bwMode="auto">
                <a:xfrm>
                  <a:off x="3217" y="3668"/>
                  <a:ext cx="118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72" name="Line 278"/>
                <p:cNvSpPr>
                  <a:spLocks noChangeShapeType="1"/>
                </p:cNvSpPr>
                <p:nvPr/>
              </p:nvSpPr>
              <p:spPr bwMode="auto">
                <a:xfrm flipV="1">
                  <a:off x="3335" y="3668"/>
                  <a:ext cx="124" cy="5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73" name="Line 279"/>
                <p:cNvSpPr>
                  <a:spLocks noChangeShapeType="1"/>
                </p:cNvSpPr>
                <p:nvPr/>
              </p:nvSpPr>
              <p:spPr bwMode="auto">
                <a:xfrm>
                  <a:off x="3178" y="3766"/>
                  <a:ext cx="152" cy="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74" name="Line 280"/>
                <p:cNvSpPr>
                  <a:spLocks noChangeShapeType="1"/>
                </p:cNvSpPr>
                <p:nvPr/>
              </p:nvSpPr>
              <p:spPr bwMode="auto">
                <a:xfrm flipV="1">
                  <a:off x="3335" y="3781"/>
                  <a:ext cx="153" cy="6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75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3335" y="3567"/>
                  <a:ext cx="78" cy="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76" name="Line 282"/>
                <p:cNvSpPr>
                  <a:spLocks noChangeShapeType="1"/>
                </p:cNvSpPr>
                <p:nvPr/>
              </p:nvSpPr>
              <p:spPr bwMode="auto">
                <a:xfrm flipV="1">
                  <a:off x="3335" y="3428"/>
                  <a:ext cx="49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77" name="Line 283"/>
                <p:cNvSpPr>
                  <a:spLocks noChangeShapeType="1"/>
                </p:cNvSpPr>
                <p:nvPr/>
              </p:nvSpPr>
              <p:spPr bwMode="auto">
                <a:xfrm>
                  <a:off x="3247" y="3558"/>
                  <a:ext cx="9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778" name="Line 284"/>
                <p:cNvSpPr>
                  <a:spLocks noChangeShapeType="1"/>
                </p:cNvSpPr>
                <p:nvPr/>
              </p:nvSpPr>
              <p:spPr bwMode="auto">
                <a:xfrm>
                  <a:off x="3289" y="3422"/>
                  <a:ext cx="55" cy="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pic>
            <p:nvPicPr>
              <p:cNvPr id="762" name="Picture 799" descr="cell_tower_radiation copy"/>
              <p:cNvPicPr>
                <a:picLocks noChangeAspect="1" noChangeArrowheads="1"/>
              </p:cNvPicPr>
              <p:nvPr/>
            </p:nvPicPr>
            <p:blipFill>
              <a:blip r:embed="rId1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2" y="2409"/>
                <a:ext cx="576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3" name="Oval 800"/>
              <p:cNvSpPr>
                <a:spLocks noChangeArrowheads="1"/>
              </p:cNvSpPr>
              <p:nvPr/>
            </p:nvSpPr>
            <p:spPr bwMode="auto">
              <a:xfrm>
                <a:off x="986" y="2597"/>
                <a:ext cx="66" cy="69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591" name="Group 950"/>
          <p:cNvGrpSpPr>
            <a:grpSpLocks/>
          </p:cNvGrpSpPr>
          <p:nvPr/>
        </p:nvGrpSpPr>
        <p:grpSpPr bwMode="auto">
          <a:xfrm>
            <a:off x="8240713" y="5002213"/>
            <a:ext cx="227012" cy="481013"/>
            <a:chOff x="4140" y="429"/>
            <a:chExt cx="1425" cy="2396"/>
          </a:xfrm>
        </p:grpSpPr>
        <p:sp>
          <p:nvSpPr>
            <p:cNvPr id="727" name="Freeform 95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4 w 354"/>
                <a:gd name="T1" fmla="*/ 0 h 2742"/>
                <a:gd name="T2" fmla="*/ 19 w 354"/>
                <a:gd name="T3" fmla="*/ 32 h 2742"/>
                <a:gd name="T4" fmla="*/ 19 w 354"/>
                <a:gd name="T5" fmla="*/ 246 h 2742"/>
                <a:gd name="T6" fmla="*/ 0 w 354"/>
                <a:gd name="T7" fmla="*/ 258 h 2742"/>
                <a:gd name="T8" fmla="*/ 4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" name="Rectangle 952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29" name="Freeform 95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1 w 211"/>
                <a:gd name="T3" fmla="*/ 21 h 2537"/>
                <a:gd name="T4" fmla="*/ 2 w 211"/>
                <a:gd name="T5" fmla="*/ 23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0" name="Freeform 95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8 w 328"/>
                <a:gd name="T3" fmla="*/ 13 h 226"/>
                <a:gd name="T4" fmla="*/ 18 w 328"/>
                <a:gd name="T5" fmla="*/ 23 h 226"/>
                <a:gd name="T6" fmla="*/ 0 w 328"/>
                <a:gd name="T7" fmla="*/ 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1" name="Rectangle 955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2" name="Group 95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57" name="AutoShape 957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58" name="AutoShape 95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33" name="Rectangle 959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4" name="Group 96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55" name="AutoShape 961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56" name="AutoShape 962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35" name="Rectangle 963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36" name="Rectangle 964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7" name="Group 96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53" name="AutoShape 966"/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54" name="AutoShape 967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38" name="Freeform 96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8 w 328"/>
                <a:gd name="T3" fmla="*/ 12 h 226"/>
                <a:gd name="T4" fmla="*/ 18 w 328"/>
                <a:gd name="T5" fmla="*/ 21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39" name="Group 96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51" name="AutoShape 970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52" name="AutoShape 971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0" name="Rectangle 972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1" name="Freeform 97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7 w 296"/>
                <a:gd name="T3" fmla="*/ 12 h 256"/>
                <a:gd name="T4" fmla="*/ 17 w 296"/>
                <a:gd name="T5" fmla="*/ 23 h 256"/>
                <a:gd name="T6" fmla="*/ 0 w 296"/>
                <a:gd name="T7" fmla="*/ 8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2" name="Freeform 97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8 w 304"/>
                <a:gd name="T3" fmla="*/ 16 h 288"/>
                <a:gd name="T4" fmla="*/ 16 w 304"/>
                <a:gd name="T5" fmla="*/ 28 h 288"/>
                <a:gd name="T6" fmla="*/ 2 w 304"/>
                <a:gd name="T7" fmla="*/ 1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3" name="Oval 975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4" name="Freeform 97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1 h 240"/>
                <a:gd name="T2" fmla="*/ 2 w 306"/>
                <a:gd name="T3" fmla="*/ 23 h 240"/>
                <a:gd name="T4" fmla="*/ 18 w 306"/>
                <a:gd name="T5" fmla="*/ 11 h 240"/>
                <a:gd name="T6" fmla="*/ 17 w 306"/>
                <a:gd name="T7" fmla="*/ 0 h 240"/>
                <a:gd name="T8" fmla="*/ 0 w 306"/>
                <a:gd name="T9" fmla="*/ 1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5" name="AutoShape 977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6" name="AutoShape 978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7" name="Oval 979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8" name="Oval 980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49" name="Oval 981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50" name="Rectangle 982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592" name="Group 983"/>
          <p:cNvGrpSpPr>
            <a:grpSpLocks/>
          </p:cNvGrpSpPr>
          <p:nvPr/>
        </p:nvGrpSpPr>
        <p:grpSpPr bwMode="auto">
          <a:xfrm>
            <a:off x="7924800" y="5303838"/>
            <a:ext cx="227012" cy="481013"/>
            <a:chOff x="4140" y="429"/>
            <a:chExt cx="1425" cy="2396"/>
          </a:xfrm>
        </p:grpSpPr>
        <p:sp>
          <p:nvSpPr>
            <p:cNvPr id="695" name="Freeform 98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4 w 354"/>
                <a:gd name="T1" fmla="*/ 0 h 2742"/>
                <a:gd name="T2" fmla="*/ 19 w 354"/>
                <a:gd name="T3" fmla="*/ 32 h 2742"/>
                <a:gd name="T4" fmla="*/ 19 w 354"/>
                <a:gd name="T5" fmla="*/ 246 h 2742"/>
                <a:gd name="T6" fmla="*/ 0 w 354"/>
                <a:gd name="T7" fmla="*/ 258 h 2742"/>
                <a:gd name="T8" fmla="*/ 4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6" name="Rectangle 985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97" name="Freeform 98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1 w 211"/>
                <a:gd name="T3" fmla="*/ 21 h 2537"/>
                <a:gd name="T4" fmla="*/ 2 w 211"/>
                <a:gd name="T5" fmla="*/ 23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8" name="Freeform 98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8 w 328"/>
                <a:gd name="T3" fmla="*/ 13 h 226"/>
                <a:gd name="T4" fmla="*/ 18 w 328"/>
                <a:gd name="T5" fmla="*/ 23 h 226"/>
                <a:gd name="T6" fmla="*/ 0 w 328"/>
                <a:gd name="T7" fmla="*/ 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9" name="Rectangle 988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00" name="Group 98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25" name="AutoShape 990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26" name="AutoShape 991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01" name="Rectangle 992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02" name="Group 99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23" name="AutoShape 994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24" name="AutoShape 995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03" name="Rectangle 996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04" name="Rectangle 997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05" name="Group 99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21" name="AutoShape 999"/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22" name="AutoShape 100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06" name="Freeform 100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8 w 328"/>
                <a:gd name="T3" fmla="*/ 12 h 226"/>
                <a:gd name="T4" fmla="*/ 18 w 328"/>
                <a:gd name="T5" fmla="*/ 21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07" name="Group 100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19" name="AutoShape 1003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20" name="AutoShape 1004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08" name="Rectangle 1005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09" name="Freeform 100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7 w 296"/>
                <a:gd name="T3" fmla="*/ 12 h 256"/>
                <a:gd name="T4" fmla="*/ 17 w 296"/>
                <a:gd name="T5" fmla="*/ 23 h 256"/>
                <a:gd name="T6" fmla="*/ 0 w 296"/>
                <a:gd name="T7" fmla="*/ 8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0" name="Freeform 100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8 w 304"/>
                <a:gd name="T3" fmla="*/ 16 h 288"/>
                <a:gd name="T4" fmla="*/ 16 w 304"/>
                <a:gd name="T5" fmla="*/ 28 h 288"/>
                <a:gd name="T6" fmla="*/ 2 w 304"/>
                <a:gd name="T7" fmla="*/ 1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1" name="Oval 1008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12" name="Freeform 100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1 h 240"/>
                <a:gd name="T2" fmla="*/ 2 w 306"/>
                <a:gd name="T3" fmla="*/ 23 h 240"/>
                <a:gd name="T4" fmla="*/ 18 w 306"/>
                <a:gd name="T5" fmla="*/ 11 h 240"/>
                <a:gd name="T6" fmla="*/ 17 w 306"/>
                <a:gd name="T7" fmla="*/ 0 h 240"/>
                <a:gd name="T8" fmla="*/ 0 w 306"/>
                <a:gd name="T9" fmla="*/ 1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3" name="AutoShape 1010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14" name="AutoShape 1011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15" name="Oval 1012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16" name="Oval 1013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17" name="Oval 1014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18" name="Rectangle 1015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593" name="Picture 1017" descr="antenna_stylized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0" y="2043113"/>
            <a:ext cx="530702" cy="22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" name="Picture 1018" descr="laptop_keyboard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064" flipH="1">
            <a:off x="5327957" y="2291590"/>
            <a:ext cx="437221" cy="159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5" name="Freeform 1019"/>
          <p:cNvSpPr>
            <a:spLocks/>
          </p:cNvSpPr>
          <p:nvPr/>
        </p:nvSpPr>
        <p:spPr bwMode="auto">
          <a:xfrm>
            <a:off x="5472854" y="2136804"/>
            <a:ext cx="351919" cy="208167"/>
          </a:xfrm>
          <a:custGeom>
            <a:avLst/>
            <a:gdLst>
              <a:gd name="T0" fmla="*/ 6573757 w 2982"/>
              <a:gd name="T1" fmla="*/ 0 h 2442"/>
              <a:gd name="T2" fmla="*/ 0 w 2982"/>
              <a:gd name="T3" fmla="*/ 2477886 h 2442"/>
              <a:gd name="T4" fmla="*/ 26294911 w 2982"/>
              <a:gd name="T5" fmla="*/ 3095568 h 2442"/>
              <a:gd name="T6" fmla="*/ 32868668 w 2982"/>
              <a:gd name="T7" fmla="*/ 617681 h 2442"/>
              <a:gd name="T8" fmla="*/ 6573757 w 2982"/>
              <a:gd name="T9" fmla="*/ 0 h 2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82"/>
              <a:gd name="T16" fmla="*/ 0 h 2442"/>
              <a:gd name="T17" fmla="*/ 2982 w 2982"/>
              <a:gd name="T18" fmla="*/ 2442 h 24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82" h="2442">
                <a:moveTo>
                  <a:pt x="540" y="0"/>
                </a:moveTo>
                <a:lnTo>
                  <a:pt x="0" y="1734"/>
                </a:lnTo>
                <a:lnTo>
                  <a:pt x="2394" y="2442"/>
                </a:lnTo>
                <a:lnTo>
                  <a:pt x="2982" y="318"/>
                </a:lnTo>
                <a:lnTo>
                  <a:pt x="54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596" name="Picture 1020" descr="screen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187" y="2142158"/>
            <a:ext cx="319785" cy="18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7" name="Freeform 1021"/>
          <p:cNvSpPr>
            <a:spLocks/>
          </p:cNvSpPr>
          <p:nvPr/>
        </p:nvSpPr>
        <p:spPr bwMode="auto">
          <a:xfrm>
            <a:off x="5536928" y="2130663"/>
            <a:ext cx="298167" cy="38736"/>
          </a:xfrm>
          <a:custGeom>
            <a:avLst/>
            <a:gdLst>
              <a:gd name="T0" fmla="*/ 1641570 w 2528"/>
              <a:gd name="T1" fmla="*/ 0 h 455"/>
              <a:gd name="T2" fmla="*/ 27891942 w 2528"/>
              <a:gd name="T3" fmla="*/ 616030 h 455"/>
              <a:gd name="T4" fmla="*/ 26250491 w 2528"/>
              <a:gd name="T5" fmla="*/ 616030 h 455"/>
              <a:gd name="T6" fmla="*/ 0 w 2528"/>
              <a:gd name="T7" fmla="*/ 616030 h 455"/>
              <a:gd name="T8" fmla="*/ 1641570 w 2528"/>
              <a:gd name="T9" fmla="*/ 0 h 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8"/>
              <a:gd name="T16" fmla="*/ 0 h 455"/>
              <a:gd name="T17" fmla="*/ 2528 w 2528"/>
              <a:gd name="T18" fmla="*/ 455 h 4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8" h="455">
                <a:moveTo>
                  <a:pt x="14" y="0"/>
                </a:moveTo>
                <a:lnTo>
                  <a:pt x="2528" y="341"/>
                </a:lnTo>
                <a:lnTo>
                  <a:pt x="2480" y="455"/>
                </a:lnTo>
                <a:lnTo>
                  <a:pt x="0" y="86"/>
                </a:lnTo>
                <a:lnTo>
                  <a:pt x="14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8" name="Freeform 1022"/>
          <p:cNvSpPr>
            <a:spLocks/>
          </p:cNvSpPr>
          <p:nvPr/>
        </p:nvSpPr>
        <p:spPr bwMode="auto">
          <a:xfrm>
            <a:off x="5469738" y="2130348"/>
            <a:ext cx="82770" cy="161243"/>
          </a:xfrm>
          <a:custGeom>
            <a:avLst/>
            <a:gdLst>
              <a:gd name="T0" fmla="*/ 6561704 w 702"/>
              <a:gd name="T1" fmla="*/ 0 h 1893"/>
              <a:gd name="T2" fmla="*/ 0 w 702"/>
              <a:gd name="T3" fmla="*/ 2474096 h 1893"/>
              <a:gd name="T4" fmla="*/ 1640426 w 702"/>
              <a:gd name="T5" fmla="*/ 2474096 h 1893"/>
              <a:gd name="T6" fmla="*/ 8202130 w 702"/>
              <a:gd name="T7" fmla="*/ 616693 h 1893"/>
              <a:gd name="T8" fmla="*/ 6561704 w 702"/>
              <a:gd name="T9" fmla="*/ 0 h 1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2"/>
              <a:gd name="T16" fmla="*/ 0 h 1893"/>
              <a:gd name="T17" fmla="*/ 702 w 702"/>
              <a:gd name="T18" fmla="*/ 1893 h 18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2" h="1893">
                <a:moveTo>
                  <a:pt x="579" y="0"/>
                </a:moveTo>
                <a:lnTo>
                  <a:pt x="0" y="1869"/>
                </a:lnTo>
                <a:lnTo>
                  <a:pt x="114" y="1893"/>
                </a:lnTo>
                <a:lnTo>
                  <a:pt x="702" y="51"/>
                </a:lnTo>
                <a:lnTo>
                  <a:pt x="579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9" name="Freeform 1023"/>
          <p:cNvSpPr>
            <a:spLocks/>
          </p:cNvSpPr>
          <p:nvPr/>
        </p:nvSpPr>
        <p:spPr bwMode="auto">
          <a:xfrm>
            <a:off x="5743755" y="2159164"/>
            <a:ext cx="89197" cy="186122"/>
          </a:xfrm>
          <a:custGeom>
            <a:avLst/>
            <a:gdLst>
              <a:gd name="T0" fmla="*/ 8213085 w 756"/>
              <a:gd name="T1" fmla="*/ 0 h 2184"/>
              <a:gd name="T2" fmla="*/ 1642593 w 756"/>
              <a:gd name="T3" fmla="*/ 3093852 h 2184"/>
              <a:gd name="T4" fmla="*/ 0 w 756"/>
              <a:gd name="T5" fmla="*/ 3093852 h 2184"/>
              <a:gd name="T6" fmla="*/ 6570492 w 756"/>
              <a:gd name="T7" fmla="*/ 617339 h 2184"/>
              <a:gd name="T8" fmla="*/ 8213085 w 756"/>
              <a:gd name="T9" fmla="*/ 0 h 2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6"/>
              <a:gd name="T16" fmla="*/ 0 h 2184"/>
              <a:gd name="T17" fmla="*/ 756 w 756"/>
              <a:gd name="T18" fmla="*/ 2184 h 21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6" h="2184">
                <a:moveTo>
                  <a:pt x="756" y="0"/>
                </a:moveTo>
                <a:lnTo>
                  <a:pt x="138" y="2184"/>
                </a:lnTo>
                <a:lnTo>
                  <a:pt x="0" y="2148"/>
                </a:lnTo>
                <a:lnTo>
                  <a:pt x="606" y="78"/>
                </a:lnTo>
                <a:lnTo>
                  <a:pt x="756" y="0"/>
                </a:ln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0" name="Freeform 1024"/>
          <p:cNvSpPr>
            <a:spLocks/>
          </p:cNvSpPr>
          <p:nvPr/>
        </p:nvSpPr>
        <p:spPr bwMode="auto">
          <a:xfrm>
            <a:off x="5468764" y="2283402"/>
            <a:ext cx="327185" cy="62828"/>
          </a:xfrm>
          <a:custGeom>
            <a:avLst/>
            <a:gdLst>
              <a:gd name="T0" fmla="*/ 1642768 w 2773"/>
              <a:gd name="T1" fmla="*/ 0 h 738"/>
              <a:gd name="T2" fmla="*/ 0 w 2773"/>
              <a:gd name="T3" fmla="*/ 616021 h 738"/>
              <a:gd name="T4" fmla="*/ 26283822 w 2773"/>
              <a:gd name="T5" fmla="*/ 1232127 h 738"/>
              <a:gd name="T6" fmla="*/ 26283822 w 2773"/>
              <a:gd name="T7" fmla="*/ 616021 h 738"/>
              <a:gd name="T8" fmla="*/ 1642768 w 2773"/>
              <a:gd name="T9" fmla="*/ 0 h 7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73"/>
              <a:gd name="T16" fmla="*/ 0 h 738"/>
              <a:gd name="T17" fmla="*/ 2773 w 2773"/>
              <a:gd name="T18" fmla="*/ 738 h 7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73" h="738">
                <a:moveTo>
                  <a:pt x="33" y="0"/>
                </a:moveTo>
                <a:lnTo>
                  <a:pt x="0" y="99"/>
                </a:lnTo>
                <a:lnTo>
                  <a:pt x="2436" y="738"/>
                </a:lnTo>
                <a:cubicBezTo>
                  <a:pt x="2499" y="501"/>
                  <a:pt x="2773" y="727"/>
                  <a:pt x="2373" y="603"/>
                </a:cubicBezTo>
                <a:lnTo>
                  <a:pt x="33" y="0"/>
                </a:lnTo>
                <a:close/>
              </a:path>
            </a:pathLst>
          </a:custGeom>
          <a:gradFill rotWithShape="1">
            <a:gsLst>
              <a:gs pos="0">
                <a:srgbClr val="0000CC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1" name="Freeform 1025"/>
          <p:cNvSpPr>
            <a:spLocks/>
          </p:cNvSpPr>
          <p:nvPr/>
        </p:nvSpPr>
        <p:spPr bwMode="auto">
          <a:xfrm>
            <a:off x="5753688" y="2160738"/>
            <a:ext cx="83549" cy="186909"/>
          </a:xfrm>
          <a:custGeom>
            <a:avLst/>
            <a:gdLst>
              <a:gd name="T0" fmla="*/ 27077483 w 637"/>
              <a:gd name="T1" fmla="*/ 0 h 1659"/>
              <a:gd name="T2" fmla="*/ 27077483 w 637"/>
              <a:gd name="T3" fmla="*/ 0 h 1659"/>
              <a:gd name="T4" fmla="*/ 2253593 w 637"/>
              <a:gd name="T5" fmla="*/ 84370993 h 1659"/>
              <a:gd name="T6" fmla="*/ 0 w 637"/>
              <a:gd name="T7" fmla="*/ 81515082 h 1659"/>
              <a:gd name="T8" fmla="*/ 27077483 w 637"/>
              <a:gd name="T9" fmla="*/ 0 h 16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7"/>
              <a:gd name="T16" fmla="*/ 0 h 1659"/>
              <a:gd name="T17" fmla="*/ 637 w 637"/>
              <a:gd name="T18" fmla="*/ 1659 h 16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7" h="1659">
                <a:moveTo>
                  <a:pt x="615" y="0"/>
                </a:moveTo>
                <a:lnTo>
                  <a:pt x="637" y="0"/>
                </a:lnTo>
                <a:lnTo>
                  <a:pt x="68" y="1659"/>
                </a:lnTo>
                <a:lnTo>
                  <a:pt x="0" y="1647"/>
                </a:lnTo>
                <a:lnTo>
                  <a:pt x="615" y="0"/>
                </a:ln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2" name="Freeform 1026"/>
          <p:cNvSpPr>
            <a:spLocks/>
          </p:cNvSpPr>
          <p:nvPr/>
        </p:nvSpPr>
        <p:spPr bwMode="auto">
          <a:xfrm>
            <a:off x="5469153" y="2291748"/>
            <a:ext cx="290961" cy="62041"/>
          </a:xfrm>
          <a:custGeom>
            <a:avLst/>
            <a:gdLst>
              <a:gd name="T0" fmla="*/ 0 w 2216"/>
              <a:gd name="T1" fmla="*/ 0 h 550"/>
              <a:gd name="T2" fmla="*/ 2258362 w 2216"/>
              <a:gd name="T3" fmla="*/ 2875657 h 550"/>
              <a:gd name="T4" fmla="*/ 95077021 w 2216"/>
              <a:gd name="T5" fmla="*/ 28705919 h 550"/>
              <a:gd name="T6" fmla="*/ 95077021 w 2216"/>
              <a:gd name="T7" fmla="*/ 24405125 h 550"/>
              <a:gd name="T8" fmla="*/ 0 w 2216"/>
              <a:gd name="T9" fmla="*/ 0 h 5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16"/>
              <a:gd name="T16" fmla="*/ 0 h 550"/>
              <a:gd name="T17" fmla="*/ 2216 w 2216"/>
              <a:gd name="T18" fmla="*/ 550 h 5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16" h="550">
                <a:moveTo>
                  <a:pt x="0" y="0"/>
                </a:moveTo>
                <a:lnTo>
                  <a:pt x="9" y="57"/>
                </a:lnTo>
                <a:lnTo>
                  <a:pt x="2164" y="550"/>
                </a:lnTo>
                <a:lnTo>
                  <a:pt x="2216" y="496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80808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603" name="Group 1027"/>
          <p:cNvGrpSpPr>
            <a:grpSpLocks/>
          </p:cNvGrpSpPr>
          <p:nvPr/>
        </p:nvGrpSpPr>
        <p:grpSpPr bwMode="auto">
          <a:xfrm>
            <a:off x="5464285" y="2358040"/>
            <a:ext cx="98740" cy="36846"/>
            <a:chOff x="1740" y="2642"/>
            <a:chExt cx="752" cy="327"/>
          </a:xfrm>
        </p:grpSpPr>
        <p:sp>
          <p:nvSpPr>
            <p:cNvPr id="689" name="Freeform 1028"/>
            <p:cNvSpPr>
              <a:spLocks/>
            </p:cNvSpPr>
            <p:nvPr/>
          </p:nvSpPr>
          <p:spPr bwMode="auto">
            <a:xfrm>
              <a:off x="1740" y="2642"/>
              <a:ext cx="752" cy="327"/>
            </a:xfrm>
            <a:custGeom>
              <a:avLst/>
              <a:gdLst>
                <a:gd name="T0" fmla="*/ 293 w 752"/>
                <a:gd name="T1" fmla="*/ 0 h 327"/>
                <a:gd name="T2" fmla="*/ 752 w 752"/>
                <a:gd name="T3" fmla="*/ 124 h 327"/>
                <a:gd name="T4" fmla="*/ 470 w 752"/>
                <a:gd name="T5" fmla="*/ 327 h 327"/>
                <a:gd name="T6" fmla="*/ 0 w 752"/>
                <a:gd name="T7" fmla="*/ 183 h 327"/>
                <a:gd name="T8" fmla="*/ 293 w 752"/>
                <a:gd name="T9" fmla="*/ 0 h 3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2"/>
                <a:gd name="T16" fmla="*/ 0 h 327"/>
                <a:gd name="T17" fmla="*/ 752 w 752"/>
                <a:gd name="T18" fmla="*/ 327 h 3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2" h="327">
                  <a:moveTo>
                    <a:pt x="293" y="0"/>
                  </a:moveTo>
                  <a:lnTo>
                    <a:pt x="752" y="124"/>
                  </a:lnTo>
                  <a:lnTo>
                    <a:pt x="470" y="327"/>
                  </a:lnTo>
                  <a:lnTo>
                    <a:pt x="0" y="183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0" name="Freeform 1029"/>
            <p:cNvSpPr>
              <a:spLocks/>
            </p:cNvSpPr>
            <p:nvPr/>
          </p:nvSpPr>
          <p:spPr bwMode="auto">
            <a:xfrm>
              <a:off x="1754" y="2649"/>
              <a:ext cx="726" cy="311"/>
            </a:xfrm>
            <a:custGeom>
              <a:avLst/>
              <a:gdLst>
                <a:gd name="T0" fmla="*/ 282 w 726"/>
                <a:gd name="T1" fmla="*/ 0 h 311"/>
                <a:gd name="T2" fmla="*/ 726 w 726"/>
                <a:gd name="T3" fmla="*/ 119 h 311"/>
                <a:gd name="T4" fmla="*/ 457 w 726"/>
                <a:gd name="T5" fmla="*/ 311 h 311"/>
                <a:gd name="T6" fmla="*/ 0 w 726"/>
                <a:gd name="T7" fmla="*/ 173 h 311"/>
                <a:gd name="T8" fmla="*/ 282 w 726"/>
                <a:gd name="T9" fmla="*/ 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6"/>
                <a:gd name="T16" fmla="*/ 0 h 311"/>
                <a:gd name="T17" fmla="*/ 726 w 726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6" h="311">
                  <a:moveTo>
                    <a:pt x="282" y="0"/>
                  </a:moveTo>
                  <a:lnTo>
                    <a:pt x="726" y="119"/>
                  </a:lnTo>
                  <a:lnTo>
                    <a:pt x="457" y="311"/>
                  </a:lnTo>
                  <a:lnTo>
                    <a:pt x="0" y="173"/>
                  </a:lnTo>
                  <a:lnTo>
                    <a:pt x="282" y="0"/>
                  </a:lnTo>
                  <a:close/>
                </a:path>
              </a:pathLst>
            </a:custGeom>
            <a:gradFill rotWithShape="1">
              <a:gsLst>
                <a:gs pos="0">
                  <a:srgbClr val="4D4D4D"/>
                </a:gs>
                <a:gs pos="100000">
                  <a:srgbClr val="DDDDDD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1" name="Freeform 1030"/>
            <p:cNvSpPr>
              <a:spLocks/>
            </p:cNvSpPr>
            <p:nvPr/>
          </p:nvSpPr>
          <p:spPr bwMode="auto">
            <a:xfrm>
              <a:off x="1808" y="2770"/>
              <a:ext cx="258" cy="100"/>
            </a:xfrm>
            <a:custGeom>
              <a:avLst/>
              <a:gdLst>
                <a:gd name="T0" fmla="*/ 0 w 258"/>
                <a:gd name="T1" fmla="*/ 44 h 100"/>
                <a:gd name="T2" fmla="*/ 75 w 258"/>
                <a:gd name="T3" fmla="*/ 0 h 100"/>
                <a:gd name="T4" fmla="*/ 258 w 258"/>
                <a:gd name="T5" fmla="*/ 50 h 100"/>
                <a:gd name="T6" fmla="*/ 183 w 258"/>
                <a:gd name="T7" fmla="*/ 100 h 100"/>
                <a:gd name="T8" fmla="*/ 0 w 258"/>
                <a:gd name="T9" fmla="*/ 44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00"/>
                <a:gd name="T17" fmla="*/ 258 w 258"/>
                <a:gd name="T18" fmla="*/ 100 h 1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00">
                  <a:moveTo>
                    <a:pt x="0" y="44"/>
                  </a:moveTo>
                  <a:lnTo>
                    <a:pt x="75" y="0"/>
                  </a:lnTo>
                  <a:lnTo>
                    <a:pt x="258" y="50"/>
                  </a:lnTo>
                  <a:lnTo>
                    <a:pt x="183" y="10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2" name="Freeform 1031"/>
            <p:cNvSpPr>
              <a:spLocks/>
            </p:cNvSpPr>
            <p:nvPr/>
          </p:nvSpPr>
          <p:spPr bwMode="auto">
            <a:xfrm>
              <a:off x="1799" y="2816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4"/>
                <a:gd name="T16" fmla="*/ 0 h 63"/>
                <a:gd name="T17" fmla="*/ 194 w 19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3" name="Freeform 1032"/>
            <p:cNvSpPr>
              <a:spLocks/>
            </p:cNvSpPr>
            <p:nvPr/>
          </p:nvSpPr>
          <p:spPr bwMode="auto">
            <a:xfrm>
              <a:off x="2020" y="2834"/>
              <a:ext cx="258" cy="102"/>
            </a:xfrm>
            <a:custGeom>
              <a:avLst/>
              <a:gdLst>
                <a:gd name="T0" fmla="*/ 0 w 258"/>
                <a:gd name="T1" fmla="*/ 46 h 102"/>
                <a:gd name="T2" fmla="*/ 71 w 258"/>
                <a:gd name="T3" fmla="*/ 0 h 102"/>
                <a:gd name="T4" fmla="*/ 258 w 258"/>
                <a:gd name="T5" fmla="*/ 52 h 102"/>
                <a:gd name="T6" fmla="*/ 183 w 258"/>
                <a:gd name="T7" fmla="*/ 102 h 102"/>
                <a:gd name="T8" fmla="*/ 0 w 258"/>
                <a:gd name="T9" fmla="*/ 46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02"/>
                <a:gd name="T17" fmla="*/ 258 w 25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02">
                  <a:moveTo>
                    <a:pt x="0" y="46"/>
                  </a:moveTo>
                  <a:lnTo>
                    <a:pt x="71" y="0"/>
                  </a:lnTo>
                  <a:lnTo>
                    <a:pt x="258" y="52"/>
                  </a:lnTo>
                  <a:lnTo>
                    <a:pt x="183" y="102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4" name="Freeform 1033"/>
            <p:cNvSpPr>
              <a:spLocks/>
            </p:cNvSpPr>
            <p:nvPr/>
          </p:nvSpPr>
          <p:spPr bwMode="auto">
            <a:xfrm>
              <a:off x="2011" y="2882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4"/>
                <a:gd name="T16" fmla="*/ 0 h 63"/>
                <a:gd name="T17" fmla="*/ 194 w 19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604" name="Freeform 1034"/>
          <p:cNvSpPr>
            <a:spLocks/>
          </p:cNvSpPr>
          <p:nvPr/>
        </p:nvSpPr>
        <p:spPr bwMode="auto">
          <a:xfrm>
            <a:off x="5633330" y="2363551"/>
            <a:ext cx="119578" cy="80936"/>
          </a:xfrm>
          <a:custGeom>
            <a:avLst/>
            <a:gdLst>
              <a:gd name="T0" fmla="*/ 1765285 w 990"/>
              <a:gd name="T1" fmla="*/ 10672924 h 792"/>
              <a:gd name="T2" fmla="*/ 15858459 w 990"/>
              <a:gd name="T3" fmla="*/ 0 h 792"/>
              <a:gd name="T4" fmla="*/ 15858459 w 990"/>
              <a:gd name="T5" fmla="*/ 1065249 h 792"/>
              <a:gd name="T6" fmla="*/ 0 w 990"/>
              <a:gd name="T7" fmla="*/ 10672924 h 792"/>
              <a:gd name="T8" fmla="*/ 1765285 w 990"/>
              <a:gd name="T9" fmla="*/ 10672924 h 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0"/>
              <a:gd name="T16" fmla="*/ 0 h 792"/>
              <a:gd name="T17" fmla="*/ 990 w 990"/>
              <a:gd name="T18" fmla="*/ 792 h 7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0" h="792">
                <a:moveTo>
                  <a:pt x="3" y="738"/>
                </a:moveTo>
                <a:lnTo>
                  <a:pt x="990" y="0"/>
                </a:lnTo>
                <a:lnTo>
                  <a:pt x="987" y="60"/>
                </a:lnTo>
                <a:lnTo>
                  <a:pt x="0" y="792"/>
                </a:lnTo>
                <a:lnTo>
                  <a:pt x="3" y="738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5" name="Freeform 1035"/>
          <p:cNvSpPr>
            <a:spLocks/>
          </p:cNvSpPr>
          <p:nvPr/>
        </p:nvSpPr>
        <p:spPr bwMode="auto">
          <a:xfrm>
            <a:off x="5328152" y="2370007"/>
            <a:ext cx="305957" cy="73850"/>
          </a:xfrm>
          <a:custGeom>
            <a:avLst/>
            <a:gdLst>
              <a:gd name="T0" fmla="*/ 1766745 w 2532"/>
              <a:gd name="T1" fmla="*/ 0 h 723"/>
              <a:gd name="T2" fmla="*/ 1766745 w 2532"/>
              <a:gd name="T3" fmla="*/ 0 h 723"/>
              <a:gd name="T4" fmla="*/ 38810380 w 2532"/>
              <a:gd name="T5" fmla="*/ 9588243 h 723"/>
              <a:gd name="T6" fmla="*/ 38810380 w 2532"/>
              <a:gd name="T7" fmla="*/ 10652479 h 723"/>
              <a:gd name="T8" fmla="*/ 0 w 2532"/>
              <a:gd name="T9" fmla="*/ 1064237 h 723"/>
              <a:gd name="T10" fmla="*/ 1766745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2"/>
              <a:gd name="T19" fmla="*/ 0 h 723"/>
              <a:gd name="T20" fmla="*/ 2532 w 2532"/>
              <a:gd name="T21" fmla="*/ 723 h 7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6" name="Freeform 1036"/>
          <p:cNvSpPr>
            <a:spLocks/>
          </p:cNvSpPr>
          <p:nvPr/>
        </p:nvSpPr>
        <p:spPr bwMode="auto">
          <a:xfrm>
            <a:off x="5328347" y="2356465"/>
            <a:ext cx="3311" cy="14959"/>
          </a:xfrm>
          <a:custGeom>
            <a:avLst/>
            <a:gdLst>
              <a:gd name="T0" fmla="*/ 2059569 w 26"/>
              <a:gd name="T1" fmla="*/ 1056289 h 147"/>
              <a:gd name="T2" fmla="*/ 2059569 w 26"/>
              <a:gd name="T3" fmla="*/ 2112475 h 147"/>
              <a:gd name="T4" fmla="*/ 0 w 26"/>
              <a:gd name="T5" fmla="*/ 2112475 h 147"/>
              <a:gd name="T6" fmla="*/ 2059569 w 26"/>
              <a:gd name="T7" fmla="*/ 0 h 147"/>
              <a:gd name="T8" fmla="*/ 2059569 w 26"/>
              <a:gd name="T9" fmla="*/ 1056289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"/>
              <a:gd name="T16" fmla="*/ 0 h 147"/>
              <a:gd name="T17" fmla="*/ 26 w 26"/>
              <a:gd name="T18" fmla="*/ 147 h 1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" h="147">
                <a:moveTo>
                  <a:pt x="26" y="10"/>
                </a:moveTo>
                <a:lnTo>
                  <a:pt x="23" y="147"/>
                </a:lnTo>
                <a:lnTo>
                  <a:pt x="0" y="144"/>
                </a:lnTo>
                <a:lnTo>
                  <a:pt x="3" y="0"/>
                </a:lnTo>
                <a:lnTo>
                  <a:pt x="26" y="1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7" name="Freeform 1037"/>
          <p:cNvSpPr>
            <a:spLocks/>
          </p:cNvSpPr>
          <p:nvPr/>
        </p:nvSpPr>
        <p:spPr bwMode="auto">
          <a:xfrm>
            <a:off x="5328542" y="2295527"/>
            <a:ext cx="142170" cy="61883"/>
          </a:xfrm>
          <a:custGeom>
            <a:avLst/>
            <a:gdLst>
              <a:gd name="T0" fmla="*/ 17669579 w 1176"/>
              <a:gd name="T1" fmla="*/ 0 h 606"/>
              <a:gd name="T2" fmla="*/ 0 w 1176"/>
              <a:gd name="T3" fmla="*/ 8519635 h 606"/>
              <a:gd name="T4" fmla="*/ 1768421 w 1176"/>
              <a:gd name="T5" fmla="*/ 8519635 h 606"/>
              <a:gd name="T6" fmla="*/ 17669579 w 1176"/>
              <a:gd name="T7" fmla="*/ 1063652 h 606"/>
              <a:gd name="T8" fmla="*/ 17669579 w 1176"/>
              <a:gd name="T9" fmla="*/ 0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76"/>
              <a:gd name="T16" fmla="*/ 0 h 606"/>
              <a:gd name="T17" fmla="*/ 1176 w 1176"/>
              <a:gd name="T18" fmla="*/ 606 h 6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76" h="606">
                <a:moveTo>
                  <a:pt x="1170" y="0"/>
                </a:moveTo>
                <a:lnTo>
                  <a:pt x="0" y="597"/>
                </a:lnTo>
                <a:lnTo>
                  <a:pt x="30" y="606"/>
                </a:lnTo>
                <a:lnTo>
                  <a:pt x="1176" y="18"/>
                </a:lnTo>
                <a:lnTo>
                  <a:pt x="1170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8" name="Freeform 1038"/>
          <p:cNvSpPr>
            <a:spLocks/>
          </p:cNvSpPr>
          <p:nvPr/>
        </p:nvSpPr>
        <p:spPr bwMode="auto">
          <a:xfrm>
            <a:off x="5338085" y="2359615"/>
            <a:ext cx="290182" cy="71016"/>
          </a:xfrm>
          <a:custGeom>
            <a:avLst/>
            <a:gdLst>
              <a:gd name="T0" fmla="*/ 1510505 w 2532"/>
              <a:gd name="T1" fmla="*/ 0 h 723"/>
              <a:gd name="T2" fmla="*/ 1510505 w 2532"/>
              <a:gd name="T3" fmla="*/ 0 h 723"/>
              <a:gd name="T4" fmla="*/ 18059933 w 2532"/>
              <a:gd name="T5" fmla="*/ 5682655 h 723"/>
              <a:gd name="T6" fmla="*/ 18059933 w 2532"/>
              <a:gd name="T7" fmla="*/ 5682655 h 723"/>
              <a:gd name="T8" fmla="*/ 0 w 2532"/>
              <a:gd name="T9" fmla="*/ 945505 h 723"/>
              <a:gd name="T10" fmla="*/ 1510505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2"/>
              <a:gd name="T19" fmla="*/ 0 h 723"/>
              <a:gd name="T20" fmla="*/ 2532 w 2532"/>
              <a:gd name="T21" fmla="*/ 723 h 7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9" name="Freeform 1039"/>
          <p:cNvSpPr>
            <a:spLocks/>
          </p:cNvSpPr>
          <p:nvPr/>
        </p:nvSpPr>
        <p:spPr bwMode="auto">
          <a:xfrm flipV="1">
            <a:off x="5627877" y="2354576"/>
            <a:ext cx="118410" cy="73535"/>
          </a:xfrm>
          <a:custGeom>
            <a:avLst/>
            <a:gdLst>
              <a:gd name="T0" fmla="*/ 0 w 2532"/>
              <a:gd name="T1" fmla="*/ 0 h 723"/>
              <a:gd name="T2" fmla="*/ 0 w 2532"/>
              <a:gd name="T3" fmla="*/ 0 h 723"/>
              <a:gd name="T4" fmla="*/ 0 w 2532"/>
              <a:gd name="T5" fmla="*/ 9465267 h 723"/>
              <a:gd name="T6" fmla="*/ 0 w 2532"/>
              <a:gd name="T7" fmla="*/ 9465267 h 723"/>
              <a:gd name="T8" fmla="*/ 0 w 2532"/>
              <a:gd name="T9" fmla="*/ 1055120 h 723"/>
              <a:gd name="T10" fmla="*/ 0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2"/>
              <a:gd name="T19" fmla="*/ 0 h 723"/>
              <a:gd name="T20" fmla="*/ 2532 w 2532"/>
              <a:gd name="T21" fmla="*/ 723 h 7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610" name="Group 1064"/>
          <p:cNvGrpSpPr>
            <a:grpSpLocks/>
          </p:cNvGrpSpPr>
          <p:nvPr/>
        </p:nvGrpSpPr>
        <p:grpSpPr bwMode="auto">
          <a:xfrm>
            <a:off x="6872288" y="5486400"/>
            <a:ext cx="474662" cy="407988"/>
            <a:chOff x="877" y="1008"/>
            <a:chExt cx="2747" cy="2591"/>
          </a:xfrm>
        </p:grpSpPr>
        <p:pic>
          <p:nvPicPr>
            <p:cNvPr id="666" name="Picture 1065" descr="antenna_stylized"/>
            <p:cNvPicPr>
              <a:picLocks noChangeAspect="1" noChangeArrowheads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7" name="Picture 1066" descr="laptop_keyboard"/>
            <p:cNvPicPr>
              <a:picLocks noChangeAspect="1" noChangeArrowheads="1"/>
            </p:cNvPicPr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8" name="Freeform 1067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4 w 2982"/>
                <a:gd name="T5" fmla="*/ 1 h 2442"/>
                <a:gd name="T6" fmla="*/ 4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669" name="Picture 1068" descr="screen"/>
            <p:cNvPicPr>
              <a:picLocks noChangeAspect="1" noChangeArrowheads="1"/>
            </p:cNvPicPr>
            <p:nvPr/>
          </p:nvPicPr>
          <p:blipFill>
            <a:blip r:embed="rId21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0" name="Freeform 1069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4 w 2528"/>
                <a:gd name="T3" fmla="*/ 1 h 455"/>
                <a:gd name="T4" fmla="*/ 4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1" name="Freeform 1070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2" name="Freeform 1071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3" name="Freeform 1072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4 w 2773"/>
                <a:gd name="T5" fmla="*/ 1 h 738"/>
                <a:gd name="T6" fmla="*/ 4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4" name="Freeform 1073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3 w 637"/>
                <a:gd name="T1" fmla="*/ 0 h 1659"/>
                <a:gd name="T2" fmla="*/ 3 w 637"/>
                <a:gd name="T3" fmla="*/ 0 h 1659"/>
                <a:gd name="T4" fmla="*/ 1 w 637"/>
                <a:gd name="T5" fmla="*/ 21 h 1659"/>
                <a:gd name="T6" fmla="*/ 0 w 637"/>
                <a:gd name="T7" fmla="*/ 21 h 1659"/>
                <a:gd name="T8" fmla="*/ 3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5" name="Freeform 1074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13 w 2216"/>
                <a:gd name="T5" fmla="*/ 7 h 550"/>
                <a:gd name="T6" fmla="*/ 13 w 2216"/>
                <a:gd name="T7" fmla="*/ 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76" name="Group 1075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683" name="Freeform 1076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4" name="Freeform 1077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5" name="Freeform 1078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6" name="Freeform 1079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7" name="Freeform 1080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8" name="Freeform 1081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77" name="Freeform 1082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3 h 792"/>
                <a:gd name="T2" fmla="*/ 2 w 990"/>
                <a:gd name="T3" fmla="*/ 0 h 792"/>
                <a:gd name="T4" fmla="*/ 2 w 990"/>
                <a:gd name="T5" fmla="*/ 1 h 792"/>
                <a:gd name="T6" fmla="*/ 0 w 990"/>
                <a:gd name="T7" fmla="*/ 3 h 792"/>
                <a:gd name="T8" fmla="*/ 1 w 990"/>
                <a:gd name="T9" fmla="*/ 3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8" name="Freeform 1083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6 w 2532"/>
                <a:gd name="T5" fmla="*/ 3 h 723"/>
                <a:gd name="T6" fmla="*/ 6 w 2532"/>
                <a:gd name="T7" fmla="*/ 3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9" name="Freeform 1084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0" name="Freeform 1085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2 w 1176"/>
                <a:gd name="T1" fmla="*/ 0 h 606"/>
                <a:gd name="T2" fmla="*/ 0 w 1176"/>
                <a:gd name="T3" fmla="*/ 2 h 606"/>
                <a:gd name="T4" fmla="*/ 1 w 1176"/>
                <a:gd name="T5" fmla="*/ 2 h 606"/>
                <a:gd name="T6" fmla="*/ 2 w 1176"/>
                <a:gd name="T7" fmla="*/ 1 h 606"/>
                <a:gd name="T8" fmla="*/ 2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1" name="Freeform 1086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2 w 2532"/>
                <a:gd name="T5" fmla="*/ 1 h 723"/>
                <a:gd name="T6" fmla="*/ 2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2" name="Freeform 1087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3 h 723"/>
                <a:gd name="T6" fmla="*/ 0 w 2532"/>
                <a:gd name="T7" fmla="*/ 3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611" name="Picture 1115" descr="antenna_stylized"/>
          <p:cNvPicPr>
            <a:picLocks noChangeAspect="1" noChangeArrowheads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021" y="3105640"/>
            <a:ext cx="347997" cy="167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2" name="Picture 1116" descr="laptop_keyboard"/>
          <p:cNvPicPr>
            <a:picLocks noChangeAspect="1"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064" flipH="1">
            <a:off x="5513878" y="3291709"/>
            <a:ext cx="286699" cy="11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3" name="Freeform 1117"/>
          <p:cNvSpPr>
            <a:spLocks/>
          </p:cNvSpPr>
          <p:nvPr/>
        </p:nvSpPr>
        <p:spPr bwMode="auto">
          <a:xfrm>
            <a:off x="5608891" y="3175799"/>
            <a:ext cx="230764" cy="155883"/>
          </a:xfrm>
          <a:custGeom>
            <a:avLst/>
            <a:gdLst>
              <a:gd name="T0" fmla="*/ 1856482 w 2982"/>
              <a:gd name="T1" fmla="*/ 0 h 2442"/>
              <a:gd name="T2" fmla="*/ 0 w 2982"/>
              <a:gd name="T3" fmla="*/ 1039092 h 2442"/>
              <a:gd name="T4" fmla="*/ 7413777 w 2982"/>
              <a:gd name="T5" fmla="*/ 1299855 h 2442"/>
              <a:gd name="T6" fmla="*/ 9270259 w 2982"/>
              <a:gd name="T7" fmla="*/ 260763 h 2442"/>
              <a:gd name="T8" fmla="*/ 1856482 w 2982"/>
              <a:gd name="T9" fmla="*/ 0 h 2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82"/>
              <a:gd name="T16" fmla="*/ 0 h 2442"/>
              <a:gd name="T17" fmla="*/ 2982 w 2982"/>
              <a:gd name="T18" fmla="*/ 2442 h 24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82" h="2442">
                <a:moveTo>
                  <a:pt x="540" y="0"/>
                </a:moveTo>
                <a:lnTo>
                  <a:pt x="0" y="1734"/>
                </a:lnTo>
                <a:lnTo>
                  <a:pt x="2394" y="2442"/>
                </a:lnTo>
                <a:lnTo>
                  <a:pt x="2982" y="318"/>
                </a:lnTo>
                <a:lnTo>
                  <a:pt x="54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614" name="Picture 1118" descr="screen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257" y="3179808"/>
            <a:ext cx="209692" cy="14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" name="Freeform 1119"/>
          <p:cNvSpPr>
            <a:spLocks/>
          </p:cNvSpPr>
          <p:nvPr/>
        </p:nvSpPr>
        <p:spPr bwMode="auto">
          <a:xfrm>
            <a:off x="5650906" y="3171201"/>
            <a:ext cx="195517" cy="29007"/>
          </a:xfrm>
          <a:custGeom>
            <a:avLst/>
            <a:gdLst>
              <a:gd name="T0" fmla="*/ 460563 w 2528"/>
              <a:gd name="T1" fmla="*/ 0 h 455"/>
              <a:gd name="T2" fmla="*/ 7865770 w 2528"/>
              <a:gd name="T3" fmla="*/ 260107 h 455"/>
              <a:gd name="T4" fmla="*/ 7399174 w 2528"/>
              <a:gd name="T5" fmla="*/ 260107 h 455"/>
              <a:gd name="T6" fmla="*/ 0 w 2528"/>
              <a:gd name="T7" fmla="*/ 260107 h 455"/>
              <a:gd name="T8" fmla="*/ 460563 w 2528"/>
              <a:gd name="T9" fmla="*/ 0 h 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8"/>
              <a:gd name="T16" fmla="*/ 0 h 455"/>
              <a:gd name="T17" fmla="*/ 2528 w 2528"/>
              <a:gd name="T18" fmla="*/ 455 h 4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8" h="455">
                <a:moveTo>
                  <a:pt x="14" y="0"/>
                </a:moveTo>
                <a:lnTo>
                  <a:pt x="2528" y="341"/>
                </a:lnTo>
                <a:lnTo>
                  <a:pt x="2480" y="455"/>
                </a:lnTo>
                <a:lnTo>
                  <a:pt x="0" y="86"/>
                </a:lnTo>
                <a:lnTo>
                  <a:pt x="14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16" name="Freeform 1120"/>
          <p:cNvSpPr>
            <a:spLocks/>
          </p:cNvSpPr>
          <p:nvPr/>
        </p:nvSpPr>
        <p:spPr bwMode="auto">
          <a:xfrm>
            <a:off x="5606848" y="3170965"/>
            <a:ext cx="54275" cy="120745"/>
          </a:xfrm>
          <a:custGeom>
            <a:avLst/>
            <a:gdLst>
              <a:gd name="T0" fmla="*/ 1847051 w 702"/>
              <a:gd name="T1" fmla="*/ 0 h 1893"/>
              <a:gd name="T2" fmla="*/ 0 w 702"/>
              <a:gd name="T3" fmla="*/ 1037463 h 1893"/>
              <a:gd name="T4" fmla="*/ 460255 w 702"/>
              <a:gd name="T5" fmla="*/ 1037463 h 1893"/>
              <a:gd name="T6" fmla="*/ 2313337 w 702"/>
              <a:gd name="T7" fmla="*/ 260370 h 1893"/>
              <a:gd name="T8" fmla="*/ 1847051 w 702"/>
              <a:gd name="T9" fmla="*/ 0 h 1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2"/>
              <a:gd name="T16" fmla="*/ 0 h 1893"/>
              <a:gd name="T17" fmla="*/ 702 w 702"/>
              <a:gd name="T18" fmla="*/ 1893 h 18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2" h="1893">
                <a:moveTo>
                  <a:pt x="579" y="0"/>
                </a:moveTo>
                <a:lnTo>
                  <a:pt x="0" y="1869"/>
                </a:lnTo>
                <a:lnTo>
                  <a:pt x="114" y="1893"/>
                </a:lnTo>
                <a:lnTo>
                  <a:pt x="702" y="51"/>
                </a:lnTo>
                <a:lnTo>
                  <a:pt x="579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17" name="Freeform 1121"/>
          <p:cNvSpPr>
            <a:spLocks/>
          </p:cNvSpPr>
          <p:nvPr/>
        </p:nvSpPr>
        <p:spPr bwMode="auto">
          <a:xfrm>
            <a:off x="5786529" y="3192543"/>
            <a:ext cx="58489" cy="139375"/>
          </a:xfrm>
          <a:custGeom>
            <a:avLst/>
            <a:gdLst>
              <a:gd name="T0" fmla="*/ 2316427 w 756"/>
              <a:gd name="T1" fmla="*/ 0 h 2184"/>
              <a:gd name="T2" fmla="*/ 460872 w 756"/>
              <a:gd name="T3" fmla="*/ 1299110 h 2184"/>
              <a:gd name="T4" fmla="*/ 0 w 756"/>
              <a:gd name="T5" fmla="*/ 1299110 h 2184"/>
              <a:gd name="T6" fmla="*/ 1849521 w 756"/>
              <a:gd name="T7" fmla="*/ 260626 h 2184"/>
              <a:gd name="T8" fmla="*/ 2316427 w 756"/>
              <a:gd name="T9" fmla="*/ 0 h 2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6"/>
              <a:gd name="T16" fmla="*/ 0 h 2184"/>
              <a:gd name="T17" fmla="*/ 756 w 756"/>
              <a:gd name="T18" fmla="*/ 2184 h 21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6" h="2184">
                <a:moveTo>
                  <a:pt x="756" y="0"/>
                </a:moveTo>
                <a:lnTo>
                  <a:pt x="138" y="2184"/>
                </a:lnTo>
                <a:lnTo>
                  <a:pt x="0" y="2148"/>
                </a:lnTo>
                <a:lnTo>
                  <a:pt x="606" y="78"/>
                </a:lnTo>
                <a:lnTo>
                  <a:pt x="756" y="0"/>
                </a:ln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18" name="Freeform 1122"/>
          <p:cNvSpPr>
            <a:spLocks/>
          </p:cNvSpPr>
          <p:nvPr/>
        </p:nvSpPr>
        <p:spPr bwMode="auto">
          <a:xfrm>
            <a:off x="5606209" y="3285578"/>
            <a:ext cx="214545" cy="47048"/>
          </a:xfrm>
          <a:custGeom>
            <a:avLst/>
            <a:gdLst>
              <a:gd name="T0" fmla="*/ 460889 w 2773"/>
              <a:gd name="T1" fmla="*/ 0 h 738"/>
              <a:gd name="T2" fmla="*/ 0 w 2773"/>
              <a:gd name="T3" fmla="*/ 260103 h 738"/>
              <a:gd name="T4" fmla="*/ 7410661 w 2773"/>
              <a:gd name="T5" fmla="*/ 520206 h 738"/>
              <a:gd name="T6" fmla="*/ 7410661 w 2773"/>
              <a:gd name="T7" fmla="*/ 260103 h 738"/>
              <a:gd name="T8" fmla="*/ 460889 w 2773"/>
              <a:gd name="T9" fmla="*/ 0 h 7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73"/>
              <a:gd name="T16" fmla="*/ 0 h 738"/>
              <a:gd name="T17" fmla="*/ 2773 w 2773"/>
              <a:gd name="T18" fmla="*/ 738 h 7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73" h="738">
                <a:moveTo>
                  <a:pt x="33" y="0"/>
                </a:moveTo>
                <a:lnTo>
                  <a:pt x="0" y="99"/>
                </a:lnTo>
                <a:lnTo>
                  <a:pt x="2436" y="738"/>
                </a:lnTo>
                <a:cubicBezTo>
                  <a:pt x="2499" y="501"/>
                  <a:pt x="2773" y="727"/>
                  <a:pt x="2373" y="603"/>
                </a:cubicBezTo>
                <a:lnTo>
                  <a:pt x="33" y="0"/>
                </a:lnTo>
                <a:close/>
              </a:path>
            </a:pathLst>
          </a:custGeom>
          <a:gradFill rotWithShape="1">
            <a:gsLst>
              <a:gs pos="0">
                <a:srgbClr val="0000CC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19" name="Freeform 1123"/>
          <p:cNvSpPr>
            <a:spLocks/>
          </p:cNvSpPr>
          <p:nvPr/>
        </p:nvSpPr>
        <p:spPr bwMode="auto">
          <a:xfrm>
            <a:off x="5793042" y="3193722"/>
            <a:ext cx="54786" cy="139965"/>
          </a:xfrm>
          <a:custGeom>
            <a:avLst/>
            <a:gdLst>
              <a:gd name="T0" fmla="*/ 7633745 w 637"/>
              <a:gd name="T1" fmla="*/ 0 h 1659"/>
              <a:gd name="T2" fmla="*/ 7633745 w 637"/>
              <a:gd name="T3" fmla="*/ 0 h 1659"/>
              <a:gd name="T4" fmla="*/ 636188 w 637"/>
              <a:gd name="T5" fmla="*/ 35432406 h 1659"/>
              <a:gd name="T6" fmla="*/ 0 w 637"/>
              <a:gd name="T7" fmla="*/ 34229500 h 1659"/>
              <a:gd name="T8" fmla="*/ 7633745 w 637"/>
              <a:gd name="T9" fmla="*/ 0 h 16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7"/>
              <a:gd name="T16" fmla="*/ 0 h 1659"/>
              <a:gd name="T17" fmla="*/ 637 w 637"/>
              <a:gd name="T18" fmla="*/ 1659 h 16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7" h="1659">
                <a:moveTo>
                  <a:pt x="615" y="0"/>
                </a:moveTo>
                <a:lnTo>
                  <a:pt x="637" y="0"/>
                </a:lnTo>
                <a:lnTo>
                  <a:pt x="68" y="1659"/>
                </a:lnTo>
                <a:lnTo>
                  <a:pt x="0" y="1647"/>
                </a:lnTo>
                <a:lnTo>
                  <a:pt x="615" y="0"/>
                </a:ln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20" name="Freeform 1124"/>
          <p:cNvSpPr>
            <a:spLocks/>
          </p:cNvSpPr>
          <p:nvPr/>
        </p:nvSpPr>
        <p:spPr bwMode="auto">
          <a:xfrm>
            <a:off x="5606465" y="3291827"/>
            <a:ext cx="190792" cy="46458"/>
          </a:xfrm>
          <a:custGeom>
            <a:avLst/>
            <a:gdLst>
              <a:gd name="T0" fmla="*/ 0 w 2216"/>
              <a:gd name="T1" fmla="*/ 0 h 550"/>
              <a:gd name="T2" fmla="*/ 637466 w 2216"/>
              <a:gd name="T3" fmla="*/ 1205796 h 550"/>
              <a:gd name="T4" fmla="*/ 26804554 w 2216"/>
              <a:gd name="T5" fmla="*/ 12051036 h 550"/>
              <a:gd name="T6" fmla="*/ 26804554 w 2216"/>
              <a:gd name="T7" fmla="*/ 10245932 h 550"/>
              <a:gd name="T8" fmla="*/ 0 w 2216"/>
              <a:gd name="T9" fmla="*/ 0 h 5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16"/>
              <a:gd name="T16" fmla="*/ 0 h 550"/>
              <a:gd name="T17" fmla="*/ 2216 w 2216"/>
              <a:gd name="T18" fmla="*/ 550 h 5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16" h="550">
                <a:moveTo>
                  <a:pt x="0" y="0"/>
                </a:moveTo>
                <a:lnTo>
                  <a:pt x="9" y="57"/>
                </a:lnTo>
                <a:lnTo>
                  <a:pt x="2164" y="550"/>
                </a:lnTo>
                <a:lnTo>
                  <a:pt x="2216" y="496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80808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621" name="Group 1125"/>
          <p:cNvGrpSpPr>
            <a:grpSpLocks/>
          </p:cNvGrpSpPr>
          <p:nvPr/>
        </p:nvGrpSpPr>
        <p:grpSpPr bwMode="auto">
          <a:xfrm>
            <a:off x="5603272" y="3341469"/>
            <a:ext cx="64747" cy="27592"/>
            <a:chOff x="1740" y="2642"/>
            <a:chExt cx="752" cy="327"/>
          </a:xfrm>
        </p:grpSpPr>
        <p:sp>
          <p:nvSpPr>
            <p:cNvPr id="660" name="Freeform 1126"/>
            <p:cNvSpPr>
              <a:spLocks/>
            </p:cNvSpPr>
            <p:nvPr/>
          </p:nvSpPr>
          <p:spPr bwMode="auto">
            <a:xfrm>
              <a:off x="1740" y="2642"/>
              <a:ext cx="752" cy="327"/>
            </a:xfrm>
            <a:custGeom>
              <a:avLst/>
              <a:gdLst>
                <a:gd name="T0" fmla="*/ 293 w 752"/>
                <a:gd name="T1" fmla="*/ 0 h 327"/>
                <a:gd name="T2" fmla="*/ 752 w 752"/>
                <a:gd name="T3" fmla="*/ 124 h 327"/>
                <a:gd name="T4" fmla="*/ 470 w 752"/>
                <a:gd name="T5" fmla="*/ 327 h 327"/>
                <a:gd name="T6" fmla="*/ 0 w 752"/>
                <a:gd name="T7" fmla="*/ 183 h 327"/>
                <a:gd name="T8" fmla="*/ 293 w 752"/>
                <a:gd name="T9" fmla="*/ 0 h 3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2"/>
                <a:gd name="T16" fmla="*/ 0 h 327"/>
                <a:gd name="T17" fmla="*/ 752 w 752"/>
                <a:gd name="T18" fmla="*/ 327 h 3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2" h="327">
                  <a:moveTo>
                    <a:pt x="293" y="0"/>
                  </a:moveTo>
                  <a:lnTo>
                    <a:pt x="752" y="124"/>
                  </a:lnTo>
                  <a:lnTo>
                    <a:pt x="470" y="327"/>
                  </a:lnTo>
                  <a:lnTo>
                    <a:pt x="0" y="183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1" name="Freeform 1127"/>
            <p:cNvSpPr>
              <a:spLocks/>
            </p:cNvSpPr>
            <p:nvPr/>
          </p:nvSpPr>
          <p:spPr bwMode="auto">
            <a:xfrm>
              <a:off x="1754" y="2649"/>
              <a:ext cx="726" cy="311"/>
            </a:xfrm>
            <a:custGeom>
              <a:avLst/>
              <a:gdLst>
                <a:gd name="T0" fmla="*/ 282 w 726"/>
                <a:gd name="T1" fmla="*/ 0 h 311"/>
                <a:gd name="T2" fmla="*/ 726 w 726"/>
                <a:gd name="T3" fmla="*/ 119 h 311"/>
                <a:gd name="T4" fmla="*/ 457 w 726"/>
                <a:gd name="T5" fmla="*/ 311 h 311"/>
                <a:gd name="T6" fmla="*/ 0 w 726"/>
                <a:gd name="T7" fmla="*/ 173 h 311"/>
                <a:gd name="T8" fmla="*/ 282 w 726"/>
                <a:gd name="T9" fmla="*/ 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6"/>
                <a:gd name="T16" fmla="*/ 0 h 311"/>
                <a:gd name="T17" fmla="*/ 726 w 726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6" h="311">
                  <a:moveTo>
                    <a:pt x="282" y="0"/>
                  </a:moveTo>
                  <a:lnTo>
                    <a:pt x="726" y="119"/>
                  </a:lnTo>
                  <a:lnTo>
                    <a:pt x="457" y="311"/>
                  </a:lnTo>
                  <a:lnTo>
                    <a:pt x="0" y="173"/>
                  </a:lnTo>
                  <a:lnTo>
                    <a:pt x="282" y="0"/>
                  </a:lnTo>
                  <a:close/>
                </a:path>
              </a:pathLst>
            </a:custGeom>
            <a:gradFill rotWithShape="1">
              <a:gsLst>
                <a:gs pos="0">
                  <a:srgbClr val="4D4D4D"/>
                </a:gs>
                <a:gs pos="100000">
                  <a:srgbClr val="DDDDDD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2" name="Freeform 1128"/>
            <p:cNvSpPr>
              <a:spLocks/>
            </p:cNvSpPr>
            <p:nvPr/>
          </p:nvSpPr>
          <p:spPr bwMode="auto">
            <a:xfrm>
              <a:off x="1808" y="2770"/>
              <a:ext cx="258" cy="100"/>
            </a:xfrm>
            <a:custGeom>
              <a:avLst/>
              <a:gdLst>
                <a:gd name="T0" fmla="*/ 0 w 258"/>
                <a:gd name="T1" fmla="*/ 44 h 100"/>
                <a:gd name="T2" fmla="*/ 75 w 258"/>
                <a:gd name="T3" fmla="*/ 0 h 100"/>
                <a:gd name="T4" fmla="*/ 258 w 258"/>
                <a:gd name="T5" fmla="*/ 50 h 100"/>
                <a:gd name="T6" fmla="*/ 183 w 258"/>
                <a:gd name="T7" fmla="*/ 100 h 100"/>
                <a:gd name="T8" fmla="*/ 0 w 258"/>
                <a:gd name="T9" fmla="*/ 44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00"/>
                <a:gd name="T17" fmla="*/ 258 w 258"/>
                <a:gd name="T18" fmla="*/ 100 h 1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00">
                  <a:moveTo>
                    <a:pt x="0" y="44"/>
                  </a:moveTo>
                  <a:lnTo>
                    <a:pt x="75" y="0"/>
                  </a:lnTo>
                  <a:lnTo>
                    <a:pt x="258" y="50"/>
                  </a:lnTo>
                  <a:lnTo>
                    <a:pt x="183" y="10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3" name="Freeform 1129"/>
            <p:cNvSpPr>
              <a:spLocks/>
            </p:cNvSpPr>
            <p:nvPr/>
          </p:nvSpPr>
          <p:spPr bwMode="auto">
            <a:xfrm>
              <a:off x="1799" y="2816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4"/>
                <a:gd name="T16" fmla="*/ 0 h 63"/>
                <a:gd name="T17" fmla="*/ 194 w 19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4" name="Freeform 1130"/>
            <p:cNvSpPr>
              <a:spLocks/>
            </p:cNvSpPr>
            <p:nvPr/>
          </p:nvSpPr>
          <p:spPr bwMode="auto">
            <a:xfrm>
              <a:off x="2020" y="2834"/>
              <a:ext cx="258" cy="102"/>
            </a:xfrm>
            <a:custGeom>
              <a:avLst/>
              <a:gdLst>
                <a:gd name="T0" fmla="*/ 0 w 258"/>
                <a:gd name="T1" fmla="*/ 46 h 102"/>
                <a:gd name="T2" fmla="*/ 71 w 258"/>
                <a:gd name="T3" fmla="*/ 0 h 102"/>
                <a:gd name="T4" fmla="*/ 258 w 258"/>
                <a:gd name="T5" fmla="*/ 52 h 102"/>
                <a:gd name="T6" fmla="*/ 183 w 258"/>
                <a:gd name="T7" fmla="*/ 102 h 102"/>
                <a:gd name="T8" fmla="*/ 0 w 258"/>
                <a:gd name="T9" fmla="*/ 46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"/>
                <a:gd name="T16" fmla="*/ 0 h 102"/>
                <a:gd name="T17" fmla="*/ 258 w 258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" h="102">
                  <a:moveTo>
                    <a:pt x="0" y="46"/>
                  </a:moveTo>
                  <a:lnTo>
                    <a:pt x="71" y="0"/>
                  </a:lnTo>
                  <a:lnTo>
                    <a:pt x="258" y="52"/>
                  </a:lnTo>
                  <a:lnTo>
                    <a:pt x="183" y="102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5" name="Freeform 1131"/>
            <p:cNvSpPr>
              <a:spLocks/>
            </p:cNvSpPr>
            <p:nvPr/>
          </p:nvSpPr>
          <p:spPr bwMode="auto">
            <a:xfrm>
              <a:off x="2011" y="2882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4"/>
                <a:gd name="T16" fmla="*/ 0 h 63"/>
                <a:gd name="T17" fmla="*/ 194 w 19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622" name="Freeform 1132"/>
          <p:cNvSpPr>
            <a:spLocks/>
          </p:cNvSpPr>
          <p:nvPr/>
        </p:nvSpPr>
        <p:spPr bwMode="auto">
          <a:xfrm>
            <a:off x="5714120" y="3345596"/>
            <a:ext cx="78411" cy="60608"/>
          </a:xfrm>
          <a:custGeom>
            <a:avLst/>
            <a:gdLst>
              <a:gd name="T0" fmla="*/ 495573 w 990"/>
              <a:gd name="T1" fmla="*/ 4479941 h 792"/>
              <a:gd name="T2" fmla="*/ 4472754 w 990"/>
              <a:gd name="T3" fmla="*/ 0 h 792"/>
              <a:gd name="T4" fmla="*/ 4472754 w 990"/>
              <a:gd name="T5" fmla="*/ 450887 h 792"/>
              <a:gd name="T6" fmla="*/ 0 w 990"/>
              <a:gd name="T7" fmla="*/ 4479941 h 792"/>
              <a:gd name="T8" fmla="*/ 495573 w 990"/>
              <a:gd name="T9" fmla="*/ 4479941 h 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0"/>
              <a:gd name="T16" fmla="*/ 0 h 792"/>
              <a:gd name="T17" fmla="*/ 990 w 990"/>
              <a:gd name="T18" fmla="*/ 792 h 7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0" h="792">
                <a:moveTo>
                  <a:pt x="3" y="738"/>
                </a:moveTo>
                <a:lnTo>
                  <a:pt x="990" y="0"/>
                </a:lnTo>
                <a:lnTo>
                  <a:pt x="987" y="60"/>
                </a:lnTo>
                <a:lnTo>
                  <a:pt x="0" y="792"/>
                </a:lnTo>
                <a:lnTo>
                  <a:pt x="3" y="738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23" name="Freeform 1133"/>
          <p:cNvSpPr>
            <a:spLocks/>
          </p:cNvSpPr>
          <p:nvPr/>
        </p:nvSpPr>
        <p:spPr bwMode="auto">
          <a:xfrm>
            <a:off x="5514006" y="3350431"/>
            <a:ext cx="200625" cy="55302"/>
          </a:xfrm>
          <a:custGeom>
            <a:avLst/>
            <a:gdLst>
              <a:gd name="T0" fmla="*/ 496016 w 2532"/>
              <a:gd name="T1" fmla="*/ 0 h 723"/>
              <a:gd name="T2" fmla="*/ 496016 w 2532"/>
              <a:gd name="T3" fmla="*/ 0 h 723"/>
              <a:gd name="T4" fmla="*/ 10943095 w 2532"/>
              <a:gd name="T5" fmla="*/ 4025267 h 723"/>
              <a:gd name="T6" fmla="*/ 10943095 w 2532"/>
              <a:gd name="T7" fmla="*/ 4475790 h 723"/>
              <a:gd name="T8" fmla="*/ 0 w 2532"/>
              <a:gd name="T9" fmla="*/ 444634 h 723"/>
              <a:gd name="T10" fmla="*/ 496016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2"/>
              <a:gd name="T19" fmla="*/ 0 h 723"/>
              <a:gd name="T20" fmla="*/ 2532 w 2532"/>
              <a:gd name="T21" fmla="*/ 723 h 7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24" name="Freeform 1134"/>
          <p:cNvSpPr>
            <a:spLocks/>
          </p:cNvSpPr>
          <p:nvPr/>
        </p:nvSpPr>
        <p:spPr bwMode="auto">
          <a:xfrm>
            <a:off x="5514134" y="3340290"/>
            <a:ext cx="2171" cy="11202"/>
          </a:xfrm>
          <a:custGeom>
            <a:avLst/>
            <a:gdLst>
              <a:gd name="T0" fmla="*/ 585669 w 26"/>
              <a:gd name="T1" fmla="*/ 441374 h 147"/>
              <a:gd name="T2" fmla="*/ 585669 w 26"/>
              <a:gd name="T3" fmla="*/ 882672 h 147"/>
              <a:gd name="T4" fmla="*/ 0 w 26"/>
              <a:gd name="T5" fmla="*/ 882672 h 147"/>
              <a:gd name="T6" fmla="*/ 585669 w 26"/>
              <a:gd name="T7" fmla="*/ 0 h 147"/>
              <a:gd name="T8" fmla="*/ 585669 w 26"/>
              <a:gd name="T9" fmla="*/ 441374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"/>
              <a:gd name="T16" fmla="*/ 0 h 147"/>
              <a:gd name="T17" fmla="*/ 26 w 26"/>
              <a:gd name="T18" fmla="*/ 147 h 1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" h="147">
                <a:moveTo>
                  <a:pt x="26" y="10"/>
                </a:moveTo>
                <a:lnTo>
                  <a:pt x="23" y="147"/>
                </a:lnTo>
                <a:lnTo>
                  <a:pt x="0" y="144"/>
                </a:lnTo>
                <a:lnTo>
                  <a:pt x="3" y="0"/>
                </a:lnTo>
                <a:lnTo>
                  <a:pt x="26" y="1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25" name="Freeform 1135"/>
          <p:cNvSpPr>
            <a:spLocks/>
          </p:cNvSpPr>
          <p:nvPr/>
        </p:nvSpPr>
        <p:spPr bwMode="auto">
          <a:xfrm>
            <a:off x="5514261" y="3294657"/>
            <a:ext cx="93225" cy="46340"/>
          </a:xfrm>
          <a:custGeom>
            <a:avLst/>
            <a:gdLst>
              <a:gd name="T0" fmla="*/ 4983336 w 1176"/>
              <a:gd name="T1" fmla="*/ 0 h 606"/>
              <a:gd name="T2" fmla="*/ 0 w 1176"/>
              <a:gd name="T3" fmla="*/ 3578656 h 606"/>
              <a:gd name="T4" fmla="*/ 496487 w 1176"/>
              <a:gd name="T5" fmla="*/ 3578656 h 606"/>
              <a:gd name="T6" fmla="*/ 4983336 w 1176"/>
              <a:gd name="T7" fmla="*/ 444436 h 606"/>
              <a:gd name="T8" fmla="*/ 4983336 w 1176"/>
              <a:gd name="T9" fmla="*/ 0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76"/>
              <a:gd name="T16" fmla="*/ 0 h 606"/>
              <a:gd name="T17" fmla="*/ 1176 w 1176"/>
              <a:gd name="T18" fmla="*/ 606 h 6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76" h="606">
                <a:moveTo>
                  <a:pt x="1170" y="0"/>
                </a:moveTo>
                <a:lnTo>
                  <a:pt x="0" y="597"/>
                </a:lnTo>
                <a:lnTo>
                  <a:pt x="30" y="606"/>
                </a:lnTo>
                <a:lnTo>
                  <a:pt x="1176" y="18"/>
                </a:lnTo>
                <a:lnTo>
                  <a:pt x="1170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26" name="Freeform 1136"/>
          <p:cNvSpPr>
            <a:spLocks/>
          </p:cNvSpPr>
          <p:nvPr/>
        </p:nvSpPr>
        <p:spPr bwMode="auto">
          <a:xfrm>
            <a:off x="5520519" y="3342649"/>
            <a:ext cx="190281" cy="53180"/>
          </a:xfrm>
          <a:custGeom>
            <a:avLst/>
            <a:gdLst>
              <a:gd name="T0" fmla="*/ 423548 w 2532"/>
              <a:gd name="T1" fmla="*/ 0 h 723"/>
              <a:gd name="T2" fmla="*/ 423548 w 2532"/>
              <a:gd name="T3" fmla="*/ 0 h 723"/>
              <a:gd name="T4" fmla="*/ 5094150 w 2532"/>
              <a:gd name="T5" fmla="*/ 2385965 h 723"/>
              <a:gd name="T6" fmla="*/ 5094150 w 2532"/>
              <a:gd name="T7" fmla="*/ 2385965 h 723"/>
              <a:gd name="T8" fmla="*/ 0 w 2532"/>
              <a:gd name="T9" fmla="*/ 400358 h 723"/>
              <a:gd name="T10" fmla="*/ 423548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2"/>
              <a:gd name="T19" fmla="*/ 0 h 723"/>
              <a:gd name="T20" fmla="*/ 2532 w 2532"/>
              <a:gd name="T21" fmla="*/ 723 h 7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27" name="Freeform 1137"/>
          <p:cNvSpPr>
            <a:spLocks/>
          </p:cNvSpPr>
          <p:nvPr/>
        </p:nvSpPr>
        <p:spPr bwMode="auto">
          <a:xfrm flipV="1">
            <a:off x="5710545" y="3338875"/>
            <a:ext cx="77645" cy="55066"/>
          </a:xfrm>
          <a:custGeom>
            <a:avLst/>
            <a:gdLst>
              <a:gd name="T0" fmla="*/ 0 w 2532"/>
              <a:gd name="T1" fmla="*/ 0 h 723"/>
              <a:gd name="T2" fmla="*/ 0 w 2532"/>
              <a:gd name="T3" fmla="*/ 0 h 723"/>
              <a:gd name="T4" fmla="*/ 0 w 2532"/>
              <a:gd name="T5" fmla="*/ 3973587 h 723"/>
              <a:gd name="T6" fmla="*/ 0 w 2532"/>
              <a:gd name="T7" fmla="*/ 3973587 h 723"/>
              <a:gd name="T8" fmla="*/ 0 w 2532"/>
              <a:gd name="T9" fmla="*/ 440833 h 723"/>
              <a:gd name="T10" fmla="*/ 0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2"/>
              <a:gd name="T19" fmla="*/ 0 h 723"/>
              <a:gd name="T20" fmla="*/ 2532 w 2532"/>
              <a:gd name="T21" fmla="*/ 723 h 7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628" name="Group 1139"/>
          <p:cNvGrpSpPr>
            <a:grpSpLocks/>
          </p:cNvGrpSpPr>
          <p:nvPr/>
        </p:nvGrpSpPr>
        <p:grpSpPr bwMode="auto">
          <a:xfrm flipH="1">
            <a:off x="5995499" y="3253643"/>
            <a:ext cx="359261" cy="342045"/>
            <a:chOff x="2839" y="3501"/>
            <a:chExt cx="755" cy="803"/>
          </a:xfrm>
        </p:grpSpPr>
        <p:pic>
          <p:nvPicPr>
            <p:cNvPr id="658" name="Picture 1140" descr="desktop_computer_stylized_medium"/>
            <p:cNvPicPr>
              <a:picLocks noChangeAspect="1" noChangeArrowheads="1"/>
            </p:cNvPicPr>
            <p:nvPr/>
          </p:nvPicPr>
          <p:blipFill>
            <a:blip r:embed="rId2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9" name="Freeform 1141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629" name="Group 1142"/>
          <p:cNvGrpSpPr>
            <a:grpSpLocks/>
          </p:cNvGrpSpPr>
          <p:nvPr/>
        </p:nvGrpSpPr>
        <p:grpSpPr bwMode="auto">
          <a:xfrm>
            <a:off x="7307263" y="5422900"/>
            <a:ext cx="474662" cy="407988"/>
            <a:chOff x="877" y="1008"/>
            <a:chExt cx="2747" cy="2591"/>
          </a:xfrm>
        </p:grpSpPr>
        <p:pic>
          <p:nvPicPr>
            <p:cNvPr id="635" name="Picture 1143" descr="antenna_stylized"/>
            <p:cNvPicPr>
              <a:picLocks noChangeAspect="1" noChangeArrowheads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6" name="Picture 1144" descr="laptop_keyboard"/>
            <p:cNvPicPr>
              <a:picLocks noChangeAspect="1" noChangeArrowheads="1"/>
            </p:cNvPicPr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7" name="Freeform 1145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4 w 2982"/>
                <a:gd name="T5" fmla="*/ 1 h 2442"/>
                <a:gd name="T6" fmla="*/ 4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638" name="Picture 1146" descr="screen"/>
            <p:cNvPicPr>
              <a:picLocks noChangeAspect="1" noChangeArrowheads="1"/>
            </p:cNvPicPr>
            <p:nvPr/>
          </p:nvPicPr>
          <p:blipFill>
            <a:blip r:embed="rId21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9" name="Freeform 1147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4 w 2528"/>
                <a:gd name="T3" fmla="*/ 1 h 455"/>
                <a:gd name="T4" fmla="*/ 4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0" name="Freeform 1148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1" name="Freeform 1149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2" name="Freeform 1150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4 w 2773"/>
                <a:gd name="T5" fmla="*/ 1 h 738"/>
                <a:gd name="T6" fmla="*/ 4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3" name="Freeform 1151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3 w 637"/>
                <a:gd name="T1" fmla="*/ 0 h 1659"/>
                <a:gd name="T2" fmla="*/ 3 w 637"/>
                <a:gd name="T3" fmla="*/ 0 h 1659"/>
                <a:gd name="T4" fmla="*/ 1 w 637"/>
                <a:gd name="T5" fmla="*/ 21 h 1659"/>
                <a:gd name="T6" fmla="*/ 0 w 637"/>
                <a:gd name="T7" fmla="*/ 21 h 1659"/>
                <a:gd name="T8" fmla="*/ 3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4" name="Freeform 1152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13 w 2216"/>
                <a:gd name="T5" fmla="*/ 7 h 550"/>
                <a:gd name="T6" fmla="*/ 13 w 2216"/>
                <a:gd name="T7" fmla="*/ 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45" name="Group 1153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652" name="Freeform 1154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3" name="Freeform 1155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4" name="Freeform 1156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5" name="Freeform 1157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6" name="Freeform 1158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7" name="Freeform 1159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46" name="Freeform 1160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3 h 792"/>
                <a:gd name="T2" fmla="*/ 2 w 990"/>
                <a:gd name="T3" fmla="*/ 0 h 792"/>
                <a:gd name="T4" fmla="*/ 2 w 990"/>
                <a:gd name="T5" fmla="*/ 1 h 792"/>
                <a:gd name="T6" fmla="*/ 0 w 990"/>
                <a:gd name="T7" fmla="*/ 3 h 792"/>
                <a:gd name="T8" fmla="*/ 1 w 990"/>
                <a:gd name="T9" fmla="*/ 3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7" name="Freeform 1161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6 w 2532"/>
                <a:gd name="T5" fmla="*/ 3 h 723"/>
                <a:gd name="T6" fmla="*/ 6 w 2532"/>
                <a:gd name="T7" fmla="*/ 3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8" name="Freeform 1162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9" name="Freeform 1163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2 w 1176"/>
                <a:gd name="T1" fmla="*/ 0 h 606"/>
                <a:gd name="T2" fmla="*/ 0 w 1176"/>
                <a:gd name="T3" fmla="*/ 2 h 606"/>
                <a:gd name="T4" fmla="*/ 1 w 1176"/>
                <a:gd name="T5" fmla="*/ 2 h 606"/>
                <a:gd name="T6" fmla="*/ 2 w 1176"/>
                <a:gd name="T7" fmla="*/ 1 h 606"/>
                <a:gd name="T8" fmla="*/ 2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0" name="Freeform 1164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2 w 2532"/>
                <a:gd name="T5" fmla="*/ 1 h 723"/>
                <a:gd name="T6" fmla="*/ 2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1" name="Freeform 1165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3 h 723"/>
                <a:gd name="T6" fmla="*/ 0 w 2532"/>
                <a:gd name="T7" fmla="*/ 3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630" name="Picture 568" descr="light2.png"/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94843" y="2078789"/>
            <a:ext cx="92772" cy="405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1" name="Picture 1017" descr="antenna_stylized"/>
          <p:cNvPicPr>
            <a:picLocks noChangeAspect="1" noChangeArrowheads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957" y="2006227"/>
            <a:ext cx="530702" cy="223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2" name="Picture 1017" descr="antenna_stylized"/>
          <p:cNvPicPr>
            <a:picLocks noChangeAspect="1" noChangeArrowheads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195" y="1745624"/>
            <a:ext cx="530702" cy="223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3" name="Picture 571" descr="fridge2.png"/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702" y="3071517"/>
            <a:ext cx="189578" cy="337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" name="Picture 1115" descr="antenna_stylized"/>
          <p:cNvPicPr>
            <a:picLocks noChangeAspect="1" noChangeArrowheads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938" y="3011924"/>
            <a:ext cx="347997" cy="167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8" name="Group 850"/>
          <p:cNvGrpSpPr>
            <a:grpSpLocks/>
          </p:cNvGrpSpPr>
          <p:nvPr/>
        </p:nvGrpSpPr>
        <p:grpSpPr bwMode="auto">
          <a:xfrm>
            <a:off x="5607471" y="1538038"/>
            <a:ext cx="448245" cy="96676"/>
            <a:chOff x="2199" y="955"/>
            <a:chExt cx="2547" cy="506"/>
          </a:xfrm>
        </p:grpSpPr>
        <p:sp>
          <p:nvSpPr>
            <p:cNvPr id="531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2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3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4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5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6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59" name="Group 850"/>
          <p:cNvGrpSpPr>
            <a:grpSpLocks/>
          </p:cNvGrpSpPr>
          <p:nvPr/>
        </p:nvGrpSpPr>
        <p:grpSpPr bwMode="auto">
          <a:xfrm>
            <a:off x="5276468" y="2033201"/>
            <a:ext cx="448245" cy="96676"/>
            <a:chOff x="2199" y="955"/>
            <a:chExt cx="2547" cy="506"/>
          </a:xfrm>
        </p:grpSpPr>
        <p:sp>
          <p:nvSpPr>
            <p:cNvPr id="525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6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7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8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9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0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60" name="Group 850"/>
          <p:cNvGrpSpPr>
            <a:grpSpLocks/>
          </p:cNvGrpSpPr>
          <p:nvPr/>
        </p:nvGrpSpPr>
        <p:grpSpPr bwMode="auto">
          <a:xfrm>
            <a:off x="6495173" y="2008238"/>
            <a:ext cx="427847" cy="76292"/>
            <a:chOff x="2199" y="955"/>
            <a:chExt cx="2547" cy="506"/>
          </a:xfrm>
        </p:grpSpPr>
        <p:sp>
          <p:nvSpPr>
            <p:cNvPr id="519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0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4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61" name="Group 850"/>
          <p:cNvGrpSpPr>
            <a:grpSpLocks/>
          </p:cNvGrpSpPr>
          <p:nvPr/>
        </p:nvGrpSpPr>
        <p:grpSpPr bwMode="auto">
          <a:xfrm>
            <a:off x="6558106" y="1745978"/>
            <a:ext cx="427847" cy="76292"/>
            <a:chOff x="2199" y="955"/>
            <a:chExt cx="2547" cy="506"/>
          </a:xfrm>
        </p:grpSpPr>
        <p:sp>
          <p:nvSpPr>
            <p:cNvPr id="513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5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6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7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8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62" name="Group 850"/>
          <p:cNvGrpSpPr>
            <a:grpSpLocks/>
          </p:cNvGrpSpPr>
          <p:nvPr/>
        </p:nvGrpSpPr>
        <p:grpSpPr bwMode="auto">
          <a:xfrm>
            <a:off x="5756886" y="2979399"/>
            <a:ext cx="375111" cy="76292"/>
            <a:chOff x="2199" y="955"/>
            <a:chExt cx="2547" cy="506"/>
          </a:xfrm>
        </p:grpSpPr>
        <p:sp>
          <p:nvSpPr>
            <p:cNvPr id="507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8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9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0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1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2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63" name="Group 850"/>
          <p:cNvGrpSpPr>
            <a:grpSpLocks/>
          </p:cNvGrpSpPr>
          <p:nvPr/>
        </p:nvGrpSpPr>
        <p:grpSpPr bwMode="auto">
          <a:xfrm>
            <a:off x="5458054" y="3093653"/>
            <a:ext cx="373704" cy="70494"/>
            <a:chOff x="2199" y="955"/>
            <a:chExt cx="2547" cy="506"/>
          </a:xfrm>
        </p:grpSpPr>
        <p:sp>
          <p:nvSpPr>
            <p:cNvPr id="501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2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3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4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5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6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64" name="Group 850"/>
          <p:cNvGrpSpPr>
            <a:grpSpLocks/>
          </p:cNvGrpSpPr>
          <p:nvPr/>
        </p:nvGrpSpPr>
        <p:grpSpPr bwMode="auto">
          <a:xfrm>
            <a:off x="5616258" y="3506728"/>
            <a:ext cx="496588" cy="96676"/>
            <a:chOff x="2199" y="955"/>
            <a:chExt cx="2547" cy="506"/>
          </a:xfrm>
        </p:grpSpPr>
        <p:sp>
          <p:nvSpPr>
            <p:cNvPr id="495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6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7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8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9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0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65" name="Group 850"/>
          <p:cNvGrpSpPr>
            <a:grpSpLocks/>
          </p:cNvGrpSpPr>
          <p:nvPr/>
        </p:nvGrpSpPr>
        <p:grpSpPr bwMode="auto">
          <a:xfrm>
            <a:off x="7154356" y="5005218"/>
            <a:ext cx="536140" cy="131828"/>
            <a:chOff x="2199" y="955"/>
            <a:chExt cx="2547" cy="506"/>
          </a:xfrm>
        </p:grpSpPr>
        <p:sp>
          <p:nvSpPr>
            <p:cNvPr id="489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0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1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2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3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4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66" name="Group 850"/>
          <p:cNvGrpSpPr>
            <a:grpSpLocks/>
          </p:cNvGrpSpPr>
          <p:nvPr/>
        </p:nvGrpSpPr>
        <p:grpSpPr bwMode="auto">
          <a:xfrm>
            <a:off x="7299376" y="5413893"/>
            <a:ext cx="408699" cy="92283"/>
            <a:chOff x="2199" y="955"/>
            <a:chExt cx="2547" cy="506"/>
          </a:xfrm>
        </p:grpSpPr>
        <p:sp>
          <p:nvSpPr>
            <p:cNvPr id="483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4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5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6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7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8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67" name="Group 850"/>
          <p:cNvGrpSpPr>
            <a:grpSpLocks/>
          </p:cNvGrpSpPr>
          <p:nvPr/>
        </p:nvGrpSpPr>
        <p:grpSpPr bwMode="auto">
          <a:xfrm>
            <a:off x="6881891" y="5484200"/>
            <a:ext cx="408699" cy="92283"/>
            <a:chOff x="2199" y="955"/>
            <a:chExt cx="2547" cy="506"/>
          </a:xfrm>
        </p:grpSpPr>
        <p:sp>
          <p:nvSpPr>
            <p:cNvPr id="477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8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9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0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1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90 w 646"/>
                <a:gd name="T1" fmla="*/ 592 h 300"/>
                <a:gd name="T2" fmla="*/ 555 w 646"/>
                <a:gd name="T3" fmla="*/ 501 h 300"/>
                <a:gd name="T4" fmla="*/ 690 w 646"/>
                <a:gd name="T5" fmla="*/ 377 h 300"/>
                <a:gd name="T6" fmla="*/ 713 w 646"/>
                <a:gd name="T7" fmla="*/ 211 h 300"/>
                <a:gd name="T8" fmla="*/ 522 w 646"/>
                <a:gd name="T9" fmla="*/ 119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2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68" name="Group 817"/>
          <p:cNvGrpSpPr>
            <a:grpSpLocks/>
          </p:cNvGrpSpPr>
          <p:nvPr/>
        </p:nvGrpSpPr>
        <p:grpSpPr bwMode="auto">
          <a:xfrm>
            <a:off x="5865009" y="1738313"/>
            <a:ext cx="517525" cy="508000"/>
            <a:chOff x="2920" y="1424"/>
            <a:chExt cx="326" cy="320"/>
          </a:xfrm>
        </p:grpSpPr>
        <p:sp>
          <p:nvSpPr>
            <p:cNvPr id="469" name="Oval 818"/>
            <p:cNvSpPr>
              <a:spLocks noChangeArrowheads="1"/>
            </p:cNvSpPr>
            <p:nvPr/>
          </p:nvSpPr>
          <p:spPr bwMode="auto">
            <a:xfrm>
              <a:off x="2920" y="1445"/>
              <a:ext cx="326" cy="28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470" name="Group 819"/>
            <p:cNvGrpSpPr>
              <a:grpSpLocks/>
            </p:cNvGrpSpPr>
            <p:nvPr/>
          </p:nvGrpSpPr>
          <p:grpSpPr bwMode="auto">
            <a:xfrm>
              <a:off x="2949" y="1424"/>
              <a:ext cx="265" cy="280"/>
              <a:chOff x="2949" y="1424"/>
              <a:chExt cx="265" cy="280"/>
            </a:xfrm>
          </p:grpSpPr>
          <p:sp>
            <p:nvSpPr>
              <p:cNvPr id="472" name="Oval 820"/>
              <p:cNvSpPr>
                <a:spLocks noChangeArrowheads="1"/>
              </p:cNvSpPr>
              <p:nvPr/>
            </p:nvSpPr>
            <p:spPr bwMode="auto">
              <a:xfrm>
                <a:off x="3030" y="1545"/>
                <a:ext cx="107" cy="92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73" name="Oval 821"/>
              <p:cNvSpPr>
                <a:spLocks noChangeArrowheads="1"/>
              </p:cNvSpPr>
              <p:nvPr/>
            </p:nvSpPr>
            <p:spPr bwMode="auto">
              <a:xfrm>
                <a:off x="3006" y="1525"/>
                <a:ext cx="154" cy="131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74" name="Oval 822"/>
              <p:cNvSpPr>
                <a:spLocks noChangeArrowheads="1"/>
              </p:cNvSpPr>
              <p:nvPr/>
            </p:nvSpPr>
            <p:spPr bwMode="auto">
              <a:xfrm>
                <a:off x="2983" y="1501"/>
                <a:ext cx="203" cy="179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75" name="Oval 823"/>
              <p:cNvSpPr>
                <a:spLocks noChangeArrowheads="1"/>
              </p:cNvSpPr>
              <p:nvPr/>
            </p:nvSpPr>
            <p:spPr bwMode="auto">
              <a:xfrm>
                <a:off x="2949" y="1476"/>
                <a:ext cx="265" cy="228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76" name="Freeform 824"/>
              <p:cNvSpPr>
                <a:spLocks/>
              </p:cNvSpPr>
              <p:nvPr/>
            </p:nvSpPr>
            <p:spPr bwMode="auto">
              <a:xfrm flipV="1">
                <a:off x="2987" y="1424"/>
                <a:ext cx="205" cy="143"/>
              </a:xfrm>
              <a:custGeom>
                <a:avLst/>
                <a:gdLst>
                  <a:gd name="T0" fmla="*/ 0 w 1180"/>
                  <a:gd name="T1" fmla="*/ 0 h 956"/>
                  <a:gd name="T2" fmla="*/ 0 w 1180"/>
                  <a:gd name="T3" fmla="*/ 0 h 956"/>
                  <a:gd name="T4" fmla="*/ 0 w 1180"/>
                  <a:gd name="T5" fmla="*/ 0 h 956"/>
                  <a:gd name="T6" fmla="*/ 0 w 1180"/>
                  <a:gd name="T7" fmla="*/ 0 h 956"/>
                  <a:gd name="T8" fmla="*/ 0 w 1180"/>
                  <a:gd name="T9" fmla="*/ 0 h 956"/>
                  <a:gd name="T10" fmla="*/ 0 w 1180"/>
                  <a:gd name="T11" fmla="*/ 0 h 956"/>
                  <a:gd name="T12" fmla="*/ 0 w 1180"/>
                  <a:gd name="T13" fmla="*/ 0 h 956"/>
                  <a:gd name="T14" fmla="*/ 0 w 1180"/>
                  <a:gd name="T15" fmla="*/ 0 h 956"/>
                  <a:gd name="T16" fmla="*/ 0 w 1180"/>
                  <a:gd name="T17" fmla="*/ 0 h 956"/>
                  <a:gd name="T18" fmla="*/ 0 w 1180"/>
                  <a:gd name="T19" fmla="*/ 0 h 9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80" h="956">
                    <a:moveTo>
                      <a:pt x="499" y="7"/>
                    </a:moveTo>
                    <a:lnTo>
                      <a:pt x="0" y="780"/>
                    </a:lnTo>
                    <a:lnTo>
                      <a:pt x="134" y="885"/>
                    </a:lnTo>
                    <a:lnTo>
                      <a:pt x="366" y="920"/>
                    </a:lnTo>
                    <a:lnTo>
                      <a:pt x="534" y="956"/>
                    </a:lnTo>
                    <a:lnTo>
                      <a:pt x="829" y="949"/>
                    </a:lnTo>
                    <a:lnTo>
                      <a:pt x="1096" y="850"/>
                    </a:lnTo>
                    <a:lnTo>
                      <a:pt x="1180" y="801"/>
                    </a:lnTo>
                    <a:lnTo>
                      <a:pt x="668" y="0"/>
                    </a:lnTo>
                    <a:lnTo>
                      <a:pt x="499" y="7"/>
                    </a:ln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9050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71" name="Freeform 825"/>
            <p:cNvSpPr>
              <a:spLocks/>
            </p:cNvSpPr>
            <p:nvPr/>
          </p:nvSpPr>
          <p:spPr bwMode="auto">
            <a:xfrm>
              <a:off x="2995" y="1615"/>
              <a:ext cx="178" cy="129"/>
            </a:xfrm>
            <a:custGeom>
              <a:avLst/>
              <a:gdLst>
                <a:gd name="T0" fmla="*/ 0 w 1180"/>
                <a:gd name="T1" fmla="*/ 0 h 956"/>
                <a:gd name="T2" fmla="*/ 0 w 1180"/>
                <a:gd name="T3" fmla="*/ 0 h 956"/>
                <a:gd name="T4" fmla="*/ 0 w 1180"/>
                <a:gd name="T5" fmla="*/ 0 h 956"/>
                <a:gd name="T6" fmla="*/ 0 w 1180"/>
                <a:gd name="T7" fmla="*/ 0 h 956"/>
                <a:gd name="T8" fmla="*/ 0 w 1180"/>
                <a:gd name="T9" fmla="*/ 0 h 956"/>
                <a:gd name="T10" fmla="*/ 0 w 1180"/>
                <a:gd name="T11" fmla="*/ 0 h 956"/>
                <a:gd name="T12" fmla="*/ 0 w 1180"/>
                <a:gd name="T13" fmla="*/ 0 h 956"/>
                <a:gd name="T14" fmla="*/ 0 w 1180"/>
                <a:gd name="T15" fmla="*/ 0 h 956"/>
                <a:gd name="T16" fmla="*/ 0 w 1180"/>
                <a:gd name="T17" fmla="*/ 0 h 956"/>
                <a:gd name="T18" fmla="*/ 0 w 1180"/>
                <a:gd name="T19" fmla="*/ 0 h 9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80" h="956">
                  <a:moveTo>
                    <a:pt x="499" y="7"/>
                  </a:moveTo>
                  <a:lnTo>
                    <a:pt x="0" y="780"/>
                  </a:lnTo>
                  <a:lnTo>
                    <a:pt x="134" y="885"/>
                  </a:lnTo>
                  <a:lnTo>
                    <a:pt x="366" y="920"/>
                  </a:lnTo>
                  <a:lnTo>
                    <a:pt x="534" y="956"/>
                  </a:lnTo>
                  <a:lnTo>
                    <a:pt x="829" y="949"/>
                  </a:lnTo>
                  <a:lnTo>
                    <a:pt x="1096" y="850"/>
                  </a:lnTo>
                  <a:lnTo>
                    <a:pt x="1180" y="801"/>
                  </a:lnTo>
                  <a:lnTo>
                    <a:pt x="668" y="0"/>
                  </a:lnTo>
                  <a:lnTo>
                    <a:pt x="499" y="7"/>
                  </a:lnTo>
                  <a:close/>
                </a:path>
              </a:pathLst>
            </a:custGeom>
            <a:solidFill>
              <a:srgbClr val="66CCFF"/>
            </a:solidFill>
            <a:ln w="19050" cmpd="sng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891" name="Group 347"/>
          <p:cNvGrpSpPr>
            <a:grpSpLocks/>
          </p:cNvGrpSpPr>
          <p:nvPr/>
        </p:nvGrpSpPr>
        <p:grpSpPr bwMode="auto">
          <a:xfrm>
            <a:off x="6326174" y="2477052"/>
            <a:ext cx="416744" cy="205711"/>
            <a:chOff x="1871277" y="1576300"/>
            <a:chExt cx="1128371" cy="437861"/>
          </a:xfrm>
        </p:grpSpPr>
        <p:sp>
          <p:nvSpPr>
            <p:cNvPr id="892" name="Oval 89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93" name="Rectangle 89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94" name="Oval 89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95" name="Freeform 89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96" name="Freeform 89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97" name="Freeform 89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98" name="Freeform 89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899" name="Straight Connector 898"/>
            <p:cNvCxnSpPr>
              <a:endCxn id="89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0" name="Straight Connector 89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1" name="Group 347"/>
          <p:cNvGrpSpPr>
            <a:grpSpLocks/>
          </p:cNvGrpSpPr>
          <p:nvPr/>
        </p:nvGrpSpPr>
        <p:grpSpPr bwMode="auto">
          <a:xfrm>
            <a:off x="7177349" y="2476441"/>
            <a:ext cx="416744" cy="205711"/>
            <a:chOff x="1871277" y="1576300"/>
            <a:chExt cx="1128371" cy="437861"/>
          </a:xfrm>
        </p:grpSpPr>
        <p:sp>
          <p:nvSpPr>
            <p:cNvPr id="902" name="Oval 90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03" name="Rectangle 90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04" name="Oval 90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05" name="Freeform 90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06" name="Freeform 90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07" name="Freeform 90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08" name="Freeform 90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09" name="Straight Connector 908"/>
            <p:cNvCxnSpPr>
              <a:endCxn id="90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0" name="Straight Connector 90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1" name="Group 347"/>
          <p:cNvGrpSpPr>
            <a:grpSpLocks/>
          </p:cNvGrpSpPr>
          <p:nvPr/>
        </p:nvGrpSpPr>
        <p:grpSpPr bwMode="auto">
          <a:xfrm>
            <a:off x="7686788" y="2399327"/>
            <a:ext cx="416744" cy="205711"/>
            <a:chOff x="1871277" y="1576300"/>
            <a:chExt cx="1128371" cy="437861"/>
          </a:xfrm>
        </p:grpSpPr>
        <p:sp>
          <p:nvSpPr>
            <p:cNvPr id="912" name="Oval 91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13" name="Rectangle 91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14" name="Oval 91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15" name="Freeform 91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16" name="Freeform 91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17" name="Freeform 91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18" name="Freeform 91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19" name="Straight Connector 918"/>
            <p:cNvCxnSpPr>
              <a:endCxn id="91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0" name="Straight Connector 91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1" name="Group 347"/>
          <p:cNvGrpSpPr>
            <a:grpSpLocks/>
          </p:cNvGrpSpPr>
          <p:nvPr/>
        </p:nvGrpSpPr>
        <p:grpSpPr bwMode="auto">
          <a:xfrm>
            <a:off x="7752480" y="2760839"/>
            <a:ext cx="416744" cy="205711"/>
            <a:chOff x="1871277" y="1576300"/>
            <a:chExt cx="1128371" cy="437861"/>
          </a:xfrm>
        </p:grpSpPr>
        <p:sp>
          <p:nvSpPr>
            <p:cNvPr id="922" name="Oval 92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23" name="Rectangle 92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24" name="Oval 92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25" name="Freeform 92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26" name="Freeform 92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27" name="Freeform 92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28" name="Freeform 92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29" name="Straight Connector 928"/>
            <p:cNvCxnSpPr>
              <a:endCxn id="92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0" name="Straight Connector 92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1" name="Group 347"/>
          <p:cNvGrpSpPr>
            <a:grpSpLocks/>
          </p:cNvGrpSpPr>
          <p:nvPr/>
        </p:nvGrpSpPr>
        <p:grpSpPr bwMode="auto">
          <a:xfrm>
            <a:off x="7201005" y="2760229"/>
            <a:ext cx="416744" cy="205711"/>
            <a:chOff x="1871277" y="1576300"/>
            <a:chExt cx="1128371" cy="437861"/>
          </a:xfrm>
        </p:grpSpPr>
        <p:sp>
          <p:nvSpPr>
            <p:cNvPr id="932" name="Oval 93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33" name="Rectangle 93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34" name="Oval 93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35" name="Freeform 93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36" name="Freeform 93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37" name="Freeform 93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38" name="Freeform 93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39" name="Straight Connector 938"/>
            <p:cNvCxnSpPr>
              <a:endCxn id="93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0" name="Straight Connector 93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1" name="Group 347"/>
          <p:cNvGrpSpPr>
            <a:grpSpLocks/>
          </p:cNvGrpSpPr>
          <p:nvPr/>
        </p:nvGrpSpPr>
        <p:grpSpPr bwMode="auto">
          <a:xfrm>
            <a:off x="7083692" y="3627282"/>
            <a:ext cx="416744" cy="205711"/>
            <a:chOff x="1871277" y="1576300"/>
            <a:chExt cx="1128371" cy="437861"/>
          </a:xfrm>
        </p:grpSpPr>
        <p:sp>
          <p:nvSpPr>
            <p:cNvPr id="942" name="Oval 94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43" name="Rectangle 94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44" name="Oval 94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45" name="Freeform 94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46" name="Freeform 94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47" name="Freeform 94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48" name="Freeform 94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49" name="Straight Connector 948"/>
            <p:cNvCxnSpPr>
              <a:endCxn id="94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0" name="Straight Connector 94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1" name="Group 347"/>
          <p:cNvGrpSpPr>
            <a:grpSpLocks/>
          </p:cNvGrpSpPr>
          <p:nvPr/>
        </p:nvGrpSpPr>
        <p:grpSpPr bwMode="auto">
          <a:xfrm>
            <a:off x="7424812" y="3896990"/>
            <a:ext cx="416744" cy="205711"/>
            <a:chOff x="1871277" y="1576300"/>
            <a:chExt cx="1128371" cy="437861"/>
          </a:xfrm>
        </p:grpSpPr>
        <p:sp>
          <p:nvSpPr>
            <p:cNvPr id="952" name="Oval 95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53" name="Rectangle 95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54" name="Oval 95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55" name="Freeform 95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56" name="Freeform 95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57" name="Freeform 95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58" name="Freeform 95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59" name="Straight Connector 958"/>
            <p:cNvCxnSpPr>
              <a:endCxn id="95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0" name="Straight Connector 95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1" name="Group 347"/>
          <p:cNvGrpSpPr>
            <a:grpSpLocks/>
          </p:cNvGrpSpPr>
          <p:nvPr/>
        </p:nvGrpSpPr>
        <p:grpSpPr bwMode="auto">
          <a:xfrm>
            <a:off x="7740429" y="3636266"/>
            <a:ext cx="416744" cy="205711"/>
            <a:chOff x="1871277" y="1576300"/>
            <a:chExt cx="1128371" cy="437861"/>
          </a:xfrm>
        </p:grpSpPr>
        <p:sp>
          <p:nvSpPr>
            <p:cNvPr id="962" name="Oval 96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63" name="Rectangle 96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64" name="Oval 96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65" name="Freeform 96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66" name="Freeform 96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67" name="Freeform 96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68" name="Freeform 96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69" name="Straight Connector 968"/>
            <p:cNvCxnSpPr>
              <a:endCxn id="96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0" name="Straight Connector 96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1" name="Group 347"/>
          <p:cNvGrpSpPr>
            <a:grpSpLocks/>
          </p:cNvGrpSpPr>
          <p:nvPr/>
        </p:nvGrpSpPr>
        <p:grpSpPr bwMode="auto">
          <a:xfrm>
            <a:off x="6056633" y="3656920"/>
            <a:ext cx="375153" cy="169148"/>
            <a:chOff x="1871277" y="1576300"/>
            <a:chExt cx="1128371" cy="437861"/>
          </a:xfrm>
        </p:grpSpPr>
        <p:sp>
          <p:nvSpPr>
            <p:cNvPr id="972" name="Oval 97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73" name="Rectangle 97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74" name="Oval 97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75" name="Freeform 97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76" name="Freeform 97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77" name="Freeform 97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78" name="Freeform 97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79" name="Straight Connector 978"/>
            <p:cNvCxnSpPr>
              <a:endCxn id="97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0" name="Straight Connector 97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1" name="Group 347"/>
          <p:cNvGrpSpPr>
            <a:grpSpLocks/>
          </p:cNvGrpSpPr>
          <p:nvPr/>
        </p:nvGrpSpPr>
        <p:grpSpPr bwMode="auto">
          <a:xfrm>
            <a:off x="6970247" y="4493117"/>
            <a:ext cx="522452" cy="260369"/>
            <a:chOff x="1871277" y="1576300"/>
            <a:chExt cx="1128371" cy="437861"/>
          </a:xfrm>
        </p:grpSpPr>
        <p:sp>
          <p:nvSpPr>
            <p:cNvPr id="982" name="Oval 98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83" name="Rectangle 98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84" name="Oval 98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85" name="Freeform 98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86" name="Freeform 98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87" name="Freeform 98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88" name="Freeform 98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89" name="Straight Connector 988"/>
            <p:cNvCxnSpPr>
              <a:endCxn id="98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0" name="Straight Connector 98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1" name="Group 347"/>
          <p:cNvGrpSpPr>
            <a:grpSpLocks/>
          </p:cNvGrpSpPr>
          <p:nvPr/>
        </p:nvGrpSpPr>
        <p:grpSpPr bwMode="auto">
          <a:xfrm>
            <a:off x="6260655" y="4818927"/>
            <a:ext cx="522452" cy="260369"/>
            <a:chOff x="1871277" y="1576300"/>
            <a:chExt cx="1128371" cy="437861"/>
          </a:xfrm>
        </p:grpSpPr>
        <p:sp>
          <p:nvSpPr>
            <p:cNvPr id="992" name="Oval 99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93" name="Rectangle 99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94" name="Oval 99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995" name="Freeform 99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96" name="Freeform 99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97" name="Freeform 99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98" name="Freeform 99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999" name="Straight Connector 998"/>
            <p:cNvCxnSpPr>
              <a:endCxn id="99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0" name="Straight Connector 99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1" name="Group 347"/>
          <p:cNvGrpSpPr>
            <a:grpSpLocks/>
          </p:cNvGrpSpPr>
          <p:nvPr/>
        </p:nvGrpSpPr>
        <p:grpSpPr bwMode="auto">
          <a:xfrm>
            <a:off x="7693291" y="4813217"/>
            <a:ext cx="522452" cy="260369"/>
            <a:chOff x="1871277" y="1576300"/>
            <a:chExt cx="1128371" cy="437861"/>
          </a:xfrm>
        </p:grpSpPr>
        <p:sp>
          <p:nvSpPr>
            <p:cNvPr id="1002" name="Oval 100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03" name="Rectangle 100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04" name="Oval 100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05" name="Freeform 100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06" name="Freeform 100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07" name="Freeform 100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08" name="Freeform 100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09" name="Straight Connector 1008"/>
            <p:cNvCxnSpPr>
              <a:endCxn id="100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0" name="Straight Connector 100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980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Picture 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9255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244475"/>
            <a:ext cx="7772400" cy="8985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layer: context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2263" y="1547813"/>
            <a:ext cx="4151312" cy="46482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datagram transferred by different link protocols over different links: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e.g., Ethernet on first link, frame relay on intermediate links, 802.11 on last link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each  link protocol provides different services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e.g., may or may not provide rdt over link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18038" y="1479550"/>
            <a:ext cx="4187825" cy="4648200"/>
          </a:xfrm>
          <a:solidFill>
            <a:schemeClr val="bg1"/>
          </a:solidFill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transportation analogy:</a:t>
            </a:r>
          </a:p>
          <a:p>
            <a:pPr>
              <a:defRPr/>
            </a:pPr>
            <a:r>
              <a:rPr lang="en-US" sz="2000" dirty="0">
                <a:latin typeface="Gill Sans MT" charset="0"/>
                <a:cs typeface="+mn-cs"/>
              </a:rPr>
              <a:t>trip from Princeton to Lausanne</a:t>
            </a:r>
          </a:p>
          <a:p>
            <a:pPr lvl="1">
              <a:defRPr/>
            </a:pPr>
            <a:r>
              <a:rPr lang="en-US" sz="2000" dirty="0" smtClean="0">
                <a:latin typeface="Gill Sans MT" charset="0"/>
              </a:rPr>
              <a:t>taxi: </a:t>
            </a:r>
            <a:r>
              <a:rPr lang="en-US" sz="2000" dirty="0">
                <a:latin typeface="Gill Sans MT" charset="0"/>
              </a:rPr>
              <a:t>Princeton to JFK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plane: JFK to </a:t>
            </a:r>
            <a:r>
              <a:rPr lang="en-US" sz="2000" dirty="0" smtClean="0">
                <a:latin typeface="Gill Sans MT" charset="0"/>
              </a:rPr>
              <a:t>Paris</a:t>
            </a:r>
            <a:endParaRPr lang="en-US" sz="2000" dirty="0">
              <a:latin typeface="Gill Sans MT" charset="0"/>
            </a:endParaRP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train: </a:t>
            </a:r>
            <a:r>
              <a:rPr lang="en-US" sz="2000" dirty="0" smtClean="0">
                <a:latin typeface="Gill Sans MT" charset="0"/>
              </a:rPr>
              <a:t>Paris </a:t>
            </a:r>
            <a:r>
              <a:rPr lang="en-US" sz="2000" dirty="0">
                <a:latin typeface="Gill Sans MT" charset="0"/>
              </a:rPr>
              <a:t>to </a:t>
            </a:r>
            <a:r>
              <a:rPr lang="en-US" sz="2000" dirty="0" smtClean="0">
                <a:latin typeface="Gill Sans MT" charset="0"/>
              </a:rPr>
              <a:t>Marseille</a:t>
            </a:r>
            <a:endParaRPr lang="en-US" sz="2000" dirty="0">
              <a:latin typeface="Gill Sans MT" charset="0"/>
            </a:endParaRP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tourist =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datagram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transport segment =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communication link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transportation mode =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link layer protocol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travel agent =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routing algorithm</a:t>
            </a:r>
          </a:p>
          <a:p>
            <a:pPr lvl="1">
              <a:defRPr/>
            </a:pPr>
            <a:endParaRPr lang="en-US" sz="2000" dirty="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74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9" name="Picture 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041400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176963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 services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419225"/>
            <a:ext cx="7772400" cy="4648200"/>
          </a:xfrm>
        </p:spPr>
        <p:txBody>
          <a:bodyPr/>
          <a:lstStyle/>
          <a:p>
            <a:pPr>
              <a:lnSpc>
                <a:spcPct val="75000"/>
              </a:lnSpc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framing, link access:</a:t>
            </a:r>
            <a:r>
              <a:rPr lang="en-US" sz="3200" dirty="0">
                <a:latin typeface="Gill Sans MT" charset="0"/>
                <a:cs typeface="+mn-cs"/>
              </a:rPr>
              <a:t> 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encapsulate datagram into frame, adding header, trailer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channel access if shared medium</a:t>
            </a:r>
          </a:p>
          <a:p>
            <a:pPr lvl="1">
              <a:lnSpc>
                <a:spcPct val="75000"/>
              </a:lnSpc>
              <a:defRPr/>
            </a:pPr>
            <a:r>
              <a:rPr lang="ja-JP" altLang="en-US" dirty="0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MAC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addresses used in frame headers to identify source, </a:t>
            </a:r>
            <a:r>
              <a:rPr lang="en-US" dirty="0" smtClean="0">
                <a:latin typeface="Gill Sans MT" charset="0"/>
              </a:rPr>
              <a:t>destination  </a:t>
            </a:r>
            <a:endParaRPr lang="en-US" dirty="0">
              <a:latin typeface="Gill Sans MT" charset="0"/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</a:rPr>
              <a:t>different from IP address!</a:t>
            </a:r>
          </a:p>
          <a:p>
            <a:pPr>
              <a:lnSpc>
                <a:spcPct val="75000"/>
              </a:lnSpc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reliable delivery between adjacent nodes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we learned how to do this already (chapter 3)!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seldom used on low bit-error link (fiber, some twisted pair)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wireless links: high error rates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sz="2400" dirty="0">
                <a:latin typeface="Gill Sans MT" charset="0"/>
              </a:rPr>
              <a:t> why both link-level and end-end reliability?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8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7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02870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563688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flow control: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pacing between adjacent sending and receiving nodes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error detection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: 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errors caused by signal attenuation, noise. 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receiver detects presence of errors: </a:t>
            </a:r>
          </a:p>
          <a:p>
            <a:pPr lvl="2">
              <a:defRPr/>
            </a:pPr>
            <a:r>
              <a:rPr lang="en-US" dirty="0">
                <a:latin typeface="Gill Sans MT" charset="0"/>
              </a:rPr>
              <a:t>signals sender for retransmission or drops frame 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error correction:</a:t>
            </a:r>
            <a:r>
              <a:rPr lang="en-US" dirty="0">
                <a:latin typeface="Gill Sans MT" charset="0"/>
                <a:cs typeface="+mn-cs"/>
              </a:rPr>
              <a:t> 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receiver identifies </a:t>
            </a:r>
            <a:r>
              <a:rPr lang="en-US" sz="2000" i="1" dirty="0">
                <a:solidFill>
                  <a:srgbClr val="CC0000"/>
                </a:solidFill>
                <a:latin typeface="Gill Sans MT" charset="0"/>
              </a:rPr>
              <a:t>and corrects</a:t>
            </a:r>
            <a:r>
              <a:rPr lang="en-US" sz="2000" dirty="0">
                <a:latin typeface="Gill Sans MT" charset="0"/>
              </a:rPr>
              <a:t> bit error(s) without resorting to retransmission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half-duplex and full-duplex</a:t>
            </a:r>
            <a:endParaRPr lang="en-US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with half duplex, nodes at both ends of link can transmit, but not at same time</a:t>
            </a:r>
            <a:endParaRPr lang="en-US" dirty="0">
              <a:latin typeface="Gill Sans MT" charset="0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176963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Link layer services (more)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6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268" name="Freeform 92"/>
          <p:cNvSpPr>
            <a:spLocks/>
          </p:cNvSpPr>
          <p:nvPr/>
        </p:nvSpPr>
        <p:spPr bwMode="auto">
          <a:xfrm>
            <a:off x="5656263" y="2616200"/>
            <a:ext cx="2308225" cy="3028950"/>
          </a:xfrm>
          <a:custGeom>
            <a:avLst/>
            <a:gdLst>
              <a:gd name="T0" fmla="*/ 0 w 1454"/>
              <a:gd name="T1" fmla="*/ 2743200 h 1908"/>
              <a:gd name="T2" fmla="*/ 31750 w 1454"/>
              <a:gd name="T3" fmla="*/ 2668588 h 1908"/>
              <a:gd name="T4" fmla="*/ 446088 w 1454"/>
              <a:gd name="T5" fmla="*/ 0 h 1908"/>
              <a:gd name="T6" fmla="*/ 1978025 w 1454"/>
              <a:gd name="T7" fmla="*/ 477838 h 1908"/>
              <a:gd name="T8" fmla="*/ 2308225 w 1454"/>
              <a:gd name="T9" fmla="*/ 2370138 h 1908"/>
              <a:gd name="T10" fmla="*/ 393700 w 1454"/>
              <a:gd name="T11" fmla="*/ 3028950 h 1908"/>
              <a:gd name="T12" fmla="*/ 0 w 1454"/>
              <a:gd name="T13" fmla="*/ 2743200 h 19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54" h="1908">
                <a:moveTo>
                  <a:pt x="0" y="1728"/>
                </a:moveTo>
                <a:cubicBezTo>
                  <a:pt x="15" y="1684"/>
                  <a:pt x="4" y="1697"/>
                  <a:pt x="20" y="1681"/>
                </a:cubicBezTo>
                <a:lnTo>
                  <a:pt x="281" y="0"/>
                </a:lnTo>
                <a:lnTo>
                  <a:pt x="1246" y="301"/>
                </a:lnTo>
                <a:lnTo>
                  <a:pt x="1454" y="1493"/>
                </a:lnTo>
                <a:lnTo>
                  <a:pt x="248" y="1908"/>
                </a:lnTo>
                <a:lnTo>
                  <a:pt x="0" y="1728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50000">
                <a:schemeClr val="bg1"/>
              </a:gs>
              <a:gs pos="100000">
                <a:srgbClr val="000099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54276" name="Picture 8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88741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100013"/>
            <a:ext cx="8251825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Where is the link layer implemented?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8463" y="1243013"/>
            <a:ext cx="4075112" cy="4659312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in each and every host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link layer implemented in </a:t>
            </a:r>
            <a:r>
              <a:rPr lang="ja-JP" altLang="en-US" sz="2400" dirty="0">
                <a:latin typeface="Gill Sans MT" charset="0"/>
                <a:cs typeface="+mn-cs"/>
              </a:rPr>
              <a:t>“</a:t>
            </a:r>
            <a:r>
              <a:rPr lang="en-US" sz="2400" dirty="0">
                <a:latin typeface="Gill Sans MT" charset="0"/>
                <a:cs typeface="+mn-cs"/>
              </a:rPr>
              <a:t>adaptor</a:t>
            </a:r>
            <a:r>
              <a:rPr lang="ja-JP" altLang="en-US" sz="2400" dirty="0">
                <a:latin typeface="Gill Sans MT" charset="0"/>
                <a:cs typeface="+mn-cs"/>
              </a:rPr>
              <a:t>”</a:t>
            </a:r>
            <a:r>
              <a:rPr lang="en-US" sz="2400" dirty="0">
                <a:latin typeface="Gill Sans MT" charset="0"/>
                <a:cs typeface="+mn-cs"/>
              </a:rPr>
              <a:t> (aka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network interface card</a:t>
            </a:r>
            <a:r>
              <a:rPr lang="en-US" sz="2400" dirty="0">
                <a:latin typeface="Gill Sans MT" charset="0"/>
                <a:cs typeface="+mn-cs"/>
              </a:rPr>
              <a:t> NIC</a:t>
            </a:r>
            <a:r>
              <a:rPr lang="en-US" sz="2400" dirty="0" smtClean="0">
                <a:latin typeface="Gill Sans MT" charset="0"/>
                <a:cs typeface="+mn-cs"/>
              </a:rPr>
              <a:t>) or on a chip</a:t>
            </a:r>
            <a:endParaRPr lang="en-US" sz="2400" dirty="0"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Ethernet card, 802.11 </a:t>
            </a:r>
            <a:r>
              <a:rPr lang="en-US" dirty="0" smtClean="0">
                <a:latin typeface="Gill Sans MT" charset="0"/>
              </a:rPr>
              <a:t>card; Ethernet chipset</a:t>
            </a:r>
            <a:endParaRPr lang="en-US" dirty="0">
              <a:latin typeface="Gill Sans MT" charset="0"/>
            </a:endParaRPr>
          </a:p>
          <a:p>
            <a:pPr lvl="1">
              <a:defRPr/>
            </a:pPr>
            <a:r>
              <a:rPr lang="en-US" dirty="0">
                <a:latin typeface="Gill Sans MT" charset="0"/>
              </a:rPr>
              <a:t>implements link, physical layer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attaches into </a:t>
            </a:r>
            <a:r>
              <a:rPr lang="en-US" sz="2400" dirty="0" smtClean="0">
                <a:latin typeface="Gill Sans MT" charset="0"/>
                <a:cs typeface="+mn-cs"/>
              </a:rPr>
              <a:t>host’s </a:t>
            </a:r>
            <a:r>
              <a:rPr lang="en-US" sz="2400" dirty="0">
                <a:latin typeface="Gill Sans MT" charset="0"/>
                <a:cs typeface="+mn-cs"/>
              </a:rPr>
              <a:t>system buses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combination of hardware, software, firmware</a:t>
            </a:r>
          </a:p>
          <a:p>
            <a:pPr lvl="1"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8200" name="Rectangle 42"/>
          <p:cNvSpPr>
            <a:spLocks noChangeArrowheads="1"/>
          </p:cNvSpPr>
          <p:nvPr/>
        </p:nvSpPr>
        <p:spPr bwMode="auto">
          <a:xfrm>
            <a:off x="6129338" y="2614613"/>
            <a:ext cx="1836737" cy="2401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01" name="Rectangle 44"/>
          <p:cNvSpPr>
            <a:spLocks noChangeArrowheads="1"/>
          </p:cNvSpPr>
          <p:nvPr/>
        </p:nvSpPr>
        <p:spPr bwMode="auto">
          <a:xfrm>
            <a:off x="6578600" y="4552950"/>
            <a:ext cx="666750" cy="282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02" name="Rectangle 45"/>
          <p:cNvSpPr>
            <a:spLocks noChangeArrowheads="1"/>
          </p:cNvSpPr>
          <p:nvPr/>
        </p:nvSpPr>
        <p:spPr bwMode="auto">
          <a:xfrm>
            <a:off x="6578600" y="3965575"/>
            <a:ext cx="657225" cy="519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 dirty="0">
                <a:latin typeface="Arial" charset="0"/>
                <a:cs typeface="+mn-cs"/>
              </a:rPr>
              <a:t>controller</a:t>
            </a:r>
          </a:p>
        </p:txBody>
      </p:sp>
      <p:sp>
        <p:nvSpPr>
          <p:cNvPr id="8203" name="Text Box 46"/>
          <p:cNvSpPr txBox="1">
            <a:spLocks noChangeArrowheads="1"/>
          </p:cNvSpPr>
          <p:nvPr/>
        </p:nvSpPr>
        <p:spPr bwMode="auto">
          <a:xfrm>
            <a:off x="6384925" y="4562475"/>
            <a:ext cx="10366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200" i="0" dirty="0" smtClean="0">
                <a:latin typeface="Arial" charset="0"/>
                <a:cs typeface="+mn-cs"/>
              </a:rPr>
              <a:t>physical</a:t>
            </a:r>
          </a:p>
          <a:p>
            <a:pPr algn="ctr" eaLnBrk="1" hangingPunct="1">
              <a:defRPr/>
            </a:pPr>
            <a:r>
              <a:rPr lang="en-US" sz="1200" i="0" dirty="0" smtClean="0">
                <a:latin typeface="Arial" charset="0"/>
                <a:cs typeface="+mn-cs"/>
              </a:rPr>
              <a:t>transmission</a:t>
            </a:r>
          </a:p>
        </p:txBody>
      </p:sp>
      <p:sp>
        <p:nvSpPr>
          <p:cNvPr id="54283" name="Freeform 47"/>
          <p:cNvSpPr>
            <a:spLocks/>
          </p:cNvSpPr>
          <p:nvPr/>
        </p:nvSpPr>
        <p:spPr bwMode="auto">
          <a:xfrm>
            <a:off x="6630988" y="3484563"/>
            <a:ext cx="200025" cy="460375"/>
          </a:xfrm>
          <a:custGeom>
            <a:avLst/>
            <a:gdLst>
              <a:gd name="T0" fmla="*/ 0 w 361"/>
              <a:gd name="T1" fmla="*/ 0 h 478"/>
              <a:gd name="T2" fmla="*/ 0 w 361"/>
              <a:gd name="T3" fmla="*/ 2147483647 h 478"/>
              <a:gd name="T4" fmla="*/ 2147483647 w 361"/>
              <a:gd name="T5" fmla="*/ 2147483647 h 478"/>
              <a:gd name="T6" fmla="*/ 2147483647 w 361"/>
              <a:gd name="T7" fmla="*/ 2147483647 h 4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1" h="478">
                <a:moveTo>
                  <a:pt x="0" y="0"/>
                </a:moveTo>
                <a:lnTo>
                  <a:pt x="0" y="230"/>
                </a:lnTo>
                <a:lnTo>
                  <a:pt x="361" y="230"/>
                </a:lnTo>
                <a:lnTo>
                  <a:pt x="359" y="478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205" name="Line 48"/>
          <p:cNvSpPr>
            <a:spLocks noChangeShapeType="1"/>
          </p:cNvSpPr>
          <p:nvPr/>
        </p:nvSpPr>
        <p:spPr bwMode="auto">
          <a:xfrm>
            <a:off x="6496050" y="3657600"/>
            <a:ext cx="1358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06" name="Line 49"/>
          <p:cNvSpPr>
            <a:spLocks noChangeShapeType="1"/>
          </p:cNvSpPr>
          <p:nvPr/>
        </p:nvSpPr>
        <p:spPr bwMode="auto">
          <a:xfrm flipV="1">
            <a:off x="6891338" y="3665538"/>
            <a:ext cx="0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07" name="Rectangle 50"/>
          <p:cNvSpPr>
            <a:spLocks noChangeArrowheads="1"/>
          </p:cNvSpPr>
          <p:nvPr/>
        </p:nvSpPr>
        <p:spPr bwMode="auto">
          <a:xfrm>
            <a:off x="6384925" y="2967038"/>
            <a:ext cx="657225" cy="51911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 dirty="0">
                <a:latin typeface="Arial" charset="0"/>
                <a:cs typeface="+mn-cs"/>
              </a:rPr>
              <a:t>cpu</a:t>
            </a:r>
          </a:p>
        </p:txBody>
      </p:sp>
      <p:sp>
        <p:nvSpPr>
          <p:cNvPr id="8208" name="Rectangle 51"/>
          <p:cNvSpPr>
            <a:spLocks noChangeArrowheads="1"/>
          </p:cNvSpPr>
          <p:nvPr/>
        </p:nvSpPr>
        <p:spPr bwMode="auto">
          <a:xfrm>
            <a:off x="7204075" y="2968625"/>
            <a:ext cx="657225" cy="519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 dirty="0">
                <a:latin typeface="Arial" charset="0"/>
                <a:cs typeface="+mn-cs"/>
              </a:rPr>
              <a:t>memory</a:t>
            </a:r>
          </a:p>
        </p:txBody>
      </p:sp>
      <p:sp>
        <p:nvSpPr>
          <p:cNvPr id="8209" name="Line 52"/>
          <p:cNvSpPr>
            <a:spLocks noChangeShapeType="1"/>
          </p:cNvSpPr>
          <p:nvPr/>
        </p:nvSpPr>
        <p:spPr bwMode="auto">
          <a:xfrm flipH="1" flipV="1">
            <a:off x="6688138" y="3487738"/>
            <a:ext cx="1587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10" name="Line 53"/>
          <p:cNvSpPr>
            <a:spLocks noChangeShapeType="1"/>
          </p:cNvSpPr>
          <p:nvPr/>
        </p:nvSpPr>
        <p:spPr bwMode="auto">
          <a:xfrm flipH="1" flipV="1">
            <a:off x="7561263" y="3489325"/>
            <a:ext cx="1587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11" name="Text Box 54"/>
          <p:cNvSpPr txBox="1">
            <a:spLocks noChangeArrowheads="1"/>
          </p:cNvSpPr>
          <p:nvPr/>
        </p:nvSpPr>
        <p:spPr bwMode="auto">
          <a:xfrm>
            <a:off x="8008938" y="3786188"/>
            <a:ext cx="87947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Arial" charset="0"/>
                <a:cs typeface="+mn-cs"/>
              </a:rPr>
              <a:t>host </a:t>
            </a:r>
          </a:p>
          <a:p>
            <a:pPr eaLnBrk="1" hangingPunct="1">
              <a:defRPr/>
            </a:pPr>
            <a:r>
              <a:rPr lang="en-US" sz="1200" dirty="0" smtClean="0">
                <a:latin typeface="Arial" charset="0"/>
                <a:cs typeface="+mn-cs"/>
              </a:rPr>
              <a:t>bus </a:t>
            </a:r>
          </a:p>
          <a:p>
            <a:pPr eaLnBrk="1" hangingPunct="1">
              <a:defRPr/>
            </a:pPr>
            <a:r>
              <a:rPr lang="en-US" sz="1200" dirty="0" smtClean="0">
                <a:latin typeface="Arial" charset="0"/>
                <a:cs typeface="+mn-cs"/>
              </a:rPr>
              <a:t>(e.g., PCI)</a:t>
            </a:r>
          </a:p>
        </p:txBody>
      </p:sp>
      <p:sp>
        <p:nvSpPr>
          <p:cNvPr id="8212" name="Line 55"/>
          <p:cNvSpPr>
            <a:spLocks noChangeShapeType="1"/>
          </p:cNvSpPr>
          <p:nvPr/>
        </p:nvSpPr>
        <p:spPr bwMode="auto">
          <a:xfrm flipH="1">
            <a:off x="6891338" y="4273550"/>
            <a:ext cx="12700" cy="339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13" name="Line 56"/>
          <p:cNvSpPr>
            <a:spLocks noChangeShapeType="1"/>
          </p:cNvSpPr>
          <p:nvPr/>
        </p:nvSpPr>
        <p:spPr bwMode="auto">
          <a:xfrm>
            <a:off x="6889750" y="4806950"/>
            <a:ext cx="0" cy="366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14" name="Line 57"/>
          <p:cNvSpPr>
            <a:spLocks noChangeShapeType="1"/>
          </p:cNvSpPr>
          <p:nvPr/>
        </p:nvSpPr>
        <p:spPr bwMode="auto">
          <a:xfrm flipH="1" flipV="1">
            <a:off x="7686675" y="3662363"/>
            <a:ext cx="382588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15" name="Text Box 58"/>
          <p:cNvSpPr txBox="1">
            <a:spLocks noChangeArrowheads="1"/>
          </p:cNvSpPr>
          <p:nvPr/>
        </p:nvSpPr>
        <p:spPr bwMode="auto">
          <a:xfrm>
            <a:off x="7296150" y="5356225"/>
            <a:ext cx="1273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Arial" charset="0"/>
                <a:cs typeface="+mn-cs"/>
              </a:rPr>
              <a:t>network adapter</a:t>
            </a:r>
          </a:p>
          <a:p>
            <a:pPr eaLnBrk="1" hangingPunct="1">
              <a:defRPr/>
            </a:pPr>
            <a:r>
              <a:rPr lang="en-US" sz="1200" dirty="0" smtClean="0">
                <a:latin typeface="Arial" charset="0"/>
                <a:cs typeface="+mn-cs"/>
              </a:rPr>
              <a:t>card</a:t>
            </a:r>
          </a:p>
        </p:txBody>
      </p:sp>
      <p:sp>
        <p:nvSpPr>
          <p:cNvPr id="8216" name="Line 59"/>
          <p:cNvSpPr>
            <a:spLocks noChangeShapeType="1"/>
          </p:cNvSpPr>
          <p:nvPr/>
        </p:nvSpPr>
        <p:spPr bwMode="auto">
          <a:xfrm flipH="1" flipV="1">
            <a:off x="7504113" y="4679950"/>
            <a:ext cx="271462" cy="75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217" name="Rectangle 43"/>
          <p:cNvSpPr>
            <a:spLocks noChangeArrowheads="1"/>
          </p:cNvSpPr>
          <p:nvPr/>
        </p:nvSpPr>
        <p:spPr bwMode="auto">
          <a:xfrm>
            <a:off x="6351588" y="3854450"/>
            <a:ext cx="1122362" cy="108267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306260" name="Group 84"/>
          <p:cNvGrpSpPr>
            <a:grpSpLocks/>
          </p:cNvGrpSpPr>
          <p:nvPr/>
        </p:nvGrpSpPr>
        <p:grpSpPr bwMode="auto">
          <a:xfrm>
            <a:off x="5091113" y="2743200"/>
            <a:ext cx="1466850" cy="2065338"/>
            <a:chOff x="2691" y="1728"/>
            <a:chExt cx="924" cy="1301"/>
          </a:xfrm>
        </p:grpSpPr>
        <p:sp>
          <p:nvSpPr>
            <p:cNvPr id="54303" name="Freeform 62"/>
            <p:cNvSpPr>
              <a:spLocks/>
            </p:cNvSpPr>
            <p:nvPr/>
          </p:nvSpPr>
          <p:spPr bwMode="auto">
            <a:xfrm>
              <a:off x="3225" y="2509"/>
              <a:ext cx="390" cy="520"/>
            </a:xfrm>
            <a:custGeom>
              <a:avLst/>
              <a:gdLst>
                <a:gd name="T0" fmla="*/ 390 w 390"/>
                <a:gd name="T1" fmla="*/ 0 h 520"/>
                <a:gd name="T2" fmla="*/ 0 w 390"/>
                <a:gd name="T3" fmla="*/ 221 h 520"/>
                <a:gd name="T4" fmla="*/ 3 w 390"/>
                <a:gd name="T5" fmla="*/ 433 h 520"/>
                <a:gd name="T6" fmla="*/ 388 w 390"/>
                <a:gd name="T7" fmla="*/ 520 h 520"/>
                <a:gd name="T8" fmla="*/ 390 w 390"/>
                <a:gd name="T9" fmla="*/ 0 h 5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0" h="520">
                  <a:moveTo>
                    <a:pt x="390" y="0"/>
                  </a:moveTo>
                  <a:lnTo>
                    <a:pt x="0" y="221"/>
                  </a:lnTo>
                  <a:lnTo>
                    <a:pt x="3" y="433"/>
                  </a:lnTo>
                  <a:lnTo>
                    <a:pt x="388" y="520"/>
                  </a:lnTo>
                  <a:lnTo>
                    <a:pt x="39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304" name="Freeform 63"/>
            <p:cNvSpPr>
              <a:spLocks/>
            </p:cNvSpPr>
            <p:nvPr/>
          </p:nvSpPr>
          <p:spPr bwMode="auto">
            <a:xfrm>
              <a:off x="3222" y="1767"/>
              <a:ext cx="275" cy="443"/>
            </a:xfrm>
            <a:custGeom>
              <a:avLst/>
              <a:gdLst>
                <a:gd name="T0" fmla="*/ 264 w 275"/>
                <a:gd name="T1" fmla="*/ 108 h 443"/>
                <a:gd name="T2" fmla="*/ 0 w 275"/>
                <a:gd name="T3" fmla="*/ 0 h 443"/>
                <a:gd name="T4" fmla="*/ 2 w 275"/>
                <a:gd name="T5" fmla="*/ 443 h 443"/>
                <a:gd name="T6" fmla="*/ 275 w 275"/>
                <a:gd name="T7" fmla="*/ 412 h 443"/>
                <a:gd name="T8" fmla="*/ 264 w 275"/>
                <a:gd name="T9" fmla="*/ 108 h 4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5" h="443">
                  <a:moveTo>
                    <a:pt x="264" y="108"/>
                  </a:moveTo>
                  <a:lnTo>
                    <a:pt x="0" y="0"/>
                  </a:lnTo>
                  <a:lnTo>
                    <a:pt x="2" y="443"/>
                  </a:lnTo>
                  <a:lnTo>
                    <a:pt x="275" y="412"/>
                  </a:lnTo>
                  <a:lnTo>
                    <a:pt x="264" y="108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26" name="Rectangle 64"/>
            <p:cNvSpPr>
              <a:spLocks noChangeArrowheads="1"/>
            </p:cNvSpPr>
            <p:nvPr/>
          </p:nvSpPr>
          <p:spPr bwMode="auto">
            <a:xfrm>
              <a:off x="2737" y="1775"/>
              <a:ext cx="489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27" name="Text Box 65"/>
            <p:cNvSpPr txBox="1">
              <a:spLocks noChangeArrowheads="1"/>
            </p:cNvSpPr>
            <p:nvPr/>
          </p:nvSpPr>
          <p:spPr bwMode="auto">
            <a:xfrm>
              <a:off x="2691" y="1728"/>
              <a:ext cx="57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application</a:t>
              </a:r>
            </a:p>
            <a:p>
              <a:pPr algn="ctr" eaLnBrk="1" hangingPunct="1"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transport</a:t>
              </a:r>
            </a:p>
            <a:p>
              <a:pPr algn="ctr" eaLnBrk="1" hangingPunct="1"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network</a:t>
              </a:r>
            </a:p>
            <a:p>
              <a:pPr algn="ctr" eaLnBrk="1" hangingPunct="1"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link</a:t>
              </a:r>
            </a:p>
          </p:txBody>
        </p:sp>
        <p:sp>
          <p:nvSpPr>
            <p:cNvPr id="8228" name="Line 66"/>
            <p:cNvSpPr>
              <a:spLocks noChangeShapeType="1"/>
            </p:cNvSpPr>
            <p:nvPr/>
          </p:nvSpPr>
          <p:spPr bwMode="auto">
            <a:xfrm>
              <a:off x="2737" y="188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29" name="Line 67"/>
            <p:cNvSpPr>
              <a:spLocks noChangeShapeType="1"/>
            </p:cNvSpPr>
            <p:nvPr/>
          </p:nvSpPr>
          <p:spPr bwMode="auto">
            <a:xfrm>
              <a:off x="2737" y="1991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30" name="Line 68"/>
            <p:cNvSpPr>
              <a:spLocks noChangeShapeType="1"/>
            </p:cNvSpPr>
            <p:nvPr/>
          </p:nvSpPr>
          <p:spPr bwMode="auto">
            <a:xfrm>
              <a:off x="2735" y="209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31" name="Line 69"/>
            <p:cNvSpPr>
              <a:spLocks noChangeShapeType="1"/>
            </p:cNvSpPr>
            <p:nvPr/>
          </p:nvSpPr>
          <p:spPr bwMode="auto">
            <a:xfrm>
              <a:off x="2738" y="2206"/>
              <a:ext cx="48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32" name="Rectangle 70"/>
            <p:cNvSpPr>
              <a:spLocks noChangeArrowheads="1"/>
            </p:cNvSpPr>
            <p:nvPr/>
          </p:nvSpPr>
          <p:spPr bwMode="auto">
            <a:xfrm>
              <a:off x="2695" y="2212"/>
              <a:ext cx="552" cy="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33" name="Line 71"/>
            <p:cNvSpPr>
              <a:spLocks noChangeShapeType="1"/>
            </p:cNvSpPr>
            <p:nvPr/>
          </p:nvSpPr>
          <p:spPr bwMode="auto">
            <a:xfrm>
              <a:off x="2738" y="2224"/>
              <a:ext cx="0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34" name="Line 72"/>
            <p:cNvSpPr>
              <a:spLocks noChangeShapeType="1"/>
            </p:cNvSpPr>
            <p:nvPr/>
          </p:nvSpPr>
          <p:spPr bwMode="auto">
            <a:xfrm>
              <a:off x="3225" y="2218"/>
              <a:ext cx="0" cy="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35" name="Rectangle 73"/>
            <p:cNvSpPr>
              <a:spLocks noChangeArrowheads="1"/>
            </p:cNvSpPr>
            <p:nvPr/>
          </p:nvSpPr>
          <p:spPr bwMode="auto">
            <a:xfrm>
              <a:off x="2737" y="2415"/>
              <a:ext cx="489" cy="5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36" name="Text Box 74"/>
            <p:cNvSpPr txBox="1">
              <a:spLocks noChangeArrowheads="1"/>
            </p:cNvSpPr>
            <p:nvPr/>
          </p:nvSpPr>
          <p:spPr bwMode="auto">
            <a:xfrm>
              <a:off x="2745" y="2345"/>
              <a:ext cx="46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endParaRPr lang="en-US" sz="1200" i="0" dirty="0" smtClean="0">
                <a:latin typeface="Arial" charset="0"/>
                <a:cs typeface="+mn-cs"/>
              </a:endParaRPr>
            </a:p>
            <a:p>
              <a:pPr algn="ctr" eaLnBrk="1" hangingPunct="1">
                <a:defRPr/>
              </a:pPr>
              <a:endParaRPr lang="en-US" sz="1200" i="0" dirty="0" smtClean="0">
                <a:latin typeface="Arial" charset="0"/>
                <a:cs typeface="+mn-cs"/>
              </a:endParaRPr>
            </a:p>
            <a:p>
              <a:pPr algn="ctr" eaLnBrk="1" hangingPunct="1">
                <a:defRPr/>
              </a:pPr>
              <a:endParaRPr lang="en-US" sz="1200" i="0" dirty="0" smtClean="0">
                <a:latin typeface="Arial" charset="0"/>
                <a:cs typeface="+mn-cs"/>
              </a:endParaRPr>
            </a:p>
            <a:p>
              <a:pPr algn="ctr" eaLnBrk="1" hangingPunct="1"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link</a:t>
              </a:r>
            </a:p>
            <a:p>
              <a:pPr algn="ctr" eaLnBrk="1" hangingPunct="1"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physical</a:t>
              </a:r>
            </a:p>
          </p:txBody>
        </p:sp>
        <p:sp>
          <p:nvSpPr>
            <p:cNvPr id="8237" name="Line 75"/>
            <p:cNvSpPr>
              <a:spLocks noChangeShapeType="1"/>
            </p:cNvSpPr>
            <p:nvPr/>
          </p:nvSpPr>
          <p:spPr bwMode="auto">
            <a:xfrm>
              <a:off x="2737" y="252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38" name="Line 76"/>
            <p:cNvSpPr>
              <a:spLocks noChangeShapeType="1"/>
            </p:cNvSpPr>
            <p:nvPr/>
          </p:nvSpPr>
          <p:spPr bwMode="auto">
            <a:xfrm>
              <a:off x="2737" y="2632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39" name="Line 77"/>
            <p:cNvSpPr>
              <a:spLocks noChangeShapeType="1"/>
            </p:cNvSpPr>
            <p:nvPr/>
          </p:nvSpPr>
          <p:spPr bwMode="auto">
            <a:xfrm>
              <a:off x="2735" y="2721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40" name="Line 78"/>
            <p:cNvSpPr>
              <a:spLocks noChangeShapeType="1"/>
            </p:cNvSpPr>
            <p:nvPr/>
          </p:nvSpPr>
          <p:spPr bwMode="auto">
            <a:xfrm>
              <a:off x="2733" y="283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41" name="Rectangle 79"/>
            <p:cNvSpPr>
              <a:spLocks noChangeArrowheads="1"/>
            </p:cNvSpPr>
            <p:nvPr/>
          </p:nvSpPr>
          <p:spPr bwMode="auto">
            <a:xfrm>
              <a:off x="2719" y="2390"/>
              <a:ext cx="518" cy="2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42" name="Line 80"/>
            <p:cNvSpPr>
              <a:spLocks noChangeShapeType="1"/>
            </p:cNvSpPr>
            <p:nvPr/>
          </p:nvSpPr>
          <p:spPr bwMode="auto">
            <a:xfrm>
              <a:off x="2737" y="2614"/>
              <a:ext cx="0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43" name="Line 81"/>
            <p:cNvSpPr>
              <a:spLocks noChangeShapeType="1"/>
            </p:cNvSpPr>
            <p:nvPr/>
          </p:nvSpPr>
          <p:spPr bwMode="auto">
            <a:xfrm>
              <a:off x="3226" y="2614"/>
              <a:ext cx="0" cy="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44" name="Rectangle 82"/>
            <p:cNvSpPr>
              <a:spLocks noChangeArrowheads="1"/>
            </p:cNvSpPr>
            <p:nvPr/>
          </p:nvSpPr>
          <p:spPr bwMode="auto">
            <a:xfrm>
              <a:off x="2736" y="1778"/>
              <a:ext cx="490" cy="431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45" name="Rectangle 83"/>
            <p:cNvSpPr>
              <a:spLocks noChangeArrowheads="1"/>
            </p:cNvSpPr>
            <p:nvPr/>
          </p:nvSpPr>
          <p:spPr bwMode="auto">
            <a:xfrm>
              <a:off x="2733" y="2721"/>
              <a:ext cx="489" cy="219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pic>
        <p:nvPicPr>
          <p:cNvPr id="8219" name="Picture 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1122363"/>
            <a:ext cx="1350963" cy="135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220" name="Picture 8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317625"/>
            <a:ext cx="114300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54300" name="Group 89"/>
          <p:cNvGrpSpPr>
            <a:grpSpLocks/>
          </p:cNvGrpSpPr>
          <p:nvPr/>
        </p:nvGrpSpPr>
        <p:grpSpPr bwMode="auto">
          <a:xfrm>
            <a:off x="5062538" y="5251450"/>
            <a:ext cx="1109662" cy="1095375"/>
            <a:chOff x="-44" y="1473"/>
            <a:chExt cx="981" cy="1105"/>
          </a:xfrm>
        </p:grpSpPr>
        <p:pic>
          <p:nvPicPr>
            <p:cNvPr id="54301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302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6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5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5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0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17513</TotalTime>
  <Words>3230</Words>
  <Application>Microsoft Office PowerPoint</Application>
  <PresentationFormat>On-screen Show (4:3)</PresentationFormat>
  <Paragraphs>621</Paragraphs>
  <Slides>43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4" baseType="lpstr">
      <vt:lpstr>ＭＳ Ｐゴシック</vt:lpstr>
      <vt:lpstr>Arial</vt:lpstr>
      <vt:lpstr>Comic Sans MS</vt:lpstr>
      <vt:lpstr>Courier New</vt:lpstr>
      <vt:lpstr>Gill Sans MT</vt:lpstr>
      <vt:lpstr>MS Mincho</vt:lpstr>
      <vt:lpstr>Tahoma</vt:lpstr>
      <vt:lpstr>Times New Roman</vt:lpstr>
      <vt:lpstr>Wingdings</vt:lpstr>
      <vt:lpstr>Default Design</vt:lpstr>
      <vt:lpstr>Equation</vt:lpstr>
      <vt:lpstr>PowerPoint Presentation</vt:lpstr>
      <vt:lpstr>Review Questions from last week</vt:lpstr>
      <vt:lpstr>Lecture 8: Link layer (part I)</vt:lpstr>
      <vt:lpstr>Link layer, LANs: outline</vt:lpstr>
      <vt:lpstr>Link layer: introduction</vt:lpstr>
      <vt:lpstr>Link layer: context</vt:lpstr>
      <vt:lpstr>Link layer services</vt:lpstr>
      <vt:lpstr>Link layer services (more)</vt:lpstr>
      <vt:lpstr>Where is the link layer implemented?</vt:lpstr>
      <vt:lpstr>Link layer, LANs: outline</vt:lpstr>
      <vt:lpstr>Error detection</vt:lpstr>
      <vt:lpstr>Parity checking</vt:lpstr>
      <vt:lpstr>Internet checksum (review)</vt:lpstr>
      <vt:lpstr>Cyclic redundancy check</vt:lpstr>
      <vt:lpstr>Link layer, LANs: outline</vt:lpstr>
      <vt:lpstr>Multiple access links, protocols</vt:lpstr>
      <vt:lpstr>Multiple access protocols</vt:lpstr>
      <vt:lpstr>An ideal multiple access protocol</vt:lpstr>
      <vt:lpstr>MAC protocols: taxonomy</vt:lpstr>
      <vt:lpstr>Channel partitioning MAC protocols: TDMA</vt:lpstr>
      <vt:lpstr>Random access protocols</vt:lpstr>
      <vt:lpstr>Slotted ALOHA</vt:lpstr>
      <vt:lpstr>Slotted ALOHA</vt:lpstr>
      <vt:lpstr>Pure (unslotted) ALOHA</vt:lpstr>
      <vt:lpstr>CSMA (carrier sense multiple access)</vt:lpstr>
      <vt:lpstr>CSMA collisions</vt:lpstr>
      <vt:lpstr>CSMA/CD (collision detection)</vt:lpstr>
      <vt:lpstr>CSMA/CD (collision detection)</vt:lpstr>
      <vt:lpstr>Ethernet CSMA/CD algorithm</vt:lpstr>
      <vt:lpstr>“Taking turns” MAC protocols</vt:lpstr>
      <vt:lpstr>“Taking turns” MAC protocols</vt:lpstr>
      <vt:lpstr>“Taking turns” MAC protocols</vt:lpstr>
      <vt:lpstr> Summary of MAC protocols</vt:lpstr>
      <vt:lpstr>Lecture 8: Review Questions</vt:lpstr>
      <vt:lpstr>Lecture 8: Extra Material</vt:lpstr>
      <vt:lpstr>Adaptors communicating</vt:lpstr>
      <vt:lpstr>CRC example</vt:lpstr>
      <vt:lpstr>Channel partitioning MAC protocols: FDMA</vt:lpstr>
      <vt:lpstr>Slotted ALOHA: efficiency</vt:lpstr>
      <vt:lpstr>Pure ALOHA efficiency</vt:lpstr>
      <vt:lpstr>CSMA/CD efficiency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admin</cp:lastModifiedBy>
  <cp:revision>531</cp:revision>
  <dcterms:created xsi:type="dcterms:W3CDTF">1999-10-08T19:08:27Z</dcterms:created>
  <dcterms:modified xsi:type="dcterms:W3CDTF">2018-02-08T09:05:50Z</dcterms:modified>
</cp:coreProperties>
</file>