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780" r:id="rId31"/>
    <p:sldId id="821" r:id="rId32"/>
    <p:sldId id="822" r:id="rId33"/>
    <p:sldId id="823" r:id="rId34"/>
    <p:sldId id="824" r:id="rId35"/>
    <p:sldId id="845" r:id="rId36"/>
    <p:sldId id="817" r:id="rId37"/>
    <p:sldId id="819" r:id="rId38"/>
    <p:sldId id="820" r:id="rId39"/>
    <p:sldId id="810" r:id="rId40"/>
    <p:sldId id="826" r:id="rId41"/>
    <p:sldId id="846" r:id="rId42"/>
    <p:sldId id="827" r:id="rId43"/>
    <p:sldId id="829" r:id="rId44"/>
    <p:sldId id="848" r:id="rId45"/>
    <p:sldId id="850" r:id="rId46"/>
    <p:sldId id="851" r:id="rId47"/>
    <p:sldId id="852" r:id="rId48"/>
    <p:sldId id="854" r:id="rId49"/>
    <p:sldId id="916" r:id="rId50"/>
    <p:sldId id="844" r:id="rId51"/>
    <p:sldId id="918" r:id="rId52"/>
    <p:sldId id="825" r:id="rId53"/>
    <p:sldId id="857" r:id="rId54"/>
    <p:sldId id="870" r:id="rId55"/>
    <p:sldId id="871" r:id="rId56"/>
    <p:sldId id="869" r:id="rId57"/>
    <p:sldId id="872" r:id="rId58"/>
    <p:sldId id="863" r:id="rId59"/>
    <p:sldId id="858" r:id="rId60"/>
    <p:sldId id="859" r:id="rId61"/>
    <p:sldId id="860" r:id="rId62"/>
    <p:sldId id="878" r:id="rId63"/>
    <p:sldId id="879" r:id="rId64"/>
    <p:sldId id="876" r:id="rId65"/>
    <p:sldId id="862" r:id="rId66"/>
    <p:sldId id="345" r:id="rId67"/>
    <p:sldId id="694" r:id="rId68"/>
    <p:sldId id="897" r:id="rId69"/>
    <p:sldId id="920" r:id="rId70"/>
    <p:sldId id="898" r:id="rId71"/>
    <p:sldId id="914" r:id="rId72"/>
    <p:sldId id="899" r:id="rId73"/>
    <p:sldId id="915" r:id="rId74"/>
    <p:sldId id="917" r:id="rId75"/>
    <p:sldId id="900" r:id="rId76"/>
    <p:sldId id="901" r:id="rId77"/>
    <p:sldId id="902" r:id="rId78"/>
    <p:sldId id="919" r:id="rId79"/>
    <p:sldId id="903" r:id="rId80"/>
    <p:sldId id="904" r:id="rId81"/>
    <p:sldId id="905" r:id="rId82"/>
    <p:sldId id="906" r:id="rId83"/>
    <p:sldId id="907" r:id="rId84"/>
    <p:sldId id="908" r:id="rId85"/>
    <p:sldId id="909" r:id="rId86"/>
    <p:sldId id="910" r:id="rId87"/>
    <p:sldId id="911" r:id="rId88"/>
    <p:sldId id="912" r:id="rId89"/>
    <p:sldId id="913" r:id="rId9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th_vector_protocol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Distance-vector_routing_protoco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the pen for the laser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81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count to infinity.</a:t>
            </a:r>
            <a:r>
              <a:rPr lang="en-US" baseline="0" dirty="0" smtClean="0"/>
              <a:t> </a:t>
            </a:r>
            <a:r>
              <a:rPr lang="en-US" dirty="0" smtClean="0"/>
              <a:t>Answer:</a:t>
            </a:r>
            <a:r>
              <a:rPr lang="en-US" baseline="0" dirty="0" smtClean="0"/>
              <a:t> no create a bigger loop (put the change </a:t>
            </a:r>
            <a:r>
              <a:rPr lang="en-US" baseline="0" dirty="0" err="1" smtClean="0"/>
              <a:t>otherwhere</a:t>
            </a:r>
            <a:r>
              <a:rPr lang="en-US" baseline="0" dirty="0" smtClean="0"/>
              <a:t>, not on the path)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0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End of the nice part (check the time). Q1: How to simulate one another scheme in SDN and traditional router ? Q2: which one would you use where ? (teasing)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68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30/70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9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Scale: remember now, buzz-word: </a:t>
            </a:r>
            <a:r>
              <a:rPr lang="en-US" dirty="0" err="1" smtClean="0"/>
              <a:t>IoT</a:t>
            </a:r>
            <a:r>
              <a:rPr lang="en-US" dirty="0" smtClean="0"/>
              <a:t>. </a:t>
            </a:r>
            <a:r>
              <a:rPr lang="en-US" dirty="0" err="1" smtClean="0"/>
              <a:t>Adm</a:t>
            </a:r>
            <a:r>
              <a:rPr lang="en-US" dirty="0" smtClean="0"/>
              <a:t> auto: we </a:t>
            </a:r>
            <a:r>
              <a:rPr lang="en-US" dirty="0" err="1" smtClean="0"/>
              <a:t>wanna</a:t>
            </a:r>
            <a:r>
              <a:rPr lang="en-US" dirty="0" smtClean="0"/>
              <a:t> the power, ha </a:t>
            </a:r>
            <a:r>
              <a:rPr lang="en-US" dirty="0" err="1" smtClean="0"/>
              <a:t>ha</a:t>
            </a:r>
            <a:r>
              <a:rPr lang="en-US" dirty="0" smtClean="0"/>
              <a:t> </a:t>
            </a:r>
            <a:r>
              <a:rPr lang="en-US" dirty="0" err="1" smtClean="0"/>
              <a:t>ha</a:t>
            </a:r>
            <a:r>
              <a:rPr lang="en-US" dirty="0" smtClean="0"/>
              <a:t>! More ideas about which </a:t>
            </a:r>
            <a:r>
              <a:rPr lang="en-US" dirty="0" err="1" smtClean="0"/>
              <a:t>algo</a:t>
            </a:r>
            <a:r>
              <a:rPr lang="en-US" baseline="0" dirty="0" smtClean="0"/>
              <a:t> where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4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gateways (see next</a:t>
            </a:r>
            <a:r>
              <a:rPr lang="en-US" baseline="0" dirty="0" smtClean="0"/>
              <a:t> 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4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Broadcast if new IP ? Not sure here, need to be checked…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0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OSPF Layer 3, IS-IS Layer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6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Delegate everything to the are router</a:t>
            </a:r>
            <a:r>
              <a:rPr lang="en-US" baseline="0" dirty="0" smtClean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97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Q&gt;Advantages</a:t>
            </a:r>
            <a:r>
              <a:rPr lang="en-US" baseline="0" dirty="0" smtClean="0"/>
              <a:t> of area ? Increase bandwidth by diminishing flooding.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Echo “Hello World!”.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The protocol is often classified as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  <a:hlinkClick r:id="rId3" tooltip="Path vector protocol"/>
              </a:rPr>
              <a:t>path vector protocol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 but is sometimes also classed as a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  <a:hlinkClick r:id="rId4" tooltip="Distance-vector routing protocol"/>
              </a:rPr>
              <a:t>distance-vector routing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9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Q&gt;Centralized: Web-Server;</a:t>
            </a:r>
            <a:r>
              <a:rPr lang="en-US" baseline="0" dirty="0" smtClean="0"/>
              <a:t> Distributed: P2P </a:t>
            </a:r>
            <a:r>
              <a:rPr lang="en-US" baseline="0" dirty="0" err="1" smtClean="0"/>
              <a:t>bittorrent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blockchain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79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Sends</a:t>
            </a:r>
            <a:r>
              <a:rPr lang="en-US" baseline="0" dirty="0" smtClean="0"/>
              <a:t> “keep alive” message every 60 seconds. Aggregation with other IP addresses. (if run out of time 43-46 can be skipped)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27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NEXT-HOP is computed using link-state!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8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Q&gt;What</a:t>
            </a:r>
            <a:r>
              <a:rPr lang="en-US" baseline="0" dirty="0" smtClean="0"/>
              <a:t> happen if several routes go to the same destination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this hot</a:t>
            </a:r>
            <a:r>
              <a:rPr lang="en-US" baseline="0" dirty="0" smtClean="0"/>
              <a:t> potato, please!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37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</a:t>
            </a:r>
            <a:r>
              <a:rPr lang="en-US" baseline="0" dirty="0" smtClean="0"/>
              <a:t> the route through B might be shorter (in cost)! Providers/consumers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6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r>
              <a:rPr lang="en-US" baseline="0" dirty="0" smtClean="0"/>
              <a:t> governs really the algorithm </a:t>
            </a:r>
            <a:r>
              <a:rPr lang="en-US" baseline="0" dirty="0" err="1" smtClean="0"/>
              <a:t>choosen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7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25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</a:t>
            </a:r>
            <a:r>
              <a:rPr lang="en-US" baseline="0" dirty="0" smtClean="0"/>
              <a:t> are just slaves/robots that write the tables!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7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Easier to do what</a:t>
            </a:r>
            <a:r>
              <a:rPr lang="en-US" baseline="0" dirty="0" smtClean="0"/>
              <a:t> we want (Google!!!)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Q&gt;Do you have questions</a:t>
            </a:r>
            <a:r>
              <a:rPr lang="en-US" baseline="0" dirty="0" smtClean="0"/>
              <a:t> so far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1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57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 base (a</a:t>
            </a:r>
            <a:r>
              <a:rPr lang="en-US" baseline="0" dirty="0" smtClean="0"/>
              <a:t> few more operations: drop packets, </a:t>
            </a:r>
            <a:r>
              <a:rPr lang="en-US" baseline="0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69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database (apache Cassandra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7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Dependability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availability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reliability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, and its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maintainability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, 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maintenance support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31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Assigned Internet Protocol Numbers 1. half of it deprecated.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ICMP error messages contain a data section that includes a copy of the entire IPv4 header, plus at least the first eight bytes of data from the IPv4 packet that caused the error message.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3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ICMP errors are directed to the source IP address of the originating packet. ICMP uses the basic support of IP as if it were a higher level protocol, however, ICMP is actually an integral part of 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7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22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1955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04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Q&gt;Routing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 it’s like path finding -&gt; BFS, </a:t>
            </a:r>
            <a:r>
              <a:rPr lang="en-US" baseline="0" dirty="0" err="1" smtClean="0"/>
              <a:t>Dijkstra</a:t>
            </a:r>
            <a:r>
              <a:rPr lang="en-US" baseline="0" dirty="0" smtClean="0"/>
              <a:t>, A*, Bellman-Ford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91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83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4150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316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887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150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0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Q&gt;At that point, do you guess what are the advantages/drawback of global vs distributed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Q&gt;What do you think is the complexity of the algorithm ? (go back to </a:t>
            </a:r>
            <a:r>
              <a:rPr lang="en-US" dirty="0" err="1" smtClean="0"/>
              <a:t>def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Q&gt;How to</a:t>
            </a:r>
            <a:r>
              <a:rPr lang="en-US" baseline="0" dirty="0" smtClean="0"/>
              <a:t> solve that problem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schema</a:t>
            </a:r>
            <a:r>
              <a:rPr lang="en-US" baseline="0" dirty="0" smtClean="0"/>
              <a:t> -&gt; diffusion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1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+some periodic (random) updates in practice to check if a neighbor disappeared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26003" y="3683440"/>
            <a:ext cx="5245915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 smtClean="0"/>
              <a:t>From Kurose &amp; Ross Book</a:t>
            </a:r>
          </a:p>
          <a:p>
            <a:pPr algn="ctr">
              <a:lnSpc>
                <a:spcPct val="85000"/>
              </a:lnSpc>
            </a:pPr>
            <a:r>
              <a:rPr lang="en-US" sz="1800" dirty="0" smtClean="0"/>
              <a:t>slightly modified by</a:t>
            </a:r>
          </a:p>
          <a:p>
            <a:pPr algn="ctr">
              <a:lnSpc>
                <a:spcPct val="85000"/>
              </a:lnSpc>
            </a:pPr>
            <a:r>
              <a:rPr lang="en-US" sz="2800" dirty="0" smtClean="0"/>
              <a:t>Romaric </a:t>
            </a:r>
            <a:r>
              <a:rPr lang="en-US" sz="2800" dirty="0" err="1" smtClean="0"/>
              <a:t>Duvignau</a:t>
            </a:r>
            <a:endParaRPr lang="en-US" sz="2800" dirty="0"/>
          </a:p>
          <a:p>
            <a:pPr algn="ctr">
              <a:lnSpc>
                <a:spcPct val="85000"/>
              </a:lnSpc>
            </a:pPr>
            <a:r>
              <a:rPr lang="en-US" sz="2800" dirty="0" smtClean="0"/>
              <a:t>duvignau@chalmers.se</a:t>
            </a:r>
            <a:endParaRPr lang="en-US" sz="28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85765" y="5603875"/>
            <a:ext cx="5378450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	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L7 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404574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</a:t>
            </a:r>
            <a:r>
              <a:rPr lang="en-US" sz="2400" dirty="0" smtClean="0"/>
              <a:t>Protocol</a:t>
            </a:r>
            <a:endParaRPr lang="en-US" sz="2400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</a:t>
            </a:r>
            <a:r>
              <a:rPr lang="en-US" sz="4000" dirty="0" smtClean="0">
                <a:latin typeface="Gill Sans MT" charset="0"/>
              </a:rPr>
              <a:t>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</a:t>
            </a:r>
            <a:r>
              <a:rPr lang="en-US" altLang="ja-JP" sz="4000" dirty="0" smtClean="0">
                <a:latin typeface="Gill Sans MT" charset="0"/>
              </a:rPr>
              <a:t>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algorithms: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Centralized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Distributed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controllers</a:t>
            </a: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and BGP (overview)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  d</a:t>
            </a:r>
            <a:r>
              <a:rPr lang="en-US" baseline="-25000">
                <a:latin typeface="Gill Sans MT" charset="0"/>
              </a:rPr>
              <a:t>x</a:t>
            </a:r>
            <a:r>
              <a:rPr lang="en-US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 computes only its </a:t>
            </a:r>
            <a:r>
              <a:rPr lang="en-US" sz="2000" i="1">
                <a:latin typeface="Gill Sans MT" charset="0"/>
              </a:rPr>
              <a:t>own</a:t>
            </a:r>
            <a:r>
              <a:rPr lang="en-US" sz="200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>
                <a:latin typeface="Gill Sans MT" charset="0"/>
              </a:rPr>
              <a:t>DV 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>
                <a:latin typeface="Comic Sans MS" charset="0"/>
              </a:rPr>
              <a:t>error 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5.3 intra</a:t>
            </a:r>
            <a:r>
              <a:rPr lang="en-US" sz="2400" dirty="0">
                <a:solidFill>
                  <a:srgbClr val="CC0000"/>
                </a:solidFill>
              </a:rPr>
              <a:t>-AS </a:t>
            </a:r>
            <a:r>
              <a:rPr lang="en-US" sz="2400" dirty="0" smtClean="0">
                <a:solidFill>
                  <a:srgbClr val="CC0000"/>
                </a:solidFill>
              </a:rPr>
              <a:t>routing </a:t>
            </a:r>
            <a:r>
              <a:rPr lang="en-US" sz="2400" dirty="0">
                <a:solidFill>
                  <a:srgbClr val="CC0000"/>
                </a:solidFill>
              </a:rPr>
              <a:t>in the Internet: </a:t>
            </a:r>
            <a:r>
              <a:rPr lang="en-US" sz="2400" dirty="0" smtClean="0">
                <a:solidFill>
                  <a:srgbClr val="CC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</a:t>
            </a:r>
            <a:r>
              <a:rPr lang="en-US" sz="2400" dirty="0" smtClean="0">
                <a:solidFill>
                  <a:srgbClr val="000000"/>
                </a:solidFill>
              </a:rPr>
              <a:t>Protocol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</a:t>
            </a:r>
            <a:r>
              <a:rPr lang="en-US" dirty="0" smtClean="0">
                <a:latin typeface="Gill Sans MT" charset="0"/>
              </a:rPr>
              <a:t>billions of destinations</a:t>
            </a:r>
            <a:r>
              <a:rPr lang="en-US" dirty="0">
                <a:latin typeface="Gill Sans MT" charset="0"/>
              </a:rPr>
              <a:t>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</a:t>
            </a:r>
            <a:r>
              <a:rPr lang="en-US" altLang="ja-JP" sz="2400" dirty="0" smtClean="0">
                <a:latin typeface="Gill Sans MT" charset="0"/>
              </a:rPr>
              <a:t>destinations in </a:t>
            </a:r>
            <a:r>
              <a:rPr lang="en-US" altLang="ja-JP" sz="2400" dirty="0">
                <a:latin typeface="Gill Sans MT" charset="0"/>
              </a:rPr>
              <a:t>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</a:t>
            </a:r>
            <a:r>
              <a:rPr lang="en-US" sz="2800" dirty="0" smtClean="0">
                <a:latin typeface="Gill Sans MT" charset="0"/>
              </a:rPr>
              <a:t>idealized </a:t>
            </a:r>
            <a:endParaRPr lang="en-US" sz="2800" dirty="0">
              <a:latin typeface="Gill Sans MT" charset="0"/>
            </a:endParaRP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</a:t>
            </a:r>
            <a:r>
              <a:rPr lang="en-US" dirty="0" smtClean="0">
                <a:latin typeface="Gill Sans MT"/>
                <a:cs typeface="Gill Sans MT"/>
              </a:rPr>
              <a:t>regions known as</a:t>
            </a:r>
            <a:r>
              <a:rPr lang="en-US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&amp; 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</a:t>
            </a:r>
            <a:r>
              <a:rPr lang="en-US" sz="2800" dirty="0" smtClean="0"/>
              <a:t>First (IS-IS protocol essentially same as OSPF)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</a:t>
            </a:r>
            <a:r>
              <a:rPr lang="en-US" sz="2000" dirty="0" smtClean="0"/>
              <a:t>for decades, until 2016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 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</a:t>
            </a:r>
            <a:r>
              <a:rPr lang="en-US" dirty="0" smtClean="0">
                <a:latin typeface="Gill Sans MT" charset="0"/>
              </a:rPr>
              <a:t>UDP</a:t>
            </a:r>
          </a:p>
          <a:p>
            <a:pPr lvl="1"/>
            <a:r>
              <a:rPr lang="en-US" dirty="0" smtClean="0">
                <a:latin typeface="Gill Sans MT" charset="0"/>
              </a:rPr>
              <a:t>link state: for each attached link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altLang="ja-JP" dirty="0" err="1" smtClean="0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</a:t>
            </a:r>
            <a:r>
              <a:rPr lang="en-US" sz="2400" dirty="0" smtClean="0">
                <a:solidFill>
                  <a:srgbClr val="000000"/>
                </a:solidFill>
              </a:rPr>
              <a:t>Protocol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eBGP, iBGP connections</a:t>
            </a:r>
            <a:endParaRPr lang="en-US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eBGP connectivity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iBGP connectivity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1b</a:t>
                </a:r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1d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1c</a:t>
                </a:r>
                <a:endParaRPr lang="en-US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1a</a:t>
                </a:r>
                <a:endParaRPr lang="en-US" dirty="0"/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457563" cy="3959125"/>
            <a:chOff x="1020408" y="2368720"/>
            <a:chExt cx="6457563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45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gateway routers run both eBGP and </a:t>
              </a:r>
              <a:r>
                <a:rPr lang="en-US" dirty="0" err="1" smtClean="0"/>
                <a:t>iBGP</a:t>
              </a:r>
              <a:r>
                <a:rPr lang="en-US" dirty="0" smtClean="0"/>
                <a:t> protocols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</a:t>
            </a:r>
            <a:r>
              <a:rPr lang="en-US" sz="2400" dirty="0" smtClean="0">
                <a:latin typeface="Gill Sans MT" charset="0"/>
              </a:rPr>
              <a:t>gateway router 3a advertises path </a:t>
            </a:r>
            <a:r>
              <a:rPr lang="en-US" sz="22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dirty="0" smtClean="0">
                <a:latin typeface="Gill Sans MT" charset="0"/>
              </a:rPr>
              <a:t>AS2 gateway router 2c:</a:t>
            </a:r>
            <a:endParaRPr lang="en-US" sz="2400" dirty="0">
              <a:latin typeface="Gill Sans MT" charset="0"/>
            </a:endParaRP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to AS2 it </a:t>
            </a:r>
            <a:r>
              <a:rPr lang="en-US" dirty="0">
                <a:latin typeface="Gill Sans MT" charset="0"/>
              </a:rPr>
              <a:t>will forward datagrams </a:t>
            </a:r>
            <a:r>
              <a:rPr lang="en-US" dirty="0" smtClean="0">
                <a:latin typeface="Gill Sans MT" charset="0"/>
              </a:rPr>
              <a:t>towards X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</a:t>
            </a:r>
            <a:r>
              <a:rPr lang="en-US" altLang="ja-JP" sz="2400" dirty="0" smtClean="0">
                <a:latin typeface="Gill Sans MT" charset="0"/>
              </a:rPr>
              <a:t>messages over semi-permanent TCP connection:</a:t>
            </a:r>
            <a:endParaRPr lang="en-US" altLang="ja-JP" sz="2400" dirty="0">
              <a:latin typeface="Gill Sans MT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</a:t>
            </a:r>
            <a:r>
              <a:rPr lang="en-US" sz="2400" dirty="0" smtClean="0">
                <a:latin typeface="Gill Sans MT"/>
                <a:cs typeface="Gill Sans MT"/>
              </a:rPr>
              <a:t>network prefixes (BGP  is a </a:t>
            </a:r>
            <a:r>
              <a:rPr lang="ja-JP" altLang="en-US" sz="2400" dirty="0" smtClean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</a:t>
            </a:r>
            <a:r>
              <a:rPr lang="en-US" altLang="ja-JP" sz="2400" dirty="0" smtClean="0">
                <a:latin typeface="Gill Sans MT"/>
                <a:cs typeface="Gill Sans MT"/>
              </a:rPr>
              <a:t>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</a:t>
              </a:r>
              <a:r>
                <a:rPr lang="en-US" sz="1600" i="1" dirty="0" smtClean="0">
                  <a:solidFill>
                    <a:srgbClr val="CC0000"/>
                  </a:solidFill>
                </a:rPr>
                <a:t>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 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 smtClean="0">
                <a:latin typeface="Gill Sans MT" charset="0"/>
              </a:rPr>
              <a:t>list of </a:t>
            </a:r>
            <a:r>
              <a:rPr lang="en-US" dirty="0" err="1" smtClean="0">
                <a:latin typeface="Gill Sans MT" charset="0"/>
              </a:rPr>
              <a:t>ASes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through which prefix advertisement has </a:t>
            </a:r>
            <a:r>
              <a:rPr lang="en-US" dirty="0" smtClean="0">
                <a:latin typeface="Gill Sans MT" charset="0"/>
              </a:rPr>
              <a:t>passed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</a:t>
            </a:r>
            <a:r>
              <a:rPr lang="en-US" dirty="0" smtClean="0">
                <a:latin typeface="Gill Sans MT" charset="0"/>
              </a:rPr>
              <a:t>AS</a:t>
            </a:r>
            <a:endParaRPr lang="en-US" dirty="0">
              <a:latin typeface="Gill Sans MT" charset="0"/>
            </a:endParaRP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 smtClean="0">
                <a:latin typeface="Gill Sans MT" charset="0"/>
              </a:rPr>
              <a:t>gateway receiving </a:t>
            </a:r>
            <a:r>
              <a:rPr lang="en-US" dirty="0">
                <a:latin typeface="Gill Sans MT" charset="0"/>
              </a:rPr>
              <a:t>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</a:t>
            </a:r>
            <a:r>
              <a:rPr lang="en-US" dirty="0" smtClean="0">
                <a:latin typeface="Gill Sans MT" charset="0"/>
              </a:rPr>
              <a:t>decline path (e.g., never route through AS Y).</a:t>
            </a:r>
          </a:p>
          <a:p>
            <a:pPr lvl="1"/>
            <a:r>
              <a:rPr lang="en-US" dirty="0" smtClean="0">
                <a:latin typeface="Gill Sans MT" charset="0"/>
              </a:rPr>
              <a:t>AS policy also determines whether to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 smtClean="0">
                <a:latin typeface="Gill Sans MT" charset="0"/>
              </a:rPr>
              <a:t> path to other other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AS2 router 2c receives path advertisement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 AS2 router 2a advertises (via eBGP)  path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 smtClean="0">
                <a:latin typeface="Gill Sans MT" charset="0"/>
              </a:rPr>
              <a:t> to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router 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Based on policy,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chooses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 smtClean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AS3,X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1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physical link</a:t>
            </a:r>
            <a:endParaRPr lang="en-US" sz="1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at 1a, 1d</a:t>
            </a:r>
            <a:endParaRPr lang="en-US" sz="1600" dirty="0"/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1a, 1b, 1c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1c: “path to X goes through 1c”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2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a: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000090"/>
                </a:solidFill>
              </a:rPr>
              <a:t>hot potato routing: </a:t>
            </a:r>
            <a:r>
              <a:rPr lang="en-US" sz="2400" dirty="0" smtClean="0"/>
              <a:t>choose local gateway that has least intra-domain cost (e.g., 2d chooses 2a, even though more AS hops to </a:t>
            </a:r>
            <a:r>
              <a:rPr lang="en-US" sz="2400" i="1" dirty="0" smtClean="0"/>
              <a:t>X</a:t>
            </a:r>
            <a:r>
              <a:rPr lang="en-US" sz="2400" dirty="0" smtClean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AS1,AS3,X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advertises </a:t>
            </a:r>
            <a:r>
              <a:rPr lang="en-US" sz="2400" dirty="0" smtClean="0">
                <a:latin typeface="+mn-lt"/>
              </a:rPr>
              <a:t>path Aw to B and to C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B </a:t>
            </a:r>
            <a:r>
              <a:rPr lang="en-US" sz="2400" i="1" dirty="0" smtClean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 smtClean="0">
                <a:latin typeface="+mn-lt"/>
              </a:rPr>
              <a:t>BAw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C: 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, </a:t>
            </a:r>
            <a:r>
              <a:rPr lang="en-US" altLang="ja-JP" sz="2000" dirty="0">
                <a:latin typeface="+mn-lt"/>
              </a:rPr>
              <a:t>since </a:t>
            </a:r>
            <a:r>
              <a:rPr lang="en-US" altLang="ja-JP" sz="2000" dirty="0" smtClean="0">
                <a:latin typeface="+mn-lt"/>
              </a:rPr>
              <a:t>none of  C, A, w are </a:t>
            </a:r>
            <a:r>
              <a:rPr lang="en-US" altLang="ja-JP" sz="2000" dirty="0">
                <a:latin typeface="+mn-lt"/>
              </a:rPr>
              <a:t>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</a:t>
            </a:r>
            <a:r>
              <a:rPr lang="en-US" altLang="ja-JP" sz="2000" dirty="0" smtClean="0">
                <a:latin typeface="+mn-lt"/>
              </a:rPr>
              <a:t>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 smtClean="0">
                <a:latin typeface="+mn-lt"/>
              </a:rPr>
              <a:t>C does not learn about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 path</a:t>
            </a:r>
            <a:endParaRPr lang="en-US" altLang="ja-JP" sz="20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C will route </a:t>
            </a:r>
            <a:r>
              <a:rPr lang="en-US" sz="2400" dirty="0" err="1" smtClean="0">
                <a:latin typeface="+mn-lt"/>
              </a:rPr>
              <a:t>CAw</a:t>
            </a:r>
            <a:r>
              <a:rPr lang="en-US" sz="2400" dirty="0" smtClean="0">
                <a:latin typeface="+mn-lt"/>
              </a:rPr>
              <a:t> (not using B) to get to w</a:t>
            </a:r>
            <a:endParaRPr lang="en-US" sz="2400" dirty="0">
              <a:latin typeface="+mn-lt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98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 routing tables: growing </a:t>
            </a:r>
            <a:r>
              <a:rPr lang="en-US" sz="4000" dirty="0" err="1" smtClean="0">
                <a:cs typeface="+mj-cs"/>
              </a:rPr>
              <a:t>growing</a:t>
            </a:r>
            <a:endParaRPr lang="en-US" sz="40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939177" y="6193861"/>
            <a:ext cx="7997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https://bgp.potaroo.net/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1381381"/>
            <a:ext cx="6095238" cy="4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ontrol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</a:t>
            </a:r>
            <a:r>
              <a:rPr lang="en-US" sz="2400" dirty="0" smtClean="0"/>
              <a:t>Protocol</a:t>
            </a:r>
            <a:endParaRPr lang="en-US" sz="2400" dirty="0"/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SND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 smtClean="0">
                <a:latin typeface="Gill Sans MT" charset="0"/>
              </a:rPr>
              <a:t>SDN:  selected challenges</a:t>
            </a:r>
            <a:endParaRPr lang="en-US" dirty="0">
              <a:latin typeface="Gill Sans MT" charset="0"/>
            </a:endParaRP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</a:t>
            </a:r>
            <a:r>
              <a:rPr lang="en-US" dirty="0" smtClean="0"/>
              <a:t>mission-</a:t>
            </a:r>
            <a:r>
              <a:rPr lang="en-US" dirty="0"/>
              <a:t>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e.g., real</a:t>
            </a:r>
            <a:r>
              <a:rPr lang="en-US" dirty="0"/>
              <a:t>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Internet</a:t>
            </a:r>
            <a:r>
              <a:rPr lang="en-US" dirty="0"/>
              <a:t>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5.6 </a:t>
            </a:r>
            <a:r>
              <a:rPr lang="en-US" sz="2400" dirty="0">
                <a:solidFill>
                  <a:srgbClr val="CC0000"/>
                </a:solidFill>
              </a:rPr>
              <a:t>ICMP: The Internet Control Message </a:t>
            </a:r>
            <a:r>
              <a:rPr lang="en-US" sz="2400" dirty="0" smtClean="0">
                <a:solidFill>
                  <a:srgbClr val="CC0000"/>
                </a:solidFill>
              </a:rPr>
              <a:t>Protocol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</a:t>
            </a:r>
            <a:r>
              <a:rPr lang="en-US" sz="2400" dirty="0" smtClean="0">
                <a:cs typeface="+mn-cs"/>
              </a:rPr>
              <a:t>destination</a:t>
            </a:r>
            <a:endParaRPr lang="en-US" sz="2400" dirty="0">
              <a:cs typeface="+mn-cs"/>
            </a:endParaRP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dirty="0" smtClean="0">
                <a:cs typeface="+mn-cs"/>
              </a:rPr>
              <a:t>datagram in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th </a:t>
            </a:r>
            <a:r>
              <a:rPr lang="en-US" sz="2400" dirty="0">
                <a:cs typeface="+mn-cs"/>
              </a:rPr>
              <a:t>set </a:t>
            </a:r>
            <a:r>
              <a:rPr lang="en-US" sz="2400" dirty="0" smtClean="0">
                <a:cs typeface="+mn-cs"/>
              </a:rPr>
              <a:t>arrives </a:t>
            </a:r>
            <a:r>
              <a:rPr lang="en-US" sz="2400" dirty="0">
                <a:cs typeface="+mn-cs"/>
              </a:rPr>
              <a:t>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</a:t>
            </a:r>
            <a:r>
              <a:rPr lang="en-US" sz="2000" dirty="0" smtClean="0"/>
              <a:t>datagram and sends </a:t>
            </a:r>
            <a:r>
              <a:rPr lang="en-US" sz="2000" dirty="0"/>
              <a:t>source ICMP </a:t>
            </a:r>
            <a:r>
              <a:rPr lang="en-US" sz="2000" dirty="0" smtClean="0"/>
              <a:t>message </a:t>
            </a:r>
            <a:r>
              <a:rPr lang="en-US" sz="2000" dirty="0"/>
              <a:t>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</a:t>
            </a:r>
            <a:r>
              <a:rPr lang="en-US" sz="2000" dirty="0" smtClean="0"/>
              <a:t>message include </a:t>
            </a:r>
            <a:r>
              <a:rPr lang="en-US" sz="2000" dirty="0"/>
              <a:t>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</a:t>
            </a:r>
            <a:r>
              <a:rPr lang="en-US" sz="2400" dirty="0" smtClean="0">
                <a:cs typeface="+mn-cs"/>
              </a:rPr>
              <a:t>message </a:t>
            </a:r>
            <a:r>
              <a:rPr lang="en-US" sz="2400" dirty="0">
                <a:cs typeface="+mn-cs"/>
              </a:rPr>
              <a:t>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 smtClean="0">
                <a:cs typeface="+mj-cs"/>
              </a:rPr>
              <a:t>summary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we’ve learned a lot!</a:t>
            </a:r>
          </a:p>
          <a:p>
            <a:pPr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</a:t>
            </a:r>
            <a:r>
              <a:rPr lang="en-US" dirty="0" smtClean="0">
                <a:cs typeface="Gill Sans MT"/>
              </a:rPr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controllers</a:t>
            </a:r>
          </a:p>
          <a:p>
            <a:pPr>
              <a:defRPr/>
            </a:pPr>
            <a:r>
              <a:rPr lang="en-US" dirty="0" smtClean="0"/>
              <a:t>Internet </a:t>
            </a:r>
            <a:r>
              <a:rPr lang="en-US" dirty="0"/>
              <a:t>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next stop:  link layer!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Lecture 7: Review Questions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The information of a faulty path gets shared around very effective and new paths can be found. Otherwise, a router may send packets towards the faulty </a:t>
            </a:r>
            <a:r>
              <a:rPr lang="en-US" dirty="0" smtClean="0">
                <a:latin typeface="Gill Sans MT" charset="0"/>
                <a:cs typeface="+mn-cs"/>
              </a:rPr>
              <a:t>route</a:t>
            </a:r>
            <a:r>
              <a:rPr lang="en-US" dirty="0" smtClean="0">
                <a:latin typeface="Gill Sans MT" charset="0"/>
              </a:rPr>
              <a:t>?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What kind of problem does poisoned reverse </a:t>
            </a:r>
            <a:r>
              <a:rPr lang="en-US" dirty="0" smtClean="0">
                <a:latin typeface="Gill Sans MT" charset="0"/>
                <a:cs typeface="+mn-cs"/>
              </a:rPr>
              <a:t>solve? How?</a:t>
            </a:r>
            <a:endParaRPr lang="en-US" dirty="0" smtClean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What is BGP's most important criteria when selecting between different </a:t>
            </a:r>
            <a:r>
              <a:rPr lang="en-US" dirty="0" smtClean="0">
                <a:latin typeface="Gill Sans MT" charset="0"/>
                <a:cs typeface="+mn-cs"/>
              </a:rPr>
              <a:t>routes? Why is it so?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030288"/>
            <a:ext cx="6770277" cy="15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    Extra material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OSPF advanced features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Some more about BGP protocol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Traffic engineering</a:t>
            </a:r>
          </a:p>
          <a:p>
            <a:pPr>
              <a:defRPr/>
            </a:pPr>
            <a:r>
              <a:rPr lang="en-US" dirty="0" err="1" smtClean="0">
                <a:cs typeface="+mn-cs"/>
              </a:rPr>
              <a:t>OpenFlow</a:t>
            </a:r>
            <a:r>
              <a:rPr lang="en-US" dirty="0" smtClean="0">
                <a:cs typeface="+mn-cs"/>
              </a:rPr>
              <a:t> Protocol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ONOS / ODL SDN Controllers</a:t>
            </a:r>
          </a:p>
          <a:p>
            <a:pPr>
              <a:defRPr/>
            </a:pPr>
            <a:r>
              <a:rPr lang="en-US" dirty="0"/>
              <a:t>Network management and SNMP</a:t>
            </a: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</a:t>
            </a:r>
            <a:r>
              <a:rPr lang="en-US" altLang="ja-JP" sz="3600" dirty="0" smtClean="0">
                <a:latin typeface="Gill Sans MT" charset="0"/>
              </a:rPr>
              <a:t>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 smtClean="0">
                <a:latin typeface="Gill Sans MT" charset="0"/>
              </a:rPr>
              <a:t>low </a:t>
            </a:r>
            <a:r>
              <a:rPr lang="en-US" altLang="ja-JP" dirty="0">
                <a:latin typeface="Gill Sans MT" charset="0"/>
              </a:rPr>
              <a:t>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</a:t>
            </a:r>
            <a:r>
              <a:rPr lang="en-US" altLang="ja-JP" dirty="0" smtClean="0">
                <a:latin typeface="Gill Sans MT" charset="0"/>
              </a:rPr>
              <a:t>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</a:t>
            </a:r>
            <a:r>
              <a:rPr lang="en-US" dirty="0" smtClean="0">
                <a:latin typeface="Gill Sans MT" charset="0"/>
              </a:rPr>
              <a:t>remote BGP peer </a:t>
            </a:r>
            <a:r>
              <a:rPr lang="en-US" dirty="0">
                <a:latin typeface="Gill Sans MT" charset="0"/>
              </a:rPr>
              <a:t>and authenticates </a:t>
            </a:r>
            <a:r>
              <a:rPr lang="en-US" dirty="0" smtClean="0">
                <a:latin typeface="Gill Sans MT" charset="0"/>
              </a:rPr>
              <a:t>sending BGP peer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</a:t>
            </a:r>
            <a:r>
              <a:rPr lang="en-US" dirty="0" smtClean="0">
                <a:cs typeface="+mn-cs"/>
              </a:rPr>
              <a:t>than one </a:t>
            </a:r>
            <a:r>
              <a:rPr lang="en-US" dirty="0">
                <a:cs typeface="+mn-cs"/>
              </a:rPr>
              <a:t>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 smtClean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 smtClean="0">
                <a:latin typeface="Gill Sans MT" charset="0"/>
              </a:rPr>
              <a:t>X </a:t>
            </a:r>
            <a:r>
              <a:rPr lang="en-US" sz="2400" dirty="0">
                <a:latin typeface="Gill Sans MT" charset="0"/>
              </a:rPr>
              <a:t>does not want to route from B </a:t>
            </a:r>
            <a:r>
              <a:rPr lang="en-US" sz="2400" dirty="0" smtClean="0">
                <a:latin typeface="Gill Sans MT" charset="0"/>
              </a:rPr>
              <a:t>to C via </a:t>
            </a:r>
            <a:r>
              <a:rPr lang="en-US" sz="2400" dirty="0">
                <a:latin typeface="Gill Sans MT" charset="0"/>
              </a:rPr>
              <a:t>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Traffic engineering: difficult traditional routing</a:t>
            </a:r>
            <a:endParaRPr lang="en-US" sz="36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u-to-z traffic to flow along </a:t>
            </a:r>
            <a:r>
              <a:rPr lang="en-US" sz="2400" i="1" dirty="0" err="1" smtClean="0"/>
              <a:t>uvw</a:t>
            </a:r>
            <a:r>
              <a:rPr lang="en-US" sz="2400" dirty="0" err="1" smtClean="0"/>
              <a:t>z</a:t>
            </a:r>
            <a:r>
              <a:rPr lang="en-US" sz="2400" dirty="0" smtClean="0"/>
              <a:t>, x-to-z traffic to flow </a:t>
            </a:r>
            <a:r>
              <a:rPr lang="en-US" sz="2400" i="1" dirty="0" err="1" smtClean="0"/>
              <a:t>xwyz</a:t>
            </a:r>
            <a:r>
              <a:rPr lang="en-US" sz="2400" dirty="0" smtClean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need to define link weights so traffic routing algorithm computes routes accordingly </a:t>
            </a:r>
            <a:r>
              <a:rPr lang="en-US" sz="2000" dirty="0" smtClean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Link 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endParaRPr lang="en-US" sz="2400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z</a:t>
                </a:r>
                <a:endParaRPr lang="en-US" sz="2400" dirty="0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87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3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Networking 401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 to controller)</a:t>
            </a:r>
          </a:p>
          <a:p>
            <a:pPr lvl="1"/>
            <a:r>
              <a:rPr lang="en-US" dirty="0" smtClean="0"/>
              <a:t>symmetric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controller-to-switch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features: </a:t>
            </a:r>
            <a:r>
              <a:rPr lang="en-US" dirty="0" smtClean="0"/>
              <a:t>controller queries switch features, switch replies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</a:t>
            </a:r>
            <a:r>
              <a:rPr lang="en-US" dirty="0" smtClean="0"/>
              <a:t>queries/sets </a:t>
            </a:r>
            <a:r>
              <a:rPr lang="en-US" dirty="0"/>
              <a:t>switch </a:t>
            </a:r>
            <a:r>
              <a:rPr lang="en-US" dirty="0" smtClean="0"/>
              <a:t>configuration parameters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</a:t>
            </a:r>
            <a:r>
              <a:rPr lang="en-US" dirty="0" smtClean="0"/>
              <a:t>delete, modify flow entries </a:t>
            </a:r>
            <a:r>
              <a:rPr lang="en-US" dirty="0"/>
              <a:t>in the </a:t>
            </a:r>
            <a:r>
              <a:rPr lang="en-US" dirty="0" smtClean="0"/>
              <a:t>OpenFlow tables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packet-out: </a:t>
            </a:r>
            <a:r>
              <a:rPr lang="en-US" dirty="0" smtClean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switch-to-controller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packet-in: </a:t>
            </a:r>
            <a:r>
              <a:rPr lang="en-US" dirty="0" smtClean="0"/>
              <a:t>transfer packet (and its control) to controller.  See packet-out message from controller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flow-removed: </a:t>
            </a:r>
            <a:r>
              <a:rPr lang="en-US" dirty="0" smtClean="0"/>
              <a:t>flow table entry deleted at switch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port status: </a:t>
            </a:r>
            <a:r>
              <a:rPr lang="en-US" dirty="0" smtClean="0"/>
              <a:t>inform controller of a change on a port.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Service Abstraction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Layer (SAL)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</a:t>
              </a:r>
              <a:r>
                <a:rPr lang="en-US" sz="1400" dirty="0" smtClean="0">
                  <a:latin typeface="Arial"/>
                  <a:cs typeface="Arial"/>
                </a:rPr>
                <a:t>ontrol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Engineering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OpenDaylight (ODL) controller</a:t>
            </a:r>
            <a:endParaRPr lang="en-US" sz="4000" dirty="0"/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Service Abstraction Layer: interconnects internal, external applications and services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Network </a:t>
            </a:r>
          </a:p>
          <a:p>
            <a:r>
              <a:rPr lang="en-US" sz="1600" dirty="0" smtClean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ONOS controller</a:t>
            </a:r>
            <a:endParaRPr lang="en-US" sz="4000" dirty="0"/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intent framework: high-level specification of service: what rather than how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</a:t>
            </a:r>
            <a:r>
              <a:rPr lang="en-US" sz="2400" dirty="0" smtClean="0">
                <a:solidFill>
                  <a:srgbClr val="CC0000"/>
                </a:solidFill>
              </a:rPr>
              <a:t>management </a:t>
            </a:r>
            <a:r>
              <a:rPr lang="en-US" sz="2400" dirty="0">
                <a:solidFill>
                  <a:srgbClr val="CC0000"/>
                </a:solidFill>
              </a:rPr>
              <a:t>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CC0000"/>
                </a:solidFill>
              </a:rPr>
              <a:t>network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rgbClr val="CC0000"/>
                </a:solidFill>
              </a:rPr>
              <a:t>): </a:t>
            </a:r>
            <a:r>
              <a:rPr lang="en-US" sz="2400" dirty="0" smtClean="0"/>
              <a:t>1000s of interacting hardware/software components</a:t>
            </a:r>
          </a:p>
          <a:p>
            <a:pPr>
              <a:defRPr/>
            </a:pPr>
            <a:r>
              <a:rPr lang="en-US" sz="2400" dirty="0" smtClean="0"/>
              <a:t>other complex systems requiring monitoring, control:</a:t>
            </a:r>
          </a:p>
          <a:p>
            <a:pPr lvl="1">
              <a:defRPr/>
            </a:pPr>
            <a:r>
              <a:rPr lang="en-US" dirty="0" smtClean="0"/>
              <a:t>jet airplane</a:t>
            </a:r>
          </a:p>
          <a:p>
            <a:pPr lvl="1">
              <a:defRPr/>
            </a:pPr>
            <a:r>
              <a:rPr lang="en-US" dirty="0" smtClean="0"/>
              <a:t>nuclear power plant</a:t>
            </a:r>
          </a:p>
          <a:p>
            <a:pPr lvl="1">
              <a:defRPr/>
            </a:pPr>
            <a:r>
              <a:rPr lang="en-US" dirty="0" smtClean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/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devices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contain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objects</a:t>
            </a:r>
            <a:r>
              <a:rPr lang="en-US" sz="2400" dirty="0">
                <a:latin typeface="Gill Sans"/>
                <a:cs typeface="Gill Sans"/>
              </a:rPr>
              <a:t> whose </a:t>
            </a:r>
            <a:r>
              <a:rPr lang="en-US" sz="2400" dirty="0" smtClean="0">
                <a:latin typeface="Gill Sans"/>
                <a:cs typeface="Gill Sans"/>
              </a:rPr>
              <a:t> data </a:t>
            </a:r>
            <a:r>
              <a:rPr lang="en-US" sz="2400" dirty="0">
                <a:latin typeface="Gill Sans"/>
                <a:cs typeface="Gill Sans"/>
              </a:rPr>
              <a:t>is gathered into </a:t>
            </a:r>
            <a:r>
              <a:rPr lang="en-US" sz="2400" dirty="0" smtClean="0">
                <a:latin typeface="Gill Sans"/>
                <a:cs typeface="Gill Sans"/>
              </a:rPr>
              <a:t>a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Management Information Base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/>
              <a:t>Two ways to convey MIB info, commands:</a:t>
            </a:r>
            <a:endParaRPr lang="en-US" dirty="0" smtClean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(data instance, next data in </a:t>
            </a:r>
            <a:r>
              <a:rPr lang="en-US" dirty="0">
                <a:latin typeface="Arial"/>
                <a:cs typeface="Arial"/>
              </a:rPr>
              <a:t>list, </a:t>
            </a:r>
            <a:r>
              <a:rPr lang="en-US" dirty="0" smtClean="0">
                <a:latin typeface="Arial"/>
                <a:cs typeface="Arial"/>
              </a:rPr>
              <a:t>block of data)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manager-to-manager: </a:t>
            </a:r>
            <a:r>
              <a:rPr lang="en-US" dirty="0">
                <a:latin typeface="Arial"/>
                <a:cs typeface="Arial"/>
              </a:rPr>
              <a:t>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</a:t>
            </a:r>
            <a:r>
              <a:rPr lang="en-US" dirty="0" smtClean="0">
                <a:latin typeface="Arial"/>
                <a:cs typeface="Arial"/>
              </a:rPr>
              <a:t>manager: </a:t>
            </a:r>
            <a:r>
              <a:rPr lang="en-US" dirty="0">
                <a:latin typeface="Arial"/>
                <a:cs typeface="Arial"/>
              </a:rPr>
              <a:t>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</a:t>
            </a:r>
            <a:r>
              <a:rPr lang="en-US" dirty="0" smtClean="0">
                <a:latin typeface="Arial"/>
                <a:cs typeface="Arial"/>
              </a:rPr>
              <a:t>-manager: </a:t>
            </a:r>
            <a:r>
              <a:rPr lang="en-US" dirty="0">
                <a:latin typeface="Arial"/>
                <a:cs typeface="Arial"/>
              </a:rPr>
              <a:t>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More on network management: </a:t>
            </a:r>
            <a:r>
              <a:rPr lang="en-US" dirty="0" smtClean="0"/>
              <a:t>see earlier editions of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16825</TotalTime>
  <Words>7250</Words>
  <Application>Microsoft Office PowerPoint</Application>
  <PresentationFormat>On-screen Show (4:3)</PresentationFormat>
  <Paragraphs>1954</Paragraphs>
  <Slides>89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3" baseType="lpstr">
      <vt:lpstr>ＭＳ Ｐゴシック</vt:lpstr>
      <vt:lpstr>Arial</vt:lpstr>
      <vt:lpstr>Arial Narrow</vt:lpstr>
      <vt:lpstr>Calibri</vt:lpstr>
      <vt:lpstr>Comic Sans MS</vt:lpstr>
      <vt:lpstr>Gill Sans</vt:lpstr>
      <vt:lpstr>Gill Sans MT</vt:lpstr>
      <vt:lpstr>MS Mincho</vt:lpstr>
      <vt:lpstr>Tahoma</vt:lpstr>
      <vt:lpstr>Times New Roman</vt:lpstr>
      <vt:lpstr>Wingdings</vt:lpstr>
      <vt:lpstr>ZapfDingbats</vt:lpstr>
      <vt:lpstr>Default Design</vt:lpstr>
      <vt:lpstr>Clip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Distance vector: link cost changes</vt:lpstr>
      <vt:lpstr>Distance vector: link cost changes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Hierarchical OSPF</vt:lpstr>
      <vt:lpstr>Hierarchical OSPF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BGP, OSPF, forwarding table entries</vt:lpstr>
      <vt:lpstr>BGP, OSPF, forwarding table entries</vt:lpstr>
      <vt:lpstr>Hot Potato Routing</vt:lpstr>
      <vt:lpstr>BGP: achieving policy via advertisements</vt:lpstr>
      <vt:lpstr>Why different Intra-, Inter-AS routing ? </vt:lpstr>
      <vt:lpstr>BGP routing tables: growing growing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Chapter 5: summary</vt:lpstr>
      <vt:lpstr>Lecture 7: Review Questions</vt:lpstr>
      <vt:lpstr>    Extra material</vt:lpstr>
      <vt:lpstr>OSPF “advanced” features</vt:lpstr>
      <vt:lpstr>BGP messages</vt:lpstr>
      <vt:lpstr>BGP route selection</vt:lpstr>
      <vt:lpstr>BGP: achieving policy via advertisements</vt:lpstr>
      <vt:lpstr>Traffic engineering: difficult traditional routing</vt:lpstr>
      <vt:lpstr>Traffic engineering: difficult</vt:lpstr>
      <vt:lpstr>Traffic engineering: difficult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admin</cp:lastModifiedBy>
  <cp:revision>516</cp:revision>
  <dcterms:created xsi:type="dcterms:W3CDTF">1999-10-08T19:08:27Z</dcterms:created>
  <dcterms:modified xsi:type="dcterms:W3CDTF">2018-02-08T09:04:12Z</dcterms:modified>
</cp:coreProperties>
</file>