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9" r:id="rId38"/>
    <p:sldId id="820" r:id="rId39"/>
    <p:sldId id="810" r:id="rId40"/>
    <p:sldId id="826" r:id="rId41"/>
    <p:sldId id="846" r:id="rId42"/>
    <p:sldId id="827" r:id="rId43"/>
    <p:sldId id="829" r:id="rId44"/>
    <p:sldId id="848" r:id="rId45"/>
    <p:sldId id="850" r:id="rId46"/>
    <p:sldId id="851" r:id="rId47"/>
    <p:sldId id="852" r:id="rId48"/>
    <p:sldId id="854" r:id="rId49"/>
    <p:sldId id="916" r:id="rId50"/>
    <p:sldId id="844" r:id="rId51"/>
    <p:sldId id="918" r:id="rId52"/>
    <p:sldId id="825" r:id="rId53"/>
    <p:sldId id="857" r:id="rId54"/>
    <p:sldId id="870" r:id="rId55"/>
    <p:sldId id="871" r:id="rId56"/>
    <p:sldId id="869" r:id="rId57"/>
    <p:sldId id="872" r:id="rId58"/>
    <p:sldId id="863" r:id="rId59"/>
    <p:sldId id="858" r:id="rId60"/>
    <p:sldId id="859" r:id="rId61"/>
    <p:sldId id="860" r:id="rId62"/>
    <p:sldId id="878" r:id="rId63"/>
    <p:sldId id="879" r:id="rId64"/>
    <p:sldId id="876" r:id="rId65"/>
    <p:sldId id="862" r:id="rId66"/>
    <p:sldId id="345" r:id="rId67"/>
    <p:sldId id="694" r:id="rId68"/>
    <p:sldId id="897" r:id="rId69"/>
    <p:sldId id="898" r:id="rId70"/>
    <p:sldId id="914" r:id="rId71"/>
    <p:sldId id="899" r:id="rId72"/>
    <p:sldId id="915" r:id="rId73"/>
    <p:sldId id="917" r:id="rId74"/>
    <p:sldId id="900" r:id="rId75"/>
    <p:sldId id="901" r:id="rId76"/>
    <p:sldId id="902" r:id="rId77"/>
    <p:sldId id="919" r:id="rId78"/>
    <p:sldId id="903" r:id="rId79"/>
    <p:sldId id="904" r:id="rId80"/>
    <p:sldId id="905" r:id="rId81"/>
    <p:sldId id="906" r:id="rId82"/>
    <p:sldId id="907" r:id="rId83"/>
    <p:sldId id="908" r:id="rId84"/>
    <p:sldId id="909" r:id="rId85"/>
    <p:sldId id="910" r:id="rId86"/>
    <p:sldId id="911" r:id="rId87"/>
    <p:sldId id="912" r:id="rId88"/>
    <p:sldId id="913" r:id="rId8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56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th_vector_protoco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Distance-vector_routing_protoco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the pen for the laser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count to infinity.</a:t>
            </a:r>
            <a:r>
              <a:rPr lang="en-US" baseline="0" dirty="0" smtClean="0"/>
              <a:t> </a:t>
            </a:r>
            <a:r>
              <a:rPr lang="en-US" dirty="0" smtClean="0"/>
              <a:t>Answer:</a:t>
            </a:r>
            <a:r>
              <a:rPr lang="en-US" baseline="0" dirty="0" smtClean="0"/>
              <a:t> no create a bigger loop (put the change </a:t>
            </a:r>
            <a:r>
              <a:rPr lang="en-US" baseline="0" dirty="0" err="1" smtClean="0"/>
              <a:t>otherwhere</a:t>
            </a:r>
            <a:r>
              <a:rPr lang="en-US" baseline="0" dirty="0" smtClean="0"/>
              <a:t>, not on the path)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0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End of the nice part (check the time). Q1: How to simulate one another scheme in SDN and traditional router ? Q2: which one would you use where ? (teasing)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30/70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Scale: remember now, buzz-word: </a:t>
            </a:r>
            <a:r>
              <a:rPr lang="en-US" dirty="0" err="1" smtClean="0"/>
              <a:t>IoT</a:t>
            </a:r>
            <a:r>
              <a:rPr lang="en-US" dirty="0" smtClean="0"/>
              <a:t>. </a:t>
            </a:r>
            <a:r>
              <a:rPr lang="en-US" dirty="0" err="1" smtClean="0"/>
              <a:t>Adm</a:t>
            </a:r>
            <a:r>
              <a:rPr lang="en-US" dirty="0" smtClean="0"/>
              <a:t> auto: we </a:t>
            </a:r>
            <a:r>
              <a:rPr lang="en-US" dirty="0" err="1" smtClean="0"/>
              <a:t>wanna</a:t>
            </a:r>
            <a:r>
              <a:rPr lang="en-US" dirty="0" smtClean="0"/>
              <a:t> the power, ha </a:t>
            </a:r>
            <a:r>
              <a:rPr lang="en-US" dirty="0" err="1" smtClean="0"/>
              <a:t>ha</a:t>
            </a:r>
            <a:r>
              <a:rPr lang="en-US" dirty="0" smtClean="0"/>
              <a:t> </a:t>
            </a:r>
            <a:r>
              <a:rPr lang="en-US" dirty="0" err="1" smtClean="0"/>
              <a:t>ha</a:t>
            </a:r>
            <a:r>
              <a:rPr lang="en-US" dirty="0" smtClean="0"/>
              <a:t>! More ideas about which </a:t>
            </a:r>
            <a:r>
              <a:rPr lang="en-US" dirty="0" err="1" smtClean="0"/>
              <a:t>algo</a:t>
            </a:r>
            <a:r>
              <a:rPr lang="en-US" baseline="0" dirty="0" smtClean="0"/>
              <a:t> where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4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gateways (see next</a:t>
            </a:r>
            <a:r>
              <a:rPr lang="en-US" baseline="0" dirty="0" smtClean="0"/>
              <a:t> 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Broadcast if new IP ? Not sure here, need to be checked…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OSPF Layer 3, IS-IS Layer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Delegate everything to the are router</a:t>
            </a:r>
            <a:r>
              <a:rPr lang="en-US" baseline="0" dirty="0" smtClean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Q&gt;Advantages</a:t>
            </a:r>
            <a:r>
              <a:rPr lang="en-US" baseline="0" dirty="0" smtClean="0"/>
              <a:t> of area ? Increase bandwidth by diminishing flooding.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Echo “Hello World!”.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The protocol is often classified as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  <a:hlinkClick r:id="rId3" tooltip="Path vector protocol"/>
              </a:rPr>
              <a:t>path vector protocol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but is sometimes also classed as a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  <a:hlinkClick r:id="rId4" tooltip="Distance-vector routing protocol"/>
              </a:rPr>
              <a:t>distance-vector routing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Q&gt;Centralized: Web-Server;</a:t>
            </a:r>
            <a:r>
              <a:rPr lang="en-US" baseline="0" dirty="0" smtClean="0"/>
              <a:t> Distributed: P2P </a:t>
            </a:r>
            <a:r>
              <a:rPr lang="en-US" baseline="0" dirty="0" err="1" smtClean="0"/>
              <a:t>bittorrent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blockchain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9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Sends</a:t>
            </a:r>
            <a:r>
              <a:rPr lang="en-US" baseline="0" dirty="0" smtClean="0"/>
              <a:t> “keep alive” message every 60 seconds. Aggregation with other IP addresses. (if run out of time 43-46 can be skipped)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7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NEXT-HOP is computed using link-state!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Q&gt;What</a:t>
            </a:r>
            <a:r>
              <a:rPr lang="en-US" baseline="0" dirty="0" smtClean="0"/>
              <a:t> happen if several routes go to the same destination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this hot</a:t>
            </a:r>
            <a:r>
              <a:rPr lang="en-US" baseline="0" dirty="0" smtClean="0"/>
              <a:t> potato, please!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7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</a:t>
            </a:r>
            <a:r>
              <a:rPr lang="en-US" baseline="0" dirty="0" smtClean="0"/>
              <a:t> the route through B might be shorter (in cost)! Providers/consumers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6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r>
              <a:rPr lang="en-US" baseline="0" dirty="0" smtClean="0"/>
              <a:t> governs really the algorithm </a:t>
            </a:r>
            <a:r>
              <a:rPr lang="en-US" baseline="0" dirty="0" err="1" smtClean="0"/>
              <a:t>choosen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7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5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</a:t>
            </a:r>
            <a:r>
              <a:rPr lang="en-US" baseline="0" dirty="0" smtClean="0"/>
              <a:t> are just slaves/robots that write the tables!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7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Easier to do what</a:t>
            </a:r>
            <a:r>
              <a:rPr lang="en-US" baseline="0" dirty="0" smtClean="0"/>
              <a:t> we want (Google!!!)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Q&gt;Do you have questions</a:t>
            </a:r>
            <a:r>
              <a:rPr lang="en-US" baseline="0" dirty="0" smtClean="0"/>
              <a:t> so far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1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57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 base (a</a:t>
            </a:r>
            <a:r>
              <a:rPr lang="en-US" baseline="0" dirty="0" smtClean="0"/>
              <a:t> few more operations: drop packets, </a:t>
            </a:r>
            <a:r>
              <a:rPr lang="en-US" baseline="0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9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database (apache Cassandra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Dependability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availability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reliability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, and its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maintainability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, 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maintenance support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1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Assigned Internet Protocol Numbers 1. half of it deprecated.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ICMP error messages contain a data section that includes a copy of the entire IPv4 header, plus at least the first eight bytes of data from the IPv4 packet that caused the error message.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3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ICMP errors are directed to the source IP address of the originating packet. ICMP uses the basic support of IP as if it were a higher level protocol, however, ICMP is actually an integral part of 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7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2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47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7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Q&gt;Routing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it’s like path finding -&gt; BFS, </a:t>
            </a:r>
            <a:r>
              <a:rPr lang="en-US" baseline="0" dirty="0" err="1" smtClean="0"/>
              <a:t>Dijkstra</a:t>
            </a:r>
            <a:r>
              <a:rPr lang="en-US" baseline="0" dirty="0" smtClean="0"/>
              <a:t>, A*, Bellman-Ford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1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415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31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88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150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0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Q&gt;At that point, do you guess what are the advantages/drawback of global vs distributed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Q&gt;What do you think is the complexity of the algorithm ? (go back to </a:t>
            </a:r>
            <a:r>
              <a:rPr lang="en-US" dirty="0" err="1" smtClean="0"/>
              <a:t>def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Q&gt;How to</a:t>
            </a:r>
            <a:r>
              <a:rPr lang="en-US" baseline="0" dirty="0" smtClean="0"/>
              <a:t> solve that problem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schema</a:t>
            </a:r>
            <a:r>
              <a:rPr lang="en-US" baseline="0" dirty="0" smtClean="0"/>
              <a:t> -&gt;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+some periodic (random) updates in practice to check if a neighbor disappeared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26003" y="3683440"/>
            <a:ext cx="524591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 smtClean="0"/>
              <a:t>From Kurose &amp; Ross Book</a:t>
            </a:r>
          </a:p>
          <a:p>
            <a:pPr algn="ctr">
              <a:lnSpc>
                <a:spcPct val="85000"/>
              </a:lnSpc>
            </a:pPr>
            <a:r>
              <a:rPr lang="en-US" sz="1800" dirty="0" smtClean="0"/>
              <a:t>slightly modified by</a:t>
            </a:r>
          </a:p>
          <a:p>
            <a:pPr algn="ctr">
              <a:lnSpc>
                <a:spcPct val="85000"/>
              </a:lnSpc>
            </a:pPr>
            <a:r>
              <a:rPr lang="en-US" sz="2800" dirty="0" smtClean="0"/>
              <a:t>Romaric </a:t>
            </a:r>
            <a:r>
              <a:rPr lang="en-US" sz="2800" dirty="0" err="1" smtClean="0"/>
              <a:t>Duvignau</a:t>
            </a:r>
            <a:endParaRPr lang="en-US" sz="2800" dirty="0"/>
          </a:p>
          <a:p>
            <a:pPr algn="ctr">
              <a:lnSpc>
                <a:spcPct val="85000"/>
              </a:lnSpc>
            </a:pPr>
            <a:r>
              <a:rPr lang="en-US" sz="2800" dirty="0" smtClean="0"/>
              <a:t>duvignau@chalmers.se</a:t>
            </a:r>
            <a:endParaRPr lang="en-US" sz="28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85765" y="5603875"/>
            <a:ext cx="5378450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	Thanks </a:t>
            </a:r>
            <a:r>
              <a:rPr lang="en-US" sz="1200" dirty="0" smtClean="0"/>
              <a:t>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404574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</a:t>
            </a:r>
            <a:r>
              <a:rPr lang="en-US" sz="2400" dirty="0" smtClean="0"/>
              <a:t>Protocol</a:t>
            </a:r>
            <a:endParaRPr lang="en-US" sz="2400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</a:t>
            </a:r>
            <a:r>
              <a:rPr lang="en-US" dirty="0" smtClean="0">
                <a:cs typeface="+mn-cs"/>
              </a:rPr>
              <a:t>algorithms: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Centralized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Distributed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smtClean="0">
                <a:cs typeface="+mn-cs"/>
              </a:rPr>
              <a:t>controllers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and</a:t>
            </a:r>
            <a:r>
              <a:rPr lang="en-US" dirty="0" smtClean="0">
                <a:cs typeface="+mn-cs"/>
              </a:rPr>
              <a:t> BGP (overview)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</a:t>
            </a:r>
            <a:r>
              <a:rPr lang="en-US" sz="2400" dirty="0" smtClean="0">
                <a:solidFill>
                  <a:srgbClr val="000000"/>
                </a:solidFill>
              </a:rPr>
              <a:t>Protocol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</a:t>
            </a:r>
            <a:r>
              <a:rPr lang="en-US" sz="2400" dirty="0" smtClean="0">
                <a:solidFill>
                  <a:srgbClr val="000000"/>
                </a:solidFill>
              </a:rPr>
              <a:t>Protocol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457563" cy="3959125"/>
            <a:chOff x="1020408" y="2368720"/>
            <a:chExt cx="6457563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45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</a:t>
              </a:r>
              <a:r>
                <a:rPr lang="en-US" dirty="0" err="1" smtClean="0"/>
                <a:t>iBGP</a:t>
              </a:r>
              <a:r>
                <a:rPr lang="en-US" dirty="0" smtClean="0"/>
                <a:t> </a:t>
              </a:r>
              <a:r>
                <a:rPr lang="en-US" dirty="0" smtClean="0"/>
                <a:t>protocols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98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 routing tables: growing </a:t>
            </a:r>
            <a:r>
              <a:rPr lang="en-US" sz="4000" dirty="0" err="1" smtClean="0">
                <a:cs typeface="+mj-cs"/>
              </a:rPr>
              <a:t>growing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939177" y="6193861"/>
            <a:ext cx="799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https://bgp.potaroo.net/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1381381"/>
            <a:ext cx="6095238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</a:t>
            </a:r>
            <a:r>
              <a:rPr lang="en-US" sz="2400" dirty="0" smtClean="0"/>
              <a:t>Protocol</a:t>
            </a:r>
            <a:endParaRPr lang="en-US" sz="2400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</a:t>
            </a:r>
            <a:r>
              <a:rPr lang="en-US" sz="2400" dirty="0" smtClean="0">
                <a:solidFill>
                  <a:srgbClr val="CC0000"/>
                </a:solidFill>
              </a:rPr>
              <a:t>Protocol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!</a:t>
            </a: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smtClean="0">
                <a:cs typeface="+mn-cs"/>
              </a:rPr>
              <a:t>controllers</a:t>
            </a:r>
          </a:p>
          <a:p>
            <a:pPr>
              <a:defRPr/>
            </a:pPr>
            <a:r>
              <a:rPr lang="en-US" dirty="0" smtClean="0"/>
              <a:t>Internet </a:t>
            </a:r>
            <a:r>
              <a:rPr lang="en-US" dirty="0"/>
              <a:t>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    Extra material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OSPF advanced features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Some more about BGP protocol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Traffic engineering</a:t>
            </a:r>
          </a:p>
          <a:p>
            <a:pPr>
              <a:defRPr/>
            </a:pPr>
            <a:r>
              <a:rPr lang="en-US" dirty="0" err="1" smtClean="0">
                <a:cs typeface="+mn-cs"/>
              </a:rPr>
              <a:t>OpenFlow</a:t>
            </a:r>
            <a:r>
              <a:rPr lang="en-US" dirty="0" smtClean="0">
                <a:cs typeface="+mn-cs"/>
              </a:rPr>
              <a:t> Protocol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ONOS / ODL SDN Controllers</a:t>
            </a:r>
          </a:p>
          <a:p>
            <a:pPr>
              <a:defRPr/>
            </a:pPr>
            <a:r>
              <a:rPr lang="en-US" dirty="0"/>
              <a:t>Network management and SNMP</a:t>
            </a: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87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3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/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16817</TotalTime>
  <Words>7180</Words>
  <Application>Microsoft Office PowerPoint</Application>
  <PresentationFormat>On-screen Show (4:3)</PresentationFormat>
  <Paragraphs>1947</Paragraphs>
  <Slides>88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2" baseType="lpstr">
      <vt:lpstr>ＭＳ Ｐゴシック</vt:lpstr>
      <vt:lpstr>Arial</vt:lpstr>
      <vt:lpstr>Arial Narrow</vt:lpstr>
      <vt:lpstr>Calibri</vt:lpstr>
      <vt:lpstr>Comic Sans MS</vt:lpstr>
      <vt:lpstr>Gill Sans</vt:lpstr>
      <vt:lpstr>Gill Sans MT</vt:lpstr>
      <vt:lpstr>MS Mincho</vt:lpstr>
      <vt:lpstr>Tahoma</vt:lpstr>
      <vt:lpstr>Times New Roman</vt:lpstr>
      <vt:lpstr>Wingdings</vt:lpstr>
      <vt:lpstr>ZapfDingbats</vt:lpstr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BGP, OSPF, forwarding table entries</vt:lpstr>
      <vt:lpstr>BGP, OSPF, forwarding table entries</vt:lpstr>
      <vt:lpstr>Hot Potato Routing</vt:lpstr>
      <vt:lpstr>BGP: achieving policy via advertisements</vt:lpstr>
      <vt:lpstr>Why different Intra-, Inter-AS routing ? </vt:lpstr>
      <vt:lpstr>BGP routing tables: growing growing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Chapter 5: summary</vt:lpstr>
      <vt:lpstr>    Extra material</vt:lpstr>
      <vt:lpstr>OSPF “advanced” features</vt:lpstr>
      <vt:lpstr>BGP messages</vt:lpstr>
      <vt:lpstr>BGP route selection</vt:lpstr>
      <vt:lpstr>BGP: achieving policy via advertisements</vt:lpstr>
      <vt:lpstr>Traffic engineering: difficult traditional routing</vt:lpstr>
      <vt:lpstr>Traffic engineering: difficult</vt:lpstr>
      <vt:lpstr>Traffic engineering: difficult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admin</cp:lastModifiedBy>
  <cp:revision>513</cp:revision>
  <dcterms:created xsi:type="dcterms:W3CDTF">1999-10-08T19:08:27Z</dcterms:created>
  <dcterms:modified xsi:type="dcterms:W3CDTF">2018-01-31T19:26:16Z</dcterms:modified>
</cp:coreProperties>
</file>