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332" r:id="rId4"/>
    <p:sldId id="333" r:id="rId5"/>
    <p:sldId id="257" r:id="rId6"/>
    <p:sldId id="258" r:id="rId7"/>
    <p:sldId id="259" r:id="rId8"/>
    <p:sldId id="260" r:id="rId9"/>
    <p:sldId id="262" r:id="rId10"/>
    <p:sldId id="33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3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330" r:id="rId41"/>
    <p:sldId id="331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1" r:id="rId60"/>
    <p:sldId id="312" r:id="rId61"/>
    <p:sldId id="314" r:id="rId62"/>
    <p:sldId id="315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D8AE-73EA-4D20-A6A3-0BFC005776DB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5958-DCFF-4E3A-BC59-AA1F7B608A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9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27838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B02E4-8878-4C4F-B8E3-25B7DF789BCF}" type="slidenum">
              <a:rPr lang="sv-SE" altLang="sv-SE" sz="13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sv-SE" altLang="sv-SE" sz="1300" smtClean="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6876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0AF2A-F46C-4707-A148-0A764D082103}" type="slidenum">
              <a:rPr lang="sv-SE" altLang="sv-SE" sz="13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sv-SE" altLang="sv-SE" sz="1300" smtClean="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245470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>
                <a:solidFill>
                  <a:prstClr val="black"/>
                </a:solidFill>
              </a:rPr>
              <a:pPr/>
              <a:t>40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 – real solution is </a:t>
            </a:r>
            <a:r>
              <a:rPr lang="sv-SE" dirty="0" err="1" smtClean="0"/>
              <a:t>Teredo</a:t>
            </a:r>
            <a:r>
              <a:rPr lang="sv-SE" dirty="0" smtClean="0"/>
              <a:t> RFC 4380, </a:t>
            </a:r>
            <a:r>
              <a:rPr lang="sv-SE" dirty="0" err="1" smtClean="0"/>
              <a:t>where</a:t>
            </a:r>
            <a:r>
              <a:rPr lang="sv-SE" dirty="0" smtClean="0"/>
              <a:t> [D+E] is a </a:t>
            </a:r>
            <a:r>
              <a:rPr lang="sv-SE" dirty="0" err="1" smtClean="0"/>
              <a:t>Teredo</a:t>
            </a:r>
            <a:r>
              <a:rPr lang="sv-SE" dirty="0" smtClean="0"/>
              <a:t> server and the tunnel </a:t>
            </a:r>
            <a:r>
              <a:rPr lang="sv-SE" dirty="0" err="1" smtClean="0"/>
              <a:t>uses</a:t>
            </a:r>
            <a:r>
              <a:rPr lang="sv-SE" dirty="0" smtClean="0"/>
              <a:t> UDP port 3544. Supported by </a:t>
            </a:r>
            <a:r>
              <a:rPr lang="sv-SE" dirty="0" err="1" smtClean="0"/>
              <a:t>most</a:t>
            </a:r>
            <a:r>
              <a:rPr lang="sv-SE" dirty="0" smtClean="0"/>
              <a:t> modern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9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CFA4B5-6949-4E11-A31B-9D7947CF2786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60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46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BD94D4-15CC-46BA-848A-99342599DF80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61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375028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4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1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4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39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53332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0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E4BD-9E40-4F30-BABB-77B20E3CB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0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fld id="{049A301D-13C4-4482-85D4-31C03EBD2C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1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376584" y="6467475"/>
            <a:ext cx="38608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4-</a:t>
            </a:r>
            <a:fld id="{21544E6D-F91C-4702-99DF-79BF783425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5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98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2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27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25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26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37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56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4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6620-4F6E-4F18-AF64-2C23B8238EC2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9BF0-E4E5-4A16-A36D-4B4E0DC932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9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Network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layer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part 1 (Data Plane) 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e0qt9Wz4U&amp;feature=plcp" TargetMode="External"/><Relationship Id="rId2" Type="http://schemas.openxmlformats.org/officeDocument/2006/relationships/hyperlink" Target="http://www.youtube.com/watch?v=ZTJIkjgyuZE&amp;list=PLE9F3F05C381ED8E8&amp;feature=plcp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EhJO1TCQX5I&amp;feature=plcp" TargetMode="External"/><Relationship Id="rId5" Type="http://schemas.openxmlformats.org/officeDocument/2006/relationships/hyperlink" Target="http://www.youtube.com/watch?v=BmZNcjLtmwo&amp;feature=plcp" TargetMode="External"/><Relationship Id="rId4" Type="http://schemas.openxmlformats.org/officeDocument/2006/relationships/hyperlink" Target="http://www.youtube.com/watch?v=reXS_e3fTAk&amp;feature=related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wmf"/><Relationship Id="rId9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22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36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8720"/>
            <a:ext cx="7772400" cy="35846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6 </a:t>
            </a:r>
            <a:br>
              <a:rPr lang="sv-SE" dirty="0" smtClean="0"/>
            </a:b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Layer</a:t>
            </a:r>
            <a:r>
              <a:rPr lang="sv-SE" dirty="0"/>
              <a:t> </a:t>
            </a:r>
            <a:r>
              <a:rPr lang="sv-SE" dirty="0" smtClean="0"/>
              <a:t>– part 1: Data Plane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4 </a:t>
            </a:r>
            <a:r>
              <a:rPr lang="sv-SE" dirty="0" smtClean="0"/>
              <a:t>(</a:t>
            </a:r>
            <a:r>
              <a:rPr lang="sv-SE" dirty="0"/>
              <a:t>7</a:t>
            </a:r>
            <a:r>
              <a:rPr lang="sv-SE" dirty="0" smtClean="0"/>
              <a:t>/e)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(6/e Ch4-first part)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93381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 smtClean="0"/>
              <a:t>423, </a:t>
            </a:r>
            <a:r>
              <a:rPr lang="sv-SE" dirty="0"/>
              <a:t>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C9EA1B-E5EE-4298-AAB9-4B8CAD37C291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113" y="116633"/>
            <a:ext cx="7772400" cy="8985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pitchFamily="34" charset="-128"/>
              </a:rPr>
              <a:t>Datagram networks </a:t>
            </a:r>
            <a:r>
              <a:rPr lang="en-US" sz="3100" dirty="0">
                <a:ea typeface="ＭＳ Ｐゴシック" pitchFamily="34" charset="-128"/>
              </a:rPr>
              <a:t>(the Internet model)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04901"/>
            <a:ext cx="8783638" cy="2276475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no call setup at network layer</a:t>
            </a:r>
          </a:p>
          <a:p>
            <a:r>
              <a:rPr lang="en-US" dirty="0" smtClean="0">
                <a:ea typeface="ＭＳ Ｐゴシック" pitchFamily="34" charset="-128"/>
              </a:rPr>
              <a:t>routers: no state about end-to-end connections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 network-level concept of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connection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packets forwarded </a:t>
            </a:r>
            <a:r>
              <a:rPr lang="en-US" smtClean="0">
                <a:ea typeface="ＭＳ Ｐゴシック" pitchFamily="34" charset="-128"/>
              </a:rPr>
              <a:t>using </a:t>
            </a:r>
            <a:r>
              <a:rPr lang="en-US" smtClean="0">
                <a:ea typeface="ＭＳ Ｐゴシック" pitchFamily="34" charset="-128"/>
              </a:rPr>
              <a:t>only destination </a:t>
            </a:r>
            <a:r>
              <a:rPr lang="en-US" dirty="0" smtClean="0">
                <a:ea typeface="ＭＳ Ｐゴシック" pitchFamily="34" charset="-128"/>
              </a:rPr>
              <a:t>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3424238" y="4295776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1. send datagrams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7416" name="Group 458"/>
          <p:cNvGrpSpPr>
            <a:grpSpLocks/>
          </p:cNvGrpSpPr>
          <p:nvPr/>
        </p:nvGrpSpPr>
        <p:grpSpPr bwMode="auto">
          <a:xfrm>
            <a:off x="8389938" y="3735389"/>
            <a:ext cx="2006600" cy="2416175"/>
            <a:chOff x="4325" y="2353"/>
            <a:chExt cx="1264" cy="1522"/>
          </a:xfrm>
        </p:grpSpPr>
        <p:sp>
          <p:nvSpPr>
            <p:cNvPr id="17521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522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17531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2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23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24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25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26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>
                  <a:solidFill>
                    <a:prstClr val="black"/>
                  </a:solidFill>
                </a:rPr>
                <a:t>application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</a:rPr>
                <a:t>transport</a:t>
              </a:r>
            </a:p>
            <a:p>
              <a:pPr algn="ctr"/>
              <a:r>
                <a:rPr lang="en-US" sz="2000">
                  <a:solidFill>
                    <a:prstClr val="white"/>
                  </a:solidFill>
                </a:rPr>
                <a:t>network</a:t>
              </a:r>
              <a:endParaRPr lang="en-US" sz="2000">
                <a:solidFill>
                  <a:prstClr val="black"/>
                </a:solidFill>
              </a:endParaRPr>
            </a:p>
            <a:p>
              <a:pPr algn="ctr"/>
              <a:r>
                <a:rPr lang="en-US" sz="2000">
                  <a:solidFill>
                    <a:prstClr val="black"/>
                  </a:solidFill>
                </a:rPr>
                <a:t>data link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17527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28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29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30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17" name="Group 471"/>
          <p:cNvGrpSpPr>
            <a:grpSpLocks/>
          </p:cNvGrpSpPr>
          <p:nvPr/>
        </p:nvGrpSpPr>
        <p:grpSpPr bwMode="auto">
          <a:xfrm>
            <a:off x="1524000" y="3627439"/>
            <a:ext cx="2039938" cy="2427287"/>
            <a:chOff x="0" y="2285"/>
            <a:chExt cx="1285" cy="1529"/>
          </a:xfrm>
        </p:grpSpPr>
        <p:sp>
          <p:nvSpPr>
            <p:cNvPr id="17509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0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1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2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3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>
                  <a:solidFill>
                    <a:prstClr val="black"/>
                  </a:solidFill>
                </a:rPr>
                <a:t>application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</a:rPr>
                <a:t>transport</a:t>
              </a:r>
            </a:p>
            <a:p>
              <a:pPr algn="ctr"/>
              <a:r>
                <a:rPr lang="en-US" sz="2000">
                  <a:solidFill>
                    <a:prstClr val="white"/>
                  </a:solidFill>
                </a:rPr>
                <a:t>network</a:t>
              </a:r>
              <a:endParaRPr lang="en-US" sz="2000">
                <a:solidFill>
                  <a:prstClr val="black"/>
                </a:solidFill>
              </a:endParaRPr>
            </a:p>
            <a:p>
              <a:pPr algn="ctr"/>
              <a:r>
                <a:rPr lang="en-US" sz="2000">
                  <a:solidFill>
                    <a:prstClr val="black"/>
                  </a:solidFill>
                </a:rPr>
                <a:t>data link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17514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5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6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17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518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17519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418" name="Freeform 484"/>
          <p:cNvSpPr>
            <a:spLocks/>
          </p:cNvSpPr>
          <p:nvPr/>
        </p:nvSpPr>
        <p:spPr bwMode="auto">
          <a:xfrm>
            <a:off x="4895851" y="4608514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419" name="Group 485"/>
          <p:cNvGrpSpPr>
            <a:grpSpLocks/>
          </p:cNvGrpSpPr>
          <p:nvPr/>
        </p:nvGrpSpPr>
        <p:grpSpPr bwMode="auto">
          <a:xfrm>
            <a:off x="5010151" y="5016501"/>
            <a:ext cx="2606675" cy="658813"/>
            <a:chOff x="959" y="3814"/>
            <a:chExt cx="1642" cy="415"/>
          </a:xfrm>
        </p:grpSpPr>
        <p:grpSp>
          <p:nvGrpSpPr>
            <p:cNvPr id="17482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1750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504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507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08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505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06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83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1749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96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9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00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497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98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84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1748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88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1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92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489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90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420" name="Line 541"/>
          <p:cNvSpPr>
            <a:spLocks noChangeShapeType="1"/>
          </p:cNvSpPr>
          <p:nvPr/>
        </p:nvSpPr>
        <p:spPr bwMode="auto">
          <a:xfrm rot="5400000" flipV="1">
            <a:off x="4249738" y="4348163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1" name="Freeform 542"/>
          <p:cNvSpPr>
            <a:spLocks/>
          </p:cNvSpPr>
          <p:nvPr/>
        </p:nvSpPr>
        <p:spPr bwMode="auto">
          <a:xfrm>
            <a:off x="5610226" y="4899026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2" name="Freeform 543"/>
          <p:cNvSpPr>
            <a:spLocks/>
          </p:cNvSpPr>
          <p:nvPr/>
        </p:nvSpPr>
        <p:spPr bwMode="auto">
          <a:xfrm>
            <a:off x="6575425" y="4892676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3" name="Freeform 544"/>
          <p:cNvSpPr>
            <a:spLocks/>
          </p:cNvSpPr>
          <p:nvPr/>
        </p:nvSpPr>
        <p:spPr bwMode="auto">
          <a:xfrm>
            <a:off x="5510213" y="5284789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4" name="Freeform 545"/>
          <p:cNvSpPr>
            <a:spLocks/>
          </p:cNvSpPr>
          <p:nvPr/>
        </p:nvSpPr>
        <p:spPr bwMode="auto">
          <a:xfrm>
            <a:off x="6553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5" name="Freeform 546"/>
          <p:cNvSpPr>
            <a:spLocks/>
          </p:cNvSpPr>
          <p:nvPr/>
        </p:nvSpPr>
        <p:spPr bwMode="auto">
          <a:xfrm>
            <a:off x="7124701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6" name="Freeform 547"/>
          <p:cNvSpPr>
            <a:spLocks/>
          </p:cNvSpPr>
          <p:nvPr/>
        </p:nvSpPr>
        <p:spPr bwMode="auto">
          <a:xfrm>
            <a:off x="5889625" y="5848351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7" name="Freeform 548"/>
          <p:cNvSpPr>
            <a:spLocks/>
          </p:cNvSpPr>
          <p:nvPr/>
        </p:nvSpPr>
        <p:spPr bwMode="auto">
          <a:xfrm>
            <a:off x="5353051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28" name="Line 549"/>
          <p:cNvSpPr>
            <a:spLocks noChangeShapeType="1"/>
          </p:cNvSpPr>
          <p:nvPr/>
        </p:nvSpPr>
        <p:spPr bwMode="auto">
          <a:xfrm rot="-5400000" flipH="1" flipV="1">
            <a:off x="8269288" y="4548188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429" name="Group 553"/>
          <p:cNvGrpSpPr>
            <a:grpSpLocks/>
          </p:cNvGrpSpPr>
          <p:nvPr/>
        </p:nvGrpSpPr>
        <p:grpSpPr bwMode="auto">
          <a:xfrm>
            <a:off x="6003926" y="4721225"/>
            <a:ext cx="600075" cy="287338"/>
            <a:chOff x="4396" y="1245"/>
            <a:chExt cx="672" cy="248"/>
          </a:xfrm>
        </p:grpSpPr>
        <p:sp>
          <p:nvSpPr>
            <p:cNvPr id="174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77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80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81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78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79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30" name="Group 562"/>
          <p:cNvGrpSpPr>
            <a:grpSpLocks/>
          </p:cNvGrpSpPr>
          <p:nvPr/>
        </p:nvGrpSpPr>
        <p:grpSpPr bwMode="auto">
          <a:xfrm>
            <a:off x="6557964" y="5721350"/>
            <a:ext cx="600075" cy="287338"/>
            <a:chOff x="4396" y="1245"/>
            <a:chExt cx="672" cy="248"/>
          </a:xfrm>
        </p:grpSpPr>
        <p:sp>
          <p:nvSpPr>
            <p:cNvPr id="174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9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72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73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70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71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31" name="Group 571"/>
          <p:cNvGrpSpPr>
            <a:grpSpLocks/>
          </p:cNvGrpSpPr>
          <p:nvPr/>
        </p:nvGrpSpPr>
        <p:grpSpPr bwMode="auto">
          <a:xfrm>
            <a:off x="5338764" y="5673725"/>
            <a:ext cx="600075" cy="287338"/>
            <a:chOff x="4396" y="1245"/>
            <a:chExt cx="672" cy="248"/>
          </a:xfrm>
        </p:grpSpPr>
        <p:sp>
          <p:nvSpPr>
            <p:cNvPr id="174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1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64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65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62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63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32" name="Group 342"/>
          <p:cNvGrpSpPr>
            <a:grpSpLocks/>
          </p:cNvGrpSpPr>
          <p:nvPr/>
        </p:nvGrpSpPr>
        <p:grpSpPr bwMode="auto">
          <a:xfrm>
            <a:off x="3910014" y="4770438"/>
            <a:ext cx="4433887" cy="1200150"/>
            <a:chOff x="1489" y="3201"/>
            <a:chExt cx="2793" cy="756"/>
          </a:xfrm>
        </p:grpSpPr>
        <p:grpSp>
          <p:nvGrpSpPr>
            <p:cNvPr id="17434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7455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6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7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35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7452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3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4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36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7449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0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1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37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7446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7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8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38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7443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4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5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39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7440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1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2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6718300" y="4384676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2. receive datagrams</a:t>
            </a:r>
            <a:endParaRPr lang="en-US" sz="24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BAD7DFE-8611-4677-BDA8-67BF0C456208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18436" name="Group 243"/>
          <p:cNvGrpSpPr>
            <a:grpSpLocks/>
          </p:cNvGrpSpPr>
          <p:nvPr/>
        </p:nvGrpSpPr>
        <p:grpSpPr bwMode="auto">
          <a:xfrm>
            <a:off x="5375276" y="4275139"/>
            <a:ext cx="2847975" cy="1481137"/>
            <a:chOff x="291" y="3093"/>
            <a:chExt cx="1794" cy="933"/>
          </a:xfrm>
        </p:grpSpPr>
        <p:grpSp>
          <p:nvGrpSpPr>
            <p:cNvPr id="18510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8514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15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18550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1856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7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5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5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8551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1856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6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6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5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56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6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8552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18553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4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5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5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55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5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8516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7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8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9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0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1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2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23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1854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45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8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49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546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47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24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1853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37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0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41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538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39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25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1852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29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32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33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530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31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8511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8512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513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3</a:t>
              </a:r>
            </a:p>
          </p:txBody>
        </p:sp>
      </p:grpSp>
      <p:pic>
        <p:nvPicPr>
          <p:cNvPr id="18437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7950"/>
            <a:ext cx="7945438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Datagram </a:t>
            </a:r>
            <a:r>
              <a:rPr lang="en-US" sz="4000" dirty="0" smtClean="0"/>
              <a:t>(IP) forwarding  </a:t>
            </a:r>
            <a:r>
              <a:rPr lang="en-US" sz="4000" dirty="0"/>
              <a:t>table</a:t>
            </a:r>
          </a:p>
        </p:txBody>
      </p:sp>
      <p:sp>
        <p:nvSpPr>
          <p:cNvPr id="18439" name="Freeform 11"/>
          <p:cNvSpPr>
            <a:spLocks/>
          </p:cNvSpPr>
          <p:nvPr/>
        </p:nvSpPr>
        <p:spPr bwMode="auto">
          <a:xfrm>
            <a:off x="3921126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3700464" y="1195389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4037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2" name="Rectangle 105"/>
          <p:cNvSpPr>
            <a:spLocks noChangeArrowheads="1"/>
          </p:cNvSpPr>
          <p:nvPr/>
        </p:nvSpPr>
        <p:spPr bwMode="auto">
          <a:xfrm>
            <a:off x="3981450" y="4584701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3" name="Rectangle 106"/>
          <p:cNvSpPr>
            <a:spLocks noChangeArrowheads="1"/>
          </p:cNvSpPr>
          <p:nvPr/>
        </p:nvSpPr>
        <p:spPr bwMode="auto">
          <a:xfrm>
            <a:off x="3957638" y="4608514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4" name="Line 107"/>
          <p:cNvSpPr>
            <a:spLocks noChangeShapeType="1"/>
          </p:cNvSpPr>
          <p:nvPr/>
        </p:nvSpPr>
        <p:spPr bwMode="auto">
          <a:xfrm>
            <a:off x="4983164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5" name="Rectangle 111"/>
          <p:cNvSpPr>
            <a:spLocks noChangeArrowheads="1"/>
          </p:cNvSpPr>
          <p:nvPr/>
        </p:nvSpPr>
        <p:spPr bwMode="auto">
          <a:xfrm>
            <a:off x="4586289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6" name="Text Box 112"/>
          <p:cNvSpPr txBox="1">
            <a:spLocks noChangeArrowheads="1"/>
          </p:cNvSpPr>
          <p:nvPr/>
        </p:nvSpPr>
        <p:spPr bwMode="auto">
          <a:xfrm>
            <a:off x="4538663" y="4584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47" name="Text Box 113"/>
          <p:cNvSpPr txBox="1">
            <a:spLocks noChangeArrowheads="1"/>
          </p:cNvSpPr>
          <p:nvPr/>
        </p:nvSpPr>
        <p:spPr bwMode="auto">
          <a:xfrm>
            <a:off x="2822575" y="3913189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IP destination address in </a:t>
            </a:r>
          </a:p>
          <a:p>
            <a:r>
              <a:rPr lang="en-US" sz="1600">
                <a:solidFill>
                  <a:prstClr val="black"/>
                </a:solidFill>
              </a:rPr>
              <a:t>arriving packet</a:t>
            </a:r>
            <a:r>
              <a:rPr lang="ja-JP" altLang="en-US" sz="1600">
                <a:solidFill>
                  <a:prstClr val="black"/>
                </a:solidFill>
              </a:rPr>
              <a:t>’</a:t>
            </a:r>
            <a:r>
              <a:rPr lang="en-US" altLang="ja-JP" sz="1600">
                <a:solidFill>
                  <a:prstClr val="black"/>
                </a:solidFill>
              </a:rPr>
              <a:t>s header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448" name="Line 114"/>
          <p:cNvSpPr>
            <a:spLocks noChangeShapeType="1"/>
          </p:cNvSpPr>
          <p:nvPr/>
        </p:nvSpPr>
        <p:spPr bwMode="auto">
          <a:xfrm flipH="1">
            <a:off x="4205289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Text Box 115"/>
          <p:cNvSpPr txBox="1">
            <a:spLocks noChangeArrowheads="1"/>
          </p:cNvSpPr>
          <p:nvPr/>
        </p:nvSpPr>
        <p:spPr bwMode="auto">
          <a:xfrm>
            <a:off x="4165601" y="14049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>
                <a:solidFill>
                  <a:prstClr val="black"/>
                </a:solidFill>
              </a:rPr>
              <a:t>routing algorithm</a:t>
            </a:r>
          </a:p>
        </p:txBody>
      </p:sp>
      <p:sp>
        <p:nvSpPr>
          <p:cNvPr id="18450" name="Rectangle 116"/>
          <p:cNvSpPr>
            <a:spLocks noChangeArrowheads="1"/>
          </p:cNvSpPr>
          <p:nvPr/>
        </p:nvSpPr>
        <p:spPr bwMode="auto">
          <a:xfrm>
            <a:off x="3911600" y="2141539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Text Box 117"/>
          <p:cNvSpPr txBox="1">
            <a:spLocks noChangeArrowheads="1"/>
          </p:cNvSpPr>
          <p:nvPr/>
        </p:nvSpPr>
        <p:spPr bwMode="auto">
          <a:xfrm>
            <a:off x="4171951" y="2105025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prstClr val="black"/>
                </a:solidFill>
              </a:rPr>
              <a:t>local forwarding table</a:t>
            </a:r>
          </a:p>
        </p:txBody>
      </p:sp>
      <p:sp>
        <p:nvSpPr>
          <p:cNvPr id="18452" name="Text Box 118"/>
          <p:cNvSpPr txBox="1">
            <a:spLocks noChangeArrowheads="1"/>
          </p:cNvSpPr>
          <p:nvPr/>
        </p:nvSpPr>
        <p:spPr bwMode="auto">
          <a:xfrm>
            <a:off x="3954463" y="235267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>
                <a:solidFill>
                  <a:prstClr val="black"/>
                </a:solidFill>
              </a:rPr>
              <a:t>dest address</a:t>
            </a:r>
          </a:p>
        </p:txBody>
      </p:sp>
      <p:sp>
        <p:nvSpPr>
          <p:cNvPr id="18453" name="Text Box 119"/>
          <p:cNvSpPr txBox="1">
            <a:spLocks noChangeArrowheads="1"/>
          </p:cNvSpPr>
          <p:nvPr/>
        </p:nvSpPr>
        <p:spPr bwMode="auto">
          <a:xfrm>
            <a:off x="5121275" y="23542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>
                <a:solidFill>
                  <a:prstClr val="black"/>
                </a:solidFill>
              </a:rPr>
              <a:t>output  link</a:t>
            </a:r>
          </a:p>
        </p:txBody>
      </p:sp>
      <p:sp>
        <p:nvSpPr>
          <p:cNvPr id="18454" name="Line 120"/>
          <p:cNvSpPr>
            <a:spLocks noChangeShapeType="1"/>
          </p:cNvSpPr>
          <p:nvPr/>
        </p:nvSpPr>
        <p:spPr bwMode="auto">
          <a:xfrm>
            <a:off x="5219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5" name="Text Box 121"/>
          <p:cNvSpPr txBox="1">
            <a:spLocks noChangeArrowheads="1"/>
          </p:cNvSpPr>
          <p:nvPr/>
        </p:nvSpPr>
        <p:spPr bwMode="auto">
          <a:xfrm>
            <a:off x="3930457" y="2636839"/>
            <a:ext cx="1300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>
                <a:solidFill>
                  <a:prstClr val="black"/>
                </a:solidFill>
              </a:rPr>
              <a:t>address-range 1</a:t>
            </a:r>
          </a:p>
          <a:p>
            <a:pPr algn="r"/>
            <a:r>
              <a:rPr lang="en-US" sz="1200">
                <a:solidFill>
                  <a:prstClr val="black"/>
                </a:solidFill>
              </a:rPr>
              <a:t>address-range 2</a:t>
            </a:r>
          </a:p>
          <a:p>
            <a:pPr algn="r"/>
            <a:r>
              <a:rPr lang="en-US" sz="1200">
                <a:solidFill>
                  <a:prstClr val="black"/>
                </a:solidFill>
              </a:rPr>
              <a:t>address-range 3</a:t>
            </a:r>
          </a:p>
          <a:p>
            <a:pPr algn="r"/>
            <a:r>
              <a:rPr lang="en-US" sz="1200">
                <a:solidFill>
                  <a:prstClr val="black"/>
                </a:solidFill>
              </a:rPr>
              <a:t>address-range 4</a:t>
            </a:r>
          </a:p>
        </p:txBody>
      </p:sp>
      <p:sp>
        <p:nvSpPr>
          <p:cNvPr id="18456" name="Text Box 122"/>
          <p:cNvSpPr txBox="1">
            <a:spLocks noChangeArrowheads="1"/>
          </p:cNvSpPr>
          <p:nvPr/>
        </p:nvSpPr>
        <p:spPr bwMode="auto">
          <a:xfrm>
            <a:off x="5234906" y="2636839"/>
            <a:ext cx="2696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>
                <a:solidFill>
                  <a:prstClr val="black"/>
                </a:solidFill>
              </a:rPr>
              <a:t>3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457" name="Line 123"/>
          <p:cNvSpPr>
            <a:spLocks noChangeShapeType="1"/>
          </p:cNvSpPr>
          <p:nvPr/>
        </p:nvSpPr>
        <p:spPr bwMode="auto">
          <a:xfrm>
            <a:off x="3933826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8" name="Line 124"/>
          <p:cNvSpPr>
            <a:spLocks noChangeShapeType="1"/>
          </p:cNvSpPr>
          <p:nvPr/>
        </p:nvSpPr>
        <p:spPr bwMode="auto">
          <a:xfrm>
            <a:off x="3916364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9" name="AutoShape 125"/>
          <p:cNvSpPr>
            <a:spLocks noChangeArrowheads="1"/>
          </p:cNvSpPr>
          <p:nvPr/>
        </p:nvSpPr>
        <p:spPr bwMode="auto">
          <a:xfrm rot="5400000">
            <a:off x="4990307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0" name="Line 126"/>
          <p:cNvSpPr>
            <a:spLocks noChangeShapeType="1"/>
          </p:cNvSpPr>
          <p:nvPr/>
        </p:nvSpPr>
        <p:spPr bwMode="auto">
          <a:xfrm>
            <a:off x="4367214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1" name="Freeform 127"/>
          <p:cNvSpPr>
            <a:spLocks/>
          </p:cNvSpPr>
          <p:nvPr/>
        </p:nvSpPr>
        <p:spPr bwMode="auto">
          <a:xfrm>
            <a:off x="5440364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2" name="Freeform 128"/>
          <p:cNvSpPr>
            <a:spLocks/>
          </p:cNvSpPr>
          <p:nvPr/>
        </p:nvSpPr>
        <p:spPr bwMode="auto">
          <a:xfrm flipH="1">
            <a:off x="7773988" y="4356101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3" name="Freeform 129"/>
          <p:cNvSpPr>
            <a:spLocks/>
          </p:cNvSpPr>
          <p:nvPr/>
        </p:nvSpPr>
        <p:spPr bwMode="auto">
          <a:xfrm flipH="1">
            <a:off x="6764338" y="4083051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4" name="Freeform 130"/>
          <p:cNvSpPr>
            <a:spLocks/>
          </p:cNvSpPr>
          <p:nvPr/>
        </p:nvSpPr>
        <p:spPr bwMode="auto">
          <a:xfrm flipH="1" flipV="1">
            <a:off x="7432676" y="5629276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5" name="Freeform 131"/>
          <p:cNvSpPr>
            <a:spLocks/>
          </p:cNvSpPr>
          <p:nvPr/>
        </p:nvSpPr>
        <p:spPr bwMode="auto">
          <a:xfrm flipH="1" flipV="1">
            <a:off x="6083301" y="5613401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6" name="Freeform 132"/>
          <p:cNvSpPr>
            <a:spLocks/>
          </p:cNvSpPr>
          <p:nvPr/>
        </p:nvSpPr>
        <p:spPr bwMode="auto">
          <a:xfrm flipH="1" flipV="1">
            <a:off x="6723064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467" name="Group 133"/>
          <p:cNvGrpSpPr>
            <a:grpSpLocks/>
          </p:cNvGrpSpPr>
          <p:nvPr/>
        </p:nvGrpSpPr>
        <p:grpSpPr bwMode="auto">
          <a:xfrm>
            <a:off x="6772276" y="3638550"/>
            <a:ext cx="550863" cy="452438"/>
            <a:chOff x="2886" y="1668"/>
            <a:chExt cx="347" cy="285"/>
          </a:xfrm>
        </p:grpSpPr>
        <p:sp>
          <p:nvSpPr>
            <p:cNvPr id="18503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4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5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6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7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8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9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68" name="Group 141"/>
          <p:cNvGrpSpPr>
            <a:grpSpLocks/>
          </p:cNvGrpSpPr>
          <p:nvPr/>
        </p:nvGrpSpPr>
        <p:grpSpPr bwMode="auto">
          <a:xfrm>
            <a:off x="7785101" y="3911600"/>
            <a:ext cx="550863" cy="452438"/>
            <a:chOff x="2886" y="1668"/>
            <a:chExt cx="347" cy="285"/>
          </a:xfrm>
        </p:grpSpPr>
        <p:sp>
          <p:nvSpPr>
            <p:cNvPr id="18496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7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8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9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0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1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2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69" name="Group 149"/>
          <p:cNvGrpSpPr>
            <a:grpSpLocks/>
          </p:cNvGrpSpPr>
          <p:nvPr/>
        </p:nvGrpSpPr>
        <p:grpSpPr bwMode="auto">
          <a:xfrm>
            <a:off x="7415213" y="5988050"/>
            <a:ext cx="550862" cy="452438"/>
            <a:chOff x="2886" y="1668"/>
            <a:chExt cx="347" cy="285"/>
          </a:xfrm>
        </p:grpSpPr>
        <p:sp>
          <p:nvSpPr>
            <p:cNvPr id="18489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0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1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2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3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4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5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70" name="Group 157"/>
          <p:cNvGrpSpPr>
            <a:grpSpLocks/>
          </p:cNvGrpSpPr>
          <p:nvPr/>
        </p:nvGrpSpPr>
        <p:grpSpPr bwMode="auto">
          <a:xfrm>
            <a:off x="6719888" y="5768975"/>
            <a:ext cx="550862" cy="452438"/>
            <a:chOff x="2886" y="1668"/>
            <a:chExt cx="347" cy="285"/>
          </a:xfrm>
        </p:grpSpPr>
        <p:sp>
          <p:nvSpPr>
            <p:cNvPr id="18482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3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4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5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6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7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8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71" name="Group 165"/>
          <p:cNvGrpSpPr>
            <a:grpSpLocks/>
          </p:cNvGrpSpPr>
          <p:nvPr/>
        </p:nvGrpSpPr>
        <p:grpSpPr bwMode="auto">
          <a:xfrm>
            <a:off x="6064251" y="5961064"/>
            <a:ext cx="550863" cy="452437"/>
            <a:chOff x="2886" y="1668"/>
            <a:chExt cx="347" cy="285"/>
          </a:xfrm>
        </p:grpSpPr>
        <p:sp>
          <p:nvSpPr>
            <p:cNvPr id="18475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6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7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8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9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0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1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5016500" y="1201739"/>
            <a:ext cx="4986338" cy="1887537"/>
            <a:chOff x="2037" y="708"/>
            <a:chExt cx="3471" cy="1189"/>
          </a:xfrm>
        </p:grpSpPr>
        <p:sp>
          <p:nvSpPr>
            <p:cNvPr id="18473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00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list </a:t>
              </a:r>
              <a:r>
                <a:rPr lang="en-US" i="1" dirty="0">
                  <a:solidFill>
                    <a:srgbClr val="000099"/>
                  </a:solidFill>
                  <a:latin typeface="Gill Sans MT" pitchFamily="34" charset="0"/>
                </a:rPr>
                <a:t>range</a:t>
              </a: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 of addresses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(aggregate table entries)</a:t>
              </a:r>
            </a:p>
          </p:txBody>
        </p:sp>
        <p:sp>
          <p:nvSpPr>
            <p:cNvPr id="18474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2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F4553E1-54BF-48FF-B17A-7A17C5AB900F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39701"/>
            <a:ext cx="8324850" cy="6334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Datagram or VC network: why?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892" y="1298576"/>
            <a:ext cx="5477609" cy="3816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“Classic” Internet (datagram)</a:t>
            </a:r>
          </a:p>
          <a:p>
            <a:r>
              <a:rPr lang="en-US" sz="2400" dirty="0">
                <a:ea typeface="ＭＳ Ｐゴシック" pitchFamily="34" charset="-128"/>
              </a:rPr>
              <a:t>data exchange among computers</a:t>
            </a:r>
          </a:p>
          <a:p>
            <a:pPr lvl="1"/>
            <a:r>
              <a:rPr lang="ja-JP" altLang="en-US" sz="2000" dirty="0">
                <a:ea typeface="ＭＳ Ｐゴシック" pitchFamily="34" charset="-128"/>
              </a:rPr>
              <a:t>“</a:t>
            </a:r>
            <a:r>
              <a:rPr lang="en-US" altLang="ja-JP" sz="2000" dirty="0">
                <a:ea typeface="ＭＳ Ｐゴシック" pitchFamily="34" charset="-128"/>
              </a:rPr>
              <a:t>elastic</a:t>
            </a:r>
            <a:r>
              <a:rPr lang="ja-JP" altLang="en-US" sz="2000" dirty="0">
                <a:ea typeface="ＭＳ Ｐゴシック" pitchFamily="34" charset="-128"/>
              </a:rPr>
              <a:t>”</a:t>
            </a:r>
            <a:r>
              <a:rPr lang="en-US" altLang="ja-JP" sz="2000" dirty="0">
                <a:ea typeface="ＭＳ Ｐゴシック" pitchFamily="34" charset="-128"/>
              </a:rPr>
              <a:t> service, no strict timing req.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many link types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different characteristics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uniform service difficult</a:t>
            </a:r>
          </a:p>
          <a:p>
            <a:r>
              <a:rPr lang="ja-JP" altLang="en-US" sz="2400" dirty="0">
                <a:ea typeface="ＭＳ Ｐゴシック" pitchFamily="34" charset="-128"/>
              </a:rPr>
              <a:t>“</a:t>
            </a:r>
            <a:r>
              <a:rPr lang="en-US" altLang="ja-JP" sz="2400" dirty="0">
                <a:ea typeface="ＭＳ Ｐゴシック" pitchFamily="34" charset="-128"/>
              </a:rPr>
              <a:t>smart</a:t>
            </a:r>
            <a:r>
              <a:rPr lang="ja-JP" altLang="en-US" sz="2400" dirty="0">
                <a:ea typeface="ＭＳ Ｐゴシック" pitchFamily="34" charset="-128"/>
              </a:rPr>
              <a:t>”</a:t>
            </a:r>
            <a:r>
              <a:rPr lang="en-US" altLang="ja-JP" sz="2400" dirty="0">
                <a:ea typeface="ＭＳ Ｐゴシック" pitchFamily="34" charset="-128"/>
              </a:rPr>
              <a:t> end systems (computers)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can adapt, perform control, error recovery</a:t>
            </a:r>
          </a:p>
          <a:p>
            <a:pPr lvl="1"/>
            <a:r>
              <a:rPr lang="en-US" sz="2000" b="1" i="1" dirty="0">
                <a:solidFill>
                  <a:srgbClr val="CC0000"/>
                </a:solidFill>
                <a:ea typeface="ＭＳ Ｐゴシック" pitchFamily="34" charset="-128"/>
              </a:rPr>
              <a:t>simple </a:t>
            </a:r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network core, </a:t>
            </a:r>
            <a:r>
              <a:rPr lang="en-US" sz="2000" b="1" i="1" dirty="0">
                <a:solidFill>
                  <a:srgbClr val="CC0000"/>
                </a:solidFill>
                <a:ea typeface="ＭＳ Ｐゴシック" pitchFamily="34" charset="-128"/>
              </a:rPr>
              <a:t>complexity at </a:t>
            </a:r>
            <a:r>
              <a:rPr lang="en-US" altLang="ja-JP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edge</a:t>
            </a:r>
            <a:endParaRPr lang="en-US" altLang="ja-JP" sz="2000" b="1" i="1" dirty="0">
              <a:solidFill>
                <a:srgbClr val="CC0000"/>
              </a:solidFill>
              <a:ea typeface="ＭＳ Ｐゴシック" pitchFamily="34" charset="-128"/>
            </a:endParaRPr>
          </a:p>
          <a:p>
            <a:endParaRPr lang="en-US" sz="2400" b="1" i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86512" y="1330326"/>
            <a:ext cx="5113825" cy="3785013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VC (</a:t>
            </a:r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eg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ATM: </a:t>
            </a:r>
            <a:r>
              <a:rPr lang="en-US" sz="2400" dirty="0">
                <a:ea typeface="ＭＳ Ｐゴシック" pitchFamily="34" charset="-128"/>
              </a:rPr>
              <a:t>a past’s vision of the future’s </a:t>
            </a:r>
            <a:r>
              <a:rPr lang="en-US" sz="2400" dirty="0" err="1">
                <a:ea typeface="ＭＳ Ｐゴシック" pitchFamily="34" charset="-128"/>
              </a:rPr>
              <a:t>ww</a:t>
            </a:r>
            <a:r>
              <a:rPr lang="en-US" sz="2400" dirty="0">
                <a:ea typeface="ＭＳ Ｐゴシック" pitchFamily="34" charset="-128"/>
              </a:rPr>
              <a:t>-network)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evolved from telephony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sz="2000" dirty="0">
                <a:ea typeface="ＭＳ Ｐゴシック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sz="2000" dirty="0">
                <a:ea typeface="ＭＳ Ｐゴシック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dirty="0">
                <a:ea typeface="ＭＳ Ｐゴシック" pitchFamily="34" charset="-128"/>
              </a:rPr>
              <a:t>“</a:t>
            </a:r>
            <a:r>
              <a:rPr lang="en-US" altLang="ja-JP" sz="2400" dirty="0">
                <a:ea typeface="ＭＳ Ｐゴシック" pitchFamily="34" charset="-128"/>
              </a:rPr>
              <a:t>dumb</a:t>
            </a:r>
            <a:r>
              <a:rPr lang="ja-JP" altLang="en-US" sz="2400" dirty="0">
                <a:ea typeface="ＭＳ Ｐゴシック" pitchFamily="34" charset="-128"/>
              </a:rPr>
              <a:t>”</a:t>
            </a:r>
            <a:r>
              <a:rPr lang="en-US" altLang="ja-JP" sz="2400" dirty="0">
                <a:ea typeface="ＭＳ Ｐゴシック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sz="2000" smtClean="0">
                <a:ea typeface="ＭＳ Ｐゴシック" pitchFamily="34" charset="-128"/>
              </a:rPr>
              <a:t>“Classic” telephones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sz="2000" b="1" i="1" dirty="0">
                <a:solidFill>
                  <a:srgbClr val="CC0000"/>
                </a:solidFill>
                <a:ea typeface="ＭＳ Ｐゴシック" pitchFamily="34" charset="-128"/>
              </a:rPr>
              <a:t>complexity in the core of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5833" y="5257052"/>
            <a:ext cx="522135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prstClr val="black"/>
                </a:solidFill>
              </a:rPr>
              <a:t>Re-</a:t>
            </a:r>
            <a:r>
              <a:rPr lang="sv-SE" sz="2400" dirty="0" err="1">
                <a:solidFill>
                  <a:prstClr val="black"/>
                </a:solidFill>
              </a:rPr>
              <a:t>shaping</a:t>
            </a:r>
            <a:r>
              <a:rPr lang="sv-SE" sz="2400" dirty="0">
                <a:solidFill>
                  <a:prstClr val="black"/>
                </a:solidFill>
              </a:rPr>
              <a:t> in progress ….</a:t>
            </a:r>
          </a:p>
          <a:p>
            <a:pPr algn="ctr"/>
            <a:r>
              <a:rPr lang="sv-SE" sz="2400" b="1" dirty="0">
                <a:solidFill>
                  <a:prstClr val="black"/>
                </a:solidFill>
              </a:rPr>
              <a:t>Software-</a:t>
            </a:r>
            <a:r>
              <a:rPr lang="sv-SE" sz="2400" b="1" dirty="0" err="1">
                <a:solidFill>
                  <a:prstClr val="black"/>
                </a:solidFill>
              </a:rPr>
              <a:t>Defined</a:t>
            </a:r>
            <a:r>
              <a:rPr lang="sv-SE" sz="2400" b="1" dirty="0">
                <a:solidFill>
                  <a:prstClr val="black"/>
                </a:solidFill>
              </a:rPr>
              <a:t> </a:t>
            </a:r>
            <a:r>
              <a:rPr lang="sv-SE" sz="2400" b="1" dirty="0" err="1">
                <a:solidFill>
                  <a:prstClr val="black"/>
                </a:solidFill>
              </a:rPr>
              <a:t>Networks</a:t>
            </a:r>
            <a:endParaRPr lang="sv-S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62696" y="1230502"/>
            <a:ext cx="5517481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/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works: switching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fabrique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94" y="20608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4116389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4746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35501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48201" y="588168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665789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326189" y="562133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610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937376" y="580390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080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5205413" y="6015039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5900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6543676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7265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281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2024971" y="130175"/>
            <a:ext cx="83638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3600" dirty="0">
                <a:solidFill>
                  <a:srgbClr val="000099"/>
                </a:solidFill>
                <a:latin typeface="Gill Sans MT" panose="020B0502020104020203" pitchFamily="34" charset="0"/>
              </a:rPr>
              <a:t>Per-router </a:t>
            </a:r>
            <a:r>
              <a:rPr lang="en-US" altLang="sv-SE" sz="360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(“classic” Internet) control </a:t>
            </a:r>
            <a:r>
              <a:rPr lang="en-US" altLang="sv-SE" sz="3600" dirty="0">
                <a:solidFill>
                  <a:srgbClr val="000099"/>
                </a:solidFill>
                <a:latin typeface="Gill Sans MT" panose="020B0502020104020203" pitchFamily="34" charset="0"/>
              </a:rPr>
              <a:t>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3352800" y="2686051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492369" y="1154113"/>
            <a:ext cx="1113692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dirty="0">
                <a:solidFill>
                  <a:prstClr val="black"/>
                </a:solidFill>
              </a:rPr>
              <a:t>Individual routing algorithm (control) components </a:t>
            </a:r>
            <a:r>
              <a:rPr lang="en-US" altLang="sv-SE" i="1" dirty="0">
                <a:solidFill>
                  <a:srgbClr val="000090"/>
                </a:solidFill>
              </a:rPr>
              <a:t>in each and every router </a:t>
            </a:r>
            <a:r>
              <a:rPr lang="en-US" altLang="sv-SE" dirty="0">
                <a:solidFill>
                  <a:prstClr val="black"/>
                </a:solidFill>
              </a:rPr>
              <a:t>interact </a:t>
            </a:r>
            <a:r>
              <a:rPr lang="en-US" altLang="sv-SE" dirty="0" smtClean="0">
                <a:solidFill>
                  <a:prstClr val="black"/>
                </a:solidFill>
              </a:rPr>
              <a:t>(in </a:t>
            </a:r>
            <a:r>
              <a:rPr lang="en-US" altLang="sv-SE" dirty="0">
                <a:solidFill>
                  <a:prstClr val="black"/>
                </a:solidFill>
              </a:rPr>
              <a:t>the control </a:t>
            </a:r>
            <a:r>
              <a:rPr lang="en-US" altLang="sv-SE" dirty="0" smtClean="0">
                <a:solidFill>
                  <a:prstClr val="black"/>
                </a:solidFill>
              </a:rPr>
              <a:t>plane)</a:t>
            </a:r>
            <a:endParaRPr lang="en-US" altLang="sv-SE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081338" y="3074988"/>
            <a:ext cx="6382224" cy="1053316"/>
            <a:chOff x="1557338" y="3074988"/>
            <a:chExt cx="6382224" cy="1053316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352800" y="370205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06826" y="288290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Straight Connector 226"/>
          <p:cNvCxnSpPr/>
          <p:nvPr/>
        </p:nvCxnSpPr>
        <p:spPr>
          <a:xfrm flipH="1">
            <a:off x="2806701" y="580231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4722813" y="54737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4897438" y="57610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</a:rPr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2462214" y="5237164"/>
            <a:ext cx="1616075" cy="524151"/>
            <a:chOff x="-4079003" y="2717403"/>
            <a:chExt cx="1616718" cy="525348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sv-SE" altLang="sv-SE" sz="1800">
                <a:solidFill>
                  <a:prstClr val="black"/>
                </a:solidFill>
              </a:endParaRPr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sv-SE" altLang="sv-SE" sz="1800">
                <a:solidFill>
                  <a:prstClr val="black"/>
                </a:solidFill>
              </a:endParaRPr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sv-SE" altLang="sv-SE" sz="1800">
                <a:solidFill>
                  <a:prstClr val="black"/>
                </a:solidFill>
              </a:endParaRPr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>
                  <a:solidFill>
                    <a:prstClr val="black"/>
                  </a:solidFill>
                </a:rPr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4017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4238625" y="5659439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720851" y="490378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>
                <a:solidFill>
                  <a:prstClr val="black"/>
                </a:solidFill>
              </a:rPr>
              <a:t>values in arriving </a:t>
            </a:r>
          </a:p>
          <a:p>
            <a:r>
              <a:rPr lang="en-US" altLang="sv-SE" sz="1400">
                <a:solidFill>
                  <a:prstClr val="black"/>
                </a:solidFill>
              </a:rPr>
              <a:t>packet header</a:t>
            </a:r>
            <a:endParaRPr lang="en-US" altLang="sv-SE" sz="1800">
              <a:solidFill>
                <a:prstClr val="black"/>
              </a:solidFill>
            </a:endParaRPr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4592638" y="58626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14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978150" y="2020888"/>
            <a:ext cx="6027738" cy="1439862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8421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56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57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58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59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60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8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61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62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8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63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64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65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8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66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67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8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68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69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70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71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72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73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74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75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76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78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422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24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25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26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27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28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54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29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30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52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31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32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33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50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34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435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48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436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37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38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39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40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441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42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43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44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46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130" name="Freeform 2"/>
          <p:cNvSpPr>
            <a:spLocks/>
          </p:cNvSpPr>
          <p:nvPr/>
        </p:nvSpPr>
        <p:spPr bwMode="auto">
          <a:xfrm>
            <a:off x="4116389" y="574992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4786314" y="5900738"/>
            <a:ext cx="131603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5188" y="6088063"/>
            <a:ext cx="2259012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87889" y="6192839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705476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365876" y="59340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649913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977063" y="6116639"/>
            <a:ext cx="58896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119814" y="5900739"/>
            <a:ext cx="814387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>
            <a:grpSpLocks/>
          </p:cNvGrpSpPr>
          <p:nvPr/>
        </p:nvGrpSpPr>
        <p:grpSpPr bwMode="auto">
          <a:xfrm>
            <a:off x="3049588" y="3003550"/>
            <a:ext cx="6978650" cy="1102530"/>
            <a:chOff x="1526216" y="3003498"/>
            <a:chExt cx="6978041" cy="1102529"/>
          </a:xfrm>
        </p:grpSpPr>
        <p:sp>
          <p:nvSpPr>
            <p:cNvPr id="48415" name="TextBox 399"/>
            <p:cNvSpPr txBox="1">
              <a:spLocks noChangeArrowheads="1"/>
            </p:cNvSpPr>
            <p:nvPr/>
          </p:nvSpPr>
          <p:spPr bwMode="auto">
            <a:xfrm>
              <a:off x="7700832" y="3628973"/>
              <a:ext cx="62223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plane</a:t>
              </a:r>
            </a:p>
          </p:txBody>
        </p:sp>
        <p:sp>
          <p:nvSpPr>
            <p:cNvPr id="48416" name="TextBox 400"/>
            <p:cNvSpPr txBox="1">
              <a:spLocks noChangeArrowheads="1"/>
            </p:cNvSpPr>
            <p:nvPr/>
          </p:nvSpPr>
          <p:spPr bwMode="auto">
            <a:xfrm>
              <a:off x="7722580" y="3003498"/>
              <a:ext cx="72160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960814" y="2735264"/>
            <a:ext cx="4295775" cy="320675"/>
            <a:chOff x="2433511" y="2792111"/>
            <a:chExt cx="4296530" cy="320561"/>
          </a:xfrm>
        </p:grpSpPr>
        <p:grpSp>
          <p:nvGrpSpPr>
            <p:cNvPr id="48390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>
            <a:grpSpLocks/>
          </p:cNvGrpSpPr>
          <p:nvPr/>
        </p:nvGrpSpPr>
        <p:grpSpPr bwMode="auto">
          <a:xfrm>
            <a:off x="3379788" y="3709989"/>
            <a:ext cx="5211762" cy="2740025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8277" name="Group 28"/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371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8" name="Oval 507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13" name="Straight Connector 512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/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2" name="Oval 541"/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47" name="Straight Connector 546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/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2" name="Oval 571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77" name="Straight Connector 576"/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/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9" name="Oval 598"/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04" name="Straight Connector 603"/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/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Oval 625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31" name="Straight Connector 630"/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905251" y="2476501"/>
            <a:ext cx="4416425" cy="2314575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/>
          <p:cNvSpPr txBox="1">
            <a:spLocks noChangeArrowheads="1"/>
          </p:cNvSpPr>
          <p:nvPr/>
        </p:nvSpPr>
        <p:spPr bwMode="auto">
          <a:xfrm>
            <a:off x="2066926" y="236538"/>
            <a:ext cx="63146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3600" dirty="0">
                <a:solidFill>
                  <a:srgbClr val="000099"/>
                </a:solidFill>
                <a:latin typeface="Gill Sans MT" panose="020B0502020104020203" pitchFamily="34" charset="0"/>
              </a:rPr>
              <a:t>Logically </a:t>
            </a:r>
            <a:r>
              <a:rPr lang="en-US" altLang="sv-SE" sz="360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separated control </a:t>
            </a:r>
            <a:r>
              <a:rPr lang="en-US" altLang="sv-SE" sz="3600" dirty="0">
                <a:solidFill>
                  <a:srgbClr val="000099"/>
                </a:solidFill>
                <a:latin typeface="Gill Sans MT" panose="020B0502020104020203" pitchFamily="34" charset="0"/>
              </a:rPr>
              <a:t>plane</a:t>
            </a:r>
          </a:p>
        </p:txBody>
      </p:sp>
      <p:sp>
        <p:nvSpPr>
          <p:cNvPr id="48145" name="TextBox 335"/>
          <p:cNvSpPr txBox="1">
            <a:spLocks noChangeArrowheads="1"/>
          </p:cNvSpPr>
          <p:nvPr/>
        </p:nvSpPr>
        <p:spPr bwMode="auto">
          <a:xfrm>
            <a:off x="257908" y="953015"/>
            <a:ext cx="118285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2000" dirty="0">
                <a:solidFill>
                  <a:prstClr val="black"/>
                </a:solidFill>
              </a:rPr>
              <a:t>A distinct (can be </a:t>
            </a:r>
            <a:r>
              <a:rPr lang="en-US" altLang="sv-SE" sz="2000" dirty="0" smtClean="0">
                <a:solidFill>
                  <a:prstClr val="black"/>
                </a:solidFill>
              </a:rPr>
              <a:t>centralized/remote/distributed</a:t>
            </a:r>
            <a:r>
              <a:rPr lang="en-US" altLang="sv-SE" sz="2000" dirty="0">
                <a:solidFill>
                  <a:prstClr val="black"/>
                </a:solidFill>
              </a:rPr>
              <a:t>) controller interacts with local control agents (CAs)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000" dirty="0">
                <a:solidFill>
                  <a:prstClr val="black"/>
                </a:solidFill>
              </a:rPr>
              <a:t>this </a:t>
            </a:r>
            <a:r>
              <a:rPr lang="en-US" altLang="sv-SE" sz="2000" dirty="0" smtClean="0">
                <a:solidFill>
                  <a:prstClr val="black"/>
                </a:solidFill>
              </a:rPr>
              <a:t>architecture (Software Defined Networking) </a:t>
            </a:r>
            <a:r>
              <a:rPr lang="en-US" altLang="sv-SE" sz="2000" dirty="0">
                <a:solidFill>
                  <a:prstClr val="black"/>
                </a:solidFill>
              </a:rPr>
              <a:t>can enable new functionality </a:t>
            </a:r>
            <a:endParaRPr lang="en-US" altLang="sv-SE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000" dirty="0" smtClean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altLang="sv-SE" sz="2000" dirty="0">
                <a:solidFill>
                  <a:prstClr val="white">
                    <a:lumMod val="50000"/>
                  </a:prstClr>
                </a:solidFill>
              </a:rPr>
              <a:t>will be </a:t>
            </a:r>
            <a:r>
              <a:rPr lang="en-US" altLang="sv-SE" sz="2000" dirty="0" smtClean="0">
                <a:solidFill>
                  <a:prstClr val="white">
                    <a:lumMod val="50000"/>
                  </a:prstClr>
                </a:solidFill>
              </a:rPr>
              <a:t>discussed more </a:t>
            </a:r>
            <a:r>
              <a:rPr lang="en-US" altLang="sv-SE" sz="2000" dirty="0">
                <a:solidFill>
                  <a:prstClr val="white">
                    <a:lumMod val="50000"/>
                  </a:prstClr>
                </a:solidFill>
              </a:rPr>
              <a:t>later in the course)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579813" y="4687889"/>
            <a:ext cx="4957762" cy="693737"/>
            <a:chOff x="2055070" y="4690247"/>
            <a:chExt cx="4956877" cy="694339"/>
          </a:xfrm>
        </p:grpSpPr>
        <p:grpSp>
          <p:nvGrpSpPr>
            <p:cNvPr id="48242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/>
          <p:cNvGrpSpPr>
            <a:grpSpLocks/>
          </p:cNvGrpSpPr>
          <p:nvPr/>
        </p:nvGrpSpPr>
        <p:grpSpPr bwMode="auto">
          <a:xfrm>
            <a:off x="7380288" y="5943600"/>
            <a:ext cx="588962" cy="242888"/>
            <a:chOff x="1871277" y="1576300"/>
            <a:chExt cx="1128371" cy="437861"/>
          </a:xfrm>
        </p:grpSpPr>
        <p:sp>
          <p:nvSpPr>
            <p:cNvPr id="363" name="Oval 362"/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5" name="Oval 36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70" name="Straight Connector 369"/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/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/>
          <p:cNvGrpSpPr>
            <a:grpSpLocks/>
          </p:cNvGrpSpPr>
          <p:nvPr/>
        </p:nvGrpSpPr>
        <p:grpSpPr bwMode="auto">
          <a:xfrm>
            <a:off x="5899151" y="5802314"/>
            <a:ext cx="588963" cy="242887"/>
            <a:chOff x="1871277" y="1576300"/>
            <a:chExt cx="1128371" cy="437861"/>
          </a:xfrm>
        </p:grpSpPr>
        <p:sp>
          <p:nvSpPr>
            <p:cNvPr id="373" name="Oval 372"/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5" name="Oval 3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80" name="Straight Connector 379"/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/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/>
          <p:cNvGrpSpPr>
            <a:grpSpLocks/>
          </p:cNvGrpSpPr>
          <p:nvPr/>
        </p:nvGrpSpPr>
        <p:grpSpPr bwMode="auto">
          <a:xfrm>
            <a:off x="6691313" y="6262689"/>
            <a:ext cx="588962" cy="242887"/>
            <a:chOff x="1871277" y="1576300"/>
            <a:chExt cx="1128371" cy="437861"/>
          </a:xfrm>
        </p:grpSpPr>
        <p:sp>
          <p:nvSpPr>
            <p:cNvPr id="402" name="Oval 40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29" name="Straight Connector 428"/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/>
          <p:cNvGrpSpPr>
            <a:grpSpLocks/>
          </p:cNvGrpSpPr>
          <p:nvPr/>
        </p:nvGrpSpPr>
        <p:grpSpPr bwMode="auto">
          <a:xfrm>
            <a:off x="5227638" y="6354764"/>
            <a:ext cx="588962" cy="242887"/>
            <a:chOff x="1871277" y="1576300"/>
            <a:chExt cx="1128371" cy="437861"/>
          </a:xfrm>
        </p:grpSpPr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39" name="Straight Connector 438"/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449639" y="2220913"/>
            <a:ext cx="5095875" cy="2832100"/>
            <a:chOff x="1925876" y="2212958"/>
            <a:chExt cx="5095391" cy="2833288"/>
          </a:xfrm>
        </p:grpSpPr>
        <p:grpSp>
          <p:nvGrpSpPr>
            <p:cNvPr id="48178" name="Group 11"/>
            <p:cNvGrpSpPr>
              <a:grpSpLocks/>
            </p:cNvGrpSpPr>
            <p:nvPr/>
          </p:nvGrpSpPr>
          <p:grpSpPr bwMode="auto"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205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800">
                    <a:solidFill>
                      <a:prstClr val="white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/>
            <p:cNvGrpSpPr>
              <a:grpSpLocks/>
            </p:cNvGrpSpPr>
            <p:nvPr/>
          </p:nvGrpSpPr>
          <p:grpSpPr bwMode="auto">
            <a:xfrm>
              <a:off x="1925876" y="4223578"/>
              <a:ext cx="923837" cy="406570"/>
              <a:chOff x="2705100" y="2011480"/>
              <a:chExt cx="3598690" cy="49442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202" name="TextBox 389"/>
              <p:cNvSpPr txBox="1">
                <a:spLocks noChangeArrowheads="1"/>
              </p:cNvSpPr>
              <p:nvPr/>
            </p:nvSpPr>
            <p:spPr bwMode="auto">
              <a:xfrm>
                <a:off x="3497507" y="2127168"/>
                <a:ext cx="1968016" cy="346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800">
                    <a:solidFill>
                      <a:prstClr val="white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/>
            <p:cNvGrpSpPr>
              <a:grpSpLocks/>
            </p:cNvGrpSpPr>
            <p:nvPr/>
          </p:nvGrpSpPr>
          <p:grpSpPr bwMode="auto"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8196" name="Group 12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8197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prstClr val="white"/>
                    </a:solidFill>
                  </a:rPr>
                  <a:t>CA</a:t>
                </a:r>
                <a:endParaRPr lang="en-US" altLang="sv-SE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181" name="Group 450"/>
            <p:cNvGrpSpPr>
              <a:grpSpLocks/>
            </p:cNvGrpSpPr>
            <p:nvPr/>
          </p:nvGrpSpPr>
          <p:grpSpPr bwMode="auto"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8192" name="Group 45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819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prstClr val="white"/>
                    </a:solidFill>
                  </a:rPr>
                  <a:t>CA</a:t>
                </a:r>
                <a:endParaRPr lang="en-US" altLang="sv-SE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182" name="Group 455"/>
            <p:cNvGrpSpPr>
              <a:grpSpLocks/>
            </p:cNvGrpSpPr>
            <p:nvPr/>
          </p:nvGrpSpPr>
          <p:grpSpPr bwMode="auto"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8188" name="Group 456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818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prstClr val="white"/>
                    </a:solidFill>
                  </a:rPr>
                  <a:t>CA</a:t>
                </a:r>
                <a:endParaRPr lang="en-US" altLang="sv-SE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183" name="Group 460"/>
            <p:cNvGrpSpPr>
              <a:grpSpLocks/>
            </p:cNvGrpSpPr>
            <p:nvPr/>
          </p:nvGrpSpPr>
          <p:grpSpPr bwMode="auto"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8184" name="Group 46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8185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prstClr val="white"/>
                    </a:solidFill>
                  </a:rPr>
                  <a:t>CA</a:t>
                </a:r>
                <a:endParaRPr lang="en-US" altLang="sv-SE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154" name="Group 1"/>
          <p:cNvGrpSpPr>
            <a:grpSpLocks/>
          </p:cNvGrpSpPr>
          <p:nvPr/>
        </p:nvGrpSpPr>
        <p:grpSpPr bwMode="auto">
          <a:xfrm>
            <a:off x="2462214" y="5527676"/>
            <a:ext cx="2704851" cy="902475"/>
            <a:chOff x="938213" y="5237163"/>
            <a:chExt cx="2704851" cy="902474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8158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>
                  <a:solidFill>
                    <a:prstClr val="black"/>
                  </a:solidFill>
                </a:rPr>
                <a:t>2</a:t>
              </a:r>
            </a:p>
          </p:txBody>
        </p:sp>
        <p:grpSp>
          <p:nvGrpSpPr>
            <p:cNvPr id="48159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524150"/>
              <a:chOff x="-4079003" y="2717403"/>
              <a:chExt cx="1616718" cy="525347"/>
            </a:xfrm>
          </p:grpSpPr>
          <p:sp>
            <p:nvSpPr>
              <p:cNvPr id="48172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73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74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175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76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876" cy="27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sv-SE" sz="1200">
                    <a:solidFill>
                      <a:prstClr val="black"/>
                    </a:solidFill>
                  </a:rPr>
                  <a:t>0111</a:t>
                </a:r>
              </a:p>
            </p:txBody>
          </p:sp>
          <p:sp>
            <p:nvSpPr>
              <p:cNvPr id="48177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160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8161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/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Oval 353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0" name="Straight Connector 449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/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48155" name="TextBox 6"/>
          <p:cNvSpPr txBox="1">
            <a:spLocks noChangeArrowheads="1"/>
          </p:cNvSpPr>
          <p:nvPr/>
        </p:nvSpPr>
        <p:spPr bwMode="auto">
          <a:xfrm>
            <a:off x="360543" y="4645083"/>
            <a:ext cx="3115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 b="1" dirty="0">
                <a:solidFill>
                  <a:prstClr val="black"/>
                </a:solidFill>
              </a:rPr>
              <a:t>values in arriving </a:t>
            </a:r>
            <a:r>
              <a:rPr lang="en-US" altLang="sv-SE" sz="1400" b="1" dirty="0" smtClean="0">
                <a:solidFill>
                  <a:prstClr val="black"/>
                </a:solidFill>
              </a:rPr>
              <a:t>packet header</a:t>
            </a:r>
            <a:r>
              <a:rPr lang="en-US" altLang="sv-SE" sz="1400" dirty="0">
                <a:solidFill>
                  <a:prstClr val="black"/>
                </a:solidFill>
              </a:rPr>
              <a:t> </a:t>
            </a:r>
            <a:r>
              <a:rPr lang="en-US" altLang="sv-SE" sz="1400" i="1" dirty="0" smtClean="0">
                <a:solidFill>
                  <a:prstClr val="black"/>
                </a:solidFill>
              </a:rPr>
              <a:t>[more values than just the destination address can be used for the forwarding]</a:t>
            </a:r>
            <a:endParaRPr lang="en-US" altLang="sv-SE" sz="1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4" y="1200509"/>
            <a:ext cx="5550433" cy="4648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pPr marL="514350" indent="-457200"/>
            <a:r>
              <a:rPr lang="en-US" dirty="0" smtClean="0"/>
              <a:t>Inside a router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9" y="278948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17013" y="6500700"/>
            <a:ext cx="73042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73D5F28-7043-4B5A-BC5C-3F1958E8BDD9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864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pitchFamily="34" charset="-128"/>
              </a:rPr>
              <a:t>Router architecture overview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3558" name="Group 60"/>
          <p:cNvGrpSpPr>
            <a:grpSpLocks/>
          </p:cNvGrpSpPr>
          <p:nvPr/>
        </p:nvGrpSpPr>
        <p:grpSpPr bwMode="auto">
          <a:xfrm>
            <a:off x="4311651" y="2806849"/>
            <a:ext cx="1609725" cy="2343150"/>
            <a:chOff x="2418" y="1882"/>
            <a:chExt cx="1014" cy="1476"/>
          </a:xfrm>
        </p:grpSpPr>
        <p:sp>
          <p:nvSpPr>
            <p:cNvPr id="2360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9" name="Text Box 48"/>
            <p:cNvSpPr txBox="1">
              <a:spLocks noChangeArrowheads="1"/>
            </p:cNvSpPr>
            <p:nvPr/>
          </p:nvSpPr>
          <p:spPr bwMode="auto">
            <a:xfrm>
              <a:off x="2525" y="2418"/>
              <a:ext cx="795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prstClr val="black"/>
                  </a:solidFill>
                </a:rPr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prstClr val="black"/>
                  </a:solidFill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prstClr val="black"/>
                  </a:solidFill>
                </a:rPr>
                <a:t>fabric</a:t>
              </a:r>
            </a:p>
          </p:txBody>
        </p:sp>
      </p:grpSp>
      <p:sp>
        <p:nvSpPr>
          <p:cNvPr id="23559" name="Rectangle 46"/>
          <p:cNvSpPr>
            <a:spLocks noChangeArrowheads="1"/>
          </p:cNvSpPr>
          <p:nvPr/>
        </p:nvSpPr>
        <p:spPr bwMode="auto">
          <a:xfrm>
            <a:off x="4329114" y="1844824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60" name="Text Box 47"/>
          <p:cNvSpPr txBox="1">
            <a:spLocks noChangeArrowheads="1"/>
          </p:cNvSpPr>
          <p:nvPr/>
        </p:nvSpPr>
        <p:spPr bwMode="auto">
          <a:xfrm>
            <a:off x="4506913" y="1886099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prstClr val="black"/>
                </a:solidFill>
              </a:rPr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prstClr val="black"/>
                </a:solidFill>
              </a:rPr>
              <a:t>processor</a:t>
            </a:r>
          </a:p>
        </p:txBody>
      </p:sp>
      <p:sp>
        <p:nvSpPr>
          <p:cNvPr id="23561" name="Line 50"/>
          <p:cNvSpPr>
            <a:spLocks noChangeShapeType="1"/>
          </p:cNvSpPr>
          <p:nvPr/>
        </p:nvSpPr>
        <p:spPr bwMode="auto">
          <a:xfrm>
            <a:off x="5057775" y="2363936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562" name="Group 17"/>
          <p:cNvGrpSpPr>
            <a:grpSpLocks/>
          </p:cNvGrpSpPr>
          <p:nvPr/>
        </p:nvGrpSpPr>
        <p:grpSpPr bwMode="auto">
          <a:xfrm>
            <a:off x="2268539" y="2821136"/>
            <a:ext cx="2033587" cy="566738"/>
            <a:chOff x="930" y="1989"/>
            <a:chExt cx="1482" cy="357"/>
          </a:xfrm>
        </p:grpSpPr>
        <p:sp>
          <p:nvSpPr>
            <p:cNvPr id="2360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63" name="Group 18"/>
          <p:cNvGrpSpPr>
            <a:grpSpLocks/>
          </p:cNvGrpSpPr>
          <p:nvPr/>
        </p:nvGrpSpPr>
        <p:grpSpPr bwMode="auto">
          <a:xfrm>
            <a:off x="2257425" y="4559450"/>
            <a:ext cx="2058988" cy="566737"/>
            <a:chOff x="930" y="1989"/>
            <a:chExt cx="1482" cy="357"/>
          </a:xfrm>
        </p:grpSpPr>
        <p:sp>
          <p:nvSpPr>
            <p:cNvPr id="2359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9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0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64" name="Group 29"/>
          <p:cNvGrpSpPr>
            <a:grpSpLocks/>
          </p:cNvGrpSpPr>
          <p:nvPr/>
        </p:nvGrpSpPr>
        <p:grpSpPr bwMode="auto">
          <a:xfrm rot="2656396">
            <a:off x="2887663" y="3711724"/>
            <a:ext cx="546100" cy="546100"/>
            <a:chOff x="354" y="2715"/>
            <a:chExt cx="344" cy="344"/>
          </a:xfrm>
        </p:grpSpPr>
        <p:sp>
          <p:nvSpPr>
            <p:cNvPr id="2359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9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9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9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565" name="Text Box 57"/>
          <p:cNvSpPr txBox="1">
            <a:spLocks noChangeArrowheads="1"/>
          </p:cNvSpPr>
          <p:nvPr/>
        </p:nvSpPr>
        <p:spPr bwMode="auto">
          <a:xfrm>
            <a:off x="2163763" y="5205562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router input ports</a:t>
            </a:r>
          </a:p>
        </p:txBody>
      </p:sp>
      <p:grpSp>
        <p:nvGrpSpPr>
          <p:cNvPr id="23566" name="Group 37"/>
          <p:cNvGrpSpPr>
            <a:grpSpLocks/>
          </p:cNvGrpSpPr>
          <p:nvPr/>
        </p:nvGrpSpPr>
        <p:grpSpPr bwMode="auto">
          <a:xfrm>
            <a:off x="5868989" y="2825900"/>
            <a:ext cx="1957387" cy="566737"/>
            <a:chOff x="-51" y="2454"/>
            <a:chExt cx="1482" cy="357"/>
          </a:xfrm>
        </p:grpSpPr>
        <p:grpSp>
          <p:nvGrpSpPr>
            <p:cNvPr id="2358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9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9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8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67" name="Group 38"/>
          <p:cNvGrpSpPr>
            <a:grpSpLocks/>
          </p:cNvGrpSpPr>
          <p:nvPr/>
        </p:nvGrpSpPr>
        <p:grpSpPr bwMode="auto">
          <a:xfrm>
            <a:off x="5888038" y="4559450"/>
            <a:ext cx="2011362" cy="566737"/>
            <a:chOff x="-51" y="2454"/>
            <a:chExt cx="1482" cy="357"/>
          </a:xfrm>
        </p:grpSpPr>
        <p:grpSp>
          <p:nvGrpSpPr>
            <p:cNvPr id="2358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8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8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8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8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8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68" name="Group 51"/>
          <p:cNvGrpSpPr>
            <a:grpSpLocks/>
          </p:cNvGrpSpPr>
          <p:nvPr/>
        </p:nvGrpSpPr>
        <p:grpSpPr bwMode="auto">
          <a:xfrm rot="2656396">
            <a:off x="6754813" y="3702199"/>
            <a:ext cx="546100" cy="546100"/>
            <a:chOff x="354" y="2715"/>
            <a:chExt cx="344" cy="344"/>
          </a:xfrm>
        </p:grpSpPr>
        <p:sp>
          <p:nvSpPr>
            <p:cNvPr id="2357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7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569" name="Text Box 58"/>
          <p:cNvSpPr txBox="1">
            <a:spLocks noChangeArrowheads="1"/>
          </p:cNvSpPr>
          <p:nvPr/>
        </p:nvSpPr>
        <p:spPr bwMode="auto">
          <a:xfrm>
            <a:off x="6188075" y="5246837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router output ports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57426" y="2616349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12164" y="2652861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600">
                <a:solidFill>
                  <a:prstClr val="black"/>
                </a:solidFill>
              </a:rPr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86701" y="1986111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prstClr val="black"/>
                </a:solidFill>
              </a:rPr>
              <a:t>routing, management</a:t>
            </a:r>
          </a:p>
          <a:p>
            <a:pPr algn="r"/>
            <a:r>
              <a:rPr lang="en-US" sz="1600">
                <a:solidFill>
                  <a:prstClr val="black"/>
                </a:solidFill>
              </a:rPr>
              <a:t>control plane (software)</a:t>
            </a:r>
          </a:p>
        </p:txBody>
      </p:sp>
      <p:sp>
        <p:nvSpPr>
          <p:cNvPr id="23574" name="Freeform 10"/>
          <p:cNvSpPr>
            <a:spLocks/>
          </p:cNvSpPr>
          <p:nvPr/>
        </p:nvSpPr>
        <p:spPr bwMode="auto">
          <a:xfrm>
            <a:off x="3722688" y="2140100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75" name="Freeform 11"/>
          <p:cNvSpPr>
            <a:spLocks/>
          </p:cNvSpPr>
          <p:nvPr/>
        </p:nvSpPr>
        <p:spPr bwMode="auto">
          <a:xfrm>
            <a:off x="1379537" y="647700"/>
            <a:ext cx="8802688" cy="2197100"/>
          </a:xfrm>
          <a:custGeom>
            <a:avLst/>
            <a:gdLst>
              <a:gd name="T0" fmla="*/ 8253026 w 8802811"/>
              <a:gd name="T1" fmla="*/ 0 h 2197979"/>
              <a:gd name="T2" fmla="*/ 8289661 w 8802811"/>
              <a:gd name="T3" fmla="*/ 353836 h 2197979"/>
              <a:gd name="T4" fmla="*/ 8301873 w 8802811"/>
              <a:gd name="T5" fmla="*/ 988299 h 2197979"/>
              <a:gd name="T6" fmla="*/ 8314085 w 8802811"/>
              <a:gd name="T7" fmla="*/ 1207922 h 2197979"/>
              <a:gd name="T8" fmla="*/ 8338509 w 8802811"/>
              <a:gd name="T9" fmla="*/ 1378739 h 2197979"/>
              <a:gd name="T10" fmla="*/ 8314085 w 8802811"/>
              <a:gd name="T11" fmla="*/ 1305531 h 2197979"/>
              <a:gd name="T12" fmla="*/ 8301873 w 8802811"/>
              <a:gd name="T13" fmla="*/ 1220123 h 2197979"/>
              <a:gd name="T14" fmla="*/ 8289661 w 8802811"/>
              <a:gd name="T15" fmla="*/ 1171318 h 2197979"/>
              <a:gd name="T16" fmla="*/ 8253026 w 8802811"/>
              <a:gd name="T17" fmla="*/ 988299 h 2197979"/>
              <a:gd name="T18" fmla="*/ 8240814 w 8802811"/>
              <a:gd name="T19" fmla="*/ 854086 h 2197979"/>
              <a:gd name="T20" fmla="*/ 8216386 w 8802811"/>
              <a:gd name="T21" fmla="*/ 683269 h 2197979"/>
              <a:gd name="T22" fmla="*/ 8204174 w 8802811"/>
              <a:gd name="T23" fmla="*/ 549055 h 2197979"/>
              <a:gd name="T24" fmla="*/ 8179751 w 8802811"/>
              <a:gd name="T25" fmla="*/ 549055 h 2197979"/>
              <a:gd name="T26" fmla="*/ 8179751 w 8802811"/>
              <a:gd name="T27" fmla="*/ 549055 h 2197979"/>
              <a:gd name="T28" fmla="*/ 8411782 w 8802811"/>
              <a:gd name="T29" fmla="*/ 622262 h 2197979"/>
              <a:gd name="T30" fmla="*/ 8472837 w 8802811"/>
              <a:gd name="T31" fmla="*/ 683269 h 2197979"/>
              <a:gd name="T32" fmla="*/ 8558323 w 8802811"/>
              <a:gd name="T33" fmla="*/ 793080 h 2197979"/>
              <a:gd name="T34" fmla="*/ 8582747 w 8802811"/>
              <a:gd name="T35" fmla="*/ 866287 h 2197979"/>
              <a:gd name="T36" fmla="*/ 8619387 w 8802811"/>
              <a:gd name="T37" fmla="*/ 951696 h 2197979"/>
              <a:gd name="T38" fmla="*/ 8692658 w 8802811"/>
              <a:gd name="T39" fmla="*/ 1183519 h 2197979"/>
              <a:gd name="T40" fmla="*/ 8704865 w 8802811"/>
              <a:gd name="T41" fmla="*/ 1256727 h 2197979"/>
              <a:gd name="T42" fmla="*/ 8717081 w 8802811"/>
              <a:gd name="T43" fmla="*/ 1342136 h 2197979"/>
              <a:gd name="T44" fmla="*/ 8741505 w 8802811"/>
              <a:gd name="T45" fmla="*/ 1403141 h 2197979"/>
              <a:gd name="T46" fmla="*/ 8802568 w 8802811"/>
              <a:gd name="T47" fmla="*/ 1403141 h 2197979"/>
              <a:gd name="T48" fmla="*/ 8802568 w 8802811"/>
              <a:gd name="T49" fmla="*/ 1403141 h 2197979"/>
              <a:gd name="T50" fmla="*/ 8790352 w 8802811"/>
              <a:gd name="T51" fmla="*/ 1671569 h 2197979"/>
              <a:gd name="T52" fmla="*/ 8790352 w 8802811"/>
              <a:gd name="T53" fmla="*/ 1671569 h 2197979"/>
              <a:gd name="T54" fmla="*/ 8704865 w 8802811"/>
              <a:gd name="T55" fmla="*/ 1573959 h 2197979"/>
              <a:gd name="T56" fmla="*/ 8643810 w 8802811"/>
              <a:gd name="T57" fmla="*/ 1512952 h 2197979"/>
              <a:gd name="T58" fmla="*/ 8582747 w 8802811"/>
              <a:gd name="T59" fmla="*/ 1415343 h 2197979"/>
              <a:gd name="T60" fmla="*/ 8509476 w 8802811"/>
              <a:gd name="T61" fmla="*/ 1329934 h 2197979"/>
              <a:gd name="T62" fmla="*/ 8436205 w 8802811"/>
              <a:gd name="T63" fmla="*/ 1232324 h 2197979"/>
              <a:gd name="T64" fmla="*/ 8301873 w 8802811"/>
              <a:gd name="T65" fmla="*/ 1037104 h 2197979"/>
              <a:gd name="T66" fmla="*/ 8228598 w 8802811"/>
              <a:gd name="T67" fmla="*/ 915092 h 2197979"/>
              <a:gd name="T68" fmla="*/ 8216386 w 8802811"/>
              <a:gd name="T69" fmla="*/ 878488 h 2197979"/>
              <a:gd name="T70" fmla="*/ 8191963 w 8802811"/>
              <a:gd name="T71" fmla="*/ 841884 h 2197979"/>
              <a:gd name="T72" fmla="*/ 8179751 w 8802811"/>
              <a:gd name="T73" fmla="*/ 793080 h 2197979"/>
              <a:gd name="T74" fmla="*/ 8130903 w 8802811"/>
              <a:gd name="T75" fmla="*/ 719872 h 2197979"/>
              <a:gd name="T76" fmla="*/ 8118692 w 8802811"/>
              <a:gd name="T77" fmla="*/ 707671 h 2197979"/>
              <a:gd name="T78" fmla="*/ 8216386 w 8802811"/>
              <a:gd name="T79" fmla="*/ 780878 h 2197979"/>
              <a:gd name="T80" fmla="*/ 8253026 w 8802811"/>
              <a:gd name="T81" fmla="*/ 817482 h 2197979"/>
              <a:gd name="T82" fmla="*/ 8362932 w 8802811"/>
              <a:gd name="T83" fmla="*/ 915092 h 2197979"/>
              <a:gd name="T84" fmla="*/ 8436205 w 8802811"/>
              <a:gd name="T85" fmla="*/ 1012702 h 2197979"/>
              <a:gd name="T86" fmla="*/ 8472837 w 8802811"/>
              <a:gd name="T87" fmla="*/ 1049306 h 2197979"/>
              <a:gd name="T88" fmla="*/ 8460629 w 8802811"/>
              <a:gd name="T89" fmla="*/ 1037104 h 2197979"/>
              <a:gd name="T90" fmla="*/ 632728 w 8802811"/>
              <a:gd name="T91" fmla="*/ 2159619 h 2197979"/>
              <a:gd name="T92" fmla="*/ 1524206 w 8802811"/>
              <a:gd name="T93" fmla="*/ 2196222 h 2197979"/>
              <a:gd name="T94" fmla="*/ 1035726 w 8802811"/>
              <a:gd name="T95" fmla="*/ 2159619 h 2197979"/>
              <a:gd name="T96" fmla="*/ 547245 w 8802811"/>
              <a:gd name="T97" fmla="*/ 2110813 h 2197979"/>
              <a:gd name="T98" fmla="*/ 70976 w 8802811"/>
              <a:gd name="T99" fmla="*/ 2086411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Elbow Connector 13"/>
          <p:cNvCxnSpPr>
            <a:cxnSpLocks noChangeShapeType="1"/>
            <a:endCxn id="23601" idx="0"/>
          </p:cNvCxnSpPr>
          <p:nvPr/>
        </p:nvCxnSpPr>
        <p:spPr bwMode="auto">
          <a:xfrm rot="5400000">
            <a:off x="2739232" y="3202931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25676" y="1859112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i="1">
                <a:solidFill>
                  <a:prstClr val="black"/>
                </a:solidFill>
              </a:rPr>
              <a:t>forwarding tables computed,</a:t>
            </a:r>
          </a:p>
          <a:p>
            <a:r>
              <a:rPr lang="en-US" sz="1200" i="1">
                <a:solidFill>
                  <a:prstClr val="black"/>
                </a:solidFill>
              </a:rPr>
              <a:t>pushed to input ports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63763" y="2652862"/>
            <a:ext cx="6075362" cy="351244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FEE078-2BA2-4D75-99D3-EC56366612A8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3441701" y="1306514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3597275" y="1820864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prstClr val="black"/>
                </a:solidFill>
              </a:rPr>
              <a:t>line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termination</a:t>
            </a:r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5221289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4" name="Rectangle 15"/>
          <p:cNvSpPr>
            <a:spLocks noChangeArrowheads="1"/>
          </p:cNvSpPr>
          <p:nvPr/>
        </p:nvSpPr>
        <p:spPr bwMode="auto">
          <a:xfrm>
            <a:off x="6572251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3165476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6" name="Line 30"/>
          <p:cNvSpPr>
            <a:spLocks noChangeShapeType="1"/>
          </p:cNvSpPr>
          <p:nvPr/>
        </p:nvSpPr>
        <p:spPr bwMode="auto">
          <a:xfrm>
            <a:off x="5033963" y="2211389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7" name="Line 31"/>
          <p:cNvSpPr>
            <a:spLocks noChangeShapeType="1"/>
          </p:cNvSpPr>
          <p:nvPr/>
        </p:nvSpPr>
        <p:spPr bwMode="auto">
          <a:xfrm>
            <a:off x="6376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8" name="Line 32"/>
          <p:cNvSpPr>
            <a:spLocks noChangeShapeType="1"/>
          </p:cNvSpPr>
          <p:nvPr/>
        </p:nvSpPr>
        <p:spPr bwMode="auto">
          <a:xfrm flipV="1">
            <a:off x="7767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>
            <a:off x="5254625" y="1801814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prstClr val="black"/>
                </a:solidFill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prstClr val="black"/>
                </a:solidFill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prstClr val="black"/>
                </a:solidFill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prstClr val="black"/>
                </a:solidFill>
              </a:rPr>
              <a:t>(receive)</a:t>
            </a:r>
          </a:p>
        </p:txBody>
      </p:sp>
      <p:sp>
        <p:nvSpPr>
          <p:cNvPr id="24590" name="Text Box 35"/>
          <p:cNvSpPr txBox="1">
            <a:spLocks noChangeArrowheads="1"/>
          </p:cNvSpPr>
          <p:nvPr/>
        </p:nvSpPr>
        <p:spPr bwMode="auto">
          <a:xfrm>
            <a:off x="6604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lookup,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forwarding</a:t>
            </a:r>
          </a:p>
          <a:p>
            <a:pPr algn="ctr"/>
            <a:endParaRPr lang="en-US">
              <a:solidFill>
                <a:prstClr val="black"/>
              </a:solidFill>
            </a:endParaRPr>
          </a:p>
          <a:p>
            <a:pPr algn="ctr"/>
            <a:endParaRPr lang="en-US">
              <a:solidFill>
                <a:prstClr val="black"/>
              </a:solidFill>
            </a:endParaRPr>
          </a:p>
          <a:p>
            <a:pPr algn="ctr"/>
            <a:r>
              <a:rPr lang="en-US">
                <a:solidFill>
                  <a:prstClr val="black"/>
                </a:solidFill>
              </a:rPr>
              <a:t>queueing</a:t>
            </a:r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46275" y="293688"/>
            <a:ext cx="7772400" cy="39211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pitchFamily="34" charset="-128"/>
              </a:rPr>
              <a:t>Input port functions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41286" y="3758101"/>
            <a:ext cx="7627328" cy="266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switching</a:t>
            </a:r>
            <a:r>
              <a:rPr lang="en-US" sz="2400" i="1" dirty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dirty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ea typeface="ＭＳ Ｐゴシック" pitchFamily="34" charset="-128"/>
              </a:rPr>
              <a:t>given datagram </a:t>
            </a:r>
            <a:r>
              <a:rPr lang="en-US" sz="2200" dirty="0" err="1">
                <a:ea typeface="ＭＳ Ｐゴシック" pitchFamily="34" charset="-128"/>
              </a:rPr>
              <a:t>dest</a:t>
            </a:r>
            <a:r>
              <a:rPr lang="en-US" sz="2200" dirty="0">
                <a:ea typeface="ＭＳ Ｐゴシック" pitchFamily="34" charset="-128"/>
              </a:rPr>
              <a:t>., lookup output port using forwarding table in input port memory </a:t>
            </a:r>
            <a:r>
              <a:rPr lang="en-US" sz="2200" i="1" dirty="0">
                <a:ea typeface="ＭＳ Ｐゴシック" pitchFamily="34" charset="-128"/>
              </a:rPr>
              <a:t>(</a:t>
            </a:r>
            <a:r>
              <a:rPr lang="en-US" altLang="en-US" sz="2200" i="1" dirty="0">
                <a:ea typeface="ＭＳ Ｐゴシック" pitchFamily="34" charset="-128"/>
              </a:rPr>
              <a:t>“</a:t>
            </a:r>
            <a:r>
              <a:rPr lang="en-US" sz="2200" i="1" dirty="0">
                <a:ea typeface="ＭＳ Ｐゴシック" pitchFamily="34" charset="-128"/>
              </a:rPr>
              <a:t>match plus action</a:t>
            </a:r>
            <a:r>
              <a:rPr lang="en-US" altLang="en-US" sz="2200" i="1" dirty="0">
                <a:ea typeface="ＭＳ Ｐゴシック" pitchFamily="34" charset="-128"/>
              </a:rPr>
              <a:t>”</a:t>
            </a:r>
            <a:r>
              <a:rPr lang="en-US" sz="2200" i="1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ea typeface="ＭＳ Ｐゴシック" pitchFamily="34" charset="-128"/>
              </a:rPr>
              <a:t>goal: complete input port processing at </a:t>
            </a:r>
            <a:r>
              <a:rPr lang="ja-JP" altLang="en-US" sz="2200" dirty="0">
                <a:ea typeface="ＭＳ Ｐゴシック" pitchFamily="34" charset="-128"/>
              </a:rPr>
              <a:t>‘</a:t>
            </a:r>
            <a:r>
              <a:rPr lang="en-US" altLang="ja-JP" sz="2200" dirty="0">
                <a:ea typeface="ＭＳ Ｐゴシック" pitchFamily="34" charset="-128"/>
              </a:rPr>
              <a:t>line speed</a:t>
            </a:r>
            <a:r>
              <a:rPr lang="ja-JP" altLang="en-US" sz="2200" dirty="0">
                <a:ea typeface="ＭＳ Ｐゴシック" pitchFamily="34" charset="-128"/>
              </a:rPr>
              <a:t>’</a:t>
            </a:r>
            <a:endParaRPr lang="en-US" altLang="ja-JP" sz="2200" dirty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queuing:</a:t>
            </a:r>
            <a:r>
              <a:rPr lang="en-US" sz="2200" dirty="0">
                <a:ea typeface="ＭＳ Ｐゴシック" pitchFamily="34" charset="-128"/>
              </a:rPr>
              <a:t> if datagrams arrive faster than forwarding rate into switch fabric</a:t>
            </a:r>
          </a:p>
        </p:txBody>
      </p:sp>
      <p:sp>
        <p:nvSpPr>
          <p:cNvPr id="24593" name="Text Box 5"/>
          <p:cNvSpPr txBox="1">
            <a:spLocks noChangeArrowheads="1"/>
          </p:cNvSpPr>
          <p:nvPr/>
        </p:nvSpPr>
        <p:spPr bwMode="auto">
          <a:xfrm>
            <a:off x="1725614" y="3054351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sz="2000">
                <a:solidFill>
                  <a:prstClr val="black"/>
                </a:solidFill>
              </a:rPr>
              <a:t>bit-level reception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4594" name="Text Box 6"/>
          <p:cNvSpPr txBox="1">
            <a:spLocks noChangeArrowheads="1"/>
          </p:cNvSpPr>
          <p:nvPr/>
        </p:nvSpPr>
        <p:spPr bwMode="auto">
          <a:xfrm>
            <a:off x="2077413" y="3783013"/>
            <a:ext cx="1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 dirty="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sz="2000" dirty="0">
                <a:solidFill>
                  <a:prstClr val="black"/>
                </a:solidFill>
              </a:rPr>
              <a:t>e.g., Ethernet</a:t>
            </a:r>
          </a:p>
        </p:txBody>
      </p:sp>
      <p:sp>
        <p:nvSpPr>
          <p:cNvPr id="24595" name="Line 45"/>
          <p:cNvSpPr>
            <a:spLocks noChangeShapeType="1"/>
          </p:cNvSpPr>
          <p:nvPr/>
        </p:nvSpPr>
        <p:spPr bwMode="auto">
          <a:xfrm>
            <a:off x="8493126" y="69056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96" name="Rectangle 46"/>
          <p:cNvSpPr>
            <a:spLocks noChangeArrowheads="1"/>
          </p:cNvSpPr>
          <p:nvPr/>
        </p:nvSpPr>
        <p:spPr bwMode="auto">
          <a:xfrm>
            <a:off x="8585200" y="1819276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prstClr val="black"/>
                </a:solidFill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prstClr val="black"/>
                </a:solidFill>
              </a:rPr>
              <a:t>fabric</a:t>
            </a:r>
          </a:p>
        </p:txBody>
      </p:sp>
      <p:grpSp>
        <p:nvGrpSpPr>
          <p:cNvPr id="24597" name="Group 56"/>
          <p:cNvGrpSpPr>
            <a:grpSpLocks/>
          </p:cNvGrpSpPr>
          <p:nvPr/>
        </p:nvGrpSpPr>
        <p:grpSpPr bwMode="auto">
          <a:xfrm>
            <a:off x="6699251" y="2062163"/>
            <a:ext cx="993775" cy="468312"/>
            <a:chOff x="310" y="3526"/>
            <a:chExt cx="1040" cy="457"/>
          </a:xfrm>
        </p:grpSpPr>
        <p:sp>
          <p:nvSpPr>
            <p:cNvPr id="24601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2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3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4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5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6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7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8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9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598" name="Line 58"/>
          <p:cNvSpPr>
            <a:spLocks noChangeShapeType="1"/>
          </p:cNvSpPr>
          <p:nvPr/>
        </p:nvSpPr>
        <p:spPr bwMode="auto">
          <a:xfrm flipV="1">
            <a:off x="3910014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99" name="Line 59"/>
          <p:cNvSpPr>
            <a:spLocks noChangeShapeType="1"/>
          </p:cNvSpPr>
          <p:nvPr/>
        </p:nvSpPr>
        <p:spPr bwMode="auto">
          <a:xfrm flipV="1">
            <a:off x="3929063" y="2940051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600" name="Line 60"/>
          <p:cNvSpPr>
            <a:spLocks noChangeShapeType="1"/>
          </p:cNvSpPr>
          <p:nvPr/>
        </p:nvSpPr>
        <p:spPr bwMode="auto">
          <a:xfrm flipV="1">
            <a:off x="6434139" y="3070226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40C70F-7C6F-4801-BE16-4CD901C4A6C0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1946956" y="5049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pitchFamily="34" charset="-128"/>
              </a:rPr>
              <a:t>Switching fabrics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0985" y="1177924"/>
            <a:ext cx="10128738" cy="188118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transfer packet from input buffer to appropriate output buffer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switching rate: rate at which packets can be transfer from inputs to outputs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often measured as multiple of input/output line rate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 inputs: switching rate N times line rate </a:t>
            </a:r>
            <a:r>
              <a:rPr lang="en-US" sz="1800" dirty="0"/>
              <a:t>desirable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three types of switching </a:t>
            </a:r>
            <a:r>
              <a:rPr lang="en-US" sz="2400" dirty="0"/>
              <a:t>fabrics:</a:t>
            </a:r>
            <a:endParaRPr lang="en-US" sz="2400" dirty="0"/>
          </a:p>
        </p:txBody>
      </p:sp>
      <p:grpSp>
        <p:nvGrpSpPr>
          <p:cNvPr id="25607" name="Group 30"/>
          <p:cNvGrpSpPr>
            <a:grpSpLocks/>
          </p:cNvGrpSpPr>
          <p:nvPr/>
        </p:nvGrpSpPr>
        <p:grpSpPr bwMode="auto">
          <a:xfrm>
            <a:off x="2266950" y="4283075"/>
            <a:ext cx="890588" cy="215900"/>
            <a:chOff x="876" y="2800"/>
            <a:chExt cx="642" cy="175"/>
          </a:xfrm>
        </p:grpSpPr>
        <p:sp>
          <p:nvSpPr>
            <p:cNvPr id="25735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6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7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8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9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08" name="Group 45"/>
          <p:cNvGrpSpPr>
            <a:grpSpLocks/>
          </p:cNvGrpSpPr>
          <p:nvPr/>
        </p:nvGrpSpPr>
        <p:grpSpPr bwMode="auto">
          <a:xfrm>
            <a:off x="2243139" y="4678363"/>
            <a:ext cx="890587" cy="215900"/>
            <a:chOff x="876" y="2800"/>
            <a:chExt cx="642" cy="175"/>
          </a:xfrm>
        </p:grpSpPr>
        <p:sp>
          <p:nvSpPr>
            <p:cNvPr id="25730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1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2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3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34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09" name="Group 51"/>
          <p:cNvGrpSpPr>
            <a:grpSpLocks/>
          </p:cNvGrpSpPr>
          <p:nvPr/>
        </p:nvGrpSpPr>
        <p:grpSpPr bwMode="auto">
          <a:xfrm>
            <a:off x="2238375" y="5105400"/>
            <a:ext cx="890588" cy="215900"/>
            <a:chOff x="876" y="2800"/>
            <a:chExt cx="642" cy="175"/>
          </a:xfrm>
        </p:grpSpPr>
        <p:sp>
          <p:nvSpPr>
            <p:cNvPr id="25725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6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7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8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9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10" name="Rectangle 57"/>
          <p:cNvSpPr>
            <a:spLocks noChangeArrowheads="1"/>
          </p:cNvSpPr>
          <p:nvPr/>
        </p:nvSpPr>
        <p:spPr bwMode="auto">
          <a:xfrm>
            <a:off x="3125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611" name="Group 64"/>
          <p:cNvGrpSpPr>
            <a:grpSpLocks/>
          </p:cNvGrpSpPr>
          <p:nvPr/>
        </p:nvGrpSpPr>
        <p:grpSpPr bwMode="auto">
          <a:xfrm>
            <a:off x="3835400" y="4281488"/>
            <a:ext cx="890588" cy="215900"/>
            <a:chOff x="455" y="3463"/>
            <a:chExt cx="561" cy="136"/>
          </a:xfrm>
        </p:grpSpPr>
        <p:sp>
          <p:nvSpPr>
            <p:cNvPr id="25720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1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2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3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24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12" name="Group 65"/>
          <p:cNvGrpSpPr>
            <a:grpSpLocks/>
          </p:cNvGrpSpPr>
          <p:nvPr/>
        </p:nvGrpSpPr>
        <p:grpSpPr bwMode="auto">
          <a:xfrm>
            <a:off x="3840164" y="4673600"/>
            <a:ext cx="890587" cy="215900"/>
            <a:chOff x="455" y="3463"/>
            <a:chExt cx="561" cy="136"/>
          </a:xfrm>
        </p:grpSpPr>
        <p:sp>
          <p:nvSpPr>
            <p:cNvPr id="25715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6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7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8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9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13" name="Group 71"/>
          <p:cNvGrpSpPr>
            <a:grpSpLocks/>
          </p:cNvGrpSpPr>
          <p:nvPr/>
        </p:nvGrpSpPr>
        <p:grpSpPr bwMode="auto">
          <a:xfrm>
            <a:off x="3835400" y="5100638"/>
            <a:ext cx="890588" cy="215900"/>
            <a:chOff x="455" y="3463"/>
            <a:chExt cx="561" cy="136"/>
          </a:xfrm>
        </p:grpSpPr>
        <p:sp>
          <p:nvSpPr>
            <p:cNvPr id="25710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1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2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3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14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14" name="Text Box 78"/>
          <p:cNvSpPr txBox="1">
            <a:spLocks noChangeArrowheads="1"/>
          </p:cNvSpPr>
          <p:nvPr/>
        </p:nvSpPr>
        <p:spPr bwMode="auto">
          <a:xfrm>
            <a:off x="2959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memory</a:t>
            </a:r>
          </a:p>
        </p:txBody>
      </p:sp>
      <p:sp>
        <p:nvSpPr>
          <p:cNvPr id="25615" name="Text Box 79"/>
          <p:cNvSpPr txBox="1">
            <a:spLocks noChangeArrowheads="1"/>
          </p:cNvSpPr>
          <p:nvPr/>
        </p:nvSpPr>
        <p:spPr bwMode="auto">
          <a:xfrm>
            <a:off x="3057526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memory</a:t>
            </a:r>
          </a:p>
        </p:txBody>
      </p:sp>
      <p:grpSp>
        <p:nvGrpSpPr>
          <p:cNvPr id="25616" name="Group 80"/>
          <p:cNvGrpSpPr>
            <a:grpSpLocks/>
          </p:cNvGrpSpPr>
          <p:nvPr/>
        </p:nvGrpSpPr>
        <p:grpSpPr bwMode="auto">
          <a:xfrm>
            <a:off x="5172075" y="4267200"/>
            <a:ext cx="890588" cy="215900"/>
            <a:chOff x="876" y="2800"/>
            <a:chExt cx="642" cy="175"/>
          </a:xfrm>
        </p:grpSpPr>
        <p:sp>
          <p:nvSpPr>
            <p:cNvPr id="25705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6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7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8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9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17" name="Group 86"/>
          <p:cNvGrpSpPr>
            <a:grpSpLocks/>
          </p:cNvGrpSpPr>
          <p:nvPr/>
        </p:nvGrpSpPr>
        <p:grpSpPr bwMode="auto">
          <a:xfrm>
            <a:off x="5170489" y="4662488"/>
            <a:ext cx="890587" cy="215900"/>
            <a:chOff x="876" y="2800"/>
            <a:chExt cx="642" cy="175"/>
          </a:xfrm>
        </p:grpSpPr>
        <p:sp>
          <p:nvSpPr>
            <p:cNvPr id="25700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1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2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3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04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18" name="Group 92"/>
          <p:cNvGrpSpPr>
            <a:grpSpLocks/>
          </p:cNvGrpSpPr>
          <p:nvPr/>
        </p:nvGrpSpPr>
        <p:grpSpPr bwMode="auto">
          <a:xfrm>
            <a:off x="5165725" y="5089525"/>
            <a:ext cx="890588" cy="215900"/>
            <a:chOff x="876" y="2800"/>
            <a:chExt cx="642" cy="175"/>
          </a:xfrm>
        </p:grpSpPr>
        <p:sp>
          <p:nvSpPr>
            <p:cNvPr id="25695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6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7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8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19" name="Line 98"/>
          <p:cNvSpPr>
            <a:spLocks noChangeShapeType="1"/>
          </p:cNvSpPr>
          <p:nvPr/>
        </p:nvSpPr>
        <p:spPr bwMode="auto">
          <a:xfrm>
            <a:off x="6073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620" name="Group 99"/>
          <p:cNvGrpSpPr>
            <a:grpSpLocks/>
          </p:cNvGrpSpPr>
          <p:nvPr/>
        </p:nvGrpSpPr>
        <p:grpSpPr bwMode="auto">
          <a:xfrm>
            <a:off x="6127750" y="4254500"/>
            <a:ext cx="890588" cy="215900"/>
            <a:chOff x="455" y="3463"/>
            <a:chExt cx="561" cy="136"/>
          </a:xfrm>
        </p:grpSpPr>
        <p:sp>
          <p:nvSpPr>
            <p:cNvPr id="25690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1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2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3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94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1" name="Group 105"/>
          <p:cNvGrpSpPr>
            <a:grpSpLocks/>
          </p:cNvGrpSpPr>
          <p:nvPr/>
        </p:nvGrpSpPr>
        <p:grpSpPr bwMode="auto">
          <a:xfrm>
            <a:off x="6132514" y="4646613"/>
            <a:ext cx="890587" cy="215900"/>
            <a:chOff x="455" y="3463"/>
            <a:chExt cx="561" cy="136"/>
          </a:xfrm>
        </p:grpSpPr>
        <p:sp>
          <p:nvSpPr>
            <p:cNvPr id="25685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6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7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8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9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2" name="Group 111"/>
          <p:cNvGrpSpPr>
            <a:grpSpLocks/>
          </p:cNvGrpSpPr>
          <p:nvPr/>
        </p:nvGrpSpPr>
        <p:grpSpPr bwMode="auto">
          <a:xfrm>
            <a:off x="6127750" y="5073650"/>
            <a:ext cx="890588" cy="215900"/>
            <a:chOff x="455" y="3463"/>
            <a:chExt cx="561" cy="136"/>
          </a:xfrm>
        </p:grpSpPr>
        <p:sp>
          <p:nvSpPr>
            <p:cNvPr id="25680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1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2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3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84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23" name="Text Box 117"/>
          <p:cNvSpPr txBox="1">
            <a:spLocks noChangeArrowheads="1"/>
          </p:cNvSpPr>
          <p:nvPr/>
        </p:nvSpPr>
        <p:spPr bwMode="auto">
          <a:xfrm>
            <a:off x="5810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bus</a:t>
            </a:r>
          </a:p>
        </p:txBody>
      </p:sp>
      <p:grpSp>
        <p:nvGrpSpPr>
          <p:cNvPr id="25624" name="Group 118"/>
          <p:cNvGrpSpPr>
            <a:grpSpLocks/>
          </p:cNvGrpSpPr>
          <p:nvPr/>
        </p:nvGrpSpPr>
        <p:grpSpPr bwMode="auto">
          <a:xfrm>
            <a:off x="7615239" y="4233863"/>
            <a:ext cx="890587" cy="215900"/>
            <a:chOff x="876" y="2800"/>
            <a:chExt cx="642" cy="175"/>
          </a:xfrm>
        </p:grpSpPr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6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7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8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9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5" name="Group 124"/>
          <p:cNvGrpSpPr>
            <a:grpSpLocks/>
          </p:cNvGrpSpPr>
          <p:nvPr/>
        </p:nvGrpSpPr>
        <p:grpSpPr bwMode="auto">
          <a:xfrm>
            <a:off x="7591425" y="4629150"/>
            <a:ext cx="890588" cy="215900"/>
            <a:chOff x="876" y="2800"/>
            <a:chExt cx="642" cy="175"/>
          </a:xfrm>
        </p:grpSpPr>
        <p:sp>
          <p:nvSpPr>
            <p:cNvPr id="25670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1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2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3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74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6" name="Group 130"/>
          <p:cNvGrpSpPr>
            <a:grpSpLocks/>
          </p:cNvGrpSpPr>
          <p:nvPr/>
        </p:nvGrpSpPr>
        <p:grpSpPr bwMode="auto">
          <a:xfrm>
            <a:off x="7586664" y="5056188"/>
            <a:ext cx="890587" cy="215900"/>
            <a:chOff x="876" y="2800"/>
            <a:chExt cx="642" cy="175"/>
          </a:xfrm>
        </p:grpSpPr>
        <p:sp>
          <p:nvSpPr>
            <p:cNvPr id="25665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66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67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68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69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7" name="Group 154"/>
          <p:cNvGrpSpPr>
            <a:grpSpLocks/>
          </p:cNvGrpSpPr>
          <p:nvPr/>
        </p:nvGrpSpPr>
        <p:grpSpPr bwMode="auto">
          <a:xfrm rot="5400000">
            <a:off x="8710613" y="5253038"/>
            <a:ext cx="895350" cy="1035050"/>
            <a:chOff x="2954" y="2776"/>
            <a:chExt cx="564" cy="652"/>
          </a:xfrm>
        </p:grpSpPr>
        <p:grpSp>
          <p:nvGrpSpPr>
            <p:cNvPr id="25647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25660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61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62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63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64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648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25655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6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7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8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9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649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25650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1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2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3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4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5628" name="Line 155"/>
          <p:cNvSpPr>
            <a:spLocks noChangeShapeType="1"/>
          </p:cNvSpPr>
          <p:nvPr/>
        </p:nvSpPr>
        <p:spPr bwMode="auto">
          <a:xfrm>
            <a:off x="8505826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29" name="Line 156"/>
          <p:cNvSpPr>
            <a:spLocks noChangeShapeType="1"/>
          </p:cNvSpPr>
          <p:nvPr/>
        </p:nvSpPr>
        <p:spPr bwMode="auto">
          <a:xfrm flipV="1">
            <a:off x="8467725" y="4727576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0" name="Line 157"/>
          <p:cNvSpPr>
            <a:spLocks noChangeShapeType="1"/>
          </p:cNvSpPr>
          <p:nvPr/>
        </p:nvSpPr>
        <p:spPr bwMode="auto">
          <a:xfrm>
            <a:off x="8467726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1" name="Line 158"/>
          <p:cNvSpPr>
            <a:spLocks noChangeShapeType="1"/>
          </p:cNvSpPr>
          <p:nvPr/>
        </p:nvSpPr>
        <p:spPr bwMode="auto">
          <a:xfrm flipV="1">
            <a:off x="8750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2" name="Line 159"/>
          <p:cNvSpPr>
            <a:spLocks noChangeShapeType="1"/>
          </p:cNvSpPr>
          <p:nvPr/>
        </p:nvSpPr>
        <p:spPr bwMode="auto">
          <a:xfrm flipV="1">
            <a:off x="9172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3" name="Line 160"/>
          <p:cNvSpPr>
            <a:spLocks noChangeShapeType="1"/>
          </p:cNvSpPr>
          <p:nvPr/>
        </p:nvSpPr>
        <p:spPr bwMode="auto">
          <a:xfrm flipV="1">
            <a:off x="9569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4" name="Oval 161"/>
          <p:cNvSpPr>
            <a:spLocks noChangeArrowheads="1"/>
          </p:cNvSpPr>
          <p:nvPr/>
        </p:nvSpPr>
        <p:spPr bwMode="auto">
          <a:xfrm>
            <a:off x="8709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5" name="Oval 162"/>
          <p:cNvSpPr>
            <a:spLocks noChangeArrowheads="1"/>
          </p:cNvSpPr>
          <p:nvPr/>
        </p:nvSpPr>
        <p:spPr bwMode="auto">
          <a:xfrm>
            <a:off x="8709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6" name="Oval 163"/>
          <p:cNvSpPr>
            <a:spLocks noChangeArrowheads="1"/>
          </p:cNvSpPr>
          <p:nvPr/>
        </p:nvSpPr>
        <p:spPr bwMode="auto">
          <a:xfrm>
            <a:off x="8702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7" name="Oval 164"/>
          <p:cNvSpPr>
            <a:spLocks noChangeArrowheads="1"/>
          </p:cNvSpPr>
          <p:nvPr/>
        </p:nvSpPr>
        <p:spPr bwMode="auto">
          <a:xfrm>
            <a:off x="9134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8" name="Oval 165"/>
          <p:cNvSpPr>
            <a:spLocks noChangeArrowheads="1"/>
          </p:cNvSpPr>
          <p:nvPr/>
        </p:nvSpPr>
        <p:spPr bwMode="auto">
          <a:xfrm>
            <a:off x="9134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39" name="Oval 166"/>
          <p:cNvSpPr>
            <a:spLocks noChangeArrowheads="1"/>
          </p:cNvSpPr>
          <p:nvPr/>
        </p:nvSpPr>
        <p:spPr bwMode="auto">
          <a:xfrm>
            <a:off x="9128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40" name="Oval 167"/>
          <p:cNvSpPr>
            <a:spLocks noChangeArrowheads="1"/>
          </p:cNvSpPr>
          <p:nvPr/>
        </p:nvSpPr>
        <p:spPr bwMode="auto">
          <a:xfrm>
            <a:off x="9525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41" name="Oval 168"/>
          <p:cNvSpPr>
            <a:spLocks noChangeArrowheads="1"/>
          </p:cNvSpPr>
          <p:nvPr/>
        </p:nvSpPr>
        <p:spPr bwMode="auto">
          <a:xfrm>
            <a:off x="9525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42" name="Oval 169"/>
          <p:cNvSpPr>
            <a:spLocks noChangeArrowheads="1"/>
          </p:cNvSpPr>
          <p:nvPr/>
        </p:nvSpPr>
        <p:spPr bwMode="auto">
          <a:xfrm>
            <a:off x="9518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43" name="Text Box 170"/>
          <p:cNvSpPr txBox="1">
            <a:spLocks noChangeArrowheads="1"/>
          </p:cNvSpPr>
          <p:nvPr/>
        </p:nvSpPr>
        <p:spPr bwMode="auto">
          <a:xfrm>
            <a:off x="7423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crossbar</a:t>
            </a:r>
          </a:p>
        </p:txBody>
      </p:sp>
      <p:sp>
        <p:nvSpPr>
          <p:cNvPr id="25644" name="Freeform 171"/>
          <p:cNvSpPr>
            <a:spLocks/>
          </p:cNvSpPr>
          <p:nvPr/>
        </p:nvSpPr>
        <p:spPr bwMode="auto">
          <a:xfrm>
            <a:off x="2114551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45" name="Freeform 172"/>
          <p:cNvSpPr>
            <a:spLocks/>
          </p:cNvSpPr>
          <p:nvPr/>
        </p:nvSpPr>
        <p:spPr bwMode="auto">
          <a:xfrm>
            <a:off x="5165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46" name="Freeform 173"/>
          <p:cNvSpPr>
            <a:spLocks/>
          </p:cNvSpPr>
          <p:nvPr/>
        </p:nvSpPr>
        <p:spPr bwMode="auto">
          <a:xfrm>
            <a:off x="7562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From last </a:t>
            </a:r>
            <a:r>
              <a:rPr lang="sv-SE" dirty="0" err="1" smtClean="0"/>
              <a:t>week’s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139" y="1159804"/>
            <a:ext cx="806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Q: Can an application have reliable data transfer over UDP? If yes how? If no, why?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139" y="1652174"/>
            <a:ext cx="914399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Student correct A: Yes, if the application layer itself takes care of all the extra functions needed to add reliability on top of  UDP’s service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5138" y="2367282"/>
            <a:ext cx="1037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Q: How can an ACK have the same number in the same TCP session?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137" y="2854190"/>
            <a:ext cx="914400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Student correct  A: The ACK will have the same number if the package  after [</a:t>
            </a:r>
            <a:r>
              <a:rPr lang="en-US" dirty="0" smtClean="0"/>
              <a:t>the first acknowledged one] </a:t>
            </a:r>
            <a:r>
              <a:rPr lang="en-US" dirty="0" smtClean="0"/>
              <a:t>it was lost [or arrives out of order]. The ACK is then retransmitted.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138" y="987342"/>
            <a:ext cx="2484701" cy="40847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88769" y="3985846"/>
            <a:ext cx="2121877" cy="1277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75137" y="3801180"/>
            <a:ext cx="545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Q: Can a TCP’s session sending rate increase indefinitely?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136" y="4302001"/>
            <a:ext cx="1120726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Student correct A: …there are several limits, how fast the receiver can receive, if a sequence is lost then the sending rate will be halved, and also the limits of the hardware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5135" y="5412733"/>
            <a:ext cx="1120726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Student</a:t>
            </a:r>
            <a:r>
              <a:rPr lang="en-US" b="0" i="0" u="none" strike="noStrike" smtClean="0">
                <a:solidFill>
                  <a:srgbClr val="000000"/>
                </a:solidFill>
                <a:effectLst/>
              </a:rPr>
              <a:t> Q: Some people argue that the network layer is more correctly called the internet layer.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</a:rPr>
              <a:t>Why do we use the term network layer instead?</a:t>
            </a:r>
            <a:r>
              <a:rPr lang="en-US" dirty="0" smtClean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3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1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BA308AC2-DDD5-4AF7-8DA5-04831A9F2B52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20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176463" y="2635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>
                <a:ea typeface="ＭＳ Ｐゴシック" pitchFamily="34" charset="-128"/>
              </a:rPr>
              <a:t>Switching via memory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062" y="1177925"/>
            <a:ext cx="9214338" cy="1858352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20000"/>
              </a:lnSpc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first generation routers: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>
                <a:ea typeface="ＭＳ Ｐゴシック" pitchFamily="34" charset="-128"/>
              </a:rPr>
              <a:t>traditional computers with switching under direct control of CPU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>
                <a:ea typeface="ＭＳ Ｐゴシック" pitchFamily="34" charset="-128"/>
              </a:rPr>
              <a:t>packet copied to system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memory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>
                <a:ea typeface="ＭＳ Ｐゴシック" pitchFamily="34" charset="-128"/>
              </a:rPr>
              <a:t> speed limited by memory bandwidth (2 bus crossings per datagram)</a:t>
            </a:r>
            <a:endParaRPr lang="en-US" sz="1800" dirty="0">
              <a:ea typeface="ＭＳ Ｐゴシック" pitchFamily="34" charset="-128"/>
            </a:endParaRPr>
          </a:p>
        </p:txBody>
      </p:sp>
      <p:grpSp>
        <p:nvGrpSpPr>
          <p:cNvPr id="26631" name="Group 42"/>
          <p:cNvGrpSpPr>
            <a:grpSpLocks/>
          </p:cNvGrpSpPr>
          <p:nvPr/>
        </p:nvGrpSpPr>
        <p:grpSpPr bwMode="auto">
          <a:xfrm>
            <a:off x="3687030" y="4016376"/>
            <a:ext cx="6611937" cy="1787525"/>
            <a:chOff x="983" y="2540"/>
            <a:chExt cx="4165" cy="1126"/>
          </a:xfrm>
        </p:grpSpPr>
        <p:sp>
          <p:nvSpPr>
            <p:cNvPr id="26636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7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prstClr val="black"/>
                  </a:solidFill>
                </a:rPr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prstClr val="black"/>
                  </a:solidFill>
                </a:rPr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prstClr val="black"/>
                  </a:solidFill>
                </a:rPr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prstClr val="black"/>
                  </a:solidFill>
                </a:rPr>
                <a:t>Ethernet)</a:t>
              </a:r>
            </a:p>
          </p:txBody>
        </p:sp>
        <p:sp>
          <p:nvSpPr>
            <p:cNvPr id="26638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prstClr val="black"/>
                  </a:solidFill>
                </a:rPr>
                <a:t>memory</a:t>
              </a:r>
            </a:p>
          </p:txBody>
        </p:sp>
        <p:sp>
          <p:nvSpPr>
            <p:cNvPr id="26639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0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1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Ethernet)</a:t>
              </a:r>
            </a:p>
          </p:txBody>
        </p:sp>
        <p:sp>
          <p:nvSpPr>
            <p:cNvPr id="26642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3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4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5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6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system bus</a:t>
              </a:r>
            </a:p>
          </p:txBody>
        </p:sp>
      </p:grpSp>
      <p:pic>
        <p:nvPicPr>
          <p:cNvPr id="26632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30" y="4225926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42" y="4128295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2019056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2031755" y="4470401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16472 3.33333E-6 L 0.16967 0.13495 L 0.39102 0.13495 L 0.39102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6237 -1.11111E-6 L 0.16601 0.1382 L 0.33906 0.13588 L 0.33789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02 0.04074 L 0.40795 0.04074 L 0.40795 0.12847 L 0.61914 0.12361 L 0.62032 -0.00162 L 0.79102 -0.00162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A31B22-E2B4-4783-94BE-969B7EAB9D89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521" y="15599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pitchFamily="34" charset="-128"/>
              </a:rPr>
              <a:t>Switching via a bus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1693" y="1530350"/>
            <a:ext cx="7103208" cy="2147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   to output port memory via a shared bus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CC0000"/>
                </a:solidFill>
              </a:rPr>
              <a:t>bus contention:</a:t>
            </a:r>
            <a:r>
              <a:rPr lang="en-US" sz="2400" dirty="0"/>
              <a:t>  switching speed limited by bus bandwidth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32 </a:t>
            </a:r>
            <a:r>
              <a:rPr lang="en-US" sz="2400" dirty="0" err="1"/>
              <a:t>Gbps</a:t>
            </a:r>
            <a:r>
              <a:rPr lang="en-US" sz="2400" dirty="0"/>
              <a:t> bus, Cisco 5600: sufficient speed for access and enterprise routers</a:t>
            </a: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7932739" y="2435225"/>
            <a:ext cx="890587" cy="215900"/>
            <a:chOff x="876" y="2800"/>
            <a:chExt cx="642" cy="175"/>
          </a:xfrm>
        </p:grpSpPr>
        <p:sp>
          <p:nvSpPr>
            <p:cNvPr id="27689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90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91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92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93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56" name="Group 14"/>
          <p:cNvGrpSpPr>
            <a:grpSpLocks/>
          </p:cNvGrpSpPr>
          <p:nvPr/>
        </p:nvGrpSpPr>
        <p:grpSpPr bwMode="auto">
          <a:xfrm>
            <a:off x="7931150" y="2830513"/>
            <a:ext cx="890588" cy="215900"/>
            <a:chOff x="876" y="2800"/>
            <a:chExt cx="642" cy="175"/>
          </a:xfrm>
        </p:grpSpPr>
        <p:sp>
          <p:nvSpPr>
            <p:cNvPr id="27684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5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6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7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8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57" name="Group 20"/>
          <p:cNvGrpSpPr>
            <a:grpSpLocks/>
          </p:cNvGrpSpPr>
          <p:nvPr/>
        </p:nvGrpSpPr>
        <p:grpSpPr bwMode="auto">
          <a:xfrm>
            <a:off x="7926389" y="3257550"/>
            <a:ext cx="890587" cy="215900"/>
            <a:chOff x="876" y="2800"/>
            <a:chExt cx="642" cy="175"/>
          </a:xfrm>
        </p:grpSpPr>
        <p:sp>
          <p:nvSpPr>
            <p:cNvPr id="27679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0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1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2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83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658" name="Line 26"/>
          <p:cNvSpPr>
            <a:spLocks noChangeShapeType="1"/>
          </p:cNvSpPr>
          <p:nvPr/>
        </p:nvSpPr>
        <p:spPr bwMode="auto">
          <a:xfrm>
            <a:off x="8834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7659" name="Group 27"/>
          <p:cNvGrpSpPr>
            <a:grpSpLocks/>
          </p:cNvGrpSpPr>
          <p:nvPr/>
        </p:nvGrpSpPr>
        <p:grpSpPr bwMode="auto">
          <a:xfrm>
            <a:off x="8888414" y="2422525"/>
            <a:ext cx="890587" cy="215900"/>
            <a:chOff x="455" y="3463"/>
            <a:chExt cx="561" cy="136"/>
          </a:xfrm>
        </p:grpSpPr>
        <p:sp>
          <p:nvSpPr>
            <p:cNvPr id="27674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5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6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7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8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60" name="Group 33"/>
          <p:cNvGrpSpPr>
            <a:grpSpLocks/>
          </p:cNvGrpSpPr>
          <p:nvPr/>
        </p:nvGrpSpPr>
        <p:grpSpPr bwMode="auto">
          <a:xfrm>
            <a:off x="8893175" y="2814638"/>
            <a:ext cx="890588" cy="215900"/>
            <a:chOff x="455" y="3463"/>
            <a:chExt cx="561" cy="136"/>
          </a:xfrm>
        </p:grpSpPr>
        <p:sp>
          <p:nvSpPr>
            <p:cNvPr id="27669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0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1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2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3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61" name="Group 39"/>
          <p:cNvGrpSpPr>
            <a:grpSpLocks/>
          </p:cNvGrpSpPr>
          <p:nvPr/>
        </p:nvGrpSpPr>
        <p:grpSpPr bwMode="auto">
          <a:xfrm>
            <a:off x="8888414" y="3241675"/>
            <a:ext cx="890587" cy="215900"/>
            <a:chOff x="455" y="3463"/>
            <a:chExt cx="561" cy="136"/>
          </a:xfrm>
        </p:grpSpPr>
        <p:sp>
          <p:nvSpPr>
            <p:cNvPr id="27664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5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6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7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8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662" name="Text Box 45"/>
          <p:cNvSpPr txBox="1">
            <a:spLocks noChangeArrowheads="1"/>
          </p:cNvSpPr>
          <p:nvPr/>
        </p:nvSpPr>
        <p:spPr bwMode="auto">
          <a:xfrm>
            <a:off x="8570914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prstClr val="black"/>
                </a:solidFill>
              </a:rPr>
              <a:t>bus</a:t>
            </a:r>
          </a:p>
        </p:txBody>
      </p:sp>
      <p:sp>
        <p:nvSpPr>
          <p:cNvPr id="27663" name="Freeform 46"/>
          <p:cNvSpPr>
            <a:spLocks/>
          </p:cNvSpPr>
          <p:nvPr/>
        </p:nvSpPr>
        <p:spPr bwMode="auto">
          <a:xfrm>
            <a:off x="7926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8BAEF-943D-49CD-968C-4FD47498AB34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5005"/>
            <a:ext cx="7772400" cy="864220"/>
          </a:xfrm>
        </p:spPr>
        <p:txBody>
          <a:bodyPr/>
          <a:lstStyle/>
          <a:p>
            <a:r>
              <a:rPr lang="en-US" sz="2800" dirty="0"/>
              <a:t>Switching Via an Interconnection Network</a:t>
            </a:r>
            <a:endParaRPr lang="en-US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138" y="1049881"/>
            <a:ext cx="8759614" cy="1700449"/>
          </a:xfrm>
        </p:spPr>
        <p:txBody>
          <a:bodyPr/>
          <a:lstStyle/>
          <a:p>
            <a:r>
              <a:rPr lang="en-US" sz="2000" dirty="0"/>
              <a:t>Overcome bus bandwidth limitations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Banyan networks</a:t>
            </a:r>
            <a:r>
              <a:rPr lang="en-US" sz="2000" dirty="0"/>
              <a:t>, other </a:t>
            </a:r>
            <a:r>
              <a:rPr lang="en-US" sz="2000" dirty="0">
                <a:solidFill>
                  <a:schemeClr val="accent2"/>
                </a:solidFill>
              </a:rPr>
              <a:t>interconnection nets</a:t>
            </a:r>
            <a:r>
              <a:rPr lang="en-US" sz="2000" dirty="0"/>
              <a:t> (also used in </a:t>
            </a:r>
            <a:r>
              <a:rPr lang="en-US" sz="2000" dirty="0" smtClean="0"/>
              <a:t>multi-processors-memory interconnects)</a:t>
            </a:r>
            <a:endParaRPr lang="en-US" sz="2000" dirty="0"/>
          </a:p>
          <a:p>
            <a:pPr lvl="1"/>
            <a:r>
              <a:rPr lang="en-US" sz="1600" dirty="0"/>
              <a:t>Cisco 12000: switches at 60 </a:t>
            </a:r>
            <a:r>
              <a:rPr lang="en-US" sz="1600" dirty="0" err="1"/>
              <a:t>Gbps</a:t>
            </a:r>
            <a:endParaRPr lang="en-US" sz="1600" dirty="0"/>
          </a:p>
          <a:p>
            <a:pPr lvl="1"/>
            <a:r>
              <a:rPr lang="en-US" sz="1600" dirty="0"/>
              <a:t>Example Banyan interconnect: using 3-bit link address</a:t>
            </a:r>
            <a:endParaRPr lang="en-US" sz="1200" dirty="0"/>
          </a:p>
        </p:txBody>
      </p:sp>
      <p:pic>
        <p:nvPicPr>
          <p:cNvPr id="6" name="Picture 5" descr="banyan-n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622" y="3057160"/>
            <a:ext cx="7243940" cy="3427376"/>
          </a:xfrm>
          <a:prstGeom prst="rect">
            <a:avLst/>
          </a:prstGeom>
        </p:spPr>
      </p:pic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9557510" y="1194968"/>
            <a:ext cx="1837031" cy="1708777"/>
            <a:chOff x="3812" y="2763"/>
            <a:chExt cx="1419" cy="130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2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7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90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crossbar</a:t>
              </a:r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5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255588"/>
            <a:ext cx="77724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538" y="3805239"/>
            <a:ext cx="6331256" cy="1751499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buffering</a:t>
            </a:r>
            <a:r>
              <a:rPr lang="en-US" sz="2400" dirty="0">
                <a:ea typeface="ＭＳ Ｐゴシック" charset="0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scheduling discipline</a:t>
            </a:r>
            <a:r>
              <a:rPr lang="en-US" sz="2400" dirty="0">
                <a:ea typeface="ＭＳ Ｐゴシック" charset="0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3930651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sv-SE" altLang="sv-SE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853239" y="1931989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line</a:t>
            </a:r>
          </a:p>
          <a:p>
            <a:pPr algn="ctr"/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5543551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sv-SE" altLang="sv-SE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5365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6699250" y="2335214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8256588" y="2376489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5576889" y="1968501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2371725" y="1762126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4083051" y="1609725"/>
            <a:ext cx="1247775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sv-SE" altLang="sv-SE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63" y="917"/>
              <a:ext cx="663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sv-SE" sz="1600" dirty="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sv-SE" sz="1600" dirty="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sv-SE" sz="1600" dirty="0">
                <a:solidFill>
                  <a:srgbClr val="000000"/>
                </a:solidFill>
              </a:endParaRPr>
            </a:p>
            <a:p>
              <a:pPr algn="ctr"/>
              <a:endParaRPr lang="en-US" altLang="sv-SE" sz="1600" dirty="0">
                <a:solidFill>
                  <a:srgbClr val="000000"/>
                </a:solidFill>
              </a:endParaRPr>
            </a:p>
            <a:p>
              <a:pPr algn="ctr"/>
              <a:r>
                <a:rPr lang="en-US" altLang="sv-SE" sz="1600" dirty="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sv-SE" altLang="sv-SE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3294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3286126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19187" y="3861598"/>
            <a:ext cx="4569428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sz="2000" dirty="0">
                <a:solidFill>
                  <a:srgbClr val="000000"/>
                </a:solidFill>
                <a:latin typeface="Tahoma" panose="020B0604030504040204" pitchFamily="34" charset="0"/>
              </a:rPr>
              <a:t>Datagram 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966085" y="4974313"/>
            <a:ext cx="4522530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sz="2000" dirty="0">
                <a:solidFill>
                  <a:srgbClr val="000000"/>
                </a:solidFill>
                <a:latin typeface="Tahoma" panose="020B0604030504040204" pitchFamily="34" charset="0"/>
              </a:rPr>
              <a:t>Priority scheduling – who gets best </a:t>
            </a:r>
            <a:r>
              <a:rPr lang="en-US" altLang="sv-SE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performance </a:t>
            </a:r>
          </a:p>
          <a:p>
            <a:pPr algn="ctr"/>
            <a:r>
              <a:rPr lang="en-US" altLang="sv-SE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(vs network neutrality)</a:t>
            </a:r>
            <a:endParaRPr lang="en-US" altLang="sv-SE" sz="2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4F8F78-8903-4A29-9038-F53AC9FED802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23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contemporary</a:t>
            </a:r>
            <a:r>
              <a:rPr lang="sv-SE" dirty="0" smtClean="0"/>
              <a:t> routers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4-</a:t>
            </a:r>
            <a:fld id="{2971376A-6F60-4934-813B-1607C3449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563" y="1460035"/>
            <a:ext cx="3863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Cisco </a:t>
            </a:r>
            <a:r>
              <a:rPr lang="en-US" b="1" dirty="0">
                <a:solidFill>
                  <a:prstClr val="black"/>
                </a:solidFill>
              </a:rPr>
              <a:t>Catalyst 3750E</a:t>
            </a:r>
          </a:p>
          <a:p>
            <a:r>
              <a:rPr lang="en-US" dirty="0">
                <a:solidFill>
                  <a:prstClr val="black"/>
                </a:solidFill>
              </a:rPr>
              <a:t>Stackable (can combine units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64 </a:t>
            </a:r>
            <a:r>
              <a:rPr lang="en-US" dirty="0" err="1" smtClean="0">
                <a:solidFill>
                  <a:prstClr val="black"/>
                </a:solidFill>
              </a:rPr>
              <a:t>Gbps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bandwidth</a:t>
            </a:r>
          </a:p>
          <a:p>
            <a:r>
              <a:rPr lang="en-US" dirty="0">
                <a:solidFill>
                  <a:prstClr val="black"/>
                </a:solidFill>
              </a:rPr>
              <a:t>13 </a:t>
            </a:r>
            <a:r>
              <a:rPr lang="en-US" dirty="0" err="1">
                <a:solidFill>
                  <a:prstClr val="black"/>
                </a:solidFill>
              </a:rPr>
              <a:t>Mpps</a:t>
            </a:r>
            <a:r>
              <a:rPr lang="en-US" dirty="0">
                <a:solidFill>
                  <a:prstClr val="black"/>
                </a:solidFill>
              </a:rPr>
              <a:t> (packets per second)</a:t>
            </a:r>
          </a:p>
          <a:p>
            <a:r>
              <a:rPr lang="en-US" dirty="0">
                <a:solidFill>
                  <a:prstClr val="black"/>
                </a:solidFill>
              </a:rPr>
              <a:t>12,000 address entries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Price: from 100 </a:t>
            </a:r>
            <a:r>
              <a:rPr lang="sv-SE" dirty="0" err="1">
                <a:solidFill>
                  <a:prstClr val="black"/>
                </a:solidFill>
              </a:rPr>
              <a:t>kSEK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07" y="1460035"/>
            <a:ext cx="4215200" cy="21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8781" y="4488113"/>
            <a:ext cx="5049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HP </a:t>
            </a:r>
            <a:r>
              <a:rPr lang="en-US" b="1" dirty="0" err="1">
                <a:solidFill>
                  <a:prstClr val="black"/>
                </a:solidFill>
              </a:rPr>
              <a:t>ProCurve</a:t>
            </a:r>
            <a:r>
              <a:rPr lang="en-US" b="1" dirty="0">
                <a:solidFill>
                  <a:prstClr val="black"/>
                </a:solidFill>
              </a:rPr>
              <a:t> 6600-24G-4XG Switch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 </a:t>
            </a:r>
            <a:r>
              <a:rPr lang="en-US" dirty="0" err="1">
                <a:solidFill>
                  <a:prstClr val="black"/>
                </a:solidFill>
              </a:rPr>
              <a:t>Gbps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sv-SE" dirty="0" err="1">
                <a:solidFill>
                  <a:prstClr val="black"/>
                </a:solidFill>
              </a:rPr>
              <a:t>Up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to</a:t>
            </a:r>
            <a:r>
              <a:rPr lang="sv-SE" dirty="0">
                <a:solidFill>
                  <a:prstClr val="black"/>
                </a:solidFill>
              </a:rPr>
              <a:t> 75 </a:t>
            </a:r>
            <a:r>
              <a:rPr lang="sv-SE" dirty="0" err="1">
                <a:solidFill>
                  <a:prstClr val="black"/>
                </a:solidFill>
              </a:rPr>
              <a:t>Mpps</a:t>
            </a:r>
            <a:r>
              <a:rPr lang="sv-SE" dirty="0">
                <a:solidFill>
                  <a:prstClr val="black"/>
                </a:solidFill>
              </a:rPr>
              <a:t> (64-byte packets)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Latency</a:t>
            </a:r>
            <a:r>
              <a:rPr lang="en-US" dirty="0">
                <a:solidFill>
                  <a:prstClr val="black"/>
                </a:solidFill>
              </a:rPr>
              <a:t>: &lt; 2.4 µs (FIFO 64-byte packets</a:t>
            </a:r>
            <a:r>
              <a:rPr lang="en-US" dirty="0">
                <a:solidFill>
                  <a:prstClr val="black"/>
                </a:solidFill>
              </a:rPr>
              <a:t>)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10,000 </a:t>
            </a:r>
            <a:r>
              <a:rPr lang="en-US" dirty="0" smtClean="0">
                <a:solidFill>
                  <a:prstClr val="black"/>
                </a:solidFill>
              </a:rPr>
              <a:t>address entries</a:t>
            </a:r>
            <a:endParaRPr lang="en-US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Price approx. 50 </a:t>
            </a:r>
            <a:r>
              <a:rPr lang="sv-SE" dirty="0" err="1">
                <a:solidFill>
                  <a:prstClr val="black"/>
                </a:solidFill>
              </a:rPr>
              <a:t>kSEK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01" y="4645026"/>
            <a:ext cx="3695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9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4" y="1200509"/>
            <a:ext cx="5096703" cy="4648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/>
              <a:t>The </a:t>
            </a:r>
            <a:r>
              <a:rPr lang="en-US" dirty="0"/>
              <a:t>Internet Network layer: IP, Addressing &amp; </a:t>
            </a:r>
            <a:r>
              <a:rPr lang="en-US" dirty="0" smtClean="0"/>
              <a:t>related</a:t>
            </a: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72" y="325933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238290-03EE-4564-9A9A-78DCC7A3A866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228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162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33575" y="-63499"/>
            <a:ext cx="7772400" cy="847725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The Internet network layer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5287964" y="3479800"/>
            <a:ext cx="1258887" cy="1214438"/>
            <a:chOff x="3992" y="2883"/>
            <a:chExt cx="613" cy="765"/>
          </a:xfrm>
        </p:grpSpPr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48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forwarding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</a:rPr>
                <a:t>table</a:t>
              </a:r>
            </a:p>
          </p:txBody>
        </p:sp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50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51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52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54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082801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/>
              <a:t>host, router network layer functions:</a:t>
            </a: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V="1">
            <a:off x="3152776" y="5410201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 flipV="1">
            <a:off x="3181351" y="4886326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3438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3371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3360738" y="2714626"/>
            <a:ext cx="16149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path selection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OSPF</a:t>
            </a:r>
            <a:r>
              <a:rPr lang="en-US" sz="1600" dirty="0">
                <a:solidFill>
                  <a:prstClr val="black"/>
                </a:solidFill>
              </a:rPr>
              <a:t>, BGP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4667250" y="3657601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6616701" y="2576513"/>
            <a:ext cx="3000375" cy="1181100"/>
            <a:chOff x="102" y="1272"/>
            <a:chExt cx="1890" cy="744"/>
          </a:xfrm>
        </p:grpSpPr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45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prstClr val="black"/>
                  </a:solidFill>
                </a:rPr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prstClr val="black"/>
                  </a:solidFill>
                </a:rPr>
                <a:t> datagram format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prstClr val="black"/>
                  </a:solidFill>
                </a:rPr>
                <a:t> packet handling conventions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832" name="Rectangle 29"/>
          <p:cNvSpPr>
            <a:spLocks noChangeArrowheads="1"/>
          </p:cNvSpPr>
          <p:nvPr/>
        </p:nvSpPr>
        <p:spPr bwMode="auto">
          <a:xfrm>
            <a:off x="6740526" y="3878264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33" name="Rectangle 30"/>
          <p:cNvSpPr>
            <a:spLocks noChangeArrowheads="1"/>
          </p:cNvSpPr>
          <p:nvPr/>
        </p:nvSpPr>
        <p:spPr bwMode="auto">
          <a:xfrm>
            <a:off x="6673851" y="3946526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6686550" y="3911601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error reporting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router </a:t>
            </a:r>
            <a:r>
              <a:rPr lang="ja-JP" altLang="en-US" sz="1400" dirty="0">
                <a:solidFill>
                  <a:prstClr val="black"/>
                </a:solidFill>
              </a:rPr>
              <a:t>“</a:t>
            </a:r>
            <a:r>
              <a:rPr lang="en-US" altLang="ja-JP" sz="1400" dirty="0">
                <a:solidFill>
                  <a:prstClr val="black"/>
                </a:solidFill>
              </a:rPr>
              <a:t>signaling</a:t>
            </a:r>
            <a:r>
              <a:rPr lang="ja-JP" altLang="en-US" sz="1400" dirty="0">
                <a:solidFill>
                  <a:prstClr val="black"/>
                </a:solidFill>
              </a:rPr>
              <a:t>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4835" name="Line 32"/>
          <p:cNvSpPr>
            <a:spLocks noChangeShapeType="1"/>
          </p:cNvSpPr>
          <p:nvPr/>
        </p:nvSpPr>
        <p:spPr bwMode="auto">
          <a:xfrm flipV="1">
            <a:off x="3181351" y="2466976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36" name="Text Box 33"/>
          <p:cNvSpPr txBox="1">
            <a:spLocks noChangeArrowheads="1"/>
          </p:cNvSpPr>
          <p:nvPr/>
        </p:nvSpPr>
        <p:spPr bwMode="auto">
          <a:xfrm>
            <a:off x="4622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transport layer: TCP, UDP</a:t>
            </a:r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5737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link layer</a:t>
            </a:r>
          </a:p>
        </p:txBody>
      </p:sp>
      <p:sp>
        <p:nvSpPr>
          <p:cNvPr id="34838" name="Text Box 35"/>
          <p:cNvSpPr txBox="1">
            <a:spLocks noChangeArrowheads="1"/>
          </p:cNvSpPr>
          <p:nvPr/>
        </p:nvSpPr>
        <p:spPr bwMode="auto">
          <a:xfrm>
            <a:off x="5584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physical layer</a:t>
            </a:r>
          </a:p>
        </p:txBody>
      </p: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1832139" y="3259139"/>
            <a:ext cx="1263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CC0000"/>
                </a:solidFill>
              </a:rPr>
              <a:t>layer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4840" name="Line 37"/>
          <p:cNvSpPr>
            <a:spLocks noChangeShapeType="1"/>
          </p:cNvSpPr>
          <p:nvPr/>
        </p:nvSpPr>
        <p:spPr bwMode="auto">
          <a:xfrm flipV="1">
            <a:off x="2905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2905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7AC921-F730-40D6-8C4D-A71ABA37FFE1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682332" y="4424363"/>
            <a:ext cx="3932238" cy="1865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5844" name="Group 55"/>
          <p:cNvGrpSpPr>
            <a:grpSpLocks/>
          </p:cNvGrpSpPr>
          <p:nvPr/>
        </p:nvGrpSpPr>
        <p:grpSpPr bwMode="auto">
          <a:xfrm>
            <a:off x="4586288" y="963613"/>
            <a:ext cx="4127500" cy="5326062"/>
            <a:chOff x="1929" y="607"/>
            <a:chExt cx="2600" cy="3355"/>
          </a:xfrm>
          <a:noFill/>
        </p:grpSpPr>
        <p:sp>
          <p:nvSpPr>
            <p:cNvPr id="35873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74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875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ver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876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length</a:t>
              </a:r>
            </a:p>
          </p:txBody>
        </p:sp>
        <p:sp>
          <p:nvSpPr>
            <p:cNvPr id="35877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78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79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32 bits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880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81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83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16-bit identifier</a:t>
              </a: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85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460" y="1589"/>
              <a:ext cx="811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header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 checksum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2006" y="1571"/>
              <a:ext cx="553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time to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live</a:t>
              </a:r>
            </a:p>
          </p:txBody>
        </p:sp>
        <p:sp>
          <p:nvSpPr>
            <p:cNvPr id="35888" name="Text Box 19"/>
            <p:cNvSpPr txBox="1">
              <a:spLocks noChangeArrowheads="1"/>
            </p:cNvSpPr>
            <p:nvPr/>
          </p:nvSpPr>
          <p:spPr bwMode="auto">
            <a:xfrm>
              <a:off x="2363" y="1924"/>
              <a:ext cx="1681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source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889" name="Text Box 31"/>
            <p:cNvSpPr txBox="1">
              <a:spLocks noChangeArrowheads="1"/>
            </p:cNvSpPr>
            <p:nvPr/>
          </p:nvSpPr>
          <p:spPr bwMode="auto">
            <a:xfrm>
              <a:off x="2220" y="947"/>
              <a:ext cx="48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head.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 err="1">
                  <a:solidFill>
                    <a:prstClr val="black"/>
                  </a:solidFill>
                </a:rPr>
                <a:t>len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5890" name="Text Box 32"/>
            <p:cNvSpPr txBox="1">
              <a:spLocks noChangeArrowheads="1"/>
            </p:cNvSpPr>
            <p:nvPr/>
          </p:nvSpPr>
          <p:spPr bwMode="auto">
            <a:xfrm>
              <a:off x="2644" y="941"/>
              <a:ext cx="57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type of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service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5891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92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93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94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flgs</a:t>
              </a: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5895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96" name="Text Box 40"/>
            <p:cNvSpPr txBox="1">
              <a:spLocks noChangeArrowheads="1"/>
            </p:cNvSpPr>
            <p:nvPr/>
          </p:nvSpPr>
          <p:spPr bwMode="auto">
            <a:xfrm>
              <a:off x="3531" y="1270"/>
              <a:ext cx="90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fragment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 offset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5897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98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99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00" name="Text Box 46"/>
            <p:cNvSpPr txBox="1">
              <a:spLocks noChangeArrowheads="1"/>
            </p:cNvSpPr>
            <p:nvPr/>
          </p:nvSpPr>
          <p:spPr bwMode="auto">
            <a:xfrm>
              <a:off x="2666" y="1565"/>
              <a:ext cx="488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upper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prstClr val="black"/>
                  </a:solidFill>
                </a:rPr>
                <a:t> layer</a:t>
              </a:r>
            </a:p>
          </p:txBody>
        </p:sp>
        <p:sp>
          <p:nvSpPr>
            <p:cNvPr id="35901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02" name="Text Box 49"/>
            <p:cNvSpPr txBox="1">
              <a:spLocks noChangeArrowheads="1"/>
            </p:cNvSpPr>
            <p:nvPr/>
          </p:nvSpPr>
          <p:spPr bwMode="auto">
            <a:xfrm>
              <a:off x="2254" y="2235"/>
              <a:ext cx="1947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destination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903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04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options (if any)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882" name="Text Box 13"/>
            <p:cNvSpPr txBox="1">
              <a:spLocks noChangeArrowheads="1"/>
            </p:cNvSpPr>
            <p:nvPr/>
          </p:nvSpPr>
          <p:spPr bwMode="auto">
            <a:xfrm>
              <a:off x="2606" y="2837"/>
              <a:ext cx="1351" cy="8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data 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(variable length,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typically a TCP 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or UDP segment)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44700" y="0"/>
            <a:ext cx="7772400" cy="78105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IPv4 datagram format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292350" y="858838"/>
            <a:ext cx="2501900" cy="792162"/>
            <a:chOff x="484" y="541"/>
            <a:chExt cx="1576" cy="499"/>
          </a:xfrm>
        </p:grpSpPr>
        <p:sp>
          <p:nvSpPr>
            <p:cNvPr id="35871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>
                  <a:solidFill>
                    <a:prstClr val="black"/>
                  </a:solidFill>
                </a:rPr>
                <a:t>IP protocol version</a:t>
              </a:r>
            </a:p>
            <a:p>
              <a:pPr algn="r"/>
              <a:r>
                <a:rPr lang="en-US">
                  <a:solidFill>
                    <a:prstClr val="black"/>
                  </a:solidFill>
                </a:rPr>
                <a:t>number</a:t>
              </a:r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35872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782889" y="1406525"/>
            <a:ext cx="2416175" cy="641350"/>
            <a:chOff x="793" y="886"/>
            <a:chExt cx="1522" cy="404"/>
          </a:xfrm>
        </p:grpSpPr>
        <p:sp>
          <p:nvSpPr>
            <p:cNvPr id="35869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>
                  <a:solidFill>
                    <a:prstClr val="black"/>
                  </a:solidFill>
                </a:rPr>
                <a:t>header length</a:t>
              </a:r>
            </a:p>
            <a:p>
              <a:pPr algn="r"/>
              <a:r>
                <a:rPr lang="en-US">
                  <a:solidFill>
                    <a:prstClr val="black"/>
                  </a:solidFill>
                </a:rPr>
                <a:t> (bytes)</a:t>
              </a:r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35870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251076" y="2732088"/>
            <a:ext cx="3624263" cy="1592262"/>
            <a:chOff x="458" y="1721"/>
            <a:chExt cx="2283" cy="1003"/>
          </a:xfrm>
        </p:grpSpPr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>
                  <a:solidFill>
                    <a:prstClr val="black"/>
                  </a:solidFill>
                </a:rPr>
                <a:t>upper layer protocol</a:t>
              </a:r>
            </a:p>
            <a:p>
              <a:pPr algn="r"/>
              <a:r>
                <a:rPr lang="en-US">
                  <a:solidFill>
                    <a:prstClr val="black"/>
                  </a:solidFill>
                </a:rPr>
                <a:t>to deliver payload to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8370888" y="1054101"/>
            <a:ext cx="2176462" cy="735013"/>
            <a:chOff x="4313" y="664"/>
            <a:chExt cx="1371" cy="463"/>
          </a:xfrm>
        </p:grpSpPr>
        <p:sp>
          <p:nvSpPr>
            <p:cNvPr id="35865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total datagram</a:t>
              </a:r>
            </a:p>
            <a:p>
              <a:r>
                <a:rPr lang="en-US">
                  <a:solidFill>
                    <a:prstClr val="black"/>
                  </a:solidFill>
                </a:rPr>
                <a:t>length (bytes)</a:t>
              </a:r>
            </a:p>
          </p:txBody>
        </p:sp>
        <p:sp>
          <p:nvSpPr>
            <p:cNvPr id="35866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2124078" y="1760539"/>
            <a:ext cx="3722689" cy="568325"/>
            <a:chOff x="378" y="1109"/>
            <a:chExt cx="2345" cy="358"/>
          </a:xfrm>
        </p:grpSpPr>
        <p:sp>
          <p:nvSpPr>
            <p:cNvPr id="35863" name="Text Box 35"/>
            <p:cNvSpPr txBox="1">
              <a:spLocks noChangeArrowheads="1"/>
            </p:cNvSpPr>
            <p:nvPr/>
          </p:nvSpPr>
          <p:spPr bwMode="auto">
            <a:xfrm>
              <a:off x="378" y="1234"/>
              <a:ext cx="1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ja-JP" altLang="en-US" dirty="0">
                  <a:solidFill>
                    <a:prstClr val="black"/>
                  </a:solidFill>
                </a:rPr>
                <a:t>“</a:t>
              </a:r>
              <a:r>
                <a:rPr lang="en-US" altLang="ja-JP" dirty="0">
                  <a:solidFill>
                    <a:prstClr val="black"/>
                  </a:solidFill>
                </a:rPr>
                <a:t>type</a:t>
              </a:r>
              <a:r>
                <a:rPr lang="ja-JP" altLang="en-US" dirty="0">
                  <a:solidFill>
                    <a:prstClr val="black"/>
                  </a:solidFill>
                </a:rPr>
                <a:t>”</a:t>
              </a:r>
              <a:r>
                <a:rPr lang="en-US" altLang="ja-JP" dirty="0">
                  <a:solidFill>
                    <a:prstClr val="black"/>
                  </a:solidFill>
                </a:rPr>
                <a:t> of data (</a:t>
              </a:r>
              <a:r>
                <a:rPr lang="en-US" altLang="ja-JP" dirty="0" err="1">
                  <a:solidFill>
                    <a:prstClr val="black"/>
                  </a:solidFill>
                </a:rPr>
                <a:t>prio</a:t>
              </a:r>
              <a:r>
                <a:rPr lang="en-US" altLang="ja-JP" dirty="0">
                  <a:solidFill>
                    <a:prstClr val="black"/>
                  </a:solidFill>
                </a:rPr>
                <a:t>) 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35864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6475413" y="1787525"/>
            <a:ext cx="4102100" cy="915988"/>
            <a:chOff x="3119" y="1126"/>
            <a:chExt cx="2584" cy="577"/>
          </a:xfrm>
        </p:grpSpPr>
        <p:sp>
          <p:nvSpPr>
            <p:cNvPr id="35859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for</a:t>
              </a:r>
            </a:p>
            <a:p>
              <a:r>
                <a:rPr lang="en-US">
                  <a:solidFill>
                    <a:prstClr val="black"/>
                  </a:solidFill>
                </a:rPr>
                <a:t>fragmentation/</a:t>
              </a:r>
            </a:p>
            <a:p>
              <a:r>
                <a:rPr lang="en-US">
                  <a:solidFill>
                    <a:prstClr val="black"/>
                  </a:solidFill>
                </a:rPr>
                <a:t>reassembly</a:t>
              </a:r>
            </a:p>
          </p:txBody>
        </p:sp>
        <p:sp>
          <p:nvSpPr>
            <p:cNvPr id="35860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61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62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543176" y="2406651"/>
            <a:ext cx="2398713" cy="1190625"/>
            <a:chOff x="642" y="1516"/>
            <a:chExt cx="1511" cy="750"/>
          </a:xfrm>
        </p:grpSpPr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>
                  <a:solidFill>
                    <a:prstClr val="black"/>
                  </a:solidFill>
                </a:rPr>
                <a:t>max number</a:t>
              </a:r>
            </a:p>
            <a:p>
              <a:pPr algn="r"/>
              <a:r>
                <a:rPr lang="en-US">
                  <a:solidFill>
                    <a:prstClr val="black"/>
                  </a:solidFill>
                </a:rPr>
                <a:t>remaining hops</a:t>
              </a:r>
            </a:p>
            <a:p>
              <a:pPr algn="r"/>
              <a:r>
                <a:rPr lang="en-US">
                  <a:solidFill>
                    <a:prstClr val="black"/>
                  </a:solidFill>
                </a:rPr>
                <a:t>(decremented at </a:t>
              </a:r>
            </a:p>
            <a:p>
              <a:pPr algn="r"/>
              <a:r>
                <a:rPr lang="en-US">
                  <a:solidFill>
                    <a:prstClr val="black"/>
                  </a:solidFill>
                </a:rPr>
                <a:t>each router)</a:t>
              </a:r>
            </a:p>
          </p:txBody>
        </p:sp>
        <p:sp>
          <p:nvSpPr>
            <p:cNvPr id="35858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8056563" y="3987801"/>
            <a:ext cx="2508250" cy="1465263"/>
            <a:chOff x="4115" y="2512"/>
            <a:chExt cx="1580" cy="923"/>
          </a:xfrm>
        </p:grpSpPr>
        <p:sp>
          <p:nvSpPr>
            <p:cNvPr id="35855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</a:rPr>
                <a:t>e.g. timestamp,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record route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taken, specify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list of routers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to visit.</a:t>
              </a:r>
            </a:p>
          </p:txBody>
        </p:sp>
        <p:sp>
          <p:nvSpPr>
            <p:cNvPr id="35856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1768476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sz="2000" i="1">
                <a:solidFill>
                  <a:srgbClr val="CC0000"/>
                </a:solidFill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solidFill>
                  <a:prstClr val="black"/>
                </a:solidFill>
              </a:rPr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solidFill>
                  <a:prstClr val="black"/>
                </a:solidFill>
              </a:rPr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solidFill>
                  <a:prstClr val="black"/>
                </a:solidFill>
              </a:rPr>
              <a:t>= 40 bytes + app layer overhead</a:t>
            </a:r>
          </a:p>
        </p:txBody>
      </p:sp>
    </p:spTree>
    <p:extLst>
      <p:ext uri="{BB962C8B-B14F-4D97-AF65-F5344CB8AC3E}">
        <p14:creationId xmlns:p14="http://schemas.microsoft.com/office/powerpoint/2010/main" val="2767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4" y="1200509"/>
            <a:ext cx="5312727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dirty="0"/>
              <a:t>Hierarchical addressing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57" y="37170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140"/>
          <p:cNvSpPr>
            <a:spLocks/>
          </p:cNvSpPr>
          <p:nvPr/>
        </p:nvSpPr>
        <p:spPr bwMode="auto">
          <a:xfrm rot="-5400000">
            <a:off x="8758788" y="3358356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Freeform 140"/>
          <p:cNvSpPr>
            <a:spLocks/>
          </p:cNvSpPr>
          <p:nvPr/>
        </p:nvSpPr>
        <p:spPr bwMode="auto">
          <a:xfrm rot="10800000">
            <a:off x="9756531" y="2031999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0" name="Freeform 140"/>
          <p:cNvSpPr>
            <a:spLocks/>
          </p:cNvSpPr>
          <p:nvPr/>
        </p:nvSpPr>
        <p:spPr bwMode="auto">
          <a:xfrm>
            <a:off x="7721357" y="1614488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BB232E-FC55-448A-8C08-2D8F7D06C889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75" y="-47625"/>
            <a:ext cx="7772400" cy="9525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IP addressing: introduction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076" y="1444625"/>
            <a:ext cx="6142405" cy="2869467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 address:</a:t>
            </a:r>
            <a:r>
              <a:rPr lang="en-US" sz="2400" dirty="0">
                <a:ea typeface="ＭＳ Ｐゴシック" pitchFamily="34" charset="-128"/>
              </a:rPr>
              <a:t> 32-bit </a:t>
            </a:r>
            <a:r>
              <a:rPr lang="en-US" sz="2400" dirty="0" smtClean="0">
                <a:ea typeface="ＭＳ Ｐゴシック" pitchFamily="34" charset="-128"/>
              </a:rPr>
              <a:t>id </a:t>
            </a:r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smtClean="0">
                <a:ea typeface="ＭＳ Ｐゴシック" pitchFamily="34" charset="-128"/>
              </a:rPr>
              <a:t>host/router </a:t>
            </a:r>
            <a:r>
              <a:rPr lang="en-US" sz="2400" i="1" dirty="0">
                <a:solidFill>
                  <a:srgbClr val="C00000"/>
                </a:solidFill>
                <a:ea typeface="ＭＳ Ｐゴシック" pitchFamily="34" charset="-128"/>
              </a:rPr>
              <a:t>interface</a:t>
            </a:r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interface:</a:t>
            </a:r>
            <a:r>
              <a:rPr lang="en-US" sz="2400" dirty="0">
                <a:ea typeface="ＭＳ Ｐゴシック" pitchFamily="34" charset="-128"/>
              </a:rPr>
              <a:t> connection between host/router and physical link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router</a:t>
            </a:r>
            <a:r>
              <a:rPr lang="en-US" altLang="ja-JP" sz="2000" dirty="0">
                <a:ea typeface="ＭＳ Ｐゴシック" pitchFamily="34" charset="-128"/>
              </a:rPr>
              <a:t>s </a:t>
            </a:r>
            <a:r>
              <a:rPr lang="en-US" altLang="ja-JP" sz="2000" dirty="0" smtClean="0">
                <a:ea typeface="ＭＳ Ｐゴシック" pitchFamily="34" charset="-128"/>
              </a:rPr>
              <a:t>have </a:t>
            </a:r>
            <a:r>
              <a:rPr lang="en-US" altLang="ja-JP" sz="2000" dirty="0">
                <a:ea typeface="ＭＳ Ｐゴシック" pitchFamily="34" charset="-128"/>
              </a:rPr>
              <a:t>multiple interfaces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</a:t>
            </a:r>
            <a:r>
              <a:rPr lang="en-US" sz="2000" dirty="0" smtClean="0">
                <a:ea typeface="ＭＳ Ｐゴシック" pitchFamily="34" charset="-128"/>
              </a:rPr>
              <a:t>nd-host </a:t>
            </a:r>
            <a:r>
              <a:rPr lang="en-US" sz="2000" dirty="0">
                <a:ea typeface="ＭＳ Ｐゴシック" pitchFamily="34" charset="-128"/>
              </a:rPr>
              <a:t>typically has </a:t>
            </a:r>
            <a:r>
              <a:rPr lang="en-US" sz="2000" dirty="0" smtClean="0">
                <a:ea typeface="ＭＳ Ｐゴシック" pitchFamily="34" charset="-128"/>
              </a:rPr>
              <a:t>1-2 </a:t>
            </a:r>
            <a:r>
              <a:rPr lang="en-US" sz="2000" dirty="0">
                <a:ea typeface="ＭＳ Ｐゴシック" pitchFamily="34" charset="-128"/>
              </a:rPr>
              <a:t>interfaces (e.g., wired Ethernet and wireless 802.11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39945" name="Text Box 26"/>
          <p:cNvSpPr txBox="1">
            <a:spLocks noChangeArrowheads="1"/>
          </p:cNvSpPr>
          <p:nvPr/>
        </p:nvSpPr>
        <p:spPr bwMode="auto">
          <a:xfrm>
            <a:off x="7103819" y="1444625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223.1.1.1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6370394" y="2405063"/>
            <a:ext cx="920750" cy="276225"/>
            <a:chOff x="3251" y="608"/>
            <a:chExt cx="580" cy="174"/>
          </a:xfrm>
        </p:grpSpPr>
        <p:sp>
          <p:nvSpPr>
            <p:cNvPr id="40007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008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223.1.1.2</a:t>
              </a: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39947" name="Text Box 30"/>
          <p:cNvSpPr txBox="1">
            <a:spLocks noChangeArrowheads="1"/>
          </p:cNvSpPr>
          <p:nvPr/>
        </p:nvSpPr>
        <p:spPr bwMode="auto">
          <a:xfrm>
            <a:off x="7208595" y="340042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223.1.1.3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48" name="Text Box 31"/>
          <p:cNvSpPr txBox="1">
            <a:spLocks noChangeArrowheads="1"/>
          </p:cNvSpPr>
          <p:nvPr/>
        </p:nvSpPr>
        <p:spPr bwMode="auto">
          <a:xfrm>
            <a:off x="8308731" y="253047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223.1.1.4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49" name="Line 32"/>
          <p:cNvSpPr>
            <a:spLocks noChangeShapeType="1"/>
          </p:cNvSpPr>
          <p:nvPr/>
        </p:nvSpPr>
        <p:spPr bwMode="auto">
          <a:xfrm>
            <a:off x="9410457" y="2830512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0" name="Text Box 33"/>
          <p:cNvSpPr txBox="1">
            <a:spLocks noChangeArrowheads="1"/>
          </p:cNvSpPr>
          <p:nvPr/>
        </p:nvSpPr>
        <p:spPr bwMode="auto">
          <a:xfrm>
            <a:off x="9285045" y="2540000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223.1.2.9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51" name="Line 36"/>
          <p:cNvSpPr>
            <a:spLocks noChangeShapeType="1"/>
          </p:cNvSpPr>
          <p:nvPr/>
        </p:nvSpPr>
        <p:spPr bwMode="auto">
          <a:xfrm>
            <a:off x="10434394" y="2139949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2" name="Line 38"/>
          <p:cNvSpPr>
            <a:spLocks noChangeShapeType="1"/>
          </p:cNvSpPr>
          <p:nvPr/>
        </p:nvSpPr>
        <p:spPr bwMode="auto">
          <a:xfrm>
            <a:off x="10434394" y="3411537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3" name="Text Box 41"/>
          <p:cNvSpPr txBox="1">
            <a:spLocks noChangeArrowheads="1"/>
          </p:cNvSpPr>
          <p:nvPr/>
        </p:nvSpPr>
        <p:spPr bwMode="auto">
          <a:xfrm>
            <a:off x="10013706" y="3511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223.1.2.2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54" name="Text Box 44"/>
          <p:cNvSpPr txBox="1">
            <a:spLocks noChangeArrowheads="1"/>
          </p:cNvSpPr>
          <p:nvPr/>
        </p:nvSpPr>
        <p:spPr bwMode="auto">
          <a:xfrm>
            <a:off x="9805745" y="19050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223.1.2.1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55" name="Line 45"/>
          <p:cNvSpPr>
            <a:spLocks noChangeShapeType="1"/>
          </p:cNvSpPr>
          <p:nvPr/>
        </p:nvSpPr>
        <p:spPr bwMode="auto">
          <a:xfrm>
            <a:off x="9172331" y="3168649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6" name="Line 47"/>
          <p:cNvSpPr>
            <a:spLocks noChangeShapeType="1"/>
          </p:cNvSpPr>
          <p:nvPr/>
        </p:nvSpPr>
        <p:spPr bwMode="auto">
          <a:xfrm flipH="1" flipV="1">
            <a:off x="8559557" y="4441824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7" name="Line 48"/>
          <p:cNvSpPr>
            <a:spLocks noChangeShapeType="1"/>
          </p:cNvSpPr>
          <p:nvPr/>
        </p:nvSpPr>
        <p:spPr bwMode="auto">
          <a:xfrm flipH="1" flipV="1">
            <a:off x="9735895" y="4446587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8" name="Text Box 53"/>
          <p:cNvSpPr txBox="1">
            <a:spLocks noChangeArrowheads="1"/>
          </p:cNvSpPr>
          <p:nvPr/>
        </p:nvSpPr>
        <p:spPr bwMode="auto">
          <a:xfrm>
            <a:off x="9767645" y="4506913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223.1.3.2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59" name="Text Box 56"/>
          <p:cNvSpPr txBox="1">
            <a:spLocks noChangeArrowheads="1"/>
          </p:cNvSpPr>
          <p:nvPr/>
        </p:nvSpPr>
        <p:spPr bwMode="auto">
          <a:xfrm>
            <a:off x="8524631" y="4511675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223.1.3.1</a:t>
            </a: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9960" name="Group 57"/>
          <p:cNvGrpSpPr>
            <a:grpSpLocks/>
          </p:cNvGrpSpPr>
          <p:nvPr/>
        </p:nvGrpSpPr>
        <p:grpSpPr bwMode="auto">
          <a:xfrm>
            <a:off x="8669095" y="3263900"/>
            <a:ext cx="935037" cy="276225"/>
            <a:chOff x="4532" y="1229"/>
            <a:chExt cx="589" cy="174"/>
          </a:xfrm>
        </p:grpSpPr>
        <p:sp>
          <p:nvSpPr>
            <p:cNvPr id="40005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006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223.1.3.27</a:t>
              </a: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39961" name="Text Box 60"/>
          <p:cNvSpPr txBox="1">
            <a:spLocks noChangeArrowheads="1"/>
          </p:cNvSpPr>
          <p:nvPr/>
        </p:nvSpPr>
        <p:spPr bwMode="auto">
          <a:xfrm>
            <a:off x="6540256" y="5503862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223.1.1.1 = 11011111 00000001 00000001 00000001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62" name="Freeform 61"/>
          <p:cNvSpPr>
            <a:spLocks/>
          </p:cNvSpPr>
          <p:nvPr/>
        </p:nvSpPr>
        <p:spPr bwMode="auto">
          <a:xfrm>
            <a:off x="7685230" y="5759450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3" name="Freeform 62"/>
          <p:cNvSpPr>
            <a:spLocks/>
          </p:cNvSpPr>
          <p:nvPr/>
        </p:nvSpPr>
        <p:spPr bwMode="auto">
          <a:xfrm>
            <a:off x="8622541" y="5778500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4" name="Freeform 63"/>
          <p:cNvSpPr>
            <a:spLocks/>
          </p:cNvSpPr>
          <p:nvPr/>
        </p:nvSpPr>
        <p:spPr bwMode="auto">
          <a:xfrm>
            <a:off x="9579502" y="578167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5" name="Freeform 64"/>
          <p:cNvSpPr>
            <a:spLocks/>
          </p:cNvSpPr>
          <p:nvPr/>
        </p:nvSpPr>
        <p:spPr bwMode="auto">
          <a:xfrm>
            <a:off x="10511750" y="57848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6" name="Text Box 65"/>
          <p:cNvSpPr txBox="1">
            <a:spLocks noChangeArrowheads="1"/>
          </p:cNvSpPr>
          <p:nvPr/>
        </p:nvSpPr>
        <p:spPr bwMode="auto">
          <a:xfrm>
            <a:off x="7834558" y="5864225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67" name="Text Box 66"/>
          <p:cNvSpPr txBox="1">
            <a:spLocks noChangeArrowheads="1"/>
          </p:cNvSpPr>
          <p:nvPr/>
        </p:nvSpPr>
        <p:spPr bwMode="auto">
          <a:xfrm>
            <a:off x="8877545" y="58737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68" name="Text Box 67"/>
          <p:cNvSpPr txBox="1">
            <a:spLocks noChangeArrowheads="1"/>
          </p:cNvSpPr>
          <p:nvPr/>
        </p:nvSpPr>
        <p:spPr bwMode="auto">
          <a:xfrm>
            <a:off x="10834932" y="58737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969" name="Text Box 68"/>
          <p:cNvSpPr txBox="1">
            <a:spLocks noChangeArrowheads="1"/>
          </p:cNvSpPr>
          <p:nvPr/>
        </p:nvSpPr>
        <p:spPr bwMode="auto">
          <a:xfrm>
            <a:off x="9815757" y="58737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9970" name="Group 73"/>
          <p:cNvGrpSpPr>
            <a:grpSpLocks/>
          </p:cNvGrpSpPr>
          <p:nvPr/>
        </p:nvGrpSpPr>
        <p:grpSpPr bwMode="auto">
          <a:xfrm>
            <a:off x="6929194" y="1690687"/>
            <a:ext cx="641350" cy="558800"/>
            <a:chOff x="-44" y="1473"/>
            <a:chExt cx="981" cy="1105"/>
          </a:xfrm>
        </p:grpSpPr>
        <p:pic>
          <p:nvPicPr>
            <p:cNvPr id="40003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4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1" name="Group 80"/>
          <p:cNvGrpSpPr>
            <a:grpSpLocks/>
          </p:cNvGrpSpPr>
          <p:nvPr/>
        </p:nvGrpSpPr>
        <p:grpSpPr bwMode="auto">
          <a:xfrm>
            <a:off x="6924431" y="2289174"/>
            <a:ext cx="641350" cy="558800"/>
            <a:chOff x="-44" y="1473"/>
            <a:chExt cx="981" cy="1105"/>
          </a:xfrm>
        </p:grpSpPr>
        <p:pic>
          <p:nvPicPr>
            <p:cNvPr id="40001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2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2" name="Group 83"/>
          <p:cNvGrpSpPr>
            <a:grpSpLocks/>
          </p:cNvGrpSpPr>
          <p:nvPr/>
        </p:nvGrpSpPr>
        <p:grpSpPr bwMode="auto">
          <a:xfrm>
            <a:off x="6953006" y="2898774"/>
            <a:ext cx="641350" cy="558800"/>
            <a:chOff x="-44" y="1473"/>
            <a:chExt cx="981" cy="1105"/>
          </a:xfrm>
        </p:grpSpPr>
        <p:pic>
          <p:nvPicPr>
            <p:cNvPr id="39999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0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3" name="Group 87"/>
          <p:cNvGrpSpPr>
            <a:grpSpLocks/>
          </p:cNvGrpSpPr>
          <p:nvPr/>
        </p:nvGrpSpPr>
        <p:grpSpPr bwMode="auto">
          <a:xfrm flipH="1">
            <a:off x="10612194" y="1847849"/>
            <a:ext cx="641350" cy="558800"/>
            <a:chOff x="-44" y="1473"/>
            <a:chExt cx="981" cy="1105"/>
          </a:xfrm>
        </p:grpSpPr>
        <p:pic>
          <p:nvPicPr>
            <p:cNvPr id="39997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8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4" name="Group 90"/>
          <p:cNvGrpSpPr>
            <a:grpSpLocks/>
          </p:cNvGrpSpPr>
          <p:nvPr/>
        </p:nvGrpSpPr>
        <p:grpSpPr bwMode="auto">
          <a:xfrm flipH="1">
            <a:off x="10626481" y="3127374"/>
            <a:ext cx="641350" cy="558800"/>
            <a:chOff x="-44" y="1473"/>
            <a:chExt cx="981" cy="1105"/>
          </a:xfrm>
        </p:grpSpPr>
        <p:pic>
          <p:nvPicPr>
            <p:cNvPr id="39995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6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5" name="Group 93"/>
          <p:cNvGrpSpPr>
            <a:grpSpLocks/>
          </p:cNvGrpSpPr>
          <p:nvPr/>
        </p:nvGrpSpPr>
        <p:grpSpPr bwMode="auto">
          <a:xfrm flipH="1">
            <a:off x="9527931" y="4651374"/>
            <a:ext cx="641350" cy="558800"/>
            <a:chOff x="-44" y="1473"/>
            <a:chExt cx="981" cy="1105"/>
          </a:xfrm>
        </p:grpSpPr>
        <p:pic>
          <p:nvPicPr>
            <p:cNvPr id="3999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6" name="Group 96"/>
          <p:cNvGrpSpPr>
            <a:grpSpLocks/>
          </p:cNvGrpSpPr>
          <p:nvPr/>
        </p:nvGrpSpPr>
        <p:grpSpPr bwMode="auto">
          <a:xfrm flipH="1">
            <a:off x="8364294" y="4692649"/>
            <a:ext cx="641350" cy="558800"/>
            <a:chOff x="-44" y="1473"/>
            <a:chExt cx="981" cy="1105"/>
          </a:xfrm>
        </p:grpSpPr>
        <p:pic>
          <p:nvPicPr>
            <p:cNvPr id="3999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77" name="Group 99"/>
          <p:cNvGrpSpPr>
            <a:grpSpLocks/>
          </p:cNvGrpSpPr>
          <p:nvPr/>
        </p:nvGrpSpPr>
        <p:grpSpPr bwMode="auto">
          <a:xfrm>
            <a:off x="8792919" y="2786062"/>
            <a:ext cx="698500" cy="355600"/>
            <a:chOff x="4396" y="1245"/>
            <a:chExt cx="672" cy="248"/>
          </a:xfrm>
        </p:grpSpPr>
        <p:sp>
          <p:nvSpPr>
            <p:cNvPr id="3998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9986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9989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90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987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88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9979" name="Line 5"/>
          <p:cNvSpPr>
            <a:spLocks noChangeShapeType="1"/>
          </p:cNvSpPr>
          <p:nvPr/>
        </p:nvSpPr>
        <p:spPr bwMode="auto">
          <a:xfrm>
            <a:off x="7535620" y="1978024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80" name="Line 7"/>
          <p:cNvSpPr>
            <a:spLocks noChangeShapeType="1"/>
          </p:cNvSpPr>
          <p:nvPr/>
        </p:nvSpPr>
        <p:spPr bwMode="auto">
          <a:xfrm flipV="1">
            <a:off x="7570544" y="2717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81" name="Line 8"/>
          <p:cNvSpPr>
            <a:spLocks noChangeShapeType="1"/>
          </p:cNvSpPr>
          <p:nvPr/>
        </p:nvSpPr>
        <p:spPr bwMode="auto">
          <a:xfrm>
            <a:off x="7581657" y="3249612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82" name="Line 11"/>
          <p:cNvSpPr>
            <a:spLocks noChangeShapeType="1"/>
          </p:cNvSpPr>
          <p:nvPr/>
        </p:nvSpPr>
        <p:spPr bwMode="auto">
          <a:xfrm>
            <a:off x="8335720" y="2825749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536104"/>
          </a:xfrm>
        </p:spPr>
        <p:txBody>
          <a:bodyPr/>
          <a:lstStyle/>
          <a:p>
            <a:r>
              <a:rPr lang="en-US" dirty="0"/>
              <a:t>The Internet</a:t>
            </a:r>
            <a:r>
              <a:rPr lang="en-US" dirty="0" smtClean="0"/>
              <a:t>: bridging networks</a:t>
            </a:r>
            <a:endParaRPr lang="en-US" dirty="0"/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6406604" y="1208810"/>
            <a:ext cx="565585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route (at </a:t>
            </a:r>
            <a:r>
              <a:rPr lang="en-US" sz="1800" dirty="0" smtClean="0"/>
              <a:t>inter-network </a:t>
            </a:r>
            <a:r>
              <a:rPr lang="en-US" sz="1800" dirty="0"/>
              <a:t>level) to next gateway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6846888" y="3963989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6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8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0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5702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5251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6330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6019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5457825" y="4271964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57200" y="1231900"/>
            <a:ext cx="8534400" cy="3022600"/>
            <a:chOff x="-672" y="776"/>
            <a:chExt cx="5376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-672" y="776"/>
              <a:ext cx="3605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</a:pPr>
              <a:r>
                <a:rPr lang="en-US" dirty="0">
                  <a:solidFill>
                    <a:srgbClr val="000000"/>
                  </a:solidFill>
                </a:rPr>
                <a:t>Internetwork layer (</a:t>
              </a:r>
              <a:r>
                <a:rPr lang="en-US" dirty="0" smtClean="0">
                  <a:solidFill>
                    <a:srgbClr val="000000"/>
                  </a:solidFill>
                </a:rPr>
                <a:t>IP main “actor”): </a:t>
              </a:r>
              <a:endParaRPr lang="en-US" dirty="0">
                <a:solidFill>
                  <a:srgbClr val="000000"/>
                </a:solidFill>
              </a:endParaRP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 smtClean="0">
                  <a:solidFill>
                    <a:srgbClr val="000000"/>
                  </a:solidFill>
                </a:rPr>
                <a:t>internetwork </a:t>
              </a:r>
              <a:r>
                <a:rPr lang="en-US" dirty="0">
                  <a:solidFill>
                    <a:srgbClr val="000000"/>
                  </a:solidFill>
                </a:rPr>
                <a:t>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>
                  <a:solidFill>
                    <a:srgbClr val="000000"/>
                  </a:solidFill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4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F136BE6-0F97-4D18-8CE2-6CA2AD41EF78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3702050" cy="32226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0677" y="1333500"/>
            <a:ext cx="6498859" cy="3754437"/>
          </a:xfrm>
        </p:spPr>
        <p:txBody>
          <a:bodyPr>
            <a:normAutofit/>
          </a:bodyPr>
          <a:lstStyle/>
          <a:p>
            <a:pPr marL="234950" indent="-234950"/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IP address: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subnet </a:t>
            </a:r>
            <a:r>
              <a:rPr lang="en-US" dirty="0" smtClean="0">
                <a:ea typeface="ＭＳ Ｐゴシック" pitchFamily="34" charset="-128"/>
              </a:rPr>
              <a:t>part: high </a:t>
            </a:r>
            <a:r>
              <a:rPr lang="en-US" dirty="0" smtClean="0">
                <a:ea typeface="ＭＳ Ｐゴシック" pitchFamily="34" charset="-128"/>
              </a:rPr>
              <a:t>order bits (variable number)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host </a:t>
            </a:r>
            <a:r>
              <a:rPr lang="en-US" dirty="0" smtClean="0">
                <a:ea typeface="ＭＳ Ｐゴシック" pitchFamily="34" charset="-128"/>
              </a:rPr>
              <a:t>part: low </a:t>
            </a:r>
            <a:r>
              <a:rPr lang="en-US" dirty="0" smtClean="0">
                <a:ea typeface="ＭＳ Ｐゴシック" pitchFamily="34" charset="-128"/>
              </a:rPr>
              <a:t>order bits </a:t>
            </a:r>
          </a:p>
          <a:p>
            <a:pPr marL="234950" indent="-234950"/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what</a:t>
            </a:r>
            <a:r>
              <a:rPr lang="ja-JP" alt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i="1" dirty="0" smtClean="0">
                <a:solidFill>
                  <a:srgbClr val="000099"/>
                </a:solidFill>
                <a:ea typeface="ＭＳ Ｐゴシック" pitchFamily="34" charset="-128"/>
              </a:rPr>
              <a:t>s a subnet ?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Devices that </a:t>
            </a:r>
            <a:r>
              <a:rPr lang="en-US" dirty="0" smtClean="0">
                <a:ea typeface="ＭＳ Ｐゴシック" pitchFamily="34" charset="-128"/>
              </a:rPr>
              <a:t>can </a:t>
            </a:r>
            <a:r>
              <a:rPr lang="en-US" dirty="0" smtClean="0">
                <a:ea typeface="ＭＳ Ｐゴシック" pitchFamily="34" charset="-128"/>
              </a:rPr>
              <a:t>physically reach each other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without intervening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router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device </a:t>
            </a:r>
            <a:r>
              <a:rPr lang="en-US" dirty="0">
                <a:ea typeface="ＭＳ Ｐゴシック" pitchFamily="34" charset="-128"/>
              </a:rPr>
              <a:t>interfaces have same subnet-part </a:t>
            </a:r>
            <a:r>
              <a:rPr lang="en-US" smtClean="0">
                <a:ea typeface="ＭＳ Ｐゴシック" pitchFamily="34" charset="-128"/>
              </a:rPr>
              <a:t>(prefix) of </a:t>
            </a:r>
            <a:r>
              <a:rPr lang="en-US" dirty="0">
                <a:ea typeface="ＭＳ Ｐゴシック" pitchFamily="34" charset="-128"/>
              </a:rPr>
              <a:t>IP address</a:t>
            </a:r>
          </a:p>
          <a:p>
            <a:pPr marL="512763" lvl="1" indent="-163513"/>
            <a:endParaRPr lang="en-US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41990" name="Text Box 56"/>
          <p:cNvSpPr txBox="1">
            <a:spLocks noChangeArrowheads="1"/>
          </p:cNvSpPr>
          <p:nvPr/>
        </p:nvSpPr>
        <p:spPr bwMode="auto">
          <a:xfrm>
            <a:off x="7492024" y="5238751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prstClr val="black"/>
                </a:solidFill>
              </a:rPr>
              <a:t>network consisting of 3 subnets</a:t>
            </a:r>
          </a:p>
        </p:txBody>
      </p:sp>
      <p:sp>
        <p:nvSpPr>
          <p:cNvPr id="41992" name="Rectangle 139"/>
          <p:cNvSpPr>
            <a:spLocks noChangeArrowheads="1"/>
          </p:cNvSpPr>
          <p:nvPr/>
        </p:nvSpPr>
        <p:spPr bwMode="auto">
          <a:xfrm>
            <a:off x="7720624" y="3394076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3" name="Freeform 140"/>
          <p:cNvSpPr>
            <a:spLocks/>
          </p:cNvSpPr>
          <p:nvPr/>
        </p:nvSpPr>
        <p:spPr bwMode="auto">
          <a:xfrm>
            <a:off x="7133249" y="1333500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4" name="Freeform 141"/>
          <p:cNvSpPr>
            <a:spLocks/>
          </p:cNvSpPr>
          <p:nvPr/>
        </p:nvSpPr>
        <p:spPr bwMode="auto">
          <a:xfrm>
            <a:off x="9660548" y="1643063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5" name="Freeform 142"/>
          <p:cNvSpPr>
            <a:spLocks/>
          </p:cNvSpPr>
          <p:nvPr/>
        </p:nvSpPr>
        <p:spPr bwMode="auto">
          <a:xfrm>
            <a:off x="8333399" y="3076575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6" name="Line 143"/>
          <p:cNvSpPr>
            <a:spLocks noChangeShapeType="1"/>
          </p:cNvSpPr>
          <p:nvPr/>
        </p:nvSpPr>
        <p:spPr bwMode="auto">
          <a:xfrm>
            <a:off x="7796138" y="1855787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7" name="Line 145"/>
          <p:cNvSpPr>
            <a:spLocks noChangeShapeType="1"/>
          </p:cNvSpPr>
          <p:nvPr/>
        </p:nvSpPr>
        <p:spPr bwMode="auto">
          <a:xfrm flipV="1">
            <a:off x="7771424" y="2500313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8" name="Line 146"/>
          <p:cNvSpPr>
            <a:spLocks noChangeShapeType="1"/>
          </p:cNvSpPr>
          <p:nvPr/>
        </p:nvSpPr>
        <p:spPr bwMode="auto">
          <a:xfrm>
            <a:off x="7739758" y="3127376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9" name="Line 147"/>
          <p:cNvSpPr>
            <a:spLocks noChangeShapeType="1"/>
          </p:cNvSpPr>
          <p:nvPr/>
        </p:nvSpPr>
        <p:spPr bwMode="auto">
          <a:xfrm>
            <a:off x="8274662" y="2701926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00" name="Text Box 148"/>
          <p:cNvSpPr txBox="1">
            <a:spLocks noChangeArrowheads="1"/>
          </p:cNvSpPr>
          <p:nvPr/>
        </p:nvSpPr>
        <p:spPr bwMode="auto">
          <a:xfrm>
            <a:off x="7730149" y="15303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223.1.1.1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01" name="Text Box 149"/>
          <p:cNvSpPr txBox="1">
            <a:spLocks noChangeArrowheads="1"/>
          </p:cNvSpPr>
          <p:nvPr/>
        </p:nvSpPr>
        <p:spPr bwMode="auto">
          <a:xfrm>
            <a:off x="7681753" y="2809954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223.1.1.3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02" name="Text Box 150"/>
          <p:cNvSpPr txBox="1">
            <a:spLocks noChangeArrowheads="1"/>
          </p:cNvSpPr>
          <p:nvPr/>
        </p:nvSpPr>
        <p:spPr bwMode="auto">
          <a:xfrm>
            <a:off x="8361974" y="2395537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223.1.1.4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03" name="Line 151"/>
          <p:cNvSpPr>
            <a:spLocks noChangeShapeType="1"/>
          </p:cNvSpPr>
          <p:nvPr/>
        </p:nvSpPr>
        <p:spPr bwMode="auto">
          <a:xfrm>
            <a:off x="9609749" y="2708276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04" name="Text Box 152"/>
          <p:cNvSpPr txBox="1">
            <a:spLocks noChangeArrowheads="1"/>
          </p:cNvSpPr>
          <p:nvPr/>
        </p:nvSpPr>
        <p:spPr bwMode="auto">
          <a:xfrm>
            <a:off x="9482749" y="23971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223.1.2.9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05" name="Line 154"/>
          <p:cNvSpPr>
            <a:spLocks noChangeShapeType="1"/>
          </p:cNvSpPr>
          <p:nvPr/>
        </p:nvSpPr>
        <p:spPr bwMode="auto">
          <a:xfrm>
            <a:off x="10633686" y="1976522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06" name="Line 155"/>
          <p:cNvSpPr>
            <a:spLocks noChangeShapeType="1"/>
          </p:cNvSpPr>
          <p:nvPr/>
        </p:nvSpPr>
        <p:spPr bwMode="auto">
          <a:xfrm>
            <a:off x="10633686" y="32893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07" name="Line 156"/>
          <p:cNvSpPr>
            <a:spLocks noChangeShapeType="1"/>
          </p:cNvSpPr>
          <p:nvPr/>
        </p:nvSpPr>
        <p:spPr bwMode="auto">
          <a:xfrm>
            <a:off x="9371624" y="3046413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08" name="Line 158"/>
          <p:cNvSpPr>
            <a:spLocks noChangeShapeType="1"/>
          </p:cNvSpPr>
          <p:nvPr/>
        </p:nvSpPr>
        <p:spPr bwMode="auto">
          <a:xfrm flipH="1" flipV="1">
            <a:off x="8758849" y="4319587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09" name="Line 159"/>
          <p:cNvSpPr>
            <a:spLocks noChangeShapeType="1"/>
          </p:cNvSpPr>
          <p:nvPr/>
        </p:nvSpPr>
        <p:spPr bwMode="auto">
          <a:xfrm flipH="1" flipV="1">
            <a:off x="9935187" y="432435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10" name="Text Box 160"/>
          <p:cNvSpPr txBox="1">
            <a:spLocks noChangeArrowheads="1"/>
          </p:cNvSpPr>
          <p:nvPr/>
        </p:nvSpPr>
        <p:spPr bwMode="auto">
          <a:xfrm>
            <a:off x="9906612" y="4202112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223.1.3.2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11" name="Text Box 161"/>
          <p:cNvSpPr txBox="1">
            <a:spLocks noChangeArrowheads="1"/>
          </p:cNvSpPr>
          <p:nvPr/>
        </p:nvSpPr>
        <p:spPr bwMode="auto">
          <a:xfrm>
            <a:off x="7736499" y="4297362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223.1.3.1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2012" name="Group 162"/>
          <p:cNvGrpSpPr>
            <a:grpSpLocks/>
          </p:cNvGrpSpPr>
          <p:nvPr/>
        </p:nvGrpSpPr>
        <p:grpSpPr bwMode="auto">
          <a:xfrm>
            <a:off x="7128486" y="1557337"/>
            <a:ext cx="641350" cy="558800"/>
            <a:chOff x="-44" y="1473"/>
            <a:chExt cx="981" cy="1105"/>
          </a:xfrm>
        </p:grpSpPr>
        <p:pic>
          <p:nvPicPr>
            <p:cNvPr id="4205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3" name="Group 165"/>
          <p:cNvGrpSpPr>
            <a:grpSpLocks/>
          </p:cNvGrpSpPr>
          <p:nvPr/>
        </p:nvGrpSpPr>
        <p:grpSpPr bwMode="auto">
          <a:xfrm>
            <a:off x="7123723" y="2166937"/>
            <a:ext cx="641350" cy="558800"/>
            <a:chOff x="-44" y="1473"/>
            <a:chExt cx="981" cy="1105"/>
          </a:xfrm>
        </p:grpSpPr>
        <p:pic>
          <p:nvPicPr>
            <p:cNvPr id="42049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0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4" name="Group 168"/>
          <p:cNvGrpSpPr>
            <a:grpSpLocks/>
          </p:cNvGrpSpPr>
          <p:nvPr/>
        </p:nvGrpSpPr>
        <p:grpSpPr bwMode="auto">
          <a:xfrm>
            <a:off x="7152298" y="2776537"/>
            <a:ext cx="641350" cy="558800"/>
            <a:chOff x="-44" y="1473"/>
            <a:chExt cx="981" cy="1105"/>
          </a:xfrm>
        </p:grpSpPr>
        <p:pic>
          <p:nvPicPr>
            <p:cNvPr id="42047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8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5" name="Group 171"/>
          <p:cNvGrpSpPr>
            <a:grpSpLocks/>
          </p:cNvGrpSpPr>
          <p:nvPr/>
        </p:nvGrpSpPr>
        <p:grpSpPr bwMode="auto">
          <a:xfrm flipH="1">
            <a:off x="10860698" y="1725612"/>
            <a:ext cx="641350" cy="558800"/>
            <a:chOff x="-44" y="1473"/>
            <a:chExt cx="981" cy="1105"/>
          </a:xfrm>
        </p:grpSpPr>
        <p:pic>
          <p:nvPicPr>
            <p:cNvPr id="42045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6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6" name="Group 174"/>
          <p:cNvGrpSpPr>
            <a:grpSpLocks/>
          </p:cNvGrpSpPr>
          <p:nvPr/>
        </p:nvGrpSpPr>
        <p:grpSpPr bwMode="auto">
          <a:xfrm flipH="1">
            <a:off x="10935311" y="3005137"/>
            <a:ext cx="641350" cy="558800"/>
            <a:chOff x="-44" y="1473"/>
            <a:chExt cx="981" cy="1105"/>
          </a:xfrm>
        </p:grpSpPr>
        <p:pic>
          <p:nvPicPr>
            <p:cNvPr id="42043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4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7" name="Group 177"/>
          <p:cNvGrpSpPr>
            <a:grpSpLocks/>
          </p:cNvGrpSpPr>
          <p:nvPr/>
        </p:nvGrpSpPr>
        <p:grpSpPr bwMode="auto">
          <a:xfrm flipH="1">
            <a:off x="9727223" y="4529137"/>
            <a:ext cx="641350" cy="558800"/>
            <a:chOff x="-44" y="1473"/>
            <a:chExt cx="981" cy="1105"/>
          </a:xfrm>
        </p:grpSpPr>
        <p:pic>
          <p:nvPicPr>
            <p:cNvPr id="42041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2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8" name="Group 180"/>
          <p:cNvGrpSpPr>
            <a:grpSpLocks/>
          </p:cNvGrpSpPr>
          <p:nvPr/>
        </p:nvGrpSpPr>
        <p:grpSpPr bwMode="auto">
          <a:xfrm flipH="1">
            <a:off x="8563586" y="4570412"/>
            <a:ext cx="641350" cy="558800"/>
            <a:chOff x="-44" y="1473"/>
            <a:chExt cx="981" cy="1105"/>
          </a:xfrm>
        </p:grpSpPr>
        <p:pic>
          <p:nvPicPr>
            <p:cNvPr id="42039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0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19" name="Group 183"/>
          <p:cNvGrpSpPr>
            <a:grpSpLocks/>
          </p:cNvGrpSpPr>
          <p:nvPr/>
        </p:nvGrpSpPr>
        <p:grpSpPr bwMode="auto">
          <a:xfrm>
            <a:off x="8992211" y="2663825"/>
            <a:ext cx="698500" cy="355600"/>
            <a:chOff x="4396" y="1245"/>
            <a:chExt cx="672" cy="248"/>
          </a:xfrm>
        </p:grpSpPr>
        <p:sp>
          <p:nvSpPr>
            <p:cNvPr id="420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2034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2037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38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035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36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20" name="Group 192"/>
          <p:cNvGrpSpPr>
            <a:grpSpLocks/>
          </p:cNvGrpSpPr>
          <p:nvPr/>
        </p:nvGrpSpPr>
        <p:grpSpPr bwMode="auto">
          <a:xfrm>
            <a:off x="9604987" y="3568701"/>
            <a:ext cx="1006475" cy="573087"/>
            <a:chOff x="4758" y="3508"/>
            <a:chExt cx="634" cy="361"/>
          </a:xfrm>
        </p:grpSpPr>
        <p:sp>
          <p:nvSpPr>
            <p:cNvPr id="42029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42030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021" name="Rectangle 195"/>
          <p:cNvSpPr>
            <a:spLocks noChangeArrowheads="1"/>
          </p:cNvSpPr>
          <p:nvPr/>
        </p:nvSpPr>
        <p:spPr bwMode="auto">
          <a:xfrm>
            <a:off x="7869248" y="2203450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22" name="Text Box 196"/>
          <p:cNvSpPr txBox="1">
            <a:spLocks noChangeArrowheads="1"/>
          </p:cNvSpPr>
          <p:nvPr/>
        </p:nvSpPr>
        <p:spPr bwMode="auto">
          <a:xfrm>
            <a:off x="7730149" y="2173287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223.1.1.2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23" name="Rectangle 197"/>
          <p:cNvSpPr>
            <a:spLocks noChangeArrowheads="1"/>
          </p:cNvSpPr>
          <p:nvPr/>
        </p:nvSpPr>
        <p:spPr bwMode="auto">
          <a:xfrm>
            <a:off x="10590824" y="2189163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24" name="Rectangle 198"/>
          <p:cNvSpPr>
            <a:spLocks noChangeArrowheads="1"/>
          </p:cNvSpPr>
          <p:nvPr/>
        </p:nvSpPr>
        <p:spPr bwMode="auto">
          <a:xfrm>
            <a:off x="10587649" y="2989263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25" name="Rectangle 199"/>
          <p:cNvSpPr>
            <a:spLocks noChangeArrowheads="1"/>
          </p:cNvSpPr>
          <p:nvPr/>
        </p:nvSpPr>
        <p:spPr bwMode="auto">
          <a:xfrm>
            <a:off x="9235099" y="3175000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26" name="Text Box 200"/>
          <p:cNvSpPr txBox="1">
            <a:spLocks noChangeArrowheads="1"/>
          </p:cNvSpPr>
          <p:nvPr/>
        </p:nvSpPr>
        <p:spPr bwMode="auto">
          <a:xfrm>
            <a:off x="8758848" y="3136900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223.1.3.27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27" name="Text Box 201"/>
          <p:cNvSpPr txBox="1">
            <a:spLocks noChangeArrowheads="1"/>
          </p:cNvSpPr>
          <p:nvPr/>
        </p:nvSpPr>
        <p:spPr bwMode="auto">
          <a:xfrm>
            <a:off x="9944712" y="29273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223.1.2.2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028" name="Text Box 202"/>
          <p:cNvSpPr txBox="1">
            <a:spLocks noChangeArrowheads="1"/>
          </p:cNvSpPr>
          <p:nvPr/>
        </p:nvSpPr>
        <p:spPr bwMode="auto">
          <a:xfrm>
            <a:off x="10341587" y="21685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223.1.2.1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88592B-B852-4D12-BCD5-CDE9D269685F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492369" y="1033318"/>
            <a:ext cx="5357569" cy="348006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to determine the </a:t>
            </a:r>
            <a:r>
              <a:rPr lang="en-US" dirty="0" smtClean="0">
                <a:cs typeface="+mn-cs"/>
              </a:rPr>
              <a:t>subnets: </a:t>
            </a:r>
            <a:r>
              <a:rPr lang="en-US" dirty="0">
                <a:cs typeface="+mn-cs"/>
              </a:rPr>
              <a:t>detach each interface from its host or router, </a:t>
            </a:r>
            <a:r>
              <a:rPr lang="en-US" dirty="0" smtClean="0"/>
              <a:t>i.e. create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each isolated network </a:t>
            </a:r>
            <a:r>
              <a:rPr lang="en-US" dirty="0" smtClean="0">
                <a:cs typeface="+mn-cs"/>
              </a:rPr>
              <a:t>is </a:t>
            </a:r>
            <a:r>
              <a:rPr lang="en-US" dirty="0">
                <a:cs typeface="+mn-cs"/>
              </a:rPr>
              <a:t>a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2947610" y="5618851"/>
            <a:ext cx="7266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subnet mask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 err="1">
                <a:solidFill>
                  <a:prstClr val="black"/>
                </a:solidFill>
              </a:rPr>
              <a:t>eg</a:t>
            </a:r>
            <a:r>
              <a:rPr lang="en-US" sz="2400" dirty="0">
                <a:solidFill>
                  <a:prstClr val="black"/>
                </a:solidFill>
              </a:rPr>
              <a:t> /24</a:t>
            </a:r>
          </a:p>
          <a:p>
            <a:r>
              <a:rPr lang="en-US" sz="2400" dirty="0">
                <a:solidFill>
                  <a:prstClr val="black"/>
                </a:solidFill>
              </a:rPr>
              <a:t>defines how to find the subnet part of the address …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3702050" cy="464096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Subnets</a:t>
            </a:r>
          </a:p>
        </p:txBody>
      </p:sp>
      <p:grpSp>
        <p:nvGrpSpPr>
          <p:cNvPr id="43017" name="Group 190"/>
          <p:cNvGrpSpPr>
            <a:grpSpLocks/>
          </p:cNvGrpSpPr>
          <p:nvPr/>
        </p:nvGrpSpPr>
        <p:grpSpPr bwMode="auto">
          <a:xfrm>
            <a:off x="7088554" y="1028555"/>
            <a:ext cx="4452938" cy="4652963"/>
            <a:chOff x="2752" y="572"/>
            <a:chExt cx="2805" cy="2931"/>
          </a:xfrm>
        </p:grpSpPr>
        <p:sp>
          <p:nvSpPr>
            <p:cNvPr id="43021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3022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3023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3024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25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26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27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28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2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3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31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</a:rPr>
                <a:t>223.1.1.1</a:t>
              </a:r>
              <a:endParaRPr lang="en-US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32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223.1.1.3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33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223.1.1.4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34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223.1.2.9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35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36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37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38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39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223.1.3.2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40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223.1.3.1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pSp>
          <p:nvGrpSpPr>
            <p:cNvPr id="43041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43080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81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2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43078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9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3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43076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7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4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43074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5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5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4307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6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43070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1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7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43068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69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8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4306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43063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3066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67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3064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65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049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3058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3059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050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51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223.1.1.2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52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53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54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55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223.1.3.27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56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223.1.2.2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057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223.1.2.1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8239493" y="2782743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9574580" y="2789093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9336455" y="3127230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43344C-7ADF-43E7-9969-199E7A1DCF32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195264"/>
            <a:ext cx="7772400" cy="5492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896" y="1343026"/>
            <a:ext cx="11218984" cy="2025649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</a:rPr>
              <a:t>CIDR: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</a:rPr>
              <a:t>C</a:t>
            </a:r>
            <a:r>
              <a:rPr lang="en-US" sz="3200"/>
              <a:t>lassless </a:t>
            </a:r>
            <a:r>
              <a:rPr lang="en-US" sz="3200">
                <a:solidFill>
                  <a:srgbClr val="CC0000"/>
                </a:solidFill>
              </a:rPr>
              <a:t>I</a:t>
            </a:r>
            <a:r>
              <a:rPr lang="en-US" sz="3200"/>
              <a:t>nter</a:t>
            </a:r>
            <a:r>
              <a:rPr lang="en-US" sz="3200">
                <a:solidFill>
                  <a:srgbClr val="CC0000"/>
                </a:solidFill>
              </a:rPr>
              <a:t>D</a:t>
            </a:r>
            <a:r>
              <a:rPr lang="en-US" sz="3200"/>
              <a:t>omain </a:t>
            </a:r>
            <a:r>
              <a:rPr lang="en-US" sz="3200">
                <a:solidFill>
                  <a:srgbClr val="CC0000"/>
                </a:solidFill>
              </a:rPr>
              <a:t>R</a:t>
            </a:r>
            <a:r>
              <a:rPr lang="en-US" sz="3200"/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2847976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rgbClr val="000099"/>
                </a:solidFill>
              </a:rPr>
              <a:t>11001000  00010111  0001000</a:t>
            </a:r>
            <a:r>
              <a:rPr lang="en-US" sz="2400">
                <a:solidFill>
                  <a:prstClr val="black"/>
                </a:solidFill>
              </a:rPr>
              <a:t>0  00000000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4510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7789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host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part</a:t>
            </a:r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5516564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8307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784726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prstClr val="black"/>
                </a:solidFill>
              </a:rPr>
              <a:t>200.23.16.0/23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2917826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 flipH="1">
            <a:off x="7177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88592B-B852-4D12-BCD5-CDE9D269685F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91269" y="1198524"/>
            <a:ext cx="860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Example subnet: 192.168.5.0/</a:t>
            </a:r>
            <a:r>
              <a:rPr lang="en-US" sz="2400" dirty="0">
                <a:solidFill>
                  <a:srgbClr val="00B050"/>
                </a:solidFill>
              </a:rPr>
              <a:t>24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53400" cy="4413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Subnets, masks, calculations </a:t>
            </a:r>
            <a:endParaRPr lang="en-US" dirty="0">
              <a:cs typeface="+mj-cs"/>
            </a:endParaRPr>
          </a:p>
        </p:txBody>
      </p:sp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7043739" y="2662239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8378826" y="2668589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8140701" y="3006726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52866"/>
              </p:ext>
            </p:extLst>
          </p:nvPr>
        </p:nvGraphicFramePr>
        <p:xfrm>
          <a:off x="2001644" y="2003107"/>
          <a:ext cx="7772400" cy="4053840"/>
        </p:xfrm>
        <a:graphic>
          <a:graphicData uri="http://schemas.openxmlformats.org/drawingml/2006/table">
            <a:tbl>
              <a:tblPr/>
              <a:tblGrid>
                <a:gridCol w="1741449"/>
                <a:gridCol w="4215161"/>
                <a:gridCol w="181579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sv-SE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>
                          <a:effectLst/>
                        </a:rPr>
                        <a:t>Binary</a:t>
                      </a:r>
                      <a:r>
                        <a:rPr lang="sv-SE" dirty="0">
                          <a:effectLst/>
                        </a:rPr>
                        <a:t> form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effectLst/>
                        </a:rPr>
                        <a:t>Dot-decimal notation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IP address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192.168.5.130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C00000"/>
                          </a:solidFill>
                          <a:effectLst/>
                        </a:rPr>
                        <a:t>Subnet</a:t>
                      </a:r>
                      <a:r>
                        <a:rPr lang="sv-SE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 smtClean="0">
                        <a:effectLst/>
                      </a:endParaRPr>
                    </a:p>
                    <a:p>
                      <a:r>
                        <a:rPr lang="sv-SE" sz="1800" dirty="0" smtClean="0">
                          <a:effectLst/>
                        </a:rPr>
                        <a:t>11111111.11111111.11111111.00000000</a:t>
                      </a:r>
                    </a:p>
                    <a:p>
                      <a:pPr algn="l"/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--------24 </a:t>
                      </a:r>
                      <a:r>
                        <a:rPr lang="sv-SE" sz="1800" dirty="0" err="1" smtClean="0">
                          <a:solidFill>
                            <a:srgbClr val="00B050"/>
                          </a:solidFill>
                          <a:effectLst/>
                        </a:rPr>
                        <a:t>first</a:t>
                      </a:r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 bits set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v-SE" sz="1800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to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1------</a:t>
                      </a:r>
                      <a:endParaRPr lang="sv-SE" sz="18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255.255.255.0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Network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prefix:</a:t>
                      </a:r>
                    </a:p>
                    <a:p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bitwise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AND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of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address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,</a:t>
                      </a:r>
                      <a:r>
                        <a:rPr lang="sv-SE" i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sv-SE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11000000.10101000.00000101.00000000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192.168.5.0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Host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part</a:t>
                      </a:r>
                    </a:p>
                    <a:p>
                      <a:r>
                        <a:rPr lang="sv-SE" sz="1400" dirty="0" smtClean="0">
                          <a:effectLst/>
                        </a:rPr>
                        <a:t>(</a:t>
                      </a:r>
                      <a:r>
                        <a:rPr lang="sv-SE" sz="1400" dirty="0" err="1" smtClean="0">
                          <a:effectLst/>
                        </a:rPr>
                        <a:t>obtained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with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similar</a:t>
                      </a:r>
                      <a:r>
                        <a:rPr lang="sv-SE" sz="1400" baseline="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calculation</a:t>
                      </a:r>
                      <a:r>
                        <a:rPr lang="sv-SE" sz="1400" dirty="0" smtClean="0">
                          <a:effectLst/>
                        </a:rPr>
                        <a:t>,  </a:t>
                      </a:r>
                      <a:r>
                        <a:rPr lang="sv-SE" sz="1400" dirty="0" err="1" smtClean="0">
                          <a:effectLst/>
                        </a:rPr>
                        <a:t>with</a:t>
                      </a:r>
                      <a:r>
                        <a:rPr lang="sv-SE" sz="1400" dirty="0" smtClean="0">
                          <a:effectLst/>
                        </a:rPr>
                        <a:t> a </a:t>
                      </a:r>
                      <a:r>
                        <a:rPr lang="sv-SE" sz="1400" dirty="0" smtClean="0">
                          <a:effectLst/>
                        </a:rPr>
                        <a:t>mask  </a:t>
                      </a:r>
                      <a:r>
                        <a:rPr lang="sv-SE" sz="1400" dirty="0" err="1" smtClean="0">
                          <a:effectLst/>
                        </a:rPr>
                        <a:t>having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smtClean="0">
                          <a:effectLst/>
                        </a:rPr>
                        <a:t>the </a:t>
                      </a:r>
                      <a:r>
                        <a:rPr lang="sv-SE" sz="1400" dirty="0" smtClean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sv-SE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v-SE" sz="1400" dirty="0" smtClean="0">
                          <a:effectLst/>
                        </a:rPr>
                        <a:t>last bits = 1)</a:t>
                      </a:r>
                      <a:endParaRPr lang="sv-SE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00000000.00000000.00000000.10000010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0.0.0.130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 bwMode="auto">
          <a:xfrm flipV="1">
            <a:off x="3832302" y="3328988"/>
            <a:ext cx="2921620" cy="217101"/>
          </a:xfrm>
          <a:prstGeom prst="bentConnector3">
            <a:avLst>
              <a:gd name="adj1" fmla="val -763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>
            <a:off x="6753922" y="3328988"/>
            <a:ext cx="992458" cy="217101"/>
          </a:xfrm>
          <a:prstGeom prst="bentConnector3">
            <a:avLst>
              <a:gd name="adj1" fmla="val 562"/>
            </a:avLst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3832302" y="4209662"/>
            <a:ext cx="2921620" cy="2994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4072" y="5301209"/>
            <a:ext cx="1007164" cy="2885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15273" y="1177848"/>
            <a:ext cx="553916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9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0" y="6578600"/>
            <a:ext cx="76200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prstClr val="white"/>
                </a:solidFill>
                <a:latin typeface="Arial" pitchFamily="34" charset="0"/>
              </a:rPr>
              <a:t> </a:t>
            </a:r>
            <a:fld id="{EFA5FB72-D168-4686-ADA7-96E7B0280A1E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34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52400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rgbClr val="C0504D"/>
              </a:solidFill>
              <a:latin typeface="Arial" pitchFamily="34" charset="0"/>
            </a:endParaRP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>
          <a:xfrm>
            <a:off x="2304585" y="116632"/>
            <a:ext cx="76962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chemeClr val="accent2"/>
                </a:solidFill>
              </a:rPr>
              <a:t>CIDR </a:t>
            </a:r>
            <a:r>
              <a:rPr lang="sv-SE" b="1" dirty="0" err="1" smtClean="0">
                <a:solidFill>
                  <a:schemeClr val="accent2"/>
                </a:solidFill>
              </a:rPr>
              <a:t>Address</a:t>
            </a:r>
            <a:r>
              <a:rPr lang="sv-SE" b="1" dirty="0" smtClean="0">
                <a:solidFill>
                  <a:schemeClr val="accent2"/>
                </a:solidFill>
              </a:rPr>
              <a:t> Masks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613208" y="126876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1800" u="sng" dirty="0">
                <a:solidFill>
                  <a:srgbClr val="1F497D"/>
                </a:solidFill>
              </a:rPr>
              <a:t>CIDR Notation</a:t>
            </a:r>
            <a:r>
              <a:rPr lang="sv-SE" altLang="sv-SE" sz="1800" dirty="0">
                <a:solidFill>
                  <a:srgbClr val="1F497D"/>
                </a:solidFill>
              </a:rPr>
              <a:t>	</a:t>
            </a:r>
            <a:r>
              <a:rPr lang="sv-SE" altLang="sv-SE" sz="1800" u="sng" dirty="0" err="1">
                <a:solidFill>
                  <a:srgbClr val="1F497D"/>
                </a:solidFill>
              </a:rPr>
              <a:t>Dotted</a:t>
            </a:r>
            <a:r>
              <a:rPr lang="sv-SE" altLang="sv-SE" sz="1800" u="sng" dirty="0">
                <a:solidFill>
                  <a:srgbClr val="1F497D"/>
                </a:solidFill>
              </a:rPr>
              <a:t> Decimal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 		              128.0.0.0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/2 		              192.0.0.0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/3 		              224.0.0.0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/4 		              240.0.0.0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/5 		              248.0.0.0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/6 		              252.0.0.0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/7 		              254.0.0.0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/8 		              255.0.0.0</a:t>
            </a: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/9 		              255.128.0.0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/10 	              255.192.0.0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/11 	              255.224.0.0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/12 	              255.240.0.0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/13 	              255.248.0.0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/14 	              255.252.0.0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/15 	              255.254.0.0 	 </a:t>
            </a:r>
          </a:p>
          <a:p>
            <a:pPr eaLnBrk="1" hangingPunct="1">
              <a:lnSpc>
                <a:spcPct val="80000"/>
              </a:lnSpc>
              <a:buClr>
                <a:prstClr val="black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/16 	              255.255.0.0</a:t>
            </a:r>
            <a:r>
              <a:rPr lang="sv-SE" altLang="sv-SE" sz="2000" dirty="0">
                <a:solidFill>
                  <a:srgbClr val="1F497D"/>
                </a:solidFill>
                <a:latin typeface="Arial" pitchFamily="34" charset="0"/>
              </a:rPr>
              <a:t> </a:t>
            </a:r>
            <a:endParaRPr kumimoji="1" lang="sv-SE" altLang="sv-SE" sz="2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5815359" y="1268760"/>
            <a:ext cx="419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1800" u="sng" dirty="0">
                <a:solidFill>
                  <a:prstClr val="black"/>
                </a:solidFill>
              </a:rPr>
              <a:t>CIDR Notation</a:t>
            </a:r>
            <a:r>
              <a:rPr lang="sv-SE" altLang="sv-SE" sz="1800" dirty="0">
                <a:solidFill>
                  <a:prstClr val="black"/>
                </a:solidFill>
              </a:rPr>
              <a:t>	</a:t>
            </a:r>
            <a:r>
              <a:rPr lang="sv-SE" altLang="sv-SE" sz="1800" u="sng" dirty="0" err="1">
                <a:solidFill>
                  <a:prstClr val="black"/>
                </a:solidFill>
              </a:rPr>
              <a:t>Dotted</a:t>
            </a:r>
            <a:r>
              <a:rPr lang="sv-SE" altLang="sv-SE" sz="1800" u="sng" dirty="0">
                <a:solidFill>
                  <a:prstClr val="black"/>
                </a:solidFill>
              </a:rPr>
              <a:t> Decimal</a:t>
            </a:r>
            <a:endParaRPr lang="sv-SE" altLang="sv-SE" sz="18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/17 		255.255.128.0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/18 		255.255.192.0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/19 		255.255.224.0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/20 		255.255.240.0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/21 		255.255.248.0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/22 		255.255.252.0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/23 		255.255.254.0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/24 		255.255.255.0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/25 		255.255.255.128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/26		255.255.255.192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/27		255.255.255.224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/28		255.255.255.240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/29		255.255.255.248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/30		255.255.255.252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/31		255.255.255.254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/32		255.255.255.255</a:t>
            </a:r>
            <a:r>
              <a:rPr lang="sv-SE" altLang="sv-SE" sz="20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152400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>
                <a:solidFill>
                  <a:srgbClr val="EEECE1"/>
                </a:solidFill>
                <a:latin typeface="Arial" pitchFamily="34" charset="0"/>
              </a:rPr>
              <a:t>2013 Ali Salehson, Chalmers, CSE Networks and Systems</a:t>
            </a:r>
          </a:p>
        </p:txBody>
      </p:sp>
    </p:spTree>
    <p:extLst>
      <p:ext uri="{BB962C8B-B14F-4D97-AF65-F5344CB8AC3E}">
        <p14:creationId xmlns:p14="http://schemas.microsoft.com/office/powerpoint/2010/main" val="2836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906000" y="6578600"/>
            <a:ext cx="76200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prstClr val="white"/>
                </a:solidFill>
                <a:latin typeface="Arial" pitchFamily="34" charset="0"/>
              </a:rPr>
              <a:t> </a:t>
            </a:r>
            <a:fld id="{4113F297-6E08-4765-B254-3C717023C043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35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52400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rgbClr val="C0504D"/>
              </a:solidFill>
              <a:latin typeface="Arial" pitchFamily="34" charset="0"/>
            </a:endParaRP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title"/>
          </p:nvPr>
        </p:nvSpPr>
        <p:spPr>
          <a:xfrm>
            <a:off x="2189838" y="126380"/>
            <a:ext cx="76962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rgbClr val="FF0000"/>
                </a:solidFill>
              </a:rPr>
              <a:t>Classless </a:t>
            </a:r>
            <a:r>
              <a:rPr lang="sv-SE" b="1" dirty="0" err="1" smtClean="0">
                <a:solidFill>
                  <a:srgbClr val="FF0000"/>
                </a:solidFill>
              </a:rPr>
              <a:t>Address</a:t>
            </a:r>
            <a:r>
              <a:rPr lang="sv-SE" b="1" dirty="0" smtClean="0">
                <a:solidFill>
                  <a:srgbClr val="FF0000"/>
                </a:solidFill>
              </a:rPr>
              <a:t>: </a:t>
            </a:r>
            <a:r>
              <a:rPr lang="sv-SE" b="1" dirty="0" err="1" smtClean="0">
                <a:solidFill>
                  <a:srgbClr val="FF0000"/>
                </a:solidFill>
              </a:rPr>
              <a:t>example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1524000" y="1113264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sv-SE" sz="2600" dirty="0">
                <a:solidFill>
                  <a:srgbClr val="1F497D"/>
                </a:solidFill>
              </a:rPr>
              <a:t>An ISP has an address block 122.211.0.0/16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1F497D"/>
                </a:solidFill>
              </a:rPr>
              <a:t> A customer needs max. 6 host addresses,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1F497D"/>
                </a:solidFill>
              </a:rPr>
              <a:t> ISP </a:t>
            </a:r>
            <a:r>
              <a:rPr lang="sv-SE" sz="2600" dirty="0" err="1">
                <a:solidFill>
                  <a:srgbClr val="1F497D"/>
                </a:solidFill>
              </a:rPr>
              <a:t>can</a:t>
            </a:r>
            <a:r>
              <a:rPr lang="sv-SE" sz="2600" dirty="0">
                <a:solidFill>
                  <a:srgbClr val="1F497D"/>
                </a:solidFill>
              </a:rPr>
              <a:t> </a:t>
            </a:r>
            <a:r>
              <a:rPr lang="sv-SE" sz="2600" dirty="0" err="1">
                <a:solidFill>
                  <a:srgbClr val="1F497D"/>
                </a:solidFill>
              </a:rPr>
              <a:t>e.g</a:t>
            </a:r>
            <a:r>
              <a:rPr lang="sv-SE" sz="2600" dirty="0">
                <a:solidFill>
                  <a:srgbClr val="1F497D"/>
                </a:solidFill>
              </a:rPr>
              <a:t>. </a:t>
            </a:r>
            <a:r>
              <a:rPr lang="sv-SE" sz="2600" dirty="0" err="1">
                <a:solidFill>
                  <a:srgbClr val="1F497D"/>
                </a:solidFill>
              </a:rPr>
              <a:t>allocate</a:t>
            </a:r>
            <a:r>
              <a:rPr lang="sv-SE" sz="2600" dirty="0">
                <a:solidFill>
                  <a:srgbClr val="1F497D"/>
                </a:solidFill>
              </a:rPr>
              <a:t>: </a:t>
            </a:r>
            <a:r>
              <a:rPr lang="sv-SE" sz="2600" dirty="0">
                <a:solidFill>
                  <a:srgbClr val="1F497D"/>
                </a:solidFill>
              </a:rPr>
              <a:t>122.211.</a:t>
            </a:r>
            <a:r>
              <a:rPr lang="sv-SE" sz="2600" b="1" dirty="0">
                <a:solidFill>
                  <a:srgbClr val="C0504D"/>
                </a:solidFill>
              </a:rPr>
              <a:t>176.208</a:t>
            </a:r>
            <a:r>
              <a:rPr lang="sv-SE" sz="2600" dirty="0">
                <a:solidFill>
                  <a:srgbClr val="1F497D"/>
                </a:solidFill>
              </a:rPr>
              <a:t>/</a:t>
            </a:r>
            <a:r>
              <a:rPr lang="sv-SE" sz="2600" dirty="0">
                <a:solidFill>
                  <a:srgbClr val="FF9900"/>
                </a:solidFill>
              </a:rPr>
              <a:t>29</a:t>
            </a:r>
          </a:p>
          <a:p>
            <a:pPr marL="1600200" lvl="3" indent="-2286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FF9900"/>
                </a:solidFill>
              </a:rPr>
              <a:t> </a:t>
            </a:r>
            <a:r>
              <a:rPr lang="sv-SE" sz="2600" dirty="0">
                <a:solidFill>
                  <a:srgbClr val="FF9900"/>
                </a:solidFill>
              </a:rPr>
              <a:t>3 bits </a:t>
            </a:r>
            <a:r>
              <a:rPr lang="sv-SE" sz="2600" dirty="0" err="1">
                <a:solidFill>
                  <a:srgbClr val="FF9900"/>
                </a:solidFill>
              </a:rPr>
              <a:t>enough</a:t>
            </a:r>
            <a:r>
              <a:rPr lang="sv-SE" sz="2600" dirty="0">
                <a:solidFill>
                  <a:srgbClr val="FF9900"/>
                </a:solidFill>
              </a:rPr>
              <a:t> for </a:t>
            </a:r>
            <a:r>
              <a:rPr lang="sv-SE" sz="2600" dirty="0" err="1">
                <a:solidFill>
                  <a:srgbClr val="FF9900"/>
                </a:solidFill>
              </a:rPr>
              <a:t>host</a:t>
            </a:r>
            <a:r>
              <a:rPr lang="sv-SE" sz="2600" dirty="0">
                <a:solidFill>
                  <a:srgbClr val="FF9900"/>
                </a:solidFill>
              </a:rPr>
              <a:t> part</a:t>
            </a:r>
            <a:endParaRPr lang="sv-SE" sz="2600" dirty="0">
              <a:solidFill>
                <a:srgbClr val="FF9900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1F497D"/>
                </a:solidFill>
              </a:rPr>
              <a:t> subnet mask 255.255.</a:t>
            </a:r>
            <a:r>
              <a:rPr lang="sv-SE" sz="2600" b="1" dirty="0">
                <a:solidFill>
                  <a:srgbClr val="C0504D"/>
                </a:solidFill>
              </a:rPr>
              <a:t>255.248</a:t>
            </a:r>
            <a:endParaRPr kumimoji="1" lang="sv-SE" sz="4400" b="1" dirty="0">
              <a:solidFill>
                <a:srgbClr val="C0504D"/>
              </a:solidFill>
            </a:endParaRPr>
          </a:p>
        </p:txBody>
      </p:sp>
      <p:graphicFrame>
        <p:nvGraphicFramePr>
          <p:cNvPr id="397321" name="Group 9"/>
          <p:cNvGraphicFramePr>
            <a:graphicFrameLocks noGrp="1"/>
          </p:cNvGraphicFramePr>
          <p:nvPr>
            <p:extLst/>
          </p:nvPr>
        </p:nvGraphicFramePr>
        <p:xfrm>
          <a:off x="2362200" y="3505200"/>
          <a:ext cx="6934200" cy="3003550"/>
        </p:xfrm>
        <a:graphic>
          <a:graphicData uri="http://schemas.openxmlformats.org/drawingml/2006/table">
            <a:tbl>
              <a:tblPr/>
              <a:tblGrid>
                <a:gridCol w="1600200"/>
                <a:gridCol w="2438400"/>
                <a:gridCol w="2895600"/>
              </a:tblGrid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Dotted Decimal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Last 8 bits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Network</a:t>
                      </a:r>
                      <a:endParaRPr kumimoji="0" lang="sv-S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1st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209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001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………….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6th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Broadcast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211122" y="4003289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11122" y="4534830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11122" y="5516137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11122" y="6027352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1938" y="3855069"/>
            <a:ext cx="747900" cy="14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51638" y="4003289"/>
            <a:ext cx="838200" cy="2191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3079" y="3456671"/>
            <a:ext cx="20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Reserved</a:t>
            </a:r>
            <a:r>
              <a:rPr lang="sv-SE" dirty="0" smtClean="0"/>
              <a:t> </a:t>
            </a:r>
            <a:r>
              <a:rPr lang="sv-SE" dirty="0" err="1" smtClean="0"/>
              <a:t>addresses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9296400" y="3726647"/>
            <a:ext cx="3024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RFC 3021 </a:t>
            </a:r>
            <a:r>
              <a:rPr lang="en-US" sz="1400" i="1" dirty="0" smtClean="0"/>
              <a:t>“The network address itself {&lt;Network-number&gt;, 0} is an</a:t>
            </a:r>
          </a:p>
          <a:p>
            <a:r>
              <a:rPr lang="en-US" sz="1400" i="1" smtClean="0"/>
              <a:t>obsolete </a:t>
            </a:r>
            <a:r>
              <a:rPr lang="en-US" sz="1400" i="1" dirty="0" smtClean="0"/>
              <a:t>form of directed broadcast, but it may still </a:t>
            </a:r>
            <a:r>
              <a:rPr lang="en-US" sz="1400" i="1" smtClean="0"/>
              <a:t>be used by </a:t>
            </a:r>
            <a:r>
              <a:rPr lang="en-US" sz="1400" i="1" dirty="0" smtClean="0"/>
              <a:t>older hosts.”</a:t>
            </a:r>
            <a:endParaRPr lang="sv-SE" sz="1400" i="1"/>
          </a:p>
        </p:txBody>
      </p:sp>
    </p:spTree>
    <p:extLst>
      <p:ext uri="{BB962C8B-B14F-4D97-AF65-F5344CB8AC3E}">
        <p14:creationId xmlns:p14="http://schemas.microsoft.com/office/powerpoint/2010/main" val="30420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4" y="1200509"/>
            <a:ext cx="5456415" cy="46482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/>
              <a:t>How to get addresses</a:t>
            </a: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90" y="38610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0C35E-6537-4263-80DC-4CC63345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588" y="62300"/>
            <a:ext cx="8856984" cy="771920"/>
          </a:xfrm>
        </p:spPr>
        <p:txBody>
          <a:bodyPr/>
          <a:lstStyle/>
          <a:p>
            <a:r>
              <a:rPr lang="en-US" sz="2800" dirty="0"/>
              <a:t>IP addresses: how to get one </a:t>
            </a:r>
            <a:r>
              <a:rPr lang="en-US" sz="2800" dirty="0" smtClean="0"/>
              <a:t>(</a:t>
            </a:r>
            <a:r>
              <a:rPr lang="en-US" sz="2800" dirty="0"/>
              <a:t>for an end-host)?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588" y="1077913"/>
            <a:ext cx="7611043" cy="98534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hard-coded by system admin in a </a:t>
            </a:r>
            <a:r>
              <a:rPr lang="en-US" sz="2200" dirty="0"/>
              <a:t>file 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Windows</a:t>
            </a:r>
            <a:r>
              <a:rPr lang="en-US" sz="2200" dirty="0"/>
              <a:t>: control-panel-&gt;network-&gt;configuration-&gt;</a:t>
            </a:r>
            <a:r>
              <a:rPr lang="en-US" sz="2200" dirty="0" err="1"/>
              <a:t>tcp</a:t>
            </a: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-&gt;</a:t>
            </a:r>
            <a:r>
              <a:rPr lang="en-US" sz="2200" dirty="0"/>
              <a:t>properties; 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UNIX</a:t>
            </a:r>
            <a:r>
              <a:rPr lang="en-US" sz="2200" dirty="0"/>
              <a:t>: /</a:t>
            </a:r>
            <a:r>
              <a:rPr lang="en-US" sz="2200" dirty="0" err="1"/>
              <a:t>etc</a:t>
            </a:r>
            <a:r>
              <a:rPr lang="en-US" sz="2200" dirty="0"/>
              <a:t>/</a:t>
            </a:r>
            <a:r>
              <a:rPr lang="en-US" sz="2200" dirty="0" err="1"/>
              <a:t>rc.config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8588" y="4678264"/>
            <a:ext cx="7095227" cy="14294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000" dirty="0" smtClean="0"/>
              <a:t>DHCP returns more than just allocated IP address:</a:t>
            </a:r>
            <a:endParaRPr lang="en-US" sz="1800" dirty="0" smtClean="0"/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/>
              <a:t>address 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/>
              <a:t>network mask (indicating network versus host portion of address)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78588" y="2550648"/>
            <a:ext cx="7845504" cy="1449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DHCP: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/>
              <a:t>ynamic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ost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/>
              <a:t>onfiguration </a:t>
            </a:r>
            <a:r>
              <a:rPr lang="en-US" sz="2200" dirty="0" smtClean="0">
                <a:solidFill>
                  <a:srgbClr val="FF0000"/>
                </a:solidFill>
              </a:rPr>
              <a:t>P</a:t>
            </a:r>
            <a:r>
              <a:rPr lang="en-US" sz="2200" dirty="0" smtClean="0"/>
              <a:t>rotocol: </a:t>
            </a:r>
            <a:r>
              <a:rPr lang="en-US" sz="1900" dirty="0" smtClean="0"/>
              <a:t>dynamically get address:</a:t>
            </a:r>
            <a:endParaRPr lang="en-US" sz="22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dirty="0" smtClean="0"/>
              <a:t>host broadcasts “</a:t>
            </a:r>
            <a:r>
              <a:rPr lang="en-US" sz="1900" dirty="0" smtClean="0">
                <a:solidFill>
                  <a:schemeClr val="accent2"/>
                </a:solidFill>
              </a:rPr>
              <a:t>DHCP discover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dirty="0" smtClean="0"/>
              <a:t>DHCP server (in same subnet) responds with “</a:t>
            </a:r>
            <a:r>
              <a:rPr lang="en-US" sz="1900" dirty="0" smtClean="0">
                <a:solidFill>
                  <a:schemeClr val="accent2"/>
                </a:solidFill>
              </a:rPr>
              <a:t>DHCP offer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dirty="0" smtClean="0"/>
              <a:t>host requests IP address: “</a:t>
            </a:r>
            <a:r>
              <a:rPr lang="en-US" sz="1900" dirty="0" smtClean="0">
                <a:solidFill>
                  <a:schemeClr val="accent2"/>
                </a:solidFill>
              </a:rPr>
              <a:t>DHCP request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dirty="0" smtClean="0"/>
              <a:t>DHCP server sends address: “</a:t>
            </a:r>
            <a:r>
              <a:rPr lang="en-US" sz="1900" dirty="0" smtClean="0">
                <a:solidFill>
                  <a:schemeClr val="accent2"/>
                </a:solidFill>
              </a:rPr>
              <a:t>DHCP </a:t>
            </a:r>
            <a:r>
              <a:rPr lang="en-US" sz="1900" dirty="0" err="1" smtClean="0">
                <a:solidFill>
                  <a:schemeClr val="accent2"/>
                </a:solidFill>
              </a:rPr>
              <a:t>ack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pic>
        <p:nvPicPr>
          <p:cNvPr id="7170" name="Picture 2" descr="https://upload.wikimedia.org/wikipedia/commons/thumb/e/e4/DHCP_session.svg/260px-DHCP_se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98" y="2403609"/>
            <a:ext cx="2476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59482" y="2403609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DHCP</a:t>
            </a:r>
            <a:r>
              <a:rPr lang="en-US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8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680887" y="3514726"/>
            <a:ext cx="389237" cy="207876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45FD09-432B-4280-8009-9190897B3E7E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3514"/>
            <a:ext cx="8406134" cy="6937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 addresses: how to get one (net-part)?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168" y="1284409"/>
            <a:ext cx="10738339" cy="121260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dirty="0" smtClean="0">
                <a:ea typeface="ＭＳ Ｐゴシック" pitchFamily="34" charset="-128"/>
              </a:rPr>
              <a:t> how does </a:t>
            </a:r>
            <a:r>
              <a:rPr lang="en-US" i="1" dirty="0" smtClean="0">
                <a:ea typeface="ＭＳ Ｐゴシック" pitchFamily="34" charset="-128"/>
              </a:rPr>
              <a:t>network</a:t>
            </a:r>
            <a:r>
              <a:rPr lang="en-US" dirty="0" smtClean="0">
                <a:ea typeface="ＭＳ Ｐゴシック" pitchFamily="34" charset="-128"/>
              </a:rPr>
              <a:t> get subnet part of IP </a:t>
            </a:r>
            <a:r>
              <a:rPr lang="en-US" dirty="0" err="1" smtClean="0">
                <a:ea typeface="ＭＳ Ｐゴシック" pitchFamily="34" charset="-128"/>
              </a:rPr>
              <a:t>addr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dirty="0" smtClean="0">
                <a:ea typeface="ＭＳ Ｐゴシック" pitchFamily="34" charset="-128"/>
              </a:rPr>
              <a:t> gets allocated portion of its provider ISP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address space; </a:t>
            </a:r>
            <a:r>
              <a:rPr lang="en-US" altLang="ja-JP" dirty="0" err="1" smtClean="0">
                <a:ea typeface="ＭＳ Ｐゴシック" pitchFamily="34" charset="-128"/>
              </a:rPr>
              <a:t>eg</a:t>
            </a:r>
            <a:r>
              <a:rPr lang="en-US" altLang="ja-JP" dirty="0" smtClean="0">
                <a:ea typeface="ＭＳ Ｐゴシック" pitchFamily="34" charset="-128"/>
              </a:rPr>
              <a:t>: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2116138" y="3514726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99"/>
                </a:solidFill>
              </a:rPr>
              <a:t>ISP's block        </a:t>
            </a:r>
            <a:r>
              <a:rPr lang="en-US" u="sng" dirty="0">
                <a:solidFill>
                  <a:srgbClr val="000099"/>
                </a:solidFill>
              </a:rPr>
              <a:t>11001000  00010111  0001</a:t>
            </a:r>
            <a:r>
              <a:rPr lang="en-US" dirty="0">
                <a:solidFill>
                  <a:srgbClr val="000099"/>
                </a:solidFill>
              </a:rPr>
              <a:t>0000  00000000    </a:t>
            </a:r>
            <a:r>
              <a:rPr lang="en-US" b="1" dirty="0">
                <a:solidFill>
                  <a:srgbClr val="000099"/>
                </a:solidFill>
              </a:rPr>
              <a:t>200.23.16.0/20</a:t>
            </a:r>
            <a:r>
              <a:rPr lang="en-US" dirty="0">
                <a:solidFill>
                  <a:srgbClr val="C0504D"/>
                </a:solidFill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Organization 0    </a:t>
            </a:r>
            <a:r>
              <a:rPr lang="en-US" u="sng" dirty="0">
                <a:solidFill>
                  <a:prstClr val="black"/>
                </a:solidFill>
              </a:rPr>
              <a:t>11001000  00010111  0001000</a:t>
            </a:r>
            <a:r>
              <a:rPr lang="en-US" dirty="0">
                <a:solidFill>
                  <a:prstClr val="black"/>
                </a:solidFill>
              </a:rPr>
              <a:t>0  00000000    </a:t>
            </a:r>
            <a:r>
              <a:rPr lang="en-US" b="1" dirty="0">
                <a:solidFill>
                  <a:prstClr val="black"/>
                </a:solidFill>
              </a:rPr>
              <a:t>200.23.16.0/23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Organization 1    </a:t>
            </a:r>
            <a:r>
              <a:rPr lang="en-US" u="sng" dirty="0">
                <a:solidFill>
                  <a:prstClr val="black"/>
                </a:solidFill>
              </a:rPr>
              <a:t>11001000  00010111  0001001</a:t>
            </a:r>
            <a:r>
              <a:rPr lang="en-US" dirty="0">
                <a:solidFill>
                  <a:prstClr val="black"/>
                </a:solidFill>
              </a:rPr>
              <a:t>0  00000000    </a:t>
            </a:r>
            <a:r>
              <a:rPr lang="en-US" b="1" dirty="0">
                <a:solidFill>
                  <a:prstClr val="black"/>
                </a:solidFill>
              </a:rPr>
              <a:t>200.23.18.0/23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Organization 2    </a:t>
            </a:r>
            <a:r>
              <a:rPr lang="en-US" u="sng" dirty="0">
                <a:solidFill>
                  <a:prstClr val="black"/>
                </a:solidFill>
              </a:rPr>
              <a:t>11001000  00010111  0001010</a:t>
            </a:r>
            <a:r>
              <a:rPr lang="en-US" dirty="0">
                <a:solidFill>
                  <a:prstClr val="black"/>
                </a:solidFill>
              </a:rPr>
              <a:t>0  00000000    </a:t>
            </a:r>
            <a:r>
              <a:rPr lang="en-US" b="1" dirty="0">
                <a:solidFill>
                  <a:prstClr val="black"/>
                </a:solidFill>
              </a:rPr>
              <a:t>200.23.20.0/23 </a:t>
            </a:r>
          </a:p>
          <a:p>
            <a:r>
              <a:rPr lang="en-US" dirty="0">
                <a:solidFill>
                  <a:prstClr val="black"/>
                </a:solidFill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solidFill>
                  <a:prstClr val="black"/>
                </a:solidFill>
              </a:rPr>
              <a:t>Organization 7    </a:t>
            </a:r>
            <a:r>
              <a:rPr lang="en-US" u="sng" dirty="0">
                <a:solidFill>
                  <a:prstClr val="black"/>
                </a:solidFill>
              </a:rPr>
              <a:t>11001000  00010111  0001111</a:t>
            </a:r>
            <a:r>
              <a:rPr lang="en-US" dirty="0">
                <a:solidFill>
                  <a:prstClr val="black"/>
                </a:solidFill>
              </a:rPr>
              <a:t>0  00000000    </a:t>
            </a:r>
            <a:r>
              <a:rPr lang="en-US" b="1" dirty="0">
                <a:solidFill>
                  <a:prstClr val="black"/>
                </a:solidFill>
              </a:rPr>
              <a:t>200.23.30.0/23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6746790" y="5997146"/>
            <a:ext cx="2051222" cy="420130"/>
          </a:xfrm>
          <a:prstGeom prst="wedgeRoundRectCallout">
            <a:avLst>
              <a:gd name="adj1" fmla="val -41881"/>
              <a:gd name="adj2" fmla="val -15600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3 bits, 8 networks</a:t>
            </a:r>
          </a:p>
        </p:txBody>
      </p:sp>
    </p:spTree>
    <p:extLst>
      <p:ext uri="{BB962C8B-B14F-4D97-AF65-F5344CB8AC3E}">
        <p14:creationId xmlns:p14="http://schemas.microsoft.com/office/powerpoint/2010/main" val="20692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>
                <a:solidFill>
                  <a:prstClr val="black"/>
                </a:solidFill>
              </a:rPr>
              <a:t>4-</a:t>
            </a:r>
            <a:fld id="{7ACFC6F1-E18B-4BAB-B8D7-1DCE1924AF1B}" type="slidenum">
              <a:rPr lang="en-US" altLang="sv-SE" sz="14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sv-SE" sz="1400">
              <a:solidFill>
                <a:prstClr val="black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sv-SE"/>
              <a:t>Hierarchical Addressing: Route Aggregation</a:t>
            </a:r>
            <a:endParaRPr lang="en-US" altLang="sv-SE" sz="4400"/>
          </a:p>
        </p:txBody>
      </p:sp>
      <p:sp>
        <p:nvSpPr>
          <p:cNvPr id="41989" name="Freeform 3"/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3" name="Freeform 7"/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6931025" y="3297239"/>
            <a:ext cx="220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>
                <a:solidFill>
                  <a:prstClr val="black"/>
                </a:solidFill>
              </a:rPr>
              <a:t>“</a:t>
            </a:r>
            <a:r>
              <a:rPr lang="en-US" altLang="sv-SE" sz="1400" b="1">
                <a:solidFill>
                  <a:prstClr val="black"/>
                </a:solidFill>
              </a:rPr>
              <a:t>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200.23.16.0/20”</a:t>
            </a:r>
          </a:p>
        </p:txBody>
      </p:sp>
      <p:grpSp>
        <p:nvGrpSpPr>
          <p:cNvPr id="41995" name="Group 9"/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42029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30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</a:rPr>
                <a:t>200.23.16.0/23</a:t>
              </a:r>
              <a:endParaRPr lang="en-US" altLang="sv-SE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4202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2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</a:rPr>
                <a:t>200.23.18.0/23</a:t>
              </a:r>
              <a:endParaRPr lang="en-US" altLang="sv-SE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1997" name="Group 15"/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42025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26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</a:rPr>
                <a:t>200.23.30.0/23</a:t>
              </a:r>
              <a:endParaRPr lang="en-US" altLang="sv-SE" sz="1800">
                <a:solidFill>
                  <a:prstClr val="black"/>
                </a:solidFill>
              </a:endParaRPr>
            </a:p>
          </p:txBody>
        </p:sp>
      </p:grp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5457825" y="39719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solidFill>
                  <a:prstClr val="black"/>
                </a:solidFill>
              </a:rPr>
              <a:t>ISP #1</a:t>
            </a:r>
          </a:p>
        </p:txBody>
      </p:sp>
      <p:sp>
        <p:nvSpPr>
          <p:cNvPr id="41999" name="Freeform 19"/>
          <p:cNvSpPr>
            <a:spLocks/>
          </p:cNvSpPr>
          <p:nvPr/>
        </p:nvSpPr>
        <p:spPr bwMode="auto">
          <a:xfrm>
            <a:off x="8693150" y="3184525"/>
            <a:ext cx="730250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0" name="Text Box 20"/>
          <p:cNvSpPr txBox="1">
            <a:spLocks noChangeArrowheads="1"/>
          </p:cNvSpPr>
          <p:nvPr/>
        </p:nvSpPr>
        <p:spPr bwMode="auto">
          <a:xfrm>
            <a:off x="2282826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>
                <a:solidFill>
                  <a:prstClr val="black"/>
                </a:solidFill>
              </a:rPr>
              <a:t>Organization 0</a:t>
            </a:r>
          </a:p>
        </p:txBody>
      </p:sp>
      <p:sp>
        <p:nvSpPr>
          <p:cNvPr id="42001" name="Text Box 21"/>
          <p:cNvSpPr txBox="1">
            <a:spLocks noChangeArrowheads="1"/>
          </p:cNvSpPr>
          <p:nvPr/>
        </p:nvSpPr>
        <p:spPr bwMode="auto">
          <a:xfrm>
            <a:off x="2311401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>
                <a:solidFill>
                  <a:prstClr val="black"/>
                </a:solidFill>
              </a:rPr>
              <a:t>Organization 7</a:t>
            </a:r>
          </a:p>
        </p:txBody>
      </p:sp>
      <p:sp>
        <p:nvSpPr>
          <p:cNvPr id="42002" name="Text Box 22"/>
          <p:cNvSpPr txBox="1">
            <a:spLocks noChangeArrowheads="1"/>
          </p:cNvSpPr>
          <p:nvPr/>
        </p:nvSpPr>
        <p:spPr bwMode="auto">
          <a:xfrm>
            <a:off x="8931276" y="42957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solidFill>
                  <a:prstClr val="black"/>
                </a:solidFill>
              </a:rPr>
              <a:t>Internet</a:t>
            </a:r>
          </a:p>
        </p:txBody>
      </p:sp>
      <p:sp>
        <p:nvSpPr>
          <p:cNvPr id="42003" name="Text Box 23"/>
          <p:cNvSpPr txBox="1">
            <a:spLocks noChangeArrowheads="1"/>
          </p:cNvSpPr>
          <p:nvPr/>
        </p:nvSpPr>
        <p:spPr bwMode="auto">
          <a:xfrm>
            <a:off x="2292351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>
                <a:solidFill>
                  <a:prstClr val="black"/>
                </a:solidFill>
              </a:rPr>
              <a:t>Organization 1</a:t>
            </a:r>
          </a:p>
        </p:txBody>
      </p:sp>
      <p:sp>
        <p:nvSpPr>
          <p:cNvPr id="42004" name="Freeform 24"/>
          <p:cNvSpPr>
            <a:spLocks/>
          </p:cNvSpPr>
          <p:nvPr/>
        </p:nvSpPr>
        <p:spPr bwMode="auto">
          <a:xfrm>
            <a:off x="5040314" y="488156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5" name="Text Box 25"/>
          <p:cNvSpPr txBox="1">
            <a:spLocks noChangeArrowheads="1"/>
          </p:cNvSpPr>
          <p:nvPr/>
        </p:nvSpPr>
        <p:spPr bwMode="auto">
          <a:xfrm>
            <a:off x="5340350" y="52292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solidFill>
                  <a:prstClr val="black"/>
                </a:solidFill>
              </a:rPr>
              <a:t>ISP #2</a:t>
            </a:r>
          </a:p>
        </p:txBody>
      </p:sp>
      <p:sp>
        <p:nvSpPr>
          <p:cNvPr id="42006" name="Freeform 26"/>
          <p:cNvSpPr>
            <a:spLocks/>
          </p:cNvSpPr>
          <p:nvPr/>
        </p:nvSpPr>
        <p:spPr bwMode="auto">
          <a:xfrm flipV="1">
            <a:off x="6765925" y="490220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7" name="Line 27"/>
          <p:cNvSpPr>
            <a:spLocks noChangeShapeType="1"/>
          </p:cNvSpPr>
          <p:nvPr/>
        </p:nvSpPr>
        <p:spPr bwMode="auto">
          <a:xfrm>
            <a:off x="4556126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8" name="Line 28"/>
          <p:cNvSpPr>
            <a:spLocks noChangeShapeType="1"/>
          </p:cNvSpPr>
          <p:nvPr/>
        </p:nvSpPr>
        <p:spPr bwMode="auto">
          <a:xfrm flipV="1">
            <a:off x="4403726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9" name="Line 29"/>
          <p:cNvSpPr>
            <a:spLocks noChangeShapeType="1"/>
          </p:cNvSpPr>
          <p:nvPr/>
        </p:nvSpPr>
        <p:spPr bwMode="auto">
          <a:xfrm flipV="1">
            <a:off x="4841875" y="5759451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0" name="Text Box 30"/>
          <p:cNvSpPr txBox="1">
            <a:spLocks noChangeArrowheads="1"/>
          </p:cNvSpPr>
          <p:nvPr/>
        </p:nvSpPr>
        <p:spPr bwMode="auto">
          <a:xfrm>
            <a:off x="7054850" y="5151439"/>
            <a:ext cx="1814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>
                <a:solidFill>
                  <a:prstClr val="black"/>
                </a:solidFill>
              </a:rPr>
              <a:t>199.31.0.0/16”</a:t>
            </a:r>
          </a:p>
        </p:txBody>
      </p:sp>
      <p:grpSp>
        <p:nvGrpSpPr>
          <p:cNvPr id="42011" name="Group 31"/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42023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24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</a:rPr>
                <a:t>200.23.20.0/23</a:t>
              </a:r>
              <a:endParaRPr lang="en-US" altLang="sv-SE" sz="1800">
                <a:solidFill>
                  <a:prstClr val="black"/>
                </a:solidFill>
              </a:endParaRPr>
            </a:p>
          </p:txBody>
        </p:sp>
      </p:grpSp>
      <p:sp>
        <p:nvSpPr>
          <p:cNvPr id="42012" name="Text Box 34"/>
          <p:cNvSpPr txBox="1">
            <a:spLocks noChangeArrowheads="1"/>
          </p:cNvSpPr>
          <p:nvPr/>
        </p:nvSpPr>
        <p:spPr bwMode="auto">
          <a:xfrm>
            <a:off x="2311401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>
                <a:solidFill>
                  <a:prstClr val="black"/>
                </a:solidFill>
              </a:rPr>
              <a:t>Organization 2</a:t>
            </a:r>
          </a:p>
        </p:txBody>
      </p:sp>
      <p:grpSp>
        <p:nvGrpSpPr>
          <p:cNvPr id="42013" name="Group 35"/>
          <p:cNvGrpSpPr>
            <a:grpSpLocks/>
          </p:cNvGrpSpPr>
          <p:nvPr/>
        </p:nvGrpSpPr>
        <p:grpSpPr bwMode="auto">
          <a:xfrm>
            <a:off x="3679827" y="4205288"/>
            <a:ext cx="258763" cy="666750"/>
            <a:chOff x="870" y="2945"/>
            <a:chExt cx="163" cy="420"/>
          </a:xfrm>
        </p:grpSpPr>
        <p:sp>
          <p:nvSpPr>
            <p:cNvPr id="42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>
                  <a:solidFill>
                    <a:prstClr val="black"/>
                  </a:solidFill>
                </a:rPr>
                <a:t>.</a:t>
              </a:r>
              <a:endParaRPr lang="en-US" altLang="sv-SE" sz="2000">
                <a:solidFill>
                  <a:prstClr val="black"/>
                </a:solidFill>
              </a:endParaRPr>
            </a:p>
          </p:txBody>
        </p:sp>
        <p:sp>
          <p:nvSpPr>
            <p:cNvPr id="42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>
                  <a:solidFill>
                    <a:prstClr val="black"/>
                  </a:solidFill>
                </a:rPr>
                <a:t>.</a:t>
              </a:r>
              <a:endParaRPr lang="en-US" altLang="sv-SE" sz="2000">
                <a:solidFill>
                  <a:prstClr val="black"/>
                </a:solidFill>
              </a:endParaRPr>
            </a:p>
          </p:txBody>
        </p:sp>
        <p:sp>
          <p:nvSpPr>
            <p:cNvPr id="42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>
                  <a:solidFill>
                    <a:prstClr val="black"/>
                  </a:solidFill>
                </a:rPr>
                <a:t>.</a:t>
              </a:r>
              <a:endParaRPr lang="en-US" altLang="sv-SE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014" name="Group 39"/>
          <p:cNvGrpSpPr>
            <a:grpSpLocks/>
          </p:cNvGrpSpPr>
          <p:nvPr/>
        </p:nvGrpSpPr>
        <p:grpSpPr bwMode="auto">
          <a:xfrm>
            <a:off x="4708527" y="3910013"/>
            <a:ext cx="258763" cy="666750"/>
            <a:chOff x="870" y="2945"/>
            <a:chExt cx="163" cy="420"/>
          </a:xfrm>
        </p:grpSpPr>
        <p:sp>
          <p:nvSpPr>
            <p:cNvPr id="42017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>
                  <a:solidFill>
                    <a:prstClr val="black"/>
                  </a:solidFill>
                </a:rPr>
                <a:t>.</a:t>
              </a:r>
              <a:endParaRPr lang="en-US" altLang="sv-SE" sz="2000">
                <a:solidFill>
                  <a:prstClr val="black"/>
                </a:solidFill>
              </a:endParaRPr>
            </a:p>
          </p:txBody>
        </p:sp>
        <p:sp>
          <p:nvSpPr>
            <p:cNvPr id="42018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>
                  <a:solidFill>
                    <a:prstClr val="black"/>
                  </a:solidFill>
                </a:rPr>
                <a:t>.</a:t>
              </a:r>
              <a:endParaRPr lang="en-US" altLang="sv-SE" sz="2000">
                <a:solidFill>
                  <a:prstClr val="black"/>
                </a:solidFill>
              </a:endParaRPr>
            </a:p>
          </p:txBody>
        </p:sp>
        <p:sp>
          <p:nvSpPr>
            <p:cNvPr id="42019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>
                  <a:solidFill>
                    <a:prstClr val="black"/>
                  </a:solidFill>
                </a:rPr>
                <a:t>.</a:t>
              </a:r>
              <a:endParaRPr lang="en-US" altLang="sv-SE" sz="2000">
                <a:solidFill>
                  <a:prstClr val="black"/>
                </a:solidFill>
              </a:endParaRPr>
            </a:p>
          </p:txBody>
        </p:sp>
      </p:grpSp>
      <p:sp>
        <p:nvSpPr>
          <p:cNvPr id="42015" name="Text Box 43"/>
          <p:cNvSpPr txBox="1">
            <a:spLocks noChangeArrowheads="1"/>
          </p:cNvSpPr>
          <p:nvPr/>
        </p:nvSpPr>
        <p:spPr bwMode="auto">
          <a:xfrm>
            <a:off x="1751013" y="1427164"/>
            <a:ext cx="86598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504D"/>
              </a:buClr>
              <a:buSzTx/>
              <a:buFont typeface="Wingdings" panose="05000000000000000000" pitchFamily="2" charset="2"/>
              <a:buChar char="q"/>
            </a:pPr>
            <a:r>
              <a:rPr lang="en-US" altLang="sv-SE" sz="1800">
                <a:solidFill>
                  <a:prstClr val="black"/>
                </a:solidFill>
              </a:rPr>
              <a:t> Hierarchical addressing allows efficient advertisement of routing information</a:t>
            </a:r>
          </a:p>
          <a:p>
            <a:pPr>
              <a:spcBef>
                <a:spcPct val="0"/>
              </a:spcBef>
              <a:buClr>
                <a:srgbClr val="C0504D"/>
              </a:buClr>
              <a:buSzTx/>
              <a:buFont typeface="Wingdings" panose="05000000000000000000" pitchFamily="2" charset="2"/>
              <a:buNone/>
            </a:pPr>
            <a:endParaRPr lang="en-US" altLang="sv-SE" sz="18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>
                <a:srgbClr val="C0504D"/>
              </a:buClr>
              <a:buSzTx/>
              <a:buFont typeface="Wingdings" panose="05000000000000000000" pitchFamily="2" charset="2"/>
              <a:buChar char="q"/>
            </a:pPr>
            <a:r>
              <a:rPr lang="en-US" altLang="sv-SE" sz="1800">
                <a:solidFill>
                  <a:prstClr val="black"/>
                </a:solidFill>
              </a:rPr>
              <a:t> The “outside” does not need to know about subnets.</a:t>
            </a:r>
          </a:p>
        </p:txBody>
      </p:sp>
      <p:sp>
        <p:nvSpPr>
          <p:cNvPr id="42016" name="Line 44"/>
          <p:cNvSpPr>
            <a:spLocks noChangeShapeType="1"/>
          </p:cNvSpPr>
          <p:nvPr/>
        </p:nvSpPr>
        <p:spPr bwMode="auto">
          <a:xfrm>
            <a:off x="4459288" y="4197350"/>
            <a:ext cx="622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910D2B-CEDA-4477-B536-7A021C61C181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4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124" name="Freeform 1285"/>
          <p:cNvSpPr>
            <a:spLocks/>
          </p:cNvSpPr>
          <p:nvPr/>
        </p:nvSpPr>
        <p:spPr bwMode="auto">
          <a:xfrm>
            <a:off x="9292371" y="3516314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Freeform 1286"/>
          <p:cNvSpPr>
            <a:spLocks/>
          </p:cNvSpPr>
          <p:nvPr/>
        </p:nvSpPr>
        <p:spPr bwMode="auto">
          <a:xfrm>
            <a:off x="9311422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Freeform 1287"/>
          <p:cNvSpPr>
            <a:spLocks/>
          </p:cNvSpPr>
          <p:nvPr/>
        </p:nvSpPr>
        <p:spPr bwMode="auto">
          <a:xfrm>
            <a:off x="7490559" y="1698626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27" name="Group 1288"/>
          <p:cNvGrpSpPr>
            <a:grpSpLocks/>
          </p:cNvGrpSpPr>
          <p:nvPr/>
        </p:nvGrpSpPr>
        <p:grpSpPr bwMode="auto">
          <a:xfrm>
            <a:off x="7566759" y="2963863"/>
            <a:ext cx="1458913" cy="933450"/>
            <a:chOff x="2889" y="1631"/>
            <a:chExt cx="980" cy="743"/>
          </a:xfrm>
        </p:grpSpPr>
        <p:sp>
          <p:nvSpPr>
            <p:cNvPr id="5743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4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5128" name="Line 1291"/>
          <p:cNvSpPr>
            <a:spLocks noChangeShapeType="1"/>
          </p:cNvSpPr>
          <p:nvPr/>
        </p:nvSpPr>
        <p:spPr bwMode="auto">
          <a:xfrm>
            <a:off x="9684484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9" name="Line 1292"/>
          <p:cNvSpPr>
            <a:spLocks noChangeShapeType="1"/>
          </p:cNvSpPr>
          <p:nvPr/>
        </p:nvSpPr>
        <p:spPr bwMode="auto">
          <a:xfrm>
            <a:off x="9781321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0" name="Line 1293"/>
          <p:cNvSpPr>
            <a:spLocks noChangeShapeType="1"/>
          </p:cNvSpPr>
          <p:nvPr/>
        </p:nvSpPr>
        <p:spPr bwMode="auto">
          <a:xfrm flipV="1">
            <a:off x="10017858" y="3808414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1" name="Line 1294"/>
          <p:cNvSpPr>
            <a:spLocks noChangeShapeType="1"/>
          </p:cNvSpPr>
          <p:nvPr/>
        </p:nvSpPr>
        <p:spPr bwMode="auto">
          <a:xfrm>
            <a:off x="8716108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2" name="Line 1295"/>
          <p:cNvSpPr>
            <a:spLocks noChangeShapeType="1"/>
          </p:cNvSpPr>
          <p:nvPr/>
        </p:nvSpPr>
        <p:spPr bwMode="auto">
          <a:xfrm>
            <a:off x="9011383" y="2576514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3" name="Line 1296"/>
          <p:cNvSpPr>
            <a:spLocks noChangeShapeType="1"/>
          </p:cNvSpPr>
          <p:nvPr/>
        </p:nvSpPr>
        <p:spPr bwMode="auto">
          <a:xfrm>
            <a:off x="8577996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4" name="Freeform 1297"/>
          <p:cNvSpPr>
            <a:spLocks/>
          </p:cNvSpPr>
          <p:nvPr/>
        </p:nvSpPr>
        <p:spPr bwMode="auto">
          <a:xfrm>
            <a:off x="7785833" y="4367214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5" name="Line 1298"/>
          <p:cNvSpPr>
            <a:spLocks noChangeShapeType="1"/>
          </p:cNvSpPr>
          <p:nvPr/>
        </p:nvSpPr>
        <p:spPr bwMode="auto">
          <a:xfrm rot="16200000" flipV="1">
            <a:off x="10085327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6" name="Line 1299"/>
          <p:cNvSpPr>
            <a:spLocks noChangeShapeType="1"/>
          </p:cNvSpPr>
          <p:nvPr/>
        </p:nvSpPr>
        <p:spPr bwMode="auto">
          <a:xfrm rot="5400000" flipV="1">
            <a:off x="10279797" y="5429251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7" name="Line 1300"/>
          <p:cNvSpPr>
            <a:spLocks noChangeShapeType="1"/>
          </p:cNvSpPr>
          <p:nvPr/>
        </p:nvSpPr>
        <p:spPr bwMode="auto">
          <a:xfrm rot="16200000" flipH="1">
            <a:off x="10387746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8" name="Line 1301"/>
          <p:cNvSpPr>
            <a:spLocks noChangeShapeType="1"/>
          </p:cNvSpPr>
          <p:nvPr/>
        </p:nvSpPr>
        <p:spPr bwMode="auto">
          <a:xfrm>
            <a:off x="9646384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9" name="Line 1302"/>
          <p:cNvSpPr>
            <a:spLocks noChangeShapeType="1"/>
          </p:cNvSpPr>
          <p:nvPr/>
        </p:nvSpPr>
        <p:spPr bwMode="auto">
          <a:xfrm flipV="1">
            <a:off x="9025671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0" name="Line 1303"/>
          <p:cNvSpPr>
            <a:spLocks noChangeShapeType="1"/>
          </p:cNvSpPr>
          <p:nvPr/>
        </p:nvSpPr>
        <p:spPr bwMode="auto">
          <a:xfrm flipV="1">
            <a:off x="9068533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1" name="Line 1305"/>
          <p:cNvSpPr>
            <a:spLocks noChangeShapeType="1"/>
          </p:cNvSpPr>
          <p:nvPr/>
        </p:nvSpPr>
        <p:spPr bwMode="auto">
          <a:xfrm>
            <a:off x="8389084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2" name="Line 1306"/>
          <p:cNvSpPr>
            <a:spLocks noChangeShapeType="1"/>
          </p:cNvSpPr>
          <p:nvPr/>
        </p:nvSpPr>
        <p:spPr bwMode="auto">
          <a:xfrm flipV="1">
            <a:off x="8130322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3" name="Line 1309"/>
          <p:cNvSpPr>
            <a:spLocks noChangeShapeType="1"/>
          </p:cNvSpPr>
          <p:nvPr/>
        </p:nvSpPr>
        <p:spPr bwMode="auto">
          <a:xfrm flipH="1">
            <a:off x="8555771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4" name="Line 1310"/>
          <p:cNvSpPr>
            <a:spLocks noChangeShapeType="1"/>
          </p:cNvSpPr>
          <p:nvPr/>
        </p:nvSpPr>
        <p:spPr bwMode="auto">
          <a:xfrm flipH="1" flipV="1">
            <a:off x="8949472" y="5038726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5" name="Line 1311"/>
          <p:cNvSpPr>
            <a:spLocks noChangeShapeType="1"/>
          </p:cNvSpPr>
          <p:nvPr/>
        </p:nvSpPr>
        <p:spPr bwMode="auto">
          <a:xfrm>
            <a:off x="9032022" y="5041901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6" name="Line 1313"/>
          <p:cNvSpPr>
            <a:spLocks noChangeShapeType="1"/>
          </p:cNvSpPr>
          <p:nvPr/>
        </p:nvSpPr>
        <p:spPr bwMode="auto">
          <a:xfrm>
            <a:off x="8570058" y="3511551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7" name="Line 1314"/>
          <p:cNvSpPr>
            <a:spLocks noChangeShapeType="1"/>
          </p:cNvSpPr>
          <p:nvPr/>
        </p:nvSpPr>
        <p:spPr bwMode="auto">
          <a:xfrm flipV="1">
            <a:off x="9865459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8" name="Line 1315"/>
          <p:cNvSpPr>
            <a:spLocks noChangeShapeType="1"/>
          </p:cNvSpPr>
          <p:nvPr/>
        </p:nvSpPr>
        <p:spPr bwMode="auto">
          <a:xfrm>
            <a:off x="9694008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9" name="Line 1316"/>
          <p:cNvSpPr>
            <a:spLocks noChangeShapeType="1"/>
          </p:cNvSpPr>
          <p:nvPr/>
        </p:nvSpPr>
        <p:spPr bwMode="auto">
          <a:xfrm flipV="1">
            <a:off x="9865459" y="2551114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0" name="Line 1317"/>
          <p:cNvSpPr>
            <a:spLocks noChangeShapeType="1"/>
          </p:cNvSpPr>
          <p:nvPr/>
        </p:nvSpPr>
        <p:spPr bwMode="auto">
          <a:xfrm>
            <a:off x="10230583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1" name="Line 1318"/>
          <p:cNvSpPr>
            <a:spLocks noChangeShapeType="1"/>
          </p:cNvSpPr>
          <p:nvPr/>
        </p:nvSpPr>
        <p:spPr bwMode="auto">
          <a:xfrm>
            <a:off x="9884509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2" name="Line 1319"/>
          <p:cNvSpPr>
            <a:spLocks noChangeShapeType="1"/>
          </p:cNvSpPr>
          <p:nvPr/>
        </p:nvSpPr>
        <p:spPr bwMode="auto">
          <a:xfrm flipV="1">
            <a:off x="8179534" y="3722689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3" name="Line 1320"/>
          <p:cNvSpPr>
            <a:spLocks noChangeShapeType="1"/>
          </p:cNvSpPr>
          <p:nvPr/>
        </p:nvSpPr>
        <p:spPr bwMode="auto">
          <a:xfrm>
            <a:off x="10438546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4" name="Line 1321"/>
          <p:cNvSpPr>
            <a:spLocks noChangeShapeType="1"/>
          </p:cNvSpPr>
          <p:nvPr/>
        </p:nvSpPr>
        <p:spPr bwMode="auto">
          <a:xfrm flipH="1">
            <a:off x="9584472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5" name="Line 1322"/>
          <p:cNvSpPr>
            <a:spLocks noChangeShapeType="1"/>
          </p:cNvSpPr>
          <p:nvPr/>
        </p:nvSpPr>
        <p:spPr bwMode="auto">
          <a:xfrm flipH="1">
            <a:off x="10176609" y="2922589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56" name="Line 1323"/>
          <p:cNvSpPr>
            <a:spLocks noChangeShapeType="1"/>
          </p:cNvSpPr>
          <p:nvPr/>
        </p:nvSpPr>
        <p:spPr bwMode="auto">
          <a:xfrm flipV="1">
            <a:off x="9560659" y="4064001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57" name="Group 1324"/>
          <p:cNvGrpSpPr>
            <a:grpSpLocks/>
          </p:cNvGrpSpPr>
          <p:nvPr/>
        </p:nvGrpSpPr>
        <p:grpSpPr bwMode="auto">
          <a:xfrm flipH="1">
            <a:off x="8063647" y="4522788"/>
            <a:ext cx="414337" cy="373062"/>
            <a:chOff x="2839" y="3501"/>
            <a:chExt cx="755" cy="803"/>
          </a:xfrm>
        </p:grpSpPr>
        <p:pic>
          <p:nvPicPr>
            <p:cNvPr id="5741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2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58" name="Group 1327"/>
          <p:cNvGrpSpPr>
            <a:grpSpLocks/>
          </p:cNvGrpSpPr>
          <p:nvPr/>
        </p:nvGrpSpPr>
        <p:grpSpPr bwMode="auto">
          <a:xfrm flipH="1">
            <a:off x="7746146" y="4943475"/>
            <a:ext cx="482600" cy="406400"/>
            <a:chOff x="2839" y="3501"/>
            <a:chExt cx="755" cy="803"/>
          </a:xfrm>
        </p:grpSpPr>
        <p:pic>
          <p:nvPicPr>
            <p:cNvPr id="5739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0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59" name="Group 1330"/>
          <p:cNvGrpSpPr>
            <a:grpSpLocks/>
          </p:cNvGrpSpPr>
          <p:nvPr/>
        </p:nvGrpSpPr>
        <p:grpSpPr bwMode="auto">
          <a:xfrm flipH="1">
            <a:off x="8223983" y="5245100"/>
            <a:ext cx="427038" cy="349250"/>
            <a:chOff x="2839" y="3501"/>
            <a:chExt cx="755" cy="803"/>
          </a:xfrm>
        </p:grpSpPr>
        <p:pic>
          <p:nvPicPr>
            <p:cNvPr id="5737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60" name="Group 1333"/>
          <p:cNvGrpSpPr>
            <a:grpSpLocks/>
          </p:cNvGrpSpPr>
          <p:nvPr/>
        </p:nvGrpSpPr>
        <p:grpSpPr bwMode="auto">
          <a:xfrm>
            <a:off x="8838347" y="5227639"/>
            <a:ext cx="427037" cy="350837"/>
            <a:chOff x="2839" y="3501"/>
            <a:chExt cx="755" cy="803"/>
          </a:xfrm>
        </p:grpSpPr>
        <p:pic>
          <p:nvPicPr>
            <p:cNvPr id="5735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161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84" y="1709739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2" name="Group 1337"/>
          <p:cNvGrpSpPr>
            <a:grpSpLocks/>
          </p:cNvGrpSpPr>
          <p:nvPr/>
        </p:nvGrpSpPr>
        <p:grpSpPr bwMode="auto">
          <a:xfrm>
            <a:off x="7901722" y="1535113"/>
            <a:ext cx="415925" cy="385762"/>
            <a:chOff x="2751" y="1851"/>
            <a:chExt cx="462" cy="478"/>
          </a:xfrm>
        </p:grpSpPr>
        <p:pic>
          <p:nvPicPr>
            <p:cNvPr id="5733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1340"/>
          <p:cNvGrpSpPr>
            <a:grpSpLocks/>
          </p:cNvGrpSpPr>
          <p:nvPr/>
        </p:nvGrpSpPr>
        <p:grpSpPr bwMode="auto">
          <a:xfrm>
            <a:off x="9978172" y="2384426"/>
            <a:ext cx="390525" cy="169863"/>
            <a:chOff x="4650" y="1129"/>
            <a:chExt cx="246" cy="95"/>
          </a:xfrm>
        </p:grpSpPr>
        <p:sp>
          <p:nvSpPr>
            <p:cNvPr id="572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8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31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2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29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0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64" name="Group 1349"/>
          <p:cNvGrpSpPr>
            <a:grpSpLocks/>
          </p:cNvGrpSpPr>
          <p:nvPr/>
        </p:nvGrpSpPr>
        <p:grpSpPr bwMode="auto">
          <a:xfrm>
            <a:off x="10051197" y="2746376"/>
            <a:ext cx="390525" cy="176213"/>
            <a:chOff x="4650" y="1129"/>
            <a:chExt cx="246" cy="95"/>
          </a:xfrm>
        </p:grpSpPr>
        <p:sp>
          <p:nvSpPr>
            <p:cNvPr id="571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0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23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4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21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2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65" name="Group 1358"/>
          <p:cNvGrpSpPr>
            <a:grpSpLocks/>
          </p:cNvGrpSpPr>
          <p:nvPr/>
        </p:nvGrpSpPr>
        <p:grpSpPr bwMode="auto">
          <a:xfrm>
            <a:off x="9492397" y="2482851"/>
            <a:ext cx="390525" cy="169863"/>
            <a:chOff x="4650" y="1129"/>
            <a:chExt cx="246" cy="95"/>
          </a:xfrm>
        </p:grpSpPr>
        <p:sp>
          <p:nvSpPr>
            <p:cNvPr id="570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12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15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6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13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4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66" name="Group 1367"/>
          <p:cNvGrpSpPr>
            <a:grpSpLocks/>
          </p:cNvGrpSpPr>
          <p:nvPr/>
        </p:nvGrpSpPr>
        <p:grpSpPr bwMode="auto">
          <a:xfrm>
            <a:off x="9503509" y="2746376"/>
            <a:ext cx="390525" cy="169863"/>
            <a:chOff x="4650" y="1129"/>
            <a:chExt cx="246" cy="95"/>
          </a:xfrm>
        </p:grpSpPr>
        <p:sp>
          <p:nvSpPr>
            <p:cNvPr id="570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04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07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8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05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6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67" name="Line 1376"/>
          <p:cNvSpPr>
            <a:spLocks noChangeShapeType="1"/>
          </p:cNvSpPr>
          <p:nvPr/>
        </p:nvSpPr>
        <p:spPr bwMode="auto">
          <a:xfrm>
            <a:off x="10633808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68" name="Group 1377"/>
          <p:cNvGrpSpPr>
            <a:grpSpLocks/>
          </p:cNvGrpSpPr>
          <p:nvPr/>
        </p:nvGrpSpPr>
        <p:grpSpPr bwMode="auto">
          <a:xfrm>
            <a:off x="9689247" y="3900488"/>
            <a:ext cx="485775" cy="203200"/>
            <a:chOff x="4650" y="1129"/>
            <a:chExt cx="246" cy="95"/>
          </a:xfrm>
        </p:grpSpPr>
        <p:sp>
          <p:nvSpPr>
            <p:cNvPr id="56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96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9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0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97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8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69" name="Group 1386"/>
          <p:cNvGrpSpPr>
            <a:grpSpLocks/>
          </p:cNvGrpSpPr>
          <p:nvPr/>
        </p:nvGrpSpPr>
        <p:grpSpPr bwMode="auto">
          <a:xfrm>
            <a:off x="9370159" y="3619500"/>
            <a:ext cx="485775" cy="203200"/>
            <a:chOff x="4650" y="1129"/>
            <a:chExt cx="246" cy="95"/>
          </a:xfrm>
        </p:grpSpPr>
        <p:sp>
          <p:nvSpPr>
            <p:cNvPr id="568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8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1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2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89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0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0" name="Group 1395"/>
          <p:cNvGrpSpPr>
            <a:grpSpLocks/>
          </p:cNvGrpSpPr>
          <p:nvPr/>
        </p:nvGrpSpPr>
        <p:grpSpPr bwMode="auto">
          <a:xfrm>
            <a:off x="10032147" y="3632200"/>
            <a:ext cx="485775" cy="203200"/>
            <a:chOff x="4650" y="1129"/>
            <a:chExt cx="246" cy="95"/>
          </a:xfrm>
        </p:grpSpPr>
        <p:sp>
          <p:nvSpPr>
            <p:cNvPr id="567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0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83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4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81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2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1" name="Group 1404"/>
          <p:cNvGrpSpPr>
            <a:grpSpLocks/>
          </p:cNvGrpSpPr>
          <p:nvPr/>
        </p:nvGrpSpPr>
        <p:grpSpPr bwMode="auto">
          <a:xfrm>
            <a:off x="9251097" y="4494214"/>
            <a:ext cx="619125" cy="242887"/>
            <a:chOff x="4650" y="1129"/>
            <a:chExt cx="246" cy="95"/>
          </a:xfrm>
        </p:grpSpPr>
        <p:sp>
          <p:nvSpPr>
            <p:cNvPr id="566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72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75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6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73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4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2" name="Group 1413"/>
          <p:cNvGrpSpPr>
            <a:grpSpLocks/>
          </p:cNvGrpSpPr>
          <p:nvPr/>
        </p:nvGrpSpPr>
        <p:grpSpPr bwMode="auto">
          <a:xfrm>
            <a:off x="9884509" y="4792664"/>
            <a:ext cx="619125" cy="242887"/>
            <a:chOff x="4650" y="1129"/>
            <a:chExt cx="246" cy="95"/>
          </a:xfrm>
        </p:grpSpPr>
        <p:sp>
          <p:nvSpPr>
            <p:cNvPr id="566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64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67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8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65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6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3" name="Group 1422"/>
          <p:cNvGrpSpPr>
            <a:grpSpLocks/>
          </p:cNvGrpSpPr>
          <p:nvPr/>
        </p:nvGrpSpPr>
        <p:grpSpPr bwMode="auto">
          <a:xfrm>
            <a:off x="8535134" y="4837114"/>
            <a:ext cx="619125" cy="242887"/>
            <a:chOff x="4650" y="1129"/>
            <a:chExt cx="246" cy="95"/>
          </a:xfrm>
        </p:grpSpPr>
        <p:sp>
          <p:nvSpPr>
            <p:cNvPr id="565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56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9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0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57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8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4" name="Group 1431"/>
          <p:cNvGrpSpPr>
            <a:grpSpLocks/>
          </p:cNvGrpSpPr>
          <p:nvPr/>
        </p:nvGrpSpPr>
        <p:grpSpPr bwMode="auto">
          <a:xfrm>
            <a:off x="8341459" y="3629026"/>
            <a:ext cx="390525" cy="169863"/>
            <a:chOff x="4650" y="1129"/>
            <a:chExt cx="246" cy="95"/>
          </a:xfrm>
        </p:grpSpPr>
        <p:sp>
          <p:nvSpPr>
            <p:cNvPr id="564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8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1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2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49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0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5" name="Group 1440"/>
          <p:cNvGrpSpPr>
            <a:grpSpLocks/>
          </p:cNvGrpSpPr>
          <p:nvPr/>
        </p:nvGrpSpPr>
        <p:grpSpPr bwMode="auto">
          <a:xfrm>
            <a:off x="8641497" y="2476501"/>
            <a:ext cx="390525" cy="169863"/>
            <a:chOff x="4650" y="1129"/>
            <a:chExt cx="246" cy="95"/>
          </a:xfrm>
        </p:grpSpPr>
        <p:sp>
          <p:nvSpPr>
            <p:cNvPr id="563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0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43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4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41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2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6" name="Group 1449"/>
          <p:cNvGrpSpPr>
            <a:grpSpLocks/>
          </p:cNvGrpSpPr>
          <p:nvPr/>
        </p:nvGrpSpPr>
        <p:grpSpPr bwMode="auto">
          <a:xfrm>
            <a:off x="7900134" y="3489326"/>
            <a:ext cx="506413" cy="352425"/>
            <a:chOff x="2967" y="478"/>
            <a:chExt cx="788" cy="625"/>
          </a:xfrm>
        </p:grpSpPr>
        <p:pic>
          <p:nvPicPr>
            <p:cNvPr id="5635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7" name="Group 1452"/>
          <p:cNvGrpSpPr>
            <a:grpSpLocks/>
          </p:cNvGrpSpPr>
          <p:nvPr/>
        </p:nvGrpSpPr>
        <p:grpSpPr bwMode="auto">
          <a:xfrm>
            <a:off x="9420959" y="4992689"/>
            <a:ext cx="563563" cy="420687"/>
            <a:chOff x="2967" y="478"/>
            <a:chExt cx="788" cy="625"/>
          </a:xfrm>
        </p:grpSpPr>
        <p:pic>
          <p:nvPicPr>
            <p:cNvPr id="5633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8" name="Group 1455"/>
          <p:cNvGrpSpPr>
            <a:grpSpLocks/>
          </p:cNvGrpSpPr>
          <p:nvPr/>
        </p:nvGrpSpPr>
        <p:grpSpPr bwMode="auto">
          <a:xfrm>
            <a:off x="8349396" y="1833564"/>
            <a:ext cx="457200" cy="631825"/>
            <a:chOff x="742" y="2409"/>
            <a:chExt cx="576" cy="881"/>
          </a:xfrm>
        </p:grpSpPr>
        <p:grpSp>
          <p:nvGrpSpPr>
            <p:cNvPr id="5615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56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616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17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79" name="Group 1474"/>
          <p:cNvGrpSpPr>
            <a:grpSpLocks/>
          </p:cNvGrpSpPr>
          <p:nvPr/>
        </p:nvGrpSpPr>
        <p:grpSpPr bwMode="auto">
          <a:xfrm>
            <a:off x="10529034" y="4991101"/>
            <a:ext cx="227013" cy="481013"/>
            <a:chOff x="4140" y="429"/>
            <a:chExt cx="1425" cy="2396"/>
          </a:xfrm>
        </p:grpSpPr>
        <p:sp>
          <p:nvSpPr>
            <p:cNvPr id="5583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4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5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6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7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88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13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4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89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90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11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2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91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2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93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09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0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94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95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07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8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96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7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8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9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0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1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2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3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4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605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6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80" name="Group 1507"/>
          <p:cNvGrpSpPr>
            <a:grpSpLocks/>
          </p:cNvGrpSpPr>
          <p:nvPr/>
        </p:nvGrpSpPr>
        <p:grpSpPr bwMode="auto">
          <a:xfrm>
            <a:off x="10213121" y="5292726"/>
            <a:ext cx="227012" cy="481013"/>
            <a:chOff x="4140" y="429"/>
            <a:chExt cx="1425" cy="2396"/>
          </a:xfrm>
        </p:grpSpPr>
        <p:sp>
          <p:nvSpPr>
            <p:cNvPr id="5551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2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3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4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5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56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81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2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57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58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79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0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59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0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61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577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8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62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63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75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6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64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5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6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7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8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9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0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1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2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573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4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81" name="Group 1540"/>
          <p:cNvGrpSpPr>
            <a:grpSpLocks/>
          </p:cNvGrpSpPr>
          <p:nvPr/>
        </p:nvGrpSpPr>
        <p:grpSpPr bwMode="auto">
          <a:xfrm>
            <a:off x="7590572" y="2032000"/>
            <a:ext cx="534987" cy="407988"/>
            <a:chOff x="877" y="1008"/>
            <a:chExt cx="2747" cy="2591"/>
          </a:xfrm>
        </p:grpSpPr>
        <p:pic>
          <p:nvPicPr>
            <p:cNvPr id="5528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531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3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4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5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6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7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38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45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6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7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8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9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0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39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0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1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2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3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4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82" name="Group 1564"/>
          <p:cNvGrpSpPr>
            <a:grpSpLocks/>
          </p:cNvGrpSpPr>
          <p:nvPr/>
        </p:nvGrpSpPr>
        <p:grpSpPr bwMode="auto">
          <a:xfrm>
            <a:off x="9160609" y="5475289"/>
            <a:ext cx="474663" cy="407987"/>
            <a:chOff x="877" y="1008"/>
            <a:chExt cx="2747" cy="2591"/>
          </a:xfrm>
        </p:grpSpPr>
        <p:pic>
          <p:nvPicPr>
            <p:cNvPr id="5505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06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7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508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9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0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1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2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3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4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15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22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3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4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5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6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7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16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7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8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9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0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1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83" name="Group 1588"/>
          <p:cNvGrpSpPr>
            <a:grpSpLocks/>
          </p:cNvGrpSpPr>
          <p:nvPr/>
        </p:nvGrpSpPr>
        <p:grpSpPr bwMode="auto">
          <a:xfrm>
            <a:off x="7849333" y="3030539"/>
            <a:ext cx="444500" cy="407987"/>
            <a:chOff x="877" y="1008"/>
            <a:chExt cx="2747" cy="2591"/>
          </a:xfrm>
        </p:grpSpPr>
        <p:pic>
          <p:nvPicPr>
            <p:cNvPr id="5482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3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4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485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6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7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8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9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0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1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492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99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0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1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2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3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4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93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4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5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6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7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8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84" name="Group 1612"/>
          <p:cNvGrpSpPr>
            <a:grpSpLocks/>
          </p:cNvGrpSpPr>
          <p:nvPr/>
        </p:nvGrpSpPr>
        <p:grpSpPr bwMode="auto">
          <a:xfrm flipH="1">
            <a:off x="8228747" y="3211513"/>
            <a:ext cx="414337" cy="373062"/>
            <a:chOff x="2839" y="3501"/>
            <a:chExt cx="755" cy="803"/>
          </a:xfrm>
        </p:grpSpPr>
        <p:pic>
          <p:nvPicPr>
            <p:cNvPr id="5480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1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85" name="Group 1615"/>
          <p:cNvGrpSpPr>
            <a:grpSpLocks/>
          </p:cNvGrpSpPr>
          <p:nvPr/>
        </p:nvGrpSpPr>
        <p:grpSpPr bwMode="auto">
          <a:xfrm>
            <a:off x="9595584" y="5411789"/>
            <a:ext cx="474663" cy="407987"/>
            <a:chOff x="877" y="1008"/>
            <a:chExt cx="2747" cy="2591"/>
          </a:xfrm>
        </p:grpSpPr>
        <p:pic>
          <p:nvPicPr>
            <p:cNvPr id="5457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8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59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460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61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2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3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4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5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6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467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74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5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6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7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8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9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68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9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0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1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2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3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138" y="139701"/>
            <a:ext cx="8382000" cy="51435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Network layer</a:t>
            </a:r>
          </a:p>
        </p:txBody>
      </p:sp>
      <p:sp>
        <p:nvSpPr>
          <p:cNvPr id="5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110" y="1688192"/>
            <a:ext cx="7195899" cy="3412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Consider transporting a segment from </a:t>
            </a:r>
            <a:r>
              <a:rPr lang="en-US" dirty="0" smtClean="0">
                <a:ea typeface="ＭＳ Ｐゴシック" pitchFamily="34" charset="-128"/>
              </a:rPr>
              <a:t>Sender </a:t>
            </a:r>
            <a:r>
              <a:rPr lang="en-US" dirty="0" smtClean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Receiver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smtClean="0">
                <a:ea typeface="ＭＳ Ｐゴシック" pitchFamily="34" charset="-128"/>
              </a:rPr>
              <a:t>encapsulates segments into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datagrams</a:t>
            </a:r>
          </a:p>
          <a:p>
            <a:r>
              <a:rPr lang="en-US" dirty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smtClean="0">
                <a:ea typeface="ＭＳ Ｐゴシック" pitchFamily="34" charset="-128"/>
              </a:rPr>
              <a:t>delivers segments to transport layer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network layer </a:t>
            </a:r>
            <a:r>
              <a:rPr lang="en-US" dirty="0" smtClean="0">
                <a:ea typeface="ＭＳ Ｐゴシック" pitchFamily="34" charset="-128"/>
              </a:rPr>
              <a:t>protocols </a:t>
            </a:r>
            <a:r>
              <a:rPr lang="en-US" dirty="0" smtClean="0">
                <a:ea typeface="ＭＳ Ｐゴシック" pitchFamily="34" charset="-128"/>
              </a:rPr>
              <a:t>in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every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host, router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examine headers </a:t>
            </a:r>
            <a:r>
              <a:rPr lang="en-US" dirty="0" smtClean="0">
                <a:ea typeface="ＭＳ Ｐゴシック" pitchFamily="34" charset="-128"/>
              </a:rPr>
              <a:t>in all datagrams passing through </a:t>
            </a:r>
            <a:endParaRPr lang="en-US" sz="16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7944583" y="1141413"/>
            <a:ext cx="1047750" cy="996950"/>
            <a:chOff x="3402" y="719"/>
            <a:chExt cx="660" cy="628"/>
          </a:xfrm>
        </p:grpSpPr>
        <p:sp>
          <p:nvSpPr>
            <p:cNvPr id="5447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448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49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0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1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2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application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53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4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5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6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10640158" y="4148138"/>
            <a:ext cx="1047750" cy="996950"/>
            <a:chOff x="3402" y="719"/>
            <a:chExt cx="660" cy="628"/>
          </a:xfrm>
        </p:grpSpPr>
        <p:sp>
          <p:nvSpPr>
            <p:cNvPr id="5437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438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39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0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1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2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application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43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4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5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6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8397021" y="1763713"/>
            <a:ext cx="2546350" cy="3429000"/>
            <a:chOff x="3674" y="1148"/>
            <a:chExt cx="1604" cy="2160"/>
          </a:xfrm>
        </p:grpSpPr>
        <p:grpSp>
          <p:nvGrpSpPr>
            <p:cNvPr id="5195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416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7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8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9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0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1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22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423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34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5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6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424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3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2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3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425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6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7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8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9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430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96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395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6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7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8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9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0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01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402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13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4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5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403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10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1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2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404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5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6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7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8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9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97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374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5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6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7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8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9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80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381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92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3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4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382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89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0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1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383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4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5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6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7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8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98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353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4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5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6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7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8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59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360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71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72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73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361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68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69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70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362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3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4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5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6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7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99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332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3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4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5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6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7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38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339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50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51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52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340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47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48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49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341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2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3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4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5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6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00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5311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2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3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4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5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6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17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318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2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30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31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319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26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27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28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320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1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2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3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4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5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01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5290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1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2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3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4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5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96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97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08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9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10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98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0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6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7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99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0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1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2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3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4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02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5269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0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1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2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3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4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75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76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87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8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9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77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84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5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6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78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9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0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1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2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3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03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5248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9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0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1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2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3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54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55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66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7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8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56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63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4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5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57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8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9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0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1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2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04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5227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0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1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2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33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34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45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6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7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35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42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3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4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36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7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8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9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0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1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05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5206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7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8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9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0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1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12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13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24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5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6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14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21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2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3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15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6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7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8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9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0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000">
                    <a:solidFill>
                      <a:prstClr val="white"/>
                    </a:solidFill>
                  </a:rPr>
                  <a:t>network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1000">
                    <a:solidFill>
                      <a:prstClr val="black"/>
                    </a:solidFill>
                  </a:rPr>
                  <a:t>physical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8265258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8195408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11021158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DD474FB0-B2AF-411B-A409-04C518171610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40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1958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5767774" y="5673726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5774124" y="6069014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8862" y="95250"/>
            <a:ext cx="8503138" cy="909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Forwarding: l</a:t>
            </a:r>
            <a:r>
              <a:rPr lang="en-US" dirty="0" smtClean="0">
                <a:cs typeface="+mj-cs"/>
              </a:rPr>
              <a:t>ongest </a:t>
            </a:r>
            <a:r>
              <a:rPr lang="en-US" dirty="0">
                <a:cs typeface="+mj-cs"/>
              </a:rPr>
              <a:t>prefix matching</a:t>
            </a: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2589214" y="2989264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sz="2000">
              <a:solidFill>
                <a:prstClr val="black"/>
              </a:solidFill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sz="2000">
              <a:solidFill>
                <a:prstClr val="black"/>
              </a:solidFill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sz="2000">
              <a:solidFill>
                <a:prstClr val="black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cs typeface="Times New Roman" pitchFamily="18" charset="0"/>
              </a:rPr>
              <a:t>otherwise  </a:t>
            </a:r>
            <a:r>
              <a:rPr lang="en-US">
                <a:solidFill>
                  <a:prstClr val="black"/>
                </a:solidFill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2482851" y="6026151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DA: 11001000  00010111  00011000  10101010 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1804989" y="5272089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2468563" y="5641976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DA: 11001000  00010111  00010110  10100001 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7786688" y="5640389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7834313" y="5991226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2095500" y="1490663"/>
            <a:ext cx="77993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</a:rPr>
              <a:t>when looking for forwarding table entry for given destination address, use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sz="2800" dirty="0">
                <a:solidFill>
                  <a:prstClr val="black"/>
                </a:solidFill>
                <a:latin typeface="Gill Sans MT" pitchFamily="34" charset="0"/>
              </a:rPr>
              <a:t> address prefix that matches destination address</a:t>
            </a:r>
            <a:endParaRPr lang="en-US" sz="2800" dirty="0">
              <a:solidFill>
                <a:srgbClr val="9BBB59">
                  <a:lumMod val="75000"/>
                </a:srgbClr>
              </a:solidFill>
              <a:latin typeface="Gill Sans MT" pitchFamily="34" charset="0"/>
            </a:endParaRP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2082800" y="1036638"/>
            <a:ext cx="38766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longest prefix matching</a:t>
            </a:r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2516188" y="3022601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8" name="Line 25"/>
          <p:cNvSpPr>
            <a:spLocks noChangeShapeType="1"/>
          </p:cNvSpPr>
          <p:nvPr/>
        </p:nvSpPr>
        <p:spPr bwMode="auto">
          <a:xfrm>
            <a:off x="2516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9" name="Line 26"/>
          <p:cNvSpPr>
            <a:spLocks noChangeShapeType="1"/>
          </p:cNvSpPr>
          <p:nvPr/>
        </p:nvSpPr>
        <p:spPr bwMode="auto">
          <a:xfrm>
            <a:off x="2546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00" name="Line 27"/>
          <p:cNvSpPr>
            <a:spLocks noChangeShapeType="1"/>
          </p:cNvSpPr>
          <p:nvPr/>
        </p:nvSpPr>
        <p:spPr bwMode="auto">
          <a:xfrm>
            <a:off x="2520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01" name="Line 28"/>
          <p:cNvSpPr>
            <a:spLocks noChangeShapeType="1"/>
          </p:cNvSpPr>
          <p:nvPr/>
        </p:nvSpPr>
        <p:spPr bwMode="auto">
          <a:xfrm>
            <a:off x="2517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7700963" y="3022601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7999413" y="2965451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</a:rPr>
              <a:t>Link interface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74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204890-C9B9-47E4-9F1B-D8FD87416EA9}" type="slidenum">
              <a:rPr lang="en-US" altLang="sv-SE" sz="14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sv-SE" sz="1400" dirty="0">
              <a:solidFill>
                <a:prstClr val="black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r>
              <a:rPr lang="en-US" altLang="sv-SE" dirty="0" smtClean="0"/>
              <a:t>IP </a:t>
            </a:r>
            <a:r>
              <a:rPr lang="en-US" altLang="sv-SE" dirty="0"/>
              <a:t>Addressing</a:t>
            </a:r>
            <a:r>
              <a:rPr lang="en-US" altLang="sv-SE" dirty="0" smtClean="0"/>
              <a:t>: the </a:t>
            </a:r>
            <a:r>
              <a:rPr lang="en-US" altLang="sv-SE" dirty="0"/>
              <a:t>last word...</a:t>
            </a:r>
            <a:endParaRPr lang="en-US" altLang="sv-SE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4139"/>
            <a:ext cx="11476891" cy="2794942"/>
          </a:xfrm>
        </p:spPr>
        <p:txBody>
          <a:bodyPr/>
          <a:lstStyle/>
          <a:p>
            <a:pPr>
              <a:buFont typeface="ZapfDingbats" pitchFamily="82" charset="2"/>
              <a:buNone/>
              <a:defRPr/>
            </a:pPr>
            <a:r>
              <a:rPr lang="en-US" u="sng" dirty="0" smtClean="0">
                <a:solidFill>
                  <a:schemeClr val="accent2"/>
                </a:solidFill>
              </a:rPr>
              <a:t>Q:</a:t>
            </a:r>
            <a:r>
              <a:rPr lang="en-US" dirty="0" smtClean="0"/>
              <a:t> How does an ISP get block of addresses?</a:t>
            </a:r>
          </a:p>
          <a:p>
            <a:pPr>
              <a:buFont typeface="ZapfDingbats" pitchFamily="82" charset="2"/>
              <a:buNone/>
              <a:defRPr/>
            </a:pPr>
            <a:r>
              <a:rPr lang="en-US" u="sng" dirty="0" smtClean="0">
                <a:solidFill>
                  <a:schemeClr val="accent2"/>
                </a:solidFill>
              </a:rPr>
              <a:t>A: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ICANN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/>
                </a:solidFill>
              </a:rPr>
              <a:t>http://www.icann.org</a:t>
            </a:r>
            <a:r>
              <a:rPr lang="en-US" sz="2400" dirty="0"/>
              <a:t>/</a:t>
            </a:r>
            <a:endParaRPr lang="en-US" sz="2400" dirty="0"/>
          </a:p>
          <a:p>
            <a:pPr>
              <a:buFont typeface="ZapfDingbats" pitchFamily="82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-US" sz="2400" dirty="0"/>
              <a:t>nternet 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orporation for </a:t>
            </a:r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dirty="0"/>
              <a:t>ssigned </a:t>
            </a:r>
            <a:r>
              <a:rPr lang="en-US" sz="2400" b="1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ames and </a:t>
            </a:r>
            <a:r>
              <a:rPr lang="en-US" sz="2400" b="1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umbers</a:t>
            </a:r>
          </a:p>
          <a:p>
            <a:pPr lvl="1">
              <a:defRPr/>
            </a:pPr>
            <a:r>
              <a:rPr lang="en-US" dirty="0" smtClean="0"/>
              <a:t>allocates addresses</a:t>
            </a:r>
          </a:p>
          <a:p>
            <a:pPr lvl="1">
              <a:defRPr/>
            </a:pPr>
            <a:r>
              <a:rPr lang="en-US" dirty="0" smtClean="0"/>
              <a:t>manages DNS</a:t>
            </a:r>
          </a:p>
          <a:p>
            <a:pPr lvl="1">
              <a:defRPr/>
            </a:pPr>
            <a:r>
              <a:rPr lang="en-US" dirty="0" smtClean="0"/>
              <a:t>assigns domain names, resolves disputes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rgbClr val="C0504D"/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C0504D"/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latin typeface="Arial" charset="0"/>
              </a:rPr>
              <a:t>ISPs </a:t>
            </a:r>
            <a:r>
              <a:rPr lang="en-US" sz="1800" dirty="0">
                <a:latin typeface="Arial" charset="0"/>
              </a:rPr>
              <a:t>obtain </a:t>
            </a:r>
            <a:r>
              <a:rPr lang="en-US" sz="1800" dirty="0" smtClean="0">
                <a:latin typeface="Arial" charset="0"/>
              </a:rPr>
              <a:t>IP </a:t>
            </a:r>
            <a:r>
              <a:rPr lang="en-US" sz="1800" dirty="0">
                <a:latin typeface="Arial" charset="0"/>
              </a:rPr>
              <a:t>addresses from a </a:t>
            </a:r>
            <a:endParaRPr lang="en-US" sz="1800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latin typeface="Arial" charset="0"/>
              </a:rPr>
              <a:t>Local </a:t>
            </a:r>
            <a:r>
              <a:rPr lang="en-US" sz="1800" dirty="0">
                <a:latin typeface="Arial" charset="0"/>
              </a:rPr>
              <a:t>Internet Registry (LIR) or </a:t>
            </a:r>
            <a:endParaRPr lang="en-US" sz="1800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latin typeface="Arial" charset="0"/>
              </a:rPr>
              <a:t>National </a:t>
            </a:r>
            <a:r>
              <a:rPr lang="en-US" sz="1800" dirty="0">
                <a:latin typeface="Arial" charset="0"/>
              </a:rPr>
              <a:t>Internet Registry (NIR), </a:t>
            </a:r>
            <a:endParaRPr lang="en-US" sz="1800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latin typeface="Arial" charset="0"/>
              </a:rPr>
              <a:t>their </a:t>
            </a:r>
            <a:r>
              <a:rPr lang="en-US" sz="1800" dirty="0">
                <a:latin typeface="Arial" charset="0"/>
              </a:rPr>
              <a:t>appropriate Regional Internet Registry (</a:t>
            </a:r>
            <a:r>
              <a:rPr lang="en-US" sz="1800" dirty="0">
                <a:latin typeface="Arial" charset="0"/>
              </a:rPr>
              <a:t>RIR, 5 worldwide).</a:t>
            </a:r>
            <a:endParaRPr lang="en-US" sz="1800" dirty="0">
              <a:latin typeface="Arial" charset="0"/>
            </a:endParaRPr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pic>
        <p:nvPicPr>
          <p:cNvPr id="3891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7" y="1776935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73" y="4384109"/>
            <a:ext cx="3244276" cy="18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4" y="1200509"/>
            <a:ext cx="5550433" cy="4648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get addresses</a:t>
            </a:r>
          </a:p>
          <a:p>
            <a:pPr lvl="1"/>
            <a:r>
              <a:rPr lang="en-US" dirty="0"/>
              <a:t>NAT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9" y="38610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3DC17C77-27D6-467F-952D-E3F38D598DDB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43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8372" name="Freeform 80"/>
          <p:cNvSpPr>
            <a:spLocks/>
          </p:cNvSpPr>
          <p:nvPr/>
        </p:nvSpPr>
        <p:spPr bwMode="auto">
          <a:xfrm>
            <a:off x="5676901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156" y="325318"/>
            <a:ext cx="8091488" cy="6440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/>
              <a:t>(Well</a:t>
            </a:r>
            <a:r>
              <a:rPr lang="en-US" sz="2700" dirty="0"/>
              <a:t>, it was not really the last word</a:t>
            </a:r>
            <a:r>
              <a:rPr lang="en-US" sz="2700" dirty="0"/>
              <a:t>…)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</a:t>
            </a:r>
            <a:r>
              <a:rPr lang="en-US" dirty="0"/>
              <a:t>: network address </a:t>
            </a:r>
            <a:r>
              <a:rPr lang="en-US" dirty="0" smtClean="0"/>
              <a:t>translation </a:t>
            </a:r>
            <a:r>
              <a:rPr lang="en-US" sz="4000" dirty="0"/>
              <a:t/>
            </a:r>
            <a:br>
              <a:rPr lang="en-US" sz="4000" dirty="0"/>
            </a:br>
            <a:endParaRPr lang="en-US" sz="3100" dirty="0"/>
          </a:p>
        </p:txBody>
      </p:sp>
      <p:sp>
        <p:nvSpPr>
          <p:cNvPr id="58374" name="Freeform 4"/>
          <p:cNvSpPr>
            <a:spLocks/>
          </p:cNvSpPr>
          <p:nvPr/>
        </p:nvSpPr>
        <p:spPr bwMode="auto">
          <a:xfrm>
            <a:off x="1524000" y="2579689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 flipV="1">
            <a:off x="5791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 flipH="1">
            <a:off x="8534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8631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V="1">
            <a:off x="8637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9256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10.0.0.1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9383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10.0.0.2</a:t>
            </a:r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9334501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10.0.0.3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5741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10.0.0.4</a:t>
            </a:r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 flipH="1">
            <a:off x="5865814" y="2944814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3848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138.76.29.7</a:t>
            </a:r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 flipH="1">
            <a:off x="5026026" y="3271839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86" name="Line 79"/>
          <p:cNvSpPr>
            <a:spLocks noChangeShapeType="1"/>
          </p:cNvSpPr>
          <p:nvPr/>
        </p:nvSpPr>
        <p:spPr bwMode="auto">
          <a:xfrm>
            <a:off x="2230439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87" name="Text Box 81"/>
          <p:cNvSpPr txBox="1">
            <a:spLocks noChangeArrowheads="1"/>
          </p:cNvSpPr>
          <p:nvPr/>
        </p:nvSpPr>
        <p:spPr bwMode="auto">
          <a:xfrm>
            <a:off x="6240463" y="1674814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local network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(e.g., home network)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10.0.0/24</a:t>
            </a:r>
          </a:p>
        </p:txBody>
      </p:sp>
      <p:sp>
        <p:nvSpPr>
          <p:cNvPr id="58388" name="Line 82"/>
          <p:cNvSpPr>
            <a:spLocks noChangeShapeType="1"/>
          </p:cNvSpPr>
          <p:nvPr/>
        </p:nvSpPr>
        <p:spPr bwMode="auto">
          <a:xfrm>
            <a:off x="8509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89" name="Line 83"/>
          <p:cNvSpPr>
            <a:spLocks noChangeShapeType="1"/>
          </p:cNvSpPr>
          <p:nvPr/>
        </p:nvSpPr>
        <p:spPr bwMode="auto">
          <a:xfrm>
            <a:off x="5557838" y="1760539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90" name="Line 84"/>
          <p:cNvSpPr>
            <a:spLocks noChangeShapeType="1"/>
          </p:cNvSpPr>
          <p:nvPr/>
        </p:nvSpPr>
        <p:spPr bwMode="auto">
          <a:xfrm flipH="1" flipV="1">
            <a:off x="5697539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91" name="Line 86"/>
          <p:cNvSpPr>
            <a:spLocks noChangeShapeType="1"/>
          </p:cNvSpPr>
          <p:nvPr/>
        </p:nvSpPr>
        <p:spPr bwMode="auto">
          <a:xfrm>
            <a:off x="4102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92" name="Line 87"/>
          <p:cNvSpPr>
            <a:spLocks noChangeShapeType="1"/>
          </p:cNvSpPr>
          <p:nvPr/>
        </p:nvSpPr>
        <p:spPr bwMode="auto">
          <a:xfrm flipH="1" flipV="1">
            <a:off x="2290764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93" name="Text Box 88"/>
          <p:cNvSpPr txBox="1">
            <a:spLocks noChangeArrowheads="1"/>
          </p:cNvSpPr>
          <p:nvPr/>
        </p:nvSpPr>
        <p:spPr bwMode="auto">
          <a:xfrm>
            <a:off x="3178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rest of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Internet</a:t>
            </a:r>
          </a:p>
        </p:txBody>
      </p:sp>
      <p:sp>
        <p:nvSpPr>
          <p:cNvPr id="58394" name="Text Box 90"/>
          <p:cNvSpPr txBox="1">
            <a:spLocks noChangeArrowheads="1"/>
          </p:cNvSpPr>
          <p:nvPr/>
        </p:nvSpPr>
        <p:spPr bwMode="auto">
          <a:xfrm>
            <a:off x="5791200" y="4812323"/>
            <a:ext cx="5645149" cy="9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datagrams with source or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 destination 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in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this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network have 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10.0.0/24 address for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source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, </a:t>
            </a:r>
            <a:endParaRPr lang="en-US" sz="24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destination 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(as usual)</a:t>
            </a:r>
          </a:p>
        </p:txBody>
      </p:sp>
      <p:sp>
        <p:nvSpPr>
          <p:cNvPr id="58395" name="Text Box 92"/>
          <p:cNvSpPr txBox="1">
            <a:spLocks noChangeArrowheads="1"/>
          </p:cNvSpPr>
          <p:nvPr/>
        </p:nvSpPr>
        <p:spPr bwMode="auto">
          <a:xfrm>
            <a:off x="175846" y="4746626"/>
            <a:ext cx="5302617" cy="11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sz="2400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datagrams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local</a:t>
            </a:r>
          </a:p>
          <a:p>
            <a:pPr algn="r"/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network have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single source NAT IP address: 138.76.29.7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</a:rPr>
              <a:t>different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source port numbers</a:t>
            </a:r>
          </a:p>
        </p:txBody>
      </p:sp>
      <p:sp>
        <p:nvSpPr>
          <p:cNvPr id="58397" name="Line 96"/>
          <p:cNvSpPr>
            <a:spLocks noChangeShapeType="1"/>
          </p:cNvSpPr>
          <p:nvPr/>
        </p:nvSpPr>
        <p:spPr bwMode="auto">
          <a:xfrm flipV="1">
            <a:off x="6342064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398" name="Line 97"/>
          <p:cNvSpPr>
            <a:spLocks noChangeShapeType="1"/>
          </p:cNvSpPr>
          <p:nvPr/>
        </p:nvSpPr>
        <p:spPr bwMode="auto">
          <a:xfrm flipV="1">
            <a:off x="4230689" y="3308351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8399" name="Group 98"/>
          <p:cNvGrpSpPr>
            <a:grpSpLocks/>
          </p:cNvGrpSpPr>
          <p:nvPr/>
        </p:nvGrpSpPr>
        <p:grpSpPr bwMode="auto">
          <a:xfrm>
            <a:off x="5157788" y="3059113"/>
            <a:ext cx="900112" cy="347662"/>
            <a:chOff x="4396" y="1245"/>
            <a:chExt cx="672" cy="248"/>
          </a:xfrm>
        </p:grpSpPr>
        <p:sp>
          <p:nvSpPr>
            <p:cNvPr id="584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12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15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16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13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14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400" name="Group 107"/>
          <p:cNvGrpSpPr>
            <a:grpSpLocks/>
          </p:cNvGrpSpPr>
          <p:nvPr/>
        </p:nvGrpSpPr>
        <p:grpSpPr bwMode="auto">
          <a:xfrm flipH="1">
            <a:off x="8731250" y="2239963"/>
            <a:ext cx="641350" cy="558800"/>
            <a:chOff x="-44" y="1473"/>
            <a:chExt cx="981" cy="1105"/>
          </a:xfrm>
        </p:grpSpPr>
        <p:pic>
          <p:nvPicPr>
            <p:cNvPr id="5840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401" name="Group 110"/>
          <p:cNvGrpSpPr>
            <a:grpSpLocks/>
          </p:cNvGrpSpPr>
          <p:nvPr/>
        </p:nvGrpSpPr>
        <p:grpSpPr bwMode="auto">
          <a:xfrm flipH="1">
            <a:off x="8770938" y="2916238"/>
            <a:ext cx="641350" cy="558800"/>
            <a:chOff x="-44" y="1473"/>
            <a:chExt cx="981" cy="1105"/>
          </a:xfrm>
        </p:grpSpPr>
        <p:pic>
          <p:nvPicPr>
            <p:cNvPr id="58405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6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402" name="Group 113"/>
          <p:cNvGrpSpPr>
            <a:grpSpLocks/>
          </p:cNvGrpSpPr>
          <p:nvPr/>
        </p:nvGrpSpPr>
        <p:grpSpPr bwMode="auto">
          <a:xfrm flipH="1">
            <a:off x="8778875" y="3670300"/>
            <a:ext cx="641350" cy="558800"/>
            <a:chOff x="-44" y="1473"/>
            <a:chExt cx="981" cy="1105"/>
          </a:xfrm>
        </p:grpSpPr>
        <p:pic>
          <p:nvPicPr>
            <p:cNvPr id="58403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4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03494" y="4366976"/>
            <a:ext cx="687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(it is all about </a:t>
            </a:r>
            <a:r>
              <a:rPr lang="en-US" dirty="0">
                <a:solidFill>
                  <a:srgbClr val="CC0000"/>
                </a:solidFill>
              </a:rPr>
              <a:t>extending </a:t>
            </a:r>
            <a:r>
              <a:rPr lang="en-US" dirty="0">
                <a:solidFill>
                  <a:srgbClr val="CC0000"/>
                </a:solidFill>
              </a:rPr>
              <a:t>the IP address </a:t>
            </a:r>
            <a:r>
              <a:rPr lang="en-US" dirty="0">
                <a:solidFill>
                  <a:srgbClr val="CC0000"/>
                </a:solidFill>
              </a:rPr>
              <a:t>space; it also “hides” addresses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F231B94-AB41-49DF-BD6E-2FB65685D931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1444" name="Freeform 139"/>
          <p:cNvSpPr>
            <a:spLocks/>
          </p:cNvSpPr>
          <p:nvPr/>
        </p:nvSpPr>
        <p:spPr bwMode="auto">
          <a:xfrm>
            <a:off x="1703388" y="3651251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45" name="Freeform 29"/>
          <p:cNvSpPr>
            <a:spLocks/>
          </p:cNvSpPr>
          <p:nvPr/>
        </p:nvSpPr>
        <p:spPr bwMode="auto">
          <a:xfrm>
            <a:off x="5992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46" name="Line 32"/>
          <p:cNvSpPr>
            <a:spLocks noChangeShapeType="1"/>
          </p:cNvSpPr>
          <p:nvPr/>
        </p:nvSpPr>
        <p:spPr bwMode="auto">
          <a:xfrm>
            <a:off x="6107114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47" name="Line 34"/>
          <p:cNvSpPr>
            <a:spLocks noChangeShapeType="1"/>
          </p:cNvSpPr>
          <p:nvPr/>
        </p:nvSpPr>
        <p:spPr bwMode="auto">
          <a:xfrm>
            <a:off x="8947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48" name="Line 35"/>
          <p:cNvSpPr>
            <a:spLocks noChangeShapeType="1"/>
          </p:cNvSpPr>
          <p:nvPr/>
        </p:nvSpPr>
        <p:spPr bwMode="auto">
          <a:xfrm flipV="1">
            <a:off x="8953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49" name="Text Box 36"/>
          <p:cNvSpPr txBox="1">
            <a:spLocks noChangeArrowheads="1"/>
          </p:cNvSpPr>
          <p:nvPr/>
        </p:nvSpPr>
        <p:spPr bwMode="auto">
          <a:xfrm>
            <a:off x="9572626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10.0.0.1</a:t>
            </a:r>
          </a:p>
        </p:txBody>
      </p:sp>
      <p:sp>
        <p:nvSpPr>
          <p:cNvPr id="61450" name="Text Box 37"/>
          <p:cNvSpPr txBox="1">
            <a:spLocks noChangeArrowheads="1"/>
          </p:cNvSpPr>
          <p:nvPr/>
        </p:nvSpPr>
        <p:spPr bwMode="auto">
          <a:xfrm>
            <a:off x="9699626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10.0.0.2</a:t>
            </a:r>
          </a:p>
        </p:txBody>
      </p:sp>
      <p:sp>
        <p:nvSpPr>
          <p:cNvPr id="61451" name="Text Box 38"/>
          <p:cNvSpPr txBox="1">
            <a:spLocks noChangeArrowheads="1"/>
          </p:cNvSpPr>
          <p:nvPr/>
        </p:nvSpPr>
        <p:spPr bwMode="auto">
          <a:xfrm>
            <a:off x="9661526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7154863" y="2855913"/>
            <a:ext cx="1871662" cy="1033462"/>
            <a:chOff x="3550" y="2055"/>
            <a:chExt cx="1179" cy="651"/>
          </a:xfrm>
        </p:grpSpPr>
        <p:grpSp>
          <p:nvGrpSpPr>
            <p:cNvPr id="6154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154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4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solidFill>
                      <a:prstClr val="black"/>
                    </a:solidFill>
                  </a:rPr>
                  <a:t>S: 10.0.0.1, 3345</a:t>
                </a:r>
              </a:p>
              <a:p>
                <a:r>
                  <a:rPr lang="en-US" sz="1200">
                    <a:solidFill>
                      <a:prstClr val="black"/>
                    </a:solidFill>
                  </a:rPr>
                  <a:t>D: 128.119.40.186, 80</a:t>
                </a:r>
              </a:p>
            </p:txBody>
          </p:sp>
          <p:grpSp>
            <p:nvGrpSpPr>
              <p:cNvPr id="6154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5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55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5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154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1249 h 264"/>
                <a:gd name="T2" fmla="*/ 2554 w 417"/>
                <a:gd name="T3" fmla="*/ 1249 h 264"/>
                <a:gd name="T4" fmla="*/ 2554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544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6154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4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61453" name="Text Box 54"/>
          <p:cNvSpPr txBox="1">
            <a:spLocks noChangeArrowheads="1"/>
          </p:cNvSpPr>
          <p:nvPr/>
        </p:nvSpPr>
        <p:spPr bwMode="auto">
          <a:xfrm>
            <a:off x="6057901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10.0.0.4</a:t>
            </a:r>
          </a:p>
        </p:txBody>
      </p:sp>
      <p:sp>
        <p:nvSpPr>
          <p:cNvPr id="61454" name="Line 55"/>
          <p:cNvSpPr>
            <a:spLocks noChangeShapeType="1"/>
          </p:cNvSpPr>
          <p:nvPr/>
        </p:nvSpPr>
        <p:spPr bwMode="auto">
          <a:xfrm flipH="1">
            <a:off x="6181726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55" name="Text Box 56"/>
          <p:cNvSpPr txBox="1">
            <a:spLocks noChangeArrowheads="1"/>
          </p:cNvSpPr>
          <p:nvPr/>
        </p:nvSpPr>
        <p:spPr bwMode="auto">
          <a:xfrm>
            <a:off x="4219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138.76.29.7</a:t>
            </a:r>
          </a:p>
        </p:txBody>
      </p:sp>
      <p:sp>
        <p:nvSpPr>
          <p:cNvPr id="61456" name="Line 57"/>
          <p:cNvSpPr>
            <a:spLocks noChangeShapeType="1"/>
          </p:cNvSpPr>
          <p:nvPr/>
        </p:nvSpPr>
        <p:spPr bwMode="auto">
          <a:xfrm flipH="1">
            <a:off x="5441951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993064" y="1570038"/>
            <a:ext cx="2433637" cy="1389062"/>
            <a:chOff x="3944" y="989"/>
            <a:chExt cx="1533" cy="875"/>
          </a:xfrm>
        </p:grpSpPr>
        <p:sp>
          <p:nvSpPr>
            <p:cNvPr id="61540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6154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458" name="Freeform 67"/>
          <p:cNvSpPr>
            <a:spLocks/>
          </p:cNvSpPr>
          <p:nvPr/>
        </p:nvSpPr>
        <p:spPr bwMode="auto">
          <a:xfrm>
            <a:off x="3868739" y="2627314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59" name="Rectangle 62"/>
          <p:cNvSpPr>
            <a:spLocks noChangeArrowheads="1"/>
          </p:cNvSpPr>
          <p:nvPr/>
        </p:nvSpPr>
        <p:spPr bwMode="auto">
          <a:xfrm>
            <a:off x="3868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60" name="Text Box 60"/>
          <p:cNvSpPr txBox="1">
            <a:spLocks noChangeArrowheads="1"/>
          </p:cNvSpPr>
          <p:nvPr/>
        </p:nvSpPr>
        <p:spPr bwMode="auto">
          <a:xfrm>
            <a:off x="3910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NAT translation table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WAN side addr        LAN side addr</a:t>
            </a:r>
          </a:p>
        </p:txBody>
      </p:sp>
      <p:sp>
        <p:nvSpPr>
          <p:cNvPr id="61461" name="Line 63"/>
          <p:cNvSpPr>
            <a:spLocks noChangeShapeType="1"/>
          </p:cNvSpPr>
          <p:nvPr/>
        </p:nvSpPr>
        <p:spPr bwMode="auto">
          <a:xfrm flipV="1">
            <a:off x="3868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62" name="Line 64"/>
          <p:cNvSpPr>
            <a:spLocks noChangeShapeType="1"/>
          </p:cNvSpPr>
          <p:nvPr/>
        </p:nvSpPr>
        <p:spPr bwMode="auto">
          <a:xfrm flipV="1">
            <a:off x="3883026" y="2025651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63" name="Line 65"/>
          <p:cNvSpPr>
            <a:spLocks noChangeShapeType="1"/>
          </p:cNvSpPr>
          <p:nvPr/>
        </p:nvSpPr>
        <p:spPr bwMode="auto">
          <a:xfrm>
            <a:off x="5992814" y="1770064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3925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6289676" y="3435350"/>
            <a:ext cx="2784475" cy="1638300"/>
            <a:chOff x="3002" y="2417"/>
            <a:chExt cx="1754" cy="1032"/>
          </a:xfrm>
        </p:grpSpPr>
        <p:sp>
          <p:nvSpPr>
            <p:cNvPr id="61526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27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S: 128.119.40.186, 80 </a:t>
              </a:r>
            </a:p>
            <a:p>
              <a:r>
                <a:rPr lang="en-US" sz="1200">
                  <a:solidFill>
                    <a:prstClr val="black"/>
                  </a:solidFill>
                </a:rPr>
                <a:t>D: 10.0.0.1, 3345</a:t>
              </a:r>
            </a:p>
            <a:p>
              <a:endParaRPr lang="en-US" sz="1200">
                <a:solidFill>
                  <a:prstClr val="black"/>
                </a:solidFill>
              </a:endParaRPr>
            </a:p>
          </p:txBody>
        </p:sp>
        <p:grpSp>
          <p:nvGrpSpPr>
            <p:cNvPr id="61528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1537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38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39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52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1534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35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36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530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531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61532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33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3055939" y="3652839"/>
            <a:ext cx="2497137" cy="566737"/>
            <a:chOff x="1026" y="3559"/>
            <a:chExt cx="1573" cy="357"/>
          </a:xfrm>
        </p:grpSpPr>
        <p:grpSp>
          <p:nvGrpSpPr>
            <p:cNvPr id="61511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1516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17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>
                    <a:solidFill>
                      <a:prstClr val="black"/>
                    </a:solidFill>
                  </a:rPr>
                  <a:t>S: 138.76.29.7, 5001</a:t>
                </a:r>
              </a:p>
              <a:p>
                <a:r>
                  <a:rPr lang="en-US" sz="1200">
                    <a:solidFill>
                      <a:prstClr val="black"/>
                    </a:solidFill>
                  </a:rPr>
                  <a:t>D: 128.119.40.186, 80</a:t>
                </a:r>
              </a:p>
            </p:txBody>
          </p:sp>
          <p:grpSp>
            <p:nvGrpSpPr>
              <p:cNvPr id="61518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23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24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2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519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20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2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22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1512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513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61514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15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524001" y="1671639"/>
            <a:ext cx="5154613" cy="2052637"/>
            <a:chOff x="0" y="1306"/>
            <a:chExt cx="3247" cy="1293"/>
          </a:xfrm>
        </p:grpSpPr>
        <p:sp>
          <p:nvSpPr>
            <p:cNvPr id="61507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61508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09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10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2884489" y="4681538"/>
            <a:ext cx="2471737" cy="703262"/>
            <a:chOff x="1163" y="3752"/>
            <a:chExt cx="1557" cy="443"/>
          </a:xfrm>
        </p:grpSpPr>
        <p:sp>
          <p:nvSpPr>
            <p:cNvPr id="61493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94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S: 128.119.40.186, 80 </a:t>
              </a:r>
            </a:p>
            <a:p>
              <a:r>
                <a:rPr lang="en-US" sz="1200">
                  <a:solidFill>
                    <a:prstClr val="black"/>
                  </a:solidFill>
                </a:rPr>
                <a:t>D: 138.76.29.7, 5001</a:t>
              </a:r>
            </a:p>
            <a:p>
              <a:endParaRPr lang="en-US" sz="1200">
                <a:solidFill>
                  <a:prstClr val="black"/>
                </a:solidFill>
              </a:endParaRPr>
            </a:p>
          </p:txBody>
        </p:sp>
        <p:grpSp>
          <p:nvGrpSpPr>
            <p:cNvPr id="61495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1504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05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06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496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1501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02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03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4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498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614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2841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6265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1471" name="Line 138"/>
          <p:cNvSpPr>
            <a:spLocks noChangeShapeType="1"/>
          </p:cNvSpPr>
          <p:nvPr/>
        </p:nvSpPr>
        <p:spPr bwMode="auto">
          <a:xfrm>
            <a:off x="2546351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2057400" y="230188"/>
            <a:ext cx="8091488" cy="509588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NAT: network address translation</a:t>
            </a:r>
          </a:p>
        </p:txBody>
      </p:sp>
      <p:grpSp>
        <p:nvGrpSpPr>
          <p:cNvPr id="61474" name="Group 143"/>
          <p:cNvGrpSpPr>
            <a:grpSpLocks/>
          </p:cNvGrpSpPr>
          <p:nvPr/>
        </p:nvGrpSpPr>
        <p:grpSpPr bwMode="auto">
          <a:xfrm>
            <a:off x="5559426" y="4095750"/>
            <a:ext cx="587375" cy="323850"/>
            <a:chOff x="4396" y="1245"/>
            <a:chExt cx="672" cy="248"/>
          </a:xfrm>
        </p:grpSpPr>
        <p:sp>
          <p:nvSpPr>
            <p:cNvPr id="614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1488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1491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92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489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90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1475" name="Group 156"/>
          <p:cNvGrpSpPr>
            <a:grpSpLocks/>
          </p:cNvGrpSpPr>
          <p:nvPr/>
        </p:nvGrpSpPr>
        <p:grpSpPr bwMode="auto">
          <a:xfrm flipH="1">
            <a:off x="9053513" y="3311525"/>
            <a:ext cx="641350" cy="558800"/>
            <a:chOff x="-44" y="1473"/>
            <a:chExt cx="981" cy="1105"/>
          </a:xfrm>
        </p:grpSpPr>
        <p:pic>
          <p:nvPicPr>
            <p:cNvPr id="61483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4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1476" name="Group 159"/>
          <p:cNvGrpSpPr>
            <a:grpSpLocks/>
          </p:cNvGrpSpPr>
          <p:nvPr/>
        </p:nvGrpSpPr>
        <p:grpSpPr bwMode="auto">
          <a:xfrm flipH="1">
            <a:off x="9064625" y="4054475"/>
            <a:ext cx="641350" cy="558800"/>
            <a:chOff x="-44" y="1473"/>
            <a:chExt cx="981" cy="1105"/>
          </a:xfrm>
        </p:grpSpPr>
        <p:pic>
          <p:nvPicPr>
            <p:cNvPr id="61481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2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1477" name="Group 162"/>
          <p:cNvGrpSpPr>
            <a:grpSpLocks/>
          </p:cNvGrpSpPr>
          <p:nvPr/>
        </p:nvGrpSpPr>
        <p:grpSpPr bwMode="auto">
          <a:xfrm flipH="1">
            <a:off x="9072563" y="4808538"/>
            <a:ext cx="641350" cy="558800"/>
            <a:chOff x="-44" y="1473"/>
            <a:chExt cx="981" cy="1105"/>
          </a:xfrm>
        </p:grpSpPr>
        <p:pic>
          <p:nvPicPr>
            <p:cNvPr id="61479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0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478" name="Line 32"/>
          <p:cNvSpPr>
            <a:spLocks noChangeShapeType="1"/>
          </p:cNvSpPr>
          <p:nvPr/>
        </p:nvSpPr>
        <p:spPr bwMode="auto">
          <a:xfrm>
            <a:off x="8910639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2D76BD7-4602-49C6-84DE-43BAD73DF284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3" y="1172871"/>
            <a:ext cx="11569159" cy="371195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16-bit port-number field: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64k simultaneous connections with a single LAN-side address!</a:t>
            </a:r>
          </a:p>
          <a:p>
            <a:r>
              <a:rPr lang="en-US" dirty="0" smtClean="0">
                <a:ea typeface="ＭＳ Ｐゴシック" pitchFamily="34" charset="-128"/>
              </a:rPr>
              <a:t>NAT is controversial: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routers should in principle process up to layer 3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violates end-to-end argument</a:t>
            </a:r>
          </a:p>
          <a:p>
            <a:pPr lvl="2"/>
            <a:r>
              <a:rPr lang="en-US" sz="2400" dirty="0">
                <a:latin typeface="Gill Sans MT" pitchFamily="34" charset="0"/>
                <a:ea typeface="ＭＳ Ｐゴシック" pitchFamily="34" charset="-128"/>
              </a:rPr>
              <a:t>NAT possibility must be taken into account by app designers, e.g., P2P applications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address shortage should instead be solved by </a:t>
            </a: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IPv6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230188"/>
            <a:ext cx="8091488" cy="563564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NAT: network 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34645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3" y="1200509"/>
            <a:ext cx="6235834" cy="4648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get addresses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NAT</a:t>
            </a:r>
          </a:p>
          <a:p>
            <a:pPr lvl="1"/>
            <a:r>
              <a:rPr lang="en-US" dirty="0" smtClean="0"/>
              <a:t>IPv6</a:t>
            </a: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98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E93979-20E9-4ACE-9923-926890DB1266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47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2276"/>
            <a:ext cx="7772400" cy="27042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motivation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6072"/>
            <a:ext cx="11172091" cy="5105400"/>
          </a:xfrm>
        </p:spPr>
        <p:txBody>
          <a:bodyPr/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initial motivation: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32-bit address space </a:t>
            </a:r>
            <a:r>
              <a:rPr lang="en-US" dirty="0" smtClean="0">
                <a:ea typeface="ＭＳ Ｐゴシック" pitchFamily="34" charset="-128"/>
              </a:rPr>
              <a:t> almost completely </a:t>
            </a:r>
            <a:r>
              <a:rPr lang="en-US" dirty="0" smtClean="0">
                <a:ea typeface="ＭＳ Ｐゴシック" pitchFamily="34" charset="-128"/>
              </a:rPr>
              <a:t>allocated.  </a:t>
            </a:r>
          </a:p>
          <a:p>
            <a:r>
              <a:rPr lang="en-US" dirty="0" smtClean="0">
                <a:ea typeface="ＭＳ Ｐゴシック" pitchFamily="34" charset="-128"/>
              </a:rPr>
              <a:t>additional motivation</a:t>
            </a:r>
            <a:r>
              <a:rPr lang="en-US" dirty="0" smtClean="0">
                <a:ea typeface="ＭＳ Ｐゴシック" pitchFamily="34" charset="-128"/>
              </a:rPr>
              <a:t>: header format must help to: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speed </a:t>
            </a:r>
            <a:r>
              <a:rPr lang="en-US" dirty="0" smtClean="0">
                <a:ea typeface="ＭＳ Ｐゴシック" pitchFamily="34" charset="-128"/>
              </a:rPr>
              <a:t>processing/forwarding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distinguishing types of traffic (for potentially </a:t>
            </a:r>
            <a:r>
              <a:rPr lang="en-US" smtClean="0">
                <a:ea typeface="ＭＳ Ｐゴシック" pitchFamily="34" charset="-128"/>
              </a:rPr>
              <a:t>different services) 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IPv6 datagram format: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fixed-length 40 byte header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 fragmentation allowed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128-bit addresses   </a:t>
            </a:r>
            <a:r>
              <a:rPr lang="en-US" dirty="0" smtClean="0">
                <a:ea typeface="ＭＳ Ｐゴシック" pitchFamily="34" charset="-128"/>
              </a:rPr>
              <a:t>(2</a:t>
            </a:r>
            <a:r>
              <a:rPr lang="en-US" baseline="30000" dirty="0" smtClean="0">
                <a:ea typeface="ＭＳ Ｐゴシック" pitchFamily="34" charset="-128"/>
              </a:rPr>
              <a:t>128 </a:t>
            </a:r>
            <a:r>
              <a:rPr lang="en-US" dirty="0" smtClean="0">
                <a:ea typeface="ＭＳ Ｐゴシック" pitchFamily="34" charset="-128"/>
              </a:rPr>
              <a:t> = 10</a:t>
            </a:r>
            <a:r>
              <a:rPr lang="en-US" baseline="30000" dirty="0" smtClean="0">
                <a:ea typeface="ＭＳ Ｐゴシック" pitchFamily="34" charset="-128"/>
              </a:rPr>
              <a:t>38</a:t>
            </a:r>
            <a:r>
              <a:rPr lang="en-US" dirty="0" smtClean="0">
                <a:ea typeface="ＭＳ Ｐゴシック" pitchFamily="34" charset="-128"/>
              </a:rPr>
              <a:t> hosts)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Standard subnet size: </a:t>
            </a:r>
            <a:r>
              <a:rPr lang="en-US" i="1" dirty="0" smtClean="0">
                <a:ea typeface="ＭＳ Ｐゴシック" pitchFamily="34" charset="-128"/>
              </a:rPr>
              <a:t>2</a:t>
            </a:r>
            <a:r>
              <a:rPr lang="en-US" i="1" baseline="30000" dirty="0" smtClean="0">
                <a:ea typeface="ＭＳ Ｐゴシック" pitchFamily="34" charset="-128"/>
              </a:rPr>
              <a:t>64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hosts</a:t>
            </a:r>
          </a:p>
        </p:txBody>
      </p:sp>
    </p:spTree>
    <p:extLst>
      <p:ext uri="{BB962C8B-B14F-4D97-AF65-F5344CB8AC3E}">
        <p14:creationId xmlns:p14="http://schemas.microsoft.com/office/powerpoint/2010/main" val="3585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6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4BDF1D-EDD0-4CD0-A522-A5790BA42C73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48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0661" name="Rectangle 80"/>
          <p:cNvSpPr>
            <a:spLocks noChangeArrowheads="1"/>
          </p:cNvSpPr>
          <p:nvPr/>
        </p:nvSpPr>
        <p:spPr bwMode="auto">
          <a:xfrm>
            <a:off x="3740151" y="3263901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5739"/>
            <a:ext cx="7772400" cy="5381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 datagram format</a:t>
            </a:r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539263" y="1145383"/>
            <a:ext cx="4724400" cy="1106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normAutofit/>
          </a:bodyPr>
          <a:lstStyle/>
          <a:p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  identify priority among datagrams in flow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 identify datagrams in same </a:t>
            </a:r>
            <a:r>
              <a:rPr lang="ja-JP" altLang="en-US" dirty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altLang="ja-JP" dirty="0">
                <a:solidFill>
                  <a:prstClr val="black"/>
                </a:solidFill>
                <a:latin typeface="Gill Sans MT" pitchFamily="34" charset="0"/>
              </a:rPr>
              <a:t>flow.</a:t>
            </a:r>
            <a:r>
              <a:rPr lang="ja-JP" altLang="en-US" dirty="0">
                <a:solidFill>
                  <a:prstClr val="black"/>
                </a:solidFill>
                <a:latin typeface="Gill Sans MT" pitchFamily="34" charset="0"/>
              </a:rPr>
              <a:t>”</a:t>
            </a:r>
            <a:r>
              <a:rPr lang="en-US" altLang="ja-JP" dirty="0">
                <a:solidFill>
                  <a:prstClr val="black"/>
                </a:solidFill>
                <a:latin typeface="Gill Sans MT" pitchFamily="34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           </a:t>
            </a: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(concept of</a:t>
            </a:r>
            <a:r>
              <a:rPr lang="ja-JP" altLang="en-US" dirty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altLang="ja-JP" dirty="0">
                <a:solidFill>
                  <a:prstClr val="black"/>
                </a:solidFill>
                <a:latin typeface="Gill Sans MT" pitchFamily="34" charset="0"/>
              </a:rPr>
              <a:t>flow</a:t>
            </a:r>
            <a:r>
              <a:rPr lang="ja-JP" altLang="en-US" dirty="0">
                <a:solidFill>
                  <a:prstClr val="black"/>
                </a:solidFill>
                <a:latin typeface="Gill Sans MT" pitchFamily="34" charset="0"/>
              </a:rPr>
              <a:t>”</a:t>
            </a:r>
            <a:r>
              <a:rPr lang="en-US" altLang="ja-JP" dirty="0">
                <a:solidFill>
                  <a:prstClr val="black"/>
                </a:solidFill>
                <a:latin typeface="Gill Sans MT" pitchFamily="34" charset="0"/>
              </a:rPr>
              <a:t> not well defined</a:t>
            </a:r>
            <a:r>
              <a:rPr lang="en-US" altLang="ja-JP" dirty="0">
                <a:solidFill>
                  <a:prstClr val="black"/>
                </a:solidFill>
                <a:latin typeface="Gill Sans MT" pitchFamily="34" charset="0"/>
              </a:rPr>
              <a:t>).</a:t>
            </a:r>
            <a:endParaRPr lang="en-US" altLang="ja-JP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70664" name="Rectangle 56"/>
          <p:cNvSpPr>
            <a:spLocks noChangeArrowheads="1"/>
          </p:cNvSpPr>
          <p:nvPr/>
        </p:nvSpPr>
        <p:spPr bwMode="auto">
          <a:xfrm>
            <a:off x="3665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65" name="Line 60"/>
          <p:cNvSpPr>
            <a:spLocks noChangeShapeType="1"/>
          </p:cNvSpPr>
          <p:nvPr/>
        </p:nvSpPr>
        <p:spPr bwMode="auto">
          <a:xfrm>
            <a:off x="3667126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66" name="Line 61"/>
          <p:cNvSpPr>
            <a:spLocks noChangeShapeType="1"/>
          </p:cNvSpPr>
          <p:nvPr/>
        </p:nvSpPr>
        <p:spPr bwMode="auto">
          <a:xfrm>
            <a:off x="4318000" y="335438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67" name="Line 63"/>
          <p:cNvSpPr>
            <a:spLocks noChangeShapeType="1"/>
          </p:cNvSpPr>
          <p:nvPr/>
        </p:nvSpPr>
        <p:spPr bwMode="auto">
          <a:xfrm>
            <a:off x="5006975" y="3351214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68" name="Line 64"/>
          <p:cNvSpPr>
            <a:spLocks noChangeShapeType="1"/>
          </p:cNvSpPr>
          <p:nvPr/>
        </p:nvSpPr>
        <p:spPr bwMode="auto">
          <a:xfrm>
            <a:off x="5934075" y="3649664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69" name="Line 65"/>
          <p:cNvSpPr>
            <a:spLocks noChangeShapeType="1"/>
          </p:cNvSpPr>
          <p:nvPr/>
        </p:nvSpPr>
        <p:spPr bwMode="auto">
          <a:xfrm>
            <a:off x="7080250" y="365283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70" name="Line 66"/>
          <p:cNvSpPr>
            <a:spLocks noChangeShapeType="1"/>
          </p:cNvSpPr>
          <p:nvPr/>
        </p:nvSpPr>
        <p:spPr bwMode="auto">
          <a:xfrm>
            <a:off x="3654426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71" name="Line 67"/>
          <p:cNvSpPr>
            <a:spLocks noChangeShapeType="1"/>
          </p:cNvSpPr>
          <p:nvPr/>
        </p:nvSpPr>
        <p:spPr bwMode="auto">
          <a:xfrm>
            <a:off x="3671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72" name="Line 68"/>
          <p:cNvSpPr>
            <a:spLocks noChangeShapeType="1"/>
          </p:cNvSpPr>
          <p:nvPr/>
        </p:nvSpPr>
        <p:spPr bwMode="auto">
          <a:xfrm>
            <a:off x="3657601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674076" y="5175251"/>
            <a:ext cx="4737100" cy="987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73" name="Text Box 69"/>
          <p:cNvSpPr txBox="1">
            <a:spLocks noChangeArrowheads="1"/>
          </p:cNvSpPr>
          <p:nvPr/>
        </p:nvSpPr>
        <p:spPr bwMode="auto">
          <a:xfrm>
            <a:off x="5570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70674" name="Text Box 70"/>
          <p:cNvSpPr txBox="1">
            <a:spLocks noChangeArrowheads="1"/>
          </p:cNvSpPr>
          <p:nvPr/>
        </p:nvSpPr>
        <p:spPr bwMode="auto">
          <a:xfrm>
            <a:off x="4902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prstClr val="black"/>
                </a:solidFill>
              </a:rPr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prstClr val="black"/>
                </a:solidFill>
              </a:rPr>
              <a:t>(128 bits)</a:t>
            </a:r>
          </a:p>
        </p:txBody>
      </p:sp>
      <p:sp>
        <p:nvSpPr>
          <p:cNvPr id="70675" name="Text Box 71"/>
          <p:cNvSpPr txBox="1">
            <a:spLocks noChangeArrowheads="1"/>
          </p:cNvSpPr>
          <p:nvPr/>
        </p:nvSpPr>
        <p:spPr bwMode="auto">
          <a:xfrm>
            <a:off x="5067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prstClr val="black"/>
                </a:solidFill>
              </a:rPr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prstClr val="black"/>
                </a:solidFill>
              </a:rPr>
              <a:t>(128 bits)</a:t>
            </a:r>
          </a:p>
        </p:txBody>
      </p:sp>
      <p:sp>
        <p:nvSpPr>
          <p:cNvPr id="70676" name="Text Box 72"/>
          <p:cNvSpPr txBox="1">
            <a:spLocks noChangeArrowheads="1"/>
          </p:cNvSpPr>
          <p:nvPr/>
        </p:nvSpPr>
        <p:spPr bwMode="auto">
          <a:xfrm>
            <a:off x="4151313" y="3619501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payload len</a:t>
            </a:r>
          </a:p>
        </p:txBody>
      </p:sp>
      <p:sp>
        <p:nvSpPr>
          <p:cNvPr id="70677" name="Text Box 73"/>
          <p:cNvSpPr txBox="1">
            <a:spLocks noChangeArrowheads="1"/>
          </p:cNvSpPr>
          <p:nvPr/>
        </p:nvSpPr>
        <p:spPr bwMode="auto">
          <a:xfrm>
            <a:off x="5932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next hdr</a:t>
            </a:r>
          </a:p>
        </p:txBody>
      </p:sp>
      <p:sp>
        <p:nvSpPr>
          <p:cNvPr id="70678" name="Text Box 74"/>
          <p:cNvSpPr txBox="1">
            <a:spLocks noChangeArrowheads="1"/>
          </p:cNvSpPr>
          <p:nvPr/>
        </p:nvSpPr>
        <p:spPr bwMode="auto">
          <a:xfrm>
            <a:off x="7188200" y="3613151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hop limit</a:t>
            </a:r>
          </a:p>
        </p:txBody>
      </p:sp>
      <p:sp>
        <p:nvSpPr>
          <p:cNvPr id="70679" name="Text Box 75"/>
          <p:cNvSpPr txBox="1">
            <a:spLocks noChangeArrowheads="1"/>
          </p:cNvSpPr>
          <p:nvPr/>
        </p:nvSpPr>
        <p:spPr bwMode="auto">
          <a:xfrm>
            <a:off x="6057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flow label</a:t>
            </a:r>
          </a:p>
        </p:txBody>
      </p:sp>
      <p:sp>
        <p:nvSpPr>
          <p:cNvPr id="70680" name="Text Box 76"/>
          <p:cNvSpPr txBox="1">
            <a:spLocks noChangeArrowheads="1"/>
          </p:cNvSpPr>
          <p:nvPr/>
        </p:nvSpPr>
        <p:spPr bwMode="auto">
          <a:xfrm>
            <a:off x="4437063" y="3305176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pri</a:t>
            </a:r>
          </a:p>
        </p:txBody>
      </p:sp>
      <p:sp>
        <p:nvSpPr>
          <p:cNvPr id="70681" name="Text Box 77"/>
          <p:cNvSpPr txBox="1">
            <a:spLocks noChangeArrowheads="1"/>
          </p:cNvSpPr>
          <p:nvPr/>
        </p:nvSpPr>
        <p:spPr bwMode="auto">
          <a:xfrm>
            <a:off x="3730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ver</a:t>
            </a:r>
          </a:p>
        </p:txBody>
      </p:sp>
      <p:sp>
        <p:nvSpPr>
          <p:cNvPr id="70682" name="Line 79"/>
          <p:cNvSpPr>
            <a:spLocks noChangeShapeType="1"/>
          </p:cNvSpPr>
          <p:nvPr/>
        </p:nvSpPr>
        <p:spPr bwMode="auto">
          <a:xfrm>
            <a:off x="3643314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83" name="Text Box 78"/>
          <p:cNvSpPr txBox="1">
            <a:spLocks noChangeArrowheads="1"/>
          </p:cNvSpPr>
          <p:nvPr/>
        </p:nvSpPr>
        <p:spPr bwMode="auto">
          <a:xfrm>
            <a:off x="5502275" y="6210301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32 bits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04338" y="1210469"/>
            <a:ext cx="6424247" cy="1041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CC0000"/>
                </a:solidFill>
                <a:ea typeface="ＭＳ Ｐゴシック" pitchFamily="34" charset="-128"/>
              </a:rPr>
              <a:t>checksum</a:t>
            </a:r>
            <a:r>
              <a:rPr lang="en-US" sz="1800" dirty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sz="1800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removed entirely to reduce processing time at each hop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CC0000"/>
                </a:solidFill>
                <a:ea typeface="ＭＳ Ｐゴシック" pitchFamily="34" charset="-128"/>
              </a:rPr>
              <a:t>options: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 allowed, but outside of header, indicated by </a:t>
            </a:r>
            <a:r>
              <a:rPr lang="ja-JP" altLang="en-US" sz="1800" dirty="0">
                <a:solidFill>
                  <a:prstClr val="black"/>
                </a:solidFill>
              </a:rPr>
              <a:t>“</a:t>
            </a:r>
            <a:r>
              <a:rPr lang="en-US" altLang="ja-JP" sz="1800" dirty="0">
                <a:solidFill>
                  <a:prstClr val="black"/>
                </a:solidFill>
              </a:rPr>
              <a:t>Next Header</a:t>
            </a:r>
            <a:r>
              <a:rPr lang="ja-JP" altLang="en-US" sz="1800" dirty="0">
                <a:solidFill>
                  <a:prstClr val="black"/>
                </a:solidFill>
              </a:rPr>
              <a:t>”</a:t>
            </a:r>
            <a:r>
              <a:rPr lang="en-US" altLang="ja-JP" sz="1800" dirty="0">
                <a:solidFill>
                  <a:prstClr val="black"/>
                </a:solidFill>
              </a:rPr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33214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6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1BD3A3-CA5A-4E43-B971-4CA42B28813C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49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381" y="1500188"/>
            <a:ext cx="10797111" cy="17119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not all routers can be upgraded simultaneously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ＭＳ Ｐゴシック" pitchFamily="34" charset="-128"/>
              </a:rPr>
              <a:t>how </a:t>
            </a:r>
            <a:r>
              <a:rPr lang="en-US" sz="2800" dirty="0" smtClean="0">
                <a:ea typeface="ＭＳ Ｐゴシック" pitchFamily="34" charset="-128"/>
              </a:rPr>
              <a:t>can the </a:t>
            </a:r>
            <a:r>
              <a:rPr lang="en-US" sz="2800" dirty="0">
                <a:ea typeface="ＭＳ Ｐゴシック" pitchFamily="34" charset="-128"/>
              </a:rPr>
              <a:t>network operate with mixed IPv4 and IPv6 routers? </a:t>
            </a:r>
          </a:p>
          <a:p>
            <a:pPr>
              <a:lnSpc>
                <a:spcPct val="110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tunneling:</a:t>
            </a:r>
            <a:r>
              <a:rPr lang="en-US" dirty="0" smtClean="0">
                <a:ea typeface="ＭＳ Ｐゴシック" pitchFamily="34" charset="-128"/>
              </a:rPr>
              <a:t> IPv6 datagram carried as </a:t>
            </a:r>
            <a:r>
              <a:rPr lang="en-US" i="1" dirty="0" smtClean="0">
                <a:ea typeface="ＭＳ Ｐゴシック" pitchFamily="34" charset="-128"/>
              </a:rPr>
              <a:t>payload</a:t>
            </a:r>
            <a:r>
              <a:rPr lang="en-US" dirty="0" smtClean="0">
                <a:ea typeface="ＭＳ Ｐゴシック" pitchFamily="34" charset="-128"/>
              </a:rPr>
              <a:t> in IPv4 datagram among IPv4 routers</a:t>
            </a:r>
          </a:p>
        </p:txBody>
      </p:sp>
      <p:grpSp>
        <p:nvGrpSpPr>
          <p:cNvPr id="72711" name="Group 47"/>
          <p:cNvGrpSpPr>
            <a:grpSpLocks/>
          </p:cNvGrpSpPr>
          <p:nvPr/>
        </p:nvGrpSpPr>
        <p:grpSpPr bwMode="auto">
          <a:xfrm>
            <a:off x="3625851" y="5351464"/>
            <a:ext cx="4854575" cy="473075"/>
            <a:chOff x="1163" y="3504"/>
            <a:chExt cx="3058" cy="298"/>
          </a:xfrm>
        </p:grpSpPr>
        <p:sp>
          <p:nvSpPr>
            <p:cNvPr id="72744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45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46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47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48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49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0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1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2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3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4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5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6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7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8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59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2712" name="Text Box 48"/>
          <p:cNvSpPr txBox="1">
            <a:spLocks noChangeArrowheads="1"/>
          </p:cNvSpPr>
          <p:nvPr/>
        </p:nvSpPr>
        <p:spPr bwMode="auto">
          <a:xfrm>
            <a:off x="3121025" y="4549775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IPv4 source, dest addr </a:t>
            </a:r>
          </a:p>
        </p:txBody>
      </p:sp>
      <p:sp>
        <p:nvSpPr>
          <p:cNvPr id="72713" name="Text Box 50"/>
          <p:cNvSpPr txBox="1">
            <a:spLocks noChangeArrowheads="1"/>
          </p:cNvSpPr>
          <p:nvPr/>
        </p:nvSpPr>
        <p:spPr bwMode="auto">
          <a:xfrm>
            <a:off x="2827339" y="4318000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IPv4 header fields </a:t>
            </a:r>
          </a:p>
        </p:txBody>
      </p:sp>
      <p:sp>
        <p:nvSpPr>
          <p:cNvPr id="72714" name="Line 55"/>
          <p:cNvSpPr>
            <a:spLocks noChangeShapeType="1"/>
          </p:cNvSpPr>
          <p:nvPr/>
        </p:nvSpPr>
        <p:spPr bwMode="auto">
          <a:xfrm>
            <a:off x="4379913" y="4808539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715" name="Line 56"/>
          <p:cNvSpPr>
            <a:spLocks noChangeShapeType="1"/>
          </p:cNvSpPr>
          <p:nvPr/>
        </p:nvSpPr>
        <p:spPr bwMode="auto">
          <a:xfrm>
            <a:off x="4384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716" name="Line 57"/>
          <p:cNvSpPr>
            <a:spLocks noChangeShapeType="1"/>
          </p:cNvSpPr>
          <p:nvPr/>
        </p:nvSpPr>
        <p:spPr bwMode="auto">
          <a:xfrm>
            <a:off x="3784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717" name="Text Box 23"/>
          <p:cNvSpPr txBox="1">
            <a:spLocks noChangeArrowheads="1"/>
          </p:cNvSpPr>
          <p:nvPr/>
        </p:nvSpPr>
        <p:spPr bwMode="auto">
          <a:xfrm>
            <a:off x="5187950" y="6178551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IPv4 datagram</a:t>
            </a:r>
          </a:p>
        </p:txBody>
      </p:sp>
      <p:sp>
        <p:nvSpPr>
          <p:cNvPr id="72718" name="Line 24"/>
          <p:cNvSpPr>
            <a:spLocks noChangeShapeType="1"/>
          </p:cNvSpPr>
          <p:nvPr/>
        </p:nvSpPr>
        <p:spPr bwMode="auto">
          <a:xfrm>
            <a:off x="6808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719" name="Line 25"/>
          <p:cNvSpPr>
            <a:spLocks noChangeShapeType="1"/>
          </p:cNvSpPr>
          <p:nvPr/>
        </p:nvSpPr>
        <p:spPr bwMode="auto">
          <a:xfrm flipH="1">
            <a:off x="3619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5908675" y="5829301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7545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5046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723" name="Rectangle 69"/>
          <p:cNvSpPr>
            <a:spLocks noChangeArrowheads="1"/>
          </p:cNvSpPr>
          <p:nvPr/>
        </p:nvSpPr>
        <p:spPr bwMode="auto">
          <a:xfrm>
            <a:off x="5014913" y="5386389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AC1172A-EEF7-47F4-AD88-DD1E79E3A81F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7173" name="Group 166"/>
          <p:cNvGrpSpPr>
            <a:grpSpLocks/>
          </p:cNvGrpSpPr>
          <p:nvPr/>
        </p:nvGrpSpPr>
        <p:grpSpPr bwMode="auto">
          <a:xfrm>
            <a:off x="2825750" y="1198563"/>
            <a:ext cx="5530850" cy="5245100"/>
            <a:chOff x="398" y="129"/>
            <a:chExt cx="3484" cy="3304"/>
          </a:xfrm>
        </p:grpSpPr>
        <p:sp>
          <p:nvSpPr>
            <p:cNvPr id="7181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2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186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7331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2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3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4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5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36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2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3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37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9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0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87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7318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19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0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1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2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23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2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9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0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24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2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6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7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88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7305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6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7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8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9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10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6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7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1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1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89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7292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3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4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5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6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97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0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3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4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98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0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1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90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7279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0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1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2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3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84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0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1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85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91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7266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7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8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9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0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71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7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7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8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72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7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4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5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192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3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52 w 294"/>
                <a:gd name="T3" fmla="*/ 7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4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91 h 174"/>
                <a:gd name="T2" fmla="*/ 50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5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35 h 500"/>
                <a:gd name="T2" fmla="*/ 21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6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438 w 370"/>
                <a:gd name="T1" fmla="*/ 319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7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8 w 176"/>
                <a:gd name="T1" fmla="*/ 31 h 412"/>
                <a:gd name="T2" fmla="*/ 19 w 176"/>
                <a:gd name="T3" fmla="*/ 3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8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9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0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1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7202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203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204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5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0111</a:t>
              </a:r>
            </a:p>
          </p:txBody>
        </p:sp>
        <p:sp>
          <p:nvSpPr>
            <p:cNvPr id="7206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value in arriving</a:t>
              </a:r>
            </a:p>
            <a:p>
              <a:r>
                <a:rPr lang="en-US" sz="1600">
                  <a:solidFill>
                    <a:prstClr val="black"/>
                  </a:solidFill>
                </a:rPr>
                <a:t>packet</a:t>
              </a:r>
              <a:r>
                <a:rPr lang="ja-JP" altLang="en-US" sz="1600">
                  <a:solidFill>
                    <a:prstClr val="black"/>
                  </a:solidFill>
                </a:rPr>
                <a:t>’</a:t>
              </a:r>
              <a:r>
                <a:rPr lang="en-US" altLang="ja-JP" sz="1600">
                  <a:solidFill>
                    <a:prstClr val="black"/>
                  </a:solidFill>
                </a:rPr>
                <a:t>s header</a:t>
              </a:r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7207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8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routing </a:t>
              </a:r>
              <a:r>
                <a:rPr lang="en-US" sz="1400" dirty="0">
                  <a:solidFill>
                    <a:prstClr val="black"/>
                  </a:solidFill>
                </a:rPr>
                <a:t>algorithm</a:t>
              </a:r>
            </a:p>
          </p:txBody>
        </p:sp>
        <p:sp>
          <p:nvSpPr>
            <p:cNvPr id="7209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0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2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dirty="0">
                  <a:solidFill>
                    <a:prstClr val="black"/>
                  </a:solidFill>
                </a:rPr>
                <a:t>local </a:t>
              </a:r>
              <a:r>
                <a:rPr lang="en-US" sz="1400" b="1" dirty="0">
                  <a:solidFill>
                    <a:prstClr val="black"/>
                  </a:solidFill>
                </a:rPr>
                <a:t>forwarding</a:t>
              </a:r>
              <a:r>
                <a:rPr lang="en-US" sz="1400" dirty="0">
                  <a:solidFill>
                    <a:prstClr val="black"/>
                  </a:solidFill>
                </a:rPr>
                <a:t> table</a:t>
              </a:r>
            </a:p>
          </p:txBody>
        </p:sp>
        <p:sp>
          <p:nvSpPr>
            <p:cNvPr id="7211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400">
                  <a:solidFill>
                    <a:prstClr val="black"/>
                  </a:solidFill>
                </a:rPr>
                <a:t>header value</a:t>
              </a:r>
            </a:p>
          </p:txBody>
        </p:sp>
        <p:sp>
          <p:nvSpPr>
            <p:cNvPr id="7212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400">
                  <a:solidFill>
                    <a:prstClr val="black"/>
                  </a:solidFill>
                </a:rPr>
                <a:t>output link</a:t>
              </a:r>
            </a:p>
          </p:txBody>
        </p:sp>
        <p:sp>
          <p:nvSpPr>
            <p:cNvPr id="7213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4" name="Text Box 114"/>
            <p:cNvSpPr txBox="1">
              <a:spLocks noChangeArrowheads="1"/>
            </p:cNvSpPr>
            <p:nvPr/>
          </p:nvSpPr>
          <p:spPr bwMode="auto">
            <a:xfrm>
              <a:off x="1377" y="1037"/>
              <a:ext cx="5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sz="1200" dirty="0">
                  <a:solidFill>
                    <a:prstClr val="black"/>
                  </a:solidFill>
                </a:rPr>
                <a:t>a b c d </a:t>
              </a:r>
            </a:p>
            <a:p>
              <a:pPr algn="r"/>
              <a:r>
                <a:rPr lang="en-US" sz="1200" dirty="0">
                  <a:solidFill>
                    <a:prstClr val="black"/>
                  </a:solidFill>
                </a:rPr>
                <a:t>a’ b’ c’ d’</a:t>
              </a:r>
            </a:p>
            <a:p>
              <a:pPr algn="r"/>
              <a:r>
                <a:rPr lang="en-US" sz="1200" dirty="0">
                  <a:solidFill>
                    <a:prstClr val="black"/>
                  </a:solidFill>
                </a:rPr>
                <a:t>a” b” c” d”</a:t>
              </a:r>
            </a:p>
            <a:p>
              <a:pPr algn="r"/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215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7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1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3</a:t>
              </a: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216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7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8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9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0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1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2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3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4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5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1 h 816"/>
                <a:gd name="T4" fmla="*/ 0 w 1443"/>
                <a:gd name="T5" fmla="*/ 1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226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7259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0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1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2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3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4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5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27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252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3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4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5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6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7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8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28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45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6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7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8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9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0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1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29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7238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9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0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1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2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3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4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0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7231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2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3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4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5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6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7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74" name="Text Box 167"/>
          <p:cNvSpPr txBox="1">
            <a:spLocks noChangeArrowheads="1"/>
          </p:cNvSpPr>
          <p:nvPr/>
        </p:nvSpPr>
        <p:spPr bwMode="auto">
          <a:xfrm>
            <a:off x="375138" y="6391"/>
            <a:ext cx="84024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NW layer’s actual job -  routing </a:t>
            </a:r>
            <a:r>
              <a:rPr lang="en-US" sz="28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and</a:t>
            </a:r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forwarding</a:t>
            </a:r>
          </a:p>
          <a:p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Interplay between the two: </a:t>
            </a:r>
          </a:p>
        </p:txBody>
      </p:sp>
      <p:grpSp>
        <p:nvGrpSpPr>
          <p:cNvPr id="26" name="Group 170"/>
          <p:cNvGrpSpPr>
            <a:grpSpLocks/>
          </p:cNvGrpSpPr>
          <p:nvPr/>
        </p:nvGrpSpPr>
        <p:grpSpPr bwMode="auto">
          <a:xfrm>
            <a:off x="5884863" y="1292226"/>
            <a:ext cx="4491042" cy="923926"/>
            <a:chOff x="2782" y="912"/>
            <a:chExt cx="2829" cy="582"/>
          </a:xfrm>
        </p:grpSpPr>
        <p:sp>
          <p:nvSpPr>
            <p:cNvPr id="7179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0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7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routing algorithm </a:t>
              </a:r>
              <a:r>
                <a:rPr lang="en-US" dirty="0">
                  <a:solidFill>
                    <a:prstClr val="black"/>
                  </a:solidFill>
                </a:rPr>
                <a:t>determines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path through network </a:t>
              </a:r>
            </a:p>
            <a:p>
              <a:r>
                <a:rPr lang="en-US" dirty="0">
                  <a:solidFill>
                    <a:srgbClr val="CC0000"/>
                  </a:solidFill>
                </a:rPr>
                <a:t>(</a:t>
              </a:r>
              <a:r>
                <a:rPr lang="en-US" b="1" i="1" dirty="0">
                  <a:solidFill>
                    <a:srgbClr val="CC0000"/>
                  </a:solidFill>
                </a:rPr>
                <a:t>control-plane</a:t>
              </a:r>
              <a:r>
                <a:rPr lang="en-US" dirty="0">
                  <a:solidFill>
                    <a:srgbClr val="CC0000"/>
                  </a:solidFill>
                </a:rPr>
                <a:t> functionality)</a:t>
              </a: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5948364" y="2289050"/>
            <a:ext cx="4376738" cy="923926"/>
            <a:chOff x="2782" y="912"/>
            <a:chExt cx="2757" cy="582"/>
          </a:xfrm>
        </p:grpSpPr>
        <p:sp>
          <p:nvSpPr>
            <p:cNvPr id="7177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8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200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forwarding table </a:t>
              </a:r>
              <a:r>
                <a:rPr lang="en-US" dirty="0">
                  <a:solidFill>
                    <a:prstClr val="black"/>
                  </a:solidFill>
                </a:rPr>
                <a:t>determines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local forwarding at this router</a:t>
              </a:r>
            </a:p>
            <a:p>
              <a:r>
                <a:rPr lang="en-US" dirty="0">
                  <a:solidFill>
                    <a:srgbClr val="CC0000"/>
                  </a:solidFill>
                </a:rPr>
                <a:t>(</a:t>
              </a:r>
              <a:r>
                <a:rPr lang="en-US" b="1" i="1" dirty="0">
                  <a:solidFill>
                    <a:srgbClr val="CC0000"/>
                  </a:solidFill>
                </a:rPr>
                <a:t>data-plane</a:t>
              </a:r>
              <a:r>
                <a:rPr lang="en-US" dirty="0">
                  <a:solidFill>
                    <a:srgbClr val="CC0000"/>
                  </a:solidFill>
                </a:rPr>
                <a:t> functionality)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5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F1C544A-2AD5-4549-A428-3597E3B2E96C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50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4081463" y="3384551"/>
            <a:ext cx="817562" cy="2981325"/>
            <a:chOff x="1611" y="2132"/>
            <a:chExt cx="515" cy="1878"/>
          </a:xfrm>
        </p:grpSpPr>
        <p:grpSp>
          <p:nvGrpSpPr>
            <p:cNvPr id="74910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4914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15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>
                    <a:solidFill>
                      <a:prstClr val="black"/>
                    </a:solidFill>
                  </a:rPr>
                  <a:t>flow: X</a:t>
                </a:r>
              </a:p>
              <a:p>
                <a:r>
                  <a:rPr lang="en-US" sz="1400">
                    <a:solidFill>
                      <a:prstClr val="black"/>
                    </a:solidFill>
                  </a:rPr>
                  <a:t>src: A</a:t>
                </a:r>
              </a:p>
              <a:p>
                <a:r>
                  <a:rPr lang="en-US" sz="1400">
                    <a:solidFill>
                      <a:prstClr val="black"/>
                    </a:solidFill>
                  </a:rPr>
                  <a:t>dest: F</a:t>
                </a:r>
              </a:p>
              <a:p>
                <a:endParaRPr lang="en-US" sz="1400">
                  <a:solidFill>
                    <a:prstClr val="black"/>
                  </a:solidFill>
                </a:endParaRPr>
              </a:p>
              <a:p>
                <a:endParaRPr lang="en-US" sz="1400">
                  <a:solidFill>
                    <a:prstClr val="black"/>
                  </a:solidFill>
                </a:endParaRPr>
              </a:p>
              <a:p>
                <a:r>
                  <a:rPr lang="en-US" sz="1400">
                    <a:solidFill>
                      <a:prstClr val="black"/>
                    </a:solidFill>
                  </a:rPr>
                  <a:t>data</a:t>
                </a:r>
              </a:p>
            </p:txBody>
          </p:sp>
        </p:grpSp>
        <p:sp>
          <p:nvSpPr>
            <p:cNvPr id="74911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12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>
                  <a:solidFill>
                    <a:prstClr val="black"/>
                  </a:solidFill>
                </a:rPr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>
                  <a:solidFill>
                    <a:prstClr val="black"/>
                  </a:solidFill>
                </a:rPr>
                <a:t>IPv6</a:t>
              </a:r>
            </a:p>
          </p:txBody>
        </p:sp>
        <p:sp>
          <p:nvSpPr>
            <p:cNvPr id="74913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5056188" y="3376613"/>
            <a:ext cx="1185862" cy="3189287"/>
            <a:chOff x="2225" y="2127"/>
            <a:chExt cx="747" cy="2009"/>
          </a:xfrm>
        </p:grpSpPr>
        <p:grpSp>
          <p:nvGrpSpPr>
            <p:cNvPr id="74901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4905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906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74908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09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>
                      <a:solidFill>
                        <a:prstClr val="black"/>
                      </a:solidFill>
                    </a:rPr>
                    <a:t>Flow: X</a:t>
                  </a:r>
                </a:p>
                <a:p>
                  <a:r>
                    <a:rPr lang="en-US" sz="1400">
                      <a:solidFill>
                        <a:prstClr val="black"/>
                      </a:solidFill>
                    </a:rPr>
                    <a:t>Src: A</a:t>
                  </a:r>
                </a:p>
                <a:p>
                  <a:r>
                    <a:rPr lang="en-US" sz="1400">
                      <a:solidFill>
                        <a:prstClr val="black"/>
                      </a:solidFill>
                    </a:rPr>
                    <a:t>Dest: F</a:t>
                  </a:r>
                </a:p>
                <a:p>
                  <a:endParaRPr lang="en-US" sz="1400">
                    <a:solidFill>
                      <a:prstClr val="black"/>
                    </a:solidFill>
                  </a:endParaRPr>
                </a:p>
                <a:p>
                  <a:endParaRPr lang="en-US" sz="1400">
                    <a:solidFill>
                      <a:prstClr val="black"/>
                    </a:solidFill>
                  </a:endParaRPr>
                </a:p>
                <a:p>
                  <a:r>
                    <a:rPr lang="en-US" sz="1400">
                      <a:solidFill>
                        <a:prstClr val="black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74907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 err="1">
                    <a:solidFill>
                      <a:prstClr val="white"/>
                    </a:solidFill>
                  </a:rPr>
                  <a:t>src:B</a:t>
                </a:r>
                <a:endParaRPr lang="en-US" dirty="0">
                  <a:solidFill>
                    <a:prstClr val="white"/>
                  </a:solidFill>
                </a:endParaRPr>
              </a:p>
              <a:p>
                <a:r>
                  <a:rPr lang="en-US" dirty="0" err="1">
                    <a:solidFill>
                      <a:prstClr val="white"/>
                    </a:solidFill>
                  </a:rPr>
                  <a:t>dest</a:t>
                </a:r>
                <a:r>
                  <a:rPr lang="en-US" dirty="0">
                    <a:solidFill>
                      <a:prstClr val="white"/>
                    </a:solidFill>
                  </a:rPr>
                  <a:t>: E</a:t>
                </a:r>
              </a:p>
            </p:txBody>
          </p:sp>
        </p:grpSp>
        <p:sp>
          <p:nvSpPr>
            <p:cNvPr id="74902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03" name="Text Box 208"/>
            <p:cNvSpPr txBox="1">
              <a:spLocks noChangeArrowheads="1"/>
            </p:cNvSpPr>
            <p:nvPr/>
          </p:nvSpPr>
          <p:spPr bwMode="auto">
            <a:xfrm>
              <a:off x="2231" y="368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IPv4</a:t>
              </a:r>
            </a:p>
          </p:txBody>
        </p:sp>
        <p:sp>
          <p:nvSpPr>
            <p:cNvPr id="74904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8272463" y="3379789"/>
            <a:ext cx="881062" cy="2998787"/>
            <a:chOff x="4251" y="2129"/>
            <a:chExt cx="555" cy="1889"/>
          </a:xfrm>
        </p:grpSpPr>
        <p:sp>
          <p:nvSpPr>
            <p:cNvPr id="74895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96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>
                  <a:solidFill>
                    <a:prstClr val="black"/>
                  </a:solidFill>
                </a:rPr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>
                  <a:solidFill>
                    <a:prstClr val="black"/>
                  </a:solidFill>
                </a:rPr>
                <a:t>IPv6</a:t>
              </a:r>
            </a:p>
          </p:txBody>
        </p:sp>
        <p:sp>
          <p:nvSpPr>
            <p:cNvPr id="74897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4898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4899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00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>
                    <a:solidFill>
                      <a:prstClr val="black"/>
                    </a:solidFill>
                  </a:rPr>
                  <a:t>flow: X</a:t>
                </a:r>
              </a:p>
              <a:p>
                <a:r>
                  <a:rPr lang="en-US" sz="1400">
                    <a:solidFill>
                      <a:prstClr val="black"/>
                    </a:solidFill>
                  </a:rPr>
                  <a:t>src: A</a:t>
                </a:r>
              </a:p>
              <a:p>
                <a:r>
                  <a:rPr lang="en-US" sz="1400">
                    <a:solidFill>
                      <a:prstClr val="black"/>
                    </a:solidFill>
                  </a:rPr>
                  <a:t>dest: F</a:t>
                </a:r>
              </a:p>
              <a:p>
                <a:endParaRPr lang="en-US" sz="1400">
                  <a:solidFill>
                    <a:prstClr val="black"/>
                  </a:solidFill>
                </a:endParaRPr>
              </a:p>
              <a:p>
                <a:endParaRPr lang="en-US" sz="1400">
                  <a:solidFill>
                    <a:prstClr val="black"/>
                  </a:solidFill>
                </a:endParaRPr>
              </a:p>
              <a:p>
                <a:r>
                  <a:rPr lang="en-US" sz="1400">
                    <a:solidFill>
                      <a:prstClr val="black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7088189" y="3378201"/>
            <a:ext cx="1176337" cy="3203575"/>
            <a:chOff x="3505" y="2128"/>
            <a:chExt cx="741" cy="2018"/>
          </a:xfrm>
        </p:grpSpPr>
        <p:sp>
          <p:nvSpPr>
            <p:cNvPr id="74886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87" name="Text Box 210"/>
            <p:cNvSpPr txBox="1">
              <a:spLocks noChangeArrowheads="1"/>
            </p:cNvSpPr>
            <p:nvPr/>
          </p:nvSpPr>
          <p:spPr bwMode="auto">
            <a:xfrm>
              <a:off x="3505" y="369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IPv4</a:t>
              </a:r>
            </a:p>
          </p:txBody>
        </p:sp>
        <p:sp>
          <p:nvSpPr>
            <p:cNvPr id="74888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4889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4890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891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748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94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>
                      <a:solidFill>
                        <a:prstClr val="black"/>
                      </a:solidFill>
                    </a:rPr>
                    <a:t>Flow: X</a:t>
                  </a:r>
                </a:p>
                <a:p>
                  <a:r>
                    <a:rPr lang="en-US" sz="1400">
                      <a:solidFill>
                        <a:prstClr val="black"/>
                      </a:solidFill>
                    </a:rPr>
                    <a:t>Src: A</a:t>
                  </a:r>
                </a:p>
                <a:p>
                  <a:r>
                    <a:rPr lang="en-US" sz="1400">
                      <a:solidFill>
                        <a:prstClr val="black"/>
                      </a:solidFill>
                    </a:rPr>
                    <a:t>Dest: F</a:t>
                  </a:r>
                </a:p>
                <a:p>
                  <a:endParaRPr lang="en-US" sz="1400">
                    <a:solidFill>
                      <a:prstClr val="black"/>
                    </a:solidFill>
                  </a:endParaRPr>
                </a:p>
                <a:p>
                  <a:endParaRPr lang="en-US" sz="1400">
                    <a:solidFill>
                      <a:prstClr val="black"/>
                    </a:solidFill>
                  </a:endParaRPr>
                </a:p>
                <a:p>
                  <a:r>
                    <a:rPr lang="en-US" sz="1400">
                      <a:solidFill>
                        <a:prstClr val="black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74892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white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prstClr val="white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4760" name="Text Box 224"/>
          <p:cNvSpPr txBox="1">
            <a:spLocks noChangeArrowheads="1"/>
          </p:cNvSpPr>
          <p:nvPr/>
        </p:nvSpPr>
        <p:spPr bwMode="auto">
          <a:xfrm>
            <a:off x="1833563" y="2597151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physical view:</a:t>
            </a:r>
          </a:p>
        </p:txBody>
      </p:sp>
      <p:sp>
        <p:nvSpPr>
          <p:cNvPr id="74761" name="Line 225"/>
          <p:cNvSpPr>
            <a:spLocks noChangeShapeType="1"/>
          </p:cNvSpPr>
          <p:nvPr/>
        </p:nvSpPr>
        <p:spPr bwMode="auto">
          <a:xfrm flipV="1">
            <a:off x="5419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4762" name="Group 228"/>
          <p:cNvGrpSpPr>
            <a:grpSpLocks/>
          </p:cNvGrpSpPr>
          <p:nvPr/>
        </p:nvGrpSpPr>
        <p:grpSpPr bwMode="auto">
          <a:xfrm>
            <a:off x="5754689" y="2703514"/>
            <a:ext cx="693737" cy="338137"/>
            <a:chOff x="4396" y="1245"/>
            <a:chExt cx="672" cy="248"/>
          </a:xfrm>
        </p:grpSpPr>
        <p:sp>
          <p:nvSpPr>
            <p:cNvPr id="748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81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84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85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882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83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763" name="Group 237"/>
          <p:cNvGrpSpPr>
            <a:grpSpLocks/>
          </p:cNvGrpSpPr>
          <p:nvPr/>
        </p:nvGrpSpPr>
        <p:grpSpPr bwMode="auto">
          <a:xfrm>
            <a:off x="3687764" y="2360613"/>
            <a:ext cx="1728787" cy="965200"/>
            <a:chOff x="1363" y="1403"/>
            <a:chExt cx="1089" cy="608"/>
          </a:xfrm>
        </p:grpSpPr>
        <p:sp>
          <p:nvSpPr>
            <p:cNvPr id="74855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74856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74857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58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IPv6</a:t>
              </a:r>
            </a:p>
          </p:txBody>
        </p:sp>
        <p:sp>
          <p:nvSpPr>
            <p:cNvPr id="74859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IPv6</a:t>
              </a:r>
            </a:p>
          </p:txBody>
        </p:sp>
        <p:grpSp>
          <p:nvGrpSpPr>
            <p:cNvPr id="74860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7487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73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76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77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4874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75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861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7486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65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68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69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4866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67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764" name="Group 261"/>
          <p:cNvGrpSpPr>
            <a:grpSpLocks/>
          </p:cNvGrpSpPr>
          <p:nvPr/>
        </p:nvGrpSpPr>
        <p:grpSpPr bwMode="auto">
          <a:xfrm>
            <a:off x="6719889" y="2706689"/>
            <a:ext cx="693737" cy="338137"/>
            <a:chOff x="4396" y="1245"/>
            <a:chExt cx="672" cy="248"/>
          </a:xfrm>
        </p:grpSpPr>
        <p:sp>
          <p:nvSpPr>
            <p:cNvPr id="74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50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53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54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851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52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765" name="Group 270"/>
          <p:cNvGrpSpPr>
            <a:grpSpLocks/>
          </p:cNvGrpSpPr>
          <p:nvPr/>
        </p:nvGrpSpPr>
        <p:grpSpPr bwMode="auto">
          <a:xfrm>
            <a:off x="7726363" y="2362200"/>
            <a:ext cx="1668462" cy="958850"/>
            <a:chOff x="3907" y="1404"/>
            <a:chExt cx="1051" cy="604"/>
          </a:xfrm>
        </p:grpSpPr>
        <p:sp>
          <p:nvSpPr>
            <p:cNvPr id="74824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74825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26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IPv6</a:t>
              </a:r>
            </a:p>
          </p:txBody>
        </p:sp>
        <p:sp>
          <p:nvSpPr>
            <p:cNvPr id="74827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IPv6</a:t>
              </a:r>
            </a:p>
          </p:txBody>
        </p:sp>
        <p:grpSp>
          <p:nvGrpSpPr>
            <p:cNvPr id="74828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7483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42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45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46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4843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44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829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7483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34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37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38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4835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36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830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F</a:t>
              </a:r>
            </a:p>
          </p:txBody>
        </p:sp>
      </p:grpSp>
      <p:sp>
        <p:nvSpPr>
          <p:cNvPr id="74766" name="Text Box 294"/>
          <p:cNvSpPr txBox="1">
            <a:spLocks noChangeArrowheads="1"/>
          </p:cNvSpPr>
          <p:nvPr/>
        </p:nvSpPr>
        <p:spPr bwMode="auto">
          <a:xfrm>
            <a:off x="5910263" y="235585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74767" name="Text Box 295"/>
          <p:cNvSpPr txBox="1">
            <a:spLocks noChangeArrowheads="1"/>
          </p:cNvSpPr>
          <p:nvPr/>
        </p:nvSpPr>
        <p:spPr bwMode="auto">
          <a:xfrm>
            <a:off x="6886575" y="23590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D</a:t>
            </a:r>
          </a:p>
        </p:txBody>
      </p:sp>
      <p:grpSp>
        <p:nvGrpSpPr>
          <p:cNvPr id="74768" name="Group 296"/>
          <p:cNvGrpSpPr>
            <a:grpSpLocks/>
          </p:cNvGrpSpPr>
          <p:nvPr/>
        </p:nvGrpSpPr>
        <p:grpSpPr bwMode="auto">
          <a:xfrm>
            <a:off x="1982789" y="1216025"/>
            <a:ext cx="7418387" cy="979488"/>
            <a:chOff x="289" y="766"/>
            <a:chExt cx="4673" cy="617"/>
          </a:xfrm>
        </p:grpSpPr>
        <p:sp>
          <p:nvSpPr>
            <p:cNvPr id="74773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74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logical view:</a:t>
              </a:r>
            </a:p>
          </p:txBody>
        </p:sp>
        <p:sp>
          <p:nvSpPr>
            <p:cNvPr id="74775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74776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4801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E</a:t>
                </a:r>
              </a:p>
            </p:txBody>
          </p:sp>
          <p:sp>
            <p:nvSpPr>
              <p:cNvPr id="74802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03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solidFill>
                      <a:prstClr val="black"/>
                    </a:solidFill>
                  </a:rPr>
                  <a:t>IPv6</a:t>
                </a:r>
              </a:p>
            </p:txBody>
          </p:sp>
          <p:sp>
            <p:nvSpPr>
              <p:cNvPr id="74804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solidFill>
                      <a:prstClr val="black"/>
                    </a:solidFill>
                  </a:rPr>
                  <a:t>IPv6</a:t>
                </a:r>
              </a:p>
            </p:txBody>
          </p:sp>
          <p:grpSp>
            <p:nvGrpSpPr>
              <p:cNvPr id="74805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7481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9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22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823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4820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21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806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7480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1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14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815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4812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13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4807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F</a:t>
                </a:r>
              </a:p>
            </p:txBody>
          </p:sp>
        </p:grpSp>
        <p:grpSp>
          <p:nvGrpSpPr>
            <p:cNvPr id="74777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4778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A</a:t>
                </a:r>
              </a:p>
            </p:txBody>
          </p:sp>
          <p:sp>
            <p:nvSpPr>
              <p:cNvPr id="74779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74780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781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solidFill>
                      <a:prstClr val="black"/>
                    </a:solidFill>
                  </a:rPr>
                  <a:t>IPv6</a:t>
                </a:r>
              </a:p>
            </p:txBody>
          </p:sp>
          <p:sp>
            <p:nvSpPr>
              <p:cNvPr id="74782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solidFill>
                      <a:prstClr val="black"/>
                    </a:solidFill>
                  </a:rPr>
                  <a:t>IPv6</a:t>
                </a:r>
              </a:p>
            </p:txBody>
          </p:sp>
          <p:grpSp>
            <p:nvGrpSpPr>
              <p:cNvPr id="74783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7479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96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9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800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4797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98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784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7478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88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1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792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4789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90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4771" name="Text Box 350"/>
          <p:cNvSpPr txBox="1">
            <a:spLocks noChangeArrowheads="1"/>
          </p:cNvSpPr>
          <p:nvPr/>
        </p:nvSpPr>
        <p:spPr bwMode="auto">
          <a:xfrm>
            <a:off x="5751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4772" name="Text Box 351"/>
          <p:cNvSpPr txBox="1">
            <a:spLocks noChangeArrowheads="1"/>
          </p:cNvSpPr>
          <p:nvPr/>
        </p:nvSpPr>
        <p:spPr bwMode="auto">
          <a:xfrm>
            <a:off x="6745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1831976" y="188188"/>
            <a:ext cx="8287385" cy="550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Tunneling  </a:t>
            </a:r>
            <a:r>
              <a:rPr lang="en-US" sz="3200" dirty="0"/>
              <a:t>(6in4 – static tunnel)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20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2276"/>
            <a:ext cx="3589338" cy="270421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IPv6: </a:t>
            </a:r>
            <a:r>
              <a:rPr lang="en-US" dirty="0" smtClean="0">
                <a:ea typeface="ＭＳ Ｐゴシック" charset="0"/>
                <a:cs typeface="+mj-cs"/>
              </a:rPr>
              <a:t>adoption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815" y="1630364"/>
            <a:ext cx="10410093" cy="4246909"/>
          </a:xfrm>
        </p:spPr>
        <p:txBody>
          <a:bodyPr/>
          <a:lstStyle/>
          <a:p>
            <a:r>
              <a:rPr lang="en-US" altLang="sv-SE" dirty="0" smtClean="0"/>
              <a:t>Google: 8% of clients access services via IPv6</a:t>
            </a:r>
          </a:p>
          <a:p>
            <a:r>
              <a:rPr lang="en-US" altLang="sv-SE" dirty="0" smtClean="0"/>
              <a:t>NIST: 1/3 of all US government domains are IPv6 capable</a:t>
            </a:r>
          </a:p>
          <a:p>
            <a:pPr marL="457200" lvl="1" indent="0">
              <a:buNone/>
            </a:pPr>
            <a:endParaRPr lang="en-US" altLang="sv-SE" dirty="0" smtClean="0">
              <a:latin typeface="Gill Sans MT" panose="020B0502020104020203" pitchFamily="34" charset="0"/>
            </a:endParaRPr>
          </a:p>
          <a:p>
            <a:r>
              <a:rPr lang="en-US" altLang="sv-SE" i="1" dirty="0" smtClean="0">
                <a:solidFill>
                  <a:srgbClr val="CC0000"/>
                </a:solidFill>
              </a:rPr>
              <a:t>Long (long!) time for deployment, use</a:t>
            </a:r>
          </a:p>
          <a:p>
            <a:pPr marL="457200" lvl="1" indent="0"/>
            <a:r>
              <a:rPr lang="en-US" altLang="sv-SE" dirty="0" smtClean="0">
                <a:latin typeface="Gill Sans MT" panose="020B0502020104020203" pitchFamily="34" charset="0"/>
              </a:rPr>
              <a:t>20 years and counting!</a:t>
            </a:r>
          </a:p>
          <a:p>
            <a:pPr marL="457200" lvl="1" indent="0"/>
            <a:r>
              <a:rPr lang="en-US" altLang="sv-SE" dirty="0" smtClean="0">
                <a:latin typeface="Gill Sans MT" panose="020B0502020104020203" pitchFamily="34" charset="0"/>
              </a:rPr>
              <a:t>think of application-level changes in last 20 years: </a:t>
            </a:r>
            <a:r>
              <a:rPr lang="en-US" altLang="sv-SE" dirty="0">
                <a:latin typeface="Gill Sans MT" panose="020B0502020104020203" pitchFamily="34" charset="0"/>
              </a:rPr>
              <a:t> </a:t>
            </a:r>
            <a:r>
              <a:rPr lang="en-US" altLang="sv-SE" dirty="0" smtClean="0">
                <a:latin typeface="Gill Sans MT" panose="020B0502020104020203" pitchFamily="34" charset="0"/>
              </a:rPr>
              <a:t>www,</a:t>
            </a:r>
            <a:r>
              <a:rPr lang="en-US" altLang="sv-SE" dirty="0" smtClean="0">
                <a:latin typeface="Gill Sans MT" panose="020B0502020104020203" pitchFamily="34" charset="0"/>
              </a:rPr>
              <a:t> streaming </a:t>
            </a:r>
            <a:r>
              <a:rPr lang="en-US" altLang="sv-SE" dirty="0" smtClean="0">
                <a:latin typeface="Gill Sans MT" panose="020B0502020104020203" pitchFamily="34" charset="0"/>
              </a:rPr>
              <a:t>media, </a:t>
            </a:r>
            <a:r>
              <a:rPr lang="en-US" altLang="sv-SE" dirty="0" smtClean="0">
                <a:latin typeface="Gill Sans MT" panose="020B0502020104020203" pitchFamily="34" charset="0"/>
              </a:rPr>
              <a:t>social media, skype</a:t>
            </a:r>
            <a:r>
              <a:rPr lang="en-US" altLang="sv-SE" dirty="0" smtClean="0">
                <a:latin typeface="Gill Sans MT" panose="020B0502020104020203" pitchFamily="34" charset="0"/>
              </a:rPr>
              <a:t>, …</a:t>
            </a:r>
          </a:p>
          <a:p>
            <a:pPr marL="457200" lvl="1" indent="0"/>
            <a:r>
              <a:rPr lang="en-US" altLang="sv-SE" i="1" dirty="0" smtClean="0">
                <a:solidFill>
                  <a:srgbClr val="CC0000"/>
                </a:solidFill>
                <a:latin typeface="Gill Sans MT" panose="020B0502020104020203" pitchFamily="34" charset="0"/>
              </a:rPr>
              <a:t>Why?</a:t>
            </a:r>
          </a:p>
        </p:txBody>
      </p:sp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A71206-2954-4A85-954A-16AD0D29BAFD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51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3" y="1200509"/>
            <a:ext cx="6235834" cy="4648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get addresses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IPv6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/>
              <a:t>(Next)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0699" y="4649639"/>
            <a:ext cx="1799307" cy="11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98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81" y="13648"/>
            <a:ext cx="8219256" cy="761646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Layer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2800" dirty="0"/>
              <a:t>(</a:t>
            </a:r>
            <a:r>
              <a:rPr lang="sv-SE" sz="2800" dirty="0" err="1"/>
              <a:t>incl</a:t>
            </a:r>
            <a:r>
              <a:rPr lang="sv-SE" sz="2800" dirty="0"/>
              <a:t>. </a:t>
            </a:r>
            <a:r>
              <a:rPr lang="sv-SE" sz="2800" dirty="0" err="1" smtClean="0"/>
              <a:t>next</a:t>
            </a:r>
            <a:r>
              <a:rPr lang="sv-SE" sz="2800" dirty="0" smtClean="0"/>
              <a:t> </a:t>
            </a:r>
            <a:r>
              <a:rPr lang="sv-SE" sz="2800" dirty="0" err="1"/>
              <a:t>lecture</a:t>
            </a:r>
            <a:r>
              <a:rPr lang="sv-SE" sz="2800" dirty="0"/>
              <a:t>)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2293" y="1529861"/>
            <a:ext cx="8610601" cy="4648200"/>
          </a:xfrm>
        </p:spPr>
        <p:txBody>
          <a:bodyPr>
            <a:normAutofit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2147106"/>
              </p:ext>
            </p:extLst>
          </p:nvPr>
        </p:nvGraphicFramePr>
        <p:xfrm>
          <a:off x="1559170" y="2063229"/>
          <a:ext cx="7866184" cy="2460027"/>
        </p:xfrm>
        <a:graphic>
          <a:graphicData uri="http://schemas.openxmlformats.org/drawingml/2006/table">
            <a:tbl>
              <a:tblPr/>
              <a:tblGrid>
                <a:gridCol w="4955697"/>
                <a:gridCol w="2910487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6/e</a:t>
                      </a:r>
                      <a:r>
                        <a:rPr lang="sv-SE" sz="1800" dirty="0" smtClean="0">
                          <a:effectLst/>
                        </a:rPr>
                        <a:t>: 4.1-4.6 </a:t>
                      </a:r>
                      <a:endParaRPr lang="sv-SE" sz="1800" dirty="0" smtClean="0">
                        <a:effectLst/>
                      </a:endParaRPr>
                    </a:p>
                    <a:p>
                      <a:r>
                        <a:rPr lang="sv-SE" sz="1800" dirty="0" smtClean="0">
                          <a:effectLst/>
                        </a:rPr>
                        <a:t>7/e</a:t>
                      </a:r>
                      <a:r>
                        <a:rPr lang="sv-SE" sz="1800" dirty="0" smtClean="0">
                          <a:effectLst/>
                        </a:rPr>
                        <a:t>: 4.1-4.3, 5.2-5.4, 5.5, 5.6, </a:t>
                      </a:r>
                    </a:p>
                    <a:p>
                      <a:r>
                        <a:rPr lang="sv-SE" sz="1800" i="1" dirty="0" smtClean="0">
                          <a:effectLst/>
                        </a:rPr>
                        <a:t>[new- SDN, data and </a:t>
                      </a:r>
                      <a:r>
                        <a:rPr lang="sv-SE" sz="1800" i="1" dirty="0" err="1" smtClean="0">
                          <a:effectLst/>
                        </a:rPr>
                        <a:t>control</a:t>
                      </a:r>
                      <a:r>
                        <a:rPr lang="sv-SE" sz="1800" i="1" dirty="0" smtClean="0">
                          <a:effectLst/>
                        </a:rPr>
                        <a:t> plane 4.4, 5.5: in </a:t>
                      </a:r>
                      <a:r>
                        <a:rPr lang="sv-SE" sz="1800" i="1" dirty="0" err="1" smtClean="0">
                          <a:effectLst/>
                        </a:rPr>
                        <a:t>subsequent</a:t>
                      </a:r>
                      <a:r>
                        <a:rPr lang="sv-SE" sz="1800" i="1" dirty="0" smtClean="0">
                          <a:effectLst/>
                        </a:rPr>
                        <a:t> </a:t>
                      </a:r>
                      <a:r>
                        <a:rPr lang="sv-SE" sz="1800" i="1" dirty="0" err="1" smtClean="0">
                          <a:effectLst/>
                        </a:rPr>
                        <a:t>lectures</a:t>
                      </a:r>
                      <a:r>
                        <a:rPr lang="sv-SE" sz="1800" i="1" dirty="0" smtClean="0">
                          <a:effectLst/>
                        </a:rPr>
                        <a:t>,</a:t>
                      </a:r>
                      <a:r>
                        <a:rPr lang="sv-SE" sz="1800" i="1" baseline="0" dirty="0" smtClean="0">
                          <a:effectLst/>
                        </a:rPr>
                        <a:t> </a:t>
                      </a:r>
                      <a:r>
                        <a:rPr lang="sv-SE" sz="1800" i="1" baseline="0" dirty="0" err="1" smtClean="0">
                          <a:effectLst/>
                        </a:rPr>
                        <a:t>connecting</a:t>
                      </a:r>
                      <a:r>
                        <a:rPr lang="sv-SE" sz="1800" i="1" baseline="0" dirty="0" smtClean="0">
                          <a:effectLst/>
                        </a:rPr>
                        <a:t> to multimedia/streaming</a:t>
                      </a:r>
                    </a:p>
                    <a:p>
                      <a:r>
                        <a:rPr lang="sv-SE" sz="1800" i="1" baseline="0" dirty="0" err="1" smtClean="0">
                          <a:effectLst/>
                        </a:rPr>
                        <a:t>Study</a:t>
                      </a:r>
                      <a:r>
                        <a:rPr lang="sv-SE" sz="1800" i="1" baseline="0" dirty="0" smtClean="0">
                          <a:effectLst/>
                        </a:rPr>
                        <a:t> material </a:t>
                      </a:r>
                      <a:r>
                        <a:rPr lang="sv-SE" sz="1800" i="1" baseline="0" dirty="0" err="1" smtClean="0">
                          <a:effectLst/>
                        </a:rPr>
                        <a:t>available</a:t>
                      </a:r>
                      <a:r>
                        <a:rPr lang="sv-SE" sz="1800" i="1" baseline="0" dirty="0" smtClean="0">
                          <a:effectLst/>
                        </a:rPr>
                        <a:t> </a:t>
                      </a:r>
                      <a:r>
                        <a:rPr lang="sv-SE" sz="1800" i="1" baseline="0" dirty="0" err="1" smtClean="0">
                          <a:effectLst/>
                        </a:rPr>
                        <a:t>through</a:t>
                      </a:r>
                      <a:r>
                        <a:rPr lang="sv-SE" sz="1800" i="1" baseline="0" dirty="0" smtClean="0">
                          <a:effectLst/>
                        </a:rPr>
                        <a:t> </a:t>
                      </a:r>
                      <a:r>
                        <a:rPr lang="sv-SE" sz="1800" i="1" baseline="0" dirty="0" smtClean="0">
                          <a:effectLst/>
                        </a:rPr>
                        <a:t>the pingpong-system]</a:t>
                      </a:r>
                      <a:endParaRPr lang="sv-SE" sz="1800" i="1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6/e</a:t>
                      </a:r>
                      <a:r>
                        <a:rPr lang="sv-SE" sz="1800" dirty="0" smtClean="0">
                          <a:effectLst/>
                        </a:rPr>
                        <a:t>: </a:t>
                      </a:r>
                      <a:r>
                        <a:rPr lang="sv-SE" sz="1800" dirty="0" smtClean="0">
                          <a:effectLst/>
                        </a:rPr>
                        <a:t>4.7</a:t>
                      </a:r>
                    </a:p>
                    <a:p>
                      <a:r>
                        <a:rPr lang="sv-SE" sz="1800" dirty="0" smtClean="0">
                          <a:effectLst/>
                        </a:rPr>
                        <a:t>7/e</a:t>
                      </a:r>
                      <a:r>
                        <a:rPr lang="sv-SE" sz="1800" dirty="0" smtClean="0">
                          <a:effectLst/>
                        </a:rPr>
                        <a:t>: 5.7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3-</a:t>
            </a:r>
            <a:fld id="{12FCA8EF-88B6-4E38-9B27-576EE51AD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0150" y="1266590"/>
            <a:ext cx="781903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§"/>
              <a:defRPr/>
            </a:pPr>
            <a:r>
              <a:rPr lang="en-US" sz="2000" dirty="0"/>
              <a:t>network </a:t>
            </a:r>
            <a:r>
              <a:rPr lang="en-US" sz="2000" dirty="0"/>
              <a:t>layer </a:t>
            </a:r>
            <a:r>
              <a:rPr lang="en-US" sz="2000" b="1" dirty="0">
                <a:solidFill>
                  <a:srgbClr val="CC0000"/>
                </a:solidFill>
              </a:rPr>
              <a:t>service </a:t>
            </a:r>
            <a:r>
              <a:rPr lang="en-US" sz="2000" b="1" dirty="0">
                <a:solidFill>
                  <a:srgbClr val="CC0000"/>
                </a:solidFill>
              </a:rPr>
              <a:t>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/>
              <a:t>Contrast</a:t>
            </a:r>
            <a:r>
              <a:rPr lang="sv-SE" sz="2000" dirty="0"/>
              <a:t> </a:t>
            </a:r>
            <a:r>
              <a:rPr lang="sv-SE" sz="2000" dirty="0" err="1"/>
              <a:t>virtual</a:t>
            </a:r>
            <a:r>
              <a:rPr lang="sv-SE" sz="2000" dirty="0"/>
              <a:t> </a:t>
            </a:r>
            <a:r>
              <a:rPr lang="sv-SE" sz="2000" dirty="0" err="1"/>
              <a:t>circuit</a:t>
            </a:r>
            <a:r>
              <a:rPr lang="sv-SE" sz="2000" dirty="0"/>
              <a:t> and </a:t>
            </a:r>
            <a:r>
              <a:rPr lang="sv-SE" sz="2000" dirty="0" err="1"/>
              <a:t>datagram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 (</a:t>
            </a:r>
            <a:r>
              <a:rPr lang="sv-SE" sz="2000" dirty="0" err="1"/>
              <a:t>simplicity</a:t>
            </a:r>
            <a:r>
              <a:rPr lang="sv-SE" sz="2000" dirty="0"/>
              <a:t>, </a:t>
            </a:r>
            <a:r>
              <a:rPr lang="sv-SE" sz="2000" dirty="0" err="1"/>
              <a:t>cost</a:t>
            </a:r>
            <a:r>
              <a:rPr lang="sv-SE" sz="2000" dirty="0"/>
              <a:t>, purposes, </a:t>
            </a:r>
            <a:r>
              <a:rPr lang="sv-SE" sz="2000" dirty="0" err="1"/>
              <a:t>what</a:t>
            </a:r>
            <a:r>
              <a:rPr lang="sv-SE" sz="2000" dirty="0"/>
              <a:t> service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may</a:t>
            </a:r>
            <a:r>
              <a:rPr lang="sv-SE" sz="2000" dirty="0"/>
              <a:t> </a:t>
            </a:r>
            <a:r>
              <a:rPr lang="sv-SE" sz="2000" dirty="0" err="1"/>
              <a:t>enable</a:t>
            </a:r>
            <a:r>
              <a:rPr lang="sv-SE" sz="2000" dirty="0"/>
              <a:t>)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b="1" dirty="0">
                <a:solidFill>
                  <a:srgbClr val="CC0000"/>
                </a:solidFill>
              </a:rPr>
              <a:t>forwarding</a:t>
            </a:r>
            <a:r>
              <a:rPr lang="en-US" sz="2000" dirty="0"/>
              <a:t> versus </a:t>
            </a:r>
            <a:r>
              <a:rPr lang="en-US" sz="2000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/>
              <a:t>Explain</a:t>
            </a:r>
            <a:r>
              <a:rPr lang="sv-SE" sz="2000" dirty="0"/>
              <a:t> </a:t>
            </a:r>
            <a:r>
              <a:rPr lang="sv-SE" sz="2000" dirty="0"/>
              <a:t>the </a:t>
            </a:r>
            <a:r>
              <a:rPr lang="sv-SE" sz="2000" dirty="0" err="1"/>
              <a:t>interplay</a:t>
            </a:r>
            <a:r>
              <a:rPr lang="sv-SE" sz="2000" dirty="0"/>
              <a:t> 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and </a:t>
            </a:r>
            <a:r>
              <a:rPr lang="sv-SE" sz="2000" dirty="0" err="1"/>
              <a:t>forwarding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/>
              <a:t>how a </a:t>
            </a:r>
            <a:r>
              <a:rPr lang="en-US" sz="2000" b="1" dirty="0">
                <a:solidFill>
                  <a:srgbClr val="CC0000"/>
                </a:solidFill>
              </a:rPr>
              <a:t>router works</a:t>
            </a:r>
          </a:p>
          <a:p>
            <a:pPr lvl="1"/>
            <a:r>
              <a:rPr lang="sv-SE" sz="2000" dirty="0" err="1"/>
              <a:t>What</a:t>
            </a:r>
            <a:r>
              <a:rPr lang="sv-SE" sz="2000" dirty="0"/>
              <a:t> is inside a router? </a:t>
            </a:r>
            <a:r>
              <a:rPr lang="sv-SE" sz="2000" dirty="0" err="1"/>
              <a:t>How</a:t>
            </a:r>
            <a:r>
              <a:rPr lang="sv-SE" sz="2000" dirty="0"/>
              <a:t>/</a:t>
            </a:r>
            <a:r>
              <a:rPr lang="sv-SE" sz="2000" dirty="0" err="1"/>
              <a:t>where</a:t>
            </a:r>
            <a:r>
              <a:rPr lang="sv-SE" sz="2000" dirty="0"/>
              <a:t> do </a:t>
            </a:r>
            <a:r>
              <a:rPr lang="sv-SE" sz="2000" dirty="0" err="1"/>
              <a:t>queueing</a:t>
            </a:r>
            <a:r>
              <a:rPr lang="sv-SE" sz="2000" dirty="0"/>
              <a:t> </a:t>
            </a:r>
            <a:r>
              <a:rPr lang="sv-SE" sz="2000" dirty="0" err="1"/>
              <a:t>delays</a:t>
            </a:r>
            <a:r>
              <a:rPr lang="sv-SE" sz="2000" dirty="0"/>
              <a:t> </a:t>
            </a:r>
            <a:r>
              <a:rPr lang="sv-SE" sz="2000" dirty="0" err="1"/>
              <a:t>happen</a:t>
            </a:r>
            <a:r>
              <a:rPr lang="sv-SE" sz="2000" dirty="0"/>
              <a:t> inside a router? </a:t>
            </a:r>
            <a:r>
              <a:rPr lang="sv-SE" sz="2000" dirty="0" err="1"/>
              <a:t>Where</a:t>
            </a:r>
            <a:r>
              <a:rPr lang="sv-SE" sz="2000" dirty="0"/>
              <a:t>/</a:t>
            </a:r>
            <a:r>
              <a:rPr lang="sv-SE" sz="2000" dirty="0" err="1"/>
              <a:t>why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packets be </a:t>
            </a:r>
            <a:r>
              <a:rPr lang="sv-SE" sz="2000" dirty="0" err="1"/>
              <a:t>dropped</a:t>
            </a:r>
            <a:r>
              <a:rPr lang="sv-SE" sz="2000" dirty="0"/>
              <a:t> at a router?</a:t>
            </a:r>
          </a:p>
          <a:p>
            <a:r>
              <a:rPr lang="sv-SE" sz="2000" dirty="0" err="1"/>
              <a:t>What</a:t>
            </a:r>
            <a:r>
              <a:rPr lang="sv-SE" sz="2000" dirty="0"/>
              <a:t> is </a:t>
            </a:r>
            <a:r>
              <a:rPr lang="sv-SE" sz="2000" dirty="0" err="1"/>
              <a:t>subnet</a:t>
            </a:r>
            <a:r>
              <a:rPr lang="sv-SE" sz="2000" dirty="0"/>
              <a:t>? </a:t>
            </a:r>
            <a:r>
              <a:rPr lang="sv-SE" sz="2000" dirty="0" err="1"/>
              <a:t>What</a:t>
            </a:r>
            <a:r>
              <a:rPr lang="sv-SE" sz="2000" dirty="0"/>
              <a:t> is </a:t>
            </a:r>
            <a:r>
              <a:rPr lang="sv-SE" sz="2000" dirty="0" err="1"/>
              <a:t>subnet</a:t>
            </a:r>
            <a:r>
              <a:rPr lang="sv-SE" sz="2000" dirty="0"/>
              <a:t> </a:t>
            </a:r>
            <a:r>
              <a:rPr lang="sv-SE" sz="2000" dirty="0" err="1"/>
              <a:t>masking</a:t>
            </a:r>
            <a:r>
              <a:rPr lang="sv-SE" sz="2000" dirty="0"/>
              <a:t>? </a:t>
            </a:r>
            <a:endParaRPr lang="sv-SE" sz="2000" dirty="0"/>
          </a:p>
          <a:p>
            <a:pPr lvl="1"/>
            <a:r>
              <a:rPr lang="sv-SE" sz="2000" dirty="0" err="1" smtClean="0"/>
              <a:t>Practice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 </a:t>
            </a:r>
            <a:r>
              <a:rPr lang="sv-SE" sz="2000" dirty="0" err="1" smtClean="0"/>
              <a:t>calculations</a:t>
            </a:r>
            <a:r>
              <a:rPr lang="sv-SE" sz="2000" dirty="0" smtClean="0"/>
              <a:t>, </a:t>
            </a:r>
            <a:r>
              <a:rPr lang="sv-SE" sz="2000" dirty="0" err="1" smtClean="0"/>
              <a:t>dividing</a:t>
            </a:r>
            <a:r>
              <a:rPr lang="sv-SE" sz="2000" dirty="0" smtClean="0"/>
              <a:t> </a:t>
            </a:r>
            <a:r>
              <a:rPr lang="sv-SE" sz="2000" dirty="0" err="1" smtClean="0"/>
              <a:t>address</a:t>
            </a:r>
            <a:r>
              <a:rPr lang="sv-SE" sz="2000" dirty="0" smtClean="0"/>
              <a:t> </a:t>
            </a:r>
            <a:r>
              <a:rPr lang="sv-SE" sz="2000" smtClean="0"/>
              <a:t>spaces</a:t>
            </a:r>
            <a:endParaRPr lang="sv-SE" sz="2000" dirty="0"/>
          </a:p>
          <a:p>
            <a:r>
              <a:rPr lang="sv-SE" sz="2000" dirty="0" err="1"/>
              <a:t>Explain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dirty="0" err="1"/>
              <a:t>to</a:t>
            </a:r>
            <a:r>
              <a:rPr lang="sv-SE" sz="2000" dirty="0"/>
              <a:t> get an IP packet from source </a:t>
            </a:r>
            <a:r>
              <a:rPr lang="sv-SE" sz="2000" dirty="0" err="1"/>
              <a:t>to</a:t>
            </a:r>
            <a:r>
              <a:rPr lang="sv-SE" sz="2000" dirty="0"/>
              <a:t> destination</a:t>
            </a:r>
          </a:p>
          <a:p>
            <a:r>
              <a:rPr lang="sv-SE" sz="2000" dirty="0" err="1"/>
              <a:t>Explain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NAT </a:t>
            </a:r>
            <a:r>
              <a:rPr lang="sv-SE" sz="2000" dirty="0" err="1"/>
              <a:t>works</a:t>
            </a:r>
            <a:r>
              <a:rPr lang="sv-SE" sz="2000" dirty="0"/>
              <a:t>.</a:t>
            </a:r>
            <a:endParaRPr lang="sv-SE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04EAA-D122-4B7C-9296-9F021DE22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complementary</a:t>
            </a:r>
            <a:r>
              <a:rPr lang="sv-SE" dirty="0" smtClean="0"/>
              <a:t> material /video-</a:t>
            </a:r>
            <a:r>
              <a:rPr lang="sv-SE" dirty="0" err="1" smtClean="0"/>
              <a:t>links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IP addresses and  subnets </a:t>
            </a:r>
            <a:r>
              <a:rPr lang="en-US" sz="7200" u="sng" dirty="0">
                <a:hlinkClick r:id="rId2"/>
              </a:rPr>
              <a:t>http://www.youtube.com/watch?v=ZTJIkjgyuZE&amp;list=PLE9F3F05C381ED8E8&amp;feature=plcp</a:t>
            </a:r>
            <a:r>
              <a:rPr lang="en-US" sz="7200" dirty="0"/>
              <a:t> </a:t>
            </a:r>
            <a:endParaRPr lang="en-US" sz="7200" dirty="0"/>
          </a:p>
          <a:p>
            <a:endParaRPr lang="sv-SE" sz="7200" dirty="0"/>
          </a:p>
          <a:p>
            <a:r>
              <a:rPr lang="en-US" sz="7200" dirty="0"/>
              <a:t>How does PGP choose its routes </a:t>
            </a:r>
            <a:r>
              <a:rPr lang="en-US" sz="7200" u="sng" dirty="0">
                <a:hlinkClick r:id="rId3"/>
              </a:rPr>
              <a:t>http://www.youtube.com/watch?v=RGe0qt9Wz4U&amp;feature=plcp</a:t>
            </a:r>
            <a:r>
              <a:rPr lang="en-US" sz="7200" dirty="0"/>
              <a:t> </a:t>
            </a:r>
            <a:endParaRPr lang="sv-SE" sz="7200" dirty="0"/>
          </a:p>
          <a:p>
            <a:pPr marL="0" indent="0">
              <a:buNone/>
            </a:pPr>
            <a:r>
              <a:rPr lang="en-US" sz="7200" dirty="0"/>
              <a:t> </a:t>
            </a:r>
            <a:endParaRPr lang="sv-SE" sz="7200" dirty="0"/>
          </a:p>
          <a:p>
            <a:pPr marL="0" indent="0">
              <a:buNone/>
            </a:pPr>
            <a:r>
              <a:rPr lang="en-US" sz="7200" dirty="0"/>
              <a:t> </a:t>
            </a:r>
            <a:endParaRPr lang="sv-SE" sz="7200" dirty="0"/>
          </a:p>
          <a:p>
            <a:pPr marL="0" indent="0">
              <a:buNone/>
            </a:pPr>
            <a:r>
              <a:rPr lang="en-US" sz="7200" b="1" dirty="0"/>
              <a:t>Some taste of layer 2: no worries if not all details fall in place, need the lectures also to grasp them.</a:t>
            </a:r>
            <a:endParaRPr lang="sv-SE" sz="7200" b="1" dirty="0"/>
          </a:p>
          <a:p>
            <a:pPr marL="0" indent="0">
              <a:buNone/>
            </a:pPr>
            <a:r>
              <a:rPr lang="en-US" sz="7200" dirty="0"/>
              <a:t> </a:t>
            </a:r>
            <a:endParaRPr lang="sv-SE" sz="7200" dirty="0"/>
          </a:p>
          <a:p>
            <a:r>
              <a:rPr lang="en-US" sz="7200" dirty="0"/>
              <a:t>Hubs, switches, routers </a:t>
            </a:r>
            <a:r>
              <a:rPr lang="en-US" sz="7200" u="sng" dirty="0">
                <a:hlinkClick r:id="rId4"/>
              </a:rPr>
              <a:t>http://www.youtube.com/watch?v=reXS_e3fTAk&amp;feature=related</a:t>
            </a:r>
            <a:r>
              <a:rPr lang="en-US" sz="7200" dirty="0"/>
              <a:t> </a:t>
            </a:r>
            <a:endParaRPr lang="sv-SE" sz="7200" dirty="0"/>
          </a:p>
          <a:p>
            <a:r>
              <a:rPr lang="en-US" sz="7200" dirty="0"/>
              <a:t> </a:t>
            </a:r>
            <a:endParaRPr lang="sv-SE" sz="7200" dirty="0"/>
          </a:p>
          <a:p>
            <a:r>
              <a:rPr lang="en-US" sz="7200" dirty="0"/>
              <a:t>What is a broadcast + MAC address  </a:t>
            </a:r>
            <a:r>
              <a:rPr lang="en-US" sz="7200" u="sng" dirty="0">
                <a:hlinkClick r:id="rId5"/>
              </a:rPr>
              <a:t>http://www.youtube.com/watch?v=BmZNcjLtmwo&amp;feature=plcp</a:t>
            </a:r>
            <a:r>
              <a:rPr lang="en-US" sz="7200" dirty="0"/>
              <a:t> </a:t>
            </a:r>
            <a:endParaRPr lang="sv-SE" sz="7200" dirty="0"/>
          </a:p>
          <a:p>
            <a:pPr marL="0" indent="0">
              <a:buNone/>
            </a:pPr>
            <a:r>
              <a:rPr lang="en-US" sz="7200" dirty="0"/>
              <a:t> </a:t>
            </a:r>
            <a:endParaRPr lang="sv-SE" sz="7200" dirty="0"/>
          </a:p>
          <a:p>
            <a:r>
              <a:rPr lang="en-US" sz="7200" dirty="0"/>
              <a:t>Broadcast domains: </a:t>
            </a:r>
            <a:r>
              <a:rPr lang="en-US" sz="7200" u="sng" dirty="0">
                <a:hlinkClick r:id="rId6"/>
              </a:rPr>
              <a:t>http://www.youtube.com/watch?v=EhJO1TCQX5I&amp;feature=plcp</a:t>
            </a:r>
            <a:r>
              <a:rPr lang="en-US" sz="7200" dirty="0"/>
              <a:t> </a:t>
            </a:r>
            <a:endParaRPr lang="sv-SE" sz="7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19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80" y="44624"/>
            <a:ext cx="4690864" cy="648072"/>
          </a:xfrm>
        </p:spPr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3: Transport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0A60F50E-8AF0-43A3-8F46-ED74D9FB8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056438" y="6467475"/>
            <a:ext cx="2895600" cy="2873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4: Network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4a-</a:t>
            </a:r>
            <a:fld id="{E305A6B3-77C0-4425-AD44-F48ACE199D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layer service models: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833564" y="1506539"/>
            <a:ext cx="153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Network</a:t>
            </a:r>
          </a:p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Architecture</a:t>
            </a:r>
          </a:p>
          <a:p>
            <a:pPr algn="r"/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Internet</a:t>
            </a:r>
          </a:p>
          <a:p>
            <a:pPr algn="r"/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ATM</a:t>
            </a:r>
          </a:p>
          <a:p>
            <a:pPr algn="r"/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ATM</a:t>
            </a:r>
          </a:p>
          <a:p>
            <a:pPr algn="r"/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ATM</a:t>
            </a:r>
          </a:p>
          <a:p>
            <a:pPr algn="r"/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pPr algn="r"/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ATM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490914" y="1506539"/>
            <a:ext cx="1309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Service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Model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best effort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CBR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VBR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ABR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UBR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824414" y="1801814"/>
            <a:ext cx="153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Bandwidth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none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constant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rate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guaranteed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rate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guaranteed 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minimum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none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1933576" y="2324101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57" name="Line 7"/>
          <p:cNvSpPr>
            <a:spLocks noChangeShapeType="1"/>
          </p:cNvSpPr>
          <p:nvPr/>
        </p:nvSpPr>
        <p:spPr bwMode="auto">
          <a:xfrm>
            <a:off x="2038351" y="3057526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2085976" y="3676651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2085976" y="4305301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>
            <a:off x="2095501" y="4886326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6224589" y="1801814"/>
            <a:ext cx="720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Loss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2" name="Text Box 12"/>
          <p:cNvSpPr txBox="1">
            <a:spLocks noChangeArrowheads="1"/>
          </p:cNvSpPr>
          <p:nvPr/>
        </p:nvSpPr>
        <p:spPr bwMode="auto">
          <a:xfrm>
            <a:off x="6948488" y="1811339"/>
            <a:ext cx="831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Order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7805739" y="1811339"/>
            <a:ext cx="9477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Timing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8805864" y="1525589"/>
            <a:ext cx="14811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Congestion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feedback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 (inferred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via loss)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congestion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congestion</a:t>
            </a: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endParaRPr lang="en-US" sz="200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no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6196013" y="1374776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itchFamily="34" charset="0"/>
              </a:rPr>
              <a:t>Guarantees ?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 flipV="1">
            <a:off x="4914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1971676" y="5457826"/>
            <a:ext cx="7781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Internet </a:t>
            </a:r>
            <a:r>
              <a:rPr lang="en-US" sz="2000" smtClean="0">
                <a:solidFill>
                  <a:prstClr val="black"/>
                </a:solidFill>
              </a:rPr>
              <a:t>models </a:t>
            </a:r>
            <a:r>
              <a:rPr lang="en-US" sz="2000" dirty="0">
                <a:solidFill>
                  <a:prstClr val="black"/>
                </a:solidFill>
              </a:rPr>
              <a:t>being </a:t>
            </a:r>
            <a:r>
              <a:rPr lang="en-US" sz="2000" dirty="0" err="1" smtClean="0">
                <a:solidFill>
                  <a:prstClr val="black"/>
                </a:solidFill>
              </a:rPr>
              <a:t>extented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prstClr val="black"/>
                </a:solidFill>
              </a:rPr>
              <a:t>(will study these later on)</a:t>
            </a:r>
          </a:p>
        </p:txBody>
      </p:sp>
    </p:spTree>
    <p:extLst>
      <p:ext uri="{BB962C8B-B14F-4D97-AF65-F5344CB8AC3E}">
        <p14:creationId xmlns:p14="http://schemas.microsoft.com/office/powerpoint/2010/main" val="30105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6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C8A2C35F-1640-4B2D-A79E-6041CF14221A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58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32772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921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34" charset="-128"/>
              </a:rPr>
              <a:t>Input port queuing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838" y="1127126"/>
            <a:ext cx="8101012" cy="194558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pitchFamily="34" charset="-128"/>
              </a:rPr>
              <a:t>fabric slower than input ports combined -&gt; </a:t>
            </a:r>
            <a:r>
              <a:rPr lang="en-US" sz="2400" dirty="0" err="1">
                <a:ea typeface="ＭＳ Ｐゴシック" pitchFamily="34" charset="-128"/>
              </a:rPr>
              <a:t>queueing</a:t>
            </a:r>
            <a:r>
              <a:rPr lang="en-US" sz="2400" dirty="0">
                <a:ea typeface="ＭＳ Ｐゴシック" pitchFamily="34" charset="-128"/>
              </a:rPr>
              <a:t> may occur at input queues </a:t>
            </a:r>
          </a:p>
          <a:p>
            <a:pPr lvl="1"/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delay and loss due to input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Head-of-the-Line (HOL) blocking:</a:t>
            </a:r>
            <a:r>
              <a:rPr lang="en-US" sz="2400" dirty="0">
                <a:ea typeface="ＭＳ Ｐゴシック" pitchFamily="34" charset="-128"/>
              </a:rPr>
              <a:t> queued datagram at front of queue prevents others in queue from moving forward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2913063" y="3194050"/>
            <a:ext cx="3027362" cy="1809750"/>
            <a:chOff x="523" y="976"/>
            <a:chExt cx="2099" cy="1356"/>
          </a:xfrm>
        </p:grpSpPr>
        <p:sp>
          <p:nvSpPr>
            <p:cNvPr id="32820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2821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32840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41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42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22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32837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8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9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823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24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25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26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27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28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2829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32834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5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6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30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32831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2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3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2776" name="Rectangle 55"/>
          <p:cNvSpPr>
            <a:spLocks noChangeArrowheads="1"/>
          </p:cNvSpPr>
          <p:nvPr/>
        </p:nvSpPr>
        <p:spPr bwMode="auto">
          <a:xfrm>
            <a:off x="3365501" y="3190876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7" name="Rectangle 56"/>
          <p:cNvSpPr>
            <a:spLocks noChangeArrowheads="1"/>
          </p:cNvSpPr>
          <p:nvPr/>
        </p:nvSpPr>
        <p:spPr bwMode="auto">
          <a:xfrm>
            <a:off x="3351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8" name="Rectangle 57"/>
          <p:cNvSpPr>
            <a:spLocks noChangeArrowheads="1"/>
          </p:cNvSpPr>
          <p:nvPr/>
        </p:nvSpPr>
        <p:spPr bwMode="auto">
          <a:xfrm>
            <a:off x="3349626" y="4557714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9" name="Rectangle 58"/>
          <p:cNvSpPr>
            <a:spLocks noChangeArrowheads="1"/>
          </p:cNvSpPr>
          <p:nvPr/>
        </p:nvSpPr>
        <p:spPr bwMode="auto">
          <a:xfrm>
            <a:off x="3006726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0" name="Rectangle 59"/>
          <p:cNvSpPr>
            <a:spLocks noChangeArrowheads="1"/>
          </p:cNvSpPr>
          <p:nvPr/>
        </p:nvSpPr>
        <p:spPr bwMode="auto">
          <a:xfrm>
            <a:off x="3001963" y="4546601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1" name="Line 60"/>
          <p:cNvSpPr>
            <a:spLocks noChangeShapeType="1"/>
          </p:cNvSpPr>
          <p:nvPr/>
        </p:nvSpPr>
        <p:spPr bwMode="auto">
          <a:xfrm>
            <a:off x="3657600" y="3246439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2" name="Freeform 61"/>
          <p:cNvSpPr>
            <a:spLocks/>
          </p:cNvSpPr>
          <p:nvPr/>
        </p:nvSpPr>
        <p:spPr bwMode="auto">
          <a:xfrm>
            <a:off x="3702051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3" name="Text Box 62"/>
          <p:cNvSpPr txBox="1">
            <a:spLocks noChangeArrowheads="1"/>
          </p:cNvSpPr>
          <p:nvPr/>
        </p:nvSpPr>
        <p:spPr bwMode="auto">
          <a:xfrm>
            <a:off x="2873375" y="5100639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  <a:latin typeface="Gill Sans MT" pitchFamily="34" charset="0"/>
              </a:rPr>
              <a:t>output port contention:</a:t>
            </a:r>
          </a:p>
          <a:p>
            <a:pPr algn="ctr"/>
            <a:r>
              <a:rPr lang="en-US">
                <a:solidFill>
                  <a:prstClr val="black"/>
                </a:solidFill>
                <a:latin typeface="Gill Sans MT" pitchFamily="34" charset="0"/>
              </a:rPr>
              <a:t>only one red datagram can be transferred.</a:t>
            </a:r>
            <a:br>
              <a:rPr lang="en-US">
                <a:solidFill>
                  <a:prstClr val="black"/>
                </a:solidFill>
                <a:latin typeface="Gill Sans MT" pitchFamily="34" charset="0"/>
              </a:rPr>
            </a:br>
            <a:r>
              <a:rPr lang="en-US" i="1">
                <a:solidFill>
                  <a:prstClr val="black"/>
                </a:solidFill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32784" name="Text Box 64"/>
          <p:cNvSpPr txBox="1">
            <a:spLocks noChangeArrowheads="1"/>
          </p:cNvSpPr>
          <p:nvPr/>
        </p:nvSpPr>
        <p:spPr bwMode="auto">
          <a:xfrm>
            <a:off x="4051301" y="3990976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switch</a:t>
            </a:r>
          </a:p>
          <a:p>
            <a:r>
              <a:rPr lang="en-US" sz="1600">
                <a:solidFill>
                  <a:prstClr val="black"/>
                </a:solidFill>
              </a:rPr>
              <a:t>fabric</a:t>
            </a:r>
          </a:p>
        </p:txBody>
      </p:sp>
      <p:sp>
        <p:nvSpPr>
          <p:cNvPr id="32785" name="Line 73"/>
          <p:cNvSpPr>
            <a:spLocks noChangeShapeType="1"/>
          </p:cNvSpPr>
          <p:nvPr/>
        </p:nvSpPr>
        <p:spPr bwMode="auto">
          <a:xfrm>
            <a:off x="3648076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403976" y="3214688"/>
            <a:ext cx="3027363" cy="3086100"/>
            <a:chOff x="3074" y="2025"/>
            <a:chExt cx="1907" cy="1944"/>
          </a:xfrm>
        </p:grpSpPr>
        <p:grpSp>
          <p:nvGrpSpPr>
            <p:cNvPr id="32787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32797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798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2817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8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9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799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2814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5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6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800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01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02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05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806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2811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2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3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07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2808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09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10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2788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  <a:latin typeface="Gill Sans MT" pitchFamily="34" charset="0"/>
                </a:rPr>
                <a:t>one packet time later: green packet experiences HOL blocking</a:t>
              </a:r>
              <a:endParaRPr lang="en-US" i="1">
                <a:solidFill>
                  <a:prstClr val="black"/>
                </a:solidFill>
                <a:latin typeface="Gill Sans MT" pitchFamily="34" charset="0"/>
              </a:endParaRPr>
            </a:p>
          </p:txBody>
        </p:sp>
        <p:sp>
          <p:nvSpPr>
            <p:cNvPr id="32789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switch</a:t>
              </a:r>
            </a:p>
            <a:p>
              <a:r>
                <a:rPr lang="en-US" sz="1600">
                  <a:solidFill>
                    <a:prstClr val="black"/>
                  </a:solidFill>
                </a:rPr>
                <a:t>fabric</a:t>
              </a:r>
            </a:p>
          </p:txBody>
        </p:sp>
        <p:sp>
          <p:nvSpPr>
            <p:cNvPr id="32790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91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92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93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94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95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96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5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6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A0026DFD-F5DC-4473-B1F4-F89F758F131A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59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30724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6850"/>
            <a:ext cx="7772400" cy="730250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Output port queueing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25" y="4602164"/>
            <a:ext cx="7772400" cy="11906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buffering when arrival rate via switch exceeds output line speed</a:t>
            </a:r>
          </a:p>
          <a:p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(delay) and loss due to output port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30727" name="Group 78"/>
          <p:cNvGrpSpPr>
            <a:grpSpLocks/>
          </p:cNvGrpSpPr>
          <p:nvPr/>
        </p:nvGrpSpPr>
        <p:grpSpPr bwMode="auto">
          <a:xfrm>
            <a:off x="2408239" y="1477963"/>
            <a:ext cx="7412037" cy="2870200"/>
            <a:chOff x="550" y="931"/>
            <a:chExt cx="4669" cy="1808"/>
          </a:xfrm>
        </p:grpSpPr>
        <p:grpSp>
          <p:nvGrpSpPr>
            <p:cNvPr id="30728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30774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775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94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95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96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776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91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92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93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777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78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79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80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81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82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783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88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89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90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784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85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86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87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30751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752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71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7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73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753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68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6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70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754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55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56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57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58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59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760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65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66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6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761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62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63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6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0730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1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2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3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4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5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6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37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</a:rPr>
                <a:t>at </a:t>
              </a:r>
              <a:r>
                <a:rPr lang="en-US" i="1" dirty="0">
                  <a:solidFill>
                    <a:prstClr val="black"/>
                  </a:solidFill>
                </a:rPr>
                <a:t>t,</a:t>
              </a:r>
              <a:r>
                <a:rPr lang="en-US" dirty="0">
                  <a:solidFill>
                    <a:prstClr val="black"/>
                  </a:solidFill>
                </a:rPr>
                <a:t> packets move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from input to output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30738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one packet time later</a:t>
              </a:r>
              <a:endParaRPr lang="en-US" i="1">
                <a:solidFill>
                  <a:prstClr val="black"/>
                </a:solidFill>
              </a:endParaRPr>
            </a:p>
          </p:txBody>
        </p:sp>
        <p:sp>
          <p:nvSpPr>
            <p:cNvPr id="30739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switch</a:t>
              </a:r>
            </a:p>
            <a:p>
              <a:r>
                <a:rPr lang="en-US" sz="1600">
                  <a:solidFill>
                    <a:prstClr val="black"/>
                  </a:solidFill>
                </a:rPr>
                <a:t>fabric</a:t>
              </a:r>
            </a:p>
          </p:txBody>
        </p:sp>
        <p:sp>
          <p:nvSpPr>
            <p:cNvPr id="30740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switch</a:t>
              </a:r>
            </a:p>
            <a:p>
              <a:r>
                <a:rPr lang="en-US" sz="1600">
                  <a:solidFill>
                    <a:prstClr val="black"/>
                  </a:solidFill>
                </a:rPr>
                <a:t>fabric</a:t>
              </a:r>
            </a:p>
          </p:txBody>
        </p:sp>
        <p:sp>
          <p:nvSpPr>
            <p:cNvPr id="30741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2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3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4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5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6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7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8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7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3434" y="1200509"/>
            <a:ext cx="5744775" cy="4648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/>
              <a:t>N</a:t>
            </a:r>
            <a:r>
              <a:rPr lang="en-US" dirty="0" smtClean="0"/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Inside 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router: switching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fabrique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9" y="170080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684DAA07-CC6B-4B95-9DDB-0A97C228CA1E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60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151" y="255589"/>
            <a:ext cx="6824663" cy="447736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DHCP client-server scenario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3932238" y="6037264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34" name="Rectangle 63"/>
          <p:cNvSpPr>
            <a:spLocks noChangeArrowheads="1"/>
          </p:cNvSpPr>
          <p:nvPr/>
        </p:nvSpPr>
        <p:spPr bwMode="auto">
          <a:xfrm>
            <a:off x="7734300" y="6770688"/>
            <a:ext cx="86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35" name="Text Box 97"/>
          <p:cNvSpPr txBox="1">
            <a:spLocks noChangeArrowheads="1"/>
          </p:cNvSpPr>
          <p:nvPr/>
        </p:nvSpPr>
        <p:spPr bwMode="auto">
          <a:xfrm>
            <a:off x="2393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>
                <a:solidFill>
                  <a:prstClr val="black"/>
                </a:solidFill>
              </a:rPr>
              <a:t>223.1.1.0/24</a:t>
            </a:r>
          </a:p>
        </p:txBody>
      </p:sp>
      <p:sp>
        <p:nvSpPr>
          <p:cNvPr id="48136" name="Text Box 98"/>
          <p:cNvSpPr txBox="1">
            <a:spLocks noChangeArrowheads="1"/>
          </p:cNvSpPr>
          <p:nvPr/>
        </p:nvSpPr>
        <p:spPr bwMode="auto">
          <a:xfrm>
            <a:off x="5872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>
                <a:solidFill>
                  <a:prstClr val="black"/>
                </a:solidFill>
              </a:rPr>
              <a:t>223.1.2.0/24</a:t>
            </a:r>
          </a:p>
        </p:txBody>
      </p:sp>
      <p:sp>
        <p:nvSpPr>
          <p:cNvPr id="48137" name="Text Box 99"/>
          <p:cNvSpPr txBox="1">
            <a:spLocks noChangeArrowheads="1"/>
          </p:cNvSpPr>
          <p:nvPr/>
        </p:nvSpPr>
        <p:spPr bwMode="auto">
          <a:xfrm>
            <a:off x="4175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>
                <a:solidFill>
                  <a:prstClr val="black"/>
                </a:solidFill>
              </a:rPr>
              <a:t>223.1.3.0/24</a:t>
            </a:r>
          </a:p>
        </p:txBody>
      </p:sp>
      <p:sp>
        <p:nvSpPr>
          <p:cNvPr id="48138" name="Rectangle 100"/>
          <p:cNvSpPr>
            <a:spLocks noChangeArrowheads="1"/>
          </p:cNvSpPr>
          <p:nvPr/>
        </p:nvSpPr>
        <p:spPr bwMode="auto">
          <a:xfrm>
            <a:off x="3187701" y="4233864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39" name="Freeform 101"/>
          <p:cNvSpPr>
            <a:spLocks/>
          </p:cNvSpPr>
          <p:nvPr/>
        </p:nvSpPr>
        <p:spPr bwMode="auto">
          <a:xfrm>
            <a:off x="2600326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0" name="Freeform 102"/>
          <p:cNvSpPr>
            <a:spLocks/>
          </p:cNvSpPr>
          <p:nvPr/>
        </p:nvSpPr>
        <p:spPr bwMode="auto">
          <a:xfrm>
            <a:off x="5127625" y="2482851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1" name="Freeform 103"/>
          <p:cNvSpPr>
            <a:spLocks/>
          </p:cNvSpPr>
          <p:nvPr/>
        </p:nvSpPr>
        <p:spPr bwMode="auto">
          <a:xfrm>
            <a:off x="3800476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2" name="Line 104"/>
          <p:cNvSpPr>
            <a:spLocks noChangeShapeType="1"/>
          </p:cNvSpPr>
          <p:nvPr/>
        </p:nvSpPr>
        <p:spPr bwMode="auto">
          <a:xfrm>
            <a:off x="3149601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3" name="Line 106"/>
          <p:cNvSpPr>
            <a:spLocks noChangeShapeType="1"/>
          </p:cNvSpPr>
          <p:nvPr/>
        </p:nvSpPr>
        <p:spPr bwMode="auto">
          <a:xfrm flipV="1">
            <a:off x="3198813" y="3416301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4" name="Line 107"/>
          <p:cNvSpPr>
            <a:spLocks noChangeShapeType="1"/>
          </p:cNvSpPr>
          <p:nvPr/>
        </p:nvSpPr>
        <p:spPr bwMode="auto">
          <a:xfrm>
            <a:off x="3159125" y="3967164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5" name="Line 108"/>
          <p:cNvSpPr>
            <a:spLocks noChangeShapeType="1"/>
          </p:cNvSpPr>
          <p:nvPr/>
        </p:nvSpPr>
        <p:spPr bwMode="auto">
          <a:xfrm flipV="1">
            <a:off x="4002089" y="3544889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6" name="Text Box 109"/>
          <p:cNvSpPr txBox="1">
            <a:spLocks noChangeArrowheads="1"/>
          </p:cNvSpPr>
          <p:nvPr/>
        </p:nvSpPr>
        <p:spPr bwMode="auto">
          <a:xfrm>
            <a:off x="3197225" y="237013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223.1.1.1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47" name="Text Box 111"/>
          <p:cNvSpPr txBox="1">
            <a:spLocks noChangeArrowheads="1"/>
          </p:cNvSpPr>
          <p:nvPr/>
        </p:nvSpPr>
        <p:spPr bwMode="auto">
          <a:xfrm>
            <a:off x="3082925" y="399573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223.1.1.3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48" name="Text Box 112"/>
          <p:cNvSpPr txBox="1">
            <a:spLocks noChangeArrowheads="1"/>
          </p:cNvSpPr>
          <p:nvPr/>
        </p:nvSpPr>
        <p:spPr bwMode="auto">
          <a:xfrm>
            <a:off x="3829050" y="323532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223.1.1.4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49" name="Line 113"/>
          <p:cNvSpPr>
            <a:spLocks noChangeShapeType="1"/>
          </p:cNvSpPr>
          <p:nvPr/>
        </p:nvSpPr>
        <p:spPr bwMode="auto">
          <a:xfrm flipV="1">
            <a:off x="5076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50" name="Text Box 114"/>
          <p:cNvSpPr txBox="1">
            <a:spLocks noChangeArrowheads="1"/>
          </p:cNvSpPr>
          <p:nvPr/>
        </p:nvSpPr>
        <p:spPr bwMode="auto">
          <a:xfrm>
            <a:off x="4949825" y="323691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223.1.2.9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51" name="Line 116"/>
          <p:cNvSpPr>
            <a:spLocks noChangeShapeType="1"/>
          </p:cNvSpPr>
          <p:nvPr/>
        </p:nvSpPr>
        <p:spPr bwMode="auto">
          <a:xfrm>
            <a:off x="6269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52" name="Line 117"/>
          <p:cNvSpPr>
            <a:spLocks noChangeShapeType="1"/>
          </p:cNvSpPr>
          <p:nvPr/>
        </p:nvSpPr>
        <p:spPr bwMode="auto">
          <a:xfrm>
            <a:off x="6323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53" name="Line 120"/>
          <p:cNvSpPr>
            <a:spLocks noChangeShapeType="1"/>
          </p:cNvSpPr>
          <p:nvPr/>
        </p:nvSpPr>
        <p:spPr bwMode="auto">
          <a:xfrm flipH="1">
            <a:off x="4835526" y="3886201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54" name="Line 122"/>
          <p:cNvSpPr>
            <a:spLocks noChangeShapeType="1"/>
          </p:cNvSpPr>
          <p:nvPr/>
        </p:nvSpPr>
        <p:spPr bwMode="auto">
          <a:xfrm flipH="1" flipV="1">
            <a:off x="4260851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55" name="Line 123"/>
          <p:cNvSpPr>
            <a:spLocks noChangeShapeType="1"/>
          </p:cNvSpPr>
          <p:nvPr/>
        </p:nvSpPr>
        <p:spPr bwMode="auto">
          <a:xfrm flipH="1" flipV="1">
            <a:off x="5402264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56" name="Text Box 124"/>
          <p:cNvSpPr txBox="1">
            <a:spLocks noChangeArrowheads="1"/>
          </p:cNvSpPr>
          <p:nvPr/>
        </p:nvSpPr>
        <p:spPr bwMode="auto">
          <a:xfrm>
            <a:off x="5373688" y="5041901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223.1.3.2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57" name="Text Box 127"/>
          <p:cNvSpPr txBox="1">
            <a:spLocks noChangeArrowheads="1"/>
          </p:cNvSpPr>
          <p:nvPr/>
        </p:nvSpPr>
        <p:spPr bwMode="auto">
          <a:xfrm>
            <a:off x="3225800" y="505301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223.1.3.1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8158" name="Group 129"/>
          <p:cNvGrpSpPr>
            <a:grpSpLocks/>
          </p:cNvGrpSpPr>
          <p:nvPr/>
        </p:nvGrpSpPr>
        <p:grpSpPr bwMode="auto">
          <a:xfrm>
            <a:off x="2595563" y="2397125"/>
            <a:ext cx="641350" cy="558800"/>
            <a:chOff x="-44" y="1473"/>
            <a:chExt cx="981" cy="1105"/>
          </a:xfrm>
        </p:grpSpPr>
        <p:pic>
          <p:nvPicPr>
            <p:cNvPr id="48256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7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59" name="Group 132"/>
          <p:cNvGrpSpPr>
            <a:grpSpLocks/>
          </p:cNvGrpSpPr>
          <p:nvPr/>
        </p:nvGrpSpPr>
        <p:grpSpPr bwMode="auto">
          <a:xfrm>
            <a:off x="2590800" y="3006725"/>
            <a:ext cx="641350" cy="558800"/>
            <a:chOff x="-44" y="1473"/>
            <a:chExt cx="981" cy="1105"/>
          </a:xfrm>
        </p:grpSpPr>
        <p:pic>
          <p:nvPicPr>
            <p:cNvPr id="48254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5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60" name="Group 135"/>
          <p:cNvGrpSpPr>
            <a:grpSpLocks/>
          </p:cNvGrpSpPr>
          <p:nvPr/>
        </p:nvGrpSpPr>
        <p:grpSpPr bwMode="auto">
          <a:xfrm>
            <a:off x="2619375" y="3616325"/>
            <a:ext cx="641350" cy="558800"/>
            <a:chOff x="-44" y="1473"/>
            <a:chExt cx="981" cy="1105"/>
          </a:xfrm>
        </p:grpSpPr>
        <p:pic>
          <p:nvPicPr>
            <p:cNvPr id="48252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3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61" name="Group 138"/>
          <p:cNvGrpSpPr>
            <a:grpSpLocks/>
          </p:cNvGrpSpPr>
          <p:nvPr/>
        </p:nvGrpSpPr>
        <p:grpSpPr bwMode="auto">
          <a:xfrm flipH="1">
            <a:off x="6327775" y="2565400"/>
            <a:ext cx="641350" cy="558800"/>
            <a:chOff x="-44" y="1473"/>
            <a:chExt cx="981" cy="1105"/>
          </a:xfrm>
        </p:grpSpPr>
        <p:pic>
          <p:nvPicPr>
            <p:cNvPr id="48250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1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62" name="Group 141"/>
          <p:cNvGrpSpPr>
            <a:grpSpLocks/>
          </p:cNvGrpSpPr>
          <p:nvPr/>
        </p:nvGrpSpPr>
        <p:grpSpPr bwMode="auto">
          <a:xfrm flipH="1">
            <a:off x="6402388" y="3844925"/>
            <a:ext cx="641350" cy="558800"/>
            <a:chOff x="-44" y="1473"/>
            <a:chExt cx="981" cy="1105"/>
          </a:xfrm>
        </p:grpSpPr>
        <p:pic>
          <p:nvPicPr>
            <p:cNvPr id="48248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9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63" name="Group 144"/>
          <p:cNvGrpSpPr>
            <a:grpSpLocks/>
          </p:cNvGrpSpPr>
          <p:nvPr/>
        </p:nvGrpSpPr>
        <p:grpSpPr bwMode="auto">
          <a:xfrm flipH="1">
            <a:off x="5194300" y="5368925"/>
            <a:ext cx="641350" cy="558800"/>
            <a:chOff x="-44" y="1473"/>
            <a:chExt cx="981" cy="1105"/>
          </a:xfrm>
        </p:grpSpPr>
        <p:pic>
          <p:nvPicPr>
            <p:cNvPr id="48246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7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64" name="Group 147"/>
          <p:cNvGrpSpPr>
            <a:grpSpLocks/>
          </p:cNvGrpSpPr>
          <p:nvPr/>
        </p:nvGrpSpPr>
        <p:grpSpPr bwMode="auto">
          <a:xfrm flipH="1">
            <a:off x="4030663" y="5410200"/>
            <a:ext cx="641350" cy="558800"/>
            <a:chOff x="-44" y="1473"/>
            <a:chExt cx="981" cy="1105"/>
          </a:xfrm>
        </p:grpSpPr>
        <p:pic>
          <p:nvPicPr>
            <p:cNvPr id="48244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5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165" name="Group 150"/>
          <p:cNvGrpSpPr>
            <a:grpSpLocks/>
          </p:cNvGrpSpPr>
          <p:nvPr/>
        </p:nvGrpSpPr>
        <p:grpSpPr bwMode="auto">
          <a:xfrm>
            <a:off x="4459288" y="3503613"/>
            <a:ext cx="698500" cy="355600"/>
            <a:chOff x="4396" y="1245"/>
            <a:chExt cx="672" cy="248"/>
          </a:xfrm>
        </p:grpSpPr>
        <p:sp>
          <p:nvSpPr>
            <p:cNvPr id="482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8239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8242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43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240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41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8166" name="Rectangle 162"/>
          <p:cNvSpPr>
            <a:spLocks noChangeArrowheads="1"/>
          </p:cNvSpPr>
          <p:nvPr/>
        </p:nvSpPr>
        <p:spPr bwMode="auto">
          <a:xfrm>
            <a:off x="3313114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167" name="Text Box 110"/>
          <p:cNvSpPr txBox="1">
            <a:spLocks noChangeArrowheads="1"/>
          </p:cNvSpPr>
          <p:nvPr/>
        </p:nvSpPr>
        <p:spPr bwMode="auto">
          <a:xfrm>
            <a:off x="3148013" y="30257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223.1.1.2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68" name="Rectangle 165"/>
          <p:cNvSpPr>
            <a:spLocks noChangeArrowheads="1"/>
          </p:cNvSpPr>
          <p:nvPr/>
        </p:nvSpPr>
        <p:spPr bwMode="auto">
          <a:xfrm>
            <a:off x="6054726" y="3829051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169" name="Rectangle 166"/>
          <p:cNvSpPr>
            <a:spLocks noChangeArrowheads="1"/>
          </p:cNvSpPr>
          <p:nvPr/>
        </p:nvSpPr>
        <p:spPr bwMode="auto">
          <a:xfrm>
            <a:off x="4702176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8170" name="Text Box 128"/>
          <p:cNvSpPr txBox="1">
            <a:spLocks noChangeArrowheads="1"/>
          </p:cNvSpPr>
          <p:nvPr/>
        </p:nvSpPr>
        <p:spPr bwMode="auto">
          <a:xfrm>
            <a:off x="4325938" y="3976689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223.1.3.27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71" name="Text Box 118"/>
          <p:cNvSpPr txBox="1">
            <a:spLocks noChangeArrowheads="1"/>
          </p:cNvSpPr>
          <p:nvPr/>
        </p:nvSpPr>
        <p:spPr bwMode="auto">
          <a:xfrm>
            <a:off x="5424488" y="384333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223.1.2.2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72" name="Text Box 119"/>
          <p:cNvSpPr txBox="1">
            <a:spLocks noChangeArrowheads="1"/>
          </p:cNvSpPr>
          <p:nvPr/>
        </p:nvSpPr>
        <p:spPr bwMode="auto">
          <a:xfrm>
            <a:off x="6254750" y="23272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223.1.2.1</a:t>
            </a:r>
            <a:endParaRPr lang="en-US" sz="1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73" name="Text Box 168"/>
          <p:cNvSpPr txBox="1">
            <a:spLocks noChangeArrowheads="1"/>
          </p:cNvSpPr>
          <p:nvPr/>
        </p:nvSpPr>
        <p:spPr bwMode="auto">
          <a:xfrm>
            <a:off x="4989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8174" name="Text Box 170"/>
          <p:cNvSpPr txBox="1">
            <a:spLocks noChangeArrowheads="1"/>
          </p:cNvSpPr>
          <p:nvPr/>
        </p:nvSpPr>
        <p:spPr bwMode="auto">
          <a:xfrm>
            <a:off x="8151813" y="3059114"/>
            <a:ext cx="1837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>
                <a:solidFill>
                  <a:prstClr val="black"/>
                </a:solidFill>
              </a:rPr>
              <a:t>arriving </a:t>
            </a: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client</a:t>
            </a:r>
            <a:r>
              <a:rPr lang="en-US" sz="2000" i="1">
                <a:solidFill>
                  <a:prstClr val="black"/>
                </a:solidFill>
              </a:rPr>
              <a:t> needs 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prstClr val="black"/>
                </a:solidFill>
              </a:rPr>
              <a:t>address in this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prstClr val="black"/>
                </a:solidFill>
              </a:rPr>
              <a:t>network</a:t>
            </a:r>
          </a:p>
        </p:txBody>
      </p:sp>
      <p:grpSp>
        <p:nvGrpSpPr>
          <p:cNvPr id="48175" name="Group 195"/>
          <p:cNvGrpSpPr>
            <a:grpSpLocks/>
          </p:cNvGrpSpPr>
          <p:nvPr/>
        </p:nvGrpSpPr>
        <p:grpSpPr bwMode="auto">
          <a:xfrm>
            <a:off x="5397500" y="2395539"/>
            <a:ext cx="401638" cy="681037"/>
            <a:chOff x="4140" y="429"/>
            <a:chExt cx="1425" cy="2396"/>
          </a:xfrm>
        </p:grpSpPr>
        <p:sp>
          <p:nvSpPr>
            <p:cNvPr id="48204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05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06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07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08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48209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8234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35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210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48211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8232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33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212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13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48214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8230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31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215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8216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8228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29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217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18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19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20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21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22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23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24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25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8226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227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48176" name="Group 231"/>
          <p:cNvGrpSpPr>
            <a:grpSpLocks/>
          </p:cNvGrpSpPr>
          <p:nvPr/>
        </p:nvGrpSpPr>
        <p:grpSpPr bwMode="auto">
          <a:xfrm>
            <a:off x="7010401" y="3141664"/>
            <a:ext cx="1101725" cy="549275"/>
            <a:chOff x="3428" y="1798"/>
            <a:chExt cx="694" cy="346"/>
          </a:xfrm>
        </p:grpSpPr>
        <p:grpSp>
          <p:nvGrpSpPr>
            <p:cNvPr id="48180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48182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3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8184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5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86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87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88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89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90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191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48198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199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00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01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02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03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192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93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94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95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96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97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181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8177" name="AutoShape 232"/>
          <p:cNvSpPr>
            <a:spLocks noChangeArrowheads="1"/>
          </p:cNvSpPr>
          <p:nvPr/>
        </p:nvSpPr>
        <p:spPr bwMode="auto">
          <a:xfrm>
            <a:off x="7278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78" name="Line 233"/>
          <p:cNvSpPr>
            <a:spLocks noChangeShapeType="1"/>
          </p:cNvSpPr>
          <p:nvPr/>
        </p:nvSpPr>
        <p:spPr bwMode="auto">
          <a:xfrm flipH="1">
            <a:off x="5792789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EADBF965-E19F-455B-8DEE-4E904A539050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61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2405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7561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 client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 flipH="1">
            <a:off x="3384550" y="2208214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 flipH="1">
            <a:off x="3340101" y="2163764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 flipH="1">
            <a:off x="7866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4913313" y="1343026"/>
            <a:ext cx="2673350" cy="1116013"/>
            <a:chOff x="11865" y="3885"/>
            <a:chExt cx="3720" cy="1260"/>
          </a:xfrm>
        </p:grpSpPr>
        <p:sp>
          <p:nvSpPr>
            <p:cNvPr id="49229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b="1">
                  <a:solidFill>
                    <a:prstClr val="black"/>
                  </a:solidFill>
                </a:rPr>
                <a:t>DHCP discover</a:t>
              </a:r>
              <a:endParaRPr lang="en-US" sz="12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9230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 err="1">
                  <a:solidFill>
                    <a:prstClr val="black"/>
                  </a:solidFill>
                </a:rPr>
                <a:t>src</a:t>
              </a:r>
              <a:r>
                <a:rPr lang="en-US" sz="1200" dirty="0">
                  <a:solidFill>
                    <a:prstClr val="black"/>
                  </a:solidFill>
                </a:rPr>
                <a:t> : 0.0.0.0, 68     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dest</a:t>
              </a:r>
              <a:r>
                <a:rPr lang="en-US" sz="1200" dirty="0">
                  <a:solidFill>
                    <a:prstClr val="black"/>
                  </a:solidFill>
                </a:rPr>
                <a:t>.: 255.255.255.255,67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yiaddr</a:t>
              </a:r>
              <a:r>
                <a:rPr lang="en-US" sz="1200" dirty="0">
                  <a:solidFill>
                    <a:prstClr val="black"/>
                  </a:solidFill>
                </a:rPr>
                <a:t>:    0.0.0.0  </a:t>
              </a:r>
              <a:r>
                <a:rPr lang="en-US" sz="1200" dirty="0">
                  <a:solidFill>
                    <a:srgbClr val="EEECE1">
                      <a:lumMod val="60000"/>
                      <a:lumOff val="40000"/>
                    </a:srgbClr>
                  </a:solidFill>
                </a:rPr>
                <a:t>(your IP </a:t>
              </a:r>
              <a:r>
                <a:rPr lang="en-US" sz="1200" dirty="0" err="1">
                  <a:solidFill>
                    <a:srgbClr val="EEECE1">
                      <a:lumMod val="60000"/>
                      <a:lumOff val="40000"/>
                    </a:srgbClr>
                  </a:solidFill>
                </a:rPr>
                <a:t>addr</a:t>
              </a:r>
              <a:r>
                <a:rPr lang="en-US" sz="1200" dirty="0">
                  <a:solidFill>
                    <a:srgbClr val="EEECE1">
                      <a:lumMod val="60000"/>
                      <a:lumOff val="40000"/>
                    </a:srgbClr>
                  </a:solidFill>
                </a:rPr>
                <a:t>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transaction ID: 654</a:t>
              </a:r>
              <a:endParaRPr lang="en-US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49162" name="Line 26"/>
          <p:cNvSpPr>
            <a:spLocks noChangeShapeType="1"/>
          </p:cNvSpPr>
          <p:nvPr/>
        </p:nvSpPr>
        <p:spPr bwMode="auto">
          <a:xfrm>
            <a:off x="3427414" y="3194051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163" name="Text Box 27"/>
          <p:cNvSpPr txBox="1">
            <a:spLocks noChangeArrowheads="1"/>
          </p:cNvSpPr>
          <p:nvPr/>
        </p:nvSpPr>
        <p:spPr bwMode="auto">
          <a:xfrm>
            <a:off x="5086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prstClr val="black"/>
                </a:solidFill>
              </a:rPr>
              <a:t>DHCP offer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9164" name="Text Box 28"/>
          <p:cNvSpPr txBox="1">
            <a:spLocks noChangeArrowheads="1"/>
          </p:cNvSpPr>
          <p:nvPr/>
        </p:nvSpPr>
        <p:spPr bwMode="auto">
          <a:xfrm>
            <a:off x="5183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src: 223.1.2.5, 67      </a:t>
            </a:r>
          </a:p>
          <a:p>
            <a:r>
              <a:rPr lang="en-US" sz="1200">
                <a:solidFill>
                  <a:prstClr val="black"/>
                </a:solidFill>
              </a:rPr>
              <a:t>dest:  255.255.255.255, 68</a:t>
            </a:r>
          </a:p>
          <a:p>
            <a:r>
              <a:rPr lang="en-US" sz="1200">
                <a:solidFill>
                  <a:prstClr val="black"/>
                </a:solidFill>
              </a:rPr>
              <a:t>yiaddrr: 223.1.2.4</a:t>
            </a:r>
          </a:p>
          <a:p>
            <a:r>
              <a:rPr lang="en-US" sz="1200">
                <a:solidFill>
                  <a:prstClr val="black"/>
                </a:solidFill>
              </a:rPr>
              <a:t>transaction ID: 654</a:t>
            </a:r>
          </a:p>
          <a:p>
            <a:r>
              <a:rPr lang="en-US" sz="1200">
                <a:solidFill>
                  <a:prstClr val="black"/>
                </a:solidFill>
              </a:rPr>
              <a:t>lifetime: 3600 secs</a:t>
            </a:r>
            <a:endParaRPr lang="en-US" sz="8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9165" name="Line 29"/>
          <p:cNvSpPr>
            <a:spLocks noChangeShapeType="1"/>
          </p:cNvSpPr>
          <p:nvPr/>
        </p:nvSpPr>
        <p:spPr bwMode="auto">
          <a:xfrm flipH="1">
            <a:off x="3319464" y="4422776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166" name="Text Box 30"/>
          <p:cNvSpPr txBox="1">
            <a:spLocks noChangeArrowheads="1"/>
          </p:cNvSpPr>
          <p:nvPr/>
        </p:nvSpPr>
        <p:spPr bwMode="auto">
          <a:xfrm>
            <a:off x="3490914" y="3765551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prstClr val="black"/>
                </a:solidFill>
              </a:rPr>
              <a:t>DHCP request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9167" name="Text Box 31"/>
          <p:cNvSpPr txBox="1">
            <a:spLocks noChangeArrowheads="1"/>
          </p:cNvSpPr>
          <p:nvPr/>
        </p:nvSpPr>
        <p:spPr bwMode="auto">
          <a:xfrm>
            <a:off x="3621089" y="4027489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src:  0.0.0.0, 68     </a:t>
            </a:r>
          </a:p>
          <a:p>
            <a:r>
              <a:rPr lang="en-US" sz="1200">
                <a:solidFill>
                  <a:prstClr val="black"/>
                </a:solidFill>
              </a:rPr>
              <a:t>dest::  255.255.255.255, 67</a:t>
            </a:r>
          </a:p>
          <a:p>
            <a:r>
              <a:rPr lang="en-US" sz="1200">
                <a:solidFill>
                  <a:prstClr val="black"/>
                </a:solidFill>
              </a:rPr>
              <a:t>yiaddrr: 223.1.2.4</a:t>
            </a:r>
          </a:p>
          <a:p>
            <a:r>
              <a:rPr lang="en-US" sz="1200">
                <a:solidFill>
                  <a:prstClr val="black"/>
                </a:solidFill>
              </a:rPr>
              <a:t>transaction ID: 655</a:t>
            </a:r>
          </a:p>
          <a:p>
            <a:r>
              <a:rPr lang="en-US" sz="1200">
                <a:solidFill>
                  <a:prstClr val="black"/>
                </a:solidFill>
              </a:rPr>
              <a:t>lifetime: 3600 secs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9168" name="Line 32"/>
          <p:cNvSpPr>
            <a:spLocks noChangeShapeType="1"/>
          </p:cNvSpPr>
          <p:nvPr/>
        </p:nvSpPr>
        <p:spPr bwMode="auto">
          <a:xfrm>
            <a:off x="3405189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169" name="Text Box 33"/>
          <p:cNvSpPr txBox="1">
            <a:spLocks noChangeArrowheads="1"/>
          </p:cNvSpPr>
          <p:nvPr/>
        </p:nvSpPr>
        <p:spPr bwMode="auto">
          <a:xfrm>
            <a:off x="5043489" y="5168901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prstClr val="black"/>
                </a:solidFill>
              </a:rPr>
              <a:t>DHCP ACK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9170" name="Text Box 34"/>
          <p:cNvSpPr txBox="1">
            <a:spLocks noChangeArrowheads="1"/>
          </p:cNvSpPr>
          <p:nvPr/>
        </p:nvSpPr>
        <p:spPr bwMode="auto">
          <a:xfrm>
            <a:off x="5140325" y="5421314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src: 223.1.2.5, 67      </a:t>
            </a:r>
          </a:p>
          <a:p>
            <a:r>
              <a:rPr lang="en-US" sz="1200">
                <a:solidFill>
                  <a:prstClr val="black"/>
                </a:solidFill>
              </a:rPr>
              <a:t>dest:  255.255.255.255, 68</a:t>
            </a:r>
          </a:p>
          <a:p>
            <a:r>
              <a:rPr lang="en-US" sz="1200">
                <a:solidFill>
                  <a:prstClr val="black"/>
                </a:solidFill>
              </a:rPr>
              <a:t>yiaddrr: 223.1.2.4</a:t>
            </a:r>
          </a:p>
          <a:p>
            <a:r>
              <a:rPr lang="en-US" sz="1200">
                <a:solidFill>
                  <a:prstClr val="black"/>
                </a:solidFill>
              </a:rPr>
              <a:t>transaction ID: 655</a:t>
            </a:r>
          </a:p>
          <a:p>
            <a:r>
              <a:rPr lang="en-US" sz="1200">
                <a:solidFill>
                  <a:prstClr val="black"/>
                </a:solidFill>
              </a:rPr>
              <a:t>lifetime: 3600 secs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9171" name="Group 36"/>
          <p:cNvGrpSpPr>
            <a:grpSpLocks/>
          </p:cNvGrpSpPr>
          <p:nvPr/>
        </p:nvGrpSpPr>
        <p:grpSpPr bwMode="auto">
          <a:xfrm>
            <a:off x="7818439" y="1781176"/>
            <a:ext cx="784225" cy="549275"/>
            <a:chOff x="4420" y="878"/>
            <a:chExt cx="614" cy="458"/>
          </a:xfrm>
        </p:grpSpPr>
        <p:pic>
          <p:nvPicPr>
            <p:cNvPr id="49207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8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9209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0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1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2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3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4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5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216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9223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24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25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26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27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28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217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8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19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20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21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22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172" name="Group 60"/>
          <p:cNvGrpSpPr>
            <a:grpSpLocks/>
          </p:cNvGrpSpPr>
          <p:nvPr/>
        </p:nvGrpSpPr>
        <p:grpSpPr bwMode="auto">
          <a:xfrm>
            <a:off x="3241676" y="1590676"/>
            <a:ext cx="334963" cy="536575"/>
            <a:chOff x="4140" y="429"/>
            <a:chExt cx="1425" cy="2396"/>
          </a:xfrm>
        </p:grpSpPr>
        <p:sp>
          <p:nvSpPr>
            <p:cNvPr id="49175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76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77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78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79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180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205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06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181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182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203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04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183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84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185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201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02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186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187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199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00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188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89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0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1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2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3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4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5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6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9197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98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1962151" y="255589"/>
            <a:ext cx="6824663" cy="5476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0800" y="4101587"/>
            <a:ext cx="225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Q:Why a </a:t>
            </a:r>
            <a:r>
              <a:rPr lang="sv-SE" dirty="0" err="1">
                <a:solidFill>
                  <a:prstClr val="black"/>
                </a:solidFill>
              </a:rPr>
              <a:t>request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msg</a:t>
            </a:r>
            <a:r>
              <a:rPr lang="sv-SE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288462" y="4827542"/>
            <a:ext cx="225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Several</a:t>
            </a:r>
            <a:r>
              <a:rPr lang="sv-SE" dirty="0">
                <a:solidFill>
                  <a:prstClr val="black"/>
                </a:solidFill>
              </a:rPr>
              <a:t> DHCP servers </a:t>
            </a:r>
            <a:r>
              <a:rPr lang="sv-SE" dirty="0" err="1">
                <a:solidFill>
                  <a:prstClr val="black"/>
                </a:solidFill>
              </a:rPr>
              <a:t>may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answer</a:t>
            </a:r>
            <a:r>
              <a:rPr lang="sv-SE" dirty="0">
                <a:solidFill>
                  <a:prstClr val="black"/>
                </a:solidFill>
              </a:rPr>
              <a:t> and offer </a:t>
            </a:r>
            <a:r>
              <a:rPr lang="sv-SE" dirty="0" err="1">
                <a:solidFill>
                  <a:prstClr val="black"/>
                </a:solidFill>
              </a:rPr>
              <a:t>addresses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C38D6F-96A9-46E0-87CE-B845265E7651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62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7772400" cy="5191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 traversal problem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8583" y="1347788"/>
            <a:ext cx="5159580" cy="5159375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a typeface="ＭＳ Ｐゴシック" pitchFamily="34" charset="-128"/>
              </a:rPr>
              <a:t>client wants to connect to server with address 10.0.0.1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server address 10.0.0.1 local to LAN (client can</a:t>
            </a:r>
            <a:r>
              <a:rPr lang="ja-JP" altLang="en-US" sz="2000" dirty="0">
                <a:ea typeface="ＭＳ Ｐゴシック" pitchFamily="34" charset="-128"/>
              </a:rPr>
              <a:t>’</a:t>
            </a:r>
            <a:r>
              <a:rPr lang="en-US" altLang="ja-JP" sz="2000" dirty="0">
                <a:ea typeface="ＭＳ Ｐゴシック" pitchFamily="34" charset="-128"/>
              </a:rPr>
              <a:t>t use it as destination </a:t>
            </a:r>
            <a:r>
              <a:rPr lang="en-US" altLang="ja-JP" sz="2000" dirty="0" err="1">
                <a:ea typeface="ＭＳ Ｐゴシック" pitchFamily="34" charset="-128"/>
              </a:rPr>
              <a:t>addr</a:t>
            </a:r>
            <a:r>
              <a:rPr lang="en-US" altLang="ja-JP" sz="2000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only one externally visible address: 138.76.29.7</a:t>
            </a:r>
          </a:p>
          <a:p>
            <a:r>
              <a:rPr lang="en-US" sz="2400" i="1" dirty="0">
                <a:solidFill>
                  <a:srgbClr val="CC0000"/>
                </a:solidFill>
                <a:ea typeface="ＭＳ Ｐゴシック" pitchFamily="34" charset="-128"/>
              </a:rPr>
              <a:t>solution1:</a:t>
            </a:r>
            <a:r>
              <a:rPr lang="en-US" sz="2400" dirty="0">
                <a:ea typeface="ＭＳ Ｐゴシック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e.g., (123.76.29.7, port 2500) always forwarded to 10.0.0.1 port 25000</a:t>
            </a:r>
          </a:p>
          <a:p>
            <a:r>
              <a:rPr lang="en-US" sz="2200" i="1" dirty="0">
                <a:solidFill>
                  <a:srgbClr val="C00000"/>
                </a:solidFill>
                <a:ea typeface="ＭＳ Ｐゴシック" pitchFamily="34" charset="-128"/>
              </a:rPr>
              <a:t>Solution 2</a:t>
            </a:r>
            <a:r>
              <a:rPr lang="en-US" sz="2200" i="1" dirty="0">
                <a:ea typeface="ＭＳ Ｐゴシック" pitchFamily="34" charset="-128"/>
              </a:rPr>
              <a:t>:</a:t>
            </a:r>
            <a:r>
              <a:rPr lang="en-US" sz="2200" dirty="0">
                <a:ea typeface="ＭＳ Ｐゴシック" pitchFamily="34" charset="-128"/>
              </a:rPr>
              <a:t> automate the above through a protocol (universal plug-and-play)</a:t>
            </a:r>
          </a:p>
          <a:p>
            <a:r>
              <a:rPr lang="en-US" sz="2200" i="1" dirty="0">
                <a:solidFill>
                  <a:srgbClr val="C00000"/>
                </a:solidFill>
                <a:ea typeface="ＭＳ Ｐゴシック" pitchFamily="34" charset="-128"/>
              </a:rPr>
              <a:t>Solution 3</a:t>
            </a:r>
            <a:r>
              <a:rPr lang="en-US" sz="2200" dirty="0">
                <a:ea typeface="ＭＳ Ｐゴシック" pitchFamily="34" charset="-128"/>
              </a:rPr>
              <a:t>: through a proxy/relay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(will discuss in connection to p2p applications)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3495" name="Freeform 29"/>
          <p:cNvSpPr>
            <a:spLocks/>
          </p:cNvSpPr>
          <p:nvPr/>
        </p:nvSpPr>
        <p:spPr bwMode="auto">
          <a:xfrm>
            <a:off x="8639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6" name="Line 35"/>
          <p:cNvSpPr>
            <a:spLocks noChangeShapeType="1"/>
          </p:cNvSpPr>
          <p:nvPr/>
        </p:nvSpPr>
        <p:spPr bwMode="auto">
          <a:xfrm>
            <a:off x="9664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7" name="Line 36"/>
          <p:cNvSpPr>
            <a:spLocks noChangeShapeType="1"/>
          </p:cNvSpPr>
          <p:nvPr/>
        </p:nvSpPr>
        <p:spPr bwMode="auto">
          <a:xfrm flipV="1">
            <a:off x="9558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8" name="Text Box 37"/>
          <p:cNvSpPr txBox="1">
            <a:spLocks noChangeArrowheads="1"/>
          </p:cNvSpPr>
          <p:nvPr/>
        </p:nvSpPr>
        <p:spPr bwMode="auto">
          <a:xfrm>
            <a:off x="9429751" y="1997075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10.0.0.1</a:t>
            </a:r>
          </a:p>
        </p:txBody>
      </p:sp>
      <p:sp>
        <p:nvSpPr>
          <p:cNvPr id="63499" name="Text Box 56"/>
          <p:cNvSpPr txBox="1">
            <a:spLocks noChangeArrowheads="1"/>
          </p:cNvSpPr>
          <p:nvPr/>
        </p:nvSpPr>
        <p:spPr bwMode="auto">
          <a:xfrm>
            <a:off x="8658226" y="29464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10.0.0.4</a:t>
            </a:r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H="1">
            <a:off x="8782051" y="3201989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501" name="Line 58"/>
          <p:cNvSpPr>
            <a:spLocks noChangeShapeType="1"/>
          </p:cNvSpPr>
          <p:nvPr/>
        </p:nvSpPr>
        <p:spPr bwMode="auto">
          <a:xfrm flipH="1">
            <a:off x="8042276" y="3440114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502" name="Text Box 88"/>
          <p:cNvSpPr txBox="1">
            <a:spLocks noChangeArrowheads="1"/>
          </p:cNvSpPr>
          <p:nvPr/>
        </p:nvSpPr>
        <p:spPr bwMode="auto">
          <a:xfrm>
            <a:off x="8137525" y="3551238"/>
            <a:ext cx="781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3503" name="Text Box 89"/>
          <p:cNvSpPr txBox="1">
            <a:spLocks noChangeArrowheads="1"/>
          </p:cNvSpPr>
          <p:nvPr/>
        </p:nvSpPr>
        <p:spPr bwMode="auto">
          <a:xfrm>
            <a:off x="6819900" y="35036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138.76.29.7</a:t>
            </a:r>
          </a:p>
        </p:txBody>
      </p:sp>
      <p:sp>
        <p:nvSpPr>
          <p:cNvPr id="63504" name="Line 100"/>
          <p:cNvSpPr>
            <a:spLocks noChangeShapeType="1"/>
          </p:cNvSpPr>
          <p:nvPr/>
        </p:nvSpPr>
        <p:spPr bwMode="auto">
          <a:xfrm>
            <a:off x="7869239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505" name="Text Box 102"/>
          <p:cNvSpPr txBox="1">
            <a:spLocks noChangeArrowheads="1"/>
          </p:cNvSpPr>
          <p:nvPr/>
        </p:nvSpPr>
        <p:spPr bwMode="auto">
          <a:xfrm>
            <a:off x="6570663" y="21828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client</a:t>
            </a:r>
          </a:p>
        </p:txBody>
      </p:sp>
      <p:sp>
        <p:nvSpPr>
          <p:cNvPr id="63506" name="Text Box 103"/>
          <p:cNvSpPr txBox="1">
            <a:spLocks noChangeArrowheads="1"/>
          </p:cNvSpPr>
          <p:nvPr/>
        </p:nvSpPr>
        <p:spPr bwMode="auto">
          <a:xfrm>
            <a:off x="7192964" y="2405064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3507" name="Line 104"/>
          <p:cNvSpPr>
            <a:spLocks noChangeShapeType="1"/>
          </p:cNvSpPr>
          <p:nvPr/>
        </p:nvSpPr>
        <p:spPr bwMode="auto">
          <a:xfrm>
            <a:off x="7177089" y="3019426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3508" name="Group 116"/>
          <p:cNvGrpSpPr>
            <a:grpSpLocks/>
          </p:cNvGrpSpPr>
          <p:nvPr/>
        </p:nvGrpSpPr>
        <p:grpSpPr bwMode="auto">
          <a:xfrm>
            <a:off x="8180389" y="3203575"/>
            <a:ext cx="587375" cy="323850"/>
            <a:chOff x="4396" y="1245"/>
            <a:chExt cx="672" cy="248"/>
          </a:xfrm>
        </p:grpSpPr>
        <p:sp>
          <p:nvSpPr>
            <p:cNvPr id="6355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55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55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63556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559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60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557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58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509" name="Group 128"/>
          <p:cNvGrpSpPr>
            <a:grpSpLocks/>
          </p:cNvGrpSpPr>
          <p:nvPr/>
        </p:nvGrpSpPr>
        <p:grpSpPr bwMode="auto">
          <a:xfrm>
            <a:off x="6545263" y="2652714"/>
            <a:ext cx="685800" cy="649287"/>
            <a:chOff x="-44" y="1473"/>
            <a:chExt cx="981" cy="1105"/>
          </a:xfrm>
        </p:grpSpPr>
        <p:pic>
          <p:nvPicPr>
            <p:cNvPr id="63551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2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510" name="Group 131"/>
          <p:cNvGrpSpPr>
            <a:grpSpLocks/>
          </p:cNvGrpSpPr>
          <p:nvPr/>
        </p:nvGrpSpPr>
        <p:grpSpPr bwMode="auto">
          <a:xfrm flipH="1">
            <a:off x="9632950" y="3163888"/>
            <a:ext cx="641350" cy="558800"/>
            <a:chOff x="-44" y="1473"/>
            <a:chExt cx="981" cy="1105"/>
          </a:xfrm>
        </p:grpSpPr>
        <p:pic>
          <p:nvPicPr>
            <p:cNvPr id="63549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0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511" name="Group 134"/>
          <p:cNvGrpSpPr>
            <a:grpSpLocks/>
          </p:cNvGrpSpPr>
          <p:nvPr/>
        </p:nvGrpSpPr>
        <p:grpSpPr bwMode="auto">
          <a:xfrm flipH="1">
            <a:off x="9607550" y="3927475"/>
            <a:ext cx="641350" cy="558800"/>
            <a:chOff x="-44" y="1473"/>
            <a:chExt cx="981" cy="1105"/>
          </a:xfrm>
        </p:grpSpPr>
        <p:pic>
          <p:nvPicPr>
            <p:cNvPr id="63547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48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3512" name="Line 137"/>
          <p:cNvSpPr>
            <a:spLocks noChangeShapeType="1"/>
          </p:cNvSpPr>
          <p:nvPr/>
        </p:nvSpPr>
        <p:spPr bwMode="auto">
          <a:xfrm>
            <a:off x="8761414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3513" name="Group 138"/>
          <p:cNvGrpSpPr>
            <a:grpSpLocks/>
          </p:cNvGrpSpPr>
          <p:nvPr/>
        </p:nvGrpSpPr>
        <p:grpSpPr bwMode="auto">
          <a:xfrm>
            <a:off x="9783764" y="2362200"/>
            <a:ext cx="346075" cy="623888"/>
            <a:chOff x="4140" y="429"/>
            <a:chExt cx="1425" cy="2396"/>
          </a:xfrm>
        </p:grpSpPr>
        <p:sp>
          <p:nvSpPr>
            <p:cNvPr id="63515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1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17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18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1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3520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4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52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3522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4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4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52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2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3525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4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4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526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3527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4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52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29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0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2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353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3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3514" name="Line 137"/>
          <p:cNvSpPr>
            <a:spLocks noChangeShapeType="1"/>
          </p:cNvSpPr>
          <p:nvPr/>
        </p:nvSpPr>
        <p:spPr bwMode="auto">
          <a:xfrm>
            <a:off x="9582151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Tahoma" pitchFamily="34" charset="0"/>
              </a:rPr>
              <a:t>4-</a:t>
            </a:r>
            <a:fld id="{D3C44E68-A305-48D4-886E-393099059D59}" type="slidenum">
              <a:rPr lang="en-US">
                <a:solidFill>
                  <a:prstClr val="black"/>
                </a:solidFill>
                <a:latin typeface="Tahoma" pitchFamily="34" charset="0"/>
              </a:rPr>
              <a:pPr/>
              <a:t>63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7772400" cy="50335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 traversal problem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406526"/>
            <a:ext cx="4781550" cy="5159375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ea typeface="ＭＳ Ｐゴシック" pitchFamily="34" charset="-128"/>
              </a:rPr>
              <a:t>solution 2:</a:t>
            </a:r>
            <a:r>
              <a:rPr lang="en-US" sz="2400" dirty="0">
                <a:ea typeface="ＭＳ Ｐゴシック" pitchFamily="34" charset="-128"/>
              </a:rPr>
              <a:t> Universal Plug and Play (UPnP) Internet Gateway Device (IGD) Protocol.  Allows </a:t>
            </a:r>
            <a:r>
              <a:rPr lang="en-US" sz="2400" dirty="0" err="1">
                <a:ea typeface="ＭＳ Ｐゴシック" pitchFamily="34" charset="-128"/>
              </a:rPr>
              <a:t>NATed</a:t>
            </a:r>
            <a:r>
              <a:rPr lang="en-US" sz="2400" dirty="0">
                <a:ea typeface="ＭＳ Ｐゴシック" pitchFamily="34" charset="-128"/>
              </a:rPr>
              <a:t> host to:</a:t>
            </a:r>
          </a:p>
          <a:p>
            <a:pPr lvl="1">
              <a:spcBef>
                <a:spcPct val="0"/>
              </a:spcBef>
              <a:buSzPct val="65000"/>
              <a:buFont typeface="Wingdings" pitchFamily="2" charset="2"/>
              <a:buChar char="v"/>
            </a:pPr>
            <a:r>
              <a:rPr lang="en-US" dirty="0" smtClean="0">
                <a:ea typeface="ＭＳ Ｐゴシック" pitchFamily="34" charset="-128"/>
              </a:rPr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pitchFamily="2" charset="2"/>
              <a:buChar char="v"/>
            </a:pPr>
            <a:r>
              <a:rPr lang="en-US" dirty="0" smtClean="0">
                <a:ea typeface="ＭＳ Ｐゴシック" pitchFamily="34" charset="-128"/>
              </a:rPr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i.e., automate static NAT port map configuration</a:t>
            </a:r>
          </a:p>
        </p:txBody>
      </p:sp>
      <p:grpSp>
        <p:nvGrpSpPr>
          <p:cNvPr id="64518" name="Group 158"/>
          <p:cNvGrpSpPr>
            <a:grpSpLocks/>
          </p:cNvGrpSpPr>
          <p:nvPr/>
        </p:nvGrpSpPr>
        <p:grpSpPr bwMode="auto">
          <a:xfrm>
            <a:off x="7869239" y="1997076"/>
            <a:ext cx="2479675" cy="2676525"/>
            <a:chOff x="3997" y="1258"/>
            <a:chExt cx="1562" cy="1686"/>
          </a:xfrm>
        </p:grpSpPr>
        <p:sp>
          <p:nvSpPr>
            <p:cNvPr id="64556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57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58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10.0.0.1</a:t>
              </a:r>
            </a:p>
          </p:txBody>
        </p:sp>
        <p:sp>
          <p:nvSpPr>
            <p:cNvPr id="64559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4560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4561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6457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57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57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64574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4577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78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4575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76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562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64569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70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563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64567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68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564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65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23 h 742"/>
                <a:gd name="T2" fmla="*/ 398 w 735"/>
                <a:gd name="T3" fmla="*/ 397 h 742"/>
                <a:gd name="T4" fmla="*/ 416 w 735"/>
                <a:gd name="T5" fmla="*/ 166 h 742"/>
                <a:gd name="T6" fmla="*/ 452 w 735"/>
                <a:gd name="T7" fmla="*/ 25 h 742"/>
                <a:gd name="T8" fmla="*/ 735 w 735"/>
                <a:gd name="T9" fmla="*/ 19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742"/>
                <a:gd name="T17" fmla="*/ 735 w 735"/>
                <a:gd name="T18" fmla="*/ 742 h 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66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IGD</a:t>
              </a:r>
            </a:p>
          </p:txBody>
        </p:sp>
      </p:grpSp>
      <p:sp>
        <p:nvSpPr>
          <p:cNvPr id="64520" name="Line 35"/>
          <p:cNvSpPr>
            <a:spLocks noChangeShapeType="1"/>
          </p:cNvSpPr>
          <p:nvPr/>
        </p:nvSpPr>
        <p:spPr bwMode="auto">
          <a:xfrm>
            <a:off x="9664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521" name="Line 137"/>
          <p:cNvSpPr>
            <a:spLocks noChangeShapeType="1"/>
          </p:cNvSpPr>
          <p:nvPr/>
        </p:nvSpPr>
        <p:spPr bwMode="auto">
          <a:xfrm>
            <a:off x="8761414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4522" name="Group 138"/>
          <p:cNvGrpSpPr>
            <a:grpSpLocks/>
          </p:cNvGrpSpPr>
          <p:nvPr/>
        </p:nvGrpSpPr>
        <p:grpSpPr bwMode="auto">
          <a:xfrm>
            <a:off x="9783764" y="2362200"/>
            <a:ext cx="346075" cy="623888"/>
            <a:chOff x="4140" y="429"/>
            <a:chExt cx="1425" cy="2396"/>
          </a:xfrm>
        </p:grpSpPr>
        <p:sp>
          <p:nvSpPr>
            <p:cNvPr id="64524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5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6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7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8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4529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4554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5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530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4531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4552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3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532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33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4534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550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1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535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4536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4548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49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537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38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39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0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1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2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3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4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5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4546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47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4523" name="Line 137"/>
          <p:cNvSpPr>
            <a:spLocks noChangeShapeType="1"/>
          </p:cNvSpPr>
          <p:nvPr/>
        </p:nvSpPr>
        <p:spPr bwMode="auto">
          <a:xfrm>
            <a:off x="9582151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03132-0D59-4A43-A787-5356C8A00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7772400" cy="582613"/>
          </a:xfrm>
        </p:spPr>
        <p:txBody>
          <a:bodyPr/>
          <a:lstStyle/>
          <a:p>
            <a:r>
              <a:rPr lang="en-US" dirty="0" smtClean="0"/>
              <a:t>NAT traversal problem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406526"/>
            <a:ext cx="7675563" cy="5159375"/>
          </a:xfrm>
        </p:spPr>
        <p:txBody>
          <a:bodyPr/>
          <a:lstStyle/>
          <a:p>
            <a:r>
              <a:rPr lang="en-US" sz="2400" dirty="0"/>
              <a:t>solution 3 (application): relaying (used in Skype)</a:t>
            </a:r>
          </a:p>
          <a:p>
            <a:pPr lvl="1"/>
            <a:r>
              <a:rPr lang="en-US" dirty="0" err="1" smtClean="0"/>
              <a:t>NATed</a:t>
            </a:r>
            <a:r>
              <a:rPr lang="en-US" dirty="0" smtClean="0"/>
              <a:t> server establishes connection to relay</a:t>
            </a:r>
          </a:p>
          <a:p>
            <a:pPr lvl="1"/>
            <a:r>
              <a:rPr lang="en-US" dirty="0" smtClean="0"/>
              <a:t>External client connects to relay</a:t>
            </a:r>
          </a:p>
          <a:p>
            <a:pPr lvl="1"/>
            <a:r>
              <a:rPr lang="en-US" dirty="0" smtClean="0"/>
              <a:t>relay bridges packets between two connections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4346" name="Freeform 4"/>
          <p:cNvSpPr>
            <a:spLocks/>
          </p:cNvSpPr>
          <p:nvPr/>
        </p:nvSpPr>
        <p:spPr bwMode="auto">
          <a:xfrm>
            <a:off x="8223250" y="3778251"/>
            <a:ext cx="1676400" cy="2487613"/>
          </a:xfrm>
          <a:custGeom>
            <a:avLst/>
            <a:gdLst>
              <a:gd name="T0" fmla="*/ 274696210 w 1056"/>
              <a:gd name="T1" fmla="*/ 1703626230 h 1567"/>
              <a:gd name="T2" fmla="*/ 1507053138 w 1056"/>
              <a:gd name="T3" fmla="*/ 1630542104 h 1567"/>
              <a:gd name="T4" fmla="*/ 1343242263 w 1056"/>
              <a:gd name="T5" fmla="*/ 1547376163 h 1567"/>
              <a:gd name="T6" fmla="*/ 1426408175 w 1056"/>
              <a:gd name="T7" fmla="*/ 425907351 h 1567"/>
              <a:gd name="T8" fmla="*/ 2003523292 w 1056"/>
              <a:gd name="T9" fmla="*/ 95765952 h 1567"/>
              <a:gd name="T10" fmla="*/ 2147483647 w 1056"/>
              <a:gd name="T11" fmla="*/ 226814137 h 1567"/>
              <a:gd name="T12" fmla="*/ 2147483647 w 1056"/>
              <a:gd name="T13" fmla="*/ 1459171498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1498 h 1567"/>
              <a:gd name="T24" fmla="*/ 274696210 w 1056"/>
              <a:gd name="T25" fmla="*/ 170362623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9259889" y="473075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9889" y="473075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9231313" y="549592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313" y="549592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7"/>
          <p:cNvSpPr>
            <a:spLocks noChangeShapeType="1"/>
          </p:cNvSpPr>
          <p:nvPr/>
        </p:nvSpPr>
        <p:spPr bwMode="auto">
          <a:xfrm flipV="1">
            <a:off x="8291513" y="4945064"/>
            <a:ext cx="1073150" cy="2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348" name="Line 8"/>
          <p:cNvSpPr>
            <a:spLocks noChangeShapeType="1"/>
          </p:cNvSpPr>
          <p:nvPr/>
        </p:nvSpPr>
        <p:spPr bwMode="auto">
          <a:xfrm flipH="1">
            <a:off x="9131301" y="421005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349" name="Line 9"/>
          <p:cNvSpPr>
            <a:spLocks noChangeShapeType="1"/>
          </p:cNvSpPr>
          <p:nvPr/>
        </p:nvSpPr>
        <p:spPr bwMode="auto">
          <a:xfrm>
            <a:off x="9136063" y="420528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350" name="Line 10"/>
          <p:cNvSpPr>
            <a:spLocks noChangeShapeType="1"/>
          </p:cNvSpPr>
          <p:nvPr/>
        </p:nvSpPr>
        <p:spPr bwMode="auto">
          <a:xfrm flipV="1">
            <a:off x="9142413" y="571023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351" name="Text Box 11"/>
          <p:cNvSpPr txBox="1">
            <a:spLocks noChangeArrowheads="1"/>
          </p:cNvSpPr>
          <p:nvPr/>
        </p:nvSpPr>
        <p:spPr bwMode="auto">
          <a:xfrm>
            <a:off x="9069389" y="43275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10.0.0.1</a:t>
            </a:r>
          </a:p>
        </p:txBody>
      </p:sp>
      <p:sp>
        <p:nvSpPr>
          <p:cNvPr id="14352" name="Line 12"/>
          <p:cNvSpPr>
            <a:spLocks noChangeShapeType="1"/>
          </p:cNvSpPr>
          <p:nvPr/>
        </p:nvSpPr>
        <p:spPr bwMode="auto">
          <a:xfrm flipH="1">
            <a:off x="7626351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353" name="Text Box 13"/>
          <p:cNvSpPr txBox="1">
            <a:spLocks noChangeArrowheads="1"/>
          </p:cNvSpPr>
          <p:nvPr/>
        </p:nvSpPr>
        <p:spPr bwMode="auto">
          <a:xfrm>
            <a:off x="7724743" y="5114926"/>
            <a:ext cx="774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NAT 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router</a:t>
            </a:r>
          </a:p>
        </p:txBody>
      </p:sp>
      <p:sp>
        <p:nvSpPr>
          <p:cNvPr id="14354" name="Text Box 14"/>
          <p:cNvSpPr txBox="1">
            <a:spLocks noChangeArrowheads="1"/>
          </p:cNvSpPr>
          <p:nvPr/>
        </p:nvSpPr>
        <p:spPr bwMode="auto">
          <a:xfrm>
            <a:off x="6403975" y="5100638"/>
            <a:ext cx="1172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138.76.29.7</a:t>
            </a:r>
          </a:p>
        </p:txBody>
      </p:sp>
      <p:sp>
        <p:nvSpPr>
          <p:cNvPr id="14355" name="Line 15"/>
          <p:cNvSpPr>
            <a:spLocks noChangeShapeType="1"/>
          </p:cNvSpPr>
          <p:nvPr/>
        </p:nvSpPr>
        <p:spPr bwMode="auto">
          <a:xfrm>
            <a:off x="7453314" y="5014913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356" name="Group 16"/>
          <p:cNvGrpSpPr>
            <a:grpSpLocks/>
          </p:cNvGrpSpPr>
          <p:nvPr/>
        </p:nvGrpSpPr>
        <p:grpSpPr bwMode="auto">
          <a:xfrm>
            <a:off x="7770814" y="4826001"/>
            <a:ext cx="555625" cy="307975"/>
            <a:chOff x="3600" y="219"/>
            <a:chExt cx="360" cy="175"/>
          </a:xfrm>
        </p:grpSpPr>
        <p:sp>
          <p:nvSpPr>
            <p:cNvPr id="14376" name="Oval 1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7" name="Line 1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8" name="Line 1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9" name="Rectangle 2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0" name="Oval 2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4381" name="Group 2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86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7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8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82" name="Group 2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8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4340" name="Object 30"/>
          <p:cNvGraphicFramePr>
            <a:graphicFrameLocks noChangeAspect="1"/>
          </p:cNvGraphicFramePr>
          <p:nvPr/>
        </p:nvGraphicFramePr>
        <p:xfrm>
          <a:off x="1925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31"/>
          <p:cNvSpPr txBox="1">
            <a:spLocks noChangeArrowheads="1"/>
          </p:cNvSpPr>
          <p:nvPr/>
        </p:nvSpPr>
        <p:spPr bwMode="auto">
          <a:xfrm>
            <a:off x="1784350" y="4722813"/>
            <a:ext cx="725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Client</a:t>
            </a:r>
          </a:p>
        </p:txBody>
      </p:sp>
      <p:graphicFrame>
        <p:nvGraphicFramePr>
          <p:cNvPr id="14341" name="Object 32"/>
          <p:cNvGraphicFramePr>
            <a:graphicFrameLocks noChangeAspect="1"/>
          </p:cNvGraphicFramePr>
          <p:nvPr/>
        </p:nvGraphicFramePr>
        <p:xfrm>
          <a:off x="9150350" y="3941763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350" y="3941763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8" name="Picture 33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86863" y="3625850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9" name="Group 34"/>
          <p:cNvGrpSpPr>
            <a:grpSpLocks/>
          </p:cNvGrpSpPr>
          <p:nvPr/>
        </p:nvGrpSpPr>
        <p:grpSpPr bwMode="auto">
          <a:xfrm>
            <a:off x="4776789" y="3370263"/>
            <a:ext cx="331787" cy="755650"/>
            <a:chOff x="4180" y="783"/>
            <a:chExt cx="150" cy="307"/>
          </a:xfrm>
        </p:grpSpPr>
        <p:sp>
          <p:nvSpPr>
            <p:cNvPr id="14368" name="AutoShape 3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69" name="Rectangle 3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0" name="Rectangle 3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1" name="AutoShape 3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2" name="Line 3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3" name="Line 4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4" name="Rectangle 4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5" name="Rectangle 4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14360" name="Picture 43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0163" y="3328989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44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7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29" name="Freeform 45"/>
          <p:cNvSpPr>
            <a:spLocks/>
          </p:cNvSpPr>
          <p:nvPr/>
        </p:nvSpPr>
        <p:spPr bwMode="auto">
          <a:xfrm>
            <a:off x="5665788" y="3948113"/>
            <a:ext cx="3714750" cy="1039812"/>
          </a:xfrm>
          <a:custGeom>
            <a:avLst/>
            <a:gdLst>
              <a:gd name="T0" fmla="*/ 2147483647 w 1597"/>
              <a:gd name="T1" fmla="*/ 153728656 h 655"/>
              <a:gd name="T2" fmla="*/ 2147483647 w 1597"/>
              <a:gd name="T3" fmla="*/ 196572069 h 655"/>
              <a:gd name="T4" fmla="*/ 2147483647 w 1597"/>
              <a:gd name="T5" fmla="*/ 1338201430 h 655"/>
              <a:gd name="T6" fmla="*/ 2147483647 w 1597"/>
              <a:gd name="T7" fmla="*/ 1441528541 h 655"/>
              <a:gd name="T8" fmla="*/ 0 w 1597"/>
              <a:gd name="T9" fmla="*/ 90725572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6642101" y="3867150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>
                <a:solidFill>
                  <a:prstClr val="black"/>
                </a:solidFill>
              </a:rPr>
              <a:t> connection to</a:t>
            </a:r>
          </a:p>
          <a:p>
            <a:r>
              <a:rPr lang="en-US">
                <a:solidFill>
                  <a:prstClr val="black"/>
                </a:solidFill>
              </a:rPr>
              <a:t>relay initiated</a:t>
            </a:r>
          </a:p>
          <a:p>
            <a:r>
              <a:rPr lang="en-US">
                <a:solidFill>
                  <a:prstClr val="black"/>
                </a:solidFill>
              </a:rPr>
              <a:t>by NATted host</a:t>
            </a:r>
          </a:p>
        </p:txBody>
      </p:sp>
      <p:sp>
        <p:nvSpPr>
          <p:cNvPr id="221231" name="Text Box 47"/>
          <p:cNvSpPr txBox="1">
            <a:spLocks noChangeArrowheads="1"/>
          </p:cNvSpPr>
          <p:nvPr/>
        </p:nvSpPr>
        <p:spPr bwMode="auto">
          <a:xfrm>
            <a:off x="2438401" y="3603625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>
                <a:solidFill>
                  <a:prstClr val="black"/>
                </a:solidFill>
              </a:rPr>
              <a:t> connection to</a:t>
            </a:r>
          </a:p>
          <a:p>
            <a:r>
              <a:rPr lang="en-US">
                <a:solidFill>
                  <a:prstClr val="black"/>
                </a:solidFill>
              </a:rPr>
              <a:t>relay initiated</a:t>
            </a:r>
          </a:p>
          <a:p>
            <a:r>
              <a:rPr lang="en-US">
                <a:solidFill>
                  <a:prstClr val="black"/>
                </a:solidFill>
              </a:rPr>
              <a:t>by client</a:t>
            </a:r>
          </a:p>
        </p:txBody>
      </p:sp>
      <p:sp>
        <p:nvSpPr>
          <p:cNvPr id="221232" name="Freeform 48"/>
          <p:cNvSpPr>
            <a:spLocks/>
          </p:cNvSpPr>
          <p:nvPr/>
        </p:nvSpPr>
        <p:spPr bwMode="auto">
          <a:xfrm>
            <a:off x="2557463" y="4073526"/>
            <a:ext cx="2798762" cy="511175"/>
          </a:xfrm>
          <a:custGeom>
            <a:avLst/>
            <a:gdLst>
              <a:gd name="T0" fmla="*/ 0 w 1763"/>
              <a:gd name="T1" fmla="*/ 768648357 h 322"/>
              <a:gd name="T2" fmla="*/ 2147483647 w 1763"/>
              <a:gd name="T3" fmla="*/ 768648357 h 322"/>
              <a:gd name="T4" fmla="*/ 2147483647 w 1763"/>
              <a:gd name="T5" fmla="*/ 506550619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1233" name="Freeform 49"/>
          <p:cNvSpPr>
            <a:spLocks/>
          </p:cNvSpPr>
          <p:nvPr/>
        </p:nvSpPr>
        <p:spPr bwMode="auto">
          <a:xfrm>
            <a:off x="5329238" y="3697289"/>
            <a:ext cx="360362" cy="420687"/>
          </a:xfrm>
          <a:custGeom>
            <a:avLst/>
            <a:gdLst>
              <a:gd name="T0" fmla="*/ 0 w 227"/>
              <a:gd name="T1" fmla="*/ 667839710 h 265"/>
              <a:gd name="T2" fmla="*/ 264615273 w 227"/>
              <a:gd name="T3" fmla="*/ 7559666 h 265"/>
              <a:gd name="T4" fmla="*/ 572073926 w 227"/>
              <a:gd name="T5" fmla="*/ 622476972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1234" name="Text Box 50"/>
          <p:cNvSpPr txBox="1">
            <a:spLocks noChangeArrowheads="1"/>
          </p:cNvSpPr>
          <p:nvPr/>
        </p:nvSpPr>
        <p:spPr bwMode="auto">
          <a:xfrm>
            <a:off x="4710114" y="4584700"/>
            <a:ext cx="194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>
                <a:solidFill>
                  <a:prstClr val="black"/>
                </a:solidFill>
              </a:rPr>
              <a:t> relaying </a:t>
            </a:r>
          </a:p>
          <a:p>
            <a:r>
              <a:rPr lang="en-US">
                <a:solidFill>
                  <a:prstClr val="black"/>
                </a:solidFill>
              </a:rPr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8960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9" grpId="0" animBg="1"/>
      <p:bldP spid="221230" grpId="0"/>
      <p:bldP spid="221231" grpId="0"/>
      <p:bldP spid="221232" grpId="0" animBg="1"/>
      <p:bldP spid="221233" grpId="0" animBg="1"/>
      <p:bldP spid="2212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D2F9109-9889-4F9D-9A36-182803446FE9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65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5739"/>
            <a:ext cx="7772400" cy="581179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 fragmentation, reassembly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76385" y="1013136"/>
            <a:ext cx="3810000" cy="50942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ea typeface="ＭＳ Ｐゴシック" pitchFamily="34" charset="-128"/>
              </a:rPr>
              <a:t>network links have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MTU</a:t>
            </a:r>
            <a:r>
              <a:rPr lang="en-US" sz="2400" dirty="0">
                <a:ea typeface="ＭＳ Ｐゴシック" pitchFamily="34" charset="-128"/>
              </a:rPr>
              <a:t> (</a:t>
            </a:r>
            <a:r>
              <a:rPr lang="en-US" sz="2400" dirty="0" err="1">
                <a:ea typeface="ＭＳ Ｐゴシック" pitchFamily="34" charset="-128"/>
              </a:rPr>
              <a:t>max.transfer</a:t>
            </a:r>
            <a:r>
              <a:rPr lang="en-US" sz="2400" dirty="0">
                <a:ea typeface="ＭＳ Ｐゴシック" pitchFamily="34" charset="-128"/>
              </a:rPr>
              <a:t> size) - largest possible link-level frame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different link types, different MTUs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ＭＳ Ｐゴシック" pitchFamily="34" charset="-128"/>
              </a:rPr>
              <a:t>large IP datagram divided (</a:t>
            </a:r>
            <a:r>
              <a:rPr lang="ja-JP" altLang="en-US" sz="2400" dirty="0">
                <a:ea typeface="ＭＳ Ｐゴシック" pitchFamily="34" charset="-128"/>
              </a:rPr>
              <a:t>“</a:t>
            </a:r>
            <a:r>
              <a:rPr lang="en-US" altLang="ja-JP" sz="2400" dirty="0">
                <a:ea typeface="ＭＳ Ｐゴシック" pitchFamily="34" charset="-128"/>
              </a:rPr>
              <a:t>fragmented</a:t>
            </a:r>
            <a:r>
              <a:rPr lang="ja-JP" altLang="en-US" sz="2400" dirty="0">
                <a:ea typeface="ＭＳ Ｐゴシック" pitchFamily="34" charset="-128"/>
              </a:rPr>
              <a:t>”</a:t>
            </a:r>
            <a:r>
              <a:rPr lang="en-US" altLang="ja-JP" sz="2400" dirty="0">
                <a:ea typeface="ＭＳ Ｐゴシック" pitchFamily="34" charset="-128"/>
              </a:rPr>
              <a:t>) within net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one datagram becomes several datagrams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reassembled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only at final destination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IP header bits to identify + order related fragments</a:t>
            </a:r>
          </a:p>
        </p:txBody>
      </p:sp>
      <p:sp>
        <p:nvSpPr>
          <p:cNvPr id="36870" name="Freeform 4"/>
          <p:cNvSpPr>
            <a:spLocks/>
          </p:cNvSpPr>
          <p:nvPr/>
        </p:nvSpPr>
        <p:spPr bwMode="auto">
          <a:xfrm>
            <a:off x="6121401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1" name="Freeform 5"/>
          <p:cNvSpPr>
            <a:spLocks/>
          </p:cNvSpPr>
          <p:nvPr/>
        </p:nvSpPr>
        <p:spPr bwMode="auto">
          <a:xfrm>
            <a:off x="6121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2" name="Line 16"/>
          <p:cNvSpPr>
            <a:spLocks noChangeShapeType="1"/>
          </p:cNvSpPr>
          <p:nvPr/>
        </p:nvSpPr>
        <p:spPr bwMode="auto">
          <a:xfrm flipV="1">
            <a:off x="6194425" y="2584451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>
            <a:off x="6770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>
            <a:off x="7616825" y="2246314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6519864" y="2022476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6754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H="1" flipV="1">
            <a:off x="8027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8" name="Line 22"/>
          <p:cNvSpPr>
            <a:spLocks noChangeShapeType="1"/>
          </p:cNvSpPr>
          <p:nvPr/>
        </p:nvSpPr>
        <p:spPr bwMode="auto">
          <a:xfrm flipH="1">
            <a:off x="6778626" y="2214564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79" name="Line 23"/>
          <p:cNvSpPr>
            <a:spLocks noChangeShapeType="1"/>
          </p:cNvSpPr>
          <p:nvPr/>
        </p:nvSpPr>
        <p:spPr bwMode="auto">
          <a:xfrm flipH="1">
            <a:off x="6788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 flipH="1">
            <a:off x="7505700" y="1830389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81" name="Line 119"/>
          <p:cNvSpPr>
            <a:spLocks noChangeShapeType="1"/>
          </p:cNvSpPr>
          <p:nvPr/>
        </p:nvSpPr>
        <p:spPr bwMode="auto">
          <a:xfrm flipH="1">
            <a:off x="7985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6527801" y="2955926"/>
            <a:ext cx="1222375" cy="403225"/>
            <a:chOff x="3152" y="1862"/>
            <a:chExt cx="770" cy="254"/>
          </a:xfrm>
        </p:grpSpPr>
        <p:grpSp>
          <p:nvGrpSpPr>
            <p:cNvPr id="36995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6997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98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96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8139114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i="1">
                <a:solidFill>
                  <a:srgbClr val="CC0000"/>
                </a:solidFill>
              </a:rPr>
              <a:t>fragmentation:</a:t>
            </a:r>
            <a:r>
              <a:rPr lang="en-US" sz="1600">
                <a:solidFill>
                  <a:prstClr val="black"/>
                </a:solidFill>
              </a:rPr>
              <a:t> 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in:</a:t>
            </a:r>
            <a:r>
              <a:rPr lang="en-US" sz="1600">
                <a:solidFill>
                  <a:prstClr val="black"/>
                </a:solidFill>
              </a:rPr>
              <a:t> one large datagram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out:</a:t>
            </a:r>
            <a:r>
              <a:rPr lang="en-US" sz="1600">
                <a:solidFill>
                  <a:prstClr val="black"/>
                </a:solidFill>
              </a:rPr>
              <a:t> 3 smaller datagrams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6884" name="Line 118"/>
          <p:cNvSpPr>
            <a:spLocks noChangeShapeType="1"/>
          </p:cNvSpPr>
          <p:nvPr/>
        </p:nvSpPr>
        <p:spPr bwMode="auto">
          <a:xfrm>
            <a:off x="7008814" y="5178426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6931026" y="4352925"/>
            <a:ext cx="708025" cy="558800"/>
            <a:chOff x="3406" y="2742"/>
            <a:chExt cx="446" cy="352"/>
          </a:xfrm>
        </p:grpSpPr>
        <p:grpSp>
          <p:nvGrpSpPr>
            <p:cNvPr id="36983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6993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94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984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6991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92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985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6989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90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86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87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88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5811838" y="3871914"/>
            <a:ext cx="1395412" cy="490537"/>
            <a:chOff x="2701" y="2439"/>
            <a:chExt cx="879" cy="309"/>
          </a:xfrm>
        </p:grpSpPr>
        <p:grpSp>
          <p:nvGrpSpPr>
            <p:cNvPr id="36977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36979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6981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82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980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78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i="1">
                  <a:solidFill>
                    <a:srgbClr val="CC0000"/>
                  </a:solidFill>
                </a:rPr>
                <a:t>reassembly</a:t>
              </a:r>
              <a:endParaRPr lang="en-US" i="1">
                <a:solidFill>
                  <a:srgbClr val="CC0000"/>
                </a:solidFill>
              </a:endParaRPr>
            </a:p>
          </p:txBody>
        </p:sp>
      </p:grpSp>
      <p:grpSp>
        <p:nvGrpSpPr>
          <p:cNvPr id="36888" name="Group 162"/>
          <p:cNvGrpSpPr>
            <a:grpSpLocks/>
          </p:cNvGrpSpPr>
          <p:nvPr/>
        </p:nvGrpSpPr>
        <p:grpSpPr bwMode="auto">
          <a:xfrm>
            <a:off x="5373688" y="1708150"/>
            <a:ext cx="838200" cy="1720850"/>
            <a:chOff x="2345" y="1140"/>
            <a:chExt cx="528" cy="1084"/>
          </a:xfrm>
        </p:grpSpPr>
        <p:sp>
          <p:nvSpPr>
            <p:cNvPr id="36967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8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9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6970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75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6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71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>
                  <a:solidFill>
                    <a:prstClr val="black"/>
                  </a:solidFill>
                </a:rPr>
                <a:t>…</a:t>
              </a:r>
            </a:p>
          </p:txBody>
        </p:sp>
        <p:grpSp>
          <p:nvGrpSpPr>
            <p:cNvPr id="36972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73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4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89" name="Group 163"/>
          <p:cNvGrpSpPr>
            <a:grpSpLocks/>
          </p:cNvGrpSpPr>
          <p:nvPr/>
        </p:nvGrpSpPr>
        <p:grpSpPr bwMode="auto">
          <a:xfrm>
            <a:off x="7494588" y="2895600"/>
            <a:ext cx="698500" cy="355600"/>
            <a:chOff x="4396" y="1245"/>
            <a:chExt cx="672" cy="248"/>
          </a:xfrm>
        </p:grpSpPr>
        <p:sp>
          <p:nvSpPr>
            <p:cNvPr id="3695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62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65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66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63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4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890" name="Group 172"/>
          <p:cNvGrpSpPr>
            <a:grpSpLocks/>
          </p:cNvGrpSpPr>
          <p:nvPr/>
        </p:nvGrpSpPr>
        <p:grpSpPr bwMode="auto">
          <a:xfrm>
            <a:off x="6281738" y="1790700"/>
            <a:ext cx="698500" cy="355600"/>
            <a:chOff x="4396" y="1245"/>
            <a:chExt cx="672" cy="248"/>
          </a:xfrm>
        </p:grpSpPr>
        <p:sp>
          <p:nvSpPr>
            <p:cNvPr id="3695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54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57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58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55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56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891" name="Group 181"/>
          <p:cNvGrpSpPr>
            <a:grpSpLocks/>
          </p:cNvGrpSpPr>
          <p:nvPr/>
        </p:nvGrpSpPr>
        <p:grpSpPr bwMode="auto">
          <a:xfrm>
            <a:off x="6288088" y="2425700"/>
            <a:ext cx="698500" cy="355600"/>
            <a:chOff x="4396" y="1245"/>
            <a:chExt cx="672" cy="248"/>
          </a:xfrm>
        </p:grpSpPr>
        <p:sp>
          <p:nvSpPr>
            <p:cNvPr id="369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46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9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50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47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48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892" name="Group 190"/>
          <p:cNvGrpSpPr>
            <a:grpSpLocks/>
          </p:cNvGrpSpPr>
          <p:nvPr/>
        </p:nvGrpSpPr>
        <p:grpSpPr bwMode="auto">
          <a:xfrm>
            <a:off x="7119938" y="2000250"/>
            <a:ext cx="698500" cy="355600"/>
            <a:chOff x="4396" y="1245"/>
            <a:chExt cx="672" cy="248"/>
          </a:xfrm>
        </p:grpSpPr>
        <p:sp>
          <p:nvSpPr>
            <p:cNvPr id="3693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38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1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42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39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40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7945438" y="3103564"/>
            <a:ext cx="1033462" cy="801687"/>
            <a:chOff x="4045" y="1955"/>
            <a:chExt cx="651" cy="505"/>
          </a:xfrm>
        </p:grpSpPr>
        <p:grpSp>
          <p:nvGrpSpPr>
            <p:cNvPr id="36923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6933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34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924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6931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32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925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6929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30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26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27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28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894" name="Group 201"/>
          <p:cNvGrpSpPr>
            <a:grpSpLocks/>
          </p:cNvGrpSpPr>
          <p:nvPr/>
        </p:nvGrpSpPr>
        <p:grpSpPr bwMode="auto">
          <a:xfrm>
            <a:off x="8218488" y="3886200"/>
            <a:ext cx="698500" cy="355600"/>
            <a:chOff x="4396" y="1245"/>
            <a:chExt cx="672" cy="248"/>
          </a:xfrm>
        </p:grpSpPr>
        <p:sp>
          <p:nvSpPr>
            <p:cNvPr id="369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8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21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22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19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20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895" name="Group 210"/>
          <p:cNvGrpSpPr>
            <a:grpSpLocks/>
          </p:cNvGrpSpPr>
          <p:nvPr/>
        </p:nvGrpSpPr>
        <p:grpSpPr bwMode="auto">
          <a:xfrm>
            <a:off x="7315200" y="4954588"/>
            <a:ext cx="698500" cy="355600"/>
            <a:chOff x="4396" y="1245"/>
            <a:chExt cx="672" cy="248"/>
          </a:xfrm>
        </p:grpSpPr>
        <p:sp>
          <p:nvSpPr>
            <p:cNvPr id="369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0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13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14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11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12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896" name="Group 221"/>
          <p:cNvGrpSpPr>
            <a:grpSpLocks/>
          </p:cNvGrpSpPr>
          <p:nvPr/>
        </p:nvGrpSpPr>
        <p:grpSpPr bwMode="auto">
          <a:xfrm>
            <a:off x="6276975" y="4400550"/>
            <a:ext cx="738188" cy="1385888"/>
            <a:chOff x="2345" y="1140"/>
            <a:chExt cx="528" cy="1084"/>
          </a:xfrm>
        </p:grpSpPr>
        <p:sp>
          <p:nvSpPr>
            <p:cNvPr id="36897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98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99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6900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05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6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901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>
                  <a:solidFill>
                    <a:prstClr val="black"/>
                  </a:solidFill>
                </a:rPr>
                <a:t>…</a:t>
              </a:r>
            </a:p>
          </p:txBody>
        </p:sp>
        <p:grpSp>
          <p:nvGrpSpPr>
            <p:cNvPr id="36902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03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4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3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E11812E-C810-485A-B7AA-75DDC1995840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66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5119688" y="1527175"/>
            <a:ext cx="4248150" cy="660400"/>
            <a:chOff x="3006" y="1205"/>
            <a:chExt cx="2676" cy="416"/>
          </a:xfrm>
        </p:grpSpPr>
        <p:sp>
          <p:nvSpPr>
            <p:cNvPr id="37944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45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46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ID</a:t>
              </a:r>
            </a:p>
            <a:p>
              <a:r>
                <a:rPr lang="en-US">
                  <a:solidFill>
                    <a:prstClr val="black"/>
                  </a:solidFill>
                </a:rPr>
                <a:t>=x</a:t>
              </a:r>
            </a:p>
          </p:txBody>
        </p:sp>
        <p:sp>
          <p:nvSpPr>
            <p:cNvPr id="37947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offset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</a:rPr>
                <a:t>=0</a:t>
              </a:r>
            </a:p>
          </p:txBody>
        </p:sp>
        <p:sp>
          <p:nvSpPr>
            <p:cNvPr id="37948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fragflag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</a:rPr>
                <a:t>=0</a:t>
              </a:r>
            </a:p>
          </p:txBody>
        </p:sp>
        <p:sp>
          <p:nvSpPr>
            <p:cNvPr id="37949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</a:rPr>
                <a:t>length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=4000</a:t>
              </a:r>
            </a:p>
          </p:txBody>
        </p:sp>
        <p:sp>
          <p:nvSpPr>
            <p:cNvPr id="37950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51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52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53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54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55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208588" y="2290764"/>
            <a:ext cx="4711700" cy="3278187"/>
            <a:chOff x="2321" y="1443"/>
            <a:chExt cx="2968" cy="2065"/>
          </a:xfrm>
        </p:grpSpPr>
        <p:grpSp>
          <p:nvGrpSpPr>
            <p:cNvPr id="37901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7932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33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34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ID</a:t>
                </a:r>
              </a:p>
              <a:p>
                <a:r>
                  <a:rPr lang="en-US">
                    <a:solidFill>
                      <a:prstClr val="black"/>
                    </a:solidFill>
                  </a:rPr>
                  <a:t>=x</a:t>
                </a:r>
              </a:p>
            </p:txBody>
          </p:sp>
          <p:sp>
            <p:nvSpPr>
              <p:cNvPr id="37935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offset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=0</a:t>
                </a:r>
              </a:p>
            </p:txBody>
          </p:sp>
          <p:sp>
            <p:nvSpPr>
              <p:cNvPr id="37936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fragflag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=1</a:t>
                </a:r>
              </a:p>
            </p:txBody>
          </p:sp>
          <p:sp>
            <p:nvSpPr>
              <p:cNvPr id="37937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length</a:t>
                </a:r>
              </a:p>
              <a:p>
                <a:r>
                  <a:rPr lang="en-US">
                    <a:solidFill>
                      <a:prstClr val="black"/>
                    </a:solidFill>
                  </a:rPr>
                  <a:t>=1500</a:t>
                </a:r>
              </a:p>
            </p:txBody>
          </p:sp>
          <p:sp>
            <p:nvSpPr>
              <p:cNvPr id="37938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39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40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41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42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43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902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7920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21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22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ID</a:t>
                </a:r>
              </a:p>
              <a:p>
                <a:r>
                  <a:rPr lang="en-US">
                    <a:solidFill>
                      <a:prstClr val="black"/>
                    </a:solidFill>
                  </a:rPr>
                  <a:t>=x</a:t>
                </a:r>
              </a:p>
            </p:txBody>
          </p:sp>
          <p:sp>
            <p:nvSpPr>
              <p:cNvPr id="37923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offset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=185</a:t>
                </a:r>
              </a:p>
            </p:txBody>
          </p:sp>
          <p:sp>
            <p:nvSpPr>
              <p:cNvPr id="37924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fragflag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=1</a:t>
                </a:r>
              </a:p>
            </p:txBody>
          </p:sp>
          <p:sp>
            <p:nvSpPr>
              <p:cNvPr id="37925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length</a:t>
                </a:r>
              </a:p>
              <a:p>
                <a:r>
                  <a:rPr lang="en-US">
                    <a:solidFill>
                      <a:prstClr val="black"/>
                    </a:solidFill>
                  </a:rPr>
                  <a:t>=1500</a:t>
                </a:r>
              </a:p>
            </p:txBody>
          </p:sp>
          <p:sp>
            <p:nvSpPr>
              <p:cNvPr id="37926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27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28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29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30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31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903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7908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09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0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ID</a:t>
                </a:r>
              </a:p>
              <a:p>
                <a:r>
                  <a:rPr lang="en-US">
                    <a:solidFill>
                      <a:prstClr val="black"/>
                    </a:solidFill>
                  </a:rPr>
                  <a:t>=x</a:t>
                </a:r>
              </a:p>
            </p:txBody>
          </p:sp>
          <p:sp>
            <p:nvSpPr>
              <p:cNvPr id="37911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offset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=370</a:t>
                </a:r>
              </a:p>
            </p:txBody>
          </p:sp>
          <p:sp>
            <p:nvSpPr>
              <p:cNvPr id="37912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fragflag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=0</a:t>
                </a:r>
              </a:p>
            </p:txBody>
          </p:sp>
          <p:sp>
            <p:nvSpPr>
              <p:cNvPr id="37913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>
                    <a:solidFill>
                      <a:prstClr val="black"/>
                    </a:solidFill>
                  </a:rPr>
                  <a:t>length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=1040</a:t>
                </a:r>
              </a:p>
            </p:txBody>
          </p:sp>
          <p:sp>
            <p:nvSpPr>
              <p:cNvPr id="37914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5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6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7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8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9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904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5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6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7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7894" name="Rectangle 60"/>
          <p:cNvSpPr>
            <a:spLocks noChangeArrowheads="1"/>
          </p:cNvSpPr>
          <p:nvPr/>
        </p:nvSpPr>
        <p:spPr bwMode="auto">
          <a:xfrm>
            <a:off x="1855788" y="1801814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solidFill>
                  <a:prstClr val="black"/>
                </a:solidFill>
                <a:latin typeface="Gill Sans MT" pitchFamily="34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solidFill>
                  <a:prstClr val="black"/>
                </a:solidFill>
                <a:latin typeface="Gill Sans MT" pitchFamily="34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2566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1480 bytes in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3028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offset =</a:t>
            </a:r>
          </a:p>
          <a:p>
            <a:r>
              <a:rPr lang="en-US">
                <a:solidFill>
                  <a:prstClr val="black"/>
                </a:solidFill>
              </a:rPr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2057400" y="185739"/>
            <a:ext cx="7772400" cy="5810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 fragmentation, reassembly</a:t>
            </a:r>
          </a:p>
        </p:txBody>
      </p:sp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3509964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3843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700" y="1916832"/>
            <a:ext cx="8132928" cy="1143000"/>
          </a:xfrm>
        </p:spPr>
        <p:txBody>
          <a:bodyPr/>
          <a:lstStyle/>
          <a:p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1F6B2-A4FD-4DA8-B604-3F0991B46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44296-C2A3-4140-A422-318114C96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6" y="209551"/>
            <a:ext cx="8105775" cy="596901"/>
          </a:xfrm>
        </p:spPr>
        <p:txBody>
          <a:bodyPr/>
          <a:lstStyle/>
          <a:p>
            <a:pPr algn="ctr"/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en-US" dirty="0" smtClean="0"/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314576"/>
            <a:ext cx="3695700" cy="5238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IP datagram:</a:t>
            </a:r>
            <a:r>
              <a:rPr lang="en-US" sz="2400"/>
              <a:t> </a:t>
            </a:r>
          </a:p>
        </p:txBody>
      </p:sp>
      <p:grpSp>
        <p:nvGrpSpPr>
          <p:cNvPr id="15373" name="Group 4"/>
          <p:cNvGrpSpPr>
            <a:grpSpLocks/>
          </p:cNvGrpSpPr>
          <p:nvPr/>
        </p:nvGrpSpPr>
        <p:grpSpPr bwMode="auto">
          <a:xfrm>
            <a:off x="6130926" y="3094038"/>
            <a:ext cx="4422775" cy="3154362"/>
            <a:chOff x="2896" y="749"/>
            <a:chExt cx="2786" cy="1987"/>
          </a:xfrm>
        </p:grpSpPr>
        <p:sp>
          <p:nvSpPr>
            <p:cNvPr id="15396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7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8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5362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0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9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0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1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2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5363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3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404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5436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437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438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439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0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441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47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48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442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4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44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45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5405" name="Text Box 30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06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7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08" name="Text Box 33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223.1.1.3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09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10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1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223.1.2.9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12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5365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3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3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5366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4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4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5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6" name="Text Box 43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17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8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19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0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1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2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5367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5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6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23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24" name="Text Box 53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25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6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223.1.3.27</a:t>
              </a: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427" name="Group 56"/>
            <p:cNvGrpSpPr>
              <a:grpSpLocks/>
            </p:cNvGrpSpPr>
            <p:nvPr/>
          </p:nvGrpSpPr>
          <p:grpSpPr bwMode="auto">
            <a:xfrm>
              <a:off x="3008" y="791"/>
              <a:ext cx="210" cy="252"/>
              <a:chOff x="2822" y="1181"/>
              <a:chExt cx="210" cy="252"/>
            </a:xfrm>
          </p:grpSpPr>
          <p:sp>
            <p:nvSpPr>
              <p:cNvPr id="15434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435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8" name="Group 59"/>
            <p:cNvGrpSpPr>
              <a:grpSpLocks/>
            </p:cNvGrpSpPr>
            <p:nvPr/>
          </p:nvGrpSpPr>
          <p:grpSpPr bwMode="auto">
            <a:xfrm>
              <a:off x="3002" y="1571"/>
              <a:ext cx="204" cy="252"/>
              <a:chOff x="2822" y="1181"/>
              <a:chExt cx="204" cy="252"/>
            </a:xfrm>
          </p:grpSpPr>
          <p:sp>
            <p:nvSpPr>
              <p:cNvPr id="15432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433" name="Text Box 61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0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9" name="Group 62"/>
            <p:cNvGrpSpPr>
              <a:grpSpLocks/>
            </p:cNvGrpSpPr>
            <p:nvPr/>
          </p:nvGrpSpPr>
          <p:grpSpPr bwMode="auto">
            <a:xfrm>
              <a:off x="5276" y="1799"/>
              <a:ext cx="195" cy="252"/>
              <a:chOff x="2822" y="1181"/>
              <a:chExt cx="195" cy="252"/>
            </a:xfrm>
          </p:grpSpPr>
          <p:sp>
            <p:nvSpPr>
              <p:cNvPr id="15430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431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19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374" name="Group 65"/>
          <p:cNvGrpSpPr>
            <a:grpSpLocks/>
          </p:cNvGrpSpPr>
          <p:nvPr/>
        </p:nvGrpSpPr>
        <p:grpSpPr bwMode="auto">
          <a:xfrm>
            <a:off x="2000251" y="2870204"/>
            <a:ext cx="3667125" cy="665163"/>
            <a:chOff x="408" y="2612"/>
            <a:chExt cx="2310" cy="419"/>
          </a:xfrm>
        </p:grpSpPr>
        <p:sp>
          <p:nvSpPr>
            <p:cNvPr id="15386" name="Rectangle 66"/>
            <p:cNvSpPr>
              <a:spLocks noChangeArrowheads="1"/>
            </p:cNvSpPr>
            <p:nvPr/>
          </p:nvSpPr>
          <p:spPr bwMode="auto">
            <a:xfrm>
              <a:off x="456" y="2646"/>
              <a:ext cx="2262" cy="31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387" name="Group 67"/>
            <p:cNvGrpSpPr>
              <a:grpSpLocks/>
            </p:cNvGrpSpPr>
            <p:nvPr/>
          </p:nvGrpSpPr>
          <p:grpSpPr bwMode="auto">
            <a:xfrm>
              <a:off x="408" y="2612"/>
              <a:ext cx="2262" cy="419"/>
              <a:chOff x="1038" y="1406"/>
              <a:chExt cx="2262" cy="419"/>
            </a:xfrm>
          </p:grpSpPr>
          <p:sp>
            <p:nvSpPr>
              <p:cNvPr id="15388" name="Rectangle 68"/>
              <p:cNvSpPr>
                <a:spLocks noChangeArrowheads="1"/>
              </p:cNvSpPr>
              <p:nvPr/>
            </p:nvSpPr>
            <p:spPr bwMode="auto">
              <a:xfrm>
                <a:off x="1038" y="1470"/>
                <a:ext cx="2262" cy="3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389" name="Text Box 69"/>
              <p:cNvSpPr txBox="1">
                <a:spLocks noChangeArrowheads="1"/>
              </p:cNvSpPr>
              <p:nvPr/>
            </p:nvSpPr>
            <p:spPr bwMode="auto">
              <a:xfrm>
                <a:off x="1068" y="1418"/>
                <a:ext cx="43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misc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fields</a:t>
                </a:r>
              </a:p>
            </p:txBody>
          </p:sp>
          <p:sp>
            <p:nvSpPr>
              <p:cNvPr id="15390" name="Line 70"/>
              <p:cNvSpPr>
                <a:spLocks noChangeShapeType="1"/>
              </p:cNvSpPr>
              <p:nvPr/>
            </p:nvSpPr>
            <p:spPr bwMode="auto">
              <a:xfrm>
                <a:off x="1518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391" name="Text Box 71"/>
              <p:cNvSpPr txBox="1">
                <a:spLocks noChangeArrowheads="1"/>
              </p:cNvSpPr>
              <p:nvPr/>
            </p:nvSpPr>
            <p:spPr bwMode="auto">
              <a:xfrm>
                <a:off x="1559" y="1406"/>
                <a:ext cx="53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source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2" name="Text Box 72"/>
              <p:cNvSpPr txBox="1">
                <a:spLocks noChangeArrowheads="1"/>
              </p:cNvSpPr>
              <p:nvPr/>
            </p:nvSpPr>
            <p:spPr bwMode="auto">
              <a:xfrm>
                <a:off x="2135" y="1418"/>
                <a:ext cx="53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dest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3" name="Line 73"/>
              <p:cNvSpPr>
                <a:spLocks noChangeShapeType="1"/>
              </p:cNvSpPr>
              <p:nvPr/>
            </p:nvSpPr>
            <p:spPr bwMode="auto">
              <a:xfrm>
                <a:off x="2124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394" name="Line 74"/>
              <p:cNvSpPr>
                <a:spLocks noChangeShapeType="1"/>
              </p:cNvSpPr>
              <p:nvPr/>
            </p:nvSpPr>
            <p:spPr bwMode="auto">
              <a:xfrm>
                <a:off x="2712" y="1482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395" name="Text Box 75"/>
              <p:cNvSpPr txBox="1">
                <a:spLocks noChangeArrowheads="1"/>
              </p:cNvSpPr>
              <p:nvPr/>
            </p:nvSpPr>
            <p:spPr bwMode="auto">
              <a:xfrm>
                <a:off x="2801" y="1514"/>
                <a:ext cx="37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data</a:t>
                </a:r>
              </a:p>
            </p:txBody>
          </p:sp>
        </p:grpSp>
      </p:grpSp>
      <p:sp>
        <p:nvSpPr>
          <p:cNvPr id="15375" name="Rectangle 76"/>
          <p:cNvSpPr>
            <a:spLocks noChangeArrowheads="1"/>
          </p:cNvSpPr>
          <p:nvPr/>
        </p:nvSpPr>
        <p:spPr bwMode="auto">
          <a:xfrm>
            <a:off x="2038350" y="3619501"/>
            <a:ext cx="3695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datagram remains unchanged, as it travels source to destination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addr fields of interest here</a:t>
            </a:r>
            <a:endParaRPr lang="en-US" sz="2400">
              <a:solidFill>
                <a:srgbClr val="C0504D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40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5376" name="Group 77"/>
          <p:cNvGrpSpPr>
            <a:grpSpLocks/>
          </p:cNvGrpSpPr>
          <p:nvPr/>
        </p:nvGrpSpPr>
        <p:grpSpPr bwMode="auto">
          <a:xfrm>
            <a:off x="6670675" y="1477964"/>
            <a:ext cx="3536950" cy="1425575"/>
            <a:chOff x="1442" y="3085"/>
            <a:chExt cx="2228" cy="898"/>
          </a:xfrm>
        </p:grpSpPr>
        <p:sp>
          <p:nvSpPr>
            <p:cNvPr id="15379" name="Text Box 78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5380" name="Text Box 79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5381" name="Text Box 80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5382" name="Text Box 81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5383" name="Line 82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4" name="Line 83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5" name="Line 84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5377" name="Freeform 85"/>
          <p:cNvSpPr>
            <a:spLocks/>
          </p:cNvSpPr>
          <p:nvPr/>
        </p:nvSpPr>
        <p:spPr bwMode="auto">
          <a:xfrm>
            <a:off x="6391276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378" name="Rectangle 86"/>
          <p:cNvSpPr>
            <a:spLocks noChangeArrowheads="1"/>
          </p:cNvSpPr>
          <p:nvPr/>
        </p:nvSpPr>
        <p:spPr bwMode="auto">
          <a:xfrm>
            <a:off x="5189538" y="1123951"/>
            <a:ext cx="475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400">
                <a:solidFill>
                  <a:srgbClr val="C0504D"/>
                </a:solidFill>
              </a:rPr>
              <a:t>forwarding </a:t>
            </a:r>
            <a:r>
              <a:rPr lang="en-US" sz="2400" dirty="0">
                <a:solidFill>
                  <a:srgbClr val="C0504D"/>
                </a:solidFill>
              </a:rPr>
              <a:t>table in A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3A92D-EE70-4D9A-866B-42577B3A8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6" y="209551"/>
            <a:ext cx="8105775" cy="511175"/>
          </a:xfrm>
        </p:spPr>
        <p:txBody>
          <a:bodyPr/>
          <a:lstStyle/>
          <a:p>
            <a:pPr algn="ctr"/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en-US" dirty="0" smtClean="0"/>
          </a:p>
        </p:txBody>
      </p:sp>
      <p:grpSp>
        <p:nvGrpSpPr>
          <p:cNvPr id="16396" name="Group 3"/>
          <p:cNvGrpSpPr>
            <a:grpSpLocks/>
          </p:cNvGrpSpPr>
          <p:nvPr/>
        </p:nvGrpSpPr>
        <p:grpSpPr bwMode="auto">
          <a:xfrm>
            <a:off x="6130926" y="3094038"/>
            <a:ext cx="4422775" cy="3154362"/>
            <a:chOff x="2896" y="749"/>
            <a:chExt cx="2786" cy="1987"/>
          </a:xfrm>
        </p:grpSpPr>
        <p:sp>
          <p:nvSpPr>
            <p:cNvPr id="1641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1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1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6386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6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642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645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5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5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5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46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6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6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46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6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6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6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642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223.1.1.3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3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3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223.1.2.9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3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6389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6390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8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3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3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3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3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3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6391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9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0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4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4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223.1.3.27</a:t>
              </a: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447" name="Group 55"/>
            <p:cNvGrpSpPr>
              <a:grpSpLocks/>
            </p:cNvGrpSpPr>
            <p:nvPr/>
          </p:nvGrpSpPr>
          <p:grpSpPr bwMode="auto">
            <a:xfrm>
              <a:off x="3008" y="791"/>
              <a:ext cx="210" cy="252"/>
              <a:chOff x="2822" y="1181"/>
              <a:chExt cx="210" cy="252"/>
            </a:xfrm>
          </p:grpSpPr>
          <p:sp>
            <p:nvSpPr>
              <p:cNvPr id="1645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5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8" name="Group 58"/>
            <p:cNvGrpSpPr>
              <a:grpSpLocks/>
            </p:cNvGrpSpPr>
            <p:nvPr/>
          </p:nvGrpSpPr>
          <p:grpSpPr bwMode="auto">
            <a:xfrm>
              <a:off x="3002" y="1571"/>
              <a:ext cx="204" cy="252"/>
              <a:chOff x="2822" y="1181"/>
              <a:chExt cx="204" cy="252"/>
            </a:xfrm>
          </p:grpSpPr>
          <p:sp>
            <p:nvSpPr>
              <p:cNvPr id="1645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5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0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9" name="Group 61"/>
            <p:cNvGrpSpPr>
              <a:grpSpLocks/>
            </p:cNvGrpSpPr>
            <p:nvPr/>
          </p:nvGrpSpPr>
          <p:grpSpPr bwMode="auto">
            <a:xfrm>
              <a:off x="5276" y="1799"/>
              <a:ext cx="195" cy="252"/>
              <a:chOff x="2822" y="1181"/>
              <a:chExt cx="195" cy="252"/>
            </a:xfrm>
          </p:grpSpPr>
          <p:sp>
            <p:nvSpPr>
              <p:cNvPr id="1645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5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19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397" name="Rectangle 64"/>
          <p:cNvSpPr>
            <a:spLocks noChangeArrowheads="1"/>
          </p:cNvSpPr>
          <p:nvPr/>
        </p:nvSpPr>
        <p:spPr bwMode="auto">
          <a:xfrm>
            <a:off x="1895476" y="2305050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400">
                <a:solidFill>
                  <a:srgbClr val="C0504D"/>
                </a:solidFill>
              </a:rPr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look up net. address of B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find B is on </a:t>
            </a:r>
            <a:r>
              <a:rPr lang="en-US" sz="2000">
                <a:solidFill>
                  <a:srgbClr val="FF0000"/>
                </a:solidFill>
              </a:rPr>
              <a:t>same net</a:t>
            </a:r>
            <a:r>
              <a:rPr lang="en-US" sz="2000">
                <a:solidFill>
                  <a:prstClr val="black"/>
                </a:solidFill>
              </a:rPr>
              <a:t>. as A </a:t>
            </a:r>
            <a:r>
              <a:rPr lang="en-US" sz="1600">
                <a:solidFill>
                  <a:prstClr val="black"/>
                </a:solidFill>
              </a:rPr>
              <a:t>(</a:t>
            </a:r>
            <a:r>
              <a:rPr lang="en-US">
                <a:solidFill>
                  <a:prstClr val="black"/>
                </a:solidFill>
              </a:rPr>
              <a:t>B and A are directly connected)</a:t>
            </a:r>
            <a:endParaRPr lang="en-US" sz="160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>
                <a:solidFill>
                  <a:prstClr val="black"/>
                </a:solidFill>
              </a:rPr>
              <a:t> will send datagram directly to B (inside link-layer frame)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SzPct val="75000"/>
              <a:buFont typeface="ZapfDingbats" pitchFamily="82" charset="2"/>
              <a:buChar char="m"/>
            </a:pPr>
            <a:endParaRPr lang="en-US" sz="2000">
              <a:solidFill>
                <a:srgbClr val="C0504D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40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6398" name="Group 65"/>
          <p:cNvGrpSpPr>
            <a:grpSpLocks/>
          </p:cNvGrpSpPr>
          <p:nvPr/>
        </p:nvGrpSpPr>
        <p:grpSpPr bwMode="auto">
          <a:xfrm>
            <a:off x="6670675" y="1477964"/>
            <a:ext cx="3536950" cy="1425575"/>
            <a:chOff x="1442" y="3085"/>
            <a:chExt cx="2228" cy="898"/>
          </a:xfrm>
        </p:grpSpPr>
        <p:sp>
          <p:nvSpPr>
            <p:cNvPr id="16409" name="Text Box 66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6410" name="Text Box 67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6411" name="Text Box 68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6412" name="Text Box 69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6413" name="Line 70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14" name="Line 71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15" name="Line 72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6399" name="Freeform 73"/>
          <p:cNvSpPr>
            <a:spLocks/>
          </p:cNvSpPr>
          <p:nvPr/>
        </p:nvSpPr>
        <p:spPr bwMode="auto">
          <a:xfrm>
            <a:off x="6391276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400" name="Rectangle 74"/>
          <p:cNvSpPr>
            <a:spLocks noChangeArrowheads="1"/>
          </p:cNvSpPr>
          <p:nvPr/>
        </p:nvSpPr>
        <p:spPr bwMode="auto">
          <a:xfrm>
            <a:off x="2066926" y="1524001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401" name="Rectangle 75"/>
          <p:cNvSpPr>
            <a:spLocks noChangeArrowheads="1"/>
          </p:cNvSpPr>
          <p:nvPr/>
        </p:nvSpPr>
        <p:spPr bwMode="auto">
          <a:xfrm>
            <a:off x="1990726" y="1590676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402" name="Text Box 76"/>
          <p:cNvSpPr txBox="1">
            <a:spLocks noChangeArrowheads="1"/>
          </p:cNvSpPr>
          <p:nvPr/>
        </p:nvSpPr>
        <p:spPr bwMode="auto">
          <a:xfrm>
            <a:off x="2038834" y="1508126"/>
            <a:ext cx="688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misc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fields</a:t>
            </a:r>
          </a:p>
        </p:txBody>
      </p:sp>
      <p:sp>
        <p:nvSpPr>
          <p:cNvPr id="16403" name="Line 77"/>
          <p:cNvSpPr>
            <a:spLocks noChangeShapeType="1"/>
          </p:cNvSpPr>
          <p:nvPr/>
        </p:nvSpPr>
        <p:spPr bwMode="auto">
          <a:xfrm>
            <a:off x="2752725" y="16002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404" name="Text Box 78"/>
          <p:cNvSpPr txBox="1">
            <a:spLocks noChangeArrowheads="1"/>
          </p:cNvSpPr>
          <p:nvPr/>
        </p:nvSpPr>
        <p:spPr bwMode="auto">
          <a:xfrm>
            <a:off x="2720976" y="1670051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405" name="Text Box 79"/>
          <p:cNvSpPr txBox="1">
            <a:spLocks noChangeArrowheads="1"/>
          </p:cNvSpPr>
          <p:nvPr/>
        </p:nvSpPr>
        <p:spPr bwMode="auto">
          <a:xfrm>
            <a:off x="3751534" y="1670050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406" name="Line 80"/>
          <p:cNvSpPr>
            <a:spLocks noChangeShapeType="1"/>
          </p:cNvSpPr>
          <p:nvPr/>
        </p:nvSpPr>
        <p:spPr bwMode="auto">
          <a:xfrm>
            <a:off x="3743325" y="16002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407" name="Line 81"/>
          <p:cNvSpPr>
            <a:spLocks noChangeShapeType="1"/>
          </p:cNvSpPr>
          <p:nvPr/>
        </p:nvSpPr>
        <p:spPr bwMode="auto">
          <a:xfrm>
            <a:off x="4762500" y="16002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408" name="Text Box 82"/>
          <p:cNvSpPr txBox="1">
            <a:spLocks noChangeArrowheads="1"/>
          </p:cNvSpPr>
          <p:nvPr/>
        </p:nvSpPr>
        <p:spPr bwMode="auto">
          <a:xfrm>
            <a:off x="4788873" y="1660525"/>
            <a:ext cx="59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43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E1833A-965E-478C-B821-466F47E0ED1D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7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 service model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468923" y="1052736"/>
            <a:ext cx="1148861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 dirty="0">
                <a:solidFill>
                  <a:prstClr val="black"/>
                </a:solidFill>
                <a:latin typeface="Gill Sans MT" pitchFamily="34" charset="0"/>
              </a:rPr>
              <a:t> What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sz="2800" dirty="0">
                <a:solidFill>
                  <a:prstClr val="black"/>
                </a:solidFill>
                <a:latin typeface="Gill Sans MT" pitchFamily="34" charset="0"/>
              </a:rPr>
              <a:t> for </a:t>
            </a:r>
            <a:r>
              <a:rPr lang="ja-JP" altLang="en-US" sz="2800" dirty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channel</a:t>
            </a:r>
            <a:r>
              <a:rPr lang="ja-JP" altLang="en-US" sz="2800" dirty="0">
                <a:solidFill>
                  <a:prstClr val="black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carrying packets 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from sender to receiver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? </a:t>
            </a:r>
          </a:p>
          <a:p>
            <a:pPr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ja-JP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itchFamily="34" charset="0"/>
              </a:rPr>
              <a:t>(general networking scope, </a:t>
            </a:r>
            <a:r>
              <a:rPr lang="en-US" altLang="ja-JP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ill Sans MT" pitchFamily="34" charset="0"/>
              </a:rPr>
              <a:t>ie</a:t>
            </a:r>
            <a:r>
              <a:rPr lang="en-US" altLang="ja-JP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itchFamily="34" charset="0"/>
              </a:rPr>
              <a:t> not only Internet-scope)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Gill Sans MT" pitchFamily="34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68923" y="2137569"/>
            <a:ext cx="5334000" cy="12269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example services for </a:t>
            </a:r>
            <a:r>
              <a:rPr lang="en-US" b="1" i="1" dirty="0">
                <a:solidFill>
                  <a:srgbClr val="CC0000"/>
                </a:solidFill>
                <a:cs typeface="+mn-cs"/>
              </a:rPr>
              <a:t>individual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packet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s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guaranteed delivery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guaranteed delivery with less than 40 </a:t>
            </a:r>
            <a:r>
              <a:rPr lang="en-US" sz="2400" dirty="0" err="1" smtClean="0"/>
              <a:t>msec</a:t>
            </a:r>
            <a:endParaRPr lang="en-US" sz="2400" dirty="0"/>
          </a:p>
        </p:txBody>
      </p:sp>
      <p:sp>
        <p:nvSpPr>
          <p:cNvPr id="9223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920153" y="2137569"/>
            <a:ext cx="5849815" cy="122695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example services for a </a:t>
            </a:r>
            <a:r>
              <a:rPr lang="en-US" sz="2400" b="1" i="1" dirty="0" smtClean="0">
                <a:solidFill>
                  <a:srgbClr val="CC0000"/>
                </a:solidFill>
                <a:ea typeface="ＭＳ Ｐゴシック" pitchFamily="34" charset="-128"/>
              </a:rPr>
              <a:t>flow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 of packets:</a:t>
            </a:r>
          </a:p>
          <a:p>
            <a:r>
              <a:rPr lang="en-US" sz="2000" dirty="0">
                <a:ea typeface="ＭＳ Ｐゴシック" pitchFamily="34" charset="-128"/>
              </a:rPr>
              <a:t>in-order delivery</a:t>
            </a:r>
          </a:p>
          <a:p>
            <a:r>
              <a:rPr lang="en-US" sz="2000">
                <a:ea typeface="ＭＳ Ｐゴシック" pitchFamily="34" charset="-128"/>
              </a:rPr>
              <a:t>guaranteed </a:t>
            </a:r>
            <a:r>
              <a:rPr lang="en-US" sz="2000" smtClean="0">
                <a:ea typeface="ＭＳ Ｐゴシック" pitchFamily="34" charset="-128"/>
              </a:rPr>
              <a:t>min/</a:t>
            </a:r>
            <a:r>
              <a:rPr lang="en-US" sz="2000" dirty="0" err="1" smtClean="0">
                <a:ea typeface="ＭＳ Ｐゴシック" pitchFamily="34" charset="-128"/>
              </a:rPr>
              <a:t>avg</a:t>
            </a:r>
            <a:r>
              <a:rPr lang="en-US" sz="2000" dirty="0" smtClean="0">
                <a:ea typeface="ＭＳ Ｐゴシック" pitchFamily="34" charset="-128"/>
              </a:rPr>
              <a:t>/max arrival rate </a:t>
            </a:r>
            <a:r>
              <a:rPr lang="en-US" sz="2000" dirty="0">
                <a:ea typeface="ＭＳ Ｐゴシック" pitchFamily="34" charset="-128"/>
              </a:rPr>
              <a:t>to </a:t>
            </a:r>
            <a:r>
              <a:rPr lang="en-US" sz="2000" dirty="0" smtClean="0">
                <a:ea typeface="ＭＳ Ｐゴシック" pitchFamily="34" charset="-128"/>
              </a:rPr>
              <a:t>flow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923" y="3704614"/>
            <a:ext cx="11146420" cy="2473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rgbClr val="000099"/>
                </a:solidFill>
              </a:rPr>
              <a:t>datagram </a:t>
            </a:r>
            <a:r>
              <a:rPr lang="en-US" dirty="0" smtClean="0"/>
              <a:t>network provides network-layer </a:t>
            </a:r>
            <a:r>
              <a:rPr lang="en-US" i="1" dirty="0" smtClean="0">
                <a:solidFill>
                  <a:srgbClr val="000099"/>
                </a:solidFill>
              </a:rPr>
              <a:t>connectionless</a:t>
            </a:r>
            <a:r>
              <a:rPr lang="en-US" dirty="0" smtClean="0"/>
              <a:t> service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classic Internet model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rgbClr val="000099"/>
                </a:solidFill>
              </a:rPr>
              <a:t>virtual-circuit</a:t>
            </a:r>
            <a:r>
              <a:rPr lang="en-US" dirty="0" smtClean="0"/>
              <a:t> network can provide network-layer </a:t>
            </a:r>
            <a:r>
              <a:rPr lang="en-US" i="1" dirty="0" smtClean="0">
                <a:solidFill>
                  <a:srgbClr val="000099"/>
                </a:solidFill>
              </a:rPr>
              <a:t>connection-oriented</a:t>
            </a:r>
            <a:r>
              <a:rPr lang="en-US" dirty="0" smtClean="0"/>
              <a:t> service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not present in classic Internet protocols but efforts to simulate </a:t>
            </a:r>
            <a:r>
              <a:rPr lang="en-US" dirty="0" err="1" smtClean="0">
                <a:solidFill>
                  <a:srgbClr val="C00000"/>
                </a:solidFill>
              </a:rPr>
              <a:t>behaviour</a:t>
            </a:r>
            <a:r>
              <a:rPr lang="en-US" dirty="0" smtClean="0">
                <a:solidFill>
                  <a:srgbClr val="C00000"/>
                </a:solidFill>
              </a:rPr>
              <a:t> are being made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animBg="1"/>
      <p:bldP spid="9223" grpId="0" build="p" animBg="1"/>
      <p:bldP spid="7" grpId="0" uiExpand="1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286E4-844A-412E-AE44-FD9709E03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6" y="209551"/>
            <a:ext cx="8105775" cy="650875"/>
          </a:xfrm>
        </p:spPr>
        <p:txBody>
          <a:bodyPr/>
          <a:lstStyle/>
          <a:p>
            <a:pPr algn="ctr"/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en-US" dirty="0" smtClean="0"/>
          </a:p>
        </p:txBody>
      </p:sp>
      <p:grpSp>
        <p:nvGrpSpPr>
          <p:cNvPr id="17420" name="Group 3"/>
          <p:cNvGrpSpPr>
            <a:grpSpLocks/>
          </p:cNvGrpSpPr>
          <p:nvPr/>
        </p:nvGrpSpPr>
        <p:grpSpPr bwMode="auto">
          <a:xfrm>
            <a:off x="6130926" y="3094038"/>
            <a:ext cx="4422775" cy="3154362"/>
            <a:chOff x="2896" y="749"/>
            <a:chExt cx="2786" cy="1987"/>
          </a:xfrm>
        </p:grpSpPr>
        <p:sp>
          <p:nvSpPr>
            <p:cNvPr id="17440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41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42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7410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8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3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44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45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46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7411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0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7448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748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48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48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48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48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49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91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92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486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48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8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9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7449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50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51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52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223.1.1.3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53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54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55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223.1.2.9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56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7413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1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7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7414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2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8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59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60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61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62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63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64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65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66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7415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3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4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7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68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69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70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223.1.3.27</a:t>
              </a: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471" name="Group 55"/>
            <p:cNvGrpSpPr>
              <a:grpSpLocks/>
            </p:cNvGrpSpPr>
            <p:nvPr/>
          </p:nvGrpSpPr>
          <p:grpSpPr bwMode="auto">
            <a:xfrm>
              <a:off x="3008" y="791"/>
              <a:ext cx="210" cy="252"/>
              <a:chOff x="2822" y="1181"/>
              <a:chExt cx="210" cy="252"/>
            </a:xfrm>
          </p:grpSpPr>
          <p:sp>
            <p:nvSpPr>
              <p:cNvPr id="17478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479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2" name="Group 58"/>
            <p:cNvGrpSpPr>
              <a:grpSpLocks/>
            </p:cNvGrpSpPr>
            <p:nvPr/>
          </p:nvGrpSpPr>
          <p:grpSpPr bwMode="auto">
            <a:xfrm>
              <a:off x="3002" y="1571"/>
              <a:ext cx="204" cy="252"/>
              <a:chOff x="2822" y="1181"/>
              <a:chExt cx="204" cy="252"/>
            </a:xfrm>
          </p:grpSpPr>
          <p:sp>
            <p:nvSpPr>
              <p:cNvPr id="17476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477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0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3" name="Group 61"/>
            <p:cNvGrpSpPr>
              <a:grpSpLocks/>
            </p:cNvGrpSpPr>
            <p:nvPr/>
          </p:nvGrpSpPr>
          <p:grpSpPr bwMode="auto">
            <a:xfrm>
              <a:off x="5276" y="1799"/>
              <a:ext cx="195" cy="252"/>
              <a:chOff x="2822" y="1181"/>
              <a:chExt cx="195" cy="252"/>
            </a:xfrm>
          </p:grpSpPr>
          <p:sp>
            <p:nvSpPr>
              <p:cNvPr id="17474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475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19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7421" name="Group 64"/>
          <p:cNvGrpSpPr>
            <a:grpSpLocks/>
          </p:cNvGrpSpPr>
          <p:nvPr/>
        </p:nvGrpSpPr>
        <p:grpSpPr bwMode="auto">
          <a:xfrm>
            <a:off x="6670675" y="1477964"/>
            <a:ext cx="3536950" cy="1425575"/>
            <a:chOff x="1442" y="3085"/>
            <a:chExt cx="2228" cy="898"/>
          </a:xfrm>
        </p:grpSpPr>
        <p:sp>
          <p:nvSpPr>
            <p:cNvPr id="17433" name="Text Box 65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7434" name="Text Box 66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7435" name="Text Box 67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7436" name="Text Box 68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7437" name="Line 69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38" name="Line 70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439" name="Line 71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7422" name="Freeform 72"/>
          <p:cNvSpPr>
            <a:spLocks/>
          </p:cNvSpPr>
          <p:nvPr/>
        </p:nvSpPr>
        <p:spPr bwMode="auto">
          <a:xfrm>
            <a:off x="6391276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23" name="Rectangle 73"/>
          <p:cNvSpPr>
            <a:spLocks noChangeArrowheads="1"/>
          </p:cNvSpPr>
          <p:nvPr/>
        </p:nvSpPr>
        <p:spPr bwMode="auto">
          <a:xfrm>
            <a:off x="1933576" y="2286000"/>
            <a:ext cx="4067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400">
                <a:solidFill>
                  <a:srgbClr val="C0504D"/>
                </a:solidFill>
              </a:rPr>
              <a:t>Starting at A, dest. E:</a:t>
            </a:r>
            <a:endParaRPr lang="en-US" sz="200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E on </a:t>
            </a:r>
            <a:r>
              <a:rPr lang="en-US" sz="2000" i="1">
                <a:solidFill>
                  <a:srgbClr val="FF0000"/>
                </a:solidFill>
              </a:rPr>
              <a:t>different</a:t>
            </a:r>
            <a:r>
              <a:rPr lang="en-US" sz="2000">
                <a:solidFill>
                  <a:srgbClr val="FF0000"/>
                </a:solidFill>
              </a:rPr>
              <a:t> network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routing table: next hop router to E is 223.1.1.4 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>
                <a:solidFill>
                  <a:prstClr val="black"/>
                </a:solidFill>
              </a:rPr>
              <a:t> is asked to send datagram to router 223.1.1.4 (inside link-layer frame)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datagram arrives at 223.1.1.4 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continued…..</a:t>
            </a:r>
          </a:p>
        </p:txBody>
      </p:sp>
      <p:sp>
        <p:nvSpPr>
          <p:cNvPr id="17424" name="Rectangle 74"/>
          <p:cNvSpPr>
            <a:spLocks noChangeArrowheads="1"/>
          </p:cNvSpPr>
          <p:nvPr/>
        </p:nvSpPr>
        <p:spPr bwMode="auto">
          <a:xfrm>
            <a:off x="2085976" y="1504951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25" name="Rectangle 75"/>
          <p:cNvSpPr>
            <a:spLocks noChangeArrowheads="1"/>
          </p:cNvSpPr>
          <p:nvPr/>
        </p:nvSpPr>
        <p:spPr bwMode="auto">
          <a:xfrm>
            <a:off x="2009776" y="1571626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26" name="Text Box 76"/>
          <p:cNvSpPr txBox="1">
            <a:spLocks noChangeArrowheads="1"/>
          </p:cNvSpPr>
          <p:nvPr/>
        </p:nvSpPr>
        <p:spPr bwMode="auto">
          <a:xfrm>
            <a:off x="2057884" y="1489076"/>
            <a:ext cx="688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misc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fields</a:t>
            </a:r>
          </a:p>
        </p:txBody>
      </p:sp>
      <p:sp>
        <p:nvSpPr>
          <p:cNvPr id="17427" name="Line 77"/>
          <p:cNvSpPr>
            <a:spLocks noChangeShapeType="1"/>
          </p:cNvSpPr>
          <p:nvPr/>
        </p:nvSpPr>
        <p:spPr bwMode="auto">
          <a:xfrm>
            <a:off x="2771775" y="158115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28" name="Text Box 78"/>
          <p:cNvSpPr txBox="1">
            <a:spLocks noChangeArrowheads="1"/>
          </p:cNvSpPr>
          <p:nvPr/>
        </p:nvSpPr>
        <p:spPr bwMode="auto">
          <a:xfrm>
            <a:off x="2740026" y="1651001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7429" name="Text Box 79"/>
          <p:cNvSpPr txBox="1">
            <a:spLocks noChangeArrowheads="1"/>
          </p:cNvSpPr>
          <p:nvPr/>
        </p:nvSpPr>
        <p:spPr bwMode="auto">
          <a:xfrm>
            <a:off x="3771378" y="1651000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7430" name="Line 80"/>
          <p:cNvSpPr>
            <a:spLocks noChangeShapeType="1"/>
          </p:cNvSpPr>
          <p:nvPr/>
        </p:nvSpPr>
        <p:spPr bwMode="auto">
          <a:xfrm>
            <a:off x="3762375" y="158115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31" name="Line 81"/>
          <p:cNvSpPr>
            <a:spLocks noChangeShapeType="1"/>
          </p:cNvSpPr>
          <p:nvPr/>
        </p:nvSpPr>
        <p:spPr bwMode="auto">
          <a:xfrm>
            <a:off x="4810125" y="157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32" name="Text Box 82"/>
          <p:cNvSpPr txBox="1">
            <a:spLocks noChangeArrowheads="1"/>
          </p:cNvSpPr>
          <p:nvPr/>
        </p:nvSpPr>
        <p:spPr bwMode="auto">
          <a:xfrm>
            <a:off x="4903173" y="1641475"/>
            <a:ext cx="59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067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413D9-4EFE-4631-9E24-3FE6270E4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6" y="209551"/>
            <a:ext cx="8105775" cy="639763"/>
          </a:xfrm>
        </p:spPr>
        <p:txBody>
          <a:bodyPr/>
          <a:lstStyle/>
          <a:p>
            <a:pPr algn="ctr"/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</a:p>
        </p:txBody>
      </p:sp>
      <p:grpSp>
        <p:nvGrpSpPr>
          <p:cNvPr id="18444" name="Group 3"/>
          <p:cNvGrpSpPr>
            <a:grpSpLocks/>
          </p:cNvGrpSpPr>
          <p:nvPr/>
        </p:nvGrpSpPr>
        <p:grpSpPr bwMode="auto">
          <a:xfrm>
            <a:off x="6130926" y="3094038"/>
            <a:ext cx="4422775" cy="3154362"/>
            <a:chOff x="2896" y="749"/>
            <a:chExt cx="2786" cy="1987"/>
          </a:xfrm>
        </p:grpSpPr>
        <p:sp>
          <p:nvSpPr>
            <p:cNvPr id="1846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6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6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8434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7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7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7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8435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4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847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850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50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50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50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1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1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1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1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1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1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1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1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847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7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223.1.1.3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8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223.1.2.9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8437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8438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8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8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8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9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9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9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8439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7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9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223.1.3.27</a:t>
              </a: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497" name="Group 55"/>
            <p:cNvGrpSpPr>
              <a:grpSpLocks/>
            </p:cNvGrpSpPr>
            <p:nvPr/>
          </p:nvGrpSpPr>
          <p:grpSpPr bwMode="auto">
            <a:xfrm>
              <a:off x="3008" y="791"/>
              <a:ext cx="210" cy="252"/>
              <a:chOff x="2822" y="1181"/>
              <a:chExt cx="210" cy="252"/>
            </a:xfrm>
          </p:grpSpPr>
          <p:sp>
            <p:nvSpPr>
              <p:cNvPr id="1850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50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8" name="Group 58"/>
            <p:cNvGrpSpPr>
              <a:grpSpLocks/>
            </p:cNvGrpSpPr>
            <p:nvPr/>
          </p:nvGrpSpPr>
          <p:grpSpPr bwMode="auto">
            <a:xfrm>
              <a:off x="3002" y="1571"/>
              <a:ext cx="204" cy="252"/>
              <a:chOff x="2822" y="1181"/>
              <a:chExt cx="204" cy="252"/>
            </a:xfrm>
          </p:grpSpPr>
          <p:sp>
            <p:nvSpPr>
              <p:cNvPr id="1850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50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0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9" name="Group 61"/>
            <p:cNvGrpSpPr>
              <a:grpSpLocks/>
            </p:cNvGrpSpPr>
            <p:nvPr/>
          </p:nvGrpSpPr>
          <p:grpSpPr bwMode="auto">
            <a:xfrm>
              <a:off x="5276" y="1799"/>
              <a:ext cx="195" cy="252"/>
              <a:chOff x="2822" y="1181"/>
              <a:chExt cx="195" cy="252"/>
            </a:xfrm>
          </p:grpSpPr>
          <p:sp>
            <p:nvSpPr>
              <p:cNvPr id="1850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50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19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445" name="Freeform 64"/>
          <p:cNvSpPr>
            <a:spLocks/>
          </p:cNvSpPr>
          <p:nvPr/>
        </p:nvSpPr>
        <p:spPr bwMode="auto">
          <a:xfrm>
            <a:off x="8372476" y="2905126"/>
            <a:ext cx="238125" cy="1476375"/>
          </a:xfrm>
          <a:custGeom>
            <a:avLst/>
            <a:gdLst>
              <a:gd name="T0" fmla="*/ 317539658 w 150"/>
              <a:gd name="T1" fmla="*/ 0 h 720"/>
              <a:gd name="T2" fmla="*/ 0 w 150"/>
              <a:gd name="T3" fmla="*/ 2147483647 h 720"/>
              <a:gd name="T4" fmla="*/ 0 60000 65536"/>
              <a:gd name="T5" fmla="*/ 0 60000 65536"/>
              <a:gd name="T6" fmla="*/ 0 w 150"/>
              <a:gd name="T7" fmla="*/ 0 h 720"/>
              <a:gd name="T8" fmla="*/ 150 w 15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720">
                <a:moveTo>
                  <a:pt x="126" y="0"/>
                </a:moveTo>
                <a:cubicBezTo>
                  <a:pt x="150" y="210"/>
                  <a:pt x="138" y="450"/>
                  <a:pt x="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446" name="Rectangle 65"/>
          <p:cNvSpPr>
            <a:spLocks noChangeArrowheads="1"/>
          </p:cNvSpPr>
          <p:nvPr/>
        </p:nvSpPr>
        <p:spPr bwMode="auto">
          <a:xfrm>
            <a:off x="1847850" y="2286000"/>
            <a:ext cx="4152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400">
                <a:solidFill>
                  <a:srgbClr val="C0504D"/>
                </a:solidFill>
              </a:rPr>
              <a:t>Arriving at 223.1.4, destined for 223.1.2.2</a:t>
            </a:r>
            <a:endParaRPr lang="en-US" sz="200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E on </a:t>
            </a:r>
            <a:r>
              <a:rPr lang="en-US" sz="2000" i="1">
                <a:solidFill>
                  <a:prstClr val="black"/>
                </a:solidFill>
              </a:rPr>
              <a:t>same </a:t>
            </a:r>
            <a:r>
              <a:rPr lang="en-US" sz="2000">
                <a:solidFill>
                  <a:prstClr val="black"/>
                </a:solidFill>
              </a:rPr>
              <a:t>network as router’s interface 223.1.2.9</a:t>
            </a:r>
            <a:r>
              <a:rPr lang="en-US" sz="240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prstClr val="black"/>
                </a:solidFill>
              </a:rPr>
              <a:t>router, E directly attached</a:t>
            </a:r>
            <a:endParaRPr lang="en-US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>
                <a:solidFill>
                  <a:prstClr val="black"/>
                </a:solidFill>
              </a:rPr>
              <a:t> sends datagram to 223.1.2.2 (inside link-layer frame) via interface 223.1.2.9</a:t>
            </a:r>
            <a:r>
              <a:rPr lang="en-US" sz="2400">
                <a:solidFill>
                  <a:prstClr val="black"/>
                </a:solidFill>
              </a:rPr>
              <a:t> </a:t>
            </a:r>
            <a:endParaRPr lang="en-US" sz="200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prstClr val="black"/>
                </a:solidFill>
              </a:rPr>
              <a:t>datagram arrives at 223.1.2.2</a:t>
            </a:r>
            <a:r>
              <a:rPr lang="en-US" sz="2000">
                <a:solidFill>
                  <a:srgbClr val="FF0000"/>
                </a:solidFill>
              </a:rPr>
              <a:t>!!!</a:t>
            </a:r>
            <a:r>
              <a:rPr lang="en-US" sz="2000">
                <a:solidFill>
                  <a:prstClr val="black"/>
                </a:solidFill>
              </a:rPr>
              <a:t> (hooray!)</a:t>
            </a:r>
          </a:p>
        </p:txBody>
      </p:sp>
      <p:sp>
        <p:nvSpPr>
          <p:cNvPr id="18447" name="Rectangle 66"/>
          <p:cNvSpPr>
            <a:spLocks noChangeArrowheads="1"/>
          </p:cNvSpPr>
          <p:nvPr/>
        </p:nvSpPr>
        <p:spPr bwMode="auto">
          <a:xfrm>
            <a:off x="2085976" y="1504951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448" name="Rectangle 67"/>
          <p:cNvSpPr>
            <a:spLocks noChangeArrowheads="1"/>
          </p:cNvSpPr>
          <p:nvPr/>
        </p:nvSpPr>
        <p:spPr bwMode="auto">
          <a:xfrm>
            <a:off x="2009776" y="1571626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449" name="Text Box 68"/>
          <p:cNvSpPr txBox="1">
            <a:spLocks noChangeArrowheads="1"/>
          </p:cNvSpPr>
          <p:nvPr/>
        </p:nvSpPr>
        <p:spPr bwMode="auto">
          <a:xfrm>
            <a:off x="2057884" y="1489076"/>
            <a:ext cx="688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misc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fields</a:t>
            </a:r>
          </a:p>
        </p:txBody>
      </p:sp>
      <p:sp>
        <p:nvSpPr>
          <p:cNvPr id="18450" name="Line 69"/>
          <p:cNvSpPr>
            <a:spLocks noChangeShapeType="1"/>
          </p:cNvSpPr>
          <p:nvPr/>
        </p:nvSpPr>
        <p:spPr bwMode="auto">
          <a:xfrm>
            <a:off x="2771775" y="158115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451" name="Text Box 70"/>
          <p:cNvSpPr txBox="1">
            <a:spLocks noChangeArrowheads="1"/>
          </p:cNvSpPr>
          <p:nvPr/>
        </p:nvSpPr>
        <p:spPr bwMode="auto">
          <a:xfrm>
            <a:off x="2740026" y="1651001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452" name="Text Box 71"/>
          <p:cNvSpPr txBox="1">
            <a:spLocks noChangeArrowheads="1"/>
          </p:cNvSpPr>
          <p:nvPr/>
        </p:nvSpPr>
        <p:spPr bwMode="auto">
          <a:xfrm>
            <a:off x="3771378" y="1651000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453" name="Line 72"/>
          <p:cNvSpPr>
            <a:spLocks noChangeShapeType="1"/>
          </p:cNvSpPr>
          <p:nvPr/>
        </p:nvSpPr>
        <p:spPr bwMode="auto">
          <a:xfrm>
            <a:off x="3762375" y="158115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454" name="Line 73"/>
          <p:cNvSpPr>
            <a:spLocks noChangeShapeType="1"/>
          </p:cNvSpPr>
          <p:nvPr/>
        </p:nvSpPr>
        <p:spPr bwMode="auto">
          <a:xfrm>
            <a:off x="4810125" y="157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455" name="Text Box 74"/>
          <p:cNvSpPr txBox="1">
            <a:spLocks noChangeArrowheads="1"/>
          </p:cNvSpPr>
          <p:nvPr/>
        </p:nvSpPr>
        <p:spPr bwMode="auto">
          <a:xfrm>
            <a:off x="4903173" y="1641475"/>
            <a:ext cx="59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data</a:t>
            </a:r>
          </a:p>
        </p:txBody>
      </p:sp>
      <p:grpSp>
        <p:nvGrpSpPr>
          <p:cNvPr id="18456" name="Group 75"/>
          <p:cNvGrpSpPr>
            <a:grpSpLocks/>
          </p:cNvGrpSpPr>
          <p:nvPr/>
        </p:nvGrpSpPr>
        <p:grpSpPr bwMode="auto">
          <a:xfrm>
            <a:off x="6299200" y="1249364"/>
            <a:ext cx="4089400" cy="1711325"/>
            <a:chOff x="3242" y="751"/>
            <a:chExt cx="2576" cy="1078"/>
          </a:xfrm>
        </p:grpSpPr>
        <p:sp>
          <p:nvSpPr>
            <p:cNvPr id="18457" name="Text Box 76"/>
            <p:cNvSpPr txBox="1">
              <a:spLocks noChangeArrowheads="1"/>
            </p:cNvSpPr>
            <p:nvPr/>
          </p:nvSpPr>
          <p:spPr bwMode="auto">
            <a:xfrm>
              <a:off x="3242" y="931"/>
              <a:ext cx="2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  network   router  Nhops  interface</a:t>
              </a:r>
            </a:p>
          </p:txBody>
        </p:sp>
        <p:sp>
          <p:nvSpPr>
            <p:cNvPr id="18458" name="Text Box 77"/>
            <p:cNvSpPr txBox="1">
              <a:spLocks noChangeArrowheads="1"/>
            </p:cNvSpPr>
            <p:nvPr/>
          </p:nvSpPr>
          <p:spPr bwMode="auto">
            <a:xfrm>
              <a:off x="3266" y="1183"/>
              <a:ext cx="2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223.1.1         -          1       </a:t>
              </a:r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223.1.1.4</a:t>
              </a:r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8459" name="Text Box 78"/>
            <p:cNvSpPr txBox="1">
              <a:spLocks noChangeArrowheads="1"/>
            </p:cNvSpPr>
            <p:nvPr/>
          </p:nvSpPr>
          <p:spPr bwMode="auto">
            <a:xfrm>
              <a:off x="3272" y="1369"/>
              <a:ext cx="24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223.1.2         -          1       </a:t>
              </a:r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223.1.2.9</a:t>
              </a:r>
            </a:p>
          </p:txBody>
        </p:sp>
        <p:sp>
          <p:nvSpPr>
            <p:cNvPr id="18460" name="Text Box 79"/>
            <p:cNvSpPr txBox="1">
              <a:spLocks noChangeArrowheads="1"/>
            </p:cNvSpPr>
            <p:nvPr/>
          </p:nvSpPr>
          <p:spPr bwMode="auto">
            <a:xfrm>
              <a:off x="3278" y="1579"/>
              <a:ext cx="2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223.1.3         -          1       </a:t>
              </a:r>
              <a:r>
                <a:rPr lang="en-US" sz="1600">
                  <a:solidFill>
                    <a:prstClr val="black"/>
                  </a:solidFill>
                  <a:latin typeface="Arial" pitchFamily="34" charset="0"/>
                </a:rPr>
                <a:t>223.1.3.27</a:t>
              </a:r>
            </a:p>
          </p:txBody>
        </p:sp>
        <p:sp>
          <p:nvSpPr>
            <p:cNvPr id="18461" name="Line 80"/>
            <p:cNvSpPr>
              <a:spLocks noChangeShapeType="1"/>
            </p:cNvSpPr>
            <p:nvPr/>
          </p:nvSpPr>
          <p:spPr bwMode="auto">
            <a:xfrm flipV="1">
              <a:off x="3300" y="1170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62" name="Line 81"/>
            <p:cNvSpPr>
              <a:spLocks noChangeShapeType="1"/>
            </p:cNvSpPr>
            <p:nvPr/>
          </p:nvSpPr>
          <p:spPr bwMode="auto">
            <a:xfrm>
              <a:off x="4026" y="102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63" name="Line 82"/>
            <p:cNvSpPr>
              <a:spLocks noChangeShapeType="1"/>
            </p:cNvSpPr>
            <p:nvPr/>
          </p:nvSpPr>
          <p:spPr bwMode="auto">
            <a:xfrm>
              <a:off x="4566" y="105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464" name="Text Box 83"/>
            <p:cNvSpPr txBox="1">
              <a:spLocks noChangeArrowheads="1"/>
            </p:cNvSpPr>
            <p:nvPr/>
          </p:nvSpPr>
          <p:spPr bwMode="auto">
            <a:xfrm>
              <a:off x="3248" y="751"/>
              <a:ext cx="12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Arial" pitchFamily="34" charset="0"/>
                </a:rPr>
                <a:t>    Dest.      next</a:t>
              </a:r>
            </a:p>
          </p:txBody>
        </p:sp>
        <p:sp>
          <p:nvSpPr>
            <p:cNvPr id="18465" name="Line 84"/>
            <p:cNvSpPr>
              <a:spLocks noChangeShapeType="1"/>
            </p:cNvSpPr>
            <p:nvPr/>
          </p:nvSpPr>
          <p:spPr bwMode="auto">
            <a:xfrm>
              <a:off x="5088" y="1032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1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0D416E-DB74-4197-96A0-9BD0994F69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en-US"/>
              <a:t>Virtual circuits: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369" y="1126556"/>
            <a:ext cx="11078307" cy="2230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“source-to-</a:t>
            </a:r>
            <a:r>
              <a:rPr lang="en-US" sz="2000" dirty="0" err="1">
                <a:solidFill>
                  <a:srgbClr val="FF0000"/>
                </a:solidFill>
              </a:rPr>
              <a:t>dest</a:t>
            </a:r>
            <a:r>
              <a:rPr lang="en-US" sz="2000" dirty="0">
                <a:solidFill>
                  <a:srgbClr val="FF0000"/>
                </a:solidFill>
              </a:rPr>
              <a:t> path behaves almost like telephone circuit”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call setup, teardown for each call </a:t>
            </a:r>
            <a:r>
              <a:rPr lang="en-US" sz="2000" i="1" dirty="0"/>
              <a:t>before</a:t>
            </a:r>
            <a:r>
              <a:rPr lang="en-US" sz="2000" dirty="0"/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signaling protocols to setup, maintain,  teardown VC (ATM, frame-relay, X.25; not in IP)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packet carries VC identifier (not destination host)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FF0000"/>
                </a:solidFill>
              </a:rPr>
              <a:t>every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router maintains “state” for </a:t>
            </a:r>
            <a:r>
              <a:rPr lang="en-US" sz="2000" dirty="0">
                <a:solidFill>
                  <a:srgbClr val="FF0000"/>
                </a:solidFill>
              </a:rPr>
              <a:t>each</a:t>
            </a:r>
            <a:r>
              <a:rPr lang="en-US" sz="2000" dirty="0"/>
              <a:t> passing connection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resources (bandwidth, buffers) may be </a:t>
            </a:r>
            <a:r>
              <a:rPr lang="en-US" sz="2000" i="1" dirty="0"/>
              <a:t>allocated </a:t>
            </a:r>
            <a:r>
              <a:rPr lang="en-US" sz="2000" dirty="0"/>
              <a:t>to </a:t>
            </a:r>
            <a:r>
              <a:rPr lang="en-US" sz="2000" dirty="0"/>
              <a:t>VC (dedicated resources = predictable service)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1800" dirty="0"/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4895851" y="4783139"/>
            <a:ext cx="2847975" cy="1481137"/>
          </a:xfrm>
          <a:custGeom>
            <a:avLst/>
            <a:gdLst>
              <a:gd name="T0" fmla="*/ 15120940 w 1794"/>
              <a:gd name="T1" fmla="*/ 1217234342 h 933"/>
              <a:gd name="T2" fmla="*/ 272176900 w 1794"/>
              <a:gd name="T3" fmla="*/ 315018648 h 933"/>
              <a:gd name="T4" fmla="*/ 1408768151 w 1794"/>
              <a:gd name="T5" fmla="*/ 252015573 h 933"/>
              <a:gd name="T6" fmla="*/ 2147483647 w 1794"/>
              <a:gd name="T7" fmla="*/ 73083719 h 933"/>
              <a:gd name="T8" fmla="*/ 2147483647 w 1794"/>
              <a:gd name="T9" fmla="*/ 693041958 h 933"/>
              <a:gd name="T10" fmla="*/ 2147483647 w 1794"/>
              <a:gd name="T11" fmla="*/ 2084167970 h 933"/>
              <a:gd name="T12" fmla="*/ 2147483647 w 1794"/>
              <a:gd name="T13" fmla="*/ 2147483647 h 933"/>
              <a:gd name="T14" fmla="*/ 2116931468 w 1794"/>
              <a:gd name="T15" fmla="*/ 2147483647 h 933"/>
              <a:gd name="T16" fmla="*/ 1043344800 w 1794"/>
              <a:gd name="T17" fmla="*/ 2147483647 h 933"/>
              <a:gd name="T18" fmla="*/ 360383139 w 1794"/>
              <a:gd name="T19" fmla="*/ 2096769537 h 933"/>
              <a:gd name="T20" fmla="*/ 15120940 w 1794"/>
              <a:gd name="T21" fmla="*/ 121723434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57" name="Line 101"/>
          <p:cNvSpPr>
            <a:spLocks noChangeShapeType="1"/>
          </p:cNvSpPr>
          <p:nvPr/>
        </p:nvSpPr>
        <p:spPr bwMode="auto">
          <a:xfrm rot="5400000" flipV="1">
            <a:off x="4249738" y="4525963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58" name="Freeform 107"/>
          <p:cNvSpPr>
            <a:spLocks/>
          </p:cNvSpPr>
          <p:nvPr/>
        </p:nvSpPr>
        <p:spPr bwMode="auto">
          <a:xfrm>
            <a:off x="5534026" y="5076826"/>
            <a:ext cx="542925" cy="295275"/>
          </a:xfrm>
          <a:custGeom>
            <a:avLst/>
            <a:gdLst>
              <a:gd name="T0" fmla="*/ 0 w 342"/>
              <a:gd name="T1" fmla="*/ 468749107 h 186"/>
              <a:gd name="T2" fmla="*/ 86189352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059" name="Group 111"/>
          <p:cNvGrpSpPr>
            <a:grpSpLocks/>
          </p:cNvGrpSpPr>
          <p:nvPr/>
        </p:nvGrpSpPr>
        <p:grpSpPr bwMode="auto">
          <a:xfrm>
            <a:off x="5040313" y="5251451"/>
            <a:ext cx="501650" cy="233363"/>
            <a:chOff x="3600" y="219"/>
            <a:chExt cx="360" cy="175"/>
          </a:xfrm>
        </p:grpSpPr>
        <p:sp>
          <p:nvSpPr>
            <p:cNvPr id="2209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10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11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12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13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214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9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0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1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15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6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7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8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60" name="Group 125"/>
          <p:cNvGrpSpPr>
            <a:grpSpLocks/>
          </p:cNvGrpSpPr>
          <p:nvPr/>
        </p:nvGrpSpPr>
        <p:grpSpPr bwMode="auto">
          <a:xfrm>
            <a:off x="5392738" y="5889626"/>
            <a:ext cx="501650" cy="233363"/>
            <a:chOff x="3600" y="219"/>
            <a:chExt cx="360" cy="175"/>
          </a:xfrm>
        </p:grpSpPr>
        <p:sp>
          <p:nvSpPr>
            <p:cNvPr id="2196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97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98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00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201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6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7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8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02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3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4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5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61" name="Group 139"/>
          <p:cNvGrpSpPr>
            <a:grpSpLocks/>
          </p:cNvGrpSpPr>
          <p:nvPr/>
        </p:nvGrpSpPr>
        <p:grpSpPr bwMode="auto">
          <a:xfrm>
            <a:off x="6067425" y="4946651"/>
            <a:ext cx="501650" cy="233363"/>
            <a:chOff x="3600" y="219"/>
            <a:chExt cx="360" cy="175"/>
          </a:xfrm>
        </p:grpSpPr>
        <p:sp>
          <p:nvSpPr>
            <p:cNvPr id="218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8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8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8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8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88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9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9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89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9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9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62" name="Group 153"/>
          <p:cNvGrpSpPr>
            <a:grpSpLocks/>
          </p:cNvGrpSpPr>
          <p:nvPr/>
        </p:nvGrpSpPr>
        <p:grpSpPr bwMode="auto">
          <a:xfrm>
            <a:off x="5989638" y="5611813"/>
            <a:ext cx="500062" cy="233362"/>
            <a:chOff x="3600" y="219"/>
            <a:chExt cx="360" cy="175"/>
          </a:xfrm>
        </p:grpSpPr>
        <p:sp>
          <p:nvSpPr>
            <p:cNvPr id="2170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71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72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73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74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75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0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81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76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7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78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79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63" name="Group 167"/>
          <p:cNvGrpSpPr>
            <a:grpSpLocks/>
          </p:cNvGrpSpPr>
          <p:nvPr/>
        </p:nvGrpSpPr>
        <p:grpSpPr bwMode="auto">
          <a:xfrm>
            <a:off x="6624638" y="5908676"/>
            <a:ext cx="501650" cy="233363"/>
            <a:chOff x="3600" y="219"/>
            <a:chExt cx="360" cy="175"/>
          </a:xfrm>
        </p:grpSpPr>
        <p:sp>
          <p:nvSpPr>
            <p:cNvPr id="2157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58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59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61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62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7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8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9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3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4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5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6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64" name="Group 209"/>
          <p:cNvGrpSpPr>
            <a:grpSpLocks/>
          </p:cNvGrpSpPr>
          <p:nvPr/>
        </p:nvGrpSpPr>
        <p:grpSpPr bwMode="auto">
          <a:xfrm>
            <a:off x="7069138" y="5253038"/>
            <a:ext cx="501650" cy="233362"/>
            <a:chOff x="3600" y="219"/>
            <a:chExt cx="360" cy="175"/>
          </a:xfrm>
        </p:grpSpPr>
        <p:sp>
          <p:nvSpPr>
            <p:cNvPr id="214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4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4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4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4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4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5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65" name="Group 427"/>
          <p:cNvGrpSpPr>
            <a:grpSpLocks/>
          </p:cNvGrpSpPr>
          <p:nvPr/>
        </p:nvGrpSpPr>
        <p:grpSpPr bwMode="auto">
          <a:xfrm>
            <a:off x="2022476" y="3446463"/>
            <a:ext cx="1566863" cy="1987550"/>
            <a:chOff x="2366" y="929"/>
            <a:chExt cx="987" cy="1252"/>
          </a:xfrm>
        </p:grpSpPr>
        <p:graphicFrame>
          <p:nvGraphicFramePr>
            <p:cNvPr id="205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35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36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7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8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9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application</a:t>
                </a:r>
              </a:p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/>
                <a:r>
                  <a:rPr lang="en-US" sz="2000">
                    <a:solidFill>
                      <a:prstClr val="white"/>
                    </a:solidFill>
                  </a:rPr>
                  <a:t>network</a:t>
                </a:r>
                <a:endParaRPr lang="en-US" sz="2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physical</a:t>
                </a:r>
                <a:endParaRPr lang="en-US" sz="20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1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2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3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6" name="Freeform 420"/>
          <p:cNvSpPr>
            <a:spLocks/>
          </p:cNvSpPr>
          <p:nvPr/>
        </p:nvSpPr>
        <p:spPr bwMode="auto">
          <a:xfrm>
            <a:off x="6575426" y="5070476"/>
            <a:ext cx="504825" cy="307975"/>
          </a:xfrm>
          <a:custGeom>
            <a:avLst/>
            <a:gdLst>
              <a:gd name="T0" fmla="*/ 0 w 318"/>
              <a:gd name="T1" fmla="*/ 0 h 194"/>
              <a:gd name="T2" fmla="*/ 801409578 w 318"/>
              <a:gd name="T3" fmla="*/ 48891035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7" name="Freeform 421"/>
          <p:cNvSpPr>
            <a:spLocks/>
          </p:cNvSpPr>
          <p:nvPr/>
        </p:nvSpPr>
        <p:spPr bwMode="auto">
          <a:xfrm>
            <a:off x="5510213" y="5462589"/>
            <a:ext cx="481012" cy="238125"/>
          </a:xfrm>
          <a:custGeom>
            <a:avLst/>
            <a:gdLst>
              <a:gd name="T0" fmla="*/ 0 w 294"/>
              <a:gd name="T1" fmla="*/ 0 h 174"/>
              <a:gd name="T2" fmla="*/ 786981320 w 294"/>
              <a:gd name="T3" fmla="*/ 32588224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8" name="Freeform 422"/>
          <p:cNvSpPr>
            <a:spLocks/>
          </p:cNvSpPr>
          <p:nvPr/>
        </p:nvSpPr>
        <p:spPr bwMode="auto">
          <a:xfrm>
            <a:off x="6457950" y="5438775"/>
            <a:ext cx="628650" cy="247650"/>
          </a:xfrm>
          <a:custGeom>
            <a:avLst/>
            <a:gdLst>
              <a:gd name="T0" fmla="*/ 0 w 378"/>
              <a:gd name="T1" fmla="*/ 352474233 h 174"/>
              <a:gd name="T2" fmla="*/ 10455049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9" name="Freeform 423"/>
          <p:cNvSpPr>
            <a:spLocks/>
          </p:cNvSpPr>
          <p:nvPr/>
        </p:nvSpPr>
        <p:spPr bwMode="auto">
          <a:xfrm>
            <a:off x="7124701" y="5492750"/>
            <a:ext cx="206375" cy="508000"/>
          </a:xfrm>
          <a:custGeom>
            <a:avLst/>
            <a:gdLst>
              <a:gd name="T0" fmla="*/ 0 w 118"/>
              <a:gd name="T1" fmla="*/ 516128001 h 500"/>
              <a:gd name="T2" fmla="*/ 36093764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0" name="Freeform 424"/>
          <p:cNvSpPr>
            <a:spLocks/>
          </p:cNvSpPr>
          <p:nvPr/>
        </p:nvSpPr>
        <p:spPr bwMode="auto">
          <a:xfrm>
            <a:off x="5889625" y="6026151"/>
            <a:ext cx="736600" cy="74613"/>
          </a:xfrm>
          <a:custGeom>
            <a:avLst/>
            <a:gdLst>
              <a:gd name="T0" fmla="*/ 1466431257 w 370"/>
              <a:gd name="T1" fmla="*/ 173971858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1" name="Freeform 425"/>
          <p:cNvSpPr>
            <a:spLocks/>
          </p:cNvSpPr>
          <p:nvPr/>
        </p:nvSpPr>
        <p:spPr bwMode="auto">
          <a:xfrm>
            <a:off x="5353051" y="5486400"/>
            <a:ext cx="193675" cy="425450"/>
          </a:xfrm>
          <a:custGeom>
            <a:avLst/>
            <a:gdLst>
              <a:gd name="T0" fmla="*/ 196171868 w 176"/>
              <a:gd name="T1" fmla="*/ 435073225 h 412"/>
              <a:gd name="T2" fmla="*/ 213125027 w 176"/>
              <a:gd name="T3" fmla="*/ 439339083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072" name="Group 428"/>
          <p:cNvGrpSpPr>
            <a:grpSpLocks/>
          </p:cNvGrpSpPr>
          <p:nvPr/>
        </p:nvGrpSpPr>
        <p:grpSpPr bwMode="auto">
          <a:xfrm>
            <a:off x="8804276" y="3617913"/>
            <a:ext cx="1566863" cy="1987550"/>
            <a:chOff x="2366" y="929"/>
            <a:chExt cx="987" cy="1252"/>
          </a:xfrm>
        </p:grpSpPr>
        <p:graphicFrame>
          <p:nvGraphicFramePr>
            <p:cNvPr id="2050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6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27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8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9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0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application</a:t>
                </a:r>
              </a:p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/>
                <a:r>
                  <a:rPr lang="en-US" sz="2000">
                    <a:solidFill>
                      <a:prstClr val="white"/>
                    </a:solidFill>
                  </a:rPr>
                  <a:t>network</a:t>
                </a:r>
                <a:endParaRPr lang="en-US" sz="200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physical</a:t>
                </a:r>
                <a:endParaRPr lang="en-US" sz="20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2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3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4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73" name="Line 439"/>
          <p:cNvSpPr>
            <a:spLocks noChangeShapeType="1"/>
          </p:cNvSpPr>
          <p:nvPr/>
        </p:nvSpPr>
        <p:spPr bwMode="auto">
          <a:xfrm rot="-5400000" flipH="1" flipV="1">
            <a:off x="8245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3567207" y="4651375"/>
            <a:ext cx="1438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3581401" y="5000626"/>
            <a:ext cx="5305425" cy="862013"/>
          </a:xfrm>
          <a:custGeom>
            <a:avLst/>
            <a:gdLst>
              <a:gd name="T0" fmla="*/ 0 w 3342"/>
              <a:gd name="T1" fmla="*/ 0 h 543"/>
              <a:gd name="T2" fmla="*/ 7561263 w 3342"/>
              <a:gd name="T3" fmla="*/ 589716838 h 543"/>
              <a:gd name="T4" fmla="*/ 2147483647 w 3342"/>
              <a:gd name="T5" fmla="*/ 589716838 h 543"/>
              <a:gd name="T6" fmla="*/ 2147483647 w 3342"/>
              <a:gd name="T7" fmla="*/ 1368446213 h 543"/>
              <a:gd name="T8" fmla="*/ 2147483647 w 3342"/>
              <a:gd name="T9" fmla="*/ 1368446213 h 543"/>
              <a:gd name="T10" fmla="*/ 2147483647 w 3342"/>
              <a:gd name="T11" fmla="*/ 756047172 h 543"/>
              <a:gd name="T12" fmla="*/ 2147483647 w 3342"/>
              <a:gd name="T13" fmla="*/ 771168112 h 543"/>
              <a:gd name="T14" fmla="*/ 2147483647 w 3342"/>
              <a:gd name="T15" fmla="*/ 3024189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7240764" y="4718050"/>
            <a:ext cx="163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7400127" y="4384675"/>
            <a:ext cx="1419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3686176" y="4648200"/>
            <a:ext cx="5057775" cy="1123950"/>
          </a:xfrm>
          <a:custGeom>
            <a:avLst/>
            <a:gdLst>
              <a:gd name="T0" fmla="*/ 0 w 3186"/>
              <a:gd name="T1" fmla="*/ 30241877 h 708"/>
              <a:gd name="T2" fmla="*/ 0 w 3186"/>
              <a:gd name="T3" fmla="*/ 960178803 h 708"/>
              <a:gd name="T4" fmla="*/ 2147483647 w 3186"/>
              <a:gd name="T5" fmla="*/ 967740063 h 708"/>
              <a:gd name="T6" fmla="*/ 2147483647 w 3186"/>
              <a:gd name="T7" fmla="*/ 1784270803 h 708"/>
              <a:gd name="T8" fmla="*/ 2147483647 w 3186"/>
              <a:gd name="T9" fmla="*/ 1784270803 h 708"/>
              <a:gd name="T10" fmla="*/ 2147483647 w 3186"/>
              <a:gd name="T11" fmla="*/ 1199594358 h 708"/>
              <a:gd name="T12" fmla="*/ 2147483647 w 3186"/>
              <a:gd name="T13" fmla="*/ 1184473426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3512857" y="4365625"/>
            <a:ext cx="1791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3571410" y="4060825"/>
            <a:ext cx="1974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0504D"/>
                </a:solidFill>
              </a:rPr>
              <a:t>5. Data flow begins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7231105" y="4013200"/>
            <a:ext cx="1600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0504D"/>
                </a:solidFill>
              </a:rPr>
              <a:t>6. Receive data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3752850" y="4324351"/>
            <a:ext cx="4895850" cy="1343025"/>
          </a:xfrm>
          <a:custGeom>
            <a:avLst/>
            <a:gdLst>
              <a:gd name="T0" fmla="*/ 0 w 3084"/>
              <a:gd name="T1" fmla="*/ 45362812 h 846"/>
              <a:gd name="T2" fmla="*/ 0 w 3084"/>
              <a:gd name="T3" fmla="*/ 1338203773 h 846"/>
              <a:gd name="T4" fmla="*/ 2132052306 w 3084"/>
              <a:gd name="T5" fmla="*/ 1345763446 h 846"/>
              <a:gd name="T6" fmla="*/ 2147483647 w 3084"/>
              <a:gd name="T7" fmla="*/ 2132052366 h 846"/>
              <a:gd name="T8" fmla="*/ 2147483647 w 3084"/>
              <a:gd name="T9" fmla="*/ 2124492693 h 846"/>
              <a:gd name="T10" fmla="*/ 2147483647 w 3084"/>
              <a:gd name="T11" fmla="*/ 1595259637 h 846"/>
              <a:gd name="T12" fmla="*/ 2147483647 w 3084"/>
              <a:gd name="T13" fmla="*/ 159525963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5038726" y="5241926"/>
            <a:ext cx="2530475" cy="600075"/>
            <a:chOff x="2214" y="3302"/>
            <a:chExt cx="1594" cy="378"/>
          </a:xfrm>
        </p:grpSpPr>
        <p:grpSp>
          <p:nvGrpSpPr>
            <p:cNvPr id="2084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2113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14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15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16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18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23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1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5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2100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01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02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03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05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1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1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2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06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0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8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9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6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2087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88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89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90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9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09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8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9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094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5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6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550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BAD7DFE-8611-4677-BDA8-67BF0C456208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9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18436" name="Group 243"/>
          <p:cNvGrpSpPr>
            <a:grpSpLocks/>
          </p:cNvGrpSpPr>
          <p:nvPr/>
        </p:nvGrpSpPr>
        <p:grpSpPr bwMode="auto">
          <a:xfrm>
            <a:off x="5375276" y="4275139"/>
            <a:ext cx="2847975" cy="1481137"/>
            <a:chOff x="291" y="3093"/>
            <a:chExt cx="1794" cy="933"/>
          </a:xfrm>
        </p:grpSpPr>
        <p:grpSp>
          <p:nvGrpSpPr>
            <p:cNvPr id="18510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8514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15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18550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1856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7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5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5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8551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1856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6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6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5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56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6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8552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18553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4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5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5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55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5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8516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7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8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9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0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1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2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23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1854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45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8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49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546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47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24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1853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37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0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41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538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39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25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1852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29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32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33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530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31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8511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8512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513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032" y="59044"/>
            <a:ext cx="7945438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Virtual Circuits </a:t>
            </a:r>
            <a:r>
              <a:rPr lang="en-US" sz="4000" dirty="0"/>
              <a:t>forwarding  table</a:t>
            </a:r>
          </a:p>
        </p:txBody>
      </p:sp>
      <p:sp>
        <p:nvSpPr>
          <p:cNvPr id="18439" name="Freeform 11"/>
          <p:cNvSpPr>
            <a:spLocks/>
          </p:cNvSpPr>
          <p:nvPr/>
        </p:nvSpPr>
        <p:spPr bwMode="auto">
          <a:xfrm>
            <a:off x="3921126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228462" y="1302754"/>
            <a:ext cx="5362964" cy="22123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4049713" y="1312803"/>
            <a:ext cx="2095500" cy="48015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2" name="Rectangle 105"/>
          <p:cNvSpPr>
            <a:spLocks noChangeArrowheads="1"/>
          </p:cNvSpPr>
          <p:nvPr/>
        </p:nvSpPr>
        <p:spPr bwMode="auto">
          <a:xfrm>
            <a:off x="3981450" y="4584701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3" name="Rectangle 106"/>
          <p:cNvSpPr>
            <a:spLocks noChangeArrowheads="1"/>
          </p:cNvSpPr>
          <p:nvPr/>
        </p:nvSpPr>
        <p:spPr bwMode="auto">
          <a:xfrm>
            <a:off x="3957638" y="4608514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4" name="Line 107"/>
          <p:cNvSpPr>
            <a:spLocks noChangeShapeType="1"/>
          </p:cNvSpPr>
          <p:nvPr/>
        </p:nvSpPr>
        <p:spPr bwMode="auto">
          <a:xfrm>
            <a:off x="4983164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5" name="Rectangle 111"/>
          <p:cNvSpPr>
            <a:spLocks noChangeArrowheads="1"/>
          </p:cNvSpPr>
          <p:nvPr/>
        </p:nvSpPr>
        <p:spPr bwMode="auto">
          <a:xfrm>
            <a:off x="4586289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6" name="Text Box 112"/>
          <p:cNvSpPr txBox="1">
            <a:spLocks noChangeArrowheads="1"/>
          </p:cNvSpPr>
          <p:nvPr/>
        </p:nvSpPr>
        <p:spPr bwMode="auto">
          <a:xfrm>
            <a:off x="4538663" y="4584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47" name="Text Box 113"/>
          <p:cNvSpPr txBox="1">
            <a:spLocks noChangeArrowheads="1"/>
          </p:cNvSpPr>
          <p:nvPr/>
        </p:nvSpPr>
        <p:spPr bwMode="auto">
          <a:xfrm>
            <a:off x="2760386" y="3948549"/>
            <a:ext cx="323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>
                <a:solidFill>
                  <a:prstClr val="black"/>
                </a:solidFill>
              </a:rPr>
              <a:t>Incoming VC</a:t>
            </a:r>
            <a:r>
              <a:rPr lang="en-US" sz="1600" dirty="0">
                <a:solidFill>
                  <a:prstClr val="black"/>
                </a:solidFill>
              </a:rPr>
              <a:t>#</a:t>
            </a:r>
            <a:r>
              <a:rPr lang="en-US" sz="1600" dirty="0" smtClean="0">
                <a:solidFill>
                  <a:prstClr val="black"/>
                </a:solidFill>
              </a:rPr>
              <a:t> in packet</a:t>
            </a:r>
            <a:r>
              <a:rPr lang="ja-JP" altLang="en-US" sz="1600" dirty="0">
                <a:solidFill>
                  <a:prstClr val="black"/>
                </a:solidFill>
              </a:rPr>
              <a:t>’</a:t>
            </a:r>
            <a:r>
              <a:rPr lang="en-US" altLang="ja-JP" sz="1600" dirty="0">
                <a:solidFill>
                  <a:prstClr val="black"/>
                </a:solidFill>
              </a:rPr>
              <a:t>s header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448" name="Line 114"/>
          <p:cNvSpPr>
            <a:spLocks noChangeShapeType="1"/>
          </p:cNvSpPr>
          <p:nvPr/>
        </p:nvSpPr>
        <p:spPr bwMode="auto">
          <a:xfrm flipH="1">
            <a:off x="4205289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Text Box 115"/>
          <p:cNvSpPr txBox="1">
            <a:spLocks noChangeArrowheads="1"/>
          </p:cNvSpPr>
          <p:nvPr/>
        </p:nvSpPr>
        <p:spPr bwMode="auto">
          <a:xfrm>
            <a:off x="4165601" y="14049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>
                <a:solidFill>
                  <a:prstClr val="black"/>
                </a:solidFill>
              </a:rPr>
              <a:t>routing algorithm</a:t>
            </a:r>
          </a:p>
        </p:txBody>
      </p:sp>
      <p:sp>
        <p:nvSpPr>
          <p:cNvPr id="18450" name="Rectangle 116"/>
          <p:cNvSpPr>
            <a:spLocks noChangeArrowheads="1"/>
          </p:cNvSpPr>
          <p:nvPr/>
        </p:nvSpPr>
        <p:spPr bwMode="auto">
          <a:xfrm>
            <a:off x="3911600" y="2141539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Text Box 117"/>
          <p:cNvSpPr txBox="1">
            <a:spLocks noChangeArrowheads="1"/>
          </p:cNvSpPr>
          <p:nvPr/>
        </p:nvSpPr>
        <p:spPr bwMode="auto">
          <a:xfrm>
            <a:off x="4171951" y="2105025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local forwarding table</a:t>
            </a:r>
          </a:p>
        </p:txBody>
      </p:sp>
      <p:sp>
        <p:nvSpPr>
          <p:cNvPr id="18452" name="Text Box 118"/>
          <p:cNvSpPr txBox="1">
            <a:spLocks noChangeArrowheads="1"/>
          </p:cNvSpPr>
          <p:nvPr/>
        </p:nvSpPr>
        <p:spPr bwMode="auto">
          <a:xfrm>
            <a:off x="3954463" y="235267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>
                <a:solidFill>
                  <a:prstClr val="black"/>
                </a:solidFill>
              </a:rPr>
              <a:t>dest address</a:t>
            </a:r>
          </a:p>
        </p:txBody>
      </p:sp>
      <p:sp>
        <p:nvSpPr>
          <p:cNvPr id="18453" name="Text Box 119"/>
          <p:cNvSpPr txBox="1">
            <a:spLocks noChangeArrowheads="1"/>
          </p:cNvSpPr>
          <p:nvPr/>
        </p:nvSpPr>
        <p:spPr bwMode="auto">
          <a:xfrm>
            <a:off x="5121275" y="23542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>
                <a:solidFill>
                  <a:prstClr val="black"/>
                </a:solidFill>
              </a:rPr>
              <a:t>output  link</a:t>
            </a:r>
          </a:p>
        </p:txBody>
      </p:sp>
      <p:sp>
        <p:nvSpPr>
          <p:cNvPr id="18454" name="Line 120"/>
          <p:cNvSpPr>
            <a:spLocks noChangeShapeType="1"/>
          </p:cNvSpPr>
          <p:nvPr/>
        </p:nvSpPr>
        <p:spPr bwMode="auto">
          <a:xfrm>
            <a:off x="5219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5" name="Text Box 121"/>
          <p:cNvSpPr txBox="1">
            <a:spLocks noChangeArrowheads="1"/>
          </p:cNvSpPr>
          <p:nvPr/>
        </p:nvSpPr>
        <p:spPr bwMode="auto">
          <a:xfrm>
            <a:off x="3930457" y="2636839"/>
            <a:ext cx="1300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>
                <a:solidFill>
                  <a:prstClr val="black"/>
                </a:solidFill>
              </a:rPr>
              <a:t>address-range 1</a:t>
            </a:r>
          </a:p>
          <a:p>
            <a:pPr algn="r"/>
            <a:r>
              <a:rPr lang="en-US" sz="1200">
                <a:solidFill>
                  <a:prstClr val="black"/>
                </a:solidFill>
              </a:rPr>
              <a:t>address-range 2</a:t>
            </a:r>
          </a:p>
          <a:p>
            <a:pPr algn="r"/>
            <a:r>
              <a:rPr lang="en-US" sz="1200">
                <a:solidFill>
                  <a:prstClr val="black"/>
                </a:solidFill>
              </a:rPr>
              <a:t>address-range 3</a:t>
            </a:r>
          </a:p>
          <a:p>
            <a:pPr algn="r"/>
            <a:r>
              <a:rPr lang="en-US" sz="1200">
                <a:solidFill>
                  <a:prstClr val="black"/>
                </a:solidFill>
              </a:rPr>
              <a:t>address-range 4</a:t>
            </a:r>
          </a:p>
        </p:txBody>
      </p:sp>
      <p:sp>
        <p:nvSpPr>
          <p:cNvPr id="18456" name="Text Box 122"/>
          <p:cNvSpPr txBox="1">
            <a:spLocks noChangeArrowheads="1"/>
          </p:cNvSpPr>
          <p:nvPr/>
        </p:nvSpPr>
        <p:spPr bwMode="auto">
          <a:xfrm>
            <a:off x="5234906" y="2636839"/>
            <a:ext cx="2696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>
                <a:solidFill>
                  <a:prstClr val="black"/>
                </a:solidFill>
              </a:rPr>
              <a:t>3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457" name="Line 123"/>
          <p:cNvSpPr>
            <a:spLocks noChangeShapeType="1"/>
          </p:cNvSpPr>
          <p:nvPr/>
        </p:nvSpPr>
        <p:spPr bwMode="auto">
          <a:xfrm>
            <a:off x="3933826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8" name="Line 124"/>
          <p:cNvSpPr>
            <a:spLocks noChangeShapeType="1"/>
          </p:cNvSpPr>
          <p:nvPr/>
        </p:nvSpPr>
        <p:spPr bwMode="auto">
          <a:xfrm>
            <a:off x="3916364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9" name="AutoShape 125"/>
          <p:cNvSpPr>
            <a:spLocks noChangeArrowheads="1"/>
          </p:cNvSpPr>
          <p:nvPr/>
        </p:nvSpPr>
        <p:spPr bwMode="auto">
          <a:xfrm rot="5400000">
            <a:off x="4953252" y="1716883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0" name="Line 126"/>
          <p:cNvSpPr>
            <a:spLocks noChangeShapeType="1"/>
          </p:cNvSpPr>
          <p:nvPr/>
        </p:nvSpPr>
        <p:spPr bwMode="auto">
          <a:xfrm>
            <a:off x="4367214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1" name="Freeform 127"/>
          <p:cNvSpPr>
            <a:spLocks/>
          </p:cNvSpPr>
          <p:nvPr/>
        </p:nvSpPr>
        <p:spPr bwMode="auto">
          <a:xfrm>
            <a:off x="5440364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2" name="Freeform 128"/>
          <p:cNvSpPr>
            <a:spLocks/>
          </p:cNvSpPr>
          <p:nvPr/>
        </p:nvSpPr>
        <p:spPr bwMode="auto">
          <a:xfrm flipH="1">
            <a:off x="7773988" y="4356101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3" name="Freeform 129"/>
          <p:cNvSpPr>
            <a:spLocks/>
          </p:cNvSpPr>
          <p:nvPr/>
        </p:nvSpPr>
        <p:spPr bwMode="auto">
          <a:xfrm flipH="1">
            <a:off x="6764338" y="4083051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4" name="Freeform 130"/>
          <p:cNvSpPr>
            <a:spLocks/>
          </p:cNvSpPr>
          <p:nvPr/>
        </p:nvSpPr>
        <p:spPr bwMode="auto">
          <a:xfrm flipH="1" flipV="1">
            <a:off x="7432676" y="5629276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5" name="Freeform 131"/>
          <p:cNvSpPr>
            <a:spLocks/>
          </p:cNvSpPr>
          <p:nvPr/>
        </p:nvSpPr>
        <p:spPr bwMode="auto">
          <a:xfrm flipH="1" flipV="1">
            <a:off x="6083301" y="5613401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66" name="Freeform 132"/>
          <p:cNvSpPr>
            <a:spLocks/>
          </p:cNvSpPr>
          <p:nvPr/>
        </p:nvSpPr>
        <p:spPr bwMode="auto">
          <a:xfrm flipH="1" flipV="1">
            <a:off x="6723064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467" name="Group 133"/>
          <p:cNvGrpSpPr>
            <a:grpSpLocks/>
          </p:cNvGrpSpPr>
          <p:nvPr/>
        </p:nvGrpSpPr>
        <p:grpSpPr bwMode="auto">
          <a:xfrm>
            <a:off x="6772276" y="3638550"/>
            <a:ext cx="550863" cy="452438"/>
            <a:chOff x="2886" y="1668"/>
            <a:chExt cx="347" cy="285"/>
          </a:xfrm>
        </p:grpSpPr>
        <p:sp>
          <p:nvSpPr>
            <p:cNvPr id="18503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4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5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6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7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8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9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68" name="Group 141"/>
          <p:cNvGrpSpPr>
            <a:grpSpLocks/>
          </p:cNvGrpSpPr>
          <p:nvPr/>
        </p:nvGrpSpPr>
        <p:grpSpPr bwMode="auto">
          <a:xfrm>
            <a:off x="7785101" y="3911600"/>
            <a:ext cx="550863" cy="452438"/>
            <a:chOff x="2886" y="1668"/>
            <a:chExt cx="347" cy="285"/>
          </a:xfrm>
        </p:grpSpPr>
        <p:sp>
          <p:nvSpPr>
            <p:cNvPr id="18496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7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8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9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0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1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02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71" name="Group 165"/>
          <p:cNvGrpSpPr>
            <a:grpSpLocks/>
          </p:cNvGrpSpPr>
          <p:nvPr/>
        </p:nvGrpSpPr>
        <p:grpSpPr bwMode="auto">
          <a:xfrm>
            <a:off x="6064251" y="5961064"/>
            <a:ext cx="550863" cy="452437"/>
            <a:chOff x="2886" y="1668"/>
            <a:chExt cx="347" cy="285"/>
          </a:xfrm>
        </p:grpSpPr>
        <p:sp>
          <p:nvSpPr>
            <p:cNvPr id="18475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6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7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8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9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0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1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33" y="4350484"/>
            <a:ext cx="5169559" cy="1784352"/>
          </a:xfrm>
          <a:prstGeom prst="rect">
            <a:avLst/>
          </a:prstGeom>
        </p:spPr>
      </p:pic>
      <p:grpSp>
        <p:nvGrpSpPr>
          <p:cNvPr id="18469" name="Group 149"/>
          <p:cNvGrpSpPr>
            <a:grpSpLocks/>
          </p:cNvGrpSpPr>
          <p:nvPr/>
        </p:nvGrpSpPr>
        <p:grpSpPr bwMode="auto">
          <a:xfrm>
            <a:off x="7415213" y="5988050"/>
            <a:ext cx="550862" cy="452438"/>
            <a:chOff x="2886" y="1668"/>
            <a:chExt cx="347" cy="285"/>
          </a:xfrm>
        </p:grpSpPr>
        <p:sp>
          <p:nvSpPr>
            <p:cNvPr id="18489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0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1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2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3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4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95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69" y="2187218"/>
            <a:ext cx="4819406" cy="12247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0" name="Text Box 152"/>
          <p:cNvSpPr txBox="1">
            <a:spLocks noChangeArrowheads="1"/>
          </p:cNvSpPr>
          <p:nvPr/>
        </p:nvSpPr>
        <p:spPr bwMode="auto">
          <a:xfrm>
            <a:off x="7932738" y="1313060"/>
            <a:ext cx="4210768" cy="95410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VC routers must maintain </a:t>
            </a:r>
            <a:endParaRPr lang="en-US" sz="2800" i="1" dirty="0" smtClean="0">
              <a:solidFill>
                <a:srgbClr val="CC0000"/>
              </a:solidFill>
              <a:latin typeface="Gill Sans MT" pitchFamily="34" charset="0"/>
            </a:endParaRPr>
          </a:p>
          <a:p>
            <a:r>
              <a:rPr lang="en-US" sz="2800" i="1" dirty="0" smtClean="0">
                <a:solidFill>
                  <a:srgbClr val="CC0000"/>
                </a:solidFill>
                <a:latin typeface="Gill Sans MT" pitchFamily="34" charset="0"/>
              </a:rPr>
              <a:t>connection </a:t>
            </a:r>
            <a:r>
              <a:rPr lang="en-US" sz="2800" b="1" i="1" dirty="0">
                <a:solidFill>
                  <a:srgbClr val="CC0000"/>
                </a:solidFill>
                <a:latin typeface="Gill Sans MT" pitchFamily="34" charset="0"/>
              </a:rPr>
              <a:t>state</a:t>
            </a: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 information!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099" y="1984713"/>
            <a:ext cx="1896020" cy="2333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70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4811</Words>
  <Application>Microsoft Office PowerPoint</Application>
  <PresentationFormat>Widescreen</PresentationFormat>
  <Paragraphs>1447</Paragraphs>
  <Slides>71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8" baseType="lpstr">
      <vt:lpstr>ＭＳ Ｐゴシック</vt:lpstr>
      <vt:lpstr>ＭＳ Ｐゴシック</vt:lpstr>
      <vt:lpstr>Arial</vt:lpstr>
      <vt:lpstr>Calibri</vt:lpstr>
      <vt:lpstr>Calibri Light</vt:lpstr>
      <vt:lpstr>Comic Sans MS</vt:lpstr>
      <vt:lpstr>Courier New</vt:lpstr>
      <vt:lpstr>Gill Sans MT</vt:lpstr>
      <vt:lpstr>Helvetica</vt:lpstr>
      <vt:lpstr>Tahoma</vt:lpstr>
      <vt:lpstr>Times</vt:lpstr>
      <vt:lpstr>Times New Roman</vt:lpstr>
      <vt:lpstr>Wingdings</vt:lpstr>
      <vt:lpstr>ZapfDingbats</vt:lpstr>
      <vt:lpstr>Office Theme</vt:lpstr>
      <vt:lpstr>1_Office Theme</vt:lpstr>
      <vt:lpstr>Clip</vt:lpstr>
      <vt:lpstr>Course on Computer Communication and Networks   Lecture 6  Network Layer – part 1: Data Plane Chapter 4 (7/e) (6/e Ch4-first part)</vt:lpstr>
      <vt:lpstr>From last week’s review questions</vt:lpstr>
      <vt:lpstr>The Internet: bridging networks</vt:lpstr>
      <vt:lpstr>Network layer</vt:lpstr>
      <vt:lpstr>PowerPoint Presentation</vt:lpstr>
      <vt:lpstr>Roadmap Network Layer</vt:lpstr>
      <vt:lpstr>Network service model</vt:lpstr>
      <vt:lpstr>Virtual circuits: </vt:lpstr>
      <vt:lpstr>Virtual Circuits forwarding  table</vt:lpstr>
      <vt:lpstr>Datagram networks (the Internet model)</vt:lpstr>
      <vt:lpstr>Datagram (IP) forwarding  table</vt:lpstr>
      <vt:lpstr>Datagram or VC network: why?</vt:lpstr>
      <vt:lpstr>Roadmap Network Layer</vt:lpstr>
      <vt:lpstr>PowerPoint Presentation</vt:lpstr>
      <vt:lpstr>PowerPoint Presentation</vt:lpstr>
      <vt:lpstr>Roadmap Network Layer</vt:lpstr>
      <vt:lpstr>Router architecture overview</vt:lpstr>
      <vt:lpstr>Input port functions</vt:lpstr>
      <vt:lpstr>Switching fabrics</vt:lpstr>
      <vt:lpstr>Switching via memory</vt:lpstr>
      <vt:lpstr>Switching via a bus</vt:lpstr>
      <vt:lpstr>Switching Via an Interconnection Network</vt:lpstr>
      <vt:lpstr>Output ports</vt:lpstr>
      <vt:lpstr>Example contemporary routers</vt:lpstr>
      <vt:lpstr>Roadmap Network Layer</vt:lpstr>
      <vt:lpstr>The Internet network layer</vt:lpstr>
      <vt:lpstr>IPv4 datagram format</vt:lpstr>
      <vt:lpstr>Roadmap Network Layer</vt:lpstr>
      <vt:lpstr>IP addressing: introduction</vt:lpstr>
      <vt:lpstr>Subnets</vt:lpstr>
      <vt:lpstr>Subnets</vt:lpstr>
      <vt:lpstr>IP addressing: CIDR</vt:lpstr>
      <vt:lpstr>Subnets, masks, calculations </vt:lpstr>
      <vt:lpstr>CIDR Address Masks</vt:lpstr>
      <vt:lpstr>Classless Address: example</vt:lpstr>
      <vt:lpstr>Roadmap Network Layer</vt:lpstr>
      <vt:lpstr>IP addresses: how to get one (for an end-host)?</vt:lpstr>
      <vt:lpstr>IP addresses: how to get one (net-part)?</vt:lpstr>
      <vt:lpstr>Hierarchical Addressing: Route Aggregation</vt:lpstr>
      <vt:lpstr>Forwarding: longest prefix matching</vt:lpstr>
      <vt:lpstr>IP Addressing: the last word...</vt:lpstr>
      <vt:lpstr>Roadmap Network Layer</vt:lpstr>
      <vt:lpstr>(Well, it was not really the last word…) NAT: network address translation  </vt:lpstr>
      <vt:lpstr>NAT: network address translation</vt:lpstr>
      <vt:lpstr>NAT: network address translation</vt:lpstr>
      <vt:lpstr>Roadmap Network Layer</vt:lpstr>
      <vt:lpstr>IPv6: motivation</vt:lpstr>
      <vt:lpstr>IPv6 datagram format</vt:lpstr>
      <vt:lpstr>Transition from IPv4 to IPv6</vt:lpstr>
      <vt:lpstr>Tunneling  (6in4 – static tunnel)</vt:lpstr>
      <vt:lpstr>IPv6: adoption</vt:lpstr>
      <vt:lpstr>Roadmap Network Layer</vt:lpstr>
      <vt:lpstr>Reading instructions Network Layer  (incl. next lecture)</vt:lpstr>
      <vt:lpstr>Review questions for this part</vt:lpstr>
      <vt:lpstr>Some complementary material /video-links</vt:lpstr>
      <vt:lpstr>Extra slides</vt:lpstr>
      <vt:lpstr>Network layer service models:</vt:lpstr>
      <vt:lpstr>Input port queuing</vt:lpstr>
      <vt:lpstr>Output port queueing</vt:lpstr>
      <vt:lpstr>DHCP client-server scenario</vt:lpstr>
      <vt:lpstr>DHCP client-server scenario</vt:lpstr>
      <vt:lpstr>NAT traversal problem</vt:lpstr>
      <vt:lpstr>NAT traversal problem</vt:lpstr>
      <vt:lpstr>NAT traversal problem</vt:lpstr>
      <vt:lpstr>IP fragmentation, reassembly</vt:lpstr>
      <vt:lpstr>IP fragmentation, reassembly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on Computer Communication and Networks   Lecture 6  Network Layer,  Chapter 4 (7/e) (6/e Ch4-first part)</dc:title>
  <dc:creator>Marina Papatriantafilou</dc:creator>
  <cp:lastModifiedBy>Marina Papatriantafilou</cp:lastModifiedBy>
  <cp:revision>42</cp:revision>
  <dcterms:created xsi:type="dcterms:W3CDTF">2018-01-30T17:16:57Z</dcterms:created>
  <dcterms:modified xsi:type="dcterms:W3CDTF">2018-01-31T08:48:52Z</dcterms:modified>
</cp:coreProperties>
</file>