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322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17" r:id="rId14"/>
    <p:sldId id="318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6" r:id="rId24"/>
    <p:sldId id="267" r:id="rId25"/>
    <p:sldId id="268" r:id="rId26"/>
    <p:sldId id="269" r:id="rId27"/>
    <p:sldId id="278" r:id="rId28"/>
    <p:sldId id="336" r:id="rId29"/>
    <p:sldId id="337" r:id="rId30"/>
    <p:sldId id="270" r:id="rId31"/>
    <p:sldId id="271" r:id="rId32"/>
    <p:sldId id="272" r:id="rId33"/>
    <p:sldId id="273" r:id="rId34"/>
    <p:sldId id="275" r:id="rId35"/>
    <p:sldId id="276" r:id="rId36"/>
    <p:sldId id="277" r:id="rId37"/>
    <p:sldId id="280" r:id="rId38"/>
    <p:sldId id="319" r:id="rId39"/>
    <p:sldId id="281" r:id="rId40"/>
    <p:sldId id="282" r:id="rId41"/>
    <p:sldId id="283" r:id="rId42"/>
    <p:sldId id="287" r:id="rId43"/>
    <p:sldId id="288" r:id="rId44"/>
    <p:sldId id="289" r:id="rId45"/>
    <p:sldId id="290" r:id="rId46"/>
    <p:sldId id="291" r:id="rId47"/>
    <p:sldId id="292" r:id="rId48"/>
    <p:sldId id="294" r:id="rId49"/>
    <p:sldId id="295" r:id="rId50"/>
    <p:sldId id="296" r:id="rId51"/>
    <p:sldId id="316" r:id="rId52"/>
    <p:sldId id="297" r:id="rId53"/>
    <p:sldId id="298" r:id="rId54"/>
    <p:sldId id="299" r:id="rId55"/>
    <p:sldId id="300" r:id="rId56"/>
    <p:sldId id="301" r:id="rId57"/>
    <p:sldId id="311" r:id="rId58"/>
    <p:sldId id="315" r:id="rId59"/>
    <p:sldId id="312" r:id="rId60"/>
    <p:sldId id="313" r:id="rId61"/>
    <p:sldId id="314" r:id="rId62"/>
    <p:sldId id="338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0.wmf"/><Relationship Id="rId5" Type="http://schemas.openxmlformats.org/officeDocument/2006/relationships/image" Target="../media/image33.e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4A42-315C-4625-94FE-26C01F48677A}" type="datetimeFigureOut">
              <a:rPr lang="sv-SE" smtClean="0"/>
              <a:t>2018-01-21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49CC-41C6-41F5-8494-B7A9E07473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98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83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2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3 - Transport  layer</a:t>
            </a: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79501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3 - Transport  layer</a:t>
            </a: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370711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5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87898" indent="-303038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12152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97012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181873" indent="-242430" defTabSz="989924"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666733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151594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636455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4121315" indent="-242430" algn="ctr" defTabSz="98992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E157C36-5AFF-4B82-A4F8-37F4DEA6271F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21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6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3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</a:p>
          <a:p>
            <a:r>
              <a:rPr lang="en-US" dirty="0" smtClean="0"/>
              <a:t>RFC</a:t>
            </a:r>
            <a:r>
              <a:rPr lang="en-US" baseline="0" dirty="0" smtClean="0"/>
              <a:t> 2581 obsolete…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2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baseline="0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369527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E4BD-9E40-4F30-BABB-77B20E3CB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4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Transport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layer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v-SE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part2: TCP 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3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aw/ecs_kurose_compnetwork_7/cw/content/interactiveanimations/selective-repeat-protocol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video/default.aspx?id=104005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aw/ecs_kurose_compnetwork_7/cw/content/interactiveanimations/go-back-n-protocol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8721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5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3; Transport </a:t>
            </a:r>
            <a:r>
              <a:rPr lang="sv-SE" dirty="0" err="1" smtClean="0"/>
              <a:t>Layer</a:t>
            </a:r>
            <a:r>
              <a:rPr lang="sv-SE" dirty="0" smtClean="0"/>
              <a:t>, Part </a:t>
            </a:r>
            <a:r>
              <a:rPr lang="sv-SE" dirty="0"/>
              <a:t>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423, </a:t>
            </a:r>
            <a:r>
              <a:rPr lang="sv-SE" dirty="0"/>
              <a:t>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9509ECB-7818-46DA-AE7C-9117D86CED28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524669" y="115096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4189414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pkt0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pkt1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pkt2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pkt3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4510089" y="111918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7540626" y="1138239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7615238" y="1736726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7558089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pkt0, send ack0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pkt1, send ack1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pkt3, buffer,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3333750" y="3094039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rcv ack0, send pkt4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rcv ack1, send pkt5</a:t>
            </a:r>
          </a:p>
          <a:p>
            <a:pPr algn="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47116" name="Picture 10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241801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3868739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4194175" y="4672014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5480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5478463" y="1958976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5494338" y="2222501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5500688" y="2508251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5486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6256338" y="2257426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6415089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5483225" y="2493964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5486401" y="3330576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5518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5514975" y="3024189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47130" name="Group 25"/>
          <p:cNvGrpSpPr>
            <a:grpSpLocks/>
          </p:cNvGrpSpPr>
          <p:nvPr/>
        </p:nvGrpSpPr>
        <p:grpSpPr bwMode="auto">
          <a:xfrm>
            <a:off x="5375275" y="2212976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5516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7554914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pkt4, buffer,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7573964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pkt5, buffer,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7585075" y="5130801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rcv pkt2; deliver pkt2,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3698876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record ack3 arrived</a:t>
            </a:r>
          </a:p>
        </p:txBody>
      </p:sp>
      <p:grpSp>
        <p:nvGrpSpPr>
          <p:cNvPr id="47136" name="Group 37"/>
          <p:cNvGrpSpPr>
            <a:grpSpLocks/>
          </p:cNvGrpSpPr>
          <p:nvPr/>
        </p:nvGrpSpPr>
        <p:grpSpPr bwMode="auto">
          <a:xfrm>
            <a:off x="1739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697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7139" name="Group 42"/>
          <p:cNvGrpSpPr>
            <a:grpSpLocks/>
          </p:cNvGrpSpPr>
          <p:nvPr/>
        </p:nvGrpSpPr>
        <p:grpSpPr bwMode="auto">
          <a:xfrm>
            <a:off x="1736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0" name="Group 45"/>
          <p:cNvGrpSpPr>
            <a:grpSpLocks/>
          </p:cNvGrpSpPr>
          <p:nvPr/>
        </p:nvGrpSpPr>
        <p:grpSpPr bwMode="auto">
          <a:xfrm>
            <a:off x="1744664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1" name="Group 48"/>
          <p:cNvGrpSpPr>
            <a:grpSpLocks/>
          </p:cNvGrpSpPr>
          <p:nvPr/>
        </p:nvGrpSpPr>
        <p:grpSpPr bwMode="auto">
          <a:xfrm>
            <a:off x="1741489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1952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1738314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0 </a:t>
            </a:r>
            <a:r>
              <a:rPr lang="en-US" sz="1400">
                <a:solidFill>
                  <a:prstClr val="white"/>
                </a:solidFill>
                <a:latin typeface="Arial" charset="0"/>
              </a:rPr>
              <a:t>1 2 3 4</a:t>
            </a:r>
            <a:r>
              <a:rPr lang="en-US" sz="1400">
                <a:solidFill>
                  <a:prstClr val="black"/>
                </a:solidFill>
                <a:latin typeface="Arial" charset="0"/>
              </a:rPr>
              <a:t> 5 6 7 8 </a:t>
            </a:r>
          </a:p>
        </p:txBody>
      </p:sp>
      <p:grpSp>
        <p:nvGrpSpPr>
          <p:cNvPr id="47144" name="Group 53"/>
          <p:cNvGrpSpPr>
            <a:grpSpLocks/>
          </p:cNvGrpSpPr>
          <p:nvPr/>
        </p:nvGrpSpPr>
        <p:grpSpPr bwMode="auto">
          <a:xfrm>
            <a:off x="1735139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2 3 4 5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5" name="Group 56"/>
          <p:cNvGrpSpPr>
            <a:grpSpLocks/>
          </p:cNvGrpSpPr>
          <p:nvPr/>
        </p:nvGrpSpPr>
        <p:grpSpPr bwMode="auto">
          <a:xfrm>
            <a:off x="1724025" y="4002091"/>
            <a:ext cx="1512888" cy="304800"/>
            <a:chOff x="112" y="1657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168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1657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2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4 5</a:t>
              </a: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6" name="Group 59"/>
          <p:cNvGrpSpPr>
            <a:grpSpLocks/>
          </p:cNvGrpSpPr>
          <p:nvPr/>
        </p:nvGrpSpPr>
        <p:grpSpPr bwMode="auto">
          <a:xfrm>
            <a:off x="1731964" y="5054947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2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5</a:t>
              </a: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7" name="Group 62"/>
          <p:cNvGrpSpPr>
            <a:grpSpLocks/>
          </p:cNvGrpSpPr>
          <p:nvPr/>
        </p:nvGrpSpPr>
        <p:grpSpPr bwMode="auto">
          <a:xfrm>
            <a:off x="1728789" y="5318472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2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5</a:t>
              </a: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8" name="Group 65"/>
          <p:cNvGrpSpPr>
            <a:grpSpLocks/>
          </p:cNvGrpSpPr>
          <p:nvPr/>
        </p:nvGrpSpPr>
        <p:grpSpPr bwMode="auto">
          <a:xfrm>
            <a:off x="1725614" y="5559772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 dirty="0">
                  <a:solidFill>
                    <a:prstClr val="white"/>
                  </a:solidFill>
                  <a:latin typeface="Arial" charset="0"/>
                </a:rPr>
                <a:t> 2 </a:t>
              </a:r>
              <a:r>
                <a:rPr lang="en-US" sz="1400" dirty="0">
                  <a:solidFill>
                    <a:srgbClr val="92D050"/>
                  </a:solidFill>
                  <a:latin typeface="Arial" charset="0"/>
                </a:rPr>
                <a:t>3 4 5 </a:t>
              </a: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5489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5541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3814764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3833814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6653214" y="5353051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3908425" y="6044778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prstClr val="black"/>
                </a:solidFill>
              </a:rPr>
              <a:t>Q: what happens when ack2 arrives?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964" y="165033"/>
            <a:ext cx="6650036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sv-SE" sz="1600" dirty="0" smtClean="0">
                <a:hlinkClick r:id="rId3"/>
              </a:rPr>
              <a:t>https://</a:t>
            </a:r>
            <a:r>
              <a:rPr lang="sv-SE" sz="1600" dirty="0" smtClean="0">
                <a:hlinkClick r:id="rId3"/>
              </a:rPr>
              <a:t>media.pearsoncmg.com/aw/ecs_kurose_compnetwork_7/cw/content/interactiveanimations/selective-repeat-protocol/index.html</a:t>
            </a:r>
            <a:r>
              <a:rPr lang="sv-SE" sz="1600" dirty="0" smtClean="0"/>
              <a:t>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2540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42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423592" y="1268760"/>
            <a:ext cx="7107270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Transport layer services in Internet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Addressing, multiplexing/</a:t>
            </a:r>
            <a:r>
              <a:rPr lang="en-US" sz="2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demultiplexing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Connectionless, unreliable transport: UDP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principles of reliable data transfer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Efficiency perspective: pipelined protocols &amp; error control through go-back-n, selective-repeat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Sequence numbers</a:t>
            </a:r>
          </a:p>
          <a:p>
            <a:pPr lvl="2"/>
            <a:endParaRPr lang="en-US" dirty="0">
              <a:solidFill>
                <a:prstClr val="black"/>
              </a:solidFill>
            </a:endParaRPr>
          </a:p>
          <a:p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Next: connection-oriented transport: TCP</a:t>
            </a:r>
          </a:p>
          <a:p>
            <a:pPr lvl="1"/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reliable transfer</a:t>
            </a:r>
          </a:p>
          <a:p>
            <a:pPr lvl="1"/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flow control</a:t>
            </a:r>
          </a:p>
          <a:p>
            <a:pPr lvl="1"/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connection management</a:t>
            </a:r>
            <a:endParaRPr lang="en-US" sz="18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TCP congestion control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9BC794C5-0DE0-42B3-89CA-542BB820CF65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510" y="-11344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Selective repeat: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Sequence numbers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9607" y="1288624"/>
            <a:ext cx="5830702" cy="295079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example: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/>
              <a:t>seq</a:t>
            </a:r>
            <a:r>
              <a:rPr lang="en-US" sz="2400" dirty="0"/>
              <a:t> #</a:t>
            </a:r>
            <a:r>
              <a:rPr lang="ja-JP" altLang="en-US" sz="2400" dirty="0"/>
              <a:t>’</a:t>
            </a:r>
            <a:r>
              <a:rPr lang="en-US" altLang="ja-JP" sz="2400" dirty="0"/>
              <a:t>s: 0, 1, 2, 3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window size=3</a:t>
            </a:r>
            <a:endParaRPr lang="en-US" dirty="0" smtClean="0"/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10001860" y="195263"/>
            <a:ext cx="1469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receiver window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7241196" y="198438"/>
            <a:ext cx="137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sender window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7326922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10108222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7345972" y="4025900"/>
            <a:ext cx="4276725" cy="2363788"/>
            <a:chOff x="2796" y="2536"/>
            <a:chExt cx="2694" cy="1489"/>
          </a:xfrm>
        </p:grpSpPr>
        <p:grpSp>
          <p:nvGrpSpPr>
            <p:cNvPr id="48182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3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4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pkt2</a:t>
              </a:r>
            </a:p>
          </p:txBody>
        </p:sp>
        <p:grpSp>
          <p:nvGrpSpPr>
            <p:cNvPr id="48191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timeout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 1 2 3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 2 3 0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0 1 2 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3 0 1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1" dirty="0">
                  <a:solidFill>
                    <a:srgbClr val="CC0000"/>
                  </a:solidFill>
                </a:rPr>
                <a:t>will accept packet</a:t>
              </a:r>
            </a:p>
            <a:p>
              <a:pPr>
                <a:defRPr/>
              </a:pPr>
              <a:r>
                <a:rPr lang="en-US" sz="1200" i="1" dirty="0">
                  <a:solidFill>
                    <a:srgbClr val="CC0000"/>
                  </a:solidFill>
                </a:rPr>
                <a:t>with </a:t>
              </a:r>
              <a:r>
                <a:rPr lang="en-US" sz="1200" i="1" dirty="0" err="1">
                  <a:solidFill>
                    <a:srgbClr val="CC0000"/>
                  </a:solidFill>
                </a:rPr>
                <a:t>seq</a:t>
              </a:r>
              <a:r>
                <a:rPr lang="en-US" sz="1200" i="1" dirty="0">
                  <a:solidFill>
                    <a:srgbClr val="CC0000"/>
                  </a:solidFill>
                </a:rPr>
                <a:t>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(b) oops!</a:t>
              </a:r>
            </a:p>
          </p:txBody>
        </p:sp>
      </p:grpSp>
      <p:grpSp>
        <p:nvGrpSpPr>
          <p:cNvPr id="48139" name="Group 128"/>
          <p:cNvGrpSpPr>
            <a:grpSpLocks/>
          </p:cNvGrpSpPr>
          <p:nvPr/>
        </p:nvGrpSpPr>
        <p:grpSpPr bwMode="auto">
          <a:xfrm>
            <a:off x="7357085" y="825501"/>
            <a:ext cx="4294187" cy="2138363"/>
            <a:chOff x="2803" y="520"/>
            <a:chExt cx="2705" cy="1347"/>
          </a:xfrm>
        </p:grpSpPr>
        <p:grpSp>
          <p:nvGrpSpPr>
            <p:cNvPr id="48146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7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8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0 1 2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 2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3 0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 1 2 3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 2 3 0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0 1 2 </a:t>
              </a:r>
              <a:r>
                <a:rPr lang="en-US" sz="1200">
                  <a:solidFill>
                    <a:prstClr val="white"/>
                  </a:solidFill>
                  <a:latin typeface="Arial" charset="0"/>
                </a:rPr>
                <a:t>3 0 1</a:t>
              </a:r>
              <a:r>
                <a:rPr lang="en-US" sz="1200">
                  <a:solidFill>
                    <a:prstClr val="black"/>
                  </a:solidFill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8171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0 </a:t>
                </a: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1 2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3 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9341460" y="890589"/>
            <a:ext cx="517525" cy="5278437"/>
            <a:chOff x="3821" y="550"/>
            <a:chExt cx="326" cy="3325"/>
          </a:xfrm>
        </p:grpSpPr>
        <p:pic>
          <p:nvPicPr>
            <p:cNvPr id="48144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7603146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prstClr val="black"/>
                </a:solidFill>
              </a:rPr>
              <a:t>receiver can</a:t>
            </a:r>
            <a:r>
              <a:rPr lang="ja-JP" altLang="en-US" i="1" dirty="0">
                <a:solidFill>
                  <a:prstClr val="black"/>
                </a:solidFill>
              </a:rPr>
              <a:t>’</a:t>
            </a:r>
            <a:r>
              <a:rPr lang="en-US" altLang="ja-JP" i="1" dirty="0">
                <a:solidFill>
                  <a:prstClr val="black"/>
                </a:solidFill>
              </a:rPr>
              <a:t>t see sender side.</a:t>
            </a:r>
          </a:p>
          <a:p>
            <a:pPr>
              <a:defRPr/>
            </a:pPr>
            <a:r>
              <a:rPr lang="en-US" i="1" dirty="0">
                <a:solidFill>
                  <a:prstClr val="black"/>
                </a:solidFill>
              </a:rPr>
              <a:t>receiver behavior identical in both cases!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something</a:t>
            </a:r>
            <a:r>
              <a:rPr lang="ja-JP" altLang="en-US" i="1" dirty="0">
                <a:solidFill>
                  <a:srgbClr val="CC0000"/>
                </a:solidFill>
              </a:rPr>
              <a:t>’</a:t>
            </a:r>
            <a:r>
              <a:rPr lang="en-US" altLang="ja-JP" i="1" dirty="0">
                <a:solidFill>
                  <a:srgbClr val="CC0000"/>
                </a:solidFill>
              </a:rPr>
              <a:t>s (very) wrong!</a:t>
            </a:r>
            <a:endParaRPr lang="en-US" i="1" dirty="0">
              <a:solidFill>
                <a:srgbClr val="CC0000"/>
              </a:solidFill>
            </a:endParaRPr>
          </a:p>
        </p:txBody>
      </p:sp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854075" y="2685257"/>
            <a:ext cx="5636234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400" dirty="0">
              <a:solidFill>
                <a:prstClr val="black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err="1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seq</a:t>
            </a: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 # size and window size to avoid problem in (b)?</a:t>
            </a:r>
          </a:p>
        </p:txBody>
      </p:sp>
    </p:spTree>
    <p:extLst>
      <p:ext uri="{BB962C8B-B14F-4D97-AF65-F5344CB8AC3E}">
        <p14:creationId xmlns:p14="http://schemas.microsoft.com/office/powerpoint/2010/main" val="2381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12776"/>
            <a:ext cx="8229600" cy="72008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do </a:t>
            </a:r>
            <a:r>
              <a:rPr lang="sv-SE" dirty="0" err="1" smtClean="0"/>
              <a:t>Ack’s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/>
              <a:t>b</a:t>
            </a:r>
            <a:r>
              <a:rPr lang="sv-SE" dirty="0" err="1" smtClean="0"/>
              <a:t>esides</a:t>
            </a:r>
            <a:r>
              <a:rPr lang="sv-SE" dirty="0" smtClean="0"/>
              <a:t> </a:t>
            </a:r>
            <a:r>
              <a:rPr lang="sv-SE" dirty="0" err="1" smtClean="0"/>
              <a:t>reliability</a:t>
            </a:r>
            <a:r>
              <a:rPr lang="sv-S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49" y="2583731"/>
            <a:ext cx="6640835" cy="2609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sv-SE" b="1" dirty="0" err="1" smtClean="0"/>
              <a:t>Flow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r>
              <a:rPr lang="sv-SE" dirty="0" smtClean="0"/>
              <a:t>: receiver </a:t>
            </a:r>
            <a:r>
              <a:rPr lang="sv-SE" dirty="0" err="1" smtClean="0"/>
              <a:t>can</a:t>
            </a:r>
            <a:r>
              <a:rPr lang="sv-SE" dirty="0" smtClean="0"/>
              <a:t> ack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receiving</a:t>
            </a:r>
            <a:r>
              <a:rPr lang="sv-SE" dirty="0" smtClean="0"/>
              <a:t> </a:t>
            </a:r>
            <a:r>
              <a:rPr lang="sv-SE" dirty="0" err="1" smtClean="0"/>
              <a:t>capacity</a:t>
            </a:r>
            <a:r>
              <a:rPr lang="sv-SE" dirty="0" smtClean="0"/>
              <a:t> i.e. </a:t>
            </a:r>
            <a:r>
              <a:rPr lang="sv-SE" b="1" dirty="0" err="1" smtClean="0">
                <a:solidFill>
                  <a:srgbClr val="C00000"/>
                </a:solidFill>
              </a:rPr>
              <a:t>avoid</a:t>
            </a:r>
            <a:r>
              <a:rPr lang="sv-SE" b="1" dirty="0" smtClean="0">
                <a:solidFill>
                  <a:srgbClr val="C00000"/>
                </a:solidFill>
              </a:rPr>
              <a:t> </a:t>
            </a:r>
            <a:r>
              <a:rPr lang="sv-SE" b="1" dirty="0" err="1" smtClean="0">
                <a:solidFill>
                  <a:srgbClr val="C00000"/>
                </a:solidFill>
              </a:rPr>
              <a:t>swamping</a:t>
            </a:r>
            <a:r>
              <a:rPr lang="sv-SE" b="1" dirty="0" smtClean="0">
                <a:solidFill>
                  <a:srgbClr val="C00000"/>
                </a:solidFill>
              </a:rPr>
              <a:t> the receiver</a:t>
            </a:r>
          </a:p>
          <a:p>
            <a:pPr marL="0" indent="0">
              <a:buNone/>
            </a:pPr>
            <a:endParaRPr lang="sv-SE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b="1" dirty="0" err="1"/>
              <a:t>Flow</a:t>
            </a:r>
            <a:r>
              <a:rPr lang="sv-SE" b="1" dirty="0"/>
              <a:t> </a:t>
            </a:r>
            <a:r>
              <a:rPr lang="sv-SE" b="1" dirty="0" err="1"/>
              <a:t>control</a:t>
            </a:r>
            <a:r>
              <a:rPr lang="sv-SE" b="1" dirty="0"/>
              <a:t>:</a:t>
            </a:r>
            <a:r>
              <a:rPr lang="sv-SE" dirty="0"/>
              <a:t> Sender/receiver </a:t>
            </a:r>
            <a:r>
              <a:rPr lang="sv-SE" dirty="0" smtClean="0"/>
              <a:t>(</a:t>
            </a:r>
            <a:r>
              <a:rPr lang="sv-SE" dirty="0" err="1" smtClean="0"/>
              <a:t>ie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edge</a:t>
            </a:r>
            <a:r>
              <a:rPr lang="sv-SE" dirty="0" smtClean="0"/>
              <a:t>) </a:t>
            </a:r>
            <a:r>
              <a:rPr lang="sv-SE" dirty="0" err="1" smtClean="0"/>
              <a:t>issue</a:t>
            </a:r>
            <a:r>
              <a:rPr lang="sv-SE" dirty="0" smtClean="0"/>
              <a:t>:  </a:t>
            </a:r>
            <a:r>
              <a:rPr lang="sv-SE" dirty="0"/>
              <a:t>S </a:t>
            </a:r>
            <a:r>
              <a:rPr lang="sv-SE" dirty="0" err="1"/>
              <a:t>cares</a:t>
            </a:r>
            <a:r>
              <a:rPr lang="sv-SE" dirty="0"/>
              <a:t> to not </a:t>
            </a:r>
            <a:r>
              <a:rPr lang="sv-SE" dirty="0" err="1"/>
              <a:t>overwhelm</a:t>
            </a:r>
            <a:r>
              <a:rPr lang="sv-SE" dirty="0"/>
              <a:t> R</a:t>
            </a:r>
          </a:p>
          <a:p>
            <a:pPr marL="0" indent="0">
              <a:buNone/>
            </a:pPr>
            <a:endParaRPr lang="sv-SE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4376118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7283984" y="4336631"/>
            <a:ext cx="3168352" cy="17133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283984" y="4434281"/>
            <a:ext cx="3600400" cy="172819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73E-78E6-40D9-917E-B8851EA7A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09725" y="134144"/>
            <a:ext cx="8229600" cy="6305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dirty="0" err="1">
                <a:solidFill>
                  <a:srgbClr val="4F81BD">
                    <a:lumMod val="50000"/>
                  </a:srgbClr>
                </a:solidFill>
              </a:rPr>
              <a:t>Question</a:t>
            </a:r>
            <a:endParaRPr lang="sv-SE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597630A7-96EF-4784-B7D5-0CA2043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568952" cy="576064"/>
          </a:xfrm>
        </p:spPr>
        <p:txBody>
          <a:bodyPr/>
          <a:lstStyle/>
          <a:p>
            <a:r>
              <a:rPr lang="en-US" sz="2800" dirty="0" err="1"/>
              <a:t>Ack</a:t>
            </a:r>
            <a:r>
              <a:rPr lang="en-US" sz="2800" dirty="0"/>
              <a:t>-based pipelining =&gt; </a:t>
            </a:r>
            <a:br>
              <a:rPr lang="en-US" sz="2800" dirty="0"/>
            </a:br>
            <a:r>
              <a:rPr lang="en-US" sz="2800" dirty="0"/>
              <a:t>error-control &amp; flow control at the same time!!!</a:t>
            </a:r>
          </a:p>
        </p:txBody>
      </p:sp>
      <p:sp>
        <p:nvSpPr>
          <p:cNvPr id="2054" name="Line 3"/>
          <p:cNvSpPr>
            <a:spLocks noChangeShapeType="1"/>
          </p:cNvSpPr>
          <p:nvPr/>
        </p:nvSpPr>
        <p:spPr bwMode="auto">
          <a:xfrm>
            <a:off x="4695825" y="1778001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524000" y="1571626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first packet bit transmitted, t = 0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56" name="Line 5"/>
          <p:cNvSpPr>
            <a:spLocks noChangeShapeType="1"/>
          </p:cNvSpPr>
          <p:nvPr/>
        </p:nvSpPr>
        <p:spPr bwMode="auto">
          <a:xfrm>
            <a:off x="4686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6767514" y="1568451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4225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sender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6254751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receiver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4706938" y="1773239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>
            <a:off x="4713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2" name="Freeform 11"/>
          <p:cNvSpPr>
            <a:spLocks/>
          </p:cNvSpPr>
          <p:nvPr/>
        </p:nvSpPr>
        <p:spPr bwMode="auto">
          <a:xfrm>
            <a:off x="4691063" y="1770064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H="1">
            <a:off x="4556126" y="1770064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H="1">
            <a:off x="4556126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5" name="Text Box 14"/>
          <p:cNvSpPr txBox="1">
            <a:spLocks noChangeArrowheads="1"/>
          </p:cNvSpPr>
          <p:nvPr/>
        </p:nvSpPr>
        <p:spPr bwMode="auto">
          <a:xfrm>
            <a:off x="3775075" y="2754314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RTT 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>
            <a:off x="4589464" y="3065464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7" name="Line 16"/>
          <p:cNvSpPr>
            <a:spLocks noChangeShapeType="1"/>
          </p:cNvSpPr>
          <p:nvPr/>
        </p:nvSpPr>
        <p:spPr bwMode="auto">
          <a:xfrm flipV="1">
            <a:off x="4594225" y="2036764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68" name="Text Box 17"/>
          <p:cNvSpPr txBox="1">
            <a:spLocks noChangeArrowheads="1"/>
          </p:cNvSpPr>
          <p:nvPr/>
        </p:nvSpPr>
        <p:spPr bwMode="auto">
          <a:xfrm>
            <a:off x="1870076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bit transmitted, t = L / R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69" name="Line 18"/>
          <p:cNvSpPr>
            <a:spLocks noChangeShapeType="1"/>
          </p:cNvSpPr>
          <p:nvPr/>
        </p:nvSpPr>
        <p:spPr bwMode="auto">
          <a:xfrm flipH="1">
            <a:off x="6756401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0" name="Text Box 19"/>
          <p:cNvSpPr txBox="1">
            <a:spLocks noChangeArrowheads="1"/>
          </p:cNvSpPr>
          <p:nvPr/>
        </p:nvSpPr>
        <p:spPr bwMode="auto">
          <a:xfrm>
            <a:off x="6832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first packet bit arrives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71" name="Line 20"/>
          <p:cNvSpPr>
            <a:spLocks noChangeShapeType="1"/>
          </p:cNvSpPr>
          <p:nvPr/>
        </p:nvSpPr>
        <p:spPr bwMode="auto">
          <a:xfrm>
            <a:off x="6778626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2" name="Text Box 21"/>
          <p:cNvSpPr txBox="1">
            <a:spLocks noChangeArrowheads="1"/>
          </p:cNvSpPr>
          <p:nvPr/>
        </p:nvSpPr>
        <p:spPr bwMode="auto">
          <a:xfrm>
            <a:off x="6837363" y="2770189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packet bit arrives, send ACK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73" name="Text Box 22"/>
          <p:cNvSpPr txBox="1">
            <a:spLocks noChangeArrowheads="1"/>
          </p:cNvSpPr>
          <p:nvPr/>
        </p:nvSpPr>
        <p:spPr bwMode="auto">
          <a:xfrm>
            <a:off x="2017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packet, t = RTT + L / R</a:t>
            </a:r>
            <a:endParaRPr lang="en-US" sz="1600">
              <a:solidFill>
                <a:prstClr val="black"/>
              </a:solidFill>
            </a:endParaRPr>
          </a:p>
        </p:txBody>
      </p:sp>
      <p:grpSp>
        <p:nvGrpSpPr>
          <p:cNvPr id="2074" name="Group 23"/>
          <p:cNvGrpSpPr>
            <a:grpSpLocks/>
          </p:cNvGrpSpPr>
          <p:nvPr/>
        </p:nvGrpSpPr>
        <p:grpSpPr bwMode="auto">
          <a:xfrm>
            <a:off x="4567238" y="3892551"/>
            <a:ext cx="1466850" cy="608013"/>
            <a:chOff x="12502" y="21425"/>
            <a:chExt cx="3400" cy="1025"/>
          </a:xfrm>
        </p:grpSpPr>
        <p:sp>
          <p:nvSpPr>
            <p:cNvPr id="210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04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7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08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05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6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075" name="Freeform 31"/>
          <p:cNvSpPr>
            <a:spLocks/>
          </p:cNvSpPr>
          <p:nvPr/>
        </p:nvSpPr>
        <p:spPr bwMode="auto">
          <a:xfrm>
            <a:off x="4695826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4695826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7" name="Line 33"/>
          <p:cNvSpPr>
            <a:spLocks noChangeShapeType="1"/>
          </p:cNvSpPr>
          <p:nvPr/>
        </p:nvSpPr>
        <p:spPr bwMode="auto">
          <a:xfrm flipV="1">
            <a:off x="4713289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8" name="Line 34"/>
          <p:cNvSpPr>
            <a:spLocks noChangeShapeType="1"/>
          </p:cNvSpPr>
          <p:nvPr/>
        </p:nvSpPr>
        <p:spPr bwMode="auto">
          <a:xfrm flipV="1">
            <a:off x="4713289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079" name="Group 35"/>
          <p:cNvGrpSpPr>
            <a:grpSpLocks/>
          </p:cNvGrpSpPr>
          <p:nvPr/>
        </p:nvGrpSpPr>
        <p:grpSpPr bwMode="auto">
          <a:xfrm>
            <a:off x="4556125" y="4130676"/>
            <a:ext cx="1466850" cy="606425"/>
            <a:chOff x="12502" y="21425"/>
            <a:chExt cx="3400" cy="1025"/>
          </a:xfrm>
        </p:grpSpPr>
        <p:sp>
          <p:nvSpPr>
            <p:cNvPr id="2095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6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97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0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01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98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9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080" name="Group 43"/>
          <p:cNvGrpSpPr>
            <a:grpSpLocks/>
          </p:cNvGrpSpPr>
          <p:nvPr/>
        </p:nvGrpSpPr>
        <p:grpSpPr bwMode="auto">
          <a:xfrm>
            <a:off x="4567238" y="4381501"/>
            <a:ext cx="1466850" cy="606425"/>
            <a:chOff x="12502" y="21425"/>
            <a:chExt cx="3400" cy="1025"/>
          </a:xfrm>
        </p:grpSpPr>
        <p:sp>
          <p:nvSpPr>
            <p:cNvPr id="2088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89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90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3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094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91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2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081" name="Line 51"/>
          <p:cNvSpPr>
            <a:spLocks noChangeShapeType="1"/>
          </p:cNvSpPr>
          <p:nvPr/>
        </p:nvSpPr>
        <p:spPr bwMode="auto">
          <a:xfrm flipV="1">
            <a:off x="4718050" y="3457576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6834188" y="3024189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bit of 2</a:t>
            </a:r>
            <a:r>
              <a:rPr lang="en-US" sz="1600" baseline="30000">
                <a:solidFill>
                  <a:prstClr val="black"/>
                </a:solidFill>
                <a:latin typeface="Arial" pitchFamily="34" charset="0"/>
              </a:rPr>
              <a:t>nd</a:t>
            </a:r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 packet arrives, send ACK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83" name="Line 53"/>
          <p:cNvSpPr>
            <a:spLocks noChangeShapeType="1"/>
          </p:cNvSpPr>
          <p:nvPr/>
        </p:nvSpPr>
        <p:spPr bwMode="auto">
          <a:xfrm flipV="1">
            <a:off x="6778626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84" name="Line 54"/>
          <p:cNvSpPr>
            <a:spLocks noChangeShapeType="1"/>
          </p:cNvSpPr>
          <p:nvPr/>
        </p:nvSpPr>
        <p:spPr bwMode="auto">
          <a:xfrm flipV="1">
            <a:off x="6789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85" name="Text Box 55"/>
          <p:cNvSpPr txBox="1">
            <a:spLocks noChangeArrowheads="1"/>
          </p:cNvSpPr>
          <p:nvPr/>
        </p:nvSpPr>
        <p:spPr bwMode="auto">
          <a:xfrm>
            <a:off x="6829426" y="3257551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last bit of 3</a:t>
            </a:r>
            <a:r>
              <a:rPr lang="en-US" sz="1600" baseline="30000">
                <a:solidFill>
                  <a:prstClr val="black"/>
                </a:solidFill>
                <a:latin typeface="Arial" pitchFamily="34" charset="0"/>
              </a:rPr>
              <a:t>rd</a:t>
            </a:r>
            <a:r>
              <a:rPr lang="en-US" sz="1600">
                <a:solidFill>
                  <a:prstClr val="black"/>
                </a:solidFill>
                <a:latin typeface="Arial" pitchFamily="34" charset="0"/>
              </a:rPr>
              <a:t> packet arrives, send ACK</a:t>
            </a: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8501" y="5528561"/>
            <a:ext cx="8682826" cy="461665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prstClr val="black"/>
                </a:solidFill>
              </a:rPr>
              <a:t>Flow</a:t>
            </a:r>
            <a:r>
              <a:rPr lang="sv-SE" sz="2400" b="1" dirty="0">
                <a:solidFill>
                  <a:prstClr val="black"/>
                </a:solidFill>
              </a:rPr>
              <a:t> </a:t>
            </a:r>
            <a:r>
              <a:rPr lang="sv-SE" sz="2400" b="1" dirty="0" err="1">
                <a:solidFill>
                  <a:prstClr val="black"/>
                </a:solidFill>
              </a:rPr>
              <a:t>control</a:t>
            </a:r>
            <a:r>
              <a:rPr lang="sv-SE" sz="2400" b="1" dirty="0">
                <a:solidFill>
                  <a:prstClr val="black"/>
                </a:solidFill>
              </a:rPr>
              <a:t>:</a:t>
            </a:r>
            <a:r>
              <a:rPr lang="sv-SE" sz="2400" dirty="0">
                <a:solidFill>
                  <a:prstClr val="black"/>
                </a:solidFill>
              </a:rPr>
              <a:t> Sender/receiver problem;  S </a:t>
            </a:r>
            <a:r>
              <a:rPr lang="sv-SE" sz="2400" dirty="0" err="1">
                <a:solidFill>
                  <a:prstClr val="black"/>
                </a:solidFill>
              </a:rPr>
              <a:t>cares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to</a:t>
            </a:r>
            <a:r>
              <a:rPr lang="sv-SE" sz="2400" dirty="0">
                <a:solidFill>
                  <a:prstClr val="black"/>
                </a:solidFill>
              </a:rPr>
              <a:t> not </a:t>
            </a:r>
            <a:r>
              <a:rPr lang="sv-SE" sz="2400" dirty="0" err="1">
                <a:solidFill>
                  <a:prstClr val="black"/>
                </a:solidFill>
              </a:rPr>
              <a:t>overwhelm</a:t>
            </a:r>
            <a:r>
              <a:rPr lang="sv-SE" sz="2400" dirty="0">
                <a:solidFill>
                  <a:prstClr val="black"/>
                </a:solidFill>
              </a:rPr>
              <a:t> R</a:t>
            </a: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/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359681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9" y="270892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1C89A809-BE44-4E05-90D9-4F1E38ECD9EC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6496" y="925514"/>
            <a:ext cx="10930735" cy="36905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C0000"/>
                </a:solidFill>
              </a:rPr>
              <a:t>point-to-point &amp;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full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duplex data: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/>
              <a:t>one sender, one receiver</a:t>
            </a:r>
            <a:endParaRPr lang="en-US" sz="2800" i="1" dirty="0">
              <a:solidFill>
                <a:srgbClr val="CC0000"/>
              </a:solidFill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bi-directional data flow in same connection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MSS</a:t>
            </a:r>
            <a:r>
              <a:rPr lang="en-US" dirty="0">
                <a:ea typeface="ＭＳ Ｐゴシック" charset="0"/>
              </a:rPr>
              <a:t>: maximum segment size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connection-oriented, </a:t>
            </a:r>
            <a:r>
              <a:rPr lang="en-US" dirty="0">
                <a:solidFill>
                  <a:srgbClr val="CC0000"/>
                </a:solidFill>
              </a:rPr>
              <a:t>reliable, in-order byte steam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: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Needs handshaking </a:t>
            </a:r>
            <a:r>
              <a:rPr lang="en-US" dirty="0">
                <a:ea typeface="ＭＳ Ｐゴシック" charset="0"/>
              </a:rPr>
              <a:t>(exchange of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 smtClean="0">
                <a:ea typeface="ＭＳ Ｐゴシック" charset="0"/>
              </a:rPr>
              <a:t>); </a:t>
            </a:r>
            <a:r>
              <a:rPr lang="en-US" dirty="0" err="1">
                <a:ea typeface="ＭＳ Ｐゴシック" charset="0"/>
              </a:rPr>
              <a:t>inits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sender &amp; </a:t>
            </a:r>
            <a:r>
              <a:rPr lang="en-US" dirty="0">
                <a:ea typeface="ＭＳ Ｐゴシック" charset="0"/>
              </a:rPr>
              <a:t>receiver state before data exchange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err="1" smtClean="0">
                <a:solidFill>
                  <a:srgbClr val="CC0000"/>
                </a:solidFill>
                <a:ea typeface="ＭＳ Ｐゴシック" charset="0"/>
                <a:cs typeface="+mn-cs"/>
              </a:rPr>
              <a:t>Flow&amp;error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 control: </a:t>
            </a:r>
            <a:r>
              <a:rPr lang="en-US" dirty="0" err="1" smtClean="0">
                <a:solidFill>
                  <a:srgbClr val="CC0000"/>
                </a:solidFill>
                <a:ea typeface="ＭＳ Ｐゴシック" charset="0"/>
                <a:cs typeface="+mn-cs"/>
              </a:rPr>
              <a:t>ack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-based, </a:t>
            </a:r>
            <a:r>
              <a:rPr lang="en-US" dirty="0" smtClean="0">
                <a:solidFill>
                  <a:srgbClr val="CC0000"/>
                </a:solidFill>
              </a:rPr>
              <a:t>pipelined: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(+ extra)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congestion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control:</a:t>
            </a:r>
            <a:endParaRPr lang="en-US" dirty="0">
              <a:solidFill>
                <a:srgbClr val="CC0000"/>
              </a:solidFill>
              <a:ea typeface="ＭＳ Ｐゴシック" charset="0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</a:t>
            </a:r>
            <a:r>
              <a:rPr lang="en-US" dirty="0" smtClean="0">
                <a:ea typeface="ＭＳ Ｐゴシック" charset="0"/>
              </a:rPr>
              <a:t>not flood </a:t>
            </a:r>
            <a:r>
              <a:rPr lang="en-US" dirty="0" smtClean="0">
                <a:ea typeface="ＭＳ Ｐゴシック" charset="0"/>
              </a:rPr>
              <a:t>network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90518" y="5033381"/>
          <a:ext cx="7449698" cy="126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4" imgW="6602400" imgH="1122840" progId="Visio.Drawing.5">
                  <p:embed/>
                </p:oleObj>
              </mc:Choice>
              <mc:Fallback>
                <p:oleObj name="VISIO" r:id="rId4" imgW="6602400" imgH="11228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18" y="5033381"/>
                        <a:ext cx="7449698" cy="126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Overview  </a:t>
            </a:r>
            <a:r>
              <a:rPr lang="en-US" sz="2400" dirty="0">
                <a:ea typeface="ＭＳ Ｐゴシック" charset="0"/>
              </a:rPr>
              <a:t>RFCs: 793,1122,1323, 2018, 5681</a:t>
            </a:r>
            <a:endParaRPr lang="en-US" sz="4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C1863835-2422-40DE-B3F8-4B0737A7C5F0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52228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773114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</a:rPr>
              <a:t>TCP segment structure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4421189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4335464" y="1628776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6580189" y="1592264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dest port #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4338639" y="2003426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4332289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5821363" y="1098551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32 bits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6821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4968876" y="1982789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sequence number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4341814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4568825" y="2382839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4337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4332289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6292851" y="2767014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6394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6419850" y="3165476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4703763" y="314642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 charset="0"/>
              </a:rPr>
              <a:t>checksum</a:t>
            </a:r>
          </a:p>
        </p:txBody>
      </p:sp>
      <p:sp>
        <p:nvSpPr>
          <p:cNvPr id="52251" name="Rectangle 1"/>
          <p:cNvSpPr>
            <a:spLocks noChangeArrowheads="1"/>
          </p:cNvSpPr>
          <p:nvPr/>
        </p:nvSpPr>
        <p:spPr bwMode="auto">
          <a:xfrm>
            <a:off x="5330825" y="2767014"/>
            <a:ext cx="947738" cy="3825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6056314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F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6135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5973763" y="2762251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5807075" y="2762251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5645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5487988" y="2762251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5316538" y="2771776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5889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S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5716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R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5554664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EEECE1"/>
                </a:solidFill>
                <a:latin typeface="Arial" charset="0"/>
              </a:rPr>
              <a:t>P</a:t>
            </a:r>
            <a:endParaRPr lang="en-US" sz="2400" dirty="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5402264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A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5235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EEECE1"/>
                </a:solidFill>
                <a:latin typeface="Arial" charset="0"/>
              </a:rPr>
              <a:t>U</a:t>
            </a:r>
            <a:endParaRPr lang="en-US" sz="2400" dirty="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4283076" y="2697163"/>
            <a:ext cx="582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len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4762501" y="2697163"/>
            <a:ext cx="572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used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4811713" y="2762251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4841876" y="3648076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options (variable length)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3515" y="2266396"/>
            <a:ext cx="3705911" cy="662543"/>
            <a:chOff x="329514" y="2266395"/>
            <a:chExt cx="3705911" cy="662543"/>
          </a:xfrm>
        </p:grpSpPr>
        <p:sp>
          <p:nvSpPr>
            <p:cNvPr id="59436" name="Text Box 42"/>
            <p:cNvSpPr txBox="1">
              <a:spLocks noChangeArrowheads="1"/>
            </p:cNvSpPr>
            <p:nvPr/>
          </p:nvSpPr>
          <p:spPr bwMode="auto">
            <a:xfrm>
              <a:off x="329514" y="2266395"/>
              <a:ext cx="2088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>
                  <a:solidFill>
                    <a:srgbClr val="C0504D"/>
                  </a:solidFill>
                  <a:latin typeface="Arial" charset="0"/>
                </a:rPr>
                <a:t>ACK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: ACK # valid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440" name="Line 46"/>
            <p:cNvSpPr>
              <a:spLocks noChangeShapeType="1"/>
            </p:cNvSpPr>
            <p:nvPr/>
          </p:nvSpPr>
          <p:spPr bwMode="auto">
            <a:xfrm>
              <a:off x="2376488" y="2487613"/>
              <a:ext cx="1658937" cy="441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88758" y="1427164"/>
            <a:ext cx="4059580" cy="2041525"/>
            <a:chOff x="164758" y="1427163"/>
            <a:chExt cx="4059580" cy="2041525"/>
          </a:xfrm>
        </p:grpSpPr>
        <p:sp>
          <p:nvSpPr>
            <p:cNvPr id="59435" name="Text Box 41"/>
            <p:cNvSpPr txBox="1">
              <a:spLocks noChangeArrowheads="1"/>
            </p:cNvSpPr>
            <p:nvPr/>
          </p:nvSpPr>
          <p:spPr bwMode="auto">
            <a:xfrm>
              <a:off x="164758" y="1427163"/>
              <a:ext cx="230063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>
                  <a:solidFill>
                    <a:prstClr val="white">
                      <a:lumMod val="75000"/>
                    </a:prstClr>
                  </a:solidFill>
                  <a:latin typeface="Arial" charset="0"/>
                </a:rPr>
                <a:t>URG: urgent data </a:t>
              </a:r>
            </a:p>
            <a:p>
              <a:pPr algn="r">
                <a:defRPr/>
              </a:pPr>
              <a:r>
                <a:rPr lang="en-US" sz="1800" dirty="0">
                  <a:solidFill>
                    <a:prstClr val="white">
                      <a:lumMod val="75000"/>
                    </a:prstClr>
                  </a:solidFill>
                  <a:latin typeface="Arial" charset="0"/>
                </a:rPr>
                <a:t>(generally not used)</a:t>
              </a:r>
              <a:endParaRPr lang="en-US" sz="1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437" name="Text Box 43"/>
            <p:cNvSpPr txBox="1">
              <a:spLocks noChangeArrowheads="1"/>
            </p:cNvSpPr>
            <p:nvPr/>
          </p:nvSpPr>
          <p:spPr bwMode="auto">
            <a:xfrm>
              <a:off x="169863" y="2827338"/>
              <a:ext cx="22669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>
                  <a:solidFill>
                    <a:prstClr val="white">
                      <a:lumMod val="75000"/>
                    </a:prstClr>
                  </a:solidFill>
                  <a:latin typeface="Arial" charset="0"/>
                </a:rPr>
                <a:t>PSH: push data now</a:t>
              </a:r>
            </a:p>
            <a:p>
              <a:pPr algn="r">
                <a:defRPr/>
              </a:pPr>
              <a:r>
                <a:rPr lang="en-US" sz="1800" dirty="0">
                  <a:solidFill>
                    <a:prstClr val="white">
                      <a:lumMod val="75000"/>
                    </a:prstClr>
                  </a:solidFill>
                  <a:latin typeface="Arial" charset="0"/>
                </a:rPr>
                <a:t>(generally not used)</a:t>
              </a:r>
            </a:p>
          </p:txBody>
        </p:sp>
        <p:sp>
          <p:nvSpPr>
            <p:cNvPr id="59439" name="Line 45"/>
            <p:cNvSpPr>
              <a:spLocks noChangeShapeType="1"/>
            </p:cNvSpPr>
            <p:nvPr/>
          </p:nvSpPr>
          <p:spPr bwMode="auto">
            <a:xfrm>
              <a:off x="2371725" y="1800225"/>
              <a:ext cx="1495425" cy="10287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9441" name="Line 47"/>
            <p:cNvSpPr>
              <a:spLocks noChangeShapeType="1"/>
            </p:cNvSpPr>
            <p:nvPr/>
          </p:nvSpPr>
          <p:spPr bwMode="auto">
            <a:xfrm flipV="1">
              <a:off x="2397125" y="3041650"/>
              <a:ext cx="1827213" cy="244475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68514" y="3105151"/>
            <a:ext cx="4160837" cy="1712913"/>
            <a:chOff x="544513" y="3105150"/>
            <a:chExt cx="4160837" cy="1712913"/>
          </a:xfrm>
        </p:grpSpPr>
        <p:sp>
          <p:nvSpPr>
            <p:cNvPr id="59438" name="Text Box 44"/>
            <p:cNvSpPr txBox="1">
              <a:spLocks noChangeArrowheads="1"/>
            </p:cNvSpPr>
            <p:nvPr/>
          </p:nvSpPr>
          <p:spPr bwMode="auto">
            <a:xfrm>
              <a:off x="544513" y="3627438"/>
              <a:ext cx="191135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>
                  <a:solidFill>
                    <a:srgbClr val="C0504D"/>
                  </a:solidFill>
                  <a:latin typeface="Arial" charset="0"/>
                </a:rPr>
                <a:t>RST, SYN, FIN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:</a:t>
              </a:r>
            </a:p>
            <a:p>
              <a:pPr algn="r"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connection </a:t>
              </a:r>
              <a:r>
                <a:rPr lang="en-US" sz="1800" dirty="0" err="1">
                  <a:solidFill>
                    <a:prstClr val="black"/>
                  </a:solidFill>
                  <a:latin typeface="Arial" charset="0"/>
                </a:rPr>
                <a:t>estab</a:t>
              </a: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  <a:p>
              <a:pPr algn="r"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(setup, teardown</a:t>
              </a:r>
            </a:p>
            <a:p>
              <a:pPr algn="r"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commands)</a:t>
              </a:r>
            </a:p>
          </p:txBody>
        </p:sp>
        <p:sp>
          <p:nvSpPr>
            <p:cNvPr id="52275" name="Freeform 48"/>
            <p:cNvSpPr>
              <a:spLocks/>
            </p:cNvSpPr>
            <p:nvPr/>
          </p:nvSpPr>
          <p:spPr bwMode="auto">
            <a:xfrm>
              <a:off x="2390775" y="3105150"/>
              <a:ext cx="2314575" cy="704850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8656638" y="1522414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counting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by bytes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of data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2506663" y="4960939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>
                <a:solidFill>
                  <a:prstClr val="black"/>
                </a:solidFill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 dirty="0">
                <a:solidFill>
                  <a:prstClr val="black"/>
                </a:solidFill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 dirty="0">
                <a:solidFill>
                  <a:prstClr val="black"/>
                </a:solidFill>
                <a:latin typeface="Arial" charset="0"/>
              </a:rPr>
              <a:t>(as in UDP)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10551" y="3008314"/>
            <a:ext cx="2258015" cy="1200329"/>
            <a:chOff x="6686550" y="3008313"/>
            <a:chExt cx="2258015" cy="1200329"/>
          </a:xfrm>
        </p:grpSpPr>
        <p:sp>
          <p:nvSpPr>
            <p:cNvPr id="59443" name="Text Box 49"/>
            <p:cNvSpPr txBox="1">
              <a:spLocks noChangeArrowheads="1"/>
            </p:cNvSpPr>
            <p:nvPr/>
          </p:nvSpPr>
          <p:spPr bwMode="auto">
            <a:xfrm>
              <a:off x="7439025" y="3008313"/>
              <a:ext cx="150554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# bytes </a:t>
              </a:r>
            </a:p>
            <a:p>
              <a:pPr>
                <a:defRPr/>
              </a:pPr>
              <a:r>
                <a:rPr lang="en-US" sz="1800" dirty="0" err="1">
                  <a:solidFill>
                    <a:prstClr val="black"/>
                  </a:solidFill>
                  <a:latin typeface="Arial" charset="0"/>
                </a:rPr>
                <a:t>rcvr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 willing</a:t>
              </a:r>
            </a:p>
            <a:p>
              <a:pPr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charset="0"/>
                </a:rPr>
                <a:t>to buffer</a:t>
              </a:r>
              <a:br>
                <a:rPr lang="en-US" sz="1800" dirty="0">
                  <a:solidFill>
                    <a:prstClr val="black"/>
                  </a:solidFill>
                  <a:latin typeface="Arial" charset="0"/>
                </a:rPr>
              </a:br>
              <a:r>
                <a:rPr lang="en-US" sz="1800" i="1" dirty="0">
                  <a:solidFill>
                    <a:srgbClr val="FF0000"/>
                  </a:solidFill>
                  <a:latin typeface="Arial" charset="0"/>
                </a:rPr>
                <a:t>(flow control)</a:t>
              </a:r>
            </a:p>
          </p:txBody>
        </p:sp>
        <p:sp>
          <p:nvSpPr>
            <p:cNvPr id="59447" name="Line 53"/>
            <p:cNvSpPr>
              <a:spLocks noChangeShapeType="1"/>
            </p:cNvSpPr>
            <p:nvPr/>
          </p:nvSpPr>
          <p:spPr bwMode="auto">
            <a:xfrm flipH="1" flipV="1">
              <a:off x="6686550" y="3019425"/>
              <a:ext cx="809625" cy="4667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8143875" y="1724026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8105775" y="1714501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32288" y="4111626"/>
            <a:ext cx="3954462" cy="232251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4332289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5387976" y="4567239"/>
            <a:ext cx="2005013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(variable length)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3790951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4479925" y="1587501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source port #</a:t>
            </a: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6278563" y="1628776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4313239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/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2" y="335699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258E76C6-8101-43B0-883F-FC71EDDDC0C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1890713" y="150814"/>
            <a:ext cx="7772400" cy="6651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1195" y="2060848"/>
            <a:ext cx="6206254" cy="2429265"/>
          </a:xfrm>
        </p:spPr>
        <p:txBody>
          <a:bodyPr>
            <a:normAutofit/>
          </a:bodyPr>
          <a:lstStyle/>
          <a:p>
            <a:pPr marL="234950" indent="-123825">
              <a:lnSpc>
                <a:spcPct val="110000"/>
              </a:lnSpc>
              <a:buNone/>
              <a:defRPr/>
            </a:pPr>
            <a:r>
              <a:rPr lang="en-US" sz="2400" u="sng" dirty="0">
                <a:solidFill>
                  <a:srgbClr val="CC0000"/>
                </a:solidFill>
              </a:rPr>
              <a:t>sequence numbers:</a:t>
            </a:r>
            <a:endParaRPr lang="en-US" sz="2400" dirty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number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of first byte in segment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data</a:t>
            </a:r>
            <a:endParaRPr lang="en-US" altLang="ja-JP" sz="2000" dirty="0"/>
          </a:p>
          <a:p>
            <a:pPr marL="234950" indent="-123825">
              <a:lnSpc>
                <a:spcPct val="110000"/>
              </a:lnSpc>
              <a:buNone/>
              <a:defRPr/>
            </a:pPr>
            <a:r>
              <a:rPr lang="en-US" sz="2400" u="sng" dirty="0">
                <a:solidFill>
                  <a:srgbClr val="CC0000"/>
                </a:solidFill>
              </a:rPr>
              <a:t>acknowledgements:</a:t>
            </a:r>
            <a:endParaRPr lang="en-US" sz="2400" dirty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err="1" smtClean="0"/>
              <a:t>seq</a:t>
            </a:r>
            <a:r>
              <a:rPr lang="en-US" dirty="0" smtClean="0"/>
              <a:t> # of next byte expected from other side</a:t>
            </a: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b="1" dirty="0" smtClean="0"/>
              <a:t>cumulative ACK</a:t>
            </a:r>
          </a:p>
          <a:p>
            <a:pPr marL="512763" lvl="1" indent="-163513">
              <a:lnSpc>
                <a:spcPct val="110000"/>
              </a:lnSpc>
              <a:defRPr/>
            </a:pPr>
            <a:endParaRPr lang="en-US" dirty="0" smtClean="0"/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8331799" y="3816351"/>
            <a:ext cx="2897187" cy="2543176"/>
            <a:chOff x="3599" y="2404"/>
            <a:chExt cx="1825" cy="1602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38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5"/>
              <a:chOff x="1976" y="2984"/>
              <a:chExt cx="1252" cy="715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incoming segment to sender</a:t>
              </a:r>
            </a:p>
          </p:txBody>
        </p:sp>
        <p:sp>
          <p:nvSpPr>
            <p:cNvPr id="53340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6095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9108086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prstClr val="white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7258649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7355485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745391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7550749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7645999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774283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783491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793016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802541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8131774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8230199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832703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8423874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852071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861596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870803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880328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8900124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8989024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9084274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917793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927001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9366849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9462099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9550999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9646249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974308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9839924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993676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1003518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1013043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1022568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1031776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10414599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10509849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7215786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7301511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7323736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8258773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9752610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9182699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7415810" y="3914776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864453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946368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1012091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7291985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sent 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8273060" y="4144963"/>
            <a:ext cx="10668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sent, not-yet ACKed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(</a:t>
            </a:r>
            <a:r>
              <a:rPr lang="ja-JP" altLang="en-US" sz="1400">
                <a:solidFill>
                  <a:prstClr val="black"/>
                </a:solidFill>
              </a:rPr>
              <a:t>“</a:t>
            </a:r>
            <a:r>
              <a:rPr lang="en-US" altLang="ja-JP" sz="1400">
                <a:solidFill>
                  <a:prstClr val="black"/>
                </a:solidFill>
              </a:rPr>
              <a:t>in-flight</a:t>
            </a:r>
            <a:r>
              <a:rPr lang="ja-JP" altLang="en-US" sz="1400">
                <a:solidFill>
                  <a:prstClr val="black"/>
                </a:solidFill>
              </a:rPr>
              <a:t>”</a:t>
            </a:r>
            <a:r>
              <a:rPr lang="en-US" altLang="ja-JP" sz="1400">
                <a:solidFill>
                  <a:prstClr val="black"/>
                </a:solidFill>
              </a:rPr>
              <a:t>)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9252548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usable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but not 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10009785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not 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8352435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>
                <a:solidFill>
                  <a:prstClr val="black"/>
                </a:solidFill>
              </a:rPr>
              <a:t> N</a:t>
            </a:r>
          </a:p>
        </p:txBody>
      </p:sp>
      <p:grpSp>
        <p:nvGrpSpPr>
          <p:cNvPr id="53307" name="Group 99"/>
          <p:cNvGrpSpPr>
            <a:grpSpLocks/>
          </p:cNvGrpSpPr>
          <p:nvPr/>
        </p:nvGrpSpPr>
        <p:grpSpPr bwMode="auto">
          <a:xfrm>
            <a:off x="9119199" y="2797176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3308" name="Group 100"/>
          <p:cNvGrpSpPr>
            <a:grpSpLocks/>
          </p:cNvGrpSpPr>
          <p:nvPr/>
        </p:nvGrpSpPr>
        <p:grpSpPr bwMode="auto">
          <a:xfrm rot="10800000">
            <a:off x="8227024" y="2822576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7507886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>
                <a:solidFill>
                  <a:prstClr val="black"/>
                </a:solidFill>
              </a:rPr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7010998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12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5"/>
              <a:chOff x="1976" y="2984"/>
              <a:chExt cx="1252" cy="715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 err="1">
                    <a:solidFill>
                      <a:prstClr val="black"/>
                    </a:solidFill>
                    <a:latin typeface="Arial" charset="0"/>
                  </a:rPr>
                  <a:t>rwnd</a:t>
                </a:r>
                <a:endParaRPr lang="en-US" sz="12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outgoing segment from sender</a:t>
              </a:r>
            </a:p>
          </p:txBody>
        </p:sp>
        <p:sp>
          <p:nvSpPr>
            <p:cNvPr id="53314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54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3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42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1916833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423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Transport layer services in Internet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Addressing, multiplexing/</a:t>
            </a:r>
            <a:r>
              <a:rPr lang="en-US" sz="2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demultiplexing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Connectionless, unreliable transport: UDP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principles of reliable data transfer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Efficiency perspective</a:t>
            </a:r>
          </a:p>
          <a:p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reliable transfer</a:t>
            </a:r>
          </a:p>
          <a:p>
            <a:pPr lvl="1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flow control</a:t>
            </a:r>
          </a:p>
          <a:p>
            <a:pPr lvl="1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connection management</a:t>
            </a:r>
            <a:endParaRPr lang="en-US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TCP congestion control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8745F417-87D8-498F-A847-74AC421E46F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2990067" y="4483101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004356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1890713" y="150814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</a:t>
            </a:r>
            <a:r>
              <a:rPr lang="en-US" sz="4000" dirty="0">
                <a:ea typeface="ＭＳ Ｐゴシック" charset="0"/>
              </a:rPr>
              <a:t>ACK</a:t>
            </a:r>
            <a:r>
              <a:rPr lang="en-US" dirty="0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194731" y="2320926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>
                <a:solidFill>
                  <a:prstClr val="black"/>
                </a:solidFill>
              </a:rPr>
              <a:t>User</a:t>
            </a:r>
          </a:p>
          <a:p>
            <a:pPr algn="r">
              <a:lnSpc>
                <a:spcPct val="90000"/>
              </a:lnSpc>
              <a:defRPr/>
            </a:pPr>
            <a:r>
              <a:rPr lang="en-US">
                <a:solidFill>
                  <a:prstClr val="black"/>
                </a:solidFill>
              </a:rPr>
              <a:t>types</a:t>
            </a:r>
          </a:p>
          <a:p>
            <a:pPr algn="r">
              <a:lnSpc>
                <a:spcPct val="90000"/>
              </a:lnSpc>
              <a:defRPr/>
            </a:pPr>
            <a:r>
              <a:rPr lang="ja-JP" altLang="en-US">
                <a:solidFill>
                  <a:prstClr val="black"/>
                </a:solidFill>
              </a:rPr>
              <a:t>‘</a:t>
            </a:r>
            <a:r>
              <a:rPr lang="en-US" altLang="ja-JP">
                <a:solidFill>
                  <a:prstClr val="black"/>
                </a:solidFill>
              </a:rPr>
              <a:t>C</a:t>
            </a:r>
            <a:r>
              <a:rPr lang="ja-JP" altLang="en-US">
                <a:solidFill>
                  <a:prstClr val="black"/>
                </a:solidFill>
              </a:rPr>
              <a:t>’</a:t>
            </a: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1559497" y="4304535"/>
            <a:ext cx="146867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host ACKs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receipt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of echoed </a:t>
            </a:r>
            <a:r>
              <a:rPr lang="ja-JP" altLang="en-US" dirty="0">
                <a:solidFill>
                  <a:prstClr val="black"/>
                </a:solidFill>
              </a:rPr>
              <a:t>‘</a:t>
            </a:r>
            <a:r>
              <a:rPr lang="en-US" altLang="ja-JP" dirty="0">
                <a:solidFill>
                  <a:prstClr val="black"/>
                </a:solidFill>
              </a:rPr>
              <a:t>C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604680" y="3097128"/>
            <a:ext cx="14610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host ACKs receipt of </a:t>
            </a:r>
            <a:r>
              <a:rPr lang="ja-JP" altLang="en-US" dirty="0">
                <a:solidFill>
                  <a:prstClr val="black"/>
                </a:solidFill>
              </a:rPr>
              <a:t>‘</a:t>
            </a:r>
            <a:r>
              <a:rPr lang="en-US" altLang="ja-JP" dirty="0">
                <a:solidFill>
                  <a:prstClr val="black"/>
                </a:solidFill>
              </a:rPr>
              <a:t>C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altLang="ja-JP" dirty="0">
                <a:solidFill>
                  <a:prstClr val="black"/>
                </a:solidFill>
              </a:rPr>
              <a:t>, echoes </a:t>
            </a:r>
            <a:r>
              <a:rPr lang="en-US" dirty="0">
                <a:solidFill>
                  <a:prstClr val="black"/>
                </a:solidFill>
              </a:rPr>
              <a:t>back </a:t>
            </a:r>
            <a:r>
              <a:rPr lang="ja-JP" altLang="en-US" dirty="0">
                <a:solidFill>
                  <a:prstClr val="black"/>
                </a:solidFill>
              </a:rPr>
              <a:t>‘</a:t>
            </a:r>
            <a:r>
              <a:rPr lang="en-US" altLang="ja-JP" dirty="0">
                <a:solidFill>
                  <a:prstClr val="black"/>
                </a:solidFill>
              </a:rPr>
              <a:t>C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2994831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3188505" y="5291139"/>
            <a:ext cx="3309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0099"/>
                </a:solidFill>
              </a:rPr>
              <a:t>Simple example scenario</a:t>
            </a:r>
          </a:p>
          <a:p>
            <a:pPr>
              <a:defRPr/>
            </a:pPr>
            <a:r>
              <a:rPr lang="en-US" sz="1800" dirty="0">
                <a:solidFill>
                  <a:srgbClr val="000099"/>
                </a:solidFill>
              </a:rPr>
              <a:t>Based on telnet </a:t>
            </a:r>
            <a:r>
              <a:rPr lang="en-US" sz="1800" dirty="0" err="1">
                <a:solidFill>
                  <a:srgbClr val="000099"/>
                </a:solidFill>
              </a:rPr>
              <a:t>msg</a:t>
            </a:r>
            <a:r>
              <a:rPr lang="en-US" sz="1800" dirty="0">
                <a:solidFill>
                  <a:srgbClr val="000099"/>
                </a:solidFill>
              </a:rPr>
              <a:t> exchange</a:t>
            </a:r>
            <a:endParaRPr lang="en-US" sz="1000" dirty="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179230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609068" y="1436688"/>
            <a:ext cx="7825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3817156" y="2806701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3109131" y="2859089"/>
            <a:ext cx="25478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Seq=42, ACK=79, data = </a:t>
            </a:r>
            <a:r>
              <a:rPr lang="ja-JP" altLang="en-US" sz="1400">
                <a:solidFill>
                  <a:prstClr val="black"/>
                </a:solidFill>
              </a:rPr>
              <a:t>‘</a:t>
            </a:r>
            <a:r>
              <a:rPr lang="en-US" altLang="ja-JP" sz="1400">
                <a:solidFill>
                  <a:prstClr val="black"/>
                </a:solidFill>
              </a:rPr>
              <a:t>C</a:t>
            </a:r>
            <a:r>
              <a:rPr lang="ja-JP" altLang="en-US" sz="1400">
                <a:solidFill>
                  <a:prstClr val="black"/>
                </a:solidFill>
              </a:rPr>
              <a:t>’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3852080" y="3765551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3112306" y="3754439"/>
            <a:ext cx="25296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pitchFamily="34" charset="0"/>
              </a:rPr>
              <a:t>Seq=79, ACK=43, data = </a:t>
            </a:r>
            <a:r>
              <a:rPr lang="ja-JP" altLang="en-US" sz="1400">
                <a:solidFill>
                  <a:prstClr val="black"/>
                </a:solidFill>
                <a:latin typeface="Arial" pitchFamily="34" charset="0"/>
              </a:rPr>
              <a:t>‘</a:t>
            </a:r>
            <a:r>
              <a:rPr lang="en-US" altLang="ja-JP" sz="1400">
                <a:solidFill>
                  <a:prstClr val="black"/>
                </a:solidFill>
                <a:latin typeface="Arial" pitchFamily="34" charset="0"/>
              </a:rPr>
              <a:t>C</a:t>
            </a:r>
            <a:r>
              <a:rPr lang="ja-JP" altLang="en-US" sz="1400">
                <a:solidFill>
                  <a:prstClr val="black"/>
                </a:solidFill>
                <a:latin typeface="Arial" pitchFamily="34" charset="0"/>
              </a:rPr>
              <a:t>’</a:t>
            </a:r>
            <a:endParaRPr lang="en-US" sz="1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3918755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3598081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Seq=43, ACK=80</a:t>
            </a:r>
            <a:endParaRPr lang="en-US" sz="10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2982130" y="2473326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644367" y="2525714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54295" name="Group 27"/>
          <p:cNvGrpSpPr>
            <a:grpSpLocks/>
          </p:cNvGrpSpPr>
          <p:nvPr/>
        </p:nvGrpSpPr>
        <p:grpSpPr bwMode="auto">
          <a:xfrm>
            <a:off x="2474130" y="1652589"/>
            <a:ext cx="755650" cy="782637"/>
            <a:chOff x="-44" y="1473"/>
            <a:chExt cx="981" cy="1105"/>
          </a:xfrm>
        </p:grpSpPr>
        <p:pic>
          <p:nvPicPr>
            <p:cNvPr id="54299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296" name="Group 30"/>
          <p:cNvGrpSpPr>
            <a:grpSpLocks/>
          </p:cNvGrpSpPr>
          <p:nvPr/>
        </p:nvGrpSpPr>
        <p:grpSpPr bwMode="auto">
          <a:xfrm flipH="1">
            <a:off x="5336392" y="1692276"/>
            <a:ext cx="788988" cy="862013"/>
            <a:chOff x="-44" y="1473"/>
            <a:chExt cx="981" cy="1105"/>
          </a:xfrm>
        </p:grpSpPr>
        <p:pic>
          <p:nvPicPr>
            <p:cNvPr id="54297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29" y="1336557"/>
            <a:ext cx="3201661" cy="434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692532" y="971940"/>
            <a:ext cx="419332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0099"/>
                </a:solidFill>
              </a:rPr>
              <a:t>Always </a:t>
            </a:r>
            <a:r>
              <a:rPr lang="en-US" sz="1800" dirty="0" err="1">
                <a:solidFill>
                  <a:srgbClr val="000099"/>
                </a:solidFill>
              </a:rPr>
              <a:t>ack</a:t>
            </a:r>
            <a:r>
              <a:rPr lang="en-US" sz="1800" dirty="0">
                <a:solidFill>
                  <a:srgbClr val="000099"/>
                </a:solidFill>
              </a:rPr>
              <a:t> next in-order expected byte</a:t>
            </a:r>
            <a:endParaRPr lang="en-US" sz="1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B63BA8B6-B47E-4130-8F4C-B3DDDD6F1993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1172308" y="116633"/>
            <a:ext cx="8606692" cy="52657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TCP: </a:t>
            </a:r>
            <a:r>
              <a:rPr lang="en-US" sz="3200" dirty="0" smtClean="0">
                <a:ea typeface="ＭＳ Ｐゴシック" charset="0"/>
              </a:rPr>
              <a:t>cumulative </a:t>
            </a:r>
            <a:r>
              <a:rPr lang="en-US" sz="3200" dirty="0" err="1">
                <a:ea typeface="ＭＳ Ｐゴシック" charset="0"/>
              </a:rPr>
              <a:t>Ack</a:t>
            </a:r>
            <a:r>
              <a:rPr lang="en-US" sz="3200" dirty="0">
                <a:ea typeface="ＭＳ Ｐゴシック" charset="0"/>
              </a:rPr>
              <a:t> - retransmission scenarios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2806700" y="5946775"/>
            <a:ext cx="1869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Cumulative ACK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7469189" y="5953125"/>
            <a:ext cx="22646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(Premature) timeout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7305676" y="4191001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7339014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7313613" y="3084514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9277351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6943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8042275" y="2503489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7483476" y="2555876"/>
            <a:ext cx="21066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Seq=92, 8 bytes of data</a:t>
            </a:r>
          </a:p>
        </p:txBody>
      </p:sp>
      <p:grpSp>
        <p:nvGrpSpPr>
          <p:cNvPr id="59426" name="Group 202"/>
          <p:cNvGrpSpPr>
            <a:grpSpLocks/>
          </p:cNvGrpSpPr>
          <p:nvPr/>
        </p:nvGrpSpPr>
        <p:grpSpPr bwMode="auto">
          <a:xfrm>
            <a:off x="8215314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7318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9723438" y="2176464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8331201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8251825" y="4341813"/>
            <a:ext cx="12230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Seq=92,  8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6943696" y="2967170"/>
            <a:ext cx="400110" cy="6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7337425" y="4894264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8170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8091489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ACK=120</a:t>
            </a:r>
            <a:endParaRPr lang="en-US" sz="1000">
              <a:solidFill>
                <a:prstClr val="black"/>
              </a:solidFill>
              <a:latin typeface="Times New Roman" charset="0"/>
            </a:endParaRPr>
          </a:p>
        </p:txBody>
      </p:sp>
      <p:grpSp>
        <p:nvGrpSpPr>
          <p:cNvPr id="59435" name="Group 195"/>
          <p:cNvGrpSpPr>
            <a:grpSpLocks/>
          </p:cNvGrpSpPr>
          <p:nvPr/>
        </p:nvGrpSpPr>
        <p:grpSpPr bwMode="auto">
          <a:xfrm>
            <a:off x="7086601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6" name="Group 198"/>
          <p:cNvGrpSpPr>
            <a:grpSpLocks/>
          </p:cNvGrpSpPr>
          <p:nvPr/>
        </p:nvGrpSpPr>
        <p:grpSpPr bwMode="auto">
          <a:xfrm rot="10800000">
            <a:off x="7081839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4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4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7" name="Group 206"/>
          <p:cNvGrpSpPr>
            <a:grpSpLocks/>
          </p:cNvGrpSpPr>
          <p:nvPr/>
        </p:nvGrpSpPr>
        <p:grpSpPr bwMode="auto">
          <a:xfrm>
            <a:off x="7324726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7318376" y="3440114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59439" name="Group 208"/>
          <p:cNvGrpSpPr>
            <a:grpSpLocks/>
          </p:cNvGrpSpPr>
          <p:nvPr/>
        </p:nvGrpSpPr>
        <p:grpSpPr bwMode="auto">
          <a:xfrm>
            <a:off x="8455026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ACK=120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5951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5970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5989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6016626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SendBase=92</a:t>
            </a:r>
          </a:p>
        </p:txBody>
      </p:sp>
      <p:grpSp>
        <p:nvGrpSpPr>
          <p:cNvPr id="59445" name="Group 219"/>
          <p:cNvGrpSpPr>
            <a:grpSpLocks/>
          </p:cNvGrpSpPr>
          <p:nvPr/>
        </p:nvGrpSpPr>
        <p:grpSpPr bwMode="auto">
          <a:xfrm>
            <a:off x="6896100" y="1543050"/>
            <a:ext cx="630238" cy="533400"/>
            <a:chOff x="-44" y="1473"/>
            <a:chExt cx="981" cy="1105"/>
          </a:xfrm>
        </p:grpSpPr>
        <p:pic>
          <p:nvPicPr>
            <p:cNvPr id="59455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6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446" name="Group 225"/>
          <p:cNvGrpSpPr>
            <a:grpSpLocks/>
          </p:cNvGrpSpPr>
          <p:nvPr/>
        </p:nvGrpSpPr>
        <p:grpSpPr bwMode="auto">
          <a:xfrm flipH="1">
            <a:off x="9463089" y="1549400"/>
            <a:ext cx="631825" cy="622300"/>
            <a:chOff x="-44" y="1473"/>
            <a:chExt cx="981" cy="1105"/>
          </a:xfrm>
        </p:grpSpPr>
        <p:pic>
          <p:nvPicPr>
            <p:cNvPr id="59453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4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3482976" y="3468689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>
            <a:off x="2892426" y="4540251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>
            <a:off x="2868614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 flipH="1">
            <a:off x="3746501" y="3106739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4794251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B</a:t>
            </a: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473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A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3571875" y="2525714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3013076" y="2578101"/>
            <a:ext cx="21066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Seq=92, 8 bytes of data</a:t>
            </a:r>
          </a:p>
        </p:txBody>
      </p:sp>
      <p:grpSp>
        <p:nvGrpSpPr>
          <p:cNvPr id="87" name="Group 46"/>
          <p:cNvGrpSpPr>
            <a:grpSpLocks/>
          </p:cNvGrpSpPr>
          <p:nvPr/>
        </p:nvGrpSpPr>
        <p:grpSpPr bwMode="auto">
          <a:xfrm>
            <a:off x="3768726" y="3306763"/>
            <a:ext cx="949325" cy="304800"/>
            <a:chOff x="4215" y="2253"/>
            <a:chExt cx="598" cy="192"/>
          </a:xfrm>
        </p:grpSpPr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90" name="Line 49"/>
          <p:cNvSpPr>
            <a:spLocks noChangeShapeType="1"/>
          </p:cNvSpPr>
          <p:nvPr/>
        </p:nvSpPr>
        <p:spPr bwMode="auto">
          <a:xfrm>
            <a:off x="2847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5253038" y="2198689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3589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3" name="Text Box 52"/>
          <p:cNvSpPr txBox="1">
            <a:spLocks noChangeArrowheads="1"/>
          </p:cNvSpPr>
          <p:nvPr/>
        </p:nvSpPr>
        <p:spPr bwMode="auto">
          <a:xfrm>
            <a:off x="2863851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Seq=120,  15 bytes of data</a:t>
            </a:r>
          </a:p>
        </p:txBody>
      </p:sp>
      <p:sp>
        <p:nvSpPr>
          <p:cNvPr id="94" name="Rectangle 55"/>
          <p:cNvSpPr>
            <a:spLocks noChangeArrowheads="1"/>
          </p:cNvSpPr>
          <p:nvPr/>
        </p:nvSpPr>
        <p:spPr bwMode="auto">
          <a:xfrm>
            <a:off x="3700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95" name="Group 75"/>
          <p:cNvGrpSpPr>
            <a:grpSpLocks/>
          </p:cNvGrpSpPr>
          <p:nvPr/>
        </p:nvGrpSpPr>
        <p:grpSpPr bwMode="auto">
          <a:xfrm>
            <a:off x="2471738" y="2449513"/>
            <a:ext cx="400050" cy="2406650"/>
            <a:chOff x="3413" y="1529"/>
            <a:chExt cx="252" cy="1103"/>
          </a:xfrm>
        </p:grpSpPr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 rot="10800000">
              <a:off x="3413" y="1930"/>
              <a:ext cx="25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timeout</a:t>
              </a:r>
            </a:p>
          </p:txBody>
        </p: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101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2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 flipV="1">
                <a:off x="3130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00" y="1753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3" name="Group 63"/>
          <p:cNvGrpSpPr>
            <a:grpSpLocks/>
          </p:cNvGrpSpPr>
          <p:nvPr/>
        </p:nvGrpSpPr>
        <p:grpSpPr bwMode="auto">
          <a:xfrm>
            <a:off x="2854326" y="2830513"/>
            <a:ext cx="2346325" cy="571500"/>
            <a:chOff x="3759" y="1622"/>
            <a:chExt cx="1478" cy="360"/>
          </a:xfrm>
        </p:grpSpPr>
        <p:sp>
          <p:nvSpPr>
            <p:cNvPr id="104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Seq=100, 20 bytes of data</a:t>
              </a:r>
            </a:p>
          </p:txBody>
        </p:sp>
      </p:grpSp>
      <p:sp>
        <p:nvSpPr>
          <p:cNvPr id="107" name="Line 67"/>
          <p:cNvSpPr>
            <a:spLocks noChangeShapeType="1"/>
          </p:cNvSpPr>
          <p:nvPr/>
        </p:nvSpPr>
        <p:spPr bwMode="auto">
          <a:xfrm flipH="1">
            <a:off x="2859088" y="3462339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108" name="Group 68"/>
          <p:cNvGrpSpPr>
            <a:grpSpLocks/>
          </p:cNvGrpSpPr>
          <p:nvPr/>
        </p:nvGrpSpPr>
        <p:grpSpPr bwMode="auto">
          <a:xfrm>
            <a:off x="3502026" y="3863975"/>
            <a:ext cx="949325" cy="304800"/>
            <a:chOff x="4215" y="2253"/>
            <a:chExt cx="598" cy="192"/>
          </a:xfrm>
        </p:grpSpPr>
        <p:sp>
          <p:nvSpPr>
            <p:cNvPr id="109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ACK=120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grpSp>
        <p:nvGrpSpPr>
          <p:cNvPr id="111" name="Group 84"/>
          <p:cNvGrpSpPr>
            <a:grpSpLocks/>
          </p:cNvGrpSpPr>
          <p:nvPr/>
        </p:nvGrpSpPr>
        <p:grpSpPr bwMode="auto">
          <a:xfrm>
            <a:off x="2427289" y="1565275"/>
            <a:ext cx="630237" cy="533400"/>
            <a:chOff x="-44" y="1473"/>
            <a:chExt cx="981" cy="1105"/>
          </a:xfrm>
        </p:grpSpPr>
        <p:pic>
          <p:nvPicPr>
            <p:cNvPr id="112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roup 87"/>
          <p:cNvGrpSpPr>
            <a:grpSpLocks/>
          </p:cNvGrpSpPr>
          <p:nvPr/>
        </p:nvGrpSpPr>
        <p:grpSpPr bwMode="auto">
          <a:xfrm flipH="1">
            <a:off x="5005389" y="1560513"/>
            <a:ext cx="674687" cy="590550"/>
            <a:chOff x="-44" y="1473"/>
            <a:chExt cx="981" cy="1105"/>
          </a:xfrm>
        </p:grpSpPr>
        <p:pic>
          <p:nvPicPr>
            <p:cNvPr id="11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7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404407CA-51CD-46D6-8277-F035B3AC21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5030"/>
            <a:ext cx="8362950" cy="659674"/>
          </a:xfrm>
        </p:spPr>
        <p:txBody>
          <a:bodyPr/>
          <a:lstStyle/>
          <a:p>
            <a:r>
              <a:rPr lang="en-US" dirty="0"/>
              <a:t>TCP ACK generation</a:t>
            </a:r>
            <a:r>
              <a:rPr lang="en-US" u="none" dirty="0" smtClean="0"/>
              <a:t> </a:t>
            </a:r>
            <a:r>
              <a:rPr lang="en-US" sz="2400" dirty="0"/>
              <a:t>[RFC 1122, RFC 5681]</a:t>
            </a:r>
            <a:endParaRPr lang="en-US" dirty="0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2262554" y="1554163"/>
            <a:ext cx="335336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Event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in-order segment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arrival,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no gaps,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everything else already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</a:rPr>
              <a:t>ACKed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in-order segment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arrival,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no gaps,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one delayed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ACK pending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out-of-order segment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arrival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higher-than-expect seq. #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gap detected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6038850" y="1544638"/>
            <a:ext cx="414735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TCP Receiver action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Delayed ACK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. Wait max 500ms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for next segment then 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send ACK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immediately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single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cumulative ACK 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(duplicate) ACK, indicating seq. #</a:t>
            </a:r>
          </a:p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of next expected byte</a:t>
            </a: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2400300" y="2009776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 flipV="1">
            <a:off x="2371726" y="3190876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3" name="Line 7"/>
          <p:cNvSpPr>
            <a:spLocks noChangeShapeType="1"/>
          </p:cNvSpPr>
          <p:nvPr/>
        </p:nvSpPr>
        <p:spPr bwMode="auto">
          <a:xfrm>
            <a:off x="2381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>
            <a:off x="2390775" y="5410201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5848350" y="1704976"/>
            <a:ext cx="31626" cy="3714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/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/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9" y="379759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504919" y="1593369"/>
            <a:ext cx="5981700" cy="4497388"/>
            <a:chOff x="1091" y="1052"/>
            <a:chExt cx="3768" cy="2833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59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2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3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56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4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5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53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45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42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2" name="Group 59"/>
          <p:cNvGrpSpPr>
            <a:grpSpLocks/>
          </p:cNvGrpSpPr>
          <p:nvPr/>
        </p:nvGrpSpPr>
        <p:grpSpPr bwMode="auto">
          <a:xfrm>
            <a:off x="5889094" y="1350483"/>
            <a:ext cx="1344612" cy="1512887"/>
            <a:chOff x="188" y="1425"/>
            <a:chExt cx="847" cy="953"/>
          </a:xfrm>
        </p:grpSpPr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5811307" y="3077683"/>
            <a:ext cx="1344613" cy="1512887"/>
            <a:chOff x="188" y="1425"/>
            <a:chExt cx="847" cy="953"/>
          </a:xfrm>
        </p:grpSpPr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3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roup 75"/>
          <p:cNvGrpSpPr>
            <a:grpSpLocks/>
          </p:cNvGrpSpPr>
          <p:nvPr/>
        </p:nvGrpSpPr>
        <p:grpSpPr bwMode="auto">
          <a:xfrm>
            <a:off x="8229069" y="4341333"/>
            <a:ext cx="1344612" cy="1512887"/>
            <a:chOff x="188" y="1425"/>
            <a:chExt cx="847" cy="953"/>
          </a:xfrm>
        </p:grpSpPr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3"/>
          <p:cNvGrpSpPr>
            <a:grpSpLocks/>
          </p:cNvGrpSpPr>
          <p:nvPr/>
        </p:nvGrpSpPr>
        <p:grpSpPr bwMode="auto">
          <a:xfrm>
            <a:off x="10011832" y="4334983"/>
            <a:ext cx="1344613" cy="1512887"/>
            <a:chOff x="188" y="1425"/>
            <a:chExt cx="847" cy="953"/>
          </a:xfrm>
        </p:grpSpPr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9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9060919" y="2807807"/>
            <a:ext cx="1320800" cy="963612"/>
            <a:chOff x="4369" y="791"/>
            <a:chExt cx="832" cy="607"/>
          </a:xfrm>
        </p:grpSpPr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00" name="Line 97"/>
          <p:cNvSpPr>
            <a:spLocks noChangeShapeType="1"/>
          </p:cNvSpPr>
          <p:nvPr/>
        </p:nvSpPr>
        <p:spPr bwMode="auto">
          <a:xfrm>
            <a:off x="6713006" y="1561619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>
            <a:off x="9938806" y="2971319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 flipV="1">
            <a:off x="9322856" y="2939569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>
            <a:off x="9316507" y="295862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>
            <a:off x="9938806" y="568912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 flipV="1">
            <a:off x="10726206" y="4530244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 flipV="1">
            <a:off x="6744756" y="260619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7" name="Line 104"/>
          <p:cNvSpPr>
            <a:spLocks noChangeShapeType="1"/>
          </p:cNvSpPr>
          <p:nvPr/>
        </p:nvSpPr>
        <p:spPr bwMode="auto">
          <a:xfrm>
            <a:off x="8119531" y="2622069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10383305" y="4477539"/>
            <a:ext cx="1103314" cy="385763"/>
            <a:chOff x="4712" y="2088"/>
            <a:chExt cx="695" cy="243"/>
          </a:xfrm>
        </p:grpSpPr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segment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Group 108"/>
          <p:cNvGrpSpPr>
            <a:grpSpLocks/>
          </p:cNvGrpSpPr>
          <p:nvPr/>
        </p:nvGrpSpPr>
        <p:grpSpPr bwMode="auto">
          <a:xfrm>
            <a:off x="6379643" y="1601575"/>
            <a:ext cx="1081089" cy="381000"/>
            <a:chOff x="4710" y="2088"/>
            <a:chExt cx="681" cy="240"/>
          </a:xfrm>
        </p:grpSpPr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" name="Text Box 110"/>
            <p:cNvSpPr txBox="1">
              <a:spLocks noChangeArrowheads="1"/>
            </p:cNvSpPr>
            <p:nvPr/>
          </p:nvSpPr>
          <p:spPr bwMode="auto">
            <a:xfrm>
              <a:off x="4710" y="2088"/>
              <a:ext cx="6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mic Sans MS" pitchFamily="66" charset="0"/>
                </a:rPr>
                <a:t>segment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</a:rPr>
              <a:t>Q:</a:t>
            </a:r>
            <a:r>
              <a:rPr lang="en-US" dirty="0">
                <a:ea typeface="ＭＳ Ｐゴシック" charset="0"/>
              </a:rPr>
              <a:t> how to set TCP timeout value</a:t>
            </a:r>
            <a:r>
              <a:rPr lang="en-US" dirty="0" smtClean="0">
                <a:ea typeface="ＭＳ Ｐゴシック" charset="0"/>
              </a:rPr>
              <a:t>?</a:t>
            </a:r>
            <a:endParaRPr lang="en-US" sz="4800" dirty="0">
              <a:ea typeface="ＭＳ Ｐゴシック" charset="0"/>
            </a:endParaRPr>
          </a:p>
        </p:txBody>
      </p:sp>
      <p:sp>
        <p:nvSpPr>
          <p:cNvPr id="115" name="Rectangle 1027"/>
          <p:cNvSpPr txBox="1">
            <a:spLocks noChangeArrowheads="1"/>
          </p:cNvSpPr>
          <p:nvPr/>
        </p:nvSpPr>
        <p:spPr bwMode="auto">
          <a:xfrm>
            <a:off x="339724" y="1989891"/>
            <a:ext cx="4903258" cy="2891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longer than end-to-end RTT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but that varies!!!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dirty="0">
                <a:solidFill>
                  <a:prstClr val="black"/>
                </a:solidFill>
                <a:ea typeface="ＭＳ Ｐゴシック" charset="0"/>
              </a:rPr>
              <a:t>too short </a:t>
            </a: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timeout</a:t>
            </a:r>
            <a:r>
              <a:rPr lang="en-US" i="1" dirty="0">
                <a:solidFill>
                  <a:prstClr val="black"/>
                </a:solidFill>
                <a:ea typeface="ＭＳ Ｐゴシック" charset="0"/>
              </a:rPr>
              <a:t>:</a:t>
            </a: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</a:t>
            </a:r>
            <a:endParaRPr lang="en-US" dirty="0" smtClean="0">
              <a:solidFill>
                <a:prstClr val="black"/>
              </a:solidFill>
              <a:ea typeface="ＭＳ Ｐゴシック" charset="0"/>
            </a:endParaRPr>
          </a:p>
          <a:p>
            <a:pPr lvl="1"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premature</a:t>
            </a: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, unnecessary retransmissions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dirty="0">
                <a:solidFill>
                  <a:prstClr val="black"/>
                </a:solidFill>
                <a:ea typeface="ＭＳ Ｐゴシック" charset="0"/>
              </a:rPr>
              <a:t>too long</a:t>
            </a:r>
            <a:r>
              <a:rPr lang="en-US" i="1" dirty="0" smtClean="0">
                <a:solidFill>
                  <a:prstClr val="black"/>
                </a:solidFill>
                <a:ea typeface="ＭＳ Ｐゴシック" charset="0"/>
              </a:rPr>
              <a:t>:</a:t>
            </a:r>
          </a:p>
          <a:p>
            <a:pPr lvl="1"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slow reaction to loss</a:t>
            </a:r>
          </a:p>
        </p:txBody>
      </p:sp>
    </p:spTree>
    <p:extLst>
      <p:ext uri="{BB962C8B-B14F-4D97-AF65-F5344CB8AC3E}">
        <p14:creationId xmlns:p14="http://schemas.microsoft.com/office/powerpoint/2010/main" val="7408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animBg="1"/>
      <p:bldP spid="101" grpId="0" uiExpand="1" animBg="1"/>
      <p:bldP spid="102" grpId="0" uiExpand="1" animBg="1"/>
      <p:bldP spid="103" grpId="0" uiExpand="1" animBg="1"/>
      <p:bldP spid="104" grpId="0" uiExpand="1" animBg="1"/>
      <p:bldP spid="105" grpId="0" uiExpand="1" animBg="1"/>
      <p:bldP spid="106" grpId="0" uiExpand="1" animBg="1"/>
      <p:bldP spid="107" grpId="0" uiExpand="1" animBg="1"/>
      <p:bldP spid="1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40416" y="6597353"/>
            <a:ext cx="730424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66329CBC-19FB-4710-9A89-D6545E117C12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1775521" y="980729"/>
            <a:ext cx="75152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solidFill>
                  <a:prstClr val="black"/>
                </a:solidFill>
                <a:latin typeface="Courier New" charset="0"/>
              </a:rPr>
              <a:t>EstimatedRTT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 = (1-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  <a:sym typeface="Symbol" charset="0"/>
              </a:rPr>
              <a:t>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)*</a:t>
            </a:r>
            <a:r>
              <a:rPr lang="en-US" sz="2000" b="1" dirty="0" err="1">
                <a:solidFill>
                  <a:prstClr val="black"/>
                </a:solidFill>
                <a:latin typeface="Courier New" charset="0"/>
              </a:rPr>
              <a:t>EstimatedRTT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 + 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  <a:sym typeface="Symbol" charset="0"/>
              </a:rPr>
              <a:t>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*</a:t>
            </a:r>
            <a:r>
              <a:rPr lang="en-US" sz="2000" b="1" dirty="0" err="1">
                <a:solidFill>
                  <a:prstClr val="black"/>
                </a:solidFill>
                <a:latin typeface="Courier New" charset="0"/>
              </a:rPr>
              <a:t>SampleRTT</a:t>
            </a:r>
            <a:endParaRPr lang="en-US" sz="2000" b="1" dirty="0">
              <a:solidFill>
                <a:prstClr val="black"/>
              </a:solidFill>
              <a:latin typeface="Courier New" charset="0"/>
            </a:endParaRPr>
          </a:p>
        </p:txBody>
      </p:sp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2066925" y="233364"/>
            <a:ext cx="7772400" cy="60334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round trip time, </a:t>
            </a:r>
            <a:r>
              <a:rPr lang="en-US" dirty="0" smtClean="0">
                <a:ea typeface="ＭＳ Ｐゴシック" charset="0"/>
                <a:cs typeface="+mj-cs"/>
              </a:rPr>
              <a:t>timeout </a:t>
            </a:r>
            <a:r>
              <a:rPr lang="en-US" dirty="0" smtClean="0">
                <a:ea typeface="ＭＳ Ｐゴシック" charset="0"/>
              </a:rPr>
              <a:t>estimation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574431" y="1426015"/>
            <a:ext cx="8340647" cy="1161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exponential weighted moving average: influence of past sample decreases exponentially fast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solidFill>
                  <a:prstClr val="black"/>
                </a:solidFill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 0.125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75521" y="4313487"/>
            <a:ext cx="5976664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solidFill>
                  <a:prstClr val="black"/>
                </a:solidFill>
                <a:latin typeface="Courier New" charset="0"/>
              </a:rPr>
              <a:t>DevRTT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 = (1-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  <a:sym typeface="Symbol" charset="0"/>
              </a:rPr>
              <a:t>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)*</a:t>
            </a:r>
            <a:r>
              <a:rPr lang="en-US" sz="2000" b="1" dirty="0" err="1">
                <a:solidFill>
                  <a:prstClr val="black"/>
                </a:solidFill>
                <a:latin typeface="Courier New" charset="0"/>
              </a:rPr>
              <a:t>DevRTT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 +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            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  <a:sym typeface="Symbol" charset="0"/>
              </a:rPr>
              <a:t>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*|</a:t>
            </a:r>
            <a:r>
              <a:rPr lang="en-US" sz="2000" b="1" dirty="0" err="1">
                <a:solidFill>
                  <a:prstClr val="black"/>
                </a:solidFill>
                <a:latin typeface="Courier New" charset="0"/>
              </a:rPr>
              <a:t>SampleRTT-EstimatedRTT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|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791745" y="5085185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charset="0"/>
              </a:rPr>
              <a:t>(typically, </a:t>
            </a:r>
            <a:r>
              <a:rPr lang="en-US" sz="2000" b="1" dirty="0">
                <a:solidFill>
                  <a:prstClr val="black"/>
                </a:solidFill>
                <a:latin typeface="Courier New" charset="0"/>
                <a:sym typeface="Symbol" charset="0"/>
              </a:rPr>
              <a:t> = 0.25)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89150" y="5509865"/>
            <a:ext cx="7918450" cy="1233488"/>
            <a:chOff x="565150" y="4368800"/>
            <a:chExt cx="7918450" cy="1233488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65150" y="4368800"/>
              <a:ext cx="7918450" cy="5265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Courier New" charset="0"/>
                  <a:ea typeface="ＭＳ Ｐゴシック" charset="0"/>
                </a:rPr>
                <a:t>TimeoutInterval</a:t>
              </a:r>
              <a:r>
                <a:rPr lang="en-US" sz="2400" b="1" dirty="0">
                  <a:solidFill>
                    <a:prstClr val="black"/>
                  </a:solidFill>
                  <a:latin typeface="Courier New" charset="0"/>
                  <a:ea typeface="ＭＳ Ｐゴシック" charset="0"/>
                </a:rPr>
                <a:t> = </a:t>
              </a:r>
              <a:r>
                <a:rPr lang="en-US" sz="2400" b="1" dirty="0" err="1">
                  <a:solidFill>
                    <a:prstClr val="black"/>
                  </a:solidFill>
                  <a:latin typeface="Courier New" charset="0"/>
                  <a:ea typeface="ＭＳ Ｐゴシック" charset="0"/>
                </a:rPr>
                <a:t>EstimatedRTT</a:t>
              </a:r>
              <a:r>
                <a:rPr lang="en-US" sz="2400" b="1" dirty="0">
                  <a:solidFill>
                    <a:prstClr val="black"/>
                  </a:solidFill>
                  <a:latin typeface="Courier New" charset="0"/>
                  <a:ea typeface="ＭＳ Ｐゴシック" charset="0"/>
                </a:rPr>
                <a:t> + 4*</a:t>
              </a:r>
              <a:r>
                <a:rPr lang="en-US" sz="2400" b="1" dirty="0" err="1">
                  <a:solidFill>
                    <a:prstClr val="black"/>
                  </a:solidFill>
                  <a:latin typeface="Courier New" charset="0"/>
                  <a:ea typeface="ＭＳ Ｐゴシック" charset="0"/>
                </a:rPr>
                <a:t>DevRTT</a:t>
              </a:r>
              <a:endParaRPr lang="en-US" sz="2400" b="1" dirty="0">
                <a:solidFill>
                  <a:prstClr val="black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6442075" y="5141913"/>
              <a:ext cx="198015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ja-JP" altLang="en-US" sz="2000">
                  <a:solidFill>
                    <a:srgbClr val="000099"/>
                  </a:solidFill>
                </a:rPr>
                <a:t>“</a:t>
              </a:r>
              <a:r>
                <a:rPr lang="en-US" altLang="ja-JP" sz="2000">
                  <a:solidFill>
                    <a:srgbClr val="000099"/>
                  </a:solidFill>
                </a:rPr>
                <a:t>safety margin</a:t>
              </a:r>
              <a:r>
                <a:rPr lang="ja-JP" altLang="en-US" sz="2000">
                  <a:solidFill>
                    <a:srgbClr val="000099"/>
                  </a:solidFill>
                </a:rPr>
                <a:t>”</a:t>
              </a:r>
              <a:endParaRPr lang="en-US" sz="2000">
                <a:solidFill>
                  <a:srgbClr val="000099"/>
                </a:solidFill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4806950" y="476250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7378700" y="476885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pic>
          <p:nvPicPr>
            <p:cNvPr id="26" name="Picture 20" descr="alarm_clock_ring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163" y="4773613"/>
              <a:ext cx="7524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096000" y="1656701"/>
            <a:ext cx="4992130" cy="3283168"/>
            <a:chOff x="1447135" y="2611595"/>
            <a:chExt cx="6680321" cy="4592989"/>
          </a:xfrm>
        </p:grpSpPr>
        <p:pic>
          <p:nvPicPr>
            <p:cNvPr id="5633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35" y="2611595"/>
              <a:ext cx="6272213" cy="4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 Box 18"/>
            <p:cNvSpPr txBox="1">
              <a:spLocks noChangeArrowheads="1"/>
            </p:cNvSpPr>
            <p:nvPr/>
          </p:nvSpPr>
          <p:spPr bwMode="auto">
            <a:xfrm rot="10800000">
              <a:off x="1457950" y="3185402"/>
              <a:ext cx="576600" cy="2447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RTT (milliseconds)</a:t>
              </a:r>
            </a:p>
          </p:txBody>
        </p:sp>
        <p:sp>
          <p:nvSpPr>
            <p:cNvPr id="63498" name="Text Box 19"/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5192752" cy="430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RTT: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gaia.cs.umass.edu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to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fantasia.eurecom.fr</a:t>
              </a:r>
            </a:p>
          </p:txBody>
        </p:sp>
        <p:sp>
          <p:nvSpPr>
            <p:cNvPr id="63499" name="Text Box 20"/>
            <p:cNvSpPr txBox="1">
              <a:spLocks noChangeArrowheads="1"/>
            </p:cNvSpPr>
            <p:nvPr/>
          </p:nvSpPr>
          <p:spPr bwMode="auto">
            <a:xfrm>
              <a:off x="6221413" y="5230812"/>
              <a:ext cx="1573468" cy="47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sampleRTT</a:t>
              </a:r>
            </a:p>
          </p:txBody>
        </p:sp>
        <p:sp>
          <p:nvSpPr>
            <p:cNvPr id="63500" name="Text Box 21"/>
            <p:cNvSpPr txBox="1">
              <a:spLocks noChangeArrowheads="1"/>
            </p:cNvSpPr>
            <p:nvPr/>
          </p:nvSpPr>
          <p:spPr bwMode="auto">
            <a:xfrm>
              <a:off x="6215064" y="5548313"/>
              <a:ext cx="1912392" cy="47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EstimatedRTT</a:t>
              </a:r>
            </a:p>
          </p:txBody>
        </p:sp>
        <p:sp>
          <p:nvSpPr>
            <p:cNvPr id="63501" name="AutoShape 22"/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2" name="AutoShape 23"/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3" name="Rectangle 24"/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4437063" y="6465888"/>
              <a:ext cx="836613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4041775" y="6386513"/>
              <a:ext cx="1512887" cy="81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time (seconds)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3b-</a:t>
            </a:r>
            <a:fld id="{7F3FB5D8-AC0C-4FE5-835F-69B6D961E38C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0664"/>
            <a:ext cx="8202613" cy="61604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fast </a:t>
            </a:r>
            <a:r>
              <a:rPr lang="en-US" dirty="0" smtClean="0">
                <a:ea typeface="ＭＳ Ｐゴシック" charset="0"/>
                <a:cs typeface="+mj-cs"/>
              </a:rPr>
              <a:t>retransmit (RFC 5681)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0779" y="1027320"/>
            <a:ext cx="3810000" cy="21856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time-out </a:t>
            </a:r>
            <a:r>
              <a:rPr lang="en-US" dirty="0" smtClean="0">
                <a:ea typeface="ＭＳ Ｐゴシック" charset="0"/>
              </a:rPr>
              <a:t>can be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long: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long delay before resending lost </a:t>
            </a:r>
            <a:r>
              <a:rPr lang="en-US" dirty="0" smtClean="0">
                <a:ea typeface="ＭＳ Ｐゴシック" charset="0"/>
              </a:rPr>
              <a:t>packet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IMPROVEMENT: detect </a:t>
            </a:r>
            <a:r>
              <a:rPr lang="en-US" dirty="0">
                <a:ea typeface="ＭＳ Ｐゴシック" charset="0"/>
                <a:cs typeface="+mn-cs"/>
              </a:rPr>
              <a:t>lost segments via duplicate </a:t>
            </a:r>
            <a:r>
              <a:rPr lang="en-US" dirty="0" smtClean="0">
                <a:ea typeface="ＭＳ Ｐゴシック" charset="0"/>
                <a:cs typeface="+mn-cs"/>
              </a:rPr>
              <a:t>ACKs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2224014" y="3684114"/>
            <a:ext cx="3212542" cy="269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if sender receives 3 duplicate ACKs for same data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Gill Sans MT" pitchFamily="34" charset="0"/>
              </a:rPr>
              <a:t>resend </a:t>
            </a:r>
            <a:r>
              <a:rPr lang="en-US" altLang="ja-JP" sz="2000" dirty="0" err="1">
                <a:solidFill>
                  <a:prstClr val="black"/>
                </a:solidFill>
                <a:latin typeface="Gill Sans MT" pitchFamily="34" charset="0"/>
              </a:rPr>
              <a:t>unacked</a:t>
            </a:r>
            <a:r>
              <a:rPr lang="en-US" altLang="ja-JP" sz="2000" dirty="0">
                <a:solidFill>
                  <a:prstClr val="black"/>
                </a:solidFill>
                <a:latin typeface="Gill Sans MT" pitchFamily="34" charset="0"/>
              </a:rPr>
              <a:t> segment with smallest </a:t>
            </a:r>
            <a:r>
              <a:rPr lang="en-US" altLang="ja-JP" sz="2000" dirty="0" err="1">
                <a:solidFill>
                  <a:prstClr val="black"/>
                </a:solidFill>
                <a:latin typeface="Gill Sans MT" pitchFamily="34" charset="0"/>
              </a:rPr>
              <a:t>seq</a:t>
            </a:r>
            <a:r>
              <a:rPr lang="en-US" altLang="ja-JP" sz="2000" dirty="0">
                <a:solidFill>
                  <a:prstClr val="black"/>
                </a:solidFill>
                <a:latin typeface="Gill Sans MT" pitchFamily="34" charset="0"/>
              </a:rPr>
              <a:t> #</a:t>
            </a:r>
          </a:p>
          <a:p>
            <a:pPr marL="463550" lvl="1" indent="-238125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likely that </a:t>
            </a:r>
            <a:r>
              <a:rPr lang="en-US" dirty="0" err="1">
                <a:solidFill>
                  <a:prstClr val="black"/>
                </a:solidFill>
                <a:latin typeface="Gill Sans MT" pitchFamily="34" charset="0"/>
              </a:rPr>
              <a:t>unacked</a:t>
            </a:r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 segment lost, so don</a:t>
            </a:r>
            <a:r>
              <a:rPr lang="ja-JP" altLang="en-US" dirty="0">
                <a:solidFill>
                  <a:prstClr val="black"/>
                </a:solidFill>
                <a:latin typeface="Gill Sans MT" pitchFamily="34" charset="0"/>
              </a:rPr>
              <a:t>’</a:t>
            </a:r>
            <a:r>
              <a:rPr lang="en-US" altLang="ja-JP" dirty="0">
                <a:solidFill>
                  <a:prstClr val="black"/>
                </a:solidFill>
                <a:latin typeface="Gill Sans MT" pitchFamily="34" charset="0"/>
              </a:rPr>
              <a:t>t wait for timeout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2147814" y="3455514"/>
            <a:ext cx="3509962" cy="2875789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2279576" y="3220563"/>
            <a:ext cx="235160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375920" y="5386196"/>
            <a:ext cx="2082800" cy="1009759"/>
          </a:xfrm>
          <a:prstGeom prst="wedgeRoundRectCallout">
            <a:avLst>
              <a:gd name="adj1" fmla="val -103525"/>
              <a:gd name="adj2" fmla="val -179736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cs typeface="Calibri" pitchFamily="34" charset="0"/>
              </a:rPr>
              <a:t>Implicit NAK!</a:t>
            </a:r>
          </a:p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cs typeface="Calibri" pitchFamily="34" charset="0"/>
              </a:rPr>
              <a:t>Q: Why need at least 3?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572251" y="22168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572251" y="2445470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7569077" y="1912069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0086851" y="1988269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7535739" y="2859807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572251" y="26740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572251" y="31312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7572251" y="2902669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7537327" y="3283669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7572251" y="3512269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245477" y="2612156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7597651" y="4524293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613776" y="1037356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B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7280152" y="1054819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Host A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7719889" y="2137495"/>
            <a:ext cx="210666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Seq=92, 8 bytes of data</a:t>
            </a:r>
          </a:p>
        </p:txBody>
      </p: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7673852" y="3386856"/>
            <a:ext cx="949325" cy="304800"/>
            <a:chOff x="4215" y="2253"/>
            <a:chExt cx="598" cy="192"/>
          </a:xfrm>
        </p:grpSpPr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7186489" y="2189881"/>
            <a:ext cx="400050" cy="3524250"/>
            <a:chOff x="396" y="868"/>
            <a:chExt cx="252" cy="2220"/>
          </a:xfrm>
        </p:grpSpPr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 rot="10800000">
              <a:off x="396" y="1776"/>
              <a:ext cx="25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timeout</a:t>
              </a:r>
            </a:p>
          </p:txBody>
        </p:sp>
        <p:grpSp>
          <p:nvGrpSpPr>
            <p:cNvPr id="33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V="1">
                <a:off x="3130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>
                <a:off x="3100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7684964" y="3698006"/>
            <a:ext cx="949325" cy="304800"/>
            <a:chOff x="35" y="1825"/>
            <a:chExt cx="598" cy="192"/>
          </a:xfrm>
        </p:grpSpPr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grpSp>
        <p:nvGrpSpPr>
          <p:cNvPr id="42" name="Group 72"/>
          <p:cNvGrpSpPr>
            <a:grpSpLocks/>
          </p:cNvGrpSpPr>
          <p:nvPr/>
        </p:nvGrpSpPr>
        <p:grpSpPr bwMode="auto">
          <a:xfrm>
            <a:off x="7670677" y="4028206"/>
            <a:ext cx="949325" cy="304800"/>
            <a:chOff x="35" y="1825"/>
            <a:chExt cx="598" cy="192"/>
          </a:xfrm>
        </p:grpSpPr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48" name="Rectangle 84"/>
          <p:cNvSpPr>
            <a:spLocks noChangeArrowheads="1"/>
          </p:cNvSpPr>
          <p:nvPr/>
        </p:nvSpPr>
        <p:spPr bwMode="auto">
          <a:xfrm>
            <a:off x="7788152" y="2459757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7696077" y="2404194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Seq=100, 20 bytes of data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7750052" y="4510007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7657977" y="445444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Seq=100, 20 bytes of data</a:t>
            </a:r>
          </a:p>
        </p:txBody>
      </p:sp>
      <p:grpSp>
        <p:nvGrpSpPr>
          <p:cNvPr id="52" name="Group 93"/>
          <p:cNvGrpSpPr>
            <a:grpSpLocks/>
          </p:cNvGrpSpPr>
          <p:nvPr/>
        </p:nvGrpSpPr>
        <p:grpSpPr bwMode="auto">
          <a:xfrm>
            <a:off x="7189663" y="1294531"/>
            <a:ext cx="630238" cy="533400"/>
            <a:chOff x="-44" y="1473"/>
            <a:chExt cx="981" cy="1105"/>
          </a:xfrm>
        </p:grpSpPr>
        <p:pic>
          <p:nvPicPr>
            <p:cNvPr id="5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96"/>
          <p:cNvGrpSpPr>
            <a:grpSpLocks/>
          </p:cNvGrpSpPr>
          <p:nvPr/>
        </p:nvGrpSpPr>
        <p:grpSpPr bwMode="auto">
          <a:xfrm flipH="1">
            <a:off x="9767763" y="1321520"/>
            <a:ext cx="654050" cy="579437"/>
            <a:chOff x="-44" y="1473"/>
            <a:chExt cx="981" cy="1105"/>
          </a:xfrm>
        </p:grpSpPr>
        <p:pic>
          <p:nvPicPr>
            <p:cNvPr id="5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0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7" grpId="0" animBg="1"/>
      <p:bldP spid="48" grpId="0" animBg="1"/>
      <p:bldP spid="49" grpId="0"/>
      <p:bldP spid="50" grpId="0" animBg="1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196589"/>
            <a:ext cx="9359769" cy="764704"/>
          </a:xfrm>
        </p:spPr>
        <p:txBody>
          <a:bodyPr/>
          <a:lstStyle/>
          <a:p>
            <a:r>
              <a:rPr lang="sv-SE" dirty="0" smtClean="0"/>
              <a:t>Q: Is TCP </a:t>
            </a:r>
            <a:r>
              <a:rPr lang="sv-SE" dirty="0" err="1" smtClean="0"/>
              <a:t>stateful</a:t>
            </a:r>
            <a:r>
              <a:rPr lang="sv-SE" dirty="0"/>
              <a:t> </a:t>
            </a:r>
            <a:r>
              <a:rPr lang="sv-SE" dirty="0" smtClean="0"/>
              <a:t>or </a:t>
            </a:r>
            <a:r>
              <a:rPr lang="sv-SE" dirty="0" err="1" smtClean="0"/>
              <a:t>stateless</a:t>
            </a:r>
            <a:r>
              <a:rPr lang="sv-SE" dirty="0" smtClean="0"/>
              <a:t>?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0" y="1637184"/>
            <a:ext cx="6245061" cy="1296144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</a:rPr>
              <a:t>Is it possible to  </a:t>
            </a:r>
            <a:r>
              <a:rPr lang="en-US" dirty="0">
                <a:latin typeface="Gill Sans MT" charset="0"/>
                <a:ea typeface="ＭＳ Ｐゴシック" charset="0"/>
              </a:rPr>
              <a:t>have reliable transfer over UDP?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</a:rPr>
              <a:t>reliable </a:t>
            </a:r>
            <a:r>
              <a:rPr lang="en-US" dirty="0">
                <a:latin typeface="Gill Sans MT" charset="0"/>
                <a:ea typeface="ＭＳ Ｐゴシック" charset="0"/>
              </a:rPr>
              <a:t>transfer over UDP?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sz="half" idx="1"/>
          </p:nvPr>
        </p:nvSpPr>
        <p:spPr bwMode="auto">
          <a:xfrm>
            <a:off x="422031" y="1268760"/>
            <a:ext cx="10234245" cy="3959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add </a:t>
            </a:r>
            <a:r>
              <a:rPr lang="en-US" dirty="0">
                <a:latin typeface="Gill Sans MT" charset="0"/>
                <a:ea typeface="ＭＳ Ｐゴシック" charset="0"/>
              </a:rPr>
              <a:t>reliability at application layer</a:t>
            </a:r>
          </a:p>
          <a:p>
            <a:pPr lvl="1" indent="-342900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application-specific error </a:t>
            </a:r>
            <a:r>
              <a:rPr lang="en-US" dirty="0" smtClean="0">
                <a:latin typeface="Gill Sans MT" charset="0"/>
                <a:ea typeface="ＭＳ Ｐゴシック" charset="0"/>
              </a:rPr>
              <a:t>recovery</a:t>
            </a:r>
          </a:p>
          <a:p>
            <a:pPr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Gill Sans MT" charset="0"/>
              <a:ea typeface="ＭＳ Ｐゴシック" charset="0"/>
            </a:endParaRPr>
          </a:p>
          <a:p>
            <a:pPr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But best to: not “reinvent </a:t>
            </a:r>
            <a:r>
              <a:rPr lang="en-US" dirty="0" smtClean="0">
                <a:latin typeface="Gill Sans MT" charset="0"/>
                <a:ea typeface="ＭＳ Ｐゴシック" charset="0"/>
              </a:rPr>
              <a:t>“ TCP </a:t>
            </a:r>
            <a:r>
              <a:rPr lang="en-US" dirty="0" smtClean="0">
                <a:latin typeface="Gill Sans MT" charset="0"/>
                <a:ea typeface="ＭＳ Ｐゴシック" charset="0"/>
              </a:rPr>
              <a:t>on top of UDP </a:t>
            </a:r>
          </a:p>
          <a:p>
            <a:pPr lvl="1" indent="-342900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i.e.. if you need TCP, use TCP </a:t>
            </a:r>
            <a:r>
              <a:rPr lang="en-US" dirty="0" smtClean="0">
                <a:latin typeface="Gill Sans MT" charset="0"/>
                <a:ea typeface="ＭＳ Ｐゴシック" charset="0"/>
                <a:sym typeface="Wingdings" panose="05000000000000000000" pitchFamily="2" charset="2"/>
              </a:rPr>
              <a:t></a:t>
            </a:r>
          </a:p>
          <a:p>
            <a:pPr lvl="1" indent="-342900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  <a:sym typeface="Wingdings" panose="05000000000000000000" pitchFamily="2" charset="2"/>
              </a:rPr>
              <a:t>i.e..: it is best to have protocol definitions and implementations for types of services needed (so that they are reused and not need to be implemented by each “user” separately and from scratch)</a:t>
            </a:r>
            <a:endParaRPr lang="en-US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B2B77E94-00F1-4E48-A135-47B3C94399B2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31" y="70100"/>
            <a:ext cx="9677400" cy="10080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Pipelined </a:t>
            </a:r>
            <a:r>
              <a:rPr lang="en-US" sz="4000" dirty="0" err="1" smtClean="0">
                <a:ea typeface="ＭＳ Ｐゴシック" charset="0"/>
              </a:rPr>
              <a:t>ack</a:t>
            </a:r>
            <a:r>
              <a:rPr lang="en-US" sz="4000" dirty="0" smtClean="0">
                <a:ea typeface="ＭＳ Ｐゴシック" charset="0"/>
              </a:rPr>
              <a:t>-based error-control protocols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9939" y="980728"/>
            <a:ext cx="11113476" cy="146719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pipelining:</a:t>
            </a:r>
            <a:r>
              <a:rPr lang="en-US" dirty="0" smtClean="0"/>
              <a:t> sender allows multiple,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in-flight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, yet-to-be-acknowledged </a:t>
            </a:r>
            <a:r>
              <a:rPr lang="en-US" altLang="ja-JP" dirty="0" err="1" smtClean="0"/>
              <a:t>pkts</a:t>
            </a:r>
            <a:endParaRPr lang="en-US" altLang="ja-JP" dirty="0" smtClean="0"/>
          </a:p>
          <a:p>
            <a:pPr lvl="1">
              <a:defRPr/>
            </a:pPr>
            <a:r>
              <a:rPr lang="en-US" dirty="0" smtClean="0"/>
              <a:t>range of sequence numbers must be increased</a:t>
            </a:r>
          </a:p>
          <a:p>
            <a:pPr lvl="1">
              <a:defRPr/>
            </a:pPr>
            <a:r>
              <a:rPr lang="en-US" dirty="0" smtClean="0"/>
              <a:t>buffering at sender and/or receiver</a:t>
            </a:r>
          </a:p>
        </p:txBody>
      </p:sp>
      <p:pic>
        <p:nvPicPr>
          <p:cNvPr id="38920" name="Picture 5" descr="rdt_pipelin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9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1" name="Group 44"/>
          <p:cNvGrpSpPr>
            <a:grpSpLocks/>
          </p:cNvGrpSpPr>
          <p:nvPr/>
        </p:nvGrpSpPr>
        <p:grpSpPr bwMode="auto">
          <a:xfrm>
            <a:off x="2922588" y="3624264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5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6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7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922" name="Freeform 48"/>
          <p:cNvSpPr>
            <a:spLocks/>
          </p:cNvSpPr>
          <p:nvPr/>
        </p:nvSpPr>
        <p:spPr bwMode="auto">
          <a:xfrm>
            <a:off x="8863014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8923" name="Group 50"/>
          <p:cNvGrpSpPr>
            <a:grpSpLocks/>
          </p:cNvGrpSpPr>
          <p:nvPr/>
        </p:nvGrpSpPr>
        <p:grpSpPr bwMode="auto">
          <a:xfrm>
            <a:off x="6034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1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2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3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924" name="Group 55"/>
          <p:cNvGrpSpPr>
            <a:grpSpLocks/>
          </p:cNvGrpSpPr>
          <p:nvPr/>
        </p:nvGrpSpPr>
        <p:grpSpPr bwMode="auto">
          <a:xfrm>
            <a:off x="5845175" y="3508375"/>
            <a:ext cx="223838" cy="501650"/>
            <a:chOff x="4140" y="429"/>
            <a:chExt cx="1425" cy="2396"/>
          </a:xfrm>
        </p:grpSpPr>
        <p:sp>
          <p:nvSpPr>
            <p:cNvPr id="38958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60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61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3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5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8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8970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2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73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5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8925" name="Group 88"/>
          <p:cNvGrpSpPr>
            <a:grpSpLocks/>
          </p:cNvGrpSpPr>
          <p:nvPr/>
        </p:nvGrpSpPr>
        <p:grpSpPr bwMode="auto">
          <a:xfrm>
            <a:off x="8909050" y="3503613"/>
            <a:ext cx="223838" cy="501650"/>
            <a:chOff x="4140" y="429"/>
            <a:chExt cx="1425" cy="2396"/>
          </a:xfrm>
        </p:grpSpPr>
        <p:sp>
          <p:nvSpPr>
            <p:cNvPr id="38926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28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29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1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3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6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37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8938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0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41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3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8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/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98" y="412242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0BFE6DCB-5079-43AF-B5C3-3F5B7B130227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2773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2733676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75" y="193676"/>
            <a:ext cx="7772400" cy="6397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Connection Management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16281" y="1169004"/>
            <a:ext cx="8335963" cy="10852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dirty="0"/>
              <a:t>before exchanging data, sender/receiver </a:t>
            </a:r>
            <a:r>
              <a:rPr lang="ja-JP" altLang="en-US" dirty="0"/>
              <a:t>“</a:t>
            </a:r>
            <a:r>
              <a:rPr lang="en-US" altLang="ja-JP" dirty="0"/>
              <a:t>handshake</a:t>
            </a:r>
            <a:r>
              <a:rPr lang="ja-JP" altLang="en-US" dirty="0"/>
              <a:t>”</a:t>
            </a:r>
            <a:r>
              <a:rPr lang="en-US" altLang="ja-JP" dirty="0"/>
              <a:t>: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agree to establish connection +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2733676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2747963" y="3544888"/>
            <a:ext cx="23352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connection state: ESTAB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connection variables:</a:t>
            </a:r>
          </a:p>
          <a:p>
            <a:pPr lvl="1">
              <a:defRPr/>
            </a:pPr>
            <a:r>
              <a:rPr lang="en-US" sz="1400" dirty="0" err="1">
                <a:solidFill>
                  <a:prstClr val="black"/>
                </a:solidFill>
              </a:rPr>
              <a:t>seq</a:t>
            </a:r>
            <a:r>
              <a:rPr lang="en-US" sz="1400" dirty="0">
                <a:solidFill>
                  <a:prstClr val="black"/>
                </a:solidFill>
              </a:rPr>
              <a:t> # client-to-server</a:t>
            </a:r>
          </a:p>
          <a:p>
            <a:pPr lvl="1">
              <a:defRPr/>
            </a:pPr>
            <a:r>
              <a:rPr lang="en-US" sz="1400" dirty="0">
                <a:solidFill>
                  <a:prstClr val="black"/>
                </a:solidFill>
              </a:rPr>
              <a:t>         server-to-client</a:t>
            </a:r>
          </a:p>
          <a:p>
            <a:pPr lvl="1">
              <a:defRPr/>
            </a:pPr>
            <a:r>
              <a:rPr lang="en-US" sz="1400" b="1" dirty="0" err="1">
                <a:solidFill>
                  <a:prstClr val="black"/>
                </a:solidFill>
                <a:latin typeface="Courier New" charset="0"/>
              </a:rPr>
              <a:t>rcvBuffer</a:t>
            </a:r>
            <a:r>
              <a:rPr lang="en-US" sz="1400" dirty="0">
                <a:solidFill>
                  <a:prstClr val="black"/>
                </a:solidFill>
              </a:rPr>
              <a:t> size</a:t>
            </a:r>
          </a:p>
          <a:p>
            <a:pPr lvl="1">
              <a:defRPr/>
            </a:pPr>
            <a:r>
              <a:rPr lang="en-US" sz="1400" dirty="0">
                <a:solidFill>
                  <a:prstClr val="black"/>
                </a:solidFill>
              </a:rPr>
              <a:t>   at </a:t>
            </a:r>
            <a:r>
              <a:rPr lang="en-US" sz="1400" dirty="0" err="1">
                <a:solidFill>
                  <a:prstClr val="black"/>
                </a:solidFill>
              </a:rPr>
              <a:t>server,client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pPr lvl="1">
              <a:defRPr/>
            </a:pPr>
            <a:r>
              <a:rPr lang="en-US" sz="1400" dirty="0">
                <a:solidFill>
                  <a:prstClr val="black"/>
                </a:solidFill>
              </a:rPr>
              <a:t>           </a:t>
            </a:r>
          </a:p>
        </p:txBody>
      </p:sp>
      <p:grpSp>
        <p:nvGrpSpPr>
          <p:cNvPr id="69643" name="Group 46"/>
          <p:cNvGrpSpPr>
            <a:grpSpLocks/>
          </p:cNvGrpSpPr>
          <p:nvPr/>
        </p:nvGrpSpPr>
        <p:grpSpPr bwMode="auto">
          <a:xfrm>
            <a:off x="3681413" y="3346451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2678114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2740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2692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2705101" y="5349876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2733675" y="5338764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4997450" y="5310189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50" name="Freeform 8"/>
          <p:cNvSpPr>
            <a:spLocks/>
          </p:cNvSpPr>
          <p:nvPr/>
        </p:nvSpPr>
        <p:spPr bwMode="auto">
          <a:xfrm flipH="1">
            <a:off x="2260601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7075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7035801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7035801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7050088" y="3551238"/>
            <a:ext cx="23352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connection state: ESTAB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connection Variables:</a:t>
            </a:r>
          </a:p>
          <a:p>
            <a:pPr lvl="1">
              <a:defRPr/>
            </a:pPr>
            <a:r>
              <a:rPr lang="en-US" sz="1400">
                <a:solidFill>
                  <a:prstClr val="black"/>
                </a:solidFill>
              </a:rPr>
              <a:t>seq # client-to-server</a:t>
            </a:r>
          </a:p>
          <a:p>
            <a:pPr lvl="1">
              <a:defRPr/>
            </a:pPr>
            <a:r>
              <a:rPr lang="en-US" sz="1400">
                <a:solidFill>
                  <a:prstClr val="black"/>
                </a:solidFill>
              </a:rPr>
              <a:t>          server-to-client</a:t>
            </a:r>
          </a:p>
          <a:p>
            <a:pPr lvl="1">
              <a:defRPr/>
            </a:pPr>
            <a:r>
              <a:rPr lang="en-US" sz="1400" b="1">
                <a:solidFill>
                  <a:prstClr val="black"/>
                </a:solidFill>
                <a:latin typeface="Courier New" charset="0"/>
              </a:rPr>
              <a:t>rcvBuffer</a:t>
            </a:r>
            <a:r>
              <a:rPr lang="en-US" sz="1400">
                <a:solidFill>
                  <a:prstClr val="black"/>
                </a:solidFill>
              </a:rPr>
              <a:t> size</a:t>
            </a:r>
          </a:p>
          <a:p>
            <a:pPr lvl="1">
              <a:defRPr/>
            </a:pPr>
            <a:r>
              <a:rPr lang="en-US" sz="1400">
                <a:solidFill>
                  <a:prstClr val="black"/>
                </a:solidFill>
              </a:rPr>
              <a:t>   at server,client </a:t>
            </a:r>
          </a:p>
          <a:p>
            <a:pPr lvl="1">
              <a:defRPr/>
            </a:pPr>
            <a:r>
              <a:rPr lang="en-US" sz="1400">
                <a:solidFill>
                  <a:prstClr val="black"/>
                </a:solidFill>
              </a:rPr>
              <a:t>           </a:t>
            </a:r>
          </a:p>
        </p:txBody>
      </p:sp>
      <p:grpSp>
        <p:nvGrpSpPr>
          <p:cNvPr id="69655" name="Group 67"/>
          <p:cNvGrpSpPr>
            <a:grpSpLocks/>
          </p:cNvGrpSpPr>
          <p:nvPr/>
        </p:nvGrpSpPr>
        <p:grpSpPr bwMode="auto">
          <a:xfrm>
            <a:off x="7983538" y="3352801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6980239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7042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6994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7007226" y="5356226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7035800" y="5345114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9299575" y="5316539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9662" name="Freeform 78"/>
          <p:cNvSpPr>
            <a:spLocks/>
          </p:cNvSpPr>
          <p:nvPr/>
        </p:nvSpPr>
        <p:spPr bwMode="auto">
          <a:xfrm>
            <a:off x="9317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2611438" y="5815014"/>
            <a:ext cx="289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prstClr val="black"/>
                </a:solidFill>
                <a:latin typeface="Courier New" charset="0"/>
              </a:rPr>
              <a:t>Socket clientSocket =   </a:t>
            </a:r>
          </a:p>
          <a:p>
            <a:pPr>
              <a:defRPr/>
            </a:pPr>
            <a:r>
              <a:rPr lang="en-US" sz="1200" b="1">
                <a:solidFill>
                  <a:prstClr val="black"/>
                </a:solidFill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6911976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prstClr val="black"/>
                </a:solidFill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69665" name="Group 89"/>
          <p:cNvGrpSpPr>
            <a:grpSpLocks/>
          </p:cNvGrpSpPr>
          <p:nvPr/>
        </p:nvGrpSpPr>
        <p:grpSpPr bwMode="auto">
          <a:xfrm>
            <a:off x="1784350" y="5026026"/>
            <a:ext cx="698500" cy="612775"/>
            <a:chOff x="-44" y="1473"/>
            <a:chExt cx="981" cy="1105"/>
          </a:xfrm>
        </p:grpSpPr>
        <p:pic>
          <p:nvPicPr>
            <p:cNvPr id="6969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0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666" name="Group 92"/>
          <p:cNvGrpSpPr>
            <a:grpSpLocks/>
          </p:cNvGrpSpPr>
          <p:nvPr/>
        </p:nvGrpSpPr>
        <p:grpSpPr bwMode="auto">
          <a:xfrm>
            <a:off x="9599614" y="4924426"/>
            <a:ext cx="415925" cy="627063"/>
            <a:chOff x="4140" y="429"/>
            <a:chExt cx="1425" cy="2396"/>
          </a:xfrm>
        </p:grpSpPr>
        <p:sp>
          <p:nvSpPr>
            <p:cNvPr id="69667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69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70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2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4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9678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9679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1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82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4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Transport</a:t>
            </a:r>
            <a:r>
              <a:rPr lang="en-US" sz="1400">
                <a:solidFill>
                  <a:prstClr val="black"/>
                </a:solidFill>
              </a:rPr>
              <a:t> </a:t>
            </a:r>
            <a:r>
              <a:rPr lang="en-US" sz="120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E581A9ED-FBDD-40ED-A2BE-D435C73591AA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1631504" y="207878"/>
            <a:ext cx="9036496" cy="556826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Setting up a connection: TCP 3-way handshake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4806950" y="2471097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2820988" y="2398073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78" y="1624"/>
              <a:ext cx="9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SYN=1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Seq</a:t>
              </a:r>
              <a:r>
                <a:rPr lang="en-US" dirty="0">
                  <a:solidFill>
                    <a:prstClr val="black"/>
                  </a:solidFill>
                </a:rPr>
                <a:t>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7396164" y="2540947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9582151" y="5379397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4805363" y="3067998"/>
            <a:ext cx="4537074" cy="1425575"/>
            <a:chOff x="2060" y="1785"/>
            <a:chExt cx="2858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202" y="2169"/>
              <a:ext cx="1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SYN=1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Seq</a:t>
              </a:r>
              <a:r>
                <a:rPr lang="en-US" dirty="0">
                  <a:solidFill>
                    <a:prstClr val="black"/>
                  </a:solidFill>
                </a:rPr>
                <a:t>=y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ACK=1</a:t>
              </a:r>
              <a:r>
                <a:rPr lang="en-US" dirty="0">
                  <a:solidFill>
                    <a:prstClr val="black"/>
                  </a:solidFill>
                </a:rPr>
                <a:t>; </a:t>
              </a:r>
              <a:r>
                <a:rPr lang="en-US" dirty="0" err="1">
                  <a:solidFill>
                    <a:prstClr val="black"/>
                  </a:solidFill>
                </a:rPr>
                <a:t>ACKnum</a:t>
              </a:r>
              <a:r>
                <a:rPr lang="en-US" dirty="0">
                  <a:solidFill>
                    <a:prstClr val="black"/>
                  </a:solidFill>
                </a:rPr>
                <a:t>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42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choose </a:t>
              </a:r>
              <a:r>
                <a:rPr lang="en-US" sz="1400" dirty="0" err="1">
                  <a:solidFill>
                    <a:prstClr val="black"/>
                  </a:solidFill>
                </a:rPr>
                <a:t>init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seq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num</a:t>
              </a:r>
              <a:r>
                <a:rPr lang="en-US" sz="1400" dirty="0">
                  <a:solidFill>
                    <a:prstClr val="black"/>
                  </a:solidFill>
                </a:rPr>
                <a:t>, y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send TCP SYN/ACK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 dirty="0" err="1">
                  <a:solidFill>
                    <a:prstClr val="black"/>
                  </a:solidFill>
                </a:rPr>
                <a:t>msg</a:t>
              </a:r>
              <a:r>
                <a:rPr lang="en-US" sz="1400" dirty="0">
                  <a:solidFill>
                    <a:prstClr val="black"/>
                  </a:solidFill>
                </a:rPr>
                <a:t>, </a:t>
              </a:r>
              <a:r>
                <a:rPr lang="en-US" sz="1400" dirty="0" err="1">
                  <a:solidFill>
                    <a:prstClr val="black"/>
                  </a:solidFill>
                </a:rPr>
                <a:t>acking</a:t>
              </a:r>
              <a:r>
                <a:rPr lang="en-US" sz="1400" dirty="0">
                  <a:solidFill>
                    <a:prstClr val="black"/>
                  </a:solidFill>
                </a:rPr>
                <a:t> SYN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Reserve buffer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2522539" y="4166547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135" y="2852"/>
              <a:ext cx="14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ACK=1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ACKnum</a:t>
              </a:r>
              <a:r>
                <a:rPr lang="en-US" dirty="0">
                  <a:solidFill>
                    <a:prstClr val="black"/>
                  </a:solidFill>
                </a:rPr>
                <a:t>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received SYN/ACK(x)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send ACK for SYN/ACK;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received ACK(y)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1824039" y="2436172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1825626" y="3096573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9278939" y="2491735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9993313" y="3693473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70672" name="Group 113"/>
          <p:cNvGrpSpPr>
            <a:grpSpLocks/>
          </p:cNvGrpSpPr>
          <p:nvPr/>
        </p:nvGrpSpPr>
        <p:grpSpPr bwMode="auto">
          <a:xfrm>
            <a:off x="1833564" y="1747197"/>
            <a:ext cx="8548687" cy="736600"/>
            <a:chOff x="195" y="1002"/>
            <a:chExt cx="5385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LISTEN</a:t>
              </a:r>
            </a:p>
          </p:txBody>
        </p:sp>
        <p:grpSp>
          <p:nvGrpSpPr>
            <p:cNvPr id="70677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70711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712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678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70679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81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82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4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6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9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0690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0691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3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94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9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706DD840-AA9F-4DA6-8219-F80E60EE20DC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4995864" y="1549500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7585075" y="1619351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2068514" y="2230538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8699500" y="1570137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5037138" y="3338612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521" y="2562"/>
              <a:ext cx="9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FIN=1, </a:t>
              </a:r>
              <a:r>
                <a:rPr lang="en-US" dirty="0" err="1">
                  <a:solidFill>
                    <a:prstClr val="black"/>
                  </a:solidFill>
                </a:rPr>
                <a:t>seq</a:t>
              </a:r>
              <a:r>
                <a:rPr lang="en-US" dirty="0">
                  <a:solidFill>
                    <a:prstClr val="black"/>
                  </a:solidFill>
                </a:rPr>
                <a:t>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5067300" y="4046638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89" y="2958"/>
              <a:ext cx="14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ACK=1; </a:t>
              </a:r>
              <a:r>
                <a:rPr lang="en-US" dirty="0" err="1">
                  <a:solidFill>
                    <a:prstClr val="black"/>
                  </a:solidFill>
                </a:rPr>
                <a:t>ACKnum</a:t>
              </a:r>
              <a:r>
                <a:rPr lang="en-US" dirty="0">
                  <a:solidFill>
                    <a:prstClr val="black"/>
                  </a:solidFill>
                </a:rPr>
                <a:t>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3614739" y="2370238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43" y="1875"/>
              <a:ext cx="14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ACK=1; </a:t>
              </a:r>
              <a:r>
                <a:rPr lang="en-US" dirty="0" err="1">
                  <a:solidFill>
                    <a:prstClr val="black"/>
                  </a:solidFill>
                </a:rPr>
                <a:t>ACKnum</a:t>
              </a:r>
              <a:r>
                <a:rPr lang="en-US" dirty="0">
                  <a:solidFill>
                    <a:prstClr val="black"/>
                  </a:solidFill>
                </a:rPr>
                <a:t>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can still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7583488" y="2500412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can no longer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send data</a:t>
              </a:r>
            </a:p>
          </p:txBody>
        </p:sp>
        <p:grpSp>
          <p:nvGrpSpPr>
            <p:cNvPr id="74829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prstClr val="black"/>
                    </a:solidFill>
                  </a:rPr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9166226" y="3681513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2174877" y="3073503"/>
            <a:ext cx="1268413" cy="1046163"/>
            <a:chOff x="410" y="2271"/>
            <a:chExt cx="799" cy="659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410" y="2717"/>
              <a:ext cx="7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TIME_WAIT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2198688" y="3954563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338" y="3093"/>
              <a:ext cx="815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(typically 30s)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1957388" y="241301"/>
            <a:ext cx="7772400" cy="5969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2074864" y="1514576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2728913" y="1568550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97" y="1493"/>
              <a:ext cx="9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FIN=1, </a:t>
              </a:r>
              <a:r>
                <a:rPr lang="en-US" dirty="0" err="1">
                  <a:solidFill>
                    <a:prstClr val="black"/>
                  </a:solidFill>
                </a:rPr>
                <a:t>seq</a:t>
              </a:r>
              <a:r>
                <a:rPr lang="en-US" dirty="0">
                  <a:solidFill>
                    <a:prstClr val="black"/>
                  </a:solidFill>
                </a:rPr>
                <a:t>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solidFill>
                    <a:prstClr val="black"/>
                  </a:solidFill>
                </a:rPr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2022476" y="836713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8877300" y="854176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9293226" y="1236762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2057401" y="12193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ESTAB</a:t>
            </a:r>
          </a:p>
        </p:txBody>
      </p:sp>
      <p:grpSp>
        <p:nvGrpSpPr>
          <p:cNvPr id="74775" name="Group 88"/>
          <p:cNvGrpSpPr>
            <a:grpSpLocks/>
          </p:cNvGrpSpPr>
          <p:nvPr/>
        </p:nvGrpSpPr>
        <p:grpSpPr bwMode="auto">
          <a:xfrm>
            <a:off x="4664075" y="911326"/>
            <a:ext cx="642938" cy="600075"/>
            <a:chOff x="-44" y="1473"/>
            <a:chExt cx="981" cy="1105"/>
          </a:xfrm>
        </p:grpSpPr>
        <p:pic>
          <p:nvPicPr>
            <p:cNvPr id="74809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0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776" name="Group 91"/>
          <p:cNvGrpSpPr>
            <a:grpSpLocks/>
          </p:cNvGrpSpPr>
          <p:nvPr/>
        </p:nvGrpSpPr>
        <p:grpSpPr bwMode="auto">
          <a:xfrm>
            <a:off x="7296150" y="914500"/>
            <a:ext cx="336550" cy="512762"/>
            <a:chOff x="4140" y="429"/>
            <a:chExt cx="1425" cy="2396"/>
          </a:xfrm>
        </p:grpSpPr>
        <p:sp>
          <p:nvSpPr>
            <p:cNvPr id="74777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79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80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2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4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7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788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4789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1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92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4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42497" y="4995745"/>
            <a:ext cx="18970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simultaneous FINs</a:t>
            </a:r>
          </a:p>
          <a:p>
            <a:r>
              <a:rPr lang="en-US" dirty="0">
                <a:solidFill>
                  <a:prstClr val="black"/>
                </a:solidFill>
              </a:rPr>
              <a:t>can be handled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541" y="5770418"/>
            <a:ext cx="4116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RST: alternative way to close connection </a:t>
            </a:r>
          </a:p>
          <a:p>
            <a:r>
              <a:rPr lang="en-US" dirty="0">
                <a:solidFill>
                  <a:prstClr val="black"/>
                </a:solidFill>
              </a:rPr>
              <a:t>immediately, when </a:t>
            </a:r>
            <a:r>
              <a:rPr lang="en-US" b="1" dirty="0">
                <a:solidFill>
                  <a:prstClr val="black"/>
                </a:solidFill>
              </a:rPr>
              <a:t>error </a:t>
            </a:r>
            <a:r>
              <a:rPr lang="en-US" dirty="0">
                <a:solidFill>
                  <a:prstClr val="black"/>
                </a:solidFill>
              </a:rPr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33162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/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2" y="429309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06C79F0A-1863-4A9E-BCCE-8674BA967042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313" y="171451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6934201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6566" name="Freeform 32"/>
          <p:cNvSpPr>
            <a:spLocks/>
          </p:cNvSpPr>
          <p:nvPr/>
        </p:nvSpPr>
        <p:spPr bwMode="auto">
          <a:xfrm>
            <a:off x="9375776" y="849314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6848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7388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66569" name="Group 47"/>
          <p:cNvGrpSpPr>
            <a:grpSpLocks/>
          </p:cNvGrpSpPr>
          <p:nvPr/>
        </p:nvGrpSpPr>
        <p:grpSpPr bwMode="auto">
          <a:xfrm>
            <a:off x="7156451" y="2082801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TCP socket</a:t>
              </a:r>
            </a:p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7324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8228014" y="3130550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TCP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7332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8235951" y="4116388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IP</a:t>
            </a:r>
          </a:p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code</a:t>
            </a:r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6842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6854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66577" name="Group 56"/>
          <p:cNvGrpSpPr>
            <a:grpSpLocks/>
          </p:cNvGrpSpPr>
          <p:nvPr/>
        </p:nvGrpSpPr>
        <p:grpSpPr bwMode="auto">
          <a:xfrm>
            <a:off x="7831138" y="1874839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6578" name="Freeform 63"/>
          <p:cNvSpPr>
            <a:spLocks/>
          </p:cNvSpPr>
          <p:nvPr/>
        </p:nvSpPr>
        <p:spPr bwMode="auto">
          <a:xfrm rot="10800000">
            <a:off x="7823201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6579" name="Group 77"/>
          <p:cNvGrpSpPr>
            <a:grpSpLocks/>
          </p:cNvGrpSpPr>
          <p:nvPr/>
        </p:nvGrpSpPr>
        <p:grpSpPr bwMode="auto">
          <a:xfrm>
            <a:off x="7013576" y="4827589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7132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7289801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7297739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7292976" y="4824414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99"/>
          <p:cNvGrpSpPr>
            <a:grpSpLocks/>
          </p:cNvGrpSpPr>
          <p:nvPr/>
        </p:nvGrpSpPr>
        <p:grpSpPr bwMode="auto">
          <a:xfrm>
            <a:off x="9526589" y="1657351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6829426" y="5637214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prstClr val="black"/>
                </a:solidFill>
              </a:rPr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3538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application</a:t>
            </a:r>
          </a:p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might remove data from </a:t>
            </a:r>
          </a:p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6748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2790092" y="2525713"/>
            <a:ext cx="39139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… </a:t>
            </a:r>
            <a:r>
              <a:rPr lang="en-US" dirty="0" smtClean="0">
                <a:solidFill>
                  <a:prstClr val="black"/>
                </a:solidFill>
              </a:rPr>
              <a:t>what if slower </a:t>
            </a:r>
            <a:r>
              <a:rPr lang="en-US" dirty="0">
                <a:solidFill>
                  <a:prstClr val="black"/>
                </a:solidFill>
              </a:rPr>
              <a:t>than TCP </a:t>
            </a:r>
            <a:r>
              <a:rPr lang="en-US" dirty="0" smtClean="0">
                <a:solidFill>
                  <a:prstClr val="black"/>
                </a:solidFill>
              </a:rPr>
              <a:t> is </a:t>
            </a:r>
            <a:r>
              <a:rPr lang="en-US" dirty="0">
                <a:solidFill>
                  <a:prstClr val="black"/>
                </a:solidFill>
              </a:rPr>
              <a:t>delivering</a:t>
            </a:r>
          </a:p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(i.e. slower than 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6669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7907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6815139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1887538" y="4194176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Gill Sans MT" pitchFamily="34" charset="0"/>
                </a:rPr>
                <a:t>receiver controls sender, so sender won</a:t>
              </a:r>
              <a:r>
                <a:rPr lang="ja-JP" altLang="en-US" sz="2000" dirty="0">
                  <a:solidFill>
                    <a:prstClr val="black"/>
                  </a:solidFill>
                  <a:latin typeface="Gill Sans MT" pitchFamily="34" charset="0"/>
                </a:rPr>
                <a:t>’</a:t>
              </a:r>
              <a:r>
                <a:rPr lang="en-US" altLang="ja-JP" sz="2000" dirty="0">
                  <a:solidFill>
                    <a:prstClr val="black"/>
                  </a:solidFill>
                  <a:latin typeface="Gill Sans MT" pitchFamily="34" charset="0"/>
                </a:rPr>
                <a:t>t overflow receiver</a:t>
              </a:r>
              <a:r>
                <a:rPr lang="ja-JP" altLang="en-US" sz="2000" dirty="0">
                  <a:solidFill>
                    <a:prstClr val="black"/>
                  </a:solidFill>
                  <a:latin typeface="Gill Sans MT" pitchFamily="34" charset="0"/>
                </a:rPr>
                <a:t>’</a:t>
              </a:r>
              <a:r>
                <a:rPr lang="en-US" altLang="ja-JP" sz="2000" dirty="0">
                  <a:solidFill>
                    <a:prstClr val="black"/>
                  </a:solidFill>
                  <a:latin typeface="Gill Sans MT" pitchFamily="34" charset="0"/>
                </a:rPr>
                <a:t>s buffer by transmitting too much, too fast</a:t>
              </a:r>
              <a:endParaRPr lang="en-US" sz="1000" dirty="0">
                <a:solidFill>
                  <a:prstClr val="black"/>
                </a:solidFill>
                <a:latin typeface="Gill Sans MT" pitchFamily="34" charset="0"/>
              </a:endParaRPr>
            </a:p>
          </p:txBody>
        </p:sp>
        <p:grpSp>
          <p:nvGrpSpPr>
            <p:cNvPr id="66601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9371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66595" name="Group 124"/>
          <p:cNvGrpSpPr>
            <a:grpSpLocks/>
          </p:cNvGrpSpPr>
          <p:nvPr/>
        </p:nvGrpSpPr>
        <p:grpSpPr bwMode="auto">
          <a:xfrm flipH="1">
            <a:off x="9609138" y="4360863"/>
            <a:ext cx="869950" cy="906462"/>
            <a:chOff x="-44" y="1473"/>
            <a:chExt cx="981" cy="1105"/>
          </a:xfrm>
        </p:grpSpPr>
        <p:pic>
          <p:nvPicPr>
            <p:cNvPr id="66596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7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V="1">
            <a:off x="7907339" y="2771776"/>
            <a:ext cx="1" cy="22844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39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7F74CF3E-9C08-46E2-89CB-2E3FB705905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313" y="171451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grpSp>
        <p:nvGrpSpPr>
          <p:cNvPr id="67590" name="Group 72"/>
          <p:cNvGrpSpPr>
            <a:grpSpLocks/>
          </p:cNvGrpSpPr>
          <p:nvPr/>
        </p:nvGrpSpPr>
        <p:grpSpPr bwMode="auto">
          <a:xfrm>
            <a:off x="7519988" y="841798"/>
            <a:ext cx="2578100" cy="2155825"/>
            <a:chOff x="512" y="1294"/>
            <a:chExt cx="1888" cy="1358"/>
          </a:xfrm>
        </p:grpSpPr>
        <p:grpSp>
          <p:nvGrpSpPr>
            <p:cNvPr id="67604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</a:rPr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</a:rPr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6632575" y="1986384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7143750" y="171968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7143750" y="2245147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6989763" y="2576934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7038975" y="1708572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7011988" y="1183109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7400925" y="1187872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7399338" y="1611734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6246814" y="1348209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7677151" y="2976984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prstClr val="black"/>
                </a:solidFill>
              </a:rPr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7750176" y="476672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prstClr val="black"/>
                </a:solidFill>
              </a:rPr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398585" y="1852246"/>
            <a:ext cx="5832340" cy="36228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rgbClr val="C00000"/>
                </a:solidFill>
              </a:rPr>
              <a:t>receiver </a:t>
            </a:r>
            <a:r>
              <a:rPr lang="ja-JP" altLang="en-US" sz="2400" dirty="0">
                <a:solidFill>
                  <a:srgbClr val="C00000"/>
                </a:solidFill>
              </a:rPr>
              <a:t>“</a:t>
            </a:r>
            <a:r>
              <a:rPr lang="en-US" altLang="ja-JP" sz="2400" dirty="0">
                <a:solidFill>
                  <a:srgbClr val="C00000"/>
                </a:solidFill>
              </a:rPr>
              <a:t>advertises</a:t>
            </a:r>
            <a:r>
              <a:rPr lang="ja-JP" altLang="en-US" sz="2400" dirty="0">
                <a:solidFill>
                  <a:srgbClr val="C00000"/>
                </a:solidFill>
              </a:rPr>
              <a:t>”</a:t>
            </a:r>
            <a:r>
              <a:rPr lang="en-US" altLang="ja-JP" sz="2400" dirty="0">
                <a:solidFill>
                  <a:srgbClr val="C00000"/>
                </a:solidFill>
              </a:rPr>
              <a:t> free buffer space </a:t>
            </a:r>
            <a:r>
              <a:rPr lang="en-US" altLang="ja-JP" sz="2400" dirty="0"/>
              <a:t>through </a:t>
            </a:r>
            <a:r>
              <a:rPr lang="en-US" altLang="ja-JP" sz="2400" b="1" dirty="0" err="1">
                <a:latin typeface="Courier New" pitchFamily="49" charset="0"/>
              </a:rPr>
              <a:t>rwnd</a:t>
            </a:r>
            <a:r>
              <a:rPr lang="en-US" altLang="ja-JP" sz="2400" dirty="0"/>
              <a:t> value in header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b="1" dirty="0" err="1">
                <a:latin typeface="Courier New" pitchFamily="49" charset="0"/>
              </a:rPr>
              <a:t>RcvBuffer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dirty="0"/>
              <a:t>size set via socket options (typical default 4 Kbytes)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/>
              <a:t>OS can </a:t>
            </a:r>
            <a:r>
              <a:rPr lang="en-US" sz="2000" dirty="0" err="1"/>
              <a:t>autoadjust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</a:rPr>
              <a:t>RcvBuffer</a:t>
            </a:r>
            <a:endParaRPr lang="en-US" sz="2000" b="1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defRPr/>
            </a:pPr>
            <a:endParaRPr lang="en-US" sz="2000" dirty="0"/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sender limits </a:t>
            </a:r>
            <a:r>
              <a:rPr lang="en-US" sz="2400" dirty="0" err="1"/>
              <a:t>unacked</a:t>
            </a:r>
            <a:r>
              <a:rPr lang="en-US" sz="2400" dirty="0"/>
              <a:t> (</a:t>
            </a:r>
            <a:r>
              <a:rPr lang="ja-JP" altLang="en-US" sz="2400" dirty="0"/>
              <a:t>“</a:t>
            </a:r>
            <a:r>
              <a:rPr lang="en-US" altLang="ja-JP" sz="2400" dirty="0"/>
              <a:t>in-flight</a:t>
            </a:r>
            <a:r>
              <a:rPr lang="ja-JP" altLang="en-US" sz="2400" dirty="0"/>
              <a:t>”</a:t>
            </a:r>
            <a:r>
              <a:rPr lang="en-US" altLang="ja-JP" sz="2400" dirty="0"/>
              <a:t>) data to receiver’s </a:t>
            </a:r>
            <a:r>
              <a:rPr lang="en-US" altLang="ja-JP" sz="2400" b="1" dirty="0" err="1">
                <a:latin typeface="Courier New" pitchFamily="49" charset="0"/>
              </a:rPr>
              <a:t>rwnd</a:t>
            </a:r>
            <a:r>
              <a:rPr lang="en-US" altLang="ja-JP" sz="2400" b="1" dirty="0">
                <a:latin typeface="Courier New" pitchFamily="49" charset="0"/>
              </a:rPr>
              <a:t> </a:t>
            </a:r>
            <a:r>
              <a:rPr lang="en-US" altLang="ja-JP" sz="2400" dirty="0"/>
              <a:t>value </a:t>
            </a:r>
          </a:p>
          <a:p>
            <a:pPr lvl="1">
              <a:defRPr/>
            </a:pPr>
            <a:r>
              <a:rPr lang="en-US" sz="2000" dirty="0" err="1"/>
              <a:t>s.t.</a:t>
            </a:r>
            <a:r>
              <a:rPr lang="en-US" sz="2000" dirty="0"/>
              <a:t> receiver’s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7361239" y="3356993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prstClr val="black"/>
                </a:solidFill>
              </a:rPr>
              <a:t>receiver-side buffering</a:t>
            </a:r>
          </a:p>
        </p:txBody>
      </p:sp>
      <p:sp>
        <p:nvSpPr>
          <p:cNvPr id="32" name="Slide Number Placeholder 6"/>
          <p:cNvSpPr txBox="1">
            <a:spLocks/>
          </p:cNvSpPr>
          <p:nvPr/>
        </p:nvSpPr>
        <p:spPr>
          <a:xfrm>
            <a:off x="9840416" y="6518275"/>
            <a:ext cx="730424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258E76C6-8101-43B0-883F-FC71EDDDC0C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33" name="Group 192"/>
          <p:cNvGrpSpPr>
            <a:grpSpLocks/>
          </p:cNvGrpSpPr>
          <p:nvPr/>
        </p:nvGrpSpPr>
        <p:grpSpPr bwMode="auto">
          <a:xfrm>
            <a:off x="8428930" y="5318176"/>
            <a:ext cx="1987550" cy="1061739"/>
            <a:chOff x="3733" y="3291"/>
            <a:chExt cx="1252" cy="729"/>
          </a:xfrm>
        </p:grpSpPr>
        <p:sp>
          <p:nvSpPr>
            <p:cNvPr id="34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29"/>
              <a:chOff x="1976" y="2984"/>
              <a:chExt cx="1252" cy="729"/>
            </a:xfrm>
          </p:grpSpPr>
          <p:sp>
            <p:nvSpPr>
              <p:cNvPr id="38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9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5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40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5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41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42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43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9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44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6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7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8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9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0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5" cy="190"/>
              </a:xfrm>
              <a:prstGeom prst="rect">
                <a:avLst/>
              </a:prstGeom>
              <a:solidFill>
                <a:srgbClr val="FFFF00">
                  <a:alpha val="5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 err="1">
                    <a:solidFill>
                      <a:prstClr val="black"/>
                    </a:solidFill>
                    <a:latin typeface="Arial" charset="0"/>
                  </a:rPr>
                  <a:t>rwnd</a:t>
                </a:r>
                <a:endParaRPr lang="en-US" sz="12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" name="Group 195"/>
          <p:cNvGrpSpPr>
            <a:grpSpLocks/>
          </p:cNvGrpSpPr>
          <p:nvPr/>
        </p:nvGrpSpPr>
        <p:grpSpPr bwMode="auto">
          <a:xfrm>
            <a:off x="8992492" y="5849938"/>
            <a:ext cx="358775" cy="304800"/>
            <a:chOff x="5144" y="3677"/>
            <a:chExt cx="226" cy="192"/>
          </a:xfrm>
        </p:grpSpPr>
        <p:sp>
          <p:nvSpPr>
            <p:cNvPr id="55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6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prstClr val="white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71" name="Freeform 168"/>
          <p:cNvSpPr>
            <a:spLocks/>
          </p:cNvSpPr>
          <p:nvPr/>
        </p:nvSpPr>
        <p:spPr bwMode="auto">
          <a:xfrm rot="16200000" flipH="1" flipV="1">
            <a:off x="7485793" y="5193297"/>
            <a:ext cx="831852" cy="1112163"/>
          </a:xfrm>
          <a:custGeom>
            <a:avLst/>
            <a:gdLst>
              <a:gd name="T0" fmla="*/ 0 w 107"/>
              <a:gd name="T1" fmla="*/ 0 h 910"/>
              <a:gd name="T2" fmla="*/ 107 w 107"/>
              <a:gd name="T3" fmla="*/ 0 h 910"/>
              <a:gd name="T4" fmla="*/ 107 w 107"/>
              <a:gd name="T5" fmla="*/ 6095 h 9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" h="910">
                <a:moveTo>
                  <a:pt x="0" y="0"/>
                </a:moveTo>
                <a:lnTo>
                  <a:pt x="107" y="0"/>
                </a:lnTo>
                <a:lnTo>
                  <a:pt x="107" y="910"/>
                </a:lnTo>
              </a:path>
            </a:pathLst>
          </a:custGeom>
          <a:noFill/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6889072" y="5549170"/>
            <a:ext cx="1367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prstClr val="black"/>
                </a:solidFill>
              </a:rPr>
              <a:t>To sender </a:t>
            </a:r>
          </a:p>
        </p:txBody>
      </p:sp>
    </p:spTree>
    <p:extLst>
      <p:ext uri="{BB962C8B-B14F-4D97-AF65-F5344CB8AC3E}">
        <p14:creationId xmlns:p14="http://schemas.microsoft.com/office/powerpoint/2010/main" val="30264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/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58" y="508518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1124744"/>
            <a:ext cx="10468707" cy="115212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 err="1" smtClean="0"/>
              <a:t>Difference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u="sng" dirty="0" err="1" smtClean="0"/>
              <a:t>congestion</a:t>
            </a:r>
            <a:r>
              <a:rPr lang="sv-SE" u="sng" dirty="0" smtClean="0"/>
              <a:t> </a:t>
            </a:r>
            <a:r>
              <a:rPr lang="sv-SE" u="sng" dirty="0" err="1" smtClean="0"/>
              <a:t>control</a:t>
            </a:r>
            <a:r>
              <a:rPr lang="sv-SE" u="sng" dirty="0" smtClean="0"/>
              <a:t> </a:t>
            </a:r>
            <a:r>
              <a:rPr lang="sv-SE" dirty="0" smtClean="0"/>
              <a:t> and </a:t>
            </a:r>
            <a:r>
              <a:rPr lang="sv-SE" u="sng" dirty="0" err="1" smtClean="0"/>
              <a:t>flow</a:t>
            </a:r>
            <a:r>
              <a:rPr lang="sv-SE" u="sng" dirty="0" smtClean="0"/>
              <a:t> </a:t>
            </a:r>
            <a:r>
              <a:rPr lang="sv-SE" u="sng" dirty="0" err="1" smtClean="0"/>
              <a:t>control</a:t>
            </a:r>
            <a:r>
              <a:rPr lang="sv-SE" dirty="0" smtClean="0"/>
              <a:t>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2717876"/>
            <a:ext cx="6168489" cy="2799926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/>
              <a:t>control</a:t>
            </a:r>
            <a:r>
              <a:rPr lang="sv-SE" sz="2400" dirty="0"/>
              <a:t> </a:t>
            </a:r>
            <a:r>
              <a:rPr lang="sv-SE" sz="2400" dirty="0"/>
              <a:t>=  </a:t>
            </a:r>
            <a:r>
              <a:rPr lang="sv-SE" sz="2000" b="1" i="1" u="sng" dirty="0" err="1">
                <a:solidFill>
                  <a:srgbClr val="C00000"/>
                </a:solidFill>
              </a:rPr>
              <a:t>Avoid</a:t>
            </a:r>
            <a:r>
              <a:rPr lang="sv-SE" sz="2000" b="1" i="1" u="sng" dirty="0">
                <a:solidFill>
                  <a:srgbClr val="C00000"/>
                </a:solidFill>
              </a:rPr>
              <a:t> </a:t>
            </a:r>
            <a:r>
              <a:rPr lang="sv-SE" sz="2000" b="1" i="1" u="sng" dirty="0" err="1">
                <a:solidFill>
                  <a:srgbClr val="C00000"/>
                </a:solidFill>
              </a:rPr>
              <a:t>congesting</a:t>
            </a:r>
            <a:r>
              <a:rPr lang="sv-SE" sz="2000" b="1" i="1" u="sng" dirty="0">
                <a:solidFill>
                  <a:srgbClr val="C00000"/>
                </a:solidFill>
              </a:rPr>
              <a:t> the </a:t>
            </a:r>
            <a:r>
              <a:rPr lang="sv-SE" sz="2000" b="1" i="1" u="sng" dirty="0" err="1">
                <a:solidFill>
                  <a:srgbClr val="C00000"/>
                </a:solidFill>
              </a:rPr>
              <a:t>network</a:t>
            </a:r>
            <a:endParaRPr lang="sv-SE" sz="2000" b="1" i="1" u="sng" dirty="0">
              <a:solidFill>
                <a:srgbClr val="C00000"/>
              </a:solidFill>
            </a:endParaRPr>
          </a:p>
          <a:p>
            <a:endParaRPr lang="sv-SE" sz="2000" b="1" i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v-SE" sz="2000" b="1" dirty="0" err="1"/>
              <a:t>Congestion</a:t>
            </a:r>
            <a:r>
              <a:rPr lang="sv-SE" sz="2000" b="1" dirty="0"/>
              <a:t> is </a:t>
            </a:r>
            <a:r>
              <a:rPr lang="sv-SE" sz="2000" b="1" dirty="0" err="1" smtClean="0"/>
              <a:t>network-core</a:t>
            </a:r>
            <a:r>
              <a:rPr lang="sv-SE" sz="2000" b="1" dirty="0" smtClean="0"/>
              <a:t> </a:t>
            </a:r>
            <a:r>
              <a:rPr lang="sv-SE" sz="2000" b="1" dirty="0" err="1"/>
              <a:t>issue</a:t>
            </a:r>
            <a:r>
              <a:rPr lang="sv-SE" sz="2000" b="1" dirty="0"/>
              <a:t> </a:t>
            </a:r>
            <a:endParaRPr lang="sv-SE" sz="2000" dirty="0" smtClean="0"/>
          </a:p>
          <a:p>
            <a:pPr marL="0" indent="0" algn="ctr">
              <a:buNone/>
            </a:pPr>
            <a:r>
              <a:rPr lang="sv-SE" sz="2000" dirty="0" smtClean="0"/>
              <a:t>in </a:t>
            </a:r>
            <a:r>
              <a:rPr lang="sv-SE" sz="2000" dirty="0" err="1"/>
              <a:t>contrast</a:t>
            </a:r>
            <a:r>
              <a:rPr lang="sv-SE" sz="2000" dirty="0"/>
              <a:t> to </a:t>
            </a:r>
            <a:endParaRPr lang="sv-SE" sz="2000" dirty="0" smtClean="0"/>
          </a:p>
          <a:p>
            <a:pPr marL="0" indent="0" algn="ctr">
              <a:buNone/>
            </a:pPr>
            <a:r>
              <a:rPr lang="sv-SE" sz="2000" b="1" dirty="0" err="1" smtClean="0"/>
              <a:t>flow-control</a:t>
            </a:r>
            <a:r>
              <a:rPr lang="sv-SE" sz="2000" b="1" dirty="0"/>
              <a:t>, </a:t>
            </a:r>
            <a:r>
              <a:rPr lang="sv-SE" sz="2000" b="1" dirty="0" err="1"/>
              <a:t>which</a:t>
            </a:r>
            <a:r>
              <a:rPr lang="sv-SE" sz="2000" b="1" dirty="0"/>
              <a:t> is </a:t>
            </a:r>
            <a:r>
              <a:rPr lang="sv-SE" sz="2000" b="1" dirty="0" err="1"/>
              <a:t>sender</a:t>
            </a:r>
            <a:r>
              <a:rPr lang="sv-SE" sz="2000" b="1" dirty="0"/>
              <a:t>-receiver  </a:t>
            </a:r>
            <a:r>
              <a:rPr lang="sv-SE" sz="2000" b="1" dirty="0" smtClean="0"/>
              <a:t>(i.e. </a:t>
            </a:r>
            <a:r>
              <a:rPr lang="sv-SE" sz="2000" b="1" dirty="0" err="1" smtClean="0"/>
              <a:t>network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edge</a:t>
            </a:r>
            <a:r>
              <a:rPr lang="sv-SE" sz="2000" b="1" dirty="0" smtClean="0"/>
              <a:t>) </a:t>
            </a:r>
            <a:r>
              <a:rPr lang="sv-SE" sz="2000" dirty="0" err="1" smtClean="0"/>
              <a:t>issue</a:t>
            </a:r>
            <a:endParaRPr lang="sv-SE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04" y="2677981"/>
            <a:ext cx="429528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96000" y="2554774"/>
            <a:ext cx="4978524" cy="3384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61184" y="2379819"/>
            <a:ext cx="5122540" cy="34563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73E-78E6-40D9-917E-B8851EA7A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26831" y="104202"/>
            <a:ext cx="2104818" cy="5795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dirty="0" err="1">
                <a:solidFill>
                  <a:srgbClr val="4F81BD">
                    <a:lumMod val="50000"/>
                  </a:srgbClr>
                </a:solidFill>
              </a:rPr>
              <a:t>Question</a:t>
            </a:r>
            <a:r>
              <a:rPr lang="sv-SE" dirty="0">
                <a:solidFill>
                  <a:srgbClr val="4F81BD">
                    <a:lumMod val="50000"/>
                  </a:srgb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01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48851" y="6525345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2026BFB3-7492-4997-9C2C-5432190C34B4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7878" y="1265238"/>
            <a:ext cx="9327174" cy="26603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congestion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informally: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many sources sending too much data too fast for </a:t>
            </a:r>
            <a:r>
              <a:rPr lang="en-US" altLang="ja-JP" i="1" dirty="0" smtClean="0">
                <a:solidFill>
                  <a:srgbClr val="000099"/>
                </a:solidFill>
              </a:rPr>
              <a:t>network</a:t>
            </a:r>
            <a:r>
              <a:rPr lang="en-US" altLang="ja-JP" dirty="0" smtClean="0"/>
              <a:t> to handle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defRPr/>
            </a:pPr>
            <a:r>
              <a:rPr lang="en-US" dirty="0" smtClean="0"/>
              <a:t>Manifestations?</a:t>
            </a:r>
          </a:p>
          <a:p>
            <a:pPr lvl="1">
              <a:defRPr/>
            </a:pPr>
            <a:r>
              <a:rPr lang="en-US" sz="2800" dirty="0"/>
              <a:t>lost packets (buffer overflow at routers) </a:t>
            </a:r>
          </a:p>
          <a:p>
            <a:pPr lvl="1">
              <a:defRPr/>
            </a:pPr>
            <a:r>
              <a:rPr lang="en-US" sz="2800" dirty="0"/>
              <a:t>long delays (queueing in router buffers)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738" y="352426"/>
            <a:ext cx="7772400" cy="55629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Principles of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870905"/>
            <a:ext cx="3826396" cy="25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600056" y="3870905"/>
            <a:ext cx="3960440" cy="25483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92044" y="3892892"/>
            <a:ext cx="4042420" cy="2580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3BD1E52-1AFD-44C2-AA07-3FAF8EB2D6DE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</a:rPr>
              <a:t>Pipelining: increased utilization</a:t>
            </a: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4695825" y="1778001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524000" y="1571626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first packet bit transmitted, t = 0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44" name="Line 5"/>
          <p:cNvSpPr>
            <a:spLocks noChangeShapeType="1"/>
          </p:cNvSpPr>
          <p:nvPr/>
        </p:nvSpPr>
        <p:spPr bwMode="auto">
          <a:xfrm>
            <a:off x="4686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6767514" y="1568451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4225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sender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47" name="Text Box 8"/>
          <p:cNvSpPr txBox="1">
            <a:spLocks noChangeArrowheads="1"/>
          </p:cNvSpPr>
          <p:nvPr/>
        </p:nvSpPr>
        <p:spPr bwMode="auto">
          <a:xfrm>
            <a:off x="6254751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receiver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4706938" y="1773239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4713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0" name="Freeform 11"/>
          <p:cNvSpPr>
            <a:spLocks/>
          </p:cNvSpPr>
          <p:nvPr/>
        </p:nvSpPr>
        <p:spPr bwMode="auto">
          <a:xfrm>
            <a:off x="4691063" y="1770064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1" name="Line 12"/>
          <p:cNvSpPr>
            <a:spLocks noChangeShapeType="1"/>
          </p:cNvSpPr>
          <p:nvPr/>
        </p:nvSpPr>
        <p:spPr bwMode="auto">
          <a:xfrm flipH="1">
            <a:off x="4556126" y="1770064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2" name="Line 13"/>
          <p:cNvSpPr>
            <a:spLocks noChangeShapeType="1"/>
          </p:cNvSpPr>
          <p:nvPr/>
        </p:nvSpPr>
        <p:spPr bwMode="auto">
          <a:xfrm flipH="1">
            <a:off x="4556126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3" name="Text Box 14"/>
          <p:cNvSpPr txBox="1">
            <a:spLocks noChangeArrowheads="1"/>
          </p:cNvSpPr>
          <p:nvPr/>
        </p:nvSpPr>
        <p:spPr bwMode="auto">
          <a:xfrm>
            <a:off x="3775075" y="2754314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RTT 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54" name="Line 15"/>
          <p:cNvSpPr>
            <a:spLocks noChangeShapeType="1"/>
          </p:cNvSpPr>
          <p:nvPr/>
        </p:nvSpPr>
        <p:spPr bwMode="auto">
          <a:xfrm>
            <a:off x="4589464" y="3065464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5" name="Line 16"/>
          <p:cNvSpPr>
            <a:spLocks noChangeShapeType="1"/>
          </p:cNvSpPr>
          <p:nvPr/>
        </p:nvSpPr>
        <p:spPr bwMode="auto">
          <a:xfrm flipV="1">
            <a:off x="4594225" y="2036764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6" name="Text Box 17"/>
          <p:cNvSpPr txBox="1">
            <a:spLocks noChangeArrowheads="1"/>
          </p:cNvSpPr>
          <p:nvPr/>
        </p:nvSpPr>
        <p:spPr bwMode="auto">
          <a:xfrm>
            <a:off x="1870076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last bit transmitted, t = L / 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57" name="Line 18"/>
          <p:cNvSpPr>
            <a:spLocks noChangeShapeType="1"/>
          </p:cNvSpPr>
          <p:nvPr/>
        </p:nvSpPr>
        <p:spPr bwMode="auto">
          <a:xfrm flipH="1">
            <a:off x="6756401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8" name="Text Box 19"/>
          <p:cNvSpPr txBox="1">
            <a:spLocks noChangeArrowheads="1"/>
          </p:cNvSpPr>
          <p:nvPr/>
        </p:nvSpPr>
        <p:spPr bwMode="auto">
          <a:xfrm>
            <a:off x="6832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first packet bit arrives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59" name="Line 20"/>
          <p:cNvSpPr>
            <a:spLocks noChangeShapeType="1"/>
          </p:cNvSpPr>
          <p:nvPr/>
        </p:nvSpPr>
        <p:spPr bwMode="auto">
          <a:xfrm>
            <a:off x="6778626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0" name="Text Box 21"/>
          <p:cNvSpPr txBox="1">
            <a:spLocks noChangeArrowheads="1"/>
          </p:cNvSpPr>
          <p:nvPr/>
        </p:nvSpPr>
        <p:spPr bwMode="auto">
          <a:xfrm>
            <a:off x="6837363" y="2770189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last packet bit arrives, send ACK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61" name="Text Box 22"/>
          <p:cNvSpPr txBox="1">
            <a:spLocks noChangeArrowheads="1"/>
          </p:cNvSpPr>
          <p:nvPr/>
        </p:nvSpPr>
        <p:spPr bwMode="auto">
          <a:xfrm>
            <a:off x="2017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solidFill>
                  <a:prstClr val="black"/>
                </a:solidFill>
                <a:latin typeface="Arial" charset="0"/>
              </a:rPr>
              <a:t>packet, t = RTT + L / 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39962" name="Group 23"/>
          <p:cNvGrpSpPr>
            <a:grpSpLocks/>
          </p:cNvGrpSpPr>
          <p:nvPr/>
        </p:nvGrpSpPr>
        <p:grpSpPr bwMode="auto">
          <a:xfrm>
            <a:off x="4567238" y="3892551"/>
            <a:ext cx="1466850" cy="608013"/>
            <a:chOff x="12502" y="21425"/>
            <a:chExt cx="3400" cy="1025"/>
          </a:xfrm>
        </p:grpSpPr>
        <p:sp>
          <p:nvSpPr>
            <p:cNvPr id="39991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92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999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96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97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994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95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9963" name="Freeform 31"/>
          <p:cNvSpPr>
            <a:spLocks/>
          </p:cNvSpPr>
          <p:nvPr/>
        </p:nvSpPr>
        <p:spPr bwMode="auto">
          <a:xfrm>
            <a:off x="4695826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>
            <a:off x="4695826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5" name="Line 33"/>
          <p:cNvSpPr>
            <a:spLocks noChangeShapeType="1"/>
          </p:cNvSpPr>
          <p:nvPr/>
        </p:nvSpPr>
        <p:spPr bwMode="auto">
          <a:xfrm flipV="1">
            <a:off x="4713289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6" name="Line 34"/>
          <p:cNvSpPr>
            <a:spLocks noChangeShapeType="1"/>
          </p:cNvSpPr>
          <p:nvPr/>
        </p:nvSpPr>
        <p:spPr bwMode="auto">
          <a:xfrm flipV="1">
            <a:off x="4713289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9967" name="Group 35"/>
          <p:cNvGrpSpPr>
            <a:grpSpLocks/>
          </p:cNvGrpSpPr>
          <p:nvPr/>
        </p:nvGrpSpPr>
        <p:grpSpPr bwMode="auto">
          <a:xfrm>
            <a:off x="4556125" y="4130676"/>
            <a:ext cx="1466850" cy="606425"/>
            <a:chOff x="12502" y="21425"/>
            <a:chExt cx="3400" cy="1025"/>
          </a:xfrm>
        </p:grpSpPr>
        <p:sp>
          <p:nvSpPr>
            <p:cNvPr id="39984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8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9986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9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90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987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88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968" name="Group 43"/>
          <p:cNvGrpSpPr>
            <a:grpSpLocks/>
          </p:cNvGrpSpPr>
          <p:nvPr/>
        </p:nvGrpSpPr>
        <p:grpSpPr bwMode="auto">
          <a:xfrm>
            <a:off x="4567238" y="4381501"/>
            <a:ext cx="1466850" cy="606425"/>
            <a:chOff x="12502" y="21425"/>
            <a:chExt cx="3400" cy="1025"/>
          </a:xfrm>
        </p:grpSpPr>
        <p:sp>
          <p:nvSpPr>
            <p:cNvPr id="39977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78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9979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2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83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980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81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9969" name="Line 51"/>
          <p:cNvSpPr>
            <a:spLocks noChangeShapeType="1"/>
          </p:cNvSpPr>
          <p:nvPr/>
        </p:nvSpPr>
        <p:spPr bwMode="auto">
          <a:xfrm flipV="1">
            <a:off x="4718050" y="3457576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70" name="Text Box 52"/>
          <p:cNvSpPr txBox="1">
            <a:spLocks noChangeArrowheads="1"/>
          </p:cNvSpPr>
          <p:nvPr/>
        </p:nvSpPr>
        <p:spPr bwMode="auto">
          <a:xfrm>
            <a:off x="6834188" y="3024189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last bit of 2</a:t>
            </a:r>
            <a:r>
              <a:rPr lang="en-US" baseline="30000">
                <a:solidFill>
                  <a:prstClr val="black"/>
                </a:solidFill>
                <a:latin typeface="Arial" charset="0"/>
              </a:rPr>
              <a:t>nd</a:t>
            </a:r>
            <a:r>
              <a:rPr lang="en-US">
                <a:solidFill>
                  <a:prstClr val="black"/>
                </a:solidFill>
                <a:latin typeface="Arial" charset="0"/>
              </a:rPr>
              <a:t> packet arrives, send ACK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71" name="Line 53"/>
          <p:cNvSpPr>
            <a:spLocks noChangeShapeType="1"/>
          </p:cNvSpPr>
          <p:nvPr/>
        </p:nvSpPr>
        <p:spPr bwMode="auto">
          <a:xfrm flipV="1">
            <a:off x="6778626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72" name="Line 54"/>
          <p:cNvSpPr>
            <a:spLocks noChangeShapeType="1"/>
          </p:cNvSpPr>
          <p:nvPr/>
        </p:nvSpPr>
        <p:spPr bwMode="auto">
          <a:xfrm flipV="1">
            <a:off x="6789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73" name="Text Box 55"/>
          <p:cNvSpPr txBox="1">
            <a:spLocks noChangeArrowheads="1"/>
          </p:cNvSpPr>
          <p:nvPr/>
        </p:nvSpPr>
        <p:spPr bwMode="auto">
          <a:xfrm>
            <a:off x="6829426" y="3257551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last bit of 3</a:t>
            </a:r>
            <a:r>
              <a:rPr lang="en-US" baseline="30000">
                <a:solidFill>
                  <a:prstClr val="black"/>
                </a:solidFill>
                <a:latin typeface="Arial" charset="0"/>
              </a:rPr>
              <a:t>rd</a:t>
            </a:r>
            <a:r>
              <a:rPr lang="en-US">
                <a:solidFill>
                  <a:prstClr val="black"/>
                </a:solidFill>
                <a:latin typeface="Arial" charset="0"/>
              </a:rPr>
              <a:t> packet arrives, send ACK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7042150" y="4152901"/>
            <a:ext cx="4341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Arial" charset="0"/>
              </a:rPr>
              <a:t>stop&amp;wait</a:t>
            </a:r>
            <a:r>
              <a:rPr lang="en-US" sz="2000" dirty="0" smtClean="0">
                <a:solidFill>
                  <a:srgbClr val="CC0000"/>
                </a:solidFill>
                <a:latin typeface="Arial" charset="0"/>
              </a:rPr>
              <a:t> utilization </a:t>
            </a:r>
            <a:r>
              <a:rPr lang="en-US" sz="2000" dirty="0">
                <a:solidFill>
                  <a:srgbClr val="CC0000"/>
                </a:solidFill>
                <a:latin typeface="Arial" charset="0"/>
              </a:rPr>
              <a:t>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4850469" y="4821238"/>
            <a:ext cx="3185455" cy="4079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aphicFrame>
        <p:nvGraphicFramePr>
          <p:cNvPr id="39976" name="Object 61"/>
          <p:cNvGraphicFramePr>
            <a:graphicFrameLocks noChangeAspect="1"/>
          </p:cNvGraphicFramePr>
          <p:nvPr/>
        </p:nvGraphicFramePr>
        <p:xfrm>
          <a:off x="3079751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1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892" y="2804163"/>
            <a:ext cx="22872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RTT = Round </a:t>
            </a:r>
            <a:r>
              <a:rPr lang="sv-SE" dirty="0" err="1" smtClean="0"/>
              <a:t>Trip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endParaRPr lang="sv-SE" dirty="0" smtClean="0"/>
          </a:p>
          <a:p>
            <a:r>
              <a:rPr lang="sv-SE" dirty="0" smtClean="0"/>
              <a:t>= 2 * </a:t>
            </a:r>
            <a:r>
              <a:rPr lang="sv-SE" dirty="0" err="1" smtClean="0"/>
              <a:t>T</a:t>
            </a:r>
            <a:r>
              <a:rPr lang="sv-SE" baseline="-25000" dirty="0" err="1" smtClean="0"/>
              <a:t>propagation</a:t>
            </a:r>
            <a:endParaRPr lang="sv-SE" baseline="-25000" dirty="0"/>
          </a:p>
        </p:txBody>
      </p:sp>
    </p:spTree>
    <p:extLst>
      <p:ext uri="{BB962C8B-B14F-4D97-AF65-F5344CB8AC3E}">
        <p14:creationId xmlns:p14="http://schemas.microsoft.com/office/powerpoint/2010/main" val="8659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Distinction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flow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and </a:t>
            </a:r>
            <a:r>
              <a:rPr lang="sv-SE" dirty="0" err="1" smtClean="0"/>
              <a:t>congestion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1714500"/>
            <a:ext cx="5012779" cy="3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672" y="5805265"/>
            <a:ext cx="2848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prstClr val="black"/>
                </a:solidFill>
              </a:rPr>
              <a:t>Need</a:t>
            </a:r>
            <a:r>
              <a:rPr lang="sv-SE" sz="2400" dirty="0">
                <a:solidFill>
                  <a:prstClr val="black"/>
                </a:solidFill>
              </a:rPr>
              <a:t> for </a:t>
            </a:r>
            <a:r>
              <a:rPr lang="sv-SE" sz="2400" dirty="0" err="1">
                <a:solidFill>
                  <a:prstClr val="black"/>
                </a:solidFill>
              </a:rPr>
              <a:t>flow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control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065" y="5733257"/>
            <a:ext cx="36633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prstClr val="black"/>
                </a:solidFill>
              </a:rPr>
              <a:t>Need</a:t>
            </a:r>
            <a:r>
              <a:rPr lang="sv-SE" sz="2400" dirty="0">
                <a:solidFill>
                  <a:prstClr val="black"/>
                </a:solidFill>
              </a:rPr>
              <a:t> for </a:t>
            </a:r>
            <a:r>
              <a:rPr lang="sv-SE" sz="2400" dirty="0" err="1">
                <a:solidFill>
                  <a:prstClr val="black"/>
                </a:solidFill>
              </a:rPr>
              <a:t>congestion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control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4313" y="4551512"/>
            <a:ext cx="144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</a:rPr>
              <a:t>Fig. A. </a:t>
            </a:r>
            <a:r>
              <a:rPr lang="sv-SE" sz="1200" dirty="0" err="1">
                <a:solidFill>
                  <a:prstClr val="black"/>
                </a:solidFill>
              </a:rPr>
              <a:t>Tanenbaum</a:t>
            </a:r>
            <a:endParaRPr lang="sv-SE" sz="1200" dirty="0">
              <a:solidFill>
                <a:prstClr val="black"/>
              </a:solidFill>
            </a:endParaRPr>
          </a:p>
          <a:p>
            <a:r>
              <a:rPr lang="sv-SE" sz="1200" dirty="0">
                <a:solidFill>
                  <a:prstClr val="black"/>
                </a:solidFill>
              </a:rPr>
              <a:t>Computer </a:t>
            </a:r>
            <a:r>
              <a:rPr lang="sv-SE" sz="1200" dirty="0" err="1">
                <a:solidFill>
                  <a:prstClr val="black"/>
                </a:solidFill>
              </a:rPr>
              <a:t>Networks</a:t>
            </a:r>
            <a:endParaRPr lang="sv-S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5"/>
          <p:cNvSpPr txBox="1">
            <a:spLocks noChangeArrowheads="1"/>
          </p:cNvSpPr>
          <p:nvPr/>
        </p:nvSpPr>
        <p:spPr bwMode="auto">
          <a:xfrm>
            <a:off x="2767770" y="3423764"/>
            <a:ext cx="7072646" cy="8884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Recall queueing </a:t>
            </a:r>
            <a:r>
              <a:rPr lang="en-US" sz="2400" dirty="0" err="1">
                <a:solidFill>
                  <a:prstClr val="black"/>
                </a:solidFill>
                <a:ea typeface="ＭＳ Ｐゴシック" charset="0"/>
              </a:rPr>
              <a:t>behaviour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+ losses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Losses =&gt; retransmissions =&gt; even higher load…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59AC836-FF2D-4951-9A01-2456F3C7E88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7828" name="Freeform 9"/>
          <p:cNvSpPr>
            <a:spLocks/>
          </p:cNvSpPr>
          <p:nvPr/>
        </p:nvSpPr>
        <p:spPr bwMode="auto">
          <a:xfrm flipH="1">
            <a:off x="4385991" y="1167830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29" name="Group 124"/>
          <p:cNvGrpSpPr>
            <a:grpSpLocks/>
          </p:cNvGrpSpPr>
          <p:nvPr/>
        </p:nvGrpSpPr>
        <p:grpSpPr bwMode="auto">
          <a:xfrm>
            <a:off x="4052616" y="1864743"/>
            <a:ext cx="525463" cy="434975"/>
            <a:chOff x="-44" y="1473"/>
            <a:chExt cx="981" cy="1105"/>
          </a:xfrm>
        </p:grpSpPr>
        <p:pic>
          <p:nvPicPr>
            <p:cNvPr id="7800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0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31" name="Freeform 3"/>
          <p:cNvSpPr>
            <a:spLocks/>
          </p:cNvSpPr>
          <p:nvPr/>
        </p:nvSpPr>
        <p:spPr bwMode="auto">
          <a:xfrm>
            <a:off x="8370616" y="236004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2" name="Freeform 6"/>
          <p:cNvSpPr>
            <a:spLocks/>
          </p:cNvSpPr>
          <p:nvPr/>
        </p:nvSpPr>
        <p:spPr bwMode="auto">
          <a:xfrm>
            <a:off x="8746854" y="137896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3" name="Freeform 12"/>
          <p:cNvSpPr>
            <a:spLocks/>
          </p:cNvSpPr>
          <p:nvPr/>
        </p:nvSpPr>
        <p:spPr bwMode="auto">
          <a:xfrm flipH="1">
            <a:off x="3511279" y="210921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1854200" y="188641"/>
            <a:ext cx="8813800" cy="3600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Causes/costs of congestion</a:t>
            </a: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848069" y="5961898"/>
            <a:ext cx="3679605" cy="635455"/>
          </a:xfrm>
          <a:noFill/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Ideal per-connection throughput: R/2 (if 2 connections)</a:t>
            </a:r>
          </a:p>
        </p:txBody>
      </p:sp>
      <p:sp>
        <p:nvSpPr>
          <p:cNvPr id="77837" name="Oval 18"/>
          <p:cNvSpPr>
            <a:spLocks noChangeArrowheads="1"/>
          </p:cNvSpPr>
          <p:nvPr/>
        </p:nvSpPr>
        <p:spPr bwMode="auto">
          <a:xfrm>
            <a:off x="5789341" y="2607692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7838" name="Line 19"/>
          <p:cNvSpPr>
            <a:spLocks noChangeShapeType="1"/>
          </p:cNvSpPr>
          <p:nvPr/>
        </p:nvSpPr>
        <p:spPr bwMode="auto">
          <a:xfrm>
            <a:off x="5789340" y="2588642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9" name="Line 20"/>
          <p:cNvSpPr>
            <a:spLocks noChangeShapeType="1"/>
          </p:cNvSpPr>
          <p:nvPr/>
        </p:nvSpPr>
        <p:spPr bwMode="auto">
          <a:xfrm>
            <a:off x="6852965" y="2588642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0" name="Rectangle 21"/>
          <p:cNvSpPr>
            <a:spLocks noChangeArrowheads="1"/>
          </p:cNvSpPr>
          <p:nvPr/>
        </p:nvSpPr>
        <p:spPr bwMode="auto">
          <a:xfrm>
            <a:off x="5789341" y="2588643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41" name="Rectangle 22"/>
          <p:cNvSpPr>
            <a:spLocks noChangeArrowheads="1"/>
          </p:cNvSpPr>
          <p:nvPr/>
        </p:nvSpPr>
        <p:spPr bwMode="auto">
          <a:xfrm>
            <a:off x="6530703" y="2579118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42" name="Oval 23"/>
          <p:cNvSpPr>
            <a:spLocks noChangeArrowheads="1"/>
          </p:cNvSpPr>
          <p:nvPr/>
        </p:nvSpPr>
        <p:spPr bwMode="auto">
          <a:xfrm>
            <a:off x="5778229" y="2420367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77843" name="Group 24"/>
          <p:cNvGrpSpPr>
            <a:grpSpLocks/>
          </p:cNvGrpSpPr>
          <p:nvPr/>
        </p:nvGrpSpPr>
        <p:grpSpPr bwMode="auto">
          <a:xfrm>
            <a:off x="6035403" y="2479104"/>
            <a:ext cx="527050" cy="160338"/>
            <a:chOff x="2848" y="848"/>
            <a:chExt cx="140" cy="98"/>
          </a:xfrm>
        </p:grpSpPr>
        <p:sp>
          <p:nvSpPr>
            <p:cNvPr id="7799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0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844" name="Group 28"/>
          <p:cNvGrpSpPr>
            <a:grpSpLocks/>
          </p:cNvGrpSpPr>
          <p:nvPr/>
        </p:nvGrpSpPr>
        <p:grpSpPr bwMode="auto">
          <a:xfrm flipV="1">
            <a:off x="6035403" y="2477517"/>
            <a:ext cx="527050" cy="158750"/>
            <a:chOff x="2848" y="848"/>
            <a:chExt cx="140" cy="98"/>
          </a:xfrm>
        </p:grpSpPr>
        <p:sp>
          <p:nvSpPr>
            <p:cNvPr id="77995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6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7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5667107" y="1698054"/>
            <a:ext cx="1792284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  <a:ea typeface="ＭＳ Ｐゴシック" charset="0"/>
              </a:rPr>
              <a:t>output link capacity: R</a:t>
            </a:r>
            <a:endParaRPr lang="en-US" sz="1200" dirty="0">
              <a:solidFill>
                <a:srgbClr val="1F497D"/>
              </a:solidFill>
              <a:latin typeface="Arial" charset="0"/>
            </a:endParaRPr>
          </a:p>
          <a:p>
            <a:pPr algn="r"/>
            <a:r>
              <a:rPr lang="en-US" sz="1200" dirty="0">
                <a:solidFill>
                  <a:srgbClr val="1F497D"/>
                </a:solidFill>
                <a:latin typeface="Arial" charset="0"/>
              </a:rPr>
              <a:t>link buffers</a:t>
            </a:r>
          </a:p>
        </p:txBody>
      </p:sp>
      <p:sp>
        <p:nvSpPr>
          <p:cNvPr id="77846" name="Line 33"/>
          <p:cNvSpPr>
            <a:spLocks noChangeShapeType="1"/>
          </p:cNvSpPr>
          <p:nvPr/>
        </p:nvSpPr>
        <p:spPr bwMode="auto">
          <a:xfrm flipH="1">
            <a:off x="4673329" y="2242568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7" name="Line 34"/>
          <p:cNvSpPr>
            <a:spLocks noChangeShapeType="1"/>
          </p:cNvSpPr>
          <p:nvPr/>
        </p:nvSpPr>
        <p:spPr bwMode="auto">
          <a:xfrm flipH="1">
            <a:off x="5159103" y="2242568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48" name="Group 35"/>
          <p:cNvGrpSpPr>
            <a:grpSpLocks/>
          </p:cNvGrpSpPr>
          <p:nvPr/>
        </p:nvGrpSpPr>
        <p:grpSpPr bwMode="auto">
          <a:xfrm>
            <a:off x="4613004" y="1223393"/>
            <a:ext cx="650875" cy="904875"/>
            <a:chOff x="12762" y="10336"/>
            <a:chExt cx="1027" cy="1700"/>
          </a:xfrm>
        </p:grpSpPr>
        <p:sp>
          <p:nvSpPr>
            <p:cNvPr id="77989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90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91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2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3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4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3938316" y="1383729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000" b="1" dirty="0">
                <a:solidFill>
                  <a:srgbClr val="1F497D"/>
                </a:solidFill>
                <a:latin typeface="Arial" charset="0"/>
              </a:rPr>
              <a:t>Host A</a:t>
            </a:r>
            <a:endParaRPr lang="en-US" sz="2000" b="1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3208066" y="656655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 charset="0"/>
              </a:rPr>
              <a:t>original data: </a:t>
            </a:r>
            <a:r>
              <a:rPr 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 dirty="0">
                <a:solidFill>
                  <a:srgbClr val="CC0000"/>
                </a:solidFill>
                <a:latin typeface="Arial" charset="0"/>
              </a:rPr>
              <a:t> 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7851" name="Line 44"/>
          <p:cNvSpPr>
            <a:spLocks noChangeShapeType="1"/>
          </p:cNvSpPr>
          <p:nvPr/>
        </p:nvSpPr>
        <p:spPr bwMode="auto">
          <a:xfrm flipH="1">
            <a:off x="4235178" y="3099818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3755754" y="2118743"/>
            <a:ext cx="650875" cy="904875"/>
            <a:chOff x="12762" y="10336"/>
            <a:chExt cx="1027" cy="1700"/>
          </a:xfrm>
        </p:grpSpPr>
        <p:sp>
          <p:nvSpPr>
            <p:cNvPr id="77983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84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85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6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7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8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53" name="Text Box 52"/>
          <p:cNvSpPr txBox="1">
            <a:spLocks noChangeArrowheads="1"/>
          </p:cNvSpPr>
          <p:nvPr/>
        </p:nvSpPr>
        <p:spPr bwMode="auto">
          <a:xfrm>
            <a:off x="2855641" y="2933129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000" b="1" dirty="0">
                <a:solidFill>
                  <a:srgbClr val="1F497D"/>
                </a:solidFill>
                <a:latin typeface="Arial" charset="0"/>
              </a:rPr>
              <a:t>Host B</a:t>
            </a:r>
            <a:endParaRPr lang="en-US" sz="2000" b="1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54" name="Line 53"/>
          <p:cNvSpPr>
            <a:spLocks noChangeShapeType="1"/>
          </p:cNvSpPr>
          <p:nvPr/>
        </p:nvSpPr>
        <p:spPr bwMode="auto">
          <a:xfrm flipH="1">
            <a:off x="5159103" y="2642617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55" name="Line 54"/>
          <p:cNvSpPr>
            <a:spLocks noChangeShapeType="1"/>
          </p:cNvSpPr>
          <p:nvPr/>
        </p:nvSpPr>
        <p:spPr bwMode="auto">
          <a:xfrm flipH="1">
            <a:off x="6778353" y="2642617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56" name="Line 55"/>
          <p:cNvSpPr>
            <a:spLocks noChangeShapeType="1"/>
          </p:cNvSpPr>
          <p:nvPr/>
        </p:nvSpPr>
        <p:spPr bwMode="auto">
          <a:xfrm flipH="1">
            <a:off x="6902179" y="2242568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57" name="Line 57"/>
          <p:cNvSpPr>
            <a:spLocks noChangeShapeType="1"/>
          </p:cNvSpPr>
          <p:nvPr/>
        </p:nvSpPr>
        <p:spPr bwMode="auto">
          <a:xfrm flipH="1">
            <a:off x="7795940" y="2252092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58" name="Group 58"/>
          <p:cNvGrpSpPr>
            <a:grpSpLocks/>
          </p:cNvGrpSpPr>
          <p:nvPr/>
        </p:nvGrpSpPr>
        <p:grpSpPr bwMode="auto">
          <a:xfrm>
            <a:off x="8108679" y="1328168"/>
            <a:ext cx="650875" cy="904875"/>
            <a:chOff x="12762" y="10336"/>
            <a:chExt cx="1027" cy="1700"/>
          </a:xfrm>
        </p:grpSpPr>
        <p:sp>
          <p:nvSpPr>
            <p:cNvPr id="7797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859" name="Group 65"/>
          <p:cNvGrpSpPr>
            <a:grpSpLocks/>
          </p:cNvGrpSpPr>
          <p:nvPr/>
        </p:nvGrpSpPr>
        <p:grpSpPr bwMode="auto">
          <a:xfrm>
            <a:off x="7727679" y="2345755"/>
            <a:ext cx="650875" cy="906463"/>
            <a:chOff x="12762" y="10336"/>
            <a:chExt cx="1027" cy="1700"/>
          </a:xfrm>
        </p:grpSpPr>
        <p:sp>
          <p:nvSpPr>
            <p:cNvPr id="77971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2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3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4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5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6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60" name="Oval 72"/>
          <p:cNvSpPr>
            <a:spLocks noChangeArrowheads="1"/>
          </p:cNvSpPr>
          <p:nvPr/>
        </p:nvSpPr>
        <p:spPr bwMode="auto">
          <a:xfrm>
            <a:off x="4949554" y="1280543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7861" name="Oval 73"/>
          <p:cNvSpPr>
            <a:spLocks noChangeArrowheads="1"/>
          </p:cNvSpPr>
          <p:nvPr/>
        </p:nvSpPr>
        <p:spPr bwMode="auto">
          <a:xfrm>
            <a:off x="4006579" y="2156843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7862" name="Line 74"/>
          <p:cNvSpPr>
            <a:spLocks noChangeShapeType="1"/>
          </p:cNvSpPr>
          <p:nvPr/>
        </p:nvSpPr>
        <p:spPr bwMode="auto">
          <a:xfrm>
            <a:off x="4524104" y="1059880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63" name="Text Box 75"/>
          <p:cNvSpPr txBox="1">
            <a:spLocks noChangeArrowheads="1"/>
          </p:cNvSpPr>
          <p:nvPr/>
        </p:nvSpPr>
        <p:spPr bwMode="auto">
          <a:xfrm>
            <a:off x="6981553" y="737617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77864" name="Line 76"/>
          <p:cNvSpPr>
            <a:spLocks noChangeShapeType="1"/>
          </p:cNvSpPr>
          <p:nvPr/>
        </p:nvSpPr>
        <p:spPr bwMode="auto">
          <a:xfrm>
            <a:off x="7826104" y="1147192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65" name="Line 77"/>
          <p:cNvSpPr>
            <a:spLocks noChangeShapeType="1"/>
          </p:cNvSpPr>
          <p:nvPr/>
        </p:nvSpPr>
        <p:spPr bwMode="auto">
          <a:xfrm flipH="1">
            <a:off x="6578329" y="2118742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66" name="Group 78"/>
          <p:cNvGrpSpPr>
            <a:grpSpLocks/>
          </p:cNvGrpSpPr>
          <p:nvPr/>
        </p:nvGrpSpPr>
        <p:grpSpPr bwMode="auto">
          <a:xfrm>
            <a:off x="6149703" y="2509267"/>
            <a:ext cx="673100" cy="266700"/>
            <a:chOff x="10808" y="10250"/>
            <a:chExt cx="1018" cy="403"/>
          </a:xfrm>
        </p:grpSpPr>
        <p:sp>
          <p:nvSpPr>
            <p:cNvPr id="77960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61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1 w 855"/>
                <a:gd name="T3" fmla="*/ 0 h 390"/>
                <a:gd name="T4" fmla="*/ 81 w 855"/>
                <a:gd name="T5" fmla="*/ 291 h 390"/>
                <a:gd name="T6" fmla="*/ 4 w 855"/>
                <a:gd name="T7" fmla="*/ 29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2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3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4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5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6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7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8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9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0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67" name="Freeform 90"/>
          <p:cNvSpPr>
            <a:spLocks/>
          </p:cNvSpPr>
          <p:nvPr/>
        </p:nvSpPr>
        <p:spPr bwMode="auto">
          <a:xfrm>
            <a:off x="4054204" y="2233042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68" name="Freeform 91"/>
          <p:cNvSpPr>
            <a:spLocks/>
          </p:cNvSpPr>
          <p:nvPr/>
        </p:nvSpPr>
        <p:spPr bwMode="auto">
          <a:xfrm>
            <a:off x="4997178" y="1328167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69" name="Group 107"/>
          <p:cNvGrpSpPr>
            <a:grpSpLocks/>
          </p:cNvGrpSpPr>
          <p:nvPr/>
        </p:nvGrpSpPr>
        <p:grpSpPr bwMode="auto">
          <a:xfrm>
            <a:off x="1703767" y="4331533"/>
            <a:ext cx="2333625" cy="1704975"/>
            <a:chOff x="837" y="2465"/>
            <a:chExt cx="1470" cy="1074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52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16200000">
              <a:off x="828" y="2839"/>
              <a:ext cx="35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Symbol" charset="0"/>
                </a:rPr>
                <a:t>l</a:t>
              </a:r>
              <a:r>
                <a:rPr lang="en-US" sz="2000" baseline="-25000">
                  <a:solidFill>
                    <a:prstClr val="black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Symbol" charset="0"/>
                </a:rPr>
                <a:t>l</a:t>
              </a:r>
              <a:r>
                <a:rPr lang="en-US" sz="2000" baseline="-25000">
                  <a:solidFill>
                    <a:prstClr val="black"/>
                  </a:solidFill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0" name="Group 120"/>
          <p:cNvGrpSpPr>
            <a:grpSpLocks/>
          </p:cNvGrpSpPr>
          <p:nvPr/>
        </p:nvGrpSpPr>
        <p:grpSpPr bwMode="auto">
          <a:xfrm>
            <a:off x="5212433" y="4661139"/>
            <a:ext cx="1500103" cy="1217994"/>
            <a:chOff x="4144" y="2667"/>
            <a:chExt cx="1283" cy="1321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44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39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16200000">
              <a:off x="3882" y="3056"/>
              <a:ext cx="86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Arial" charset="0"/>
                </a:rPr>
                <a:t>delay</a:t>
              </a:r>
              <a:endParaRPr lang="en-US" sz="2000" baseline="-25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392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Symbol" charset="0"/>
                </a:rPr>
                <a:t>l</a:t>
              </a:r>
              <a:r>
                <a:rPr lang="en-US" sz="2000" baseline="-25000">
                  <a:solidFill>
                    <a:prstClr val="black"/>
                  </a:solidFill>
                  <a:latin typeface="Arial" charset="0"/>
                </a:rPr>
                <a:t>in</a:t>
              </a:r>
            </a:p>
          </p:txBody>
        </p:sp>
      </p:grpSp>
      <p:grpSp>
        <p:nvGrpSpPr>
          <p:cNvPr id="77872" name="Group 127"/>
          <p:cNvGrpSpPr>
            <a:grpSpLocks/>
          </p:cNvGrpSpPr>
          <p:nvPr/>
        </p:nvGrpSpPr>
        <p:grpSpPr bwMode="auto">
          <a:xfrm>
            <a:off x="8846866" y="1950468"/>
            <a:ext cx="231775" cy="441325"/>
            <a:chOff x="4140" y="429"/>
            <a:chExt cx="1425" cy="2396"/>
          </a:xfrm>
        </p:grpSpPr>
        <p:sp>
          <p:nvSpPr>
            <p:cNvPr id="77909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11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12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4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6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9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920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7921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3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24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6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3" name="Group 160"/>
          <p:cNvGrpSpPr>
            <a:grpSpLocks/>
          </p:cNvGrpSpPr>
          <p:nvPr/>
        </p:nvGrpSpPr>
        <p:grpSpPr bwMode="auto">
          <a:xfrm>
            <a:off x="3166791" y="2841055"/>
            <a:ext cx="525463" cy="434975"/>
            <a:chOff x="-44" y="1473"/>
            <a:chExt cx="981" cy="1105"/>
          </a:xfrm>
        </p:grpSpPr>
        <p:pic>
          <p:nvPicPr>
            <p:cNvPr id="77907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08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874" name="Group 163"/>
          <p:cNvGrpSpPr>
            <a:grpSpLocks/>
          </p:cNvGrpSpPr>
          <p:nvPr/>
        </p:nvGrpSpPr>
        <p:grpSpPr bwMode="auto">
          <a:xfrm>
            <a:off x="8529366" y="2915668"/>
            <a:ext cx="231775" cy="441325"/>
            <a:chOff x="4140" y="429"/>
            <a:chExt cx="1425" cy="2396"/>
          </a:xfrm>
        </p:grpSpPr>
        <p:sp>
          <p:nvSpPr>
            <p:cNvPr id="77875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77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78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0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2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5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886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7887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89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90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92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30" y="4362962"/>
            <a:ext cx="3070498" cy="1802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1031" y="5896480"/>
            <a:ext cx="127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reality 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sym typeface="Wingdings" panose="05000000000000000000" pitchFamily="2" charset="2"/>
              </a:rPr>
              <a:t>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2F52354A-6CED-4444-991C-E7E34BED9487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1" y="273051"/>
            <a:ext cx="8308975" cy="64611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Approaches towards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2032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2292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7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47900" y="2446638"/>
            <a:ext cx="3295650" cy="35906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end-end congestion control: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no explicit feedback from network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congestion inferred from end-system observed loss, delay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202364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6389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7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10313" y="2528889"/>
            <a:ext cx="3549650" cy="3536951"/>
          </a:xfrm>
        </p:spPr>
        <p:txBody>
          <a:bodyPr>
            <a:normAutofit fontScale="92500" lnSpcReduction="20000"/>
          </a:bodyPr>
          <a:lstStyle/>
          <a:p>
            <a:pPr marL="282575" indent="-282575">
              <a:lnSpc>
                <a:spcPct val="110000"/>
              </a:lnSpc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 marL="282575" indent="-282575"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routers collaborate for optimal rates + provide feedback to end-systems </a:t>
            </a:r>
            <a:r>
              <a:rPr lang="en-US" sz="2400" dirty="0" err="1">
                <a:ea typeface="ＭＳ Ｐゴシック" charset="0"/>
              </a:rPr>
              <a:t>eg</a:t>
            </a:r>
            <a:r>
              <a:rPr lang="en-US" sz="2400" dirty="0">
                <a:ea typeface="ＭＳ Ｐゴシック" charset="0"/>
              </a:rPr>
              <a:t>.</a:t>
            </a: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 a single bit indicating congestion </a:t>
            </a: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explicit </a:t>
            </a:r>
            <a:r>
              <a:rPr lang="en-US" dirty="0">
                <a:ea typeface="ＭＳ Ｐゴシック" charset="0"/>
              </a:rPr>
              <a:t>rate for sender to send at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251975">
            <a:off x="6667493" y="1481371"/>
            <a:ext cx="2536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white"/>
                </a:solidFill>
              </a:rPr>
              <a:t>Not present in </a:t>
            </a:r>
            <a:r>
              <a:rPr lang="sv-SE" dirty="0" err="1">
                <a:solidFill>
                  <a:prstClr val="white"/>
                </a:solidFill>
              </a:rPr>
              <a:t>Internet’s</a:t>
            </a:r>
            <a:r>
              <a:rPr lang="sv-SE" dirty="0">
                <a:solidFill>
                  <a:prstClr val="white"/>
                </a:solidFill>
              </a:rPr>
              <a:t> </a:t>
            </a:r>
          </a:p>
          <a:p>
            <a:r>
              <a:rPr lang="sv-SE" dirty="0" err="1">
                <a:solidFill>
                  <a:prstClr val="white"/>
                </a:solidFill>
              </a:rPr>
              <a:t>network</a:t>
            </a:r>
            <a:r>
              <a:rPr lang="sv-SE" dirty="0">
                <a:solidFill>
                  <a:prstClr val="white"/>
                </a:solidFill>
              </a:rPr>
              <a:t> </a:t>
            </a:r>
            <a:r>
              <a:rPr lang="sv-SE" dirty="0" err="1">
                <a:solidFill>
                  <a:prstClr val="white"/>
                </a:solidFill>
              </a:rPr>
              <a:t>layer</a:t>
            </a:r>
            <a:r>
              <a:rPr lang="sv-SE" dirty="0">
                <a:solidFill>
                  <a:prstClr val="white"/>
                </a:solidFill>
              </a:rPr>
              <a:t> </a:t>
            </a:r>
            <a:r>
              <a:rPr lang="sv-SE" dirty="0" err="1">
                <a:solidFill>
                  <a:prstClr val="white"/>
                </a:solidFill>
              </a:rPr>
              <a:t>protocols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251734">
            <a:off x="2513665" y="1706135"/>
            <a:ext cx="2319225" cy="397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prstClr val="white"/>
                </a:solidFill>
                <a:ea typeface="ＭＳ Ｐゴシック" charset="0"/>
              </a:rPr>
              <a:t>approach taken by TCP</a:t>
            </a:r>
          </a:p>
        </p:txBody>
      </p:sp>
    </p:spTree>
    <p:extLst>
      <p:ext uri="{BB962C8B-B14F-4D97-AF65-F5344CB8AC3E}">
        <p14:creationId xmlns:p14="http://schemas.microsoft.com/office/powerpoint/2010/main" val="33227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/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3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38177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7606115" y="1848372"/>
            <a:ext cx="3035300" cy="644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3-</a:t>
            </a:r>
            <a:fld id="{A28199E5-9391-4F40-B3A5-9028F7BC68D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458200" cy="6081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TCP congestion control: </a:t>
            </a:r>
            <a:br>
              <a:rPr lang="en-US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additive increase multiplicative </a:t>
            </a:r>
            <a:r>
              <a:rPr lang="en-US" sz="2400" dirty="0" smtClean="0">
                <a:ea typeface="ＭＳ Ｐゴシック" charset="0"/>
              </a:rPr>
              <a:t>decrease (AIMD)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1775521" y="1128870"/>
            <a:ext cx="7191375" cy="268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</a:rPr>
              <a:t>end-end control (no network assistance), sender limits transmission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u="sng" kern="0" dirty="0">
                <a:solidFill>
                  <a:srgbClr val="FF0000"/>
                </a:solidFill>
              </a:rPr>
              <a:t>How does  sender perceive congestion?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</a:rPr>
              <a:t>loss = timeout </a:t>
            </a:r>
            <a:r>
              <a:rPr lang="en-US" sz="1600" i="1" kern="0" dirty="0">
                <a:solidFill>
                  <a:srgbClr val="000000"/>
                </a:solidFill>
              </a:rPr>
              <a:t>or</a:t>
            </a:r>
            <a:r>
              <a:rPr lang="en-US" sz="1600" kern="0" dirty="0">
                <a:solidFill>
                  <a:srgbClr val="000000"/>
                </a:solidFill>
              </a:rPr>
              <a:t> 3 duplicate </a:t>
            </a:r>
            <a:r>
              <a:rPr lang="en-US" sz="1600" kern="0" dirty="0" err="1">
                <a:solidFill>
                  <a:srgbClr val="000000"/>
                </a:solidFill>
              </a:rPr>
              <a:t>acks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</a:rPr>
              <a:t>TCP sender reduces rate (</a:t>
            </a:r>
            <a:r>
              <a:rPr lang="en-US" sz="1600" b="1" kern="0" dirty="0">
                <a:solidFill>
                  <a:srgbClr val="000000"/>
                </a:solidFill>
              </a:rPr>
              <a:t>Congestion Window</a:t>
            </a:r>
            <a:r>
              <a:rPr lang="en-US" sz="1600" kern="0" dirty="0">
                <a:solidFill>
                  <a:srgbClr val="000000"/>
                </a:solidFill>
              </a:rPr>
              <a:t>) then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1600" i="1" dirty="0">
              <a:solidFill>
                <a:srgbClr val="CC0000"/>
              </a:solidFill>
              <a:ea typeface="ＭＳ Ｐゴシック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1600" i="1" dirty="0">
              <a:solidFill>
                <a:srgbClr val="CC0000"/>
              </a:solidFill>
              <a:ea typeface="ＭＳ Ｐゴシック" charset="0"/>
            </a:endParaRPr>
          </a:p>
          <a:p>
            <a:pPr marL="688975" lvl="1" indent="-231775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Additive Increase: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 increase  </a:t>
            </a:r>
            <a:r>
              <a:rPr lang="en-US" sz="1600" b="1" dirty="0" err="1">
                <a:solidFill>
                  <a:prstClr val="black"/>
                </a:solidFill>
                <a:ea typeface="ＭＳ Ｐゴシック" charset="0"/>
              </a:rPr>
              <a:t>cwnd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 by 1 MSS every RTT until loss detected</a:t>
            </a:r>
            <a:endParaRPr lang="en-US" sz="1600" i="1" dirty="0">
              <a:solidFill>
                <a:prstClr val="black"/>
              </a:solidFill>
              <a:ea typeface="ＭＳ Ｐゴシック" charset="0"/>
            </a:endParaRPr>
          </a:p>
          <a:p>
            <a:pPr marL="688975" lvl="1" indent="-231775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1600" i="1" dirty="0">
                <a:solidFill>
                  <a:srgbClr val="CC0000"/>
                </a:solidFill>
                <a:ea typeface="ＭＳ Ｐゴシック" charset="0"/>
              </a:rPr>
              <a:t>Multiplicative Decrease</a:t>
            </a:r>
            <a:r>
              <a:rPr lang="en-US" sz="1600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 cut </a:t>
            </a:r>
            <a:r>
              <a:rPr lang="en-US" sz="1600" b="1" dirty="0" err="1">
                <a:solidFill>
                  <a:prstClr val="black"/>
                </a:solidFill>
                <a:ea typeface="ＭＳ Ｐゴシック" charset="0"/>
              </a:rPr>
              <a:t>cwnd</a:t>
            </a:r>
            <a:r>
              <a:rPr lang="en-US" sz="1600" b="1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in half after loss </a:t>
            </a:r>
          </a:p>
          <a:p>
            <a:pPr marL="688975" lvl="1" indent="-231775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b="1" dirty="0">
                <a:solidFill>
                  <a:prstClr val="black"/>
                </a:solidFill>
                <a:ea typeface="ＭＳ Ｐゴシック" charset="0"/>
              </a:rPr>
              <a:t>To start with: </a:t>
            </a:r>
            <a:r>
              <a:rPr lang="en-US" b="1" dirty="0">
                <a:solidFill>
                  <a:srgbClr val="CC0000"/>
                </a:solidFill>
                <a:ea typeface="ＭＳ Ｐゴシック" charset="0"/>
              </a:rPr>
              <a:t>slow start </a:t>
            </a: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5187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1949450" y="4448176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for bandwidth</a:t>
            </a: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5029201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5210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5199063" y="4525964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6170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6162676" y="4402139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3992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68321" name="Freeform 33"/>
          <p:cNvSpPr>
            <a:spLocks/>
          </p:cNvSpPr>
          <p:nvPr/>
        </p:nvSpPr>
        <p:spPr bwMode="auto">
          <a:xfrm>
            <a:off x="5122864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5267326" y="4019551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5575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6213476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1191" y="3622676"/>
            <a:ext cx="5839050" cy="2854325"/>
            <a:chOff x="2837191" y="3622675"/>
            <a:chExt cx="5839050" cy="2854325"/>
          </a:xfrm>
        </p:grpSpPr>
        <p:sp>
          <p:nvSpPr>
            <p:cNvPr id="101384" name="Text Box 12"/>
            <p:cNvSpPr txBox="1">
              <a:spLocks noChangeArrowheads="1"/>
            </p:cNvSpPr>
            <p:nvPr/>
          </p:nvSpPr>
          <p:spPr bwMode="auto">
            <a:xfrm rot="16200000">
              <a:off x="2065505" y="4781878"/>
              <a:ext cx="206659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>
                  <a:solidFill>
                    <a:prstClr val="black"/>
                  </a:solidFill>
                  <a:latin typeface="Courier New" charset="0"/>
                </a:rPr>
                <a:t>cwnd: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TCP sender </a:t>
              </a:r>
            </a:p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congestion window size</a:t>
              </a:r>
            </a:p>
          </p:txBody>
        </p:sp>
        <p:sp>
          <p:nvSpPr>
            <p:cNvPr id="101386" name="Line 17"/>
            <p:cNvSpPr>
              <a:spLocks noChangeShapeType="1"/>
            </p:cNvSpPr>
            <p:nvPr/>
          </p:nvSpPr>
          <p:spPr bwMode="auto">
            <a:xfrm>
              <a:off x="3505200" y="6149975"/>
              <a:ext cx="4143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87" name="Line 18"/>
            <p:cNvSpPr>
              <a:spLocks noChangeShapeType="1"/>
            </p:cNvSpPr>
            <p:nvPr/>
          </p:nvSpPr>
          <p:spPr bwMode="auto">
            <a:xfrm>
              <a:off x="3494088" y="3735388"/>
              <a:ext cx="0" cy="2416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93" name="Text Box 32"/>
            <p:cNvSpPr txBox="1">
              <a:spLocks noChangeArrowheads="1"/>
            </p:cNvSpPr>
            <p:nvPr/>
          </p:nvSpPr>
          <p:spPr bwMode="auto">
            <a:xfrm>
              <a:off x="4403725" y="3622675"/>
              <a:ext cx="427251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additively increase window size …</a:t>
              </a: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…. until loss occurs (then cut window in half)</a:t>
              </a:r>
            </a:p>
          </p:txBody>
        </p:sp>
        <p:sp>
          <p:nvSpPr>
            <p:cNvPr id="101398" name="Text Box 40"/>
            <p:cNvSpPr txBox="1">
              <a:spLocks noChangeArrowheads="1"/>
            </p:cNvSpPr>
            <p:nvPr/>
          </p:nvSpPr>
          <p:spPr bwMode="auto">
            <a:xfrm>
              <a:off x="5072063" y="6140450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7650566" y="193012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Arial" charset="0"/>
              </a:rPr>
              <a:t>rate</a:t>
            </a:r>
          </a:p>
        </p:txBody>
      </p:sp>
      <p:grpSp>
        <p:nvGrpSpPr>
          <p:cNvPr id="35" name="Group 82"/>
          <p:cNvGrpSpPr>
            <a:grpSpLocks/>
          </p:cNvGrpSpPr>
          <p:nvPr/>
        </p:nvGrpSpPr>
        <p:grpSpPr bwMode="auto">
          <a:xfrm>
            <a:off x="8332490" y="1955527"/>
            <a:ext cx="931863" cy="441325"/>
            <a:chOff x="4214" y="2517"/>
            <a:chExt cx="587" cy="278"/>
          </a:xfrm>
        </p:grpSpPr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</a:rPr>
                <a:t>~</a:t>
              </a:r>
            </a:p>
          </p:txBody>
        </p:sp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</a:rPr>
                <a:t>~</a:t>
              </a:r>
            </a:p>
          </p:txBody>
        </p:sp>
      </p:grpSp>
      <p:grpSp>
        <p:nvGrpSpPr>
          <p:cNvPr id="38" name="Group 86"/>
          <p:cNvGrpSpPr>
            <a:grpSpLocks/>
          </p:cNvGrpSpPr>
          <p:nvPr/>
        </p:nvGrpSpPr>
        <p:grpSpPr bwMode="auto">
          <a:xfrm>
            <a:off x="8731654" y="1806302"/>
            <a:ext cx="712787" cy="715963"/>
            <a:chOff x="4400" y="2509"/>
            <a:chExt cx="449" cy="451"/>
          </a:xfrm>
        </p:grpSpPr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>
                  <a:solidFill>
                    <a:prstClr val="black"/>
                  </a:solidFill>
                </a:rPr>
                <a:t>cwnd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</a:rPr>
                <a:t>RTT</a:t>
              </a:r>
            </a:p>
          </p:txBody>
        </p:sp>
        <p:sp>
          <p:nvSpPr>
            <p:cNvPr id="41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9449204" y="1965052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bytes/sec</a:t>
            </a:r>
          </a:p>
        </p:txBody>
      </p:sp>
    </p:spTree>
    <p:extLst>
      <p:ext uri="{BB962C8B-B14F-4D97-AF65-F5344CB8AC3E}">
        <p14:creationId xmlns:p14="http://schemas.microsoft.com/office/powerpoint/2010/main" val="9608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1385" grpId="0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  <p:bldP spid="34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F0D17B87-E7AE-431A-90AB-92A15E47CD27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838" y="149226"/>
            <a:ext cx="7772400" cy="68748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71" y="1570060"/>
            <a:ext cx="7451372" cy="377935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</a:t>
            </a:r>
            <a:r>
              <a:rPr lang="en-US" dirty="0" err="1" smtClean="0">
                <a:ea typeface="ＭＳ Ｐゴシック" charset="0"/>
              </a:rPr>
              <a:t>ack</a:t>
            </a:r>
            <a:r>
              <a:rPr lang="en-US" dirty="0" smtClean="0">
                <a:ea typeface="ＭＳ Ｐゴシック" charset="0"/>
              </a:rPr>
              <a:t> of previous “batch”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</a:t>
            </a:r>
            <a:r>
              <a:rPr lang="en-US" dirty="0" smtClean="0">
                <a:ea typeface="ＭＳ Ｐゴシック" charset="0"/>
              </a:rPr>
              <a:t>received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</a:t>
            </a:r>
            <a:r>
              <a:rPr lang="en-US" dirty="0" smtClean="0">
                <a:ea typeface="ＭＳ Ｐゴシック" charset="0"/>
                <a:cs typeface="+mn-cs"/>
              </a:rPr>
              <a:t>fast</a:t>
            </a:r>
          </a:p>
          <a:p>
            <a:pPr lvl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 smtClean="0">
                <a:ea typeface="ＭＳ Ｐゴシック" charset="0"/>
              </a:rPr>
              <a:t>hen, saw-tooth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8688024" y="2309814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8284798" y="1171576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9694498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one segment</a:t>
            </a:r>
            <a:endParaRPr lang="en-US" sz="10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8245905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RTT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10721611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8683261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11197861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8502286" y="2273301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8511811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8664212" y="271462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86032" name="Group 18"/>
          <p:cNvGrpSpPr>
            <a:grpSpLocks/>
          </p:cNvGrpSpPr>
          <p:nvPr/>
        </p:nvGrpSpPr>
        <p:grpSpPr bwMode="auto">
          <a:xfrm>
            <a:off x="10912111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  <a:latin typeface="Arial" charset="0"/>
                </a:rPr>
                <a:t>time</a:t>
              </a:r>
              <a:endParaRPr lang="en-US" sz="10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8692787" y="3090864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8688024" y="3176589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8688023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8661037" y="3960814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9692912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two segments</a:t>
            </a:r>
            <a:endParaRPr lang="en-US" sz="10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9784986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four segments</a:t>
            </a:r>
            <a:endParaRPr lang="en-US" sz="1000">
              <a:solidFill>
                <a:prstClr val="black"/>
              </a:solidFill>
              <a:latin typeface="Times New Roman" charset="0"/>
            </a:endParaRPr>
          </a:p>
        </p:txBody>
      </p:sp>
      <p:grpSp>
        <p:nvGrpSpPr>
          <p:cNvPr id="86039" name="Group 27"/>
          <p:cNvGrpSpPr>
            <a:grpSpLocks/>
          </p:cNvGrpSpPr>
          <p:nvPr/>
        </p:nvGrpSpPr>
        <p:grpSpPr bwMode="auto">
          <a:xfrm>
            <a:off x="8683261" y="4095751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0" name="Group 32"/>
          <p:cNvGrpSpPr>
            <a:grpSpLocks/>
          </p:cNvGrpSpPr>
          <p:nvPr/>
        </p:nvGrpSpPr>
        <p:grpSpPr bwMode="auto">
          <a:xfrm flipV="1">
            <a:off x="8969011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2" name="Group 43"/>
          <p:cNvGrpSpPr>
            <a:grpSpLocks/>
          </p:cNvGrpSpPr>
          <p:nvPr/>
        </p:nvGrpSpPr>
        <p:grpSpPr bwMode="auto">
          <a:xfrm>
            <a:off x="8245111" y="1495426"/>
            <a:ext cx="654050" cy="601663"/>
            <a:chOff x="-44" y="1473"/>
            <a:chExt cx="981" cy="1105"/>
          </a:xfrm>
        </p:grpSpPr>
        <p:pic>
          <p:nvPicPr>
            <p:cNvPr id="86076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77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6043" name="Group 46"/>
          <p:cNvGrpSpPr>
            <a:grpSpLocks/>
          </p:cNvGrpSpPr>
          <p:nvPr/>
        </p:nvGrpSpPr>
        <p:grpSpPr bwMode="auto">
          <a:xfrm>
            <a:off x="10980373" y="1509714"/>
            <a:ext cx="382588" cy="547687"/>
            <a:chOff x="4140" y="429"/>
            <a:chExt cx="1425" cy="2396"/>
          </a:xfrm>
        </p:grpSpPr>
        <p:sp>
          <p:nvSpPr>
            <p:cNvPr id="86044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46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47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49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1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4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6055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6056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58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59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61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4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228" y="1048367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71C768C1-7876-4299-9990-AA79B363113B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1323" y="3962400"/>
            <a:ext cx="5246077" cy="13950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Implementation: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variable </a:t>
            </a:r>
            <a:r>
              <a:rPr lang="en-US" sz="2400" b="1" dirty="0" err="1">
                <a:latin typeface="Courier New" charset="0"/>
                <a:ea typeface="ＭＳ Ｐゴシック" charset="0"/>
              </a:rPr>
              <a:t>ssthresh</a:t>
            </a:r>
            <a:r>
              <a:rPr lang="en-US" sz="2400" b="1" dirty="0">
                <a:latin typeface="Courier New" charset="0"/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(slow start threshold)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on loss event, </a:t>
            </a:r>
            <a:r>
              <a:rPr lang="en-US" sz="2400" b="1" dirty="0" err="1">
                <a:latin typeface="Courier New" charset="0"/>
                <a:ea typeface="ＭＳ Ｐゴシック" charset="0"/>
              </a:rPr>
              <a:t>ssthresh</a:t>
            </a:r>
            <a:r>
              <a:rPr lang="en-US" sz="2400" dirty="0">
                <a:ea typeface="ＭＳ Ｐゴシック" charset="0"/>
              </a:rPr>
              <a:t> = ½*</a:t>
            </a:r>
            <a:r>
              <a:rPr lang="en-US" sz="24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400" dirty="0">
                <a:latin typeface="Courier New" charset="0"/>
                <a:ea typeface="ＭＳ Ｐゴシック" charset="0"/>
              </a:rPr>
              <a:t> 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03512" y="71736"/>
            <a:ext cx="8964488" cy="62500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TCP </a:t>
            </a:r>
            <a:r>
              <a:rPr lang="en-US" dirty="0" err="1"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: </a:t>
            </a:r>
            <a:br>
              <a:rPr lang="en-US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from exponential to linear growth + reacting to loss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84894" y="1058729"/>
            <a:ext cx="312036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Reno: loss indicated by  timeout or 3 duplicate ACKs:</a:t>
            </a:r>
          </a:p>
          <a:p>
            <a:r>
              <a:rPr lang="en-US" dirty="0" err="1">
                <a:solidFill>
                  <a:prstClr val="black"/>
                </a:solidFill>
              </a:rPr>
              <a:t>cwnd</a:t>
            </a:r>
            <a:r>
              <a:rPr lang="en-US" dirty="0">
                <a:solidFill>
                  <a:prstClr val="black"/>
                </a:solidFill>
              </a:rPr>
              <a:t> is cut in half; then grows linearly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3298" y="3959841"/>
            <a:ext cx="421196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Non-optimized: loss indicated by timeout:</a:t>
            </a:r>
          </a:p>
          <a:p>
            <a:r>
              <a:rPr lang="en-US" dirty="0" err="1">
                <a:solidFill>
                  <a:prstClr val="black"/>
                </a:solidFill>
              </a:rPr>
              <a:t>cwnd</a:t>
            </a:r>
            <a:r>
              <a:rPr lang="en-US" dirty="0">
                <a:solidFill>
                  <a:prstClr val="black"/>
                </a:solidFill>
              </a:rPr>
              <a:t> set to 1 MSS; then window slow start to threshold, then grows linearly</a:t>
            </a:r>
          </a:p>
        </p:txBody>
      </p:sp>
    </p:spTree>
    <p:extLst>
      <p:ext uri="{BB962C8B-B14F-4D97-AF65-F5344CB8AC3E}">
        <p14:creationId xmlns:p14="http://schemas.microsoft.com/office/powerpoint/2010/main" val="3273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3-</a:t>
            </a:r>
            <a:fld id="{47C8AAFF-F4CF-4F73-8A35-E1CCDA4B1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82550"/>
            <a:ext cx="7772400" cy="971550"/>
          </a:xfrm>
        </p:spPr>
        <p:txBody>
          <a:bodyPr/>
          <a:lstStyle/>
          <a:p>
            <a:r>
              <a:rPr lang="en-US" dirty="0" smtClean="0"/>
              <a:t>TCP’s throughput (Fast recovery - Reno)</a:t>
            </a:r>
            <a:endParaRPr lang="en-US" dirty="0"/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7576"/>
            <a:ext cx="91440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9" y="3916364"/>
            <a:ext cx="878998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5077981" y="6137275"/>
            <a:ext cx="2100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Session’s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185861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44" y="84908"/>
            <a:ext cx="8827631" cy="761646"/>
          </a:xfrm>
        </p:spPr>
        <p:txBody>
          <a:bodyPr/>
          <a:lstStyle/>
          <a:p>
            <a:r>
              <a:rPr lang="sv-SE" sz="2800" dirty="0" smtClean="0"/>
              <a:t>2 problems, joint solution: limit the rate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sender</a:t>
            </a:r>
            <a:r>
              <a:rPr lang="sv-SE" sz="2800" dirty="0" smtClean="0"/>
              <a:t>! </a:t>
            </a:r>
            <a:br>
              <a:rPr lang="sv-SE" sz="2800" dirty="0" smtClean="0"/>
            </a:br>
            <a:r>
              <a:rPr lang="sv-SE" sz="2000" dirty="0" smtClean="0"/>
              <a:t>(or ”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windows</a:t>
            </a:r>
            <a:r>
              <a:rPr lang="sv-SE" sz="2000" dirty="0"/>
              <a:t>  </a:t>
            </a:r>
            <a:r>
              <a:rPr lang="sv-SE" sz="2000" dirty="0" err="1"/>
              <a:t>does</a:t>
            </a:r>
            <a:r>
              <a:rPr lang="sv-SE" sz="2000" dirty="0"/>
              <a:t> a </a:t>
            </a:r>
            <a:r>
              <a:rPr lang="sv-SE" sz="2000" dirty="0" err="1"/>
              <a:t>TCP’s</a:t>
            </a:r>
            <a:r>
              <a:rPr lang="sv-SE" sz="2000" dirty="0"/>
              <a:t> </a:t>
            </a:r>
            <a:r>
              <a:rPr lang="sv-SE" sz="2000" dirty="0" err="1"/>
              <a:t>sender</a:t>
            </a:r>
            <a:r>
              <a:rPr lang="sv-SE" sz="2000" dirty="0"/>
              <a:t> </a:t>
            </a:r>
            <a:r>
              <a:rPr lang="sv-SE" sz="2000" dirty="0" err="1"/>
              <a:t>maintain</a:t>
            </a:r>
            <a:r>
              <a:rPr lang="sv-SE" sz="2000" dirty="0" smtClean="0"/>
              <a:t>?”)</a:t>
            </a:r>
            <a:endParaRPr lang="sv-S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1714500"/>
            <a:ext cx="5012779" cy="3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672" y="5805265"/>
            <a:ext cx="2848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prstClr val="black"/>
                </a:solidFill>
              </a:rPr>
              <a:t>Need</a:t>
            </a:r>
            <a:r>
              <a:rPr lang="sv-SE" sz="2400" dirty="0">
                <a:solidFill>
                  <a:prstClr val="black"/>
                </a:solidFill>
              </a:rPr>
              <a:t> for </a:t>
            </a:r>
            <a:r>
              <a:rPr lang="sv-SE" sz="2400" dirty="0" err="1">
                <a:solidFill>
                  <a:prstClr val="black"/>
                </a:solidFill>
              </a:rPr>
              <a:t>flow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control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065" y="5733257"/>
            <a:ext cx="36633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prstClr val="black"/>
                </a:solidFill>
              </a:rPr>
              <a:t>Need</a:t>
            </a:r>
            <a:r>
              <a:rPr lang="sv-SE" sz="2400" dirty="0">
                <a:solidFill>
                  <a:prstClr val="black"/>
                </a:solidFill>
              </a:rPr>
              <a:t> for </a:t>
            </a:r>
            <a:r>
              <a:rPr lang="sv-SE" sz="2400" dirty="0" err="1">
                <a:solidFill>
                  <a:prstClr val="black"/>
                </a:solidFill>
              </a:rPr>
              <a:t>congestion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control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4313" y="4551512"/>
            <a:ext cx="144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</a:rPr>
              <a:t>Fig. A. </a:t>
            </a:r>
            <a:r>
              <a:rPr lang="sv-SE" sz="1200" dirty="0" err="1">
                <a:solidFill>
                  <a:prstClr val="black"/>
                </a:solidFill>
              </a:rPr>
              <a:t>Tanenbaum</a:t>
            </a:r>
            <a:endParaRPr lang="sv-SE" sz="1200" dirty="0">
              <a:solidFill>
                <a:prstClr val="black"/>
              </a:solidFill>
            </a:endParaRPr>
          </a:p>
          <a:p>
            <a:r>
              <a:rPr lang="sv-SE" sz="1200" dirty="0">
                <a:solidFill>
                  <a:prstClr val="black"/>
                </a:solidFill>
              </a:rPr>
              <a:t>Computer </a:t>
            </a:r>
            <a:r>
              <a:rPr lang="sv-SE" sz="1200" dirty="0" err="1">
                <a:solidFill>
                  <a:prstClr val="black"/>
                </a:solidFill>
              </a:rPr>
              <a:t>Networks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0021" y="3244334"/>
            <a:ext cx="1291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cwnd</a:t>
            </a:r>
            <a:r>
              <a:rPr lang="sv-SE" dirty="0"/>
              <a:t>, </a:t>
            </a:r>
            <a:r>
              <a:rPr lang="sv-SE" dirty="0" err="1"/>
              <a:t>rwnd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6132756" y="1110491"/>
            <a:ext cx="69121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sv-SE" dirty="0" err="1" smtClean="0"/>
              <a:t>cwnd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3359697" y="1073652"/>
            <a:ext cx="6748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sv-SE" dirty="0" err="1" smtClean="0"/>
              <a:t>rwnd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20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4A68589-F785-4CA5-BC6A-514702843390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231775"/>
            <a:ext cx="8964488" cy="76993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TCP combined flow-ctrl, congestion ctrl windows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1922" y="3859423"/>
            <a:ext cx="8263706" cy="23937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sender limits transmission</a:t>
            </a:r>
            <a:r>
              <a:rPr lang="en-US" dirty="0" smtClean="0">
                <a:ea typeface="ＭＳ Ｐゴシック" charset="0"/>
                <a:cs typeface="+mn-cs"/>
              </a:rPr>
              <a:t>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dirty="0">
                <a:ea typeface="ＭＳ Ｐゴシック" charset="0"/>
                <a:cs typeface="+mn-cs"/>
              </a:rPr>
              <a:t> is dynamic, function of perceived network </a:t>
            </a:r>
            <a:r>
              <a:rPr lang="en-US" dirty="0" smtClean="0">
                <a:ea typeface="ＭＳ Ｐゴシック" charset="0"/>
                <a:cs typeface="+mn-cs"/>
              </a:rPr>
              <a:t>congestion, </a:t>
            </a:r>
            <a:endParaRPr lang="en-US" b="1" dirty="0">
              <a:solidFill>
                <a:prstClr val="black"/>
              </a:solidFill>
              <a:latin typeface="Courier New" charset="0"/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ourier New" charset="0"/>
                <a:ea typeface="ＭＳ Ｐゴシック" charset="0"/>
              </a:rPr>
              <a:t>rwnd</a:t>
            </a:r>
            <a:r>
              <a:rPr lang="en-US" b="1" dirty="0" smtClean="0">
                <a:solidFill>
                  <a:prstClr val="black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dymanically</a:t>
            </a:r>
            <a:r>
              <a:rPr lang="en-US" dirty="0" smtClean="0">
                <a:ea typeface="ＭＳ Ｐゴシック" charset="0"/>
                <a:cs typeface="+mn-cs"/>
              </a:rPr>
              <a:t> limited by receiver’s buffer space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83375" y="1485902"/>
            <a:ext cx="3810000" cy="17270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ea typeface="ＭＳ Ｐゴシック" charset="0"/>
              </a:rPr>
              <a:t>TCP sending rate: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send min {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rwnd</a:t>
            </a:r>
            <a:r>
              <a:rPr lang="en-US" sz="2400" dirty="0">
                <a:ea typeface="ＭＳ Ｐゴシック" charset="0"/>
              </a:rPr>
              <a:t>}  bytes, wait for ACKS, then send more 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2292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2389189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2487614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2584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2679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2776539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2868614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2963864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3059114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3165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3263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3360739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3457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3554414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3649664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3741739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3836989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3933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4022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4117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4211639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4303714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4400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4495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4584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4679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4776789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4873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4970464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5068889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5164139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5259389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5351464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5448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5543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2249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3215681" y="1268761"/>
            <a:ext cx="3322637" cy="724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Tahoma" charset="0"/>
                <a:ea typeface="ＭＳ Ｐゴシック" charset="0"/>
              </a:rPr>
              <a:t>Min{</a:t>
            </a:r>
            <a:r>
              <a:rPr lang="en-US" sz="1200" dirty="0" err="1">
                <a:solidFill>
                  <a:prstClr val="black"/>
                </a:solidFill>
                <a:latin typeface="Tahoma" charset="0"/>
                <a:ea typeface="ＭＳ Ｐゴシック" charset="0"/>
              </a:rPr>
              <a:t>cwnd</a:t>
            </a:r>
            <a:r>
              <a:rPr lang="en-US" sz="1200" dirty="0">
                <a:solidFill>
                  <a:prstClr val="black"/>
                </a:solidFill>
                <a:latin typeface="Tahoma" charset="0"/>
                <a:ea typeface="ＭＳ Ｐゴシック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ahoma" charset="0"/>
                <a:ea typeface="ＭＳ Ｐゴシック" charset="0"/>
              </a:rPr>
              <a:t>rwnd</a:t>
            </a:r>
            <a:r>
              <a:rPr lang="en-US" sz="1200" dirty="0">
                <a:solidFill>
                  <a:prstClr val="black"/>
                </a:solidFill>
                <a:latin typeface="Tahoma" charset="0"/>
                <a:ea typeface="ＭＳ Ｐゴシック" charset="0"/>
              </a:rPr>
              <a:t>}</a:t>
            </a: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3255964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5038" name="Freeform 53"/>
          <p:cNvSpPr>
            <a:spLocks/>
          </p:cNvSpPr>
          <p:nvPr/>
        </p:nvSpPr>
        <p:spPr bwMode="auto">
          <a:xfrm>
            <a:off x="3048001" y="2614614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3725863" y="2654301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2230439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last byte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3255963" y="3016250"/>
            <a:ext cx="10668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sent, not-yet ACKed</a:t>
            </a:r>
          </a:p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(</a:t>
            </a:r>
            <a:r>
              <a:rPr lang="ja-JP" altLang="en-US" sz="1400">
                <a:solidFill>
                  <a:prstClr val="black"/>
                </a:solidFill>
              </a:rPr>
              <a:t>“</a:t>
            </a:r>
            <a:r>
              <a:rPr lang="en-US" altLang="ja-JP" sz="1400">
                <a:solidFill>
                  <a:prstClr val="black"/>
                </a:solidFill>
              </a:rPr>
              <a:t>in-flight</a:t>
            </a:r>
            <a:r>
              <a:rPr lang="ja-JP" altLang="en-US" sz="1400">
                <a:solidFill>
                  <a:prstClr val="black"/>
                </a:solidFill>
              </a:rPr>
              <a:t>”</a:t>
            </a:r>
            <a:r>
              <a:rPr lang="en-US" altLang="ja-JP" sz="1400">
                <a:solidFill>
                  <a:prstClr val="black"/>
                </a:solidFill>
              </a:rPr>
              <a:t>)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4298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solidFill>
                  <a:prstClr val="black"/>
                </a:solidFill>
              </a:rPr>
              <a:t>last byte sent</a:t>
            </a:r>
          </a:p>
        </p:txBody>
      </p:sp>
      <p:grpSp>
        <p:nvGrpSpPr>
          <p:cNvPr id="85044" name="Group 62"/>
          <p:cNvGrpSpPr>
            <a:grpSpLocks/>
          </p:cNvGrpSpPr>
          <p:nvPr/>
        </p:nvGrpSpPr>
        <p:grpSpPr bwMode="auto">
          <a:xfrm>
            <a:off x="4298951" y="1706564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45" name="Group 65"/>
          <p:cNvGrpSpPr>
            <a:grpSpLocks/>
          </p:cNvGrpSpPr>
          <p:nvPr/>
        </p:nvGrpSpPr>
        <p:grpSpPr bwMode="auto">
          <a:xfrm rot="10800000">
            <a:off x="3260726" y="1725614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6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8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46" name="Freeform 69"/>
          <p:cNvSpPr>
            <a:spLocks/>
          </p:cNvSpPr>
          <p:nvPr/>
        </p:nvSpPr>
        <p:spPr bwMode="auto">
          <a:xfrm flipH="1">
            <a:off x="4152901" y="2703514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2557464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err="1">
                <a:solidFill>
                  <a:prstClr val="black"/>
                </a:solidFill>
                <a:latin typeface="Courier New" charset="0"/>
              </a:rPr>
              <a:t>LastByteSent</a:t>
            </a:r>
            <a:r>
              <a:rPr lang="en-US" sz="1800" b="1" dirty="0">
                <a:solidFill>
                  <a:prstClr val="black"/>
                </a:solidFill>
                <a:latin typeface="Courier New" charset="0"/>
              </a:rPr>
              <a:t>-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urier New" charset="0"/>
              </a:rPr>
              <a:t>	</a:t>
            </a:r>
            <a:r>
              <a:rPr lang="en-US" sz="1800" b="1" dirty="0" err="1">
                <a:solidFill>
                  <a:prstClr val="black"/>
                </a:solidFill>
                <a:latin typeface="Courier New" charset="0"/>
              </a:rPr>
              <a:t>LastByteAcked</a:t>
            </a:r>
            <a:endParaRPr lang="en-US" sz="1800" dirty="0">
              <a:solidFill>
                <a:prstClr val="black"/>
              </a:solidFill>
              <a:latin typeface="Courier New" charset="0"/>
            </a:endParaRPr>
          </a:p>
        </p:txBody>
      </p:sp>
      <p:grpSp>
        <p:nvGrpSpPr>
          <p:cNvPr id="85048" name="Group 74"/>
          <p:cNvGrpSpPr>
            <a:grpSpLocks/>
          </p:cNvGrpSpPr>
          <p:nvPr/>
        </p:nvGrpSpPr>
        <p:grpSpPr bwMode="auto">
          <a:xfrm>
            <a:off x="4684714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5040313" y="4365625"/>
            <a:ext cx="2252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Courier New" charset="0"/>
              </a:rPr>
              <a:t>Min{</a:t>
            </a:r>
            <a:r>
              <a:rPr lang="en-US" sz="1800" b="1" dirty="0" err="1">
                <a:solidFill>
                  <a:prstClr val="black"/>
                </a:solidFill>
                <a:latin typeface="Courier New" charset="0"/>
              </a:rPr>
              <a:t>cwnd</a:t>
            </a:r>
            <a:r>
              <a:rPr lang="en-US" sz="1800" b="1" dirty="0">
                <a:solidFill>
                  <a:prstClr val="black"/>
                </a:solidFill>
                <a:latin typeface="Courier New" charset="0"/>
              </a:rPr>
              <a:t>, </a:t>
            </a:r>
            <a:r>
              <a:rPr lang="en-US" sz="1800" b="1" dirty="0" err="1">
                <a:solidFill>
                  <a:prstClr val="black"/>
                </a:solidFill>
                <a:latin typeface="Courier New" charset="0"/>
              </a:rPr>
              <a:t>rwnd</a:t>
            </a:r>
            <a:r>
              <a:rPr lang="en-US" sz="1800" b="1" dirty="0">
                <a:solidFill>
                  <a:prstClr val="black"/>
                </a:solidFill>
                <a:latin typeface="Courier New" charset="0"/>
              </a:rPr>
              <a:t>}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2420938" y="4306889"/>
            <a:ext cx="5547270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2510930" y="1251992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</a:rPr>
              <a:t>sender sequence number space </a:t>
            </a:r>
          </a:p>
        </p:txBody>
      </p:sp>
    </p:spTree>
    <p:extLst>
      <p:ext uri="{BB962C8B-B14F-4D97-AF65-F5344CB8AC3E}">
        <p14:creationId xmlns:p14="http://schemas.microsoft.com/office/powerpoint/2010/main" val="15580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FC9B27A-0818-42F8-8E87-3156B4685FA1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07964"/>
            <a:ext cx="8610601" cy="556741"/>
          </a:xfrm>
        </p:spPr>
        <p:txBody>
          <a:bodyPr/>
          <a:lstStyle/>
          <a:p>
            <a:pPr>
              <a:defRPr/>
            </a:pPr>
            <a:r>
              <a:rPr lang="en-US" sz="3500" dirty="0">
                <a:ea typeface="ＭＳ Ｐゴシック" charset="0"/>
              </a:rPr>
              <a:t>Pipelined </a:t>
            </a:r>
            <a:r>
              <a:rPr lang="en-US" sz="3500" dirty="0" smtClean="0">
                <a:ea typeface="ＭＳ Ｐゴシック" charset="0"/>
              </a:rPr>
              <a:t>protocols: </a:t>
            </a:r>
            <a:r>
              <a:rPr lang="en-US" sz="3500" dirty="0" err="1" smtClean="0">
                <a:ea typeface="ＭＳ Ｐゴシック" charset="0"/>
              </a:rPr>
              <a:t>ack</a:t>
            </a:r>
            <a:r>
              <a:rPr lang="en-US" sz="3500" dirty="0" smtClean="0">
                <a:ea typeface="ＭＳ Ｐゴシック" charset="0"/>
              </a:rPr>
              <a:t>-based </a:t>
            </a:r>
            <a:r>
              <a:rPr lang="en-US" sz="3500" dirty="0">
                <a:ea typeface="ＭＳ Ｐゴシック" charset="0"/>
              </a:rPr>
              <a:t>error control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56492" y="1237067"/>
            <a:ext cx="10984523" cy="1904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two </a:t>
            </a: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generic forms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(i.e.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ack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+ book-keeping policies) to deal with lost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data: </a:t>
            </a: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go-Back-n</a:t>
            </a: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selective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9841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1B8BD0CF-63E6-405E-B205-4CB5FC383F49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6381750" y="4229101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92165" name="Group 59"/>
          <p:cNvGrpSpPr>
            <a:grpSpLocks/>
          </p:cNvGrpSpPr>
          <p:nvPr/>
        </p:nvGrpSpPr>
        <p:grpSpPr bwMode="auto">
          <a:xfrm>
            <a:off x="5303839" y="3898901"/>
            <a:ext cx="1082675" cy="538163"/>
            <a:chOff x="2356" y="1300"/>
            <a:chExt cx="555" cy="194"/>
          </a:xfrm>
        </p:grpSpPr>
        <p:sp>
          <p:nvSpPr>
            <p:cNvPr id="9219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96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9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200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92166" name="Group 50"/>
          <p:cNvGrpSpPr>
            <a:grpSpLocks/>
          </p:cNvGrpSpPr>
          <p:nvPr/>
        </p:nvGrpSpPr>
        <p:grpSpPr bwMode="auto">
          <a:xfrm>
            <a:off x="6937376" y="3883026"/>
            <a:ext cx="1082675" cy="538163"/>
            <a:chOff x="2356" y="1300"/>
            <a:chExt cx="555" cy="194"/>
          </a:xfrm>
        </p:grpSpPr>
        <p:sp>
          <p:nvSpPr>
            <p:cNvPr id="9218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88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1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192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50852" y="1377950"/>
            <a:ext cx="9455272" cy="1063624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 dirty="0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6592889" y="4025901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5902325" y="4087814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6192839" y="4025901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2655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5053013" y="4471989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capacity R</a:t>
            </a:r>
          </a:p>
        </p:txBody>
      </p:sp>
      <p:sp>
        <p:nvSpPr>
          <p:cNvPr id="92173" name="Freeform 40"/>
          <p:cNvSpPr>
            <a:spLocks/>
          </p:cNvSpPr>
          <p:nvPr/>
        </p:nvSpPr>
        <p:spPr bwMode="auto">
          <a:xfrm>
            <a:off x="4387851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6064250" y="4087814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175" name="Freeform 42"/>
          <p:cNvSpPr>
            <a:spLocks/>
          </p:cNvSpPr>
          <p:nvPr/>
        </p:nvSpPr>
        <p:spPr bwMode="auto">
          <a:xfrm>
            <a:off x="4330700" y="4237039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68431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Fairness</a:t>
            </a:r>
          </a:p>
        </p:txBody>
      </p:sp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2649538" y="5146676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TCP connection 2</a:t>
            </a:r>
          </a:p>
        </p:txBody>
      </p:sp>
      <p:grpSp>
        <p:nvGrpSpPr>
          <p:cNvPr id="92179" name="Group 69"/>
          <p:cNvGrpSpPr>
            <a:grpSpLocks/>
          </p:cNvGrpSpPr>
          <p:nvPr/>
        </p:nvGrpSpPr>
        <p:grpSpPr bwMode="auto">
          <a:xfrm>
            <a:off x="3581401" y="3333750"/>
            <a:ext cx="766763" cy="704850"/>
            <a:chOff x="-44" y="1473"/>
            <a:chExt cx="981" cy="1105"/>
          </a:xfrm>
        </p:grpSpPr>
        <p:pic>
          <p:nvPicPr>
            <p:cNvPr id="92183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4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180" name="Group 72"/>
          <p:cNvGrpSpPr>
            <a:grpSpLocks/>
          </p:cNvGrpSpPr>
          <p:nvPr/>
        </p:nvGrpSpPr>
        <p:grpSpPr bwMode="auto">
          <a:xfrm>
            <a:off x="3597276" y="4579938"/>
            <a:ext cx="766763" cy="704850"/>
            <a:chOff x="-44" y="1473"/>
            <a:chExt cx="981" cy="1105"/>
          </a:xfrm>
        </p:grpSpPr>
        <p:pic>
          <p:nvPicPr>
            <p:cNvPr id="92181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2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4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496" y="1859340"/>
            <a:ext cx="10959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sv-SE" sz="36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sv-SE" sz="3600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Q: </a:t>
            </a:r>
            <a:r>
              <a:rPr lang="sv-SE" sz="3600" b="1" dirty="0" err="1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Can</a:t>
            </a:r>
            <a:r>
              <a:rPr lang="sv-SE" sz="3600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 </a:t>
            </a:r>
            <a:r>
              <a:rPr lang="sv-SE" sz="36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a TCP implementation </a:t>
            </a:r>
            <a:r>
              <a:rPr lang="sv-SE" sz="3600" b="1" dirty="0" err="1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deviate</a:t>
            </a:r>
            <a:r>
              <a:rPr lang="sv-SE" sz="36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 from the </a:t>
            </a:r>
            <a:r>
              <a:rPr lang="sv-SE" sz="3600" b="1" dirty="0" err="1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Congestion</a:t>
            </a:r>
            <a:r>
              <a:rPr lang="sv-SE" sz="3600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-Control standard?</a:t>
            </a:r>
            <a:r>
              <a:rPr lang="sv-SE" sz="36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sv-SE" sz="3600" b="1" dirty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80290" y="1371600"/>
            <a:ext cx="7325710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connection-oriented transport: TCP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 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 and buffer space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Congestion control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</a:p>
          <a:p>
            <a:pPr lvl="2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112" y="4869160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2116977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19FBCC22-F5C2-424E-8E6F-61C92C40444C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938" y="-133404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7413" y="1360489"/>
            <a:ext cx="4398962" cy="45954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Addressing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reliable data transfer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flow control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congestion control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UDP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99386" y="2389188"/>
            <a:ext cx="4865076" cy="17959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next: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leaving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edge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(application, transport layers)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into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core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lnSpc>
                <a:spcPct val="11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87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138" y="1600200"/>
            <a:ext cx="10292862" cy="3593123"/>
          </a:xfrm>
        </p:spPr>
        <p:txBody>
          <a:bodyPr/>
          <a:lstStyle/>
          <a:p>
            <a:r>
              <a:rPr lang="sv-SE" sz="2400" dirty="0" err="1"/>
              <a:t>Describe</a:t>
            </a:r>
            <a:r>
              <a:rPr lang="sv-SE" sz="2400" dirty="0"/>
              <a:t> </a:t>
            </a:r>
            <a:r>
              <a:rPr lang="sv-SE" sz="2400" dirty="0" err="1"/>
              <a:t>TCP’s</a:t>
            </a:r>
            <a:r>
              <a:rPr lang="sv-SE" sz="2400" dirty="0"/>
              <a:t> </a:t>
            </a:r>
            <a:r>
              <a:rPr lang="sv-SE" sz="2400" dirty="0" err="1"/>
              <a:t>flow</a:t>
            </a:r>
            <a:r>
              <a:rPr lang="sv-SE" sz="2400" dirty="0"/>
              <a:t> </a:t>
            </a:r>
            <a:r>
              <a:rPr lang="sv-SE" sz="2400" dirty="0" err="1"/>
              <a:t>control</a:t>
            </a:r>
            <a:endParaRPr lang="sv-SE" sz="2400" dirty="0"/>
          </a:p>
          <a:p>
            <a:r>
              <a:rPr lang="sv-SE" sz="2400" dirty="0" err="1"/>
              <a:t>Why</a:t>
            </a:r>
            <a:r>
              <a:rPr lang="sv-SE" sz="2400" dirty="0"/>
              <a:t> </a:t>
            </a:r>
            <a:r>
              <a:rPr lang="sv-SE" sz="2400" dirty="0" err="1"/>
              <a:t>does</a:t>
            </a:r>
            <a:r>
              <a:rPr lang="sv-SE" sz="2400" dirty="0"/>
              <a:t> </a:t>
            </a:r>
            <a:r>
              <a:rPr lang="sv-SE" sz="2400" dirty="0" err="1"/>
              <a:t>TCp</a:t>
            </a:r>
            <a:r>
              <a:rPr lang="sv-SE" sz="2400" dirty="0"/>
              <a:t> do fast </a:t>
            </a:r>
            <a:r>
              <a:rPr lang="sv-SE" sz="2400" dirty="0" err="1"/>
              <a:t>retransmit</a:t>
            </a:r>
            <a:r>
              <a:rPr lang="sv-SE" sz="2400" dirty="0"/>
              <a:t> </a:t>
            </a:r>
            <a:r>
              <a:rPr lang="sv-SE" sz="2400" dirty="0" err="1"/>
              <a:t>upon</a:t>
            </a:r>
            <a:r>
              <a:rPr lang="sv-SE" sz="2400" dirty="0"/>
              <a:t> a 3rd ack and not a 2nd?</a:t>
            </a:r>
          </a:p>
          <a:p>
            <a:r>
              <a:rPr lang="sv-SE" sz="2400" dirty="0" err="1"/>
              <a:t>Describe</a:t>
            </a:r>
            <a:r>
              <a:rPr lang="sv-SE" sz="2400" dirty="0"/>
              <a:t> </a:t>
            </a:r>
            <a:r>
              <a:rPr lang="sv-SE" sz="2400" dirty="0" err="1"/>
              <a:t>TCP’s</a:t>
            </a:r>
            <a:r>
              <a:rPr lang="sv-SE" sz="2400" dirty="0"/>
              <a:t> </a:t>
            </a:r>
            <a:r>
              <a:rPr lang="sv-SE" sz="2400" dirty="0" err="1"/>
              <a:t>congestion</a:t>
            </a:r>
            <a:r>
              <a:rPr lang="sv-SE" sz="2400" dirty="0"/>
              <a:t> </a:t>
            </a:r>
            <a:r>
              <a:rPr lang="sv-SE" sz="2400" dirty="0" err="1"/>
              <a:t>control</a:t>
            </a:r>
            <a:r>
              <a:rPr lang="sv-SE" sz="2400" dirty="0"/>
              <a:t>: </a:t>
            </a:r>
            <a:r>
              <a:rPr lang="sv-SE" sz="2400" dirty="0" err="1"/>
              <a:t>principle</a:t>
            </a:r>
            <a:r>
              <a:rPr lang="sv-SE" sz="2400" dirty="0"/>
              <a:t>, </a:t>
            </a:r>
            <a:r>
              <a:rPr lang="sv-SE" sz="2400" dirty="0" err="1"/>
              <a:t>method</a:t>
            </a:r>
            <a:r>
              <a:rPr lang="sv-SE" sz="2400" dirty="0"/>
              <a:t> for </a:t>
            </a:r>
            <a:r>
              <a:rPr lang="sv-SE" sz="2400" dirty="0" err="1"/>
              <a:t>detection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congestion</a:t>
            </a:r>
            <a:r>
              <a:rPr lang="sv-SE" sz="2400" dirty="0"/>
              <a:t>, </a:t>
            </a:r>
            <a:r>
              <a:rPr lang="sv-SE" sz="2400" dirty="0" err="1"/>
              <a:t>reaction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Can</a:t>
            </a:r>
            <a:r>
              <a:rPr lang="sv-SE" sz="2400" dirty="0"/>
              <a:t> a </a:t>
            </a:r>
            <a:r>
              <a:rPr lang="sv-SE" sz="2400" dirty="0" err="1"/>
              <a:t>TCP’s</a:t>
            </a:r>
            <a:r>
              <a:rPr lang="sv-SE" sz="2400" dirty="0"/>
              <a:t> session </a:t>
            </a:r>
            <a:r>
              <a:rPr lang="sv-SE" sz="2400" dirty="0" err="1"/>
              <a:t>sending</a:t>
            </a:r>
            <a:r>
              <a:rPr lang="sv-SE" sz="2400" dirty="0"/>
              <a:t> rate </a:t>
            </a:r>
            <a:r>
              <a:rPr lang="sv-SE" sz="2400" dirty="0" err="1"/>
              <a:t>increase</a:t>
            </a:r>
            <a:r>
              <a:rPr lang="sv-SE" sz="2400" dirty="0"/>
              <a:t> </a:t>
            </a:r>
            <a:r>
              <a:rPr lang="sv-SE" sz="2400" dirty="0" err="1"/>
              <a:t>indefinitely</a:t>
            </a:r>
            <a:r>
              <a:rPr lang="sv-SE" sz="2400" dirty="0"/>
              <a:t>?</a:t>
            </a:r>
          </a:p>
          <a:p>
            <a:r>
              <a:rPr lang="sv-SE" sz="2400" dirty="0" err="1"/>
              <a:t>Why</a:t>
            </a:r>
            <a:r>
              <a:rPr lang="sv-SE" sz="2400" dirty="0"/>
              <a:t> </a:t>
            </a:r>
            <a:r>
              <a:rPr lang="sv-SE" sz="2400" dirty="0" err="1"/>
              <a:t>does</a:t>
            </a:r>
            <a:r>
              <a:rPr lang="sv-SE" sz="2400" dirty="0"/>
              <a:t> TCP </a:t>
            </a:r>
            <a:r>
              <a:rPr lang="sv-SE" sz="2400" dirty="0" err="1"/>
              <a:t>need</a:t>
            </a:r>
            <a:r>
              <a:rPr lang="sv-SE" sz="2400" dirty="0"/>
              <a:t> </a:t>
            </a:r>
            <a:r>
              <a:rPr lang="sv-SE" sz="2400" dirty="0" err="1"/>
              <a:t>connection</a:t>
            </a:r>
            <a:r>
              <a:rPr lang="sv-SE" sz="2400" dirty="0"/>
              <a:t> management?</a:t>
            </a:r>
          </a:p>
          <a:p>
            <a:r>
              <a:rPr lang="sv-SE" sz="2400" dirty="0" err="1"/>
              <a:t>Why</a:t>
            </a:r>
            <a:r>
              <a:rPr lang="sv-SE" sz="2400" dirty="0"/>
              <a:t> </a:t>
            </a:r>
            <a:r>
              <a:rPr lang="sv-SE" sz="2400" dirty="0" err="1"/>
              <a:t>does</a:t>
            </a:r>
            <a:r>
              <a:rPr lang="sv-SE" sz="2400" dirty="0"/>
              <a:t> TCP </a:t>
            </a:r>
            <a:r>
              <a:rPr lang="sv-SE" sz="2400" dirty="0" err="1"/>
              <a:t>use</a:t>
            </a:r>
            <a:r>
              <a:rPr lang="sv-SE" sz="2400" dirty="0"/>
              <a:t> </a:t>
            </a:r>
            <a:r>
              <a:rPr lang="sv-SE" sz="2400" dirty="0" err="1"/>
              <a:t>handshaking</a:t>
            </a:r>
            <a:r>
              <a:rPr lang="sv-SE" sz="2400" dirty="0"/>
              <a:t> in the start and the end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connection</a:t>
            </a:r>
            <a:r>
              <a:rPr lang="sv-SE" sz="2400" dirty="0"/>
              <a:t>?</a:t>
            </a:r>
          </a:p>
          <a:p>
            <a:r>
              <a:rPr lang="sv-SE" sz="2400" dirty="0" err="1"/>
              <a:t>Can</a:t>
            </a:r>
            <a:r>
              <a:rPr lang="sv-SE" sz="2400" dirty="0"/>
              <a:t> an </a:t>
            </a:r>
            <a:r>
              <a:rPr lang="sv-SE" sz="2400" dirty="0" err="1"/>
              <a:t>application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reliable</a:t>
            </a:r>
            <a:r>
              <a:rPr lang="sv-SE" sz="2400" dirty="0"/>
              <a:t> data transfer </a:t>
            </a:r>
            <a:r>
              <a:rPr lang="sv-SE" sz="2400" dirty="0" err="1"/>
              <a:t>if</a:t>
            </a:r>
            <a:r>
              <a:rPr lang="sv-SE" sz="2400" dirty="0"/>
              <a:t> it </a:t>
            </a:r>
            <a:r>
              <a:rPr lang="sv-SE" sz="2400" dirty="0" err="1"/>
              <a:t>uses</a:t>
            </a:r>
            <a:r>
              <a:rPr lang="sv-SE" sz="2400" dirty="0"/>
              <a:t> UDP? </a:t>
            </a:r>
            <a:r>
              <a:rPr lang="sv-SE" sz="2400" dirty="0" err="1"/>
              <a:t>How</a:t>
            </a:r>
            <a:r>
              <a:rPr lang="sv-SE" sz="2400" dirty="0"/>
              <a:t> or </a:t>
            </a:r>
            <a:r>
              <a:rPr lang="sv-SE" sz="2400" dirty="0" err="1"/>
              <a:t>why</a:t>
            </a:r>
            <a:r>
              <a:rPr lang="sv-SE" sz="2400" dirty="0"/>
              <a:t> not?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0A60F50E-8AF0-43A3-8F46-ED74D9FB8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8610601" cy="4648200"/>
          </a:xfrm>
        </p:spPr>
        <p:txBody>
          <a:bodyPr>
            <a:normAutofit fontScale="925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/>
              <a:t> 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  <a:endParaRPr lang="sv-SE" dirty="0" smtClean="0"/>
          </a:p>
          <a:p>
            <a:pPr lvl="1"/>
            <a:r>
              <a:rPr lang="sv-SE" sz="1800" dirty="0"/>
              <a:t>Eddie Kohler, Mark </a:t>
            </a:r>
            <a:r>
              <a:rPr lang="sv-SE" sz="1800" dirty="0" err="1"/>
              <a:t>Handley</a:t>
            </a:r>
            <a:r>
              <a:rPr lang="sv-SE" sz="1800" dirty="0"/>
              <a:t>, and Sally Floyd. 2006. Designing DCCP: </a:t>
            </a:r>
            <a:r>
              <a:rPr lang="sv-SE" sz="1800" dirty="0" err="1"/>
              <a:t>congestion</a:t>
            </a:r>
            <a:r>
              <a:rPr lang="sv-SE" sz="1800" dirty="0"/>
              <a:t> </a:t>
            </a:r>
            <a:r>
              <a:rPr lang="sv-SE" sz="1800" dirty="0" err="1"/>
              <a:t>control</a:t>
            </a:r>
            <a:r>
              <a:rPr lang="sv-SE" sz="1800" dirty="0"/>
              <a:t> </a:t>
            </a:r>
            <a:r>
              <a:rPr lang="sv-SE" sz="1800" dirty="0" err="1"/>
              <a:t>without</a:t>
            </a:r>
            <a:r>
              <a:rPr lang="sv-SE" sz="1800" dirty="0"/>
              <a:t> </a:t>
            </a:r>
            <a:r>
              <a:rPr lang="sv-SE" sz="1800" dirty="0" err="1"/>
              <a:t>reliability</a:t>
            </a:r>
            <a:r>
              <a:rPr lang="sv-SE" sz="1800" dirty="0"/>
              <a:t>. </a:t>
            </a:r>
            <a:r>
              <a:rPr lang="sv-SE" sz="1800" i="1" dirty="0"/>
              <a:t>SIGCOMM </a:t>
            </a:r>
            <a:r>
              <a:rPr lang="sv-SE" sz="1800" i="1" dirty="0" err="1"/>
              <a:t>Comput</a:t>
            </a:r>
            <a:r>
              <a:rPr lang="sv-SE" sz="1800" i="1" dirty="0"/>
              <a:t>. </a:t>
            </a:r>
            <a:r>
              <a:rPr lang="sv-SE" sz="1800" i="1" dirty="0" err="1"/>
              <a:t>Commun</a:t>
            </a:r>
            <a:r>
              <a:rPr lang="sv-SE" sz="1800" i="1" dirty="0"/>
              <a:t>. Rev.</a:t>
            </a:r>
            <a:r>
              <a:rPr lang="sv-SE" sz="1800" dirty="0"/>
              <a:t> 36, 4 (August 2006), 27-38. DOI=10.1145/1151659.1159918 http://doi.acm.org/10.1145/1151659.1159918 </a:t>
            </a:r>
            <a:endParaRPr lang="sv-SE" dirty="0"/>
          </a:p>
          <a:p>
            <a:pPr lvl="1"/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research.microsoft.com/apps/video/default.aspx?id=104005</a:t>
            </a:r>
            <a:endParaRPr lang="sv-SE" dirty="0" smtClean="0"/>
          </a:p>
          <a:p>
            <a:pPr lvl="1"/>
            <a:r>
              <a:rPr lang="sv-SE" dirty="0" err="1" smtClean="0"/>
              <a:t>Exercise</a:t>
            </a:r>
            <a:r>
              <a:rPr lang="sv-SE" dirty="0" smtClean="0"/>
              <a:t>/</a:t>
            </a:r>
            <a:r>
              <a:rPr lang="sv-SE" dirty="0" err="1" smtClean="0"/>
              <a:t>throughput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TCP </a:t>
            </a:r>
            <a:r>
              <a:rPr lang="sv-SE" smtClean="0"/>
              <a:t>in </a:t>
            </a:r>
            <a:r>
              <a:rPr lang="sv-SE" smtClean="0"/>
              <a:t>extra</a:t>
            </a:r>
          </a:p>
          <a:p>
            <a:pPr lvl="1"/>
            <a:r>
              <a:rPr lang="sv-SE" smtClean="0"/>
              <a:t> </a:t>
            </a:r>
            <a:r>
              <a:rPr lang="sv-SE" dirty="0" err="1" smtClean="0"/>
              <a:t>slides</a:t>
            </a:r>
            <a:r>
              <a:rPr lang="sv-SE" dirty="0" smtClean="0"/>
              <a:t> </a:t>
            </a:r>
          </a:p>
          <a:p>
            <a:pPr lvl="1"/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415986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3-</a:t>
            </a:r>
            <a:fld id="{12FCA8EF-88B6-4E38-9B27-576EE51AD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3: Transport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0A60F50E-8AF0-43A3-8F46-ED74D9FB8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3-</a:t>
            </a:r>
            <a:fld id="{9266D468-069C-4A46-8B94-F7A02175AB2D}" type="slidenum">
              <a:rPr lang="en-US" sz="1200">
                <a:solidFill>
                  <a:prstClr val="black"/>
                </a:solidFill>
              </a:rPr>
              <a:pPr/>
              <a:t>57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From RFC </a:t>
            </a:r>
            <a:r>
              <a:rPr lang="en-US" dirty="0" smtClean="0"/>
              <a:t>1122: TCP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81089"/>
            <a:ext cx="7772400" cy="4937125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TCP SHOULD implement a delayed ACK, but an ACK should not be excessively delayed</a:t>
            </a:r>
            <a:r>
              <a:rPr lang="en-US" sz="1600" dirty="0"/>
              <a:t>; in particular, the delay MUST be less than 0.5 seconds, and in a stream of full-sized segments there SHOULD be an ACK for at least every second segment.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A delayed ACK gives the application an opportunity to update the window and perhaps </a:t>
            </a:r>
            <a:r>
              <a:rPr lang="en-US" sz="1600" b="1" dirty="0"/>
              <a:t>to send an immediate response</a:t>
            </a:r>
            <a:r>
              <a:rPr lang="en-US" sz="1600" dirty="0"/>
              <a:t>. In particular, </a:t>
            </a:r>
            <a:r>
              <a:rPr lang="en-US" sz="1600" dirty="0">
                <a:solidFill>
                  <a:srgbClr val="FF0000"/>
                </a:solidFill>
              </a:rPr>
              <a:t>in the case of character-mode remote login, a delayed ACK can reduce the number of segments sent by the server by a factor of 3</a:t>
            </a:r>
            <a:r>
              <a:rPr lang="en-US" sz="1600" dirty="0"/>
              <a:t> (ACK, window update, and echo character all combined in one segment).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In addition, on some large multi-user hosts, a delayed ACK can substantially reduce protocol processing overhead by reducing the total number of packets to be processed.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However, </a:t>
            </a:r>
            <a:r>
              <a:rPr lang="en-US" sz="1600" dirty="0">
                <a:solidFill>
                  <a:srgbClr val="FF0000"/>
                </a:solidFill>
              </a:rPr>
              <a:t>excessive delays on ACK's can disturb the round-trip timing and packet "clocking" algorithms</a:t>
            </a:r>
            <a:r>
              <a:rPr lang="en-US" sz="1600" dirty="0"/>
              <a:t>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We also emphasize that this is a SHOULD, meaning that </a:t>
            </a:r>
            <a:r>
              <a:rPr lang="en-US" sz="1600" dirty="0">
                <a:solidFill>
                  <a:schemeClr val="accent2"/>
                </a:solidFill>
              </a:rPr>
              <a:t>an </a:t>
            </a:r>
            <a:r>
              <a:rPr lang="en-US" sz="1600" dirty="0" err="1">
                <a:solidFill>
                  <a:schemeClr val="accent2"/>
                </a:solidFill>
              </a:rPr>
              <a:t>implementor</a:t>
            </a:r>
            <a:r>
              <a:rPr lang="en-US" sz="1600" dirty="0">
                <a:solidFill>
                  <a:schemeClr val="accent2"/>
                </a:solidFill>
              </a:rPr>
              <a:t> should indeed only deviate from this requirement after careful consideration of the implications. </a:t>
            </a:r>
          </a:p>
        </p:txBody>
      </p:sp>
    </p:spTree>
    <p:extLst>
      <p:ext uri="{BB962C8B-B14F-4D97-AF65-F5344CB8AC3E}">
        <p14:creationId xmlns:p14="http://schemas.microsoft.com/office/powerpoint/2010/main" val="32073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3-</a:t>
            </a:r>
            <a:fld id="{9068DEB1-ED96-4EC1-AF24-137033F4D411}" type="slidenum">
              <a:rPr lang="en-US" sz="1200">
                <a:solidFill>
                  <a:prstClr val="black"/>
                </a:solidFill>
              </a:rPr>
              <a:pPr/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33904" y="220362"/>
            <a:ext cx="8565931" cy="782638"/>
          </a:xfrm>
        </p:spPr>
        <p:txBody>
          <a:bodyPr/>
          <a:lstStyle/>
          <a:p>
            <a:pPr>
              <a:defRPr/>
            </a:pPr>
            <a:r>
              <a:rPr lang="en-US" dirty="0"/>
              <a:t>TCP – Closing a connection: Reset</a:t>
            </a:r>
          </a:p>
        </p:txBody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057400" y="2054696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RST is used to signal an error condition and causes an immediate close of the connection on both sides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RST packets are not supposed to carry data payload, except for an optional human-readable description of what was the reason for dropping this connection. 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Examples: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 TCP data segment when no session exists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Arrival of a segment with incorrect sequence number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Connection attempt to non-existing 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Etc.</a:t>
            </a: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3519488" y="1412776"/>
            <a:ext cx="40560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4933951" y="1771651"/>
            <a:ext cx="542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solidFill>
                  <a:prstClr val="black"/>
                </a:solidFill>
                <a:latin typeface="Arial" charset="0"/>
                <a:cs typeface="Arial" charset="0"/>
              </a:rPr>
              <a:t>RST</a:t>
            </a:r>
          </a:p>
        </p:txBody>
      </p:sp>
    </p:spTree>
    <p:extLst>
      <p:ext uri="{BB962C8B-B14F-4D97-AF65-F5344CB8AC3E}">
        <p14:creationId xmlns:p14="http://schemas.microsoft.com/office/powerpoint/2010/main" val="13656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759AC836-FF2D-4951-9A01-2456F3C7E88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8" name="Freeform 9"/>
          <p:cNvSpPr>
            <a:spLocks/>
          </p:cNvSpPr>
          <p:nvPr/>
        </p:nvSpPr>
        <p:spPr bwMode="auto">
          <a:xfrm flipH="1">
            <a:off x="5756276" y="1647826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29" name="Group 124"/>
          <p:cNvGrpSpPr>
            <a:grpSpLocks/>
          </p:cNvGrpSpPr>
          <p:nvPr/>
        </p:nvGrpSpPr>
        <p:grpSpPr bwMode="auto">
          <a:xfrm>
            <a:off x="5422901" y="2344739"/>
            <a:ext cx="525463" cy="434975"/>
            <a:chOff x="-44" y="1473"/>
            <a:chExt cx="981" cy="1105"/>
          </a:xfrm>
        </p:grpSpPr>
        <p:pic>
          <p:nvPicPr>
            <p:cNvPr id="7800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0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31" name="Freeform 3"/>
          <p:cNvSpPr>
            <a:spLocks/>
          </p:cNvSpPr>
          <p:nvPr/>
        </p:nvSpPr>
        <p:spPr bwMode="auto">
          <a:xfrm>
            <a:off x="9740901" y="2840039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2" name="Freeform 6"/>
          <p:cNvSpPr>
            <a:spLocks/>
          </p:cNvSpPr>
          <p:nvPr/>
        </p:nvSpPr>
        <p:spPr bwMode="auto">
          <a:xfrm>
            <a:off x="10117139" y="1858964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3" name="Freeform 12"/>
          <p:cNvSpPr>
            <a:spLocks/>
          </p:cNvSpPr>
          <p:nvPr/>
        </p:nvSpPr>
        <p:spPr bwMode="auto">
          <a:xfrm flipH="1">
            <a:off x="4881564" y="2589214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1854200" y="188641"/>
            <a:ext cx="8813800" cy="3600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Causes/costs of congestion</a:t>
            </a: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2954339" y="5802314"/>
            <a:ext cx="3297237" cy="784225"/>
          </a:xfrm>
          <a:noFill/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</a:rPr>
              <a:t>maximum per-connection throughput: R/2</a:t>
            </a:r>
          </a:p>
        </p:txBody>
      </p:sp>
      <p:sp>
        <p:nvSpPr>
          <p:cNvPr id="77837" name="Oval 18"/>
          <p:cNvSpPr>
            <a:spLocks noChangeArrowheads="1"/>
          </p:cNvSpPr>
          <p:nvPr/>
        </p:nvSpPr>
        <p:spPr bwMode="auto">
          <a:xfrm>
            <a:off x="7159626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7838" name="Line 19"/>
          <p:cNvSpPr>
            <a:spLocks noChangeShapeType="1"/>
          </p:cNvSpPr>
          <p:nvPr/>
        </p:nvSpPr>
        <p:spPr bwMode="auto">
          <a:xfrm>
            <a:off x="7159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9" name="Line 20"/>
          <p:cNvSpPr>
            <a:spLocks noChangeShapeType="1"/>
          </p:cNvSpPr>
          <p:nvPr/>
        </p:nvSpPr>
        <p:spPr bwMode="auto">
          <a:xfrm>
            <a:off x="8223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0" name="Rectangle 21"/>
          <p:cNvSpPr>
            <a:spLocks noChangeArrowheads="1"/>
          </p:cNvSpPr>
          <p:nvPr/>
        </p:nvSpPr>
        <p:spPr bwMode="auto">
          <a:xfrm>
            <a:off x="7159626" y="3068639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41" name="Rectangle 22"/>
          <p:cNvSpPr>
            <a:spLocks noChangeArrowheads="1"/>
          </p:cNvSpPr>
          <p:nvPr/>
        </p:nvSpPr>
        <p:spPr bwMode="auto">
          <a:xfrm>
            <a:off x="7900988" y="3059114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42" name="Oval 23"/>
          <p:cNvSpPr>
            <a:spLocks noChangeArrowheads="1"/>
          </p:cNvSpPr>
          <p:nvPr/>
        </p:nvSpPr>
        <p:spPr bwMode="auto">
          <a:xfrm>
            <a:off x="7148514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77843" name="Group 24"/>
          <p:cNvGrpSpPr>
            <a:grpSpLocks/>
          </p:cNvGrpSpPr>
          <p:nvPr/>
        </p:nvGrpSpPr>
        <p:grpSpPr bwMode="auto">
          <a:xfrm>
            <a:off x="7405688" y="2959100"/>
            <a:ext cx="527050" cy="160338"/>
            <a:chOff x="2848" y="848"/>
            <a:chExt cx="140" cy="98"/>
          </a:xfrm>
        </p:grpSpPr>
        <p:sp>
          <p:nvSpPr>
            <p:cNvPr id="7799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0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844" name="Group 28"/>
          <p:cNvGrpSpPr>
            <a:grpSpLocks/>
          </p:cNvGrpSpPr>
          <p:nvPr/>
        </p:nvGrpSpPr>
        <p:grpSpPr bwMode="auto">
          <a:xfrm flipV="1">
            <a:off x="7405688" y="2957513"/>
            <a:ext cx="527050" cy="158750"/>
            <a:chOff x="2848" y="848"/>
            <a:chExt cx="140" cy="98"/>
          </a:xfrm>
        </p:grpSpPr>
        <p:sp>
          <p:nvSpPr>
            <p:cNvPr id="77995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6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7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7405689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1200">
                <a:solidFill>
                  <a:srgbClr val="1F497D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77846" name="Line 33"/>
          <p:cNvSpPr>
            <a:spLocks noChangeShapeType="1"/>
          </p:cNvSpPr>
          <p:nvPr/>
        </p:nvSpPr>
        <p:spPr bwMode="auto">
          <a:xfrm flipH="1">
            <a:off x="6043614" y="2722564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7" name="Line 34"/>
          <p:cNvSpPr>
            <a:spLocks noChangeShapeType="1"/>
          </p:cNvSpPr>
          <p:nvPr/>
        </p:nvSpPr>
        <p:spPr bwMode="auto">
          <a:xfrm flipH="1">
            <a:off x="6529388" y="2722564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48" name="Group 35"/>
          <p:cNvGrpSpPr>
            <a:grpSpLocks/>
          </p:cNvGrpSpPr>
          <p:nvPr/>
        </p:nvGrpSpPr>
        <p:grpSpPr bwMode="auto">
          <a:xfrm>
            <a:off x="5983289" y="1703389"/>
            <a:ext cx="650875" cy="904875"/>
            <a:chOff x="12762" y="10336"/>
            <a:chExt cx="1027" cy="1700"/>
          </a:xfrm>
        </p:grpSpPr>
        <p:sp>
          <p:nvSpPr>
            <p:cNvPr id="77989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90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91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2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3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94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5308601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000" b="1" dirty="0">
                <a:solidFill>
                  <a:srgbClr val="1F497D"/>
                </a:solidFill>
                <a:latin typeface="Arial" charset="0"/>
              </a:rPr>
              <a:t>Host A</a:t>
            </a:r>
            <a:endParaRPr lang="en-US" sz="2000" b="1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4578351" y="1136651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 charset="0"/>
              </a:rPr>
              <a:t>original data: </a:t>
            </a:r>
            <a:r>
              <a:rPr 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 dirty="0">
                <a:solidFill>
                  <a:srgbClr val="CC0000"/>
                </a:solidFill>
                <a:latin typeface="Arial" charset="0"/>
              </a:rPr>
              <a:t> 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7851" name="Line 44"/>
          <p:cNvSpPr>
            <a:spLocks noChangeShapeType="1"/>
          </p:cNvSpPr>
          <p:nvPr/>
        </p:nvSpPr>
        <p:spPr bwMode="auto">
          <a:xfrm flipH="1">
            <a:off x="5605463" y="3579814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5126039" y="2598739"/>
            <a:ext cx="650875" cy="904875"/>
            <a:chOff x="12762" y="10336"/>
            <a:chExt cx="1027" cy="1700"/>
          </a:xfrm>
        </p:grpSpPr>
        <p:sp>
          <p:nvSpPr>
            <p:cNvPr id="77983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84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85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6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7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8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53" name="Text Box 52"/>
          <p:cNvSpPr txBox="1">
            <a:spLocks noChangeArrowheads="1"/>
          </p:cNvSpPr>
          <p:nvPr/>
        </p:nvSpPr>
        <p:spPr bwMode="auto">
          <a:xfrm>
            <a:off x="4225926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000" b="1" dirty="0">
                <a:solidFill>
                  <a:srgbClr val="1F497D"/>
                </a:solidFill>
                <a:latin typeface="Arial" charset="0"/>
              </a:rPr>
              <a:t>Host B</a:t>
            </a:r>
            <a:endParaRPr lang="en-US" sz="2000" b="1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77854" name="Line 53"/>
          <p:cNvSpPr>
            <a:spLocks noChangeShapeType="1"/>
          </p:cNvSpPr>
          <p:nvPr/>
        </p:nvSpPr>
        <p:spPr bwMode="auto">
          <a:xfrm flipH="1">
            <a:off x="6529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55" name="Line 54"/>
          <p:cNvSpPr>
            <a:spLocks noChangeShapeType="1"/>
          </p:cNvSpPr>
          <p:nvPr/>
        </p:nvSpPr>
        <p:spPr bwMode="auto">
          <a:xfrm flipH="1">
            <a:off x="8148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56" name="Line 55"/>
          <p:cNvSpPr>
            <a:spLocks noChangeShapeType="1"/>
          </p:cNvSpPr>
          <p:nvPr/>
        </p:nvSpPr>
        <p:spPr bwMode="auto">
          <a:xfrm flipH="1">
            <a:off x="8272464" y="2722564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57" name="Line 57"/>
          <p:cNvSpPr>
            <a:spLocks noChangeShapeType="1"/>
          </p:cNvSpPr>
          <p:nvPr/>
        </p:nvSpPr>
        <p:spPr bwMode="auto">
          <a:xfrm flipH="1">
            <a:off x="9166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58" name="Group 58"/>
          <p:cNvGrpSpPr>
            <a:grpSpLocks/>
          </p:cNvGrpSpPr>
          <p:nvPr/>
        </p:nvGrpSpPr>
        <p:grpSpPr bwMode="auto">
          <a:xfrm>
            <a:off x="9478964" y="1808164"/>
            <a:ext cx="650875" cy="904875"/>
            <a:chOff x="12762" y="10336"/>
            <a:chExt cx="1027" cy="1700"/>
          </a:xfrm>
        </p:grpSpPr>
        <p:sp>
          <p:nvSpPr>
            <p:cNvPr id="7797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8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859" name="Group 65"/>
          <p:cNvGrpSpPr>
            <a:grpSpLocks/>
          </p:cNvGrpSpPr>
          <p:nvPr/>
        </p:nvGrpSpPr>
        <p:grpSpPr bwMode="auto">
          <a:xfrm>
            <a:off x="9097964" y="2825751"/>
            <a:ext cx="650875" cy="906463"/>
            <a:chOff x="12762" y="10336"/>
            <a:chExt cx="1027" cy="1700"/>
          </a:xfrm>
        </p:grpSpPr>
        <p:sp>
          <p:nvSpPr>
            <p:cNvPr id="77971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2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73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4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5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6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60" name="Oval 72"/>
          <p:cNvSpPr>
            <a:spLocks noChangeArrowheads="1"/>
          </p:cNvSpPr>
          <p:nvPr/>
        </p:nvSpPr>
        <p:spPr bwMode="auto">
          <a:xfrm>
            <a:off x="6319839" y="1760539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7861" name="Oval 73"/>
          <p:cNvSpPr>
            <a:spLocks noChangeArrowheads="1"/>
          </p:cNvSpPr>
          <p:nvPr/>
        </p:nvSpPr>
        <p:spPr bwMode="auto">
          <a:xfrm>
            <a:off x="5376864" y="2636839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7862" name="Line 74"/>
          <p:cNvSpPr>
            <a:spLocks noChangeShapeType="1"/>
          </p:cNvSpPr>
          <p:nvPr/>
        </p:nvSpPr>
        <p:spPr bwMode="auto">
          <a:xfrm>
            <a:off x="5894389" y="1539876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63" name="Text Box 75"/>
          <p:cNvSpPr txBox="1">
            <a:spLocks noChangeArrowheads="1"/>
          </p:cNvSpPr>
          <p:nvPr/>
        </p:nvSpPr>
        <p:spPr bwMode="auto">
          <a:xfrm>
            <a:off x="8351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77864" name="Line 76"/>
          <p:cNvSpPr>
            <a:spLocks noChangeShapeType="1"/>
          </p:cNvSpPr>
          <p:nvPr/>
        </p:nvSpPr>
        <p:spPr bwMode="auto">
          <a:xfrm>
            <a:off x="9196389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65" name="Line 77"/>
          <p:cNvSpPr>
            <a:spLocks noChangeShapeType="1"/>
          </p:cNvSpPr>
          <p:nvPr/>
        </p:nvSpPr>
        <p:spPr bwMode="auto">
          <a:xfrm flipH="1">
            <a:off x="7948614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66" name="Group 78"/>
          <p:cNvGrpSpPr>
            <a:grpSpLocks/>
          </p:cNvGrpSpPr>
          <p:nvPr/>
        </p:nvGrpSpPr>
        <p:grpSpPr bwMode="auto">
          <a:xfrm>
            <a:off x="7519988" y="2989263"/>
            <a:ext cx="673100" cy="266700"/>
            <a:chOff x="10808" y="10250"/>
            <a:chExt cx="1018" cy="403"/>
          </a:xfrm>
        </p:grpSpPr>
        <p:sp>
          <p:nvSpPr>
            <p:cNvPr id="77960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961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1 w 855"/>
                <a:gd name="T3" fmla="*/ 0 h 390"/>
                <a:gd name="T4" fmla="*/ 81 w 855"/>
                <a:gd name="T5" fmla="*/ 291 h 390"/>
                <a:gd name="T6" fmla="*/ 4 w 855"/>
                <a:gd name="T7" fmla="*/ 29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2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3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4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5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6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7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8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69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70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7867" name="Freeform 90"/>
          <p:cNvSpPr>
            <a:spLocks/>
          </p:cNvSpPr>
          <p:nvPr/>
        </p:nvSpPr>
        <p:spPr bwMode="auto">
          <a:xfrm>
            <a:off x="5424489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68" name="Freeform 91"/>
          <p:cNvSpPr>
            <a:spLocks/>
          </p:cNvSpPr>
          <p:nvPr/>
        </p:nvSpPr>
        <p:spPr bwMode="auto">
          <a:xfrm>
            <a:off x="6367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7869" name="Group 107"/>
          <p:cNvGrpSpPr>
            <a:grpSpLocks/>
          </p:cNvGrpSpPr>
          <p:nvPr/>
        </p:nvGrpSpPr>
        <p:grpSpPr bwMode="auto">
          <a:xfrm>
            <a:off x="3152776" y="4102101"/>
            <a:ext cx="2333625" cy="1704975"/>
            <a:chOff x="837" y="2465"/>
            <a:chExt cx="1470" cy="1074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52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16200000">
              <a:off x="828" y="2839"/>
              <a:ext cx="35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Symbol" charset="0"/>
                </a:rPr>
                <a:t>l</a:t>
              </a:r>
              <a:r>
                <a:rPr lang="en-US" sz="2000" baseline="-25000">
                  <a:solidFill>
                    <a:prstClr val="black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Symbol" charset="0"/>
                </a:rPr>
                <a:t>l</a:t>
              </a:r>
              <a:r>
                <a:rPr lang="en-US" sz="2000" baseline="-25000">
                  <a:solidFill>
                    <a:prstClr val="black"/>
                  </a:solidFill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0" name="Group 120"/>
          <p:cNvGrpSpPr>
            <a:grpSpLocks/>
          </p:cNvGrpSpPr>
          <p:nvPr/>
        </p:nvGrpSpPr>
        <p:grpSpPr bwMode="auto">
          <a:xfrm>
            <a:off x="6902452" y="4000501"/>
            <a:ext cx="1866900" cy="1808163"/>
            <a:chOff x="4191" y="2667"/>
            <a:chExt cx="1176" cy="1139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44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</a:rPr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6" y="3102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prstClr val="black"/>
                  </a:solidFill>
                  <a:latin typeface="Arial" charset="0"/>
                </a:rPr>
                <a:t>delay</a:t>
              </a:r>
              <a:endParaRPr lang="en-US" sz="2000" baseline="-250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>
                  <a:solidFill>
                    <a:prstClr val="black"/>
                  </a:solidFill>
                  <a:latin typeface="Symbol" charset="0"/>
                </a:rPr>
                <a:t>l</a:t>
              </a:r>
              <a:r>
                <a:rPr lang="en-US" sz="2000" baseline="-25000" dirty="0" err="1">
                  <a:solidFill>
                    <a:prstClr val="black"/>
                  </a:solidFill>
                  <a:latin typeface="Arial" charset="0"/>
                </a:rPr>
                <a:t>in</a:t>
              </a:r>
              <a:endParaRPr lang="en-US" sz="2000" baseline="-250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6338889" y="5786439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 dirty="0" err="1">
                <a:solidFill>
                  <a:prstClr val="black"/>
                </a:solidFill>
                <a:latin typeface="Symbol" charset="0"/>
                <a:ea typeface="ＭＳ Ｐゴシック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in</a:t>
            </a: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77872" name="Group 127"/>
          <p:cNvGrpSpPr>
            <a:grpSpLocks/>
          </p:cNvGrpSpPr>
          <p:nvPr/>
        </p:nvGrpSpPr>
        <p:grpSpPr bwMode="auto">
          <a:xfrm>
            <a:off x="10217151" y="2430464"/>
            <a:ext cx="231775" cy="441325"/>
            <a:chOff x="4140" y="429"/>
            <a:chExt cx="1425" cy="2396"/>
          </a:xfrm>
        </p:grpSpPr>
        <p:sp>
          <p:nvSpPr>
            <p:cNvPr id="77909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11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12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4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6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9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920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7921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3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24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6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3" name="Group 160"/>
          <p:cNvGrpSpPr>
            <a:grpSpLocks/>
          </p:cNvGrpSpPr>
          <p:nvPr/>
        </p:nvGrpSpPr>
        <p:grpSpPr bwMode="auto">
          <a:xfrm>
            <a:off x="4537076" y="3321051"/>
            <a:ext cx="525463" cy="434975"/>
            <a:chOff x="-44" y="1473"/>
            <a:chExt cx="981" cy="1105"/>
          </a:xfrm>
        </p:grpSpPr>
        <p:pic>
          <p:nvPicPr>
            <p:cNvPr id="77907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08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874" name="Group 163"/>
          <p:cNvGrpSpPr>
            <a:grpSpLocks/>
          </p:cNvGrpSpPr>
          <p:nvPr/>
        </p:nvGrpSpPr>
        <p:grpSpPr bwMode="auto">
          <a:xfrm>
            <a:off x="9899651" y="3395664"/>
            <a:ext cx="231775" cy="441325"/>
            <a:chOff x="4140" y="429"/>
            <a:chExt cx="1425" cy="2396"/>
          </a:xfrm>
        </p:grpSpPr>
        <p:sp>
          <p:nvSpPr>
            <p:cNvPr id="77875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77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78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0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2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5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886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7887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89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90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92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79" name="Rectangle 15"/>
          <p:cNvSpPr txBox="1">
            <a:spLocks noChangeArrowheads="1"/>
          </p:cNvSpPr>
          <p:nvPr/>
        </p:nvSpPr>
        <p:spPr bwMode="auto">
          <a:xfrm>
            <a:off x="1771651" y="1514475"/>
            <a:ext cx="3152775" cy="2141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v"/>
              <a:defRPr/>
            </a:pPr>
            <a:r>
              <a:rPr lang="en-US" sz="2000">
                <a:solidFill>
                  <a:prstClr val="black"/>
                </a:solidFill>
                <a:ea typeface="ＭＳ Ｐゴシック" charset="0"/>
              </a:rPr>
              <a:t>two senders, two receivers, </a:t>
            </a:r>
            <a:r>
              <a:rPr lang="en-US" sz="2000" u="sng">
                <a:solidFill>
                  <a:prstClr val="black"/>
                </a:solidFill>
                <a:ea typeface="ＭＳ Ｐゴシック" charset="0"/>
              </a:rPr>
              <a:t>average</a:t>
            </a:r>
            <a:r>
              <a:rPr lang="en-US" sz="2000">
                <a:solidFill>
                  <a:prstClr val="black"/>
                </a:solidFill>
                <a:ea typeface="ＭＳ Ｐゴシック" charset="0"/>
              </a:rPr>
              <a:t> rate of data is </a:t>
            </a:r>
            <a:r>
              <a:rPr lang="en-US" sz="20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sz="2000">
                <a:solidFill>
                  <a:prstClr val="black"/>
                </a:solidFill>
                <a:ea typeface="ＭＳ Ｐゴシック" charset="0"/>
              </a:rPr>
              <a:t> 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solidFill>
                  <a:prstClr val="black"/>
                </a:solidFill>
                <a:ea typeface="ＭＳ Ｐゴシック" charset="0"/>
              </a:rPr>
              <a:t>one router, infinite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solidFill>
                  <a:prstClr val="black"/>
                </a:solidFill>
                <a:ea typeface="ＭＳ Ｐゴシック" charset="0"/>
              </a:rPr>
              <a:t>output link capacity: R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solidFill>
                  <a:prstClr val="black"/>
                </a:solidFill>
                <a:ea typeface="ＭＳ Ｐゴシック" charset="0"/>
              </a:rPr>
              <a:t>(no retransmission in the “picture” yet)</a:t>
            </a:r>
          </a:p>
          <a:p>
            <a:pPr>
              <a:buFont typeface="Wingdings" charset="0"/>
              <a:buChar char="v"/>
              <a:defRPr/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821BB7E-D182-48A9-86D5-35165B7856BD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61230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Go-Back-n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905" y="884746"/>
            <a:ext cx="5417404" cy="123713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ea typeface="ＭＳ Ｐゴシック" charset="0"/>
                <a:cs typeface="+mj-cs"/>
              </a:rPr>
              <a:t>sender</a:t>
            </a:r>
          </a:p>
          <a:p>
            <a:pPr>
              <a:defRPr/>
            </a:pPr>
            <a:r>
              <a:rPr lang="ja-JP" altLang="en-US" sz="2400" dirty="0" smtClean="0"/>
              <a:t>“</a:t>
            </a:r>
            <a:r>
              <a:rPr lang="en-US" altLang="ja-JP" sz="2400" dirty="0"/>
              <a:t>window</a:t>
            </a:r>
            <a:r>
              <a:rPr lang="ja-JP" altLang="en-US" sz="2400" dirty="0"/>
              <a:t>”</a:t>
            </a:r>
            <a:r>
              <a:rPr lang="en-US" altLang="ja-JP" sz="2400" dirty="0"/>
              <a:t> of up to N, consecutive </a:t>
            </a:r>
            <a:r>
              <a:rPr lang="en-US" altLang="ja-JP" sz="2400" dirty="0" err="1"/>
              <a:t>unack</a:t>
            </a:r>
            <a:r>
              <a:rPr lang="ja-JP" altLang="en-US" sz="2400" dirty="0"/>
              <a:t>’</a:t>
            </a:r>
            <a:r>
              <a:rPr lang="en-US" altLang="ja-JP" sz="2400" dirty="0" err="1"/>
              <a:t>ed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pkts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allowed</a:t>
            </a:r>
            <a:endParaRPr lang="en-US" sz="24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41990" name="Picture 4" descr="gbn_seq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91" y="2284901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1255836" y="4419602"/>
            <a:ext cx="8976946" cy="1629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ACK(n): ACKs all 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pkts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up to, including 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seq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# n - 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  <a:latin typeface="Gill Sans MT" pitchFamily="34" charset="0"/>
              </a:rPr>
              <a:t>cumulative ACK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 dirty="0">
              <a:solidFill>
                <a:srgbClr val="CC0000"/>
              </a:solidFill>
              <a:latin typeface="Gill Sans MT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may receive duplicate ACKs </a:t>
            </a:r>
            <a:endParaRPr lang="en-US" sz="2000" dirty="0">
              <a:solidFill>
                <a:prstClr val="black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timer for oldest in-flight 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pkt</a:t>
            </a:r>
            <a:endParaRPr lang="en-US" sz="2400" dirty="0">
              <a:solidFill>
                <a:prstClr val="black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prstClr val="black"/>
                </a:solidFill>
                <a:latin typeface="Gill Sans MT" pitchFamily="34" charset="0"/>
              </a:rPr>
              <a:t>timeout(n):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retransmit packet n and all higher 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seq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# 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pkts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 in window</a:t>
            </a: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3163889" y="2789239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43600" y="884746"/>
            <a:ext cx="5417404" cy="1002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400" b="1" dirty="0" smtClean="0">
                <a:ea typeface="ＭＳ Ｐゴシック" charset="0"/>
                <a:cs typeface="+mj-cs"/>
              </a:rPr>
              <a:t>receiver</a:t>
            </a:r>
          </a:p>
          <a:p>
            <a:pPr>
              <a:defRPr/>
            </a:pPr>
            <a:r>
              <a:rPr lang="en-US" sz="2400" dirty="0" err="1" smtClean="0"/>
              <a:t>Ack</a:t>
            </a:r>
            <a:r>
              <a:rPr lang="en-US" sz="2400" dirty="0" smtClean="0"/>
              <a:t> last correctly received </a:t>
            </a:r>
            <a:r>
              <a:rPr lang="en-US" sz="2400" dirty="0" err="1" smtClean="0"/>
              <a:t>pkt</a:t>
            </a:r>
            <a:endParaRPr lang="en-US" sz="2400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2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720D26AF-BA6A-4C8F-935F-CA34E59EA25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6616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6221414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7959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5999163" y="2027238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solidFill>
                  <a:prstClr val="black"/>
                </a:solidFill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6575426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79881" name="Group 255"/>
          <p:cNvGrpSpPr>
            <a:grpSpLocks/>
          </p:cNvGrpSpPr>
          <p:nvPr/>
        </p:nvGrpSpPr>
        <p:grpSpPr bwMode="auto">
          <a:xfrm>
            <a:off x="8170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9882" name="Freeform 260"/>
          <p:cNvSpPr>
            <a:spLocks/>
          </p:cNvSpPr>
          <p:nvPr/>
        </p:nvSpPr>
        <p:spPr bwMode="auto">
          <a:xfrm>
            <a:off x="6613525" y="1571626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2151064" y="3836988"/>
            <a:ext cx="8143875" cy="1824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 of congestion: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more work (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retrans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) for given </a:t>
            </a:r>
            <a:r>
              <a:rPr lang="ja-JP" altLang="en-US" sz="2400" dirty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altLang="ja-JP" sz="2400" dirty="0" err="1">
                <a:solidFill>
                  <a:prstClr val="black"/>
                </a:solidFill>
                <a:latin typeface="Gill Sans MT" pitchFamily="34" charset="0"/>
              </a:rPr>
              <a:t>goodput</a:t>
            </a:r>
            <a:r>
              <a:rPr lang="ja-JP" altLang="en-US" sz="2400" dirty="0">
                <a:solidFill>
                  <a:prstClr val="black"/>
                </a:solidFill>
                <a:latin typeface="Gill Sans MT" pitchFamily="34" charset="0"/>
              </a:rPr>
              <a:t>” </a:t>
            </a:r>
            <a:r>
              <a:rPr lang="en-US" altLang="ja-JP" sz="2400" dirty="0">
                <a:solidFill>
                  <a:prstClr val="black"/>
                </a:solidFill>
                <a:latin typeface="Gill Sans MT" pitchFamily="34" charset="0"/>
              </a:rPr>
              <a:t>(application-level throughput)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unneeded retransmissions: links carry multiple copies of </a:t>
            </a:r>
            <a:r>
              <a:rPr lang="en-US" sz="2400" dirty="0" err="1">
                <a:solidFill>
                  <a:prstClr val="black"/>
                </a:solidFill>
                <a:latin typeface="Gill Sans MT" pitchFamily="34" charset="0"/>
              </a:rPr>
              <a:t>pkt</a:t>
            </a:r>
            <a:endParaRPr lang="en-US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7509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7974014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79886" name="Group 264"/>
          <p:cNvGrpSpPr>
            <a:grpSpLocks/>
          </p:cNvGrpSpPr>
          <p:nvPr/>
        </p:nvGrpSpPr>
        <p:grpSpPr bwMode="auto">
          <a:xfrm>
            <a:off x="7180264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prstClr val="black"/>
                  </a:solidFill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solidFill>
                    <a:prstClr val="black"/>
                  </a:solidFill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1854200" y="115889"/>
            <a:ext cx="8440738" cy="8731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4225" name="Rectangle 273"/>
          <p:cNvSpPr>
            <a:spLocks noChangeArrowheads="1"/>
          </p:cNvSpPr>
          <p:nvPr/>
        </p:nvSpPr>
        <p:spPr bwMode="auto">
          <a:xfrm>
            <a:off x="1901826" y="1039813"/>
            <a:ext cx="4310063" cy="2195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 buffers bounded =&gt;: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packets can be lost, dropped at router due  </a:t>
            </a:r>
            <a:r>
              <a:rPr lang="en-US" sz="2400" u="sng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to full buffers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sender times out,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copies</a:t>
            </a:r>
            <a:endParaRPr lang="en-US" sz="2800" dirty="0">
              <a:solidFill>
                <a:prstClr val="black"/>
              </a:solidFill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DE580DD3-C4B1-45B6-ADE8-521A44BCFB5B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2290764" y="4367213"/>
            <a:ext cx="7781925" cy="1726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FF0000"/>
                </a:solidFill>
                <a:latin typeface="Gill Sans MT" pitchFamily="34" charset="0"/>
              </a:rPr>
              <a:t>another </a:t>
            </a:r>
            <a:r>
              <a:rPr lang="en-US" altLang="ja-JP" sz="2800" dirty="0">
                <a:solidFill>
                  <a:srgbClr val="FF0000"/>
                </a:solidFill>
                <a:latin typeface="Gill Sans MT" pitchFamily="34" charset="0"/>
              </a:rPr>
              <a:t>cost of congestion: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 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</a:rPr>
              <a:t>when packets dropped, any </a:t>
            </a:r>
            <a:r>
              <a:rPr lang="ja-JP" altLang="en-US" sz="2800" dirty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prstClr val="black"/>
                </a:solidFill>
                <a:latin typeface="Gill Sans MT" pitchFamily="34" charset="0"/>
              </a:rPr>
              <a:t>upstream transmission capacity used for that packet was wasted!</a:t>
            </a:r>
            <a:endParaRPr lang="en-US" sz="28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80902" name="Line 8"/>
          <p:cNvSpPr>
            <a:spLocks noChangeShapeType="1"/>
          </p:cNvSpPr>
          <p:nvPr/>
        </p:nvSpPr>
        <p:spPr bwMode="auto">
          <a:xfrm flipH="1">
            <a:off x="7535864" y="2141539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 flipH="1">
            <a:off x="7747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0904" name="Group 51"/>
          <p:cNvGrpSpPr>
            <a:grpSpLocks/>
          </p:cNvGrpSpPr>
          <p:nvPr/>
        </p:nvGrpSpPr>
        <p:grpSpPr bwMode="auto">
          <a:xfrm>
            <a:off x="7508875" y="1609726"/>
            <a:ext cx="285750" cy="473075"/>
            <a:chOff x="12762" y="10336"/>
            <a:chExt cx="1027" cy="1700"/>
          </a:xfrm>
        </p:grpSpPr>
        <p:sp>
          <p:nvSpPr>
            <p:cNvPr id="81051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52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53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54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55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56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05" name="Line 60"/>
          <p:cNvSpPr>
            <a:spLocks noChangeShapeType="1"/>
          </p:cNvSpPr>
          <p:nvPr/>
        </p:nvSpPr>
        <p:spPr bwMode="auto">
          <a:xfrm flipH="1">
            <a:off x="6943726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0906" name="Group 102"/>
          <p:cNvGrpSpPr>
            <a:grpSpLocks/>
          </p:cNvGrpSpPr>
          <p:nvPr/>
        </p:nvGrpSpPr>
        <p:grpSpPr bwMode="auto">
          <a:xfrm>
            <a:off x="6630988" y="2638426"/>
            <a:ext cx="285750" cy="473075"/>
            <a:chOff x="12762" y="10336"/>
            <a:chExt cx="1027" cy="1700"/>
          </a:xfrm>
        </p:grpSpPr>
        <p:sp>
          <p:nvSpPr>
            <p:cNvPr id="81045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46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47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48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49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50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07" name="Line 110"/>
          <p:cNvSpPr>
            <a:spLocks noChangeShapeType="1"/>
          </p:cNvSpPr>
          <p:nvPr/>
        </p:nvSpPr>
        <p:spPr bwMode="auto">
          <a:xfrm flipH="1">
            <a:off x="7747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08" name="Line 111"/>
          <p:cNvSpPr>
            <a:spLocks noChangeShapeType="1"/>
          </p:cNvSpPr>
          <p:nvPr/>
        </p:nvSpPr>
        <p:spPr bwMode="auto">
          <a:xfrm flipH="1" flipV="1">
            <a:off x="8526464" y="2374901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09" name="Line 112"/>
          <p:cNvSpPr>
            <a:spLocks noChangeShapeType="1"/>
          </p:cNvSpPr>
          <p:nvPr/>
        </p:nvSpPr>
        <p:spPr bwMode="auto">
          <a:xfrm flipH="1">
            <a:off x="8501064" y="2151064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10" name="Line 113"/>
          <p:cNvSpPr>
            <a:spLocks noChangeShapeType="1"/>
          </p:cNvSpPr>
          <p:nvPr/>
        </p:nvSpPr>
        <p:spPr bwMode="auto">
          <a:xfrm flipH="1">
            <a:off x="9048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0911" name="Group 154"/>
          <p:cNvGrpSpPr>
            <a:grpSpLocks/>
          </p:cNvGrpSpPr>
          <p:nvPr/>
        </p:nvGrpSpPr>
        <p:grpSpPr bwMode="auto">
          <a:xfrm>
            <a:off x="9186863" y="1679575"/>
            <a:ext cx="284162" cy="471488"/>
            <a:chOff x="12762" y="10336"/>
            <a:chExt cx="1027" cy="1700"/>
          </a:xfrm>
        </p:grpSpPr>
        <p:sp>
          <p:nvSpPr>
            <p:cNvPr id="81039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40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41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42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43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44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12" name="Group 201"/>
          <p:cNvGrpSpPr>
            <a:grpSpLocks/>
          </p:cNvGrpSpPr>
          <p:nvPr/>
        </p:nvGrpSpPr>
        <p:grpSpPr bwMode="auto">
          <a:xfrm>
            <a:off x="8974139" y="2762250"/>
            <a:ext cx="282575" cy="471488"/>
            <a:chOff x="12762" y="10336"/>
            <a:chExt cx="1027" cy="1700"/>
          </a:xfrm>
        </p:grpSpPr>
        <p:sp>
          <p:nvSpPr>
            <p:cNvPr id="81033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34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35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36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37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38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13" name="Group 212"/>
          <p:cNvGrpSpPr>
            <a:grpSpLocks/>
          </p:cNvGrpSpPr>
          <p:nvPr/>
        </p:nvGrpSpPr>
        <p:grpSpPr bwMode="auto">
          <a:xfrm>
            <a:off x="8051800" y="2244726"/>
            <a:ext cx="469900" cy="219075"/>
            <a:chOff x="9542" y="11900"/>
            <a:chExt cx="1624" cy="640"/>
          </a:xfrm>
        </p:grpSpPr>
        <p:sp>
          <p:nvSpPr>
            <p:cNvPr id="81011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12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13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14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 sz="2000">
                <a:solidFill>
                  <a:srgbClr val="1F497D"/>
                </a:solidFill>
                <a:latin typeface="Comic Sans MS" pitchFamily="66" charset="0"/>
              </a:endParaRPr>
            </a:p>
          </p:txBody>
        </p:sp>
        <p:sp>
          <p:nvSpPr>
            <p:cNvPr id="81015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 sz="2000">
                <a:solidFill>
                  <a:srgbClr val="1F497D"/>
                </a:solidFill>
                <a:latin typeface="Comic Sans MS" pitchFamily="66" charset="0"/>
              </a:endParaRPr>
            </a:p>
          </p:txBody>
        </p:sp>
        <p:sp>
          <p:nvSpPr>
            <p:cNvPr id="81016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81017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81030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31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32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018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81027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8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9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019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81020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1021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2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3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4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5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26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0914" name="Line 235"/>
          <p:cNvSpPr>
            <a:spLocks noChangeShapeType="1"/>
          </p:cNvSpPr>
          <p:nvPr/>
        </p:nvSpPr>
        <p:spPr bwMode="auto">
          <a:xfrm>
            <a:off x="8547100" y="1808164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0915" name="Group 236"/>
          <p:cNvGrpSpPr>
            <a:grpSpLocks/>
          </p:cNvGrpSpPr>
          <p:nvPr/>
        </p:nvGrpSpPr>
        <p:grpSpPr bwMode="auto">
          <a:xfrm>
            <a:off x="7651750" y="1639889"/>
            <a:ext cx="39688" cy="141287"/>
            <a:chOff x="10104" y="10005"/>
            <a:chExt cx="137" cy="411"/>
          </a:xfrm>
        </p:grpSpPr>
        <p:sp>
          <p:nvSpPr>
            <p:cNvPr id="81009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010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80916" name="Oval 241"/>
          <p:cNvSpPr>
            <a:spLocks noChangeArrowheads="1"/>
          </p:cNvSpPr>
          <p:nvPr/>
        </p:nvSpPr>
        <p:spPr bwMode="auto">
          <a:xfrm>
            <a:off x="8355014" y="2719389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0917" name="Line 242"/>
          <p:cNvSpPr>
            <a:spLocks noChangeShapeType="1"/>
          </p:cNvSpPr>
          <p:nvPr/>
        </p:nvSpPr>
        <p:spPr bwMode="auto">
          <a:xfrm>
            <a:off x="8355014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18" name="Line 243"/>
          <p:cNvSpPr>
            <a:spLocks noChangeShapeType="1"/>
          </p:cNvSpPr>
          <p:nvPr/>
        </p:nvSpPr>
        <p:spPr bwMode="auto">
          <a:xfrm>
            <a:off x="8820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19" name="Rectangle 244"/>
          <p:cNvSpPr>
            <a:spLocks noChangeArrowheads="1"/>
          </p:cNvSpPr>
          <p:nvPr/>
        </p:nvSpPr>
        <p:spPr bwMode="auto">
          <a:xfrm>
            <a:off x="8355014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80920" name="Rectangle 245"/>
          <p:cNvSpPr>
            <a:spLocks noChangeArrowheads="1"/>
          </p:cNvSpPr>
          <p:nvPr/>
        </p:nvSpPr>
        <p:spPr bwMode="auto">
          <a:xfrm>
            <a:off x="8680450" y="2705101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80921" name="Oval 246"/>
          <p:cNvSpPr>
            <a:spLocks noChangeArrowheads="1"/>
          </p:cNvSpPr>
          <p:nvPr/>
        </p:nvSpPr>
        <p:spPr bwMode="auto">
          <a:xfrm>
            <a:off x="8347075" y="2620964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0922" name="Group 247"/>
          <p:cNvGrpSpPr>
            <a:grpSpLocks/>
          </p:cNvGrpSpPr>
          <p:nvPr/>
        </p:nvGrpSpPr>
        <p:grpSpPr bwMode="auto">
          <a:xfrm>
            <a:off x="8462964" y="2652713"/>
            <a:ext cx="230187" cy="82550"/>
            <a:chOff x="2848" y="848"/>
            <a:chExt cx="140" cy="98"/>
          </a:xfrm>
        </p:grpSpPr>
        <p:sp>
          <p:nvSpPr>
            <p:cNvPr id="81006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7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8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23" name="Group 251"/>
          <p:cNvGrpSpPr>
            <a:grpSpLocks/>
          </p:cNvGrpSpPr>
          <p:nvPr/>
        </p:nvGrpSpPr>
        <p:grpSpPr bwMode="auto">
          <a:xfrm flipV="1">
            <a:off x="8462964" y="2651125"/>
            <a:ext cx="230187" cy="84138"/>
            <a:chOff x="2848" y="848"/>
            <a:chExt cx="140" cy="98"/>
          </a:xfrm>
        </p:grpSpPr>
        <p:sp>
          <p:nvSpPr>
            <p:cNvPr id="81003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4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5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24" name="Group 255"/>
          <p:cNvGrpSpPr>
            <a:grpSpLocks/>
          </p:cNvGrpSpPr>
          <p:nvPr/>
        </p:nvGrpSpPr>
        <p:grpSpPr bwMode="auto">
          <a:xfrm rot="7844936">
            <a:off x="8450264" y="2730501"/>
            <a:ext cx="168275" cy="104775"/>
            <a:chOff x="11283" y="10423"/>
            <a:chExt cx="475" cy="374"/>
          </a:xfrm>
        </p:grpSpPr>
        <p:sp>
          <p:nvSpPr>
            <p:cNvPr id="80996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97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8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9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0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1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02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25" name="Line 263"/>
          <p:cNvSpPr>
            <a:spLocks noChangeShapeType="1"/>
          </p:cNvSpPr>
          <p:nvPr/>
        </p:nvSpPr>
        <p:spPr bwMode="auto">
          <a:xfrm flipH="1" flipV="1">
            <a:off x="7947025" y="3170239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26" name="Line 264"/>
          <p:cNvSpPr>
            <a:spLocks noChangeShapeType="1"/>
          </p:cNvSpPr>
          <p:nvPr/>
        </p:nvSpPr>
        <p:spPr bwMode="auto">
          <a:xfrm flipH="1">
            <a:off x="8216901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27" name="Freeform 265"/>
          <p:cNvSpPr>
            <a:spLocks/>
          </p:cNvSpPr>
          <p:nvPr/>
        </p:nvSpPr>
        <p:spPr bwMode="auto">
          <a:xfrm>
            <a:off x="7672389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28" name="Oval 266"/>
          <p:cNvSpPr>
            <a:spLocks noChangeArrowheads="1"/>
          </p:cNvSpPr>
          <p:nvPr/>
        </p:nvSpPr>
        <p:spPr bwMode="auto">
          <a:xfrm>
            <a:off x="7586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0929" name="Line 267"/>
          <p:cNvSpPr>
            <a:spLocks noChangeShapeType="1"/>
          </p:cNvSpPr>
          <p:nvPr/>
        </p:nvSpPr>
        <p:spPr bwMode="auto">
          <a:xfrm>
            <a:off x="7586663" y="3127376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30" name="Line 268"/>
          <p:cNvSpPr>
            <a:spLocks noChangeShapeType="1"/>
          </p:cNvSpPr>
          <p:nvPr/>
        </p:nvSpPr>
        <p:spPr bwMode="auto">
          <a:xfrm>
            <a:off x="8050213" y="3127376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31" name="Rectangle 269"/>
          <p:cNvSpPr>
            <a:spLocks noChangeArrowheads="1"/>
          </p:cNvSpPr>
          <p:nvPr/>
        </p:nvSpPr>
        <p:spPr bwMode="auto">
          <a:xfrm>
            <a:off x="7586664" y="3127376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80932" name="Rectangle 270"/>
          <p:cNvSpPr>
            <a:spLocks noChangeArrowheads="1"/>
          </p:cNvSpPr>
          <p:nvPr/>
        </p:nvSpPr>
        <p:spPr bwMode="auto">
          <a:xfrm>
            <a:off x="7908925" y="3122614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80933" name="Oval 271"/>
          <p:cNvSpPr>
            <a:spLocks noChangeArrowheads="1"/>
          </p:cNvSpPr>
          <p:nvPr/>
        </p:nvSpPr>
        <p:spPr bwMode="auto">
          <a:xfrm>
            <a:off x="7581900" y="3038476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0934" name="Group 272"/>
          <p:cNvGrpSpPr>
            <a:grpSpLocks/>
          </p:cNvGrpSpPr>
          <p:nvPr/>
        </p:nvGrpSpPr>
        <p:grpSpPr bwMode="auto">
          <a:xfrm>
            <a:off x="7693025" y="3070225"/>
            <a:ext cx="230188" cy="82550"/>
            <a:chOff x="2848" y="848"/>
            <a:chExt cx="140" cy="98"/>
          </a:xfrm>
        </p:grpSpPr>
        <p:sp>
          <p:nvSpPr>
            <p:cNvPr id="80993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4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5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35" name="Group 276"/>
          <p:cNvGrpSpPr>
            <a:grpSpLocks/>
          </p:cNvGrpSpPr>
          <p:nvPr/>
        </p:nvGrpSpPr>
        <p:grpSpPr bwMode="auto">
          <a:xfrm flipV="1">
            <a:off x="7693025" y="3068638"/>
            <a:ext cx="230188" cy="82550"/>
            <a:chOff x="2848" y="848"/>
            <a:chExt cx="140" cy="98"/>
          </a:xfrm>
        </p:grpSpPr>
        <p:sp>
          <p:nvSpPr>
            <p:cNvPr id="80990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1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2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36" name="Group 280"/>
          <p:cNvGrpSpPr>
            <a:grpSpLocks/>
          </p:cNvGrpSpPr>
          <p:nvPr/>
        </p:nvGrpSpPr>
        <p:grpSpPr bwMode="auto">
          <a:xfrm>
            <a:off x="7613651" y="3105150"/>
            <a:ext cx="138113" cy="128588"/>
            <a:chOff x="11283" y="10423"/>
            <a:chExt cx="475" cy="374"/>
          </a:xfrm>
        </p:grpSpPr>
        <p:sp>
          <p:nvSpPr>
            <p:cNvPr id="80983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84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5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6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7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8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9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37" name="Oval 288"/>
          <p:cNvSpPr>
            <a:spLocks noChangeArrowheads="1"/>
          </p:cNvSpPr>
          <p:nvPr/>
        </p:nvSpPr>
        <p:spPr bwMode="auto">
          <a:xfrm>
            <a:off x="7307263" y="2649539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0938" name="Line 289"/>
          <p:cNvSpPr>
            <a:spLocks noChangeShapeType="1"/>
          </p:cNvSpPr>
          <p:nvPr/>
        </p:nvSpPr>
        <p:spPr bwMode="auto">
          <a:xfrm>
            <a:off x="7307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39" name="Line 290"/>
          <p:cNvSpPr>
            <a:spLocks noChangeShapeType="1"/>
          </p:cNvSpPr>
          <p:nvPr/>
        </p:nvSpPr>
        <p:spPr bwMode="auto">
          <a:xfrm>
            <a:off x="7770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40" name="Rectangle 291"/>
          <p:cNvSpPr>
            <a:spLocks noChangeArrowheads="1"/>
          </p:cNvSpPr>
          <p:nvPr/>
        </p:nvSpPr>
        <p:spPr bwMode="auto">
          <a:xfrm>
            <a:off x="7307264" y="2640014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80941" name="Rectangle 292"/>
          <p:cNvSpPr>
            <a:spLocks noChangeArrowheads="1"/>
          </p:cNvSpPr>
          <p:nvPr/>
        </p:nvSpPr>
        <p:spPr bwMode="auto">
          <a:xfrm>
            <a:off x="7631113" y="2635251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sv-SE" sz="200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80942" name="Oval 293"/>
          <p:cNvSpPr>
            <a:spLocks noChangeArrowheads="1"/>
          </p:cNvSpPr>
          <p:nvPr/>
        </p:nvSpPr>
        <p:spPr bwMode="auto">
          <a:xfrm>
            <a:off x="7302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80943" name="Group 294"/>
          <p:cNvGrpSpPr>
            <a:grpSpLocks/>
          </p:cNvGrpSpPr>
          <p:nvPr/>
        </p:nvGrpSpPr>
        <p:grpSpPr bwMode="auto">
          <a:xfrm>
            <a:off x="7415213" y="2582864"/>
            <a:ext cx="228600" cy="84137"/>
            <a:chOff x="2848" y="848"/>
            <a:chExt cx="140" cy="98"/>
          </a:xfrm>
        </p:grpSpPr>
        <p:sp>
          <p:nvSpPr>
            <p:cNvPr id="80980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1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82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944" name="Group 298"/>
          <p:cNvGrpSpPr>
            <a:grpSpLocks/>
          </p:cNvGrpSpPr>
          <p:nvPr/>
        </p:nvGrpSpPr>
        <p:grpSpPr bwMode="auto">
          <a:xfrm flipV="1">
            <a:off x="7415213" y="2581275"/>
            <a:ext cx="228600" cy="84138"/>
            <a:chOff x="2848" y="848"/>
            <a:chExt cx="140" cy="98"/>
          </a:xfrm>
        </p:grpSpPr>
        <p:sp>
          <p:nvSpPr>
            <p:cNvPr id="8097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45" name="Line 302"/>
          <p:cNvSpPr>
            <a:spLocks noChangeShapeType="1"/>
          </p:cNvSpPr>
          <p:nvPr/>
        </p:nvSpPr>
        <p:spPr bwMode="auto">
          <a:xfrm flipH="1">
            <a:off x="7026276" y="2752726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0946" name="Group 303"/>
          <p:cNvGrpSpPr>
            <a:grpSpLocks/>
          </p:cNvGrpSpPr>
          <p:nvPr/>
        </p:nvGrpSpPr>
        <p:grpSpPr bwMode="auto">
          <a:xfrm rot="8027572">
            <a:off x="7442201" y="2555876"/>
            <a:ext cx="168275" cy="104775"/>
            <a:chOff x="11283" y="10423"/>
            <a:chExt cx="475" cy="374"/>
          </a:xfrm>
        </p:grpSpPr>
        <p:sp>
          <p:nvSpPr>
            <p:cNvPr id="80970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71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2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3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4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5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76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47" name="Freeform 311"/>
          <p:cNvSpPr>
            <a:spLocks/>
          </p:cNvSpPr>
          <p:nvPr/>
        </p:nvSpPr>
        <p:spPr bwMode="auto">
          <a:xfrm>
            <a:off x="6956426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48" name="Freeform 312"/>
          <p:cNvSpPr>
            <a:spLocks/>
          </p:cNvSpPr>
          <p:nvPr/>
        </p:nvSpPr>
        <p:spPr bwMode="auto">
          <a:xfrm>
            <a:off x="6781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949" name="Freeform 313"/>
          <p:cNvSpPr>
            <a:spLocks/>
          </p:cNvSpPr>
          <p:nvPr/>
        </p:nvSpPr>
        <p:spPr bwMode="auto">
          <a:xfrm>
            <a:off x="6835776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0950" name="Group 314"/>
          <p:cNvGrpSpPr>
            <a:grpSpLocks/>
          </p:cNvGrpSpPr>
          <p:nvPr/>
        </p:nvGrpSpPr>
        <p:grpSpPr bwMode="auto">
          <a:xfrm>
            <a:off x="6761164" y="2668589"/>
            <a:ext cx="39687" cy="141287"/>
            <a:chOff x="10104" y="10005"/>
            <a:chExt cx="137" cy="411"/>
          </a:xfrm>
        </p:grpSpPr>
        <p:sp>
          <p:nvSpPr>
            <p:cNvPr id="80968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69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0951" name="Group 317"/>
          <p:cNvGrpSpPr>
            <a:grpSpLocks/>
          </p:cNvGrpSpPr>
          <p:nvPr/>
        </p:nvGrpSpPr>
        <p:grpSpPr bwMode="auto">
          <a:xfrm>
            <a:off x="9145589" y="2790826"/>
            <a:ext cx="39687" cy="142875"/>
            <a:chOff x="10104" y="10005"/>
            <a:chExt cx="137" cy="411"/>
          </a:xfrm>
        </p:grpSpPr>
        <p:sp>
          <p:nvSpPr>
            <p:cNvPr id="80966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67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0952" name="Group 320"/>
          <p:cNvGrpSpPr>
            <a:grpSpLocks/>
          </p:cNvGrpSpPr>
          <p:nvPr/>
        </p:nvGrpSpPr>
        <p:grpSpPr bwMode="auto">
          <a:xfrm>
            <a:off x="9340850" y="1717676"/>
            <a:ext cx="39688" cy="142875"/>
            <a:chOff x="10104" y="10005"/>
            <a:chExt cx="137" cy="411"/>
          </a:xfrm>
        </p:grpSpPr>
        <p:sp>
          <p:nvSpPr>
            <p:cNvPr id="80964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965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1854201" y="115889"/>
            <a:ext cx="8270875" cy="8731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Causes/costs of congestion: scenario 3</a:t>
            </a:r>
            <a:r>
              <a:rPr lang="en-US" dirty="0" smtClean="0">
                <a:ea typeface="ＭＳ Ｐゴシック" charset="0"/>
                <a:cs typeface="+mj-cs"/>
              </a:rPr>
              <a:t>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2794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2778126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0957" name="Freeform 333"/>
          <p:cNvSpPr>
            <a:spLocks/>
          </p:cNvSpPr>
          <p:nvPr/>
        </p:nvSpPr>
        <p:spPr bwMode="auto">
          <a:xfrm>
            <a:off x="2782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2662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2160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2067720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Symbol" charset="0"/>
              </a:rPr>
              <a:t>l</a:t>
            </a:r>
            <a:r>
              <a:rPr lang="en-US" sz="2400" baseline="-25000">
                <a:solidFill>
                  <a:prstClr val="black"/>
                </a:solidFill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3513139" y="3381376"/>
            <a:ext cx="2900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prstClr val="black"/>
                </a:solidFill>
                <a:latin typeface="Arial" pitchFamily="34" charset="0"/>
              </a:rPr>
              <a:t>in</a:t>
            </a:r>
            <a:r>
              <a:rPr lang="ja-JP" altLang="en-US" sz="2400" baseline="30000" dirty="0">
                <a:solidFill>
                  <a:prstClr val="black"/>
                </a:solidFill>
                <a:latin typeface="Arial" pitchFamily="34" charset="0"/>
              </a:rPr>
              <a:t>’</a:t>
            </a:r>
            <a:r>
              <a:rPr lang="sv-SE" altLang="ja-JP" sz="2000" baseline="30000" dirty="0">
                <a:solidFill>
                  <a:prstClr val="black"/>
                </a:solidFill>
                <a:latin typeface="Body"/>
              </a:rPr>
              <a:t>(</a:t>
            </a:r>
            <a:r>
              <a:rPr lang="sv-SE" altLang="ja-JP" sz="2000" baseline="30000" dirty="0" err="1">
                <a:solidFill>
                  <a:prstClr val="black"/>
                </a:solidFill>
                <a:latin typeface="Body"/>
              </a:rPr>
              <a:t>incl</a:t>
            </a:r>
            <a:r>
              <a:rPr lang="sv-SE" altLang="ja-JP" sz="2000" baseline="30000" dirty="0">
                <a:solidFill>
                  <a:prstClr val="black"/>
                </a:solidFill>
                <a:latin typeface="Body"/>
              </a:rPr>
              <a:t>.</a:t>
            </a:r>
            <a:r>
              <a:rPr lang="sv-SE" altLang="ja-JP" sz="2000" dirty="0">
                <a:solidFill>
                  <a:prstClr val="black"/>
                </a:solidFill>
                <a:latin typeface="Body"/>
              </a:rPr>
              <a:t> </a:t>
            </a:r>
            <a:r>
              <a:rPr lang="sv-SE" altLang="ja-JP" sz="2000" dirty="0" err="1">
                <a:solidFill>
                  <a:prstClr val="black"/>
                </a:solidFill>
                <a:latin typeface="Body"/>
              </a:rPr>
              <a:t>Retransmisions</a:t>
            </a:r>
            <a:r>
              <a:rPr lang="sv-SE" altLang="ja-JP" sz="2000" dirty="0">
                <a:solidFill>
                  <a:prstClr val="black"/>
                </a:solidFill>
                <a:latin typeface="Body"/>
              </a:rPr>
              <a:t>)</a:t>
            </a:r>
            <a:endParaRPr lang="en-US" sz="2000" baseline="30000" dirty="0">
              <a:solidFill>
                <a:prstClr val="black"/>
              </a:solidFill>
              <a:latin typeface="Bod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775" y="1026198"/>
            <a:ext cx="329565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FF0000"/>
                </a:solidFill>
                <a:latin typeface="Gill Sans MT" pitchFamily="34" charset="0"/>
              </a:rPr>
              <a:t>Consider 4 streams</a:t>
            </a:r>
          </a:p>
        </p:txBody>
      </p:sp>
    </p:spTree>
    <p:extLst>
      <p:ext uri="{BB962C8B-B14F-4D97-AF65-F5344CB8AC3E}">
        <p14:creationId xmlns:p14="http://schemas.microsoft.com/office/powerpoint/2010/main" val="976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Transport</a:t>
            </a:r>
            <a:r>
              <a:rPr lang="en-US" sz="1400">
                <a:solidFill>
                  <a:prstClr val="black"/>
                </a:solidFill>
              </a:rPr>
              <a:t> </a:t>
            </a:r>
            <a:r>
              <a:rPr lang="en-US" sz="120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AC819E59-0B2C-49D6-850B-ADE710A183A0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675" y="187326"/>
            <a:ext cx="8514406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4965700" y="2908300"/>
            <a:ext cx="2133600" cy="814388"/>
            <a:chOff x="2168" y="1727"/>
            <a:chExt cx="1344" cy="513"/>
          </a:xfrm>
        </p:grpSpPr>
        <p:grpSp>
          <p:nvGrpSpPr>
            <p:cNvPr id="89195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ssthresh = cwnd/2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1 MSS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4995863" y="2432051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000">
                  <a:solidFill>
                    <a:prstClr val="black"/>
                  </a:solidFill>
                  <a:latin typeface="Symbol" charset="0"/>
                </a:rPr>
                <a:t>L</a:t>
              </a:r>
              <a:endParaRPr lang="en-US" sz="1200">
                <a:solidFill>
                  <a:prstClr val="black"/>
                </a:solidFill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92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7110414" y="1370014"/>
            <a:ext cx="2682875" cy="2365375"/>
            <a:chOff x="3519" y="786"/>
            <a:chExt cx="1690" cy="1490"/>
          </a:xfrm>
        </p:grpSpPr>
        <p:grpSp>
          <p:nvGrpSpPr>
            <p:cNvPr id="89175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congestion</a:t>
                </a:r>
              </a:p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avoidance </a:t>
                </a:r>
              </a:p>
              <a:p>
                <a:pPr>
                  <a:defRPr/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76" name="Group 190"/>
            <p:cNvGrpSpPr>
              <a:grpSpLocks/>
            </p:cNvGrpSpPr>
            <p:nvPr/>
          </p:nvGrpSpPr>
          <p:grpSpPr bwMode="auto">
            <a:xfrm>
              <a:off x="3519" y="786"/>
              <a:ext cx="1422" cy="546"/>
              <a:chOff x="3542" y="904"/>
              <a:chExt cx="1422" cy="546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22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cwnd + MSS    (MSS/cwnd)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200" i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89177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178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dupACKcount++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79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5553076" y="4821239"/>
            <a:ext cx="3279775" cy="1717675"/>
            <a:chOff x="2538" y="2960"/>
            <a:chExt cx="2066" cy="1082"/>
          </a:xfrm>
        </p:grpSpPr>
        <p:grpSp>
          <p:nvGrpSpPr>
            <p:cNvPr id="89166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 </a:t>
                </a:r>
              </a:p>
              <a:p>
                <a:pPr>
                  <a:defRPr/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fast</a:t>
                </a:r>
              </a:p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recovery </a:t>
                </a:r>
              </a:p>
              <a:p>
                <a:pPr>
                  <a:defRPr/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89167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168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cwnd + MSS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200" i="1">
                  <a:solidFill>
                    <a:srgbClr val="EEECE1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2452689" y="3502026"/>
            <a:ext cx="3724275" cy="1927225"/>
            <a:chOff x="585" y="2129"/>
            <a:chExt cx="2346" cy="1214"/>
          </a:xfrm>
        </p:grpSpPr>
        <p:grpSp>
          <p:nvGrpSpPr>
            <p:cNvPr id="89156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ssthresh= cwnd/2</a:t>
                </a:r>
              </a:p>
              <a:p>
                <a:pPr algn="r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ssthresh + 3</a:t>
                </a:r>
              </a:p>
              <a:p>
                <a:pPr algn="r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>
                  <a:lnSpc>
                    <a:spcPct val="80000"/>
                  </a:lnSpc>
                  <a:defRPr/>
                </a:pPr>
                <a:endParaRPr lang="en-US" sz="1200">
                  <a:solidFill>
                    <a:srgbClr val="EEECE1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89157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ssthresh = cwnd/2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1 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8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59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6875463" y="3494088"/>
            <a:ext cx="2921000" cy="1916112"/>
            <a:chOff x="3371" y="2124"/>
            <a:chExt cx="1840" cy="1207"/>
          </a:xfrm>
        </p:grpSpPr>
        <p:grpSp>
          <p:nvGrpSpPr>
            <p:cNvPr id="89151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ssthresh= cwnd/2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ssthresh + 3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200" i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89152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6710363" y="3519488"/>
            <a:ext cx="1206500" cy="1668462"/>
            <a:chOff x="3267" y="2140"/>
            <a:chExt cx="760" cy="1051"/>
          </a:xfrm>
        </p:grpSpPr>
        <p:sp>
          <p:nvSpPr>
            <p:cNvPr id="89145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146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ssthresh</a:t>
                </a:r>
              </a:p>
              <a:p>
                <a:pPr algn="r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</a:p>
              <a:p>
                <a:pPr algn="r">
                  <a:lnSpc>
                    <a:spcPct val="80000"/>
                  </a:lnSpc>
                  <a:defRPr/>
                </a:pPr>
                <a:endParaRPr lang="en-US" sz="1000">
                  <a:solidFill>
                    <a:prstClr val="black"/>
                  </a:solidFill>
                  <a:latin typeface="Arial" charset="0"/>
                </a:endParaRPr>
              </a:p>
              <a:p>
                <a:pPr algn="r">
                  <a:lnSpc>
                    <a:spcPct val="80000"/>
                  </a:lnSpc>
                  <a:defRPr/>
                </a:pPr>
                <a:endParaRPr 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89148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>
                    <a:defRPr/>
                  </a:pPr>
                  <a:r>
                    <a:rPr lang="en-US" sz="1000">
                      <a:solidFill>
                        <a:prstClr val="black"/>
                      </a:solidFill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2344738" y="1485901"/>
            <a:ext cx="4886324" cy="2659063"/>
            <a:chOff x="517" y="859"/>
            <a:chExt cx="3078" cy="1675"/>
          </a:xfrm>
        </p:grpSpPr>
        <p:grpSp>
          <p:nvGrpSpPr>
            <p:cNvPr id="89122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slow </a:t>
                </a:r>
              </a:p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89123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ssthresh = cwnd/2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1 MSS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solidFill>
                      <a:prstClr val="black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9124" name="Group 186"/>
            <p:cNvGrpSpPr>
              <a:grpSpLocks/>
            </p:cNvGrpSpPr>
            <p:nvPr/>
          </p:nvGrpSpPr>
          <p:grpSpPr bwMode="auto">
            <a:xfrm>
              <a:off x="2173" y="960"/>
              <a:ext cx="1422" cy="532"/>
              <a:chOff x="2683" y="798"/>
              <a:chExt cx="1422" cy="532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22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cwnd+MSS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89125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26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127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dupACKcount++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28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30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cwnd = 1 MSS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ssthresh = 64 KB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Arial" charset="0"/>
                  </a:rPr>
                  <a:t>dupACKcount = 0</a:t>
                </a:r>
                <a:endParaRPr 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2328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5026026" y="1149351"/>
            <a:ext cx="4333875" cy="3243263"/>
            <a:chOff x="2205" y="641"/>
            <a:chExt cx="2730" cy="2043"/>
          </a:xfrm>
        </p:grpSpPr>
        <p:grpSp>
          <p:nvGrpSpPr>
            <p:cNvPr id="89104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89115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rgbClr val="C0504D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rgbClr val="C0504D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5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89111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rgbClr val="C0504D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rgbClr val="C0504D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6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89107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rgbClr val="C0504D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rgbClr val="C0504D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89103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Transport</a:t>
            </a:r>
            <a:r>
              <a:rPr lang="en-US" sz="1400">
                <a:solidFill>
                  <a:prstClr val="black"/>
                </a:solidFill>
              </a:rPr>
              <a:t> </a:t>
            </a:r>
            <a:r>
              <a:rPr lang="en-US" sz="120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68531246-D27A-4563-9EF3-E1271832A2D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025" y="239714"/>
            <a:ext cx="7772400" cy="5969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6775" y="1362075"/>
            <a:ext cx="8269288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avg. TCP throughput as function of window size, RTT?</a:t>
            </a:r>
          </a:p>
          <a:p>
            <a:pPr lvl="1">
              <a:defRPr/>
            </a:pPr>
            <a:r>
              <a:rPr lang="en-US" dirty="0"/>
              <a:t>ignore slow start, assume always data to send</a:t>
            </a:r>
          </a:p>
          <a:p>
            <a:pPr>
              <a:defRPr/>
            </a:pPr>
            <a:r>
              <a:rPr lang="en-US" dirty="0"/>
              <a:t>W: window size </a:t>
            </a:r>
            <a:r>
              <a:rPr lang="en-US" sz="1600" dirty="0"/>
              <a:t>(measured in bytes)</a:t>
            </a:r>
            <a:r>
              <a:rPr lang="en-US" dirty="0"/>
              <a:t> where loss occurs</a:t>
            </a:r>
          </a:p>
          <a:p>
            <a:pPr lvl="1">
              <a:defRPr/>
            </a:pPr>
            <a:r>
              <a:rPr lang="en-US" dirty="0"/>
              <a:t>avg. window size (# in-flight bytes) is ¾ W</a:t>
            </a:r>
          </a:p>
          <a:p>
            <a:pPr lvl="1">
              <a:defRPr/>
            </a:pPr>
            <a:r>
              <a:rPr lang="en-US" dirty="0"/>
              <a:t>avg. </a:t>
            </a:r>
            <a:r>
              <a:rPr lang="en-US" dirty="0" err="1"/>
              <a:t>trhoughput</a:t>
            </a:r>
            <a:r>
              <a:rPr lang="en-US" dirty="0"/>
              <a:t> is 3/4W per RTT</a:t>
            </a:r>
          </a:p>
        </p:txBody>
      </p:sp>
      <p:grpSp>
        <p:nvGrpSpPr>
          <p:cNvPr id="90119" name="Group 35"/>
          <p:cNvGrpSpPr>
            <a:grpSpLocks/>
          </p:cNvGrpSpPr>
          <p:nvPr/>
        </p:nvGrpSpPr>
        <p:grpSpPr bwMode="auto">
          <a:xfrm>
            <a:off x="3354389" y="4300538"/>
            <a:ext cx="4873625" cy="1998662"/>
            <a:chOff x="279" y="2432"/>
            <a:chExt cx="3070" cy="1259"/>
          </a:xfrm>
        </p:grpSpPr>
        <p:sp>
          <p:nvSpPr>
            <p:cNvPr id="90130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W/2</a:t>
              </a:r>
            </a:p>
          </p:txBody>
        </p:sp>
      </p:grpSp>
      <p:grpSp>
        <p:nvGrpSpPr>
          <p:cNvPr id="90120" name="Group 45"/>
          <p:cNvGrpSpPr>
            <a:grpSpLocks/>
          </p:cNvGrpSpPr>
          <p:nvPr/>
        </p:nvGrpSpPr>
        <p:grpSpPr bwMode="auto">
          <a:xfrm>
            <a:off x="4060826" y="3744903"/>
            <a:ext cx="3992563" cy="620712"/>
            <a:chOff x="1598" y="2139"/>
            <a:chExt cx="2515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598" y="2219"/>
              <a:ext cx="15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>
                  <a:solidFill>
                    <a:prstClr val="black"/>
                  </a:solidFill>
                </a:rPr>
                <a:t>avg</a:t>
              </a:r>
              <a:r>
                <a:rPr lang="en-US" sz="1800" dirty="0">
                  <a:solidFill>
                    <a:prstClr val="black"/>
                  </a:solidFill>
                </a:rPr>
                <a:t> TCP </a:t>
              </a:r>
              <a:r>
                <a:rPr lang="en-US" sz="1800" dirty="0" err="1">
                  <a:solidFill>
                    <a:prstClr val="black"/>
                  </a:solidFill>
                </a:rPr>
                <a:t>trhoughput</a:t>
              </a:r>
              <a:r>
                <a:rPr lang="en-US" sz="1800" dirty="0">
                  <a:solidFill>
                    <a:prstClr val="black"/>
                  </a:solidFill>
                </a:rPr>
                <a:t> = </a:t>
              </a:r>
            </a:p>
          </p:txBody>
        </p:sp>
        <p:grpSp>
          <p:nvGrpSpPr>
            <p:cNvPr id="90122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</a:rPr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</a:rPr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prstClr val="black"/>
                    </a:solidFill>
                  </a:rPr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bytes/sec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1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Transport</a:t>
            </a:r>
            <a:r>
              <a:rPr lang="en-US" sz="1400">
                <a:solidFill>
                  <a:prstClr val="black"/>
                </a:solidFill>
              </a:rPr>
              <a:t> </a:t>
            </a:r>
            <a:r>
              <a:rPr lang="en-US" sz="120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322B8BF4-09F6-4334-A80B-1AE878178FC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TCP Futures: TCP over </a:t>
            </a:r>
            <a:r>
              <a:rPr lang="ja-JP" altLang="en-US" sz="3200" dirty="0"/>
              <a:t>“</a:t>
            </a:r>
            <a:r>
              <a:rPr lang="en-US" altLang="ja-JP" sz="3200" dirty="0"/>
              <a:t>long, fat pipes</a:t>
            </a:r>
            <a:r>
              <a:rPr lang="ja-JP" altLang="en-US" sz="3200" dirty="0"/>
              <a:t>”</a:t>
            </a:r>
            <a:endParaRPr lang="en-US" sz="3200" dirty="0"/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600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example: 1500 byte segments, 100ms RTT, want 10 </a:t>
            </a:r>
            <a:r>
              <a:rPr lang="en-US" dirty="0" err="1"/>
              <a:t>Gbps</a:t>
            </a:r>
            <a:r>
              <a:rPr lang="en-US" dirty="0"/>
              <a:t> throughput</a:t>
            </a:r>
          </a:p>
          <a:p>
            <a:pPr>
              <a:defRPr/>
            </a:pPr>
            <a:r>
              <a:rPr lang="en-US" dirty="0"/>
              <a:t>requires W = 83,333 in-flight segments</a:t>
            </a:r>
          </a:p>
          <a:p>
            <a:pPr>
              <a:defRPr/>
            </a:pPr>
            <a:r>
              <a:rPr lang="en-US" dirty="0"/>
              <a:t>throughput in terms of segment loss probability, L </a:t>
            </a:r>
            <a:r>
              <a:rPr lang="en-US" sz="2000" dirty="0"/>
              <a:t>[Mathis 1997]: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dirty="0">
                <a:ea typeface="MS Mincho" pitchFamily="49" charset="-128"/>
              </a:rPr>
              <a:t>to achieve 10 </a:t>
            </a:r>
            <a:r>
              <a:rPr lang="en-US" dirty="0" err="1">
                <a:ea typeface="MS Mincho" pitchFamily="49" charset="-128"/>
              </a:rPr>
              <a:t>Gbps</a:t>
            </a:r>
            <a:r>
              <a:rPr lang="en-US" dirty="0">
                <a:ea typeface="MS Mincho" pitchFamily="49" charset="-128"/>
              </a:rPr>
              <a:t> throughput, need a loss rate of </a:t>
            </a:r>
            <a:r>
              <a:rPr lang="en-US" dirty="0"/>
              <a:t>L = 2</a:t>
            </a:r>
            <a:r>
              <a:rPr lang="el-GR" dirty="0"/>
              <a:t>·</a:t>
            </a:r>
            <a:r>
              <a:rPr lang="en-US" dirty="0"/>
              <a:t>10</a:t>
            </a:r>
            <a:r>
              <a:rPr lang="en-US" baseline="30000" dirty="0"/>
              <a:t>-10  </a:t>
            </a:r>
            <a:r>
              <a:rPr lang="en-US" i="1" dirty="0">
                <a:solidFill>
                  <a:srgbClr val="FF0000"/>
                </a:solidFill>
              </a:rPr>
              <a:t> – a very small loss rate!</a:t>
            </a:r>
          </a:p>
          <a:p>
            <a:pPr>
              <a:defRPr/>
            </a:pPr>
            <a:r>
              <a:rPr lang="en-US" dirty="0"/>
              <a:t>new versions of TCP for high-speed</a:t>
            </a:r>
            <a:endParaRPr lang="en-US" baseline="30000" dirty="0"/>
          </a:p>
          <a:p>
            <a:pPr>
              <a:defRPr/>
            </a:pPr>
            <a:endParaRPr lang="en-US" dirty="0"/>
          </a:p>
        </p:txBody>
      </p:sp>
      <p:grpSp>
        <p:nvGrpSpPr>
          <p:cNvPr id="91143" name="Group 16"/>
          <p:cNvGrpSpPr>
            <a:grpSpLocks/>
          </p:cNvGrpSpPr>
          <p:nvPr/>
        </p:nvGrpSpPr>
        <p:grpSpPr bwMode="auto">
          <a:xfrm>
            <a:off x="3471864" y="3462339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solidFill>
                    <a:prstClr val="black"/>
                  </a:solidFill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solidFill>
                    <a:prstClr val="black"/>
                  </a:solidFill>
                  <a:latin typeface="Arial" charset="0"/>
                </a:rPr>
                <a:t>1.22</a:t>
              </a:r>
            </a:p>
          </p:txBody>
        </p:sp>
        <p:grpSp>
          <p:nvGrpSpPr>
            <p:cNvPr id="91146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solidFill>
                      <a:prstClr val="black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Arial" charset="0"/>
                  </a:rPr>
                  <a:t>RTT</a:t>
                </a:r>
              </a:p>
            </p:txBody>
          </p:sp>
          <p:sp>
            <p:nvSpPr>
              <p:cNvPr id="91151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Arial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09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598E6CEB-7E2E-4BE6-B545-7E88787FA0D1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93188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1027114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</a:rPr>
              <a:t>additive increase gives slope of 1, as throughout increases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3924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3924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3317876" y="4487864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3905250" y="3000376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3554414" y="2828926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R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6507164" y="5876926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R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4783139" y="2819401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equal bandwidth share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3363914" y="5857876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Connection 1 throughput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1948657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</a:rPr>
              <a:t>Connection 2 throughput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5027613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5697539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congestion avoidance: additive increase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4914901" y="4638676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6229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loss: decrease window by factor of 2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4706939" y="4778376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5411789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congestion avoidance: additive increase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4772026" y="4352926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5829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loss: decrease window by factor of 2</a:t>
            </a:r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4563270" y="4631533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4705351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4483895" y="4568033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3-</a:t>
            </a:r>
            <a:fld id="{18033E98-1FDF-4877-9FB3-396581C96C54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9421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662" y="1219200"/>
            <a:ext cx="51122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22962" y="1206500"/>
            <a:ext cx="5577375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3: Transport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781556F4-1FB7-4643-82BB-9241FA340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delay modeling (slow start </a:t>
            </a:r>
            <a:r>
              <a:rPr lang="en-US" dirty="0" smtClean="0"/>
              <a:t>– related)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0" y="1481138"/>
            <a:ext cx="42608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Q: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How long does it take to receive an object from a Web server after sending a request? </a:t>
            </a:r>
          </a:p>
          <a:p>
            <a:r>
              <a:rPr lang="en-US" sz="2000"/>
              <a:t>TCP connection establishment</a:t>
            </a:r>
          </a:p>
          <a:p>
            <a:r>
              <a:rPr lang="en-US" sz="2000"/>
              <a:t>data transfer delay</a:t>
            </a:r>
            <a:endParaRPr lang="en-US" sz="2400"/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91225" y="15240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Notation, assumptions:</a:t>
            </a:r>
          </a:p>
          <a:p>
            <a:r>
              <a:rPr lang="en-US" sz="2000" dirty="0"/>
              <a:t>Assume one link between client and server of rate R</a:t>
            </a:r>
          </a:p>
          <a:p>
            <a:r>
              <a:rPr lang="en-US" sz="2000" dirty="0"/>
              <a:t>Assume: fixed congestion window, W segments</a:t>
            </a:r>
          </a:p>
          <a:p>
            <a:r>
              <a:rPr lang="en-US" sz="2000" dirty="0"/>
              <a:t>S: MSS (bits)</a:t>
            </a:r>
          </a:p>
          <a:p>
            <a:r>
              <a:rPr lang="en-US" sz="2000" dirty="0"/>
              <a:t>O: object size (bits)</a:t>
            </a:r>
          </a:p>
          <a:p>
            <a:r>
              <a:rPr lang="en-US" sz="2000" dirty="0"/>
              <a:t>no retransmissions (no loss, no corruption)</a:t>
            </a:r>
          </a:p>
          <a:p>
            <a:r>
              <a:rPr lang="en-US" sz="2000" dirty="0"/>
              <a:t>Receiver has unbounded buffer</a:t>
            </a:r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1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3: Transport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1BD0A4C0-5686-4235-AABF-520B0EA64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delay Modeling: simplified, fixed window</a:t>
            </a:r>
          </a:p>
        </p:txBody>
      </p:sp>
      <p:pic>
        <p:nvPicPr>
          <p:cNvPr id="53253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6" y="1481139"/>
            <a:ext cx="4105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75" y="1646239"/>
            <a:ext cx="44196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677988" y="4976814"/>
            <a:ext cx="414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Comic Sans MS" pitchFamily="66" charset="0"/>
              </a:rPr>
              <a:t>Case 1: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&gt; RTT + S/R: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ACK for first segment in window returns before window’s worth of data </a:t>
            </a:r>
            <a:r>
              <a:rPr lang="en-US" sz="2000" dirty="0" err="1">
                <a:solidFill>
                  <a:prstClr val="black"/>
                </a:solidFill>
                <a:latin typeface="Comic Sans MS" pitchFamily="66" charset="0"/>
              </a:rPr>
              <a:t>nsent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delay = 2RTT + O/R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008688" y="4793318"/>
            <a:ext cx="44561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Comic Sans MS" pitchFamily="66" charset="0"/>
              </a:rPr>
              <a:t>Case 2: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&lt; RTT + S/R: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wait for ACK after sending window’s worth of data sent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delay = 2RTT + O/R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+ (K-1)[S/R + RTT - WS/R]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891463" y="1176339"/>
            <a:ext cx="139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omic Sans MS" pitchFamily="66" charset="0"/>
              </a:rPr>
              <a:t>K:= O/WS</a:t>
            </a: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919553" y="6369268"/>
          <a:ext cx="4116388" cy="193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2768600" imgH="1308100" progId="Equation.3">
                  <p:embed/>
                </p:oleObj>
              </mc:Choice>
              <mc:Fallback>
                <p:oleObj name="Equation" r:id="rId5" imgW="2768600" imgH="1308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553" y="6369268"/>
                        <a:ext cx="4116388" cy="19341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9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3: Transport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E2DC744A-7B10-4D67-A744-3082F1E81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701" y="0"/>
            <a:ext cx="7770813" cy="990600"/>
          </a:xfrm>
        </p:spPr>
        <p:txBody>
          <a:bodyPr/>
          <a:lstStyle/>
          <a:p>
            <a:r>
              <a:rPr lang="en-US" sz="2800" dirty="0"/>
              <a:t>TCP Delay Modeling: Slow Start </a:t>
            </a:r>
            <a:endParaRPr lang="en-US" dirty="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/>
          </p:nvPr>
        </p:nvGraphicFramePr>
        <p:xfrm>
          <a:off x="4419600" y="722578"/>
          <a:ext cx="62484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VISIO" r:id="rId3" imgW="8266320" imgH="7030800" progId="Visio.Drawing.5">
                  <p:embed/>
                </p:oleObj>
              </mc:Choice>
              <mc:Fallback>
                <p:oleObj name="VISIO" r:id="rId3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722578"/>
                        <a:ext cx="62484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843746" y="5117771"/>
            <a:ext cx="51710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omic Sans MS" pitchFamily="66" charset="0"/>
              </a:rPr>
              <a:t>Example: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O/S  = 15 segments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K = 4 windows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Q = 2</a:t>
            </a:r>
          </a:p>
          <a:p>
            <a:pPr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Server idles P =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min{K-1,Q} = 2 </a:t>
            </a:r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times</a:t>
            </a:r>
            <a:endParaRPr lang="en-US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714499" y="914400"/>
            <a:ext cx="36247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Delay components: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2 RTT for connection </a:t>
            </a:r>
            <a:r>
              <a:rPr lang="en-US" dirty="0" err="1">
                <a:solidFill>
                  <a:prstClr val="black"/>
                </a:solidFill>
                <a:latin typeface="Comic Sans MS" pitchFamily="66" charset="0"/>
              </a:rPr>
              <a:t>estab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and request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O/R to transmit object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time server idles due to slow start</a:t>
            </a:r>
          </a:p>
          <a:p>
            <a:pPr>
              <a:buFontTx/>
              <a:buChar char="•"/>
            </a:pP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Server idles: </a:t>
            </a:r>
            <a:br>
              <a:rPr lang="en-US" dirty="0">
                <a:solidFill>
                  <a:srgbClr val="C0504D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 P =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C0504D"/>
                </a:solidFill>
                <a:latin typeface="Comic Sans MS" pitchFamily="66" charset="0"/>
              </a:rPr>
              <a:t>min{K-1,Q} times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14500" y="3670843"/>
            <a:ext cx="34999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where </a:t>
            </a:r>
          </a:p>
          <a:p>
            <a:pPr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Q  = #times server stalls until cong. window is  larger than a “full-utilization” window (if the object were of unbounded size).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K = #(incremental-sized) congestion-windows that “cover” the object.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1BC6AA-3812-4092-8063-5528A9BFA384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04789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ea typeface="ＭＳ Ｐゴシック" charset="0"/>
              </a:rPr>
              <a:t>GBn</a:t>
            </a:r>
            <a:r>
              <a:rPr lang="en-US" sz="4000" dirty="0" smtClean="0">
                <a:ea typeface="ＭＳ Ｐゴシック" charset="0"/>
              </a:rPr>
              <a:t> in action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4156075" y="1412876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pkt0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pkt1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pkt2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send  pkt3</a:t>
            </a:r>
          </a:p>
          <a:p>
            <a:pPr algn="r">
              <a:defRPr/>
            </a:pPr>
            <a:r>
              <a:rPr lang="en-US" sz="1800">
                <a:solidFill>
                  <a:prstClr val="black"/>
                </a:solidFill>
              </a:rPr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476751" y="10414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7507288" y="1060451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dirty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7581901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7524751" y="1854201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receive pkt0, send ack0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receive pkt1, send ack1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receive pkt3, discard, 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3300414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err="1">
                <a:solidFill>
                  <a:prstClr val="black"/>
                </a:solidFill>
              </a:rPr>
              <a:t>rcv</a:t>
            </a:r>
            <a:r>
              <a:rPr lang="en-US" sz="1800" dirty="0">
                <a:solidFill>
                  <a:prstClr val="black"/>
                </a:solidFill>
              </a:rPr>
              <a:t> ack0, send pkt4</a:t>
            </a:r>
          </a:p>
          <a:p>
            <a:pPr algn="r">
              <a:defRPr/>
            </a:pPr>
            <a:r>
              <a:rPr lang="en-US" sz="1800" dirty="0" err="1">
                <a:solidFill>
                  <a:prstClr val="black"/>
                </a:solidFill>
              </a:rPr>
              <a:t>rcv</a:t>
            </a:r>
            <a:r>
              <a:rPr lang="en-US" sz="1800" dirty="0">
                <a:solidFill>
                  <a:prstClr val="black"/>
                </a:solidFill>
              </a:rPr>
              <a:t> ack1, send pkt5</a:t>
            </a:r>
          </a:p>
          <a:p>
            <a:pPr algn="r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43019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1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3835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4160839" y="4594226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5446713" y="1606551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5445126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5461000" y="2144714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5467351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5453064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223001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6381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5449889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5453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5484813" y="3571876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5481639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43033" name="Group 29"/>
          <p:cNvGrpSpPr>
            <a:grpSpLocks/>
          </p:cNvGrpSpPr>
          <p:nvPr/>
        </p:nvGrpSpPr>
        <p:grpSpPr bwMode="auto">
          <a:xfrm>
            <a:off x="5341939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5461001" y="4765676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5453063" y="5010151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5446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5449888" y="5476876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7521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pkt4, discard,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7540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receive pkt5, discard, </a:t>
            </a:r>
          </a:p>
          <a:p>
            <a:pPr>
              <a:defRPr/>
            </a:pPr>
            <a:r>
              <a:rPr lang="en-US" sz="1800">
                <a:solidFill>
                  <a:prstClr val="black"/>
                </a:solidFill>
              </a:rPr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7551738" y="5053014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rcv pkt2, deliver, send ack2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rcv pkt3, deliver, send ack3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rcv pkt4, deliver, send ack4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prstClr val="black"/>
                </a:solidFill>
              </a:rPr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3603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ignore duplicate ACK</a:t>
            </a:r>
          </a:p>
        </p:txBody>
      </p:sp>
      <p:grpSp>
        <p:nvGrpSpPr>
          <p:cNvPr id="43042" name="Group 65"/>
          <p:cNvGrpSpPr>
            <a:grpSpLocks/>
          </p:cNvGrpSpPr>
          <p:nvPr/>
        </p:nvGrpSpPr>
        <p:grpSpPr bwMode="auto">
          <a:xfrm>
            <a:off x="1706564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663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3044" name="Group 67"/>
          <p:cNvGrpSpPr>
            <a:grpSpLocks/>
          </p:cNvGrpSpPr>
          <p:nvPr/>
        </p:nvGrpSpPr>
        <p:grpSpPr bwMode="auto">
          <a:xfrm>
            <a:off x="1703389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5" name="Group 70"/>
          <p:cNvGrpSpPr>
            <a:grpSpLocks/>
          </p:cNvGrpSpPr>
          <p:nvPr/>
        </p:nvGrpSpPr>
        <p:grpSpPr bwMode="auto">
          <a:xfrm>
            <a:off x="1711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6" name="Group 73"/>
          <p:cNvGrpSpPr>
            <a:grpSpLocks/>
          </p:cNvGrpSpPr>
          <p:nvPr/>
        </p:nvGrpSpPr>
        <p:grpSpPr bwMode="auto">
          <a:xfrm>
            <a:off x="1708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0 1 2 3 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1919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704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prstClr val="black"/>
                </a:solidFill>
                <a:latin typeface="Arial" charset="0"/>
              </a:rPr>
              <a:t>0 </a:t>
            </a:r>
            <a:r>
              <a:rPr lang="en-US" sz="1400">
                <a:solidFill>
                  <a:prstClr val="white"/>
                </a:solidFill>
                <a:latin typeface="Arial" charset="0"/>
              </a:rPr>
              <a:t>1 2 3 4</a:t>
            </a:r>
            <a:r>
              <a:rPr lang="en-US" sz="1400">
                <a:solidFill>
                  <a:prstClr val="black"/>
                </a:solidFill>
                <a:latin typeface="Arial" charset="0"/>
              </a:rPr>
              <a:t> 5 6 7 8 </a:t>
            </a:r>
          </a:p>
        </p:txBody>
      </p:sp>
      <p:grpSp>
        <p:nvGrpSpPr>
          <p:cNvPr id="43049" name="Group 84"/>
          <p:cNvGrpSpPr>
            <a:grpSpLocks/>
          </p:cNvGrpSpPr>
          <p:nvPr/>
        </p:nvGrpSpPr>
        <p:grpSpPr bwMode="auto">
          <a:xfrm>
            <a:off x="1701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2 3 4 5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0" name="Group 85"/>
          <p:cNvGrpSpPr>
            <a:grpSpLocks/>
          </p:cNvGrpSpPr>
          <p:nvPr/>
        </p:nvGrpSpPr>
        <p:grpSpPr bwMode="auto">
          <a:xfrm>
            <a:off x="1690689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2 3 4 5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1" name="Group 88"/>
          <p:cNvGrpSpPr>
            <a:grpSpLocks/>
          </p:cNvGrpSpPr>
          <p:nvPr/>
        </p:nvGrpSpPr>
        <p:grpSpPr bwMode="auto">
          <a:xfrm>
            <a:off x="1698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2 3 4 5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2" name="Group 91"/>
          <p:cNvGrpSpPr>
            <a:grpSpLocks/>
          </p:cNvGrpSpPr>
          <p:nvPr/>
        </p:nvGrpSpPr>
        <p:grpSpPr bwMode="auto">
          <a:xfrm>
            <a:off x="1695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2 3 4 5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3" name="Group 94"/>
          <p:cNvGrpSpPr>
            <a:grpSpLocks/>
          </p:cNvGrpSpPr>
          <p:nvPr/>
        </p:nvGrpSpPr>
        <p:grpSpPr bwMode="auto">
          <a:xfrm>
            <a:off x="1692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0 1</a:t>
              </a:r>
              <a:r>
                <a:rPr lang="en-US" sz="1400">
                  <a:solidFill>
                    <a:prstClr val="white"/>
                  </a:solidFill>
                  <a:latin typeface="Arial" charset="0"/>
                </a:rPr>
                <a:t> 2 3 4 5</a:t>
              </a:r>
              <a:r>
                <a:rPr lang="en-US" sz="1400">
                  <a:solidFill>
                    <a:prstClr val="black"/>
                  </a:solidFill>
                  <a:latin typeface="Arial" charset="0"/>
                </a:rPr>
                <a:t> 6 7 8 </a:t>
              </a:r>
            </a:p>
          </p:txBody>
        </p:sp>
      </p:grpSp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6515101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6521451" y="4067176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6516688" y="5257801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6500813" y="5511801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6484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6469063" y="5997576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95350"/>
            <a:ext cx="5913438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sv-SE" sz="1600" dirty="0" smtClean="0">
                <a:hlinkClick r:id="rId3"/>
              </a:rPr>
              <a:t>https://media.pearsoncmg.com/aw/ecs_kurose_compnetwork_7/cw/content/interactiveanimations/go-back-n-protocol/index.html</a:t>
            </a:r>
            <a:r>
              <a:rPr lang="sv-SE" sz="1600" dirty="0" smtClean="0"/>
              <a:t>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947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100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3: Transport Layer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908541D9-E6F5-4546-9D75-3B8438A97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263" y="0"/>
            <a:ext cx="7772400" cy="1143000"/>
          </a:xfrm>
        </p:spPr>
        <p:txBody>
          <a:bodyPr/>
          <a:lstStyle/>
          <a:p>
            <a:r>
              <a:rPr lang="en-US" sz="2800" dirty="0"/>
              <a:t>TCP Delay Modeling (slow start - 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  <a:endParaRPr lang="en-US" dirty="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743075" y="4419600"/>
          <a:ext cx="411638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3" imgW="2768400" imgH="1307880" progId="Equation.3">
                  <p:embed/>
                </p:oleObj>
              </mc:Choice>
              <mc:Fallback>
                <p:oleObj name="Equation" r:id="rId3" imgW="27684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419600"/>
                        <a:ext cx="4116388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658939" y="3048001"/>
          <a:ext cx="4638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5" imgW="3276360" imgH="469800" progId="Equation.3">
                  <p:embed/>
                </p:oleObj>
              </mc:Choice>
              <mc:Fallback>
                <p:oleObj name="Equation" r:id="rId5" imgW="327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3048001"/>
                        <a:ext cx="46386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1728788" y="989013"/>
          <a:ext cx="505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7" imgW="3504960" imgH="609480" progId="Equation.3">
                  <p:embed/>
                </p:oleObj>
              </mc:Choice>
              <mc:Fallback>
                <p:oleObj name="Equation" r:id="rId7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989013"/>
                        <a:ext cx="5054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1798638" y="2224088"/>
          <a:ext cx="3651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9" imgW="2539800" imgH="393480" progId="Equation.3">
                  <p:embed/>
                </p:oleObj>
              </mc:Choice>
              <mc:Fallback>
                <p:oleObj name="Equation" r:id="rId9" imgW="253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224088"/>
                        <a:ext cx="3651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5638800" y="1981201"/>
          <a:ext cx="5214938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VISIO" r:id="rId11" imgW="8266320" imgH="7030800" progId="Visio.Drawing.5">
                  <p:embed/>
                </p:oleObj>
              </mc:Choice>
              <mc:Fallback>
                <p:oleObj name="VISIO" r:id="rId11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1"/>
                        <a:ext cx="5214938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3b-</a:t>
            </a:r>
            <a:fld id="{43C07F59-9B9F-4D04-B53B-0B19DD2EBC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228600"/>
            <a:ext cx="7669213" cy="838200"/>
          </a:xfrm>
        </p:spPr>
        <p:txBody>
          <a:bodyPr/>
          <a:lstStyle/>
          <a:p>
            <a:r>
              <a:rPr lang="en-US" dirty="0"/>
              <a:t>TCP Delay Modeling </a:t>
            </a:r>
            <a:endParaRPr lang="en-US" dirty="0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3524250" y="2274889"/>
          <a:ext cx="4230688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2425680" imgH="1752480" progId="Equation.3">
                  <p:embed/>
                </p:oleObj>
              </mc:Choice>
              <mc:Fallback>
                <p:oleObj name="Equation" r:id="rId4" imgW="242568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274889"/>
                        <a:ext cx="4230688" cy="305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981200" y="5486401"/>
            <a:ext cx="706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504D"/>
                </a:solidFill>
                <a:latin typeface="Comic Sans MS" pitchFamily="66" charset="0"/>
              </a:rPr>
              <a:t>Calculation of Q, number  of idles for infinite-size object,</a:t>
            </a:r>
          </a:p>
          <a:p>
            <a:r>
              <a:rPr lang="en-US" sz="2000">
                <a:solidFill>
                  <a:srgbClr val="C0504D"/>
                </a:solidFill>
                <a:latin typeface="Comic Sans MS" pitchFamily="66" charset="0"/>
              </a:rPr>
              <a:t>is similar.</a:t>
            </a:r>
            <a:endParaRPr lang="en-US" sz="20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2133601" y="1066801"/>
            <a:ext cx="581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504D"/>
                </a:solidFill>
                <a:latin typeface="Comic Sans MS" pitchFamily="66" charset="0"/>
              </a:rPr>
              <a:t>Recall K = number of windows that cover object</a:t>
            </a:r>
          </a:p>
          <a:p>
            <a:endParaRPr lang="en-US" sz="2000">
              <a:solidFill>
                <a:srgbClr val="C0504D"/>
              </a:solidFill>
              <a:latin typeface="Comic Sans MS" pitchFamily="66" charset="0"/>
            </a:endParaRPr>
          </a:p>
          <a:p>
            <a:r>
              <a:rPr lang="en-US" sz="2000">
                <a:solidFill>
                  <a:srgbClr val="C0504D"/>
                </a:solidFill>
                <a:latin typeface="Comic Sans MS" pitchFamily="66" charset="0"/>
              </a:rPr>
              <a:t>How do we calculate K ?</a:t>
            </a:r>
          </a:p>
        </p:txBody>
      </p:sp>
    </p:spTree>
    <p:extLst>
      <p:ext uri="{BB962C8B-B14F-4D97-AF65-F5344CB8AC3E}">
        <p14:creationId xmlns:p14="http://schemas.microsoft.com/office/powerpoint/2010/main" val="24059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0EDF304-3315-4089-A97C-793841917AE5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182564"/>
            <a:ext cx="8486775" cy="65414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Selective repeat: sender, receiver windows</a:t>
            </a:r>
            <a:endParaRPr lang="en-US" sz="4000" dirty="0">
              <a:ea typeface="ＭＳ Ｐゴシック" charset="0"/>
            </a:endParaRPr>
          </a:p>
        </p:txBody>
      </p:sp>
      <p:pic>
        <p:nvPicPr>
          <p:cNvPr id="45061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04" y="144010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4715504" y="195287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5350505" y="455160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980" y="1693505"/>
            <a:ext cx="3587261" cy="3430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receiver </a:t>
            </a:r>
            <a:r>
              <a:rPr lang="en-US" sz="2000" i="1" dirty="0" smtClean="0"/>
              <a:t>individually</a:t>
            </a:r>
            <a:r>
              <a:rPr lang="en-US" sz="2000" dirty="0" smtClean="0"/>
              <a:t> acknowledges received </a:t>
            </a:r>
            <a:r>
              <a:rPr lang="en-US" sz="2000" dirty="0" err="1" smtClean="0"/>
              <a:t>pkts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buffers </a:t>
            </a:r>
            <a:r>
              <a:rPr lang="en-US" sz="1800" dirty="0" err="1" smtClean="0"/>
              <a:t>pkts</a:t>
            </a:r>
            <a:r>
              <a:rPr lang="en-US" sz="1800" dirty="0" smtClean="0"/>
              <a:t> for eventual in-order delivery to upper layer</a:t>
            </a:r>
          </a:p>
          <a:p>
            <a:pPr>
              <a:defRPr/>
            </a:pPr>
            <a:r>
              <a:rPr lang="en-US" sz="2000" dirty="0" smtClean="0"/>
              <a:t>sender only resends </a:t>
            </a:r>
            <a:r>
              <a:rPr lang="en-US" sz="2000" dirty="0" err="1" smtClean="0"/>
              <a:t>pkts</a:t>
            </a:r>
            <a:r>
              <a:rPr lang="en-US" sz="2000" dirty="0" smtClean="0"/>
              <a:t> for which ACK not received</a:t>
            </a:r>
          </a:p>
          <a:p>
            <a:pPr lvl="1">
              <a:defRPr/>
            </a:pPr>
            <a:r>
              <a:rPr lang="en-US" sz="1800" dirty="0" smtClean="0"/>
              <a:t>Requires timer for each </a:t>
            </a:r>
            <a:r>
              <a:rPr lang="en-US" sz="1800" dirty="0" err="1" smtClean="0"/>
              <a:t>unACKed</a:t>
            </a:r>
            <a:r>
              <a:rPr lang="en-US" sz="1800" dirty="0" smtClean="0"/>
              <a:t> </a:t>
            </a:r>
            <a:r>
              <a:rPr lang="en-US" sz="1800" dirty="0" err="1" smtClean="0"/>
              <a:t>pkt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2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D3304E6-E889-4622-9E7A-4AC32FBD5C91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431" y="1711710"/>
            <a:ext cx="5292969" cy="3657459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…data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from above: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 err="1" smtClean="0">
                <a:ea typeface="ＭＳ Ｐゴシック" charset="0"/>
              </a:rPr>
              <a:t>next_pkt_seq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# in window, send </a:t>
            </a:r>
            <a:r>
              <a:rPr lang="en-US" sz="2000" dirty="0" err="1">
                <a:ea typeface="ＭＳ Ｐゴシック" charset="0"/>
              </a:rPr>
              <a:t>pkt</a:t>
            </a: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…timeout(n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):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resend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ea typeface="ＭＳ Ｐゴシック" charset="0"/>
              </a:rPr>
              <a:t>…ACK(n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)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</a:rPr>
              <a:t>in </a:t>
            </a:r>
            <a:r>
              <a:rPr lang="en-US" sz="1800" dirty="0">
                <a:ea typeface="ＭＳ Ｐゴシック" charset="0"/>
              </a:rPr>
              <a:t>[</a:t>
            </a:r>
            <a:r>
              <a:rPr lang="en-US" sz="1800" dirty="0" err="1">
                <a:ea typeface="ＭＳ Ｐゴシック" charset="0"/>
              </a:rPr>
              <a:t>sendbase,sendbase+N</a:t>
            </a:r>
            <a:r>
              <a:rPr lang="en-US" sz="1800" dirty="0">
                <a:ea typeface="ＭＳ Ｐゴシック" charset="0"/>
              </a:rPr>
              <a:t>]:</a:t>
            </a:r>
            <a:endParaRPr lang="en-US" sz="24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mark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n as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if n smallest </a:t>
            </a:r>
            <a:r>
              <a:rPr lang="en-US" sz="2000" dirty="0" err="1">
                <a:ea typeface="ＭＳ Ｐゴシック" charset="0"/>
              </a:rPr>
              <a:t>unACKed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, advance window base to next </a:t>
            </a:r>
            <a:r>
              <a:rPr lang="en-US" sz="2000" dirty="0" err="1">
                <a:ea typeface="ＭＳ Ｐゴシック" charset="0"/>
              </a:rPr>
              <a:t>unACKed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</a:t>
            </a:r>
            <a:endParaRPr lang="en-US" sz="2400" dirty="0">
              <a:ea typeface="ＭＳ Ｐゴシック" charset="0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547443" y="1460828"/>
            <a:ext cx="5310432" cy="390834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46088" name="Group 5"/>
          <p:cNvGrpSpPr>
            <a:grpSpLocks/>
          </p:cNvGrpSpPr>
          <p:nvPr/>
        </p:nvGrpSpPr>
        <p:grpSpPr bwMode="auto">
          <a:xfrm>
            <a:off x="690563" y="1187457"/>
            <a:ext cx="2576517" cy="523876"/>
            <a:chOff x="135" y="3916"/>
            <a:chExt cx="1623" cy="330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35" y="3916"/>
              <a:ext cx="1544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dirty="0" smtClean="0">
                  <a:solidFill>
                    <a:srgbClr val="000099"/>
                  </a:solidFill>
                  <a:latin typeface="Gill Sans MT" charset="0"/>
                </a:rPr>
                <a:t>Sender: upon…</a:t>
              </a:r>
              <a:endParaRPr lang="en-US" sz="28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6375157" y="1569999"/>
            <a:ext cx="5391884" cy="3799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… </a:t>
            </a:r>
            <a:r>
              <a:rPr lang="en-US" sz="2800" dirty="0" err="1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n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send ACK(n)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 smtClean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If out-of-order</a:t>
            </a: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: buffer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 smtClean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If in-order</a:t>
            </a: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: deliver (also deliver buffered, in-order </a:t>
            </a:r>
            <a:r>
              <a:rPr lang="en-US" sz="2000" dirty="0" err="1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pkts</a:t>
            </a: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), advance window to next not-yet-received </a:t>
            </a:r>
            <a:r>
              <a:rPr lang="en-US" sz="2000" dirty="0" err="1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pkt</a:t>
            </a:r>
            <a:endParaRPr lang="en-US" sz="2000" dirty="0">
              <a:solidFill>
                <a:prstClr val="black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…</a:t>
            </a:r>
            <a:r>
              <a:rPr lang="en-US" sz="2800" dirty="0" err="1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n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ignore</a:t>
            </a:r>
            <a:r>
              <a:rPr lang="en-US" sz="2400" dirty="0">
                <a:solidFill>
                  <a:prstClr val="black"/>
                </a:solidFill>
                <a:latin typeface="Gill Sans MT" charset="0"/>
                <a:ea typeface="ＭＳ Ｐゴシック" charset="0"/>
              </a:rPr>
              <a:t> </a:t>
            </a:r>
            <a:endParaRPr lang="en-US" sz="2800" dirty="0">
              <a:solidFill>
                <a:prstClr val="black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6365632" y="1391954"/>
            <a:ext cx="5401408" cy="397721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46091" name="Group 10"/>
          <p:cNvGrpSpPr>
            <a:grpSpLocks/>
          </p:cNvGrpSpPr>
          <p:nvPr/>
        </p:nvGrpSpPr>
        <p:grpSpPr bwMode="auto">
          <a:xfrm>
            <a:off x="6710375" y="1127126"/>
            <a:ext cx="4079882" cy="523876"/>
            <a:chOff x="3339" y="158"/>
            <a:chExt cx="2570" cy="330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25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dirty="0" smtClean="0">
                  <a:solidFill>
                    <a:srgbClr val="000099"/>
                  </a:solidFill>
                  <a:latin typeface="Gill Sans MT" charset="0"/>
                </a:rPr>
                <a:t>Receiver: upon receiving…</a:t>
              </a:r>
              <a:endParaRPr lang="en-US" sz="28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60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4809</Words>
  <Application>Microsoft Office PowerPoint</Application>
  <PresentationFormat>Widescreen</PresentationFormat>
  <Paragraphs>1188</Paragraphs>
  <Slides>71</Slides>
  <Notes>13</Notes>
  <HiddenSlides>5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92" baseType="lpstr">
      <vt:lpstr>MS Mincho</vt:lpstr>
      <vt:lpstr>ＭＳ Ｐゴシック</vt:lpstr>
      <vt:lpstr>ＭＳ Ｐゴシック</vt:lpstr>
      <vt:lpstr>Arial</vt:lpstr>
      <vt:lpstr>Arial Narrow</vt:lpstr>
      <vt:lpstr>Body</vt:lpstr>
      <vt:lpstr>Calibri</vt:lpstr>
      <vt:lpstr>Comic Sans MS</vt:lpstr>
      <vt:lpstr>Courier New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1_Office Theme</vt:lpstr>
      <vt:lpstr>VISIO</vt:lpstr>
      <vt:lpstr>ClipArt</vt:lpstr>
      <vt:lpstr>Equation</vt:lpstr>
      <vt:lpstr>Picture</vt:lpstr>
      <vt:lpstr>Course on Computer Communication and Networks   Lecture 5  Chapter 3; Transport Layer, Part B</vt:lpstr>
      <vt:lpstr>Roadmap</vt:lpstr>
      <vt:lpstr>Pipelined ack-based error-control protocols</vt:lpstr>
      <vt:lpstr>Pipelining: increased utilization</vt:lpstr>
      <vt:lpstr>Pipelined protocols: ack-based error control</vt:lpstr>
      <vt:lpstr>Go-Back-n</vt:lpstr>
      <vt:lpstr>GBn in action</vt:lpstr>
      <vt:lpstr>Selective repeat: sender, receiver windows</vt:lpstr>
      <vt:lpstr>Selective repeat</vt:lpstr>
      <vt:lpstr>Selective repeat in action</vt:lpstr>
      <vt:lpstr>Roadmap</vt:lpstr>
      <vt:lpstr>Selective repeat: Sequence numbers</vt:lpstr>
      <vt:lpstr>What do Ack’s achieve besides reliability?</vt:lpstr>
      <vt:lpstr>Ack-based pipelining =&gt;  error-control &amp; flow control at the same time!!!</vt:lpstr>
      <vt:lpstr>Roadmap Transport Layer</vt:lpstr>
      <vt:lpstr>TCP: Overview  RFCs: 793,1122,1323, 2018, 5681</vt:lpstr>
      <vt:lpstr>TCP segment structure</vt:lpstr>
      <vt:lpstr>Roadmap Transport Layer</vt:lpstr>
      <vt:lpstr>TCP seq. numbers, ACKs</vt:lpstr>
      <vt:lpstr>TCP seq. numbers, ACKs</vt:lpstr>
      <vt:lpstr>TCP: cumulative Ack - retransmission scenarios</vt:lpstr>
      <vt:lpstr>TCP ACK generation [RFC 1122, RFC 5681]</vt:lpstr>
      <vt:lpstr>Roadmap Transport Layer</vt:lpstr>
      <vt:lpstr>Q: how to set TCP timeout value?</vt:lpstr>
      <vt:lpstr>TCP round trip time, timeout estimation</vt:lpstr>
      <vt:lpstr>TCP fast retransmit (RFC 5681)</vt:lpstr>
      <vt:lpstr>Q: Is TCP stateful or stateless?  </vt:lpstr>
      <vt:lpstr>Is it possible to  have reliable transfer over UDP? </vt:lpstr>
      <vt:lpstr>reliable transfer over UDP? </vt:lpstr>
      <vt:lpstr>Roadmap Transport Layer</vt:lpstr>
      <vt:lpstr>Connection Management</vt:lpstr>
      <vt:lpstr>Setting up a connection: TCP 3-way handshake</vt:lpstr>
      <vt:lpstr>TCP: closing a connection</vt:lpstr>
      <vt:lpstr>Roadmap Transport Layer</vt:lpstr>
      <vt:lpstr>TCP flow control</vt:lpstr>
      <vt:lpstr>TCP flow control</vt:lpstr>
      <vt:lpstr>Roadmap Transport Layer</vt:lpstr>
      <vt:lpstr>Difference between congestion control  and flow control? </vt:lpstr>
      <vt:lpstr>Principles of congestion control</vt:lpstr>
      <vt:lpstr>Distinction between flow control and congestion control</vt:lpstr>
      <vt:lpstr>Causes/costs of congestion</vt:lpstr>
      <vt:lpstr>Approaches towards congestion control</vt:lpstr>
      <vt:lpstr>Roadmap Transport Layer</vt:lpstr>
      <vt:lpstr>TCP congestion control:  additive increase multiplicative decrease (AIMD)</vt:lpstr>
      <vt:lpstr>TCP Slow Start </vt:lpstr>
      <vt:lpstr>TCP cwnd:  from exponential to linear growth + reacting to loss</vt:lpstr>
      <vt:lpstr>TCP’s throughput (Fast recovery - Reno)</vt:lpstr>
      <vt:lpstr>2 problems, joint solution: limit the rate of the sender!  (or ”How many windows  does a TCP’s sender maintain?”)</vt:lpstr>
      <vt:lpstr>TCP combined flow-ctrl, congestion ctrl windows</vt:lpstr>
      <vt:lpstr>TCP Fairness</vt:lpstr>
      <vt:lpstr>PowerPoint Presentation</vt:lpstr>
      <vt:lpstr>Roadmap Transport Layer</vt:lpstr>
      <vt:lpstr>Chapter 3: summary</vt:lpstr>
      <vt:lpstr>Some more review questions on this part</vt:lpstr>
      <vt:lpstr>Reading instructions chapter 3</vt:lpstr>
      <vt:lpstr>Extra slides, for further study</vt:lpstr>
      <vt:lpstr>From RFC 1122: TCP Ack</vt:lpstr>
      <vt:lpstr>TCP – Closing a connection: Reset</vt:lpstr>
      <vt:lpstr>Causes/costs of congestion</vt:lpstr>
      <vt:lpstr>Causes/costs of congestion: scenario 2 </vt:lpstr>
      <vt:lpstr>Causes/costs of congestion: scenario 3 </vt:lpstr>
      <vt:lpstr>Summary: TCP Congestion Control</vt:lpstr>
      <vt:lpstr>TCP throughput</vt:lpstr>
      <vt:lpstr>TCP Futures: TCP over “long, fat pipes”</vt:lpstr>
      <vt:lpstr>Why is TCP fair?</vt:lpstr>
      <vt:lpstr>Fairness (more)</vt:lpstr>
      <vt:lpstr>TCP delay modeling (slow start – related)</vt:lpstr>
      <vt:lpstr>TCP delay Modeling: simplified, fixed window</vt:lpstr>
      <vt:lpstr>TCP Delay Modeling: Slow Start </vt:lpstr>
      <vt:lpstr>TCP Delay Modeling (slow start - cont)</vt:lpstr>
      <vt:lpstr>TCP Delay Modeling 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on Computer Communication and Networks   Lecture 5  Chapter 3; Transport Layer, Part B</dc:title>
  <dc:creator>Marina Papatriantafilou</dc:creator>
  <cp:lastModifiedBy>Marina Papatriantafilou</cp:lastModifiedBy>
  <cp:revision>29</cp:revision>
  <dcterms:created xsi:type="dcterms:W3CDTF">2018-01-20T16:34:17Z</dcterms:created>
  <dcterms:modified xsi:type="dcterms:W3CDTF">2018-01-24T22:55:24Z</dcterms:modified>
</cp:coreProperties>
</file>