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256" r:id="rId2"/>
    <p:sldId id="257" r:id="rId3"/>
    <p:sldId id="326" r:id="rId4"/>
    <p:sldId id="258" r:id="rId5"/>
    <p:sldId id="260" r:id="rId6"/>
    <p:sldId id="261" r:id="rId7"/>
    <p:sldId id="262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9" r:id="rId26"/>
    <p:sldId id="290" r:id="rId27"/>
    <p:sldId id="323" r:id="rId28"/>
    <p:sldId id="324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4" r:id="rId41"/>
    <p:sldId id="305" r:id="rId42"/>
    <p:sldId id="306" r:id="rId43"/>
    <p:sldId id="307" r:id="rId44"/>
    <p:sldId id="308" r:id="rId45"/>
    <p:sldId id="312" r:id="rId46"/>
    <p:sldId id="313" r:id="rId47"/>
    <p:sldId id="314" r:id="rId48"/>
    <p:sldId id="316" r:id="rId49"/>
    <p:sldId id="317" r:id="rId50"/>
    <p:sldId id="318" r:id="rId51"/>
    <p:sldId id="319" r:id="rId52"/>
    <p:sldId id="320" r:id="rId53"/>
    <p:sldId id="321" r:id="rId54"/>
    <p:sldId id="322" r:id="rId55"/>
    <p:sldId id="325" r:id="rId5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4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BCD29-21FF-4E13-B282-B52649D387D4}" type="datetimeFigureOut">
              <a:rPr lang="sv-SE" smtClean="0"/>
              <a:t>2018-01-19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EB55C-D4F4-4854-BBE9-037C29BF55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1955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74A50-03D6-4F81-96E6-C0963F021501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Kurose and Ross forgot to say anything about wrapping the carry and adding it to low order bit</a:t>
            </a:r>
          </a:p>
        </p:txBody>
      </p:sp>
    </p:spTree>
    <p:extLst>
      <p:ext uri="{BB962C8B-B14F-4D97-AF65-F5344CB8AC3E}">
        <p14:creationId xmlns:p14="http://schemas.microsoft.com/office/powerpoint/2010/main" val="853559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293D5-4692-4550-8F52-A74959CB9C43}" type="slidenum">
              <a:rPr lang="sv-SE" smtClean="0">
                <a:solidFill>
                  <a:prstClr val="black"/>
                </a:solidFill>
              </a:rPr>
              <a:pPr/>
              <a:t>38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66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40769"/>
            <a:ext cx="10363200" cy="225968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82170" y="6492875"/>
            <a:ext cx="708238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C8BCE-4312-4A61-8F97-02C83FCE96A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5" descr="http://www.cse.chalmers.se/MasterThesis/Pics/Logo-GU-CTH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659" y="60361"/>
            <a:ext cx="5270500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3023660" y="6135108"/>
            <a:ext cx="916834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336699"/>
                </a:solidFill>
                <a:latin typeface="Helvetica" pitchFamily="-84" charset="0"/>
              </a:rPr>
              <a:t>Based on the book Computer Networking: A Top Down Approach, Jim Kurose, Keith Ross, Addison-Wesley.</a:t>
            </a:r>
          </a:p>
        </p:txBody>
      </p:sp>
    </p:spTree>
    <p:extLst>
      <p:ext uri="{BB962C8B-B14F-4D97-AF65-F5344CB8AC3E}">
        <p14:creationId xmlns:p14="http://schemas.microsoft.com/office/powerpoint/2010/main" val="685903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1" y="0"/>
            <a:ext cx="10959008" cy="576064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BA504-7919-41DE-B9B2-CB6A22CC38B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496" y="3058"/>
            <a:ext cx="10959008" cy="761646"/>
          </a:xfrm>
          <a:noFill/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6C4E7-7DAB-41A8-AE4E-BFB36220FC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7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214CE9-2F03-4249-B9FB-5D3B3D60A57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17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35851" y="6445250"/>
            <a:ext cx="38608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Transport</a:t>
            </a:r>
            <a:r>
              <a:rPr lang="en-US" sz="1400">
                <a:solidFill>
                  <a:prstClr val="black"/>
                </a:solidFill>
              </a:rPr>
              <a:t> </a:t>
            </a:r>
            <a:r>
              <a:rPr lang="en-US">
                <a:solidFill>
                  <a:prstClr val="black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3-</a:t>
            </a:r>
            <a:fld id="{F447E4BD-9E40-4F30-BABB-77B20E3CB7F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5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-48683" y="44624"/>
            <a:ext cx="1095900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836712"/>
            <a:ext cx="10972800" cy="5289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555" y="6518275"/>
            <a:ext cx="9738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214CE9-2F03-4249-B9FB-5D3B3D60A5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6543674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431371" y="6559931"/>
            <a:ext cx="11280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Marina Papatriantafilou –  Transport </a:t>
            </a:r>
            <a:r>
              <a:rPr lang="sv-SE" sz="1600" b="1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layer</a:t>
            </a:r>
            <a:r>
              <a:rPr lang="sv-SE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sv-SE" sz="1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part1:</a:t>
            </a:r>
            <a:r>
              <a:rPr lang="sv-SE" sz="1600" b="1" baseline="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sv-SE" sz="1600" b="1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Addressing</a:t>
            </a:r>
            <a:r>
              <a:rPr lang="sv-SE" sz="1600" b="1" baseline="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in Internet Transport </a:t>
            </a:r>
            <a:r>
              <a:rPr lang="sv-SE" sz="1600" b="1" baseline="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layer</a:t>
            </a:r>
            <a:r>
              <a:rPr lang="sv-SE" sz="1600" b="1" baseline="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; RDT</a:t>
            </a:r>
            <a:r>
              <a:rPr lang="sv-SE" sz="1600" b="1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endParaRPr lang="sv-SE" sz="160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48683" y="836712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222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0.png"/><Relationship Id="rId4" Type="http://schemas.openxmlformats.org/officeDocument/2006/relationships/image" Target="../media/image39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3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pearsoncmg.com/aw/ecs_kurose_compnetwork_7/cw/content/interactiveanimations/go-back-n-protocol/index.html" TargetMode="External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27.png"/><Relationship Id="rId3" Type="http://schemas.openxmlformats.org/officeDocument/2006/relationships/image" Target="../media/image3.png"/><Relationship Id="rId7" Type="http://schemas.openxmlformats.org/officeDocument/2006/relationships/image" Target="../media/image2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2.png"/><Relationship Id="rId16" Type="http://schemas.openxmlformats.org/officeDocument/2006/relationships/image" Target="../media/image17.png"/><Relationship Id="rId20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5" Type="http://schemas.openxmlformats.org/officeDocument/2006/relationships/image" Target="../media/image16.png"/><Relationship Id="rId10" Type="http://schemas.openxmlformats.org/officeDocument/2006/relationships/image" Target="../media/image25.png"/><Relationship Id="rId19" Type="http://schemas.openxmlformats.org/officeDocument/2006/relationships/image" Target="../media/image20.png"/><Relationship Id="rId4" Type="http://schemas.openxmlformats.org/officeDocument/2006/relationships/image" Target="../media/image4.png"/><Relationship Id="rId9" Type="http://schemas.openxmlformats.org/officeDocument/2006/relationships/image" Target="../media/image10.png"/><Relationship Id="rId14" Type="http://schemas.openxmlformats.org/officeDocument/2006/relationships/image" Target="../media/image26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908721"/>
            <a:ext cx="7772400" cy="26917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Course on Computer Communication and </a:t>
            </a:r>
            <a:r>
              <a:rPr lang="en-US" dirty="0" smtClean="0"/>
              <a:t>Networks 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 err="1" smtClean="0"/>
              <a:t>Lecture</a:t>
            </a:r>
            <a:r>
              <a:rPr lang="sv-SE" dirty="0" smtClean="0"/>
              <a:t> 4 </a:t>
            </a:r>
            <a:br>
              <a:rPr lang="sv-SE" dirty="0" smtClean="0"/>
            </a:br>
            <a:r>
              <a:rPr lang="sv-SE" dirty="0" err="1" smtClean="0"/>
              <a:t>Chapter</a:t>
            </a:r>
            <a:r>
              <a:rPr lang="sv-SE" dirty="0" smtClean="0"/>
              <a:t> 3; Transport </a:t>
            </a:r>
            <a:r>
              <a:rPr lang="sv-SE" dirty="0" err="1" smtClean="0"/>
              <a:t>Layer</a:t>
            </a:r>
            <a:r>
              <a:rPr lang="sv-SE" dirty="0" smtClean="0"/>
              <a:t>, Part </a:t>
            </a:r>
            <a:r>
              <a:rPr lang="sv-SE" dirty="0"/>
              <a:t>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EDA344/DIT </a:t>
            </a:r>
            <a:r>
              <a:rPr lang="sv-SE" dirty="0" smtClean="0"/>
              <a:t>423, </a:t>
            </a:r>
            <a:r>
              <a:rPr lang="sv-SE" dirty="0"/>
              <a:t>CTH/GU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C8BCE-4312-4A61-8F97-02C83FCE96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97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FB66CFC1-147B-4651-BF2C-2E8EDFEC7A9F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title"/>
          </p:nvPr>
        </p:nvSpPr>
        <p:spPr>
          <a:xfrm>
            <a:off x="1768475" y="200026"/>
            <a:ext cx="8085138" cy="636687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ea typeface="ＭＳ Ｐゴシック" charset="0"/>
              </a:rPr>
              <a:t>TCP </a:t>
            </a:r>
            <a:r>
              <a:rPr lang="en-US" sz="4000" dirty="0" err="1">
                <a:ea typeface="ＭＳ Ｐゴシック" charset="0"/>
              </a:rPr>
              <a:t>demux</a:t>
            </a:r>
            <a:r>
              <a:rPr lang="en-US" sz="4000" dirty="0">
                <a:ea typeface="ＭＳ Ｐゴシック" charset="0"/>
              </a:rPr>
              <a:t>: </a:t>
            </a:r>
            <a:r>
              <a:rPr lang="en-US" sz="4000" dirty="0">
                <a:ea typeface="ＭＳ Ｐゴシック" charset="0"/>
              </a:rPr>
              <a:t>Threaded web server</a:t>
            </a:r>
            <a:endParaRPr lang="en-US" sz="4000" dirty="0">
              <a:ea typeface="ＭＳ Ｐゴシック" charset="0"/>
            </a:endParaRPr>
          </a:p>
        </p:txBody>
      </p:sp>
      <p:sp>
        <p:nvSpPr>
          <p:cNvPr id="12293" name="Freeform 4"/>
          <p:cNvSpPr>
            <a:spLocks/>
          </p:cNvSpPr>
          <p:nvPr/>
        </p:nvSpPr>
        <p:spPr bwMode="auto">
          <a:xfrm>
            <a:off x="4354513" y="1754188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294" name="Freeform 5"/>
          <p:cNvSpPr>
            <a:spLocks/>
          </p:cNvSpPr>
          <p:nvPr/>
        </p:nvSpPr>
        <p:spPr bwMode="auto">
          <a:xfrm>
            <a:off x="1962151" y="1933576"/>
            <a:ext cx="460375" cy="2193925"/>
          </a:xfrm>
          <a:custGeom>
            <a:avLst/>
            <a:gdLst>
              <a:gd name="T0" fmla="*/ 2147483647 w 290"/>
              <a:gd name="T1" fmla="*/ 2147483647 h 1382"/>
              <a:gd name="T2" fmla="*/ 0 w 290"/>
              <a:gd name="T3" fmla="*/ 2147483647 h 1382"/>
              <a:gd name="T4" fmla="*/ 2147483647 w 290"/>
              <a:gd name="T5" fmla="*/ 0 h 1382"/>
              <a:gd name="T6" fmla="*/ 2147483647 w 290"/>
              <a:gd name="T7" fmla="*/ 2147483647 h 1382"/>
              <a:gd name="T8" fmla="*/ 2147483647 w 290"/>
              <a:gd name="T9" fmla="*/ 2147483647 h 1382"/>
              <a:gd name="T10" fmla="*/ 2147483647 w 290"/>
              <a:gd name="T11" fmla="*/ 2147483647 h 13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0" h="1382">
                <a:moveTo>
                  <a:pt x="15" y="1382"/>
                </a:moveTo>
                <a:lnTo>
                  <a:pt x="0" y="1360"/>
                </a:lnTo>
                <a:lnTo>
                  <a:pt x="290" y="0"/>
                </a:lnTo>
                <a:lnTo>
                  <a:pt x="284" y="1258"/>
                </a:lnTo>
                <a:lnTo>
                  <a:pt x="182" y="1382"/>
                </a:lnTo>
                <a:lnTo>
                  <a:pt x="15" y="138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295" name="Rectangle 23"/>
          <p:cNvSpPr>
            <a:spLocks noChangeArrowheads="1"/>
          </p:cNvSpPr>
          <p:nvPr/>
        </p:nvSpPr>
        <p:spPr bwMode="auto">
          <a:xfrm>
            <a:off x="2457450" y="1911350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296" name="Rectangle 24"/>
          <p:cNvSpPr>
            <a:spLocks noChangeArrowheads="1"/>
          </p:cNvSpPr>
          <p:nvPr/>
        </p:nvSpPr>
        <p:spPr bwMode="auto">
          <a:xfrm>
            <a:off x="2419351" y="1965326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297" name="Line 25"/>
          <p:cNvSpPr>
            <a:spLocks noChangeShapeType="1"/>
          </p:cNvSpPr>
          <p:nvPr/>
        </p:nvSpPr>
        <p:spPr bwMode="auto">
          <a:xfrm>
            <a:off x="2428875" y="2725739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298" name="Text Box 26"/>
          <p:cNvSpPr txBox="1">
            <a:spLocks noChangeArrowheads="1"/>
          </p:cNvSpPr>
          <p:nvPr/>
        </p:nvSpPr>
        <p:spPr bwMode="auto">
          <a:xfrm>
            <a:off x="2386014" y="2708276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transport</a:t>
            </a:r>
          </a:p>
        </p:txBody>
      </p:sp>
      <p:sp>
        <p:nvSpPr>
          <p:cNvPr id="12299" name="Line 27"/>
          <p:cNvSpPr>
            <a:spLocks noChangeShapeType="1"/>
          </p:cNvSpPr>
          <p:nvPr/>
        </p:nvSpPr>
        <p:spPr bwMode="auto">
          <a:xfrm>
            <a:off x="2436813" y="3046414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00" name="Line 28"/>
          <p:cNvSpPr>
            <a:spLocks noChangeShapeType="1"/>
          </p:cNvSpPr>
          <p:nvPr/>
        </p:nvSpPr>
        <p:spPr bwMode="auto">
          <a:xfrm>
            <a:off x="2422525" y="3355976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01" name="Line 29"/>
          <p:cNvSpPr>
            <a:spLocks noChangeShapeType="1"/>
          </p:cNvSpPr>
          <p:nvPr/>
        </p:nvSpPr>
        <p:spPr bwMode="auto">
          <a:xfrm>
            <a:off x="2422525" y="3641726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02" name="Text Box 26"/>
          <p:cNvSpPr txBox="1">
            <a:spLocks noChangeArrowheads="1"/>
          </p:cNvSpPr>
          <p:nvPr/>
        </p:nvSpPr>
        <p:spPr bwMode="auto">
          <a:xfrm>
            <a:off x="2420939" y="1955801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application</a:t>
            </a:r>
          </a:p>
        </p:txBody>
      </p:sp>
      <p:sp>
        <p:nvSpPr>
          <p:cNvPr id="12303" name="Text Box 26"/>
          <p:cNvSpPr txBox="1">
            <a:spLocks noChangeArrowheads="1"/>
          </p:cNvSpPr>
          <p:nvPr/>
        </p:nvSpPr>
        <p:spPr bwMode="auto">
          <a:xfrm>
            <a:off x="2376489" y="3613151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physical</a:t>
            </a:r>
          </a:p>
        </p:txBody>
      </p:sp>
      <p:sp>
        <p:nvSpPr>
          <p:cNvPr id="12304" name="Text Box 26"/>
          <p:cNvSpPr txBox="1">
            <a:spLocks noChangeArrowheads="1"/>
          </p:cNvSpPr>
          <p:nvPr/>
        </p:nvSpPr>
        <p:spPr bwMode="auto">
          <a:xfrm>
            <a:off x="2395539" y="3327401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link</a:t>
            </a:r>
          </a:p>
        </p:txBody>
      </p:sp>
      <p:sp>
        <p:nvSpPr>
          <p:cNvPr id="12305" name="Text Box 26"/>
          <p:cNvSpPr txBox="1">
            <a:spLocks noChangeArrowheads="1"/>
          </p:cNvSpPr>
          <p:nvPr/>
        </p:nvSpPr>
        <p:spPr bwMode="auto">
          <a:xfrm>
            <a:off x="2386014" y="3032126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network</a:t>
            </a:r>
          </a:p>
        </p:txBody>
      </p:sp>
      <p:sp>
        <p:nvSpPr>
          <p:cNvPr id="14354" name="Oval 18"/>
          <p:cNvSpPr>
            <a:spLocks noChangeArrowheads="1"/>
          </p:cNvSpPr>
          <p:nvPr/>
        </p:nvSpPr>
        <p:spPr bwMode="auto">
          <a:xfrm>
            <a:off x="27559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P3</a:t>
            </a:r>
          </a:p>
        </p:txBody>
      </p:sp>
      <p:grpSp>
        <p:nvGrpSpPr>
          <p:cNvPr id="12307" name="Group 19"/>
          <p:cNvGrpSpPr>
            <a:grpSpLocks/>
          </p:cNvGrpSpPr>
          <p:nvPr/>
        </p:nvGrpSpPr>
        <p:grpSpPr bwMode="auto">
          <a:xfrm>
            <a:off x="2724151" y="2565400"/>
            <a:ext cx="620713" cy="228600"/>
            <a:chOff x="1287" y="2524"/>
            <a:chExt cx="260" cy="100"/>
          </a:xfrm>
        </p:grpSpPr>
        <p:sp>
          <p:nvSpPr>
            <p:cNvPr id="14471" name="Rectangle 20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72" name="Rectangle 21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73" name="Rectangle 22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74" name="Rectangle 23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2308" name="Rectangle 23"/>
          <p:cNvSpPr>
            <a:spLocks noChangeArrowheads="1"/>
          </p:cNvSpPr>
          <p:nvPr/>
        </p:nvSpPr>
        <p:spPr bwMode="auto">
          <a:xfrm>
            <a:off x="4956175" y="1677988"/>
            <a:ext cx="2254250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309" name="Rectangle 24"/>
          <p:cNvSpPr>
            <a:spLocks noChangeArrowheads="1"/>
          </p:cNvSpPr>
          <p:nvPr/>
        </p:nvSpPr>
        <p:spPr bwMode="auto">
          <a:xfrm>
            <a:off x="4902201" y="1755776"/>
            <a:ext cx="22256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310" name="Text Box 26"/>
          <p:cNvSpPr txBox="1">
            <a:spLocks noChangeArrowheads="1"/>
          </p:cNvSpPr>
          <p:nvPr/>
        </p:nvSpPr>
        <p:spPr bwMode="auto">
          <a:xfrm>
            <a:off x="5327651" y="2484439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transport</a:t>
            </a:r>
          </a:p>
        </p:txBody>
      </p:sp>
      <p:sp>
        <p:nvSpPr>
          <p:cNvPr id="12311" name="Text Box 26"/>
          <p:cNvSpPr txBox="1">
            <a:spLocks noChangeArrowheads="1"/>
          </p:cNvSpPr>
          <p:nvPr/>
        </p:nvSpPr>
        <p:spPr bwMode="auto">
          <a:xfrm>
            <a:off x="5381626" y="1708151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application</a:t>
            </a:r>
          </a:p>
        </p:txBody>
      </p:sp>
      <p:sp>
        <p:nvSpPr>
          <p:cNvPr id="12312" name="Text Box 26"/>
          <p:cNvSpPr txBox="1">
            <a:spLocks noChangeArrowheads="1"/>
          </p:cNvSpPr>
          <p:nvPr/>
        </p:nvSpPr>
        <p:spPr bwMode="auto">
          <a:xfrm>
            <a:off x="5321301" y="338931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physical</a:t>
            </a:r>
          </a:p>
        </p:txBody>
      </p:sp>
      <p:sp>
        <p:nvSpPr>
          <p:cNvPr id="12313" name="Text Box 26"/>
          <p:cNvSpPr txBox="1">
            <a:spLocks noChangeArrowheads="1"/>
          </p:cNvSpPr>
          <p:nvPr/>
        </p:nvSpPr>
        <p:spPr bwMode="auto">
          <a:xfrm>
            <a:off x="5321301" y="310356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link</a:t>
            </a:r>
          </a:p>
        </p:txBody>
      </p:sp>
      <p:sp>
        <p:nvSpPr>
          <p:cNvPr id="12314" name="Rectangle 23"/>
          <p:cNvSpPr>
            <a:spLocks noChangeArrowheads="1"/>
          </p:cNvSpPr>
          <p:nvPr/>
        </p:nvSpPr>
        <p:spPr bwMode="auto">
          <a:xfrm>
            <a:off x="8091489" y="1903413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315" name="Rectangle 24"/>
          <p:cNvSpPr>
            <a:spLocks noChangeArrowheads="1"/>
          </p:cNvSpPr>
          <p:nvPr/>
        </p:nvSpPr>
        <p:spPr bwMode="auto">
          <a:xfrm>
            <a:off x="7894638" y="1944688"/>
            <a:ext cx="1631950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316" name="Text Box 26"/>
          <p:cNvSpPr txBox="1">
            <a:spLocks noChangeArrowheads="1"/>
          </p:cNvSpPr>
          <p:nvPr/>
        </p:nvSpPr>
        <p:spPr bwMode="auto">
          <a:xfrm>
            <a:off x="8020051" y="2700339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transport</a:t>
            </a:r>
          </a:p>
        </p:txBody>
      </p:sp>
      <p:sp>
        <p:nvSpPr>
          <p:cNvPr id="12317" name="Text Box 26"/>
          <p:cNvSpPr txBox="1">
            <a:spLocks noChangeArrowheads="1"/>
          </p:cNvSpPr>
          <p:nvPr/>
        </p:nvSpPr>
        <p:spPr bwMode="auto">
          <a:xfrm>
            <a:off x="8054976" y="194786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application</a:t>
            </a:r>
          </a:p>
        </p:txBody>
      </p:sp>
      <p:sp>
        <p:nvSpPr>
          <p:cNvPr id="12318" name="Text Box 26"/>
          <p:cNvSpPr txBox="1">
            <a:spLocks noChangeArrowheads="1"/>
          </p:cNvSpPr>
          <p:nvPr/>
        </p:nvSpPr>
        <p:spPr bwMode="auto">
          <a:xfrm>
            <a:off x="8062914" y="360521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physical</a:t>
            </a:r>
          </a:p>
        </p:txBody>
      </p:sp>
      <p:sp>
        <p:nvSpPr>
          <p:cNvPr id="12319" name="Text Box 26"/>
          <p:cNvSpPr txBox="1">
            <a:spLocks noChangeArrowheads="1"/>
          </p:cNvSpPr>
          <p:nvPr/>
        </p:nvSpPr>
        <p:spPr bwMode="auto">
          <a:xfrm>
            <a:off x="8029576" y="331946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link</a:t>
            </a:r>
          </a:p>
        </p:txBody>
      </p:sp>
      <p:sp>
        <p:nvSpPr>
          <p:cNvPr id="12320" name="Text Box 26"/>
          <p:cNvSpPr txBox="1">
            <a:spLocks noChangeArrowheads="1"/>
          </p:cNvSpPr>
          <p:nvPr/>
        </p:nvSpPr>
        <p:spPr bwMode="auto">
          <a:xfrm>
            <a:off x="8020051" y="3024189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network</a:t>
            </a:r>
          </a:p>
        </p:txBody>
      </p:sp>
      <p:sp>
        <p:nvSpPr>
          <p:cNvPr id="14369" name="Oval 38"/>
          <p:cNvSpPr>
            <a:spLocks noChangeArrowheads="1"/>
          </p:cNvSpPr>
          <p:nvPr/>
        </p:nvSpPr>
        <p:spPr bwMode="auto">
          <a:xfrm>
            <a:off x="79756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P2</a:t>
            </a:r>
          </a:p>
        </p:txBody>
      </p:sp>
      <p:sp>
        <p:nvSpPr>
          <p:cNvPr id="12322" name="Freeform 39"/>
          <p:cNvSpPr>
            <a:spLocks/>
          </p:cNvSpPr>
          <p:nvPr/>
        </p:nvSpPr>
        <p:spPr bwMode="auto">
          <a:xfrm>
            <a:off x="9528176" y="1924050"/>
            <a:ext cx="504825" cy="2133600"/>
          </a:xfrm>
          <a:custGeom>
            <a:avLst/>
            <a:gdLst>
              <a:gd name="T0" fmla="*/ 2147483647 w 318"/>
              <a:gd name="T1" fmla="*/ 2147483647 h 1344"/>
              <a:gd name="T2" fmla="*/ 2147483647 w 318"/>
              <a:gd name="T3" fmla="*/ 0 h 1344"/>
              <a:gd name="T4" fmla="*/ 0 w 318"/>
              <a:gd name="T5" fmla="*/ 2147483647 h 1344"/>
              <a:gd name="T6" fmla="*/ 2147483647 w 318"/>
              <a:gd name="T7" fmla="*/ 2147483647 h 1344"/>
              <a:gd name="T8" fmla="*/ 2147483647 w 318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1344">
                <a:moveTo>
                  <a:pt x="318" y="1344"/>
                </a:moveTo>
                <a:lnTo>
                  <a:pt x="12" y="0"/>
                </a:lnTo>
                <a:lnTo>
                  <a:pt x="0" y="1224"/>
                </a:lnTo>
                <a:lnTo>
                  <a:pt x="121" y="1344"/>
                </a:lnTo>
                <a:lnTo>
                  <a:pt x="318" y="1344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12323" name="Group 42"/>
          <p:cNvGrpSpPr>
            <a:grpSpLocks/>
          </p:cNvGrpSpPr>
          <p:nvPr/>
        </p:nvGrpSpPr>
        <p:grpSpPr bwMode="auto">
          <a:xfrm>
            <a:off x="3348038" y="5170484"/>
            <a:ext cx="2016125" cy="657224"/>
            <a:chOff x="1084" y="3697"/>
            <a:chExt cx="1270" cy="414"/>
          </a:xfrm>
        </p:grpSpPr>
        <p:sp>
          <p:nvSpPr>
            <p:cNvPr id="14468" name="Rectangle 43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9" name="Line 44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70" name="Text Box 45"/>
            <p:cNvSpPr txBox="1">
              <a:spLocks noChangeArrowheads="1"/>
            </p:cNvSpPr>
            <p:nvPr/>
          </p:nvSpPr>
          <p:spPr bwMode="auto">
            <a:xfrm>
              <a:off x="1084" y="3822"/>
              <a:ext cx="1228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source IP,port: A,9157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dest IP, port: B,80</a:t>
              </a:r>
            </a:p>
          </p:txBody>
        </p:sp>
      </p:grpSp>
      <p:grpSp>
        <p:nvGrpSpPr>
          <p:cNvPr id="12324" name="Group 46"/>
          <p:cNvGrpSpPr>
            <a:grpSpLocks/>
          </p:cNvGrpSpPr>
          <p:nvPr/>
        </p:nvGrpSpPr>
        <p:grpSpPr bwMode="auto">
          <a:xfrm>
            <a:off x="3190876" y="4479929"/>
            <a:ext cx="1878013" cy="657226"/>
            <a:chOff x="2741" y="3750"/>
            <a:chExt cx="1183" cy="414"/>
          </a:xfrm>
        </p:grpSpPr>
        <p:sp>
          <p:nvSpPr>
            <p:cNvPr id="14465" name="Rectangle 47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6" name="Line 48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7" name="Text Box 49"/>
            <p:cNvSpPr txBox="1">
              <a:spLocks noChangeArrowheads="1"/>
            </p:cNvSpPr>
            <p:nvPr/>
          </p:nvSpPr>
          <p:spPr bwMode="auto">
            <a:xfrm>
              <a:off x="2813" y="3875"/>
              <a:ext cx="111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source IP,port: B,80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dest IP,port: A,9157</a:t>
              </a:r>
            </a:p>
          </p:txBody>
        </p:sp>
      </p:grpSp>
      <p:sp>
        <p:nvSpPr>
          <p:cNvPr id="14373" name="Text Box 50"/>
          <p:cNvSpPr txBox="1">
            <a:spLocks noChangeArrowheads="1"/>
          </p:cNvSpPr>
          <p:nvPr/>
        </p:nvSpPr>
        <p:spPr bwMode="auto">
          <a:xfrm flipH="1">
            <a:off x="1612901" y="4705351"/>
            <a:ext cx="1147763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>
                <a:solidFill>
                  <a:prstClr val="black"/>
                </a:solidFill>
                <a:latin typeface="Gill Sans MT" charset="0"/>
              </a:rPr>
              <a:t>host: IP address A</a:t>
            </a:r>
          </a:p>
        </p:txBody>
      </p:sp>
      <p:sp>
        <p:nvSpPr>
          <p:cNvPr id="14374" name="Text Box 51"/>
          <p:cNvSpPr txBox="1">
            <a:spLocks noChangeArrowheads="1"/>
          </p:cNvSpPr>
          <p:nvPr/>
        </p:nvSpPr>
        <p:spPr bwMode="auto">
          <a:xfrm flipH="1">
            <a:off x="9369426" y="4602164"/>
            <a:ext cx="1147763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>
                <a:solidFill>
                  <a:prstClr val="black"/>
                </a:solidFill>
                <a:latin typeface="Gill Sans MT" charset="0"/>
              </a:rPr>
              <a:t>host: IP address C</a:t>
            </a:r>
          </a:p>
        </p:txBody>
      </p:sp>
      <p:sp>
        <p:nvSpPr>
          <p:cNvPr id="14375" name="Text Box 52"/>
          <p:cNvSpPr txBox="1">
            <a:spLocks noChangeArrowheads="1"/>
          </p:cNvSpPr>
          <p:nvPr/>
        </p:nvSpPr>
        <p:spPr bwMode="auto">
          <a:xfrm flipH="1">
            <a:off x="6570663" y="3702051"/>
            <a:ext cx="1147762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>
                <a:solidFill>
                  <a:prstClr val="black"/>
                </a:solidFill>
                <a:latin typeface="Gill Sans MT" charset="0"/>
              </a:rPr>
              <a:t>server: IP address B</a:t>
            </a:r>
          </a:p>
        </p:txBody>
      </p:sp>
      <p:sp>
        <p:nvSpPr>
          <p:cNvPr id="14376" name="Line 53"/>
          <p:cNvSpPr>
            <a:spLocks noChangeShapeType="1"/>
          </p:cNvSpPr>
          <p:nvPr/>
        </p:nvSpPr>
        <p:spPr bwMode="auto">
          <a:xfrm>
            <a:off x="4878388" y="343217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4377" name="Line 54"/>
          <p:cNvSpPr>
            <a:spLocks noChangeShapeType="1"/>
          </p:cNvSpPr>
          <p:nvPr/>
        </p:nvSpPr>
        <p:spPr bwMode="auto">
          <a:xfrm>
            <a:off x="4894263" y="3130550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2330" name="Text Box 26"/>
          <p:cNvSpPr txBox="1">
            <a:spLocks noChangeArrowheads="1"/>
          </p:cNvSpPr>
          <p:nvPr/>
        </p:nvSpPr>
        <p:spPr bwMode="auto">
          <a:xfrm>
            <a:off x="5281614" y="2795589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network</a:t>
            </a:r>
          </a:p>
        </p:txBody>
      </p:sp>
      <p:sp>
        <p:nvSpPr>
          <p:cNvPr id="14379" name="Line 56"/>
          <p:cNvSpPr>
            <a:spLocks noChangeShapeType="1"/>
          </p:cNvSpPr>
          <p:nvPr/>
        </p:nvSpPr>
        <p:spPr bwMode="auto">
          <a:xfrm>
            <a:off x="4897438" y="2808288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4380" name="Line 57"/>
          <p:cNvSpPr>
            <a:spLocks noChangeShapeType="1"/>
          </p:cNvSpPr>
          <p:nvPr/>
        </p:nvSpPr>
        <p:spPr bwMode="auto">
          <a:xfrm>
            <a:off x="4900613" y="248602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12333" name="Group 58"/>
          <p:cNvGrpSpPr>
            <a:grpSpLocks/>
          </p:cNvGrpSpPr>
          <p:nvPr/>
        </p:nvGrpSpPr>
        <p:grpSpPr bwMode="auto">
          <a:xfrm>
            <a:off x="5076826" y="2347913"/>
            <a:ext cx="473075" cy="228600"/>
            <a:chOff x="1287" y="2524"/>
            <a:chExt cx="260" cy="100"/>
          </a:xfrm>
        </p:grpSpPr>
        <p:sp>
          <p:nvSpPr>
            <p:cNvPr id="14461" name="Rectangle 5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2" name="Rectangle 60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3" name="Rectangle 61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4" name="Rectangle 62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12334" name="Group 65"/>
          <p:cNvGrpSpPr>
            <a:grpSpLocks/>
          </p:cNvGrpSpPr>
          <p:nvPr/>
        </p:nvGrpSpPr>
        <p:grpSpPr bwMode="auto">
          <a:xfrm>
            <a:off x="5781676" y="2352675"/>
            <a:ext cx="473075" cy="228600"/>
            <a:chOff x="1287" y="2524"/>
            <a:chExt cx="260" cy="100"/>
          </a:xfrm>
        </p:grpSpPr>
        <p:sp>
          <p:nvSpPr>
            <p:cNvPr id="14457" name="Rectangle 66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8" name="Rectangle 67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9" name="Rectangle 68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60" name="Rectangle 69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12335" name="Group 70"/>
          <p:cNvGrpSpPr>
            <a:grpSpLocks/>
          </p:cNvGrpSpPr>
          <p:nvPr/>
        </p:nvGrpSpPr>
        <p:grpSpPr bwMode="auto">
          <a:xfrm>
            <a:off x="6453189" y="2357438"/>
            <a:ext cx="473075" cy="228600"/>
            <a:chOff x="1287" y="2524"/>
            <a:chExt cx="260" cy="100"/>
          </a:xfrm>
        </p:grpSpPr>
        <p:sp>
          <p:nvSpPr>
            <p:cNvPr id="14453" name="Rectangle 71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4" name="Rectangle 72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5" name="Rectangle 73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6" name="Rectangle 74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4384" name="Line 75"/>
          <p:cNvSpPr>
            <a:spLocks noChangeShapeType="1"/>
          </p:cNvSpPr>
          <p:nvPr/>
        </p:nvSpPr>
        <p:spPr bwMode="auto">
          <a:xfrm>
            <a:off x="7886700" y="364807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4385" name="Line 76"/>
          <p:cNvSpPr>
            <a:spLocks noChangeShapeType="1"/>
          </p:cNvSpPr>
          <p:nvPr/>
        </p:nvSpPr>
        <p:spPr bwMode="auto">
          <a:xfrm>
            <a:off x="7877175" y="3352800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4386" name="Line 77"/>
          <p:cNvSpPr>
            <a:spLocks noChangeShapeType="1"/>
          </p:cNvSpPr>
          <p:nvPr/>
        </p:nvSpPr>
        <p:spPr bwMode="auto">
          <a:xfrm>
            <a:off x="7877175" y="30575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4387" name="Line 78"/>
          <p:cNvSpPr>
            <a:spLocks noChangeShapeType="1"/>
          </p:cNvSpPr>
          <p:nvPr/>
        </p:nvSpPr>
        <p:spPr bwMode="auto">
          <a:xfrm>
            <a:off x="7877175" y="27527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12340" name="Group 79"/>
          <p:cNvGrpSpPr>
            <a:grpSpLocks/>
          </p:cNvGrpSpPr>
          <p:nvPr/>
        </p:nvGrpSpPr>
        <p:grpSpPr bwMode="auto">
          <a:xfrm>
            <a:off x="8029576" y="2579688"/>
            <a:ext cx="473075" cy="228600"/>
            <a:chOff x="1287" y="2524"/>
            <a:chExt cx="260" cy="100"/>
          </a:xfrm>
        </p:grpSpPr>
        <p:sp>
          <p:nvSpPr>
            <p:cNvPr id="14449" name="Rectangle 80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0" name="Rectangle 81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1" name="Rectangle 82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52" name="Rectangle 83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12341" name="Group 84"/>
          <p:cNvGrpSpPr>
            <a:grpSpLocks/>
          </p:cNvGrpSpPr>
          <p:nvPr/>
        </p:nvGrpSpPr>
        <p:grpSpPr bwMode="auto">
          <a:xfrm>
            <a:off x="8824914" y="2570163"/>
            <a:ext cx="473075" cy="228600"/>
            <a:chOff x="1287" y="2524"/>
            <a:chExt cx="260" cy="100"/>
          </a:xfrm>
        </p:grpSpPr>
        <p:sp>
          <p:nvSpPr>
            <p:cNvPr id="14445" name="Rectangle 85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6" name="Rectangle 86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7" name="Rectangle 87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8" name="Rectangle 88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4390" name="Oval 89"/>
          <p:cNvSpPr>
            <a:spLocks noChangeArrowheads="1"/>
          </p:cNvSpPr>
          <p:nvPr/>
        </p:nvSpPr>
        <p:spPr bwMode="auto">
          <a:xfrm>
            <a:off x="8766175" y="223678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P3</a:t>
            </a:r>
          </a:p>
        </p:txBody>
      </p:sp>
      <p:sp>
        <p:nvSpPr>
          <p:cNvPr id="12343" name="Freeform 90"/>
          <p:cNvSpPr>
            <a:spLocks/>
          </p:cNvSpPr>
          <p:nvPr/>
        </p:nvSpPr>
        <p:spPr bwMode="auto">
          <a:xfrm>
            <a:off x="3017839" y="2439989"/>
            <a:ext cx="2695575" cy="2695575"/>
          </a:xfrm>
          <a:custGeom>
            <a:avLst/>
            <a:gdLst>
              <a:gd name="T0" fmla="*/ 0 w 1698"/>
              <a:gd name="T1" fmla="*/ 2147483647 h 1698"/>
              <a:gd name="T2" fmla="*/ 0 w 1698"/>
              <a:gd name="T3" fmla="*/ 2147483647 h 1698"/>
              <a:gd name="T4" fmla="*/ 2147483647 w 1698"/>
              <a:gd name="T5" fmla="*/ 2147483647 h 1698"/>
              <a:gd name="T6" fmla="*/ 2147483647 w 1698"/>
              <a:gd name="T7" fmla="*/ 2147483647 h 1698"/>
              <a:gd name="T8" fmla="*/ 2147483647 w 1698"/>
              <a:gd name="T9" fmla="*/ 0 h 16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8" h="1698">
                <a:moveTo>
                  <a:pt x="0" y="131"/>
                </a:moveTo>
                <a:lnTo>
                  <a:pt x="0" y="1698"/>
                </a:lnTo>
                <a:lnTo>
                  <a:pt x="1698" y="1690"/>
                </a:lnTo>
                <a:lnTo>
                  <a:pt x="1691" y="148"/>
                </a:lnTo>
                <a:lnTo>
                  <a:pt x="1443" y="0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44" name="Freeform 91"/>
          <p:cNvSpPr>
            <a:spLocks/>
          </p:cNvSpPr>
          <p:nvPr/>
        </p:nvSpPr>
        <p:spPr bwMode="auto">
          <a:xfrm>
            <a:off x="6003926" y="2471739"/>
            <a:ext cx="3089275" cy="3252787"/>
          </a:xfrm>
          <a:custGeom>
            <a:avLst/>
            <a:gdLst>
              <a:gd name="T0" fmla="*/ 0 w 1946"/>
              <a:gd name="T1" fmla="*/ 0 h 1801"/>
              <a:gd name="T2" fmla="*/ 0 w 1946"/>
              <a:gd name="T3" fmla="*/ 2147483647 h 1801"/>
              <a:gd name="T4" fmla="*/ 2147483647 w 1946"/>
              <a:gd name="T5" fmla="*/ 2147483647 h 1801"/>
              <a:gd name="T6" fmla="*/ 2147483647 w 1946"/>
              <a:gd name="T7" fmla="*/ 2147483647 h 18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46" h="1801">
                <a:moveTo>
                  <a:pt x="0" y="0"/>
                </a:moveTo>
                <a:lnTo>
                  <a:pt x="0" y="1801"/>
                </a:lnTo>
                <a:lnTo>
                  <a:pt x="1946" y="1794"/>
                </a:lnTo>
                <a:lnTo>
                  <a:pt x="1925" y="132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345" name="Freeform 92"/>
          <p:cNvSpPr>
            <a:spLocks/>
          </p:cNvSpPr>
          <p:nvPr/>
        </p:nvSpPr>
        <p:spPr bwMode="auto">
          <a:xfrm>
            <a:off x="6662739" y="2460625"/>
            <a:ext cx="1609725" cy="2465388"/>
          </a:xfrm>
          <a:custGeom>
            <a:avLst/>
            <a:gdLst>
              <a:gd name="T0" fmla="*/ 0 w 1014"/>
              <a:gd name="T1" fmla="*/ 0 h 1480"/>
              <a:gd name="T2" fmla="*/ 0 w 1014"/>
              <a:gd name="T3" fmla="*/ 2147483647 h 1480"/>
              <a:gd name="T4" fmla="*/ 2147483647 w 1014"/>
              <a:gd name="T5" fmla="*/ 2147483647 h 1480"/>
              <a:gd name="T6" fmla="*/ 2147483647 w 1014"/>
              <a:gd name="T7" fmla="*/ 2147483647 h 14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14" h="1480">
                <a:moveTo>
                  <a:pt x="0" y="0"/>
                </a:moveTo>
                <a:lnTo>
                  <a:pt x="0" y="1480"/>
                </a:lnTo>
                <a:lnTo>
                  <a:pt x="1014" y="1480"/>
                </a:lnTo>
                <a:lnTo>
                  <a:pt x="1014" y="146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12346" name="Group 93"/>
          <p:cNvGrpSpPr>
            <a:grpSpLocks/>
          </p:cNvGrpSpPr>
          <p:nvPr/>
        </p:nvGrpSpPr>
        <p:grpSpPr bwMode="auto">
          <a:xfrm>
            <a:off x="6761164" y="4684709"/>
            <a:ext cx="2063750" cy="657224"/>
            <a:chOff x="2741" y="3750"/>
            <a:chExt cx="1300" cy="414"/>
          </a:xfrm>
        </p:grpSpPr>
        <p:sp>
          <p:nvSpPr>
            <p:cNvPr id="14442" name="Rectangle 94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3" name="Line 95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4" name="Text Box 96"/>
            <p:cNvSpPr txBox="1">
              <a:spLocks noChangeArrowheads="1"/>
            </p:cNvSpPr>
            <p:nvPr/>
          </p:nvSpPr>
          <p:spPr bwMode="auto">
            <a:xfrm>
              <a:off x="2813" y="3875"/>
              <a:ext cx="1228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source IP,port: C,5775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dest IP,port: B,80</a:t>
              </a:r>
            </a:p>
          </p:txBody>
        </p:sp>
      </p:grpSp>
      <p:grpSp>
        <p:nvGrpSpPr>
          <p:cNvPr id="12347" name="Group 97"/>
          <p:cNvGrpSpPr>
            <a:grpSpLocks/>
          </p:cNvGrpSpPr>
          <p:nvPr/>
        </p:nvGrpSpPr>
        <p:grpSpPr bwMode="auto">
          <a:xfrm>
            <a:off x="6831013" y="5473700"/>
            <a:ext cx="2063750" cy="661988"/>
            <a:chOff x="2741" y="3750"/>
            <a:chExt cx="1300" cy="417"/>
          </a:xfrm>
        </p:grpSpPr>
        <p:sp>
          <p:nvSpPr>
            <p:cNvPr id="14439" name="Rectangle 98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0" name="Line 99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41" name="Text Box 100"/>
            <p:cNvSpPr txBox="1">
              <a:spLocks noChangeArrowheads="1"/>
            </p:cNvSpPr>
            <p:nvPr/>
          </p:nvSpPr>
          <p:spPr bwMode="auto">
            <a:xfrm>
              <a:off x="2813" y="3875"/>
              <a:ext cx="122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sz="1400" dirty="0">
                  <a:solidFill>
                    <a:prstClr val="black"/>
                  </a:solidFill>
                </a:rPr>
                <a:t>source </a:t>
              </a:r>
              <a:r>
                <a:rPr lang="en-US" sz="1400" dirty="0" err="1">
                  <a:solidFill>
                    <a:prstClr val="black"/>
                  </a:solidFill>
                </a:rPr>
                <a:t>IP,port</a:t>
              </a:r>
              <a:r>
                <a:rPr lang="en-US" sz="1400" dirty="0">
                  <a:solidFill>
                    <a:prstClr val="black"/>
                  </a:solidFill>
                </a:rPr>
                <a:t>: C,9157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1400" dirty="0" err="1">
                  <a:solidFill>
                    <a:prstClr val="black"/>
                  </a:solidFill>
                </a:rPr>
                <a:t>dest</a:t>
              </a:r>
              <a:r>
                <a:rPr lang="en-US" sz="1400" dirty="0">
                  <a:solidFill>
                    <a:prstClr val="black"/>
                  </a:solidFill>
                </a:rPr>
                <a:t> </a:t>
              </a:r>
              <a:r>
                <a:rPr lang="en-US" sz="1400" dirty="0" err="1">
                  <a:solidFill>
                    <a:prstClr val="black"/>
                  </a:solidFill>
                </a:rPr>
                <a:t>IP,port</a:t>
              </a:r>
              <a:r>
                <a:rPr lang="en-US" sz="1400" dirty="0">
                  <a:solidFill>
                    <a:prstClr val="black"/>
                  </a:solidFill>
                </a:rPr>
                <a:t>: B,80</a:t>
              </a:r>
            </a:p>
          </p:txBody>
        </p:sp>
      </p:grpSp>
      <p:sp>
        <p:nvSpPr>
          <p:cNvPr id="14396" name="Oval 30"/>
          <p:cNvSpPr>
            <a:spLocks noChangeArrowheads="1"/>
          </p:cNvSpPr>
          <p:nvPr/>
        </p:nvSpPr>
        <p:spPr bwMode="auto">
          <a:xfrm>
            <a:off x="5021264" y="2054010"/>
            <a:ext cx="20335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P4</a:t>
            </a:r>
          </a:p>
        </p:txBody>
      </p:sp>
      <p:sp>
        <p:nvSpPr>
          <p:cNvPr id="14397" name="Text Box 101"/>
          <p:cNvSpPr txBox="1">
            <a:spLocks noChangeArrowheads="1"/>
          </p:cNvSpPr>
          <p:nvPr/>
        </p:nvSpPr>
        <p:spPr bwMode="auto">
          <a:xfrm>
            <a:off x="6494464" y="1171576"/>
            <a:ext cx="1952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>
                <a:solidFill>
                  <a:srgbClr val="CC0000"/>
                </a:solidFill>
              </a:rPr>
              <a:t>threaded server</a:t>
            </a:r>
          </a:p>
        </p:txBody>
      </p:sp>
      <p:sp>
        <p:nvSpPr>
          <p:cNvPr id="14398" name="Line 102"/>
          <p:cNvSpPr>
            <a:spLocks noChangeShapeType="1"/>
          </p:cNvSpPr>
          <p:nvPr/>
        </p:nvSpPr>
        <p:spPr bwMode="auto">
          <a:xfrm flipH="1">
            <a:off x="6303964" y="1516064"/>
            <a:ext cx="579437" cy="7524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12352" name="Group 104"/>
          <p:cNvGrpSpPr>
            <a:grpSpLocks/>
          </p:cNvGrpSpPr>
          <p:nvPr/>
        </p:nvGrpSpPr>
        <p:grpSpPr bwMode="auto">
          <a:xfrm flipH="1">
            <a:off x="9782175" y="3529014"/>
            <a:ext cx="711200" cy="669925"/>
            <a:chOff x="-44" y="1473"/>
            <a:chExt cx="981" cy="1105"/>
          </a:xfrm>
        </p:grpSpPr>
        <p:pic>
          <p:nvPicPr>
            <p:cNvPr id="12389" name="Picture 10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90" name="Freeform 10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326 w 356"/>
                <a:gd name="T3" fmla="*/ 131 h 368"/>
                <a:gd name="T4" fmla="*/ 2759 w 356"/>
                <a:gd name="T5" fmla="*/ 2736 h 368"/>
                <a:gd name="T6" fmla="*/ 608 w 356"/>
                <a:gd name="T7" fmla="*/ 3422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2353" name="Group 107"/>
          <p:cNvGrpSpPr>
            <a:grpSpLocks/>
          </p:cNvGrpSpPr>
          <p:nvPr/>
        </p:nvGrpSpPr>
        <p:grpSpPr bwMode="auto">
          <a:xfrm>
            <a:off x="1479550" y="3613151"/>
            <a:ext cx="711200" cy="669925"/>
            <a:chOff x="-44" y="1473"/>
            <a:chExt cx="981" cy="1105"/>
          </a:xfrm>
        </p:grpSpPr>
        <p:pic>
          <p:nvPicPr>
            <p:cNvPr id="12387" name="Picture 10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88" name="Freeform 10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326 w 356"/>
                <a:gd name="T3" fmla="*/ 131 h 368"/>
                <a:gd name="T4" fmla="*/ 2759 w 356"/>
                <a:gd name="T5" fmla="*/ 2736 h 368"/>
                <a:gd name="T6" fmla="*/ 608 w 356"/>
                <a:gd name="T7" fmla="*/ 3422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2354" name="Group 110"/>
          <p:cNvGrpSpPr>
            <a:grpSpLocks/>
          </p:cNvGrpSpPr>
          <p:nvPr/>
        </p:nvGrpSpPr>
        <p:grpSpPr bwMode="auto">
          <a:xfrm>
            <a:off x="4344989" y="3192463"/>
            <a:ext cx="358775" cy="704850"/>
            <a:chOff x="4140" y="429"/>
            <a:chExt cx="1425" cy="2396"/>
          </a:xfrm>
        </p:grpSpPr>
        <p:sp>
          <p:nvSpPr>
            <p:cNvPr id="12355" name="Freeform 11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4 w 354"/>
                <a:gd name="T1" fmla="*/ 0 h 2742"/>
                <a:gd name="T2" fmla="*/ 74 w 354"/>
                <a:gd name="T3" fmla="*/ 95 h 2742"/>
                <a:gd name="T4" fmla="*/ 73 w 354"/>
                <a:gd name="T5" fmla="*/ 734 h 2742"/>
                <a:gd name="T6" fmla="*/ 0 w 354"/>
                <a:gd name="T7" fmla="*/ 768 h 2742"/>
                <a:gd name="T8" fmla="*/ 14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04" name="Rectangle 112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2357" name="Freeform 11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45 w 211"/>
                <a:gd name="T3" fmla="*/ 61 h 2537"/>
                <a:gd name="T4" fmla="*/ 2 w 211"/>
                <a:gd name="T5" fmla="*/ 69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58" name="Freeform 11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70 w 328"/>
                <a:gd name="T3" fmla="*/ 36 h 226"/>
                <a:gd name="T4" fmla="*/ 70 w 328"/>
                <a:gd name="T5" fmla="*/ 64 h 226"/>
                <a:gd name="T6" fmla="*/ 0 w 328"/>
                <a:gd name="T7" fmla="*/ 2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07" name="Rectangle 115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2360" name="Group 11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4433" name="AutoShape 117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4434" name="AutoShape 118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4409" name="Rectangle 119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2362" name="Group 12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4431" name="AutoShape 121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6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4432" name="AutoShape 122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4411" name="Rectangle 123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12" name="Rectangle 124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2365" name="Group 12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4429" name="AutoShape 126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4430" name="AutoShape 127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2366" name="Freeform 12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70 w 328"/>
                <a:gd name="T3" fmla="*/ 35 h 226"/>
                <a:gd name="T4" fmla="*/ 70 w 328"/>
                <a:gd name="T5" fmla="*/ 62 h 226"/>
                <a:gd name="T6" fmla="*/ 0 w 328"/>
                <a:gd name="T7" fmla="*/ 2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12367" name="Group 12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4427" name="AutoShape 130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4428" name="AutoShape 131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4416" name="Rectangle 132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2369" name="Freeform 13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62 w 296"/>
                <a:gd name="T3" fmla="*/ 39 h 256"/>
                <a:gd name="T4" fmla="*/ 62 w 296"/>
                <a:gd name="T5" fmla="*/ 71 h 256"/>
                <a:gd name="T6" fmla="*/ 0 w 296"/>
                <a:gd name="T7" fmla="*/ 2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70" name="Freeform 13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65 w 304"/>
                <a:gd name="T3" fmla="*/ 46 h 288"/>
                <a:gd name="T4" fmla="*/ 61 w 304"/>
                <a:gd name="T5" fmla="*/ 81 h 288"/>
                <a:gd name="T6" fmla="*/ 2 w 304"/>
                <a:gd name="T7" fmla="*/ 35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19" name="Oval 135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2372" name="Freeform 13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0 h 240"/>
                <a:gd name="T2" fmla="*/ 2 w 306"/>
                <a:gd name="T3" fmla="*/ 68 h 240"/>
                <a:gd name="T4" fmla="*/ 65 w 306"/>
                <a:gd name="T5" fmla="*/ 31 h 240"/>
                <a:gd name="T6" fmla="*/ 62 w 306"/>
                <a:gd name="T7" fmla="*/ 0 h 240"/>
                <a:gd name="T8" fmla="*/ 0 w 306"/>
                <a:gd name="T9" fmla="*/ 3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421" name="AutoShape 137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22" name="AutoShape 138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23" name="Oval 139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24" name="Oval 140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4425" name="Oval 141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4426" name="Rectangle 142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282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524B-4689-4349-8A61-994FB85E95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22522" y="397467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2116977" y="1268760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032" y="2276872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2256716" y="1916833"/>
            <a:ext cx="5785315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2423591" y="1268760"/>
            <a:ext cx="6732131" cy="4642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Transport layer services</a:t>
            </a:r>
          </a:p>
          <a:p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Addressing, multiplexing/</a:t>
            </a:r>
            <a:r>
              <a:rPr lang="en-US" sz="24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demultiplexing</a:t>
            </a:r>
            <a:endParaRPr lang="en-US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en-US" sz="2400" dirty="0">
                <a:solidFill>
                  <a:prstClr val="black"/>
                </a:solidFill>
              </a:rPr>
              <a:t>Connectionless, unreliable transport: UDP</a:t>
            </a:r>
          </a:p>
          <a:p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principles of reliable data transfer</a:t>
            </a:r>
          </a:p>
          <a:p>
            <a:endParaRPr lang="en-US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en-US" sz="24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Next lecture: connection-oriented transport: TCP</a:t>
            </a:r>
          </a:p>
          <a:p>
            <a:pPr lvl="1"/>
            <a:r>
              <a:rPr lang="en-US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reliable transfer</a:t>
            </a:r>
          </a:p>
          <a:p>
            <a:pPr lvl="1"/>
            <a:r>
              <a:rPr lang="en-US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flow control</a:t>
            </a:r>
          </a:p>
          <a:p>
            <a:pPr lvl="1"/>
            <a:r>
              <a:rPr lang="en-US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connection management</a:t>
            </a:r>
            <a:endParaRPr lang="en-US" sz="200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/>
            <a:r>
              <a:rPr lang="en-US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TCP congestion control</a:t>
            </a:r>
          </a:p>
          <a:p>
            <a:endParaRPr lang="en-US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72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98E1A8D1-171D-436E-86A0-8DA39CF7CE9E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0864" y="182564"/>
            <a:ext cx="8529637" cy="922337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UDP: User Datagram Protocol </a:t>
            </a:r>
            <a:r>
              <a:rPr lang="en-US" sz="2800" dirty="0">
                <a:ea typeface="ＭＳ Ｐゴシック" charset="0"/>
              </a:rPr>
              <a:t>[RFC 768]</a:t>
            </a:r>
            <a:endParaRPr lang="en-US" sz="4000" dirty="0">
              <a:ea typeface="ＭＳ Ｐゴシック" charset="0"/>
            </a:endParaRP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35599" y="1330206"/>
            <a:ext cx="7930432" cy="318318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ja-JP" altLang="en-US" sz="2400" dirty="0"/>
              <a:t>“</a:t>
            </a:r>
            <a:r>
              <a:rPr lang="en-US" altLang="ja-JP" sz="2400" dirty="0"/>
              <a:t>best effort</a:t>
            </a:r>
            <a:r>
              <a:rPr lang="ja-JP" altLang="en-US" sz="2400" dirty="0"/>
              <a:t>”</a:t>
            </a:r>
            <a:r>
              <a:rPr lang="en-US" altLang="ja-JP" sz="2400" dirty="0"/>
              <a:t> service, UDP segments may be:</a:t>
            </a:r>
          </a:p>
          <a:p>
            <a:pPr lvl="1">
              <a:defRPr/>
            </a:pPr>
            <a:r>
              <a:rPr lang="en-US" dirty="0" smtClean="0"/>
              <a:t>lost</a:t>
            </a:r>
          </a:p>
          <a:p>
            <a:pPr lvl="1">
              <a:defRPr/>
            </a:pPr>
            <a:r>
              <a:rPr lang="en-US" dirty="0" smtClean="0"/>
              <a:t>delivered out-of-order</a:t>
            </a:r>
            <a:br>
              <a:rPr lang="en-US" dirty="0" smtClean="0"/>
            </a:br>
            <a:endParaRPr lang="en-US" dirty="0" smtClean="0"/>
          </a:p>
          <a:p>
            <a:pPr>
              <a:defRPr/>
            </a:pPr>
            <a:r>
              <a:rPr lang="en-US" sz="2400" i="1" dirty="0">
                <a:solidFill>
                  <a:srgbClr val="CC0000"/>
                </a:solidFill>
              </a:rPr>
              <a:t>connectionless:</a:t>
            </a:r>
            <a:endParaRPr lang="en-US" dirty="0" smtClean="0">
              <a:solidFill>
                <a:srgbClr val="CC0000"/>
              </a:solidFill>
            </a:endParaRPr>
          </a:p>
          <a:p>
            <a:pPr lvl="1">
              <a:defRPr/>
            </a:pPr>
            <a:r>
              <a:rPr lang="en-US" dirty="0" smtClean="0"/>
              <a:t>no handshaking between UDP sender, receiver</a:t>
            </a:r>
          </a:p>
          <a:p>
            <a:pPr lvl="1">
              <a:defRPr/>
            </a:pPr>
            <a:r>
              <a:rPr lang="en-US" dirty="0" smtClean="0"/>
              <a:t>each UDP segment handled independently of others</a:t>
            </a:r>
          </a:p>
        </p:txBody>
      </p:sp>
    </p:spTree>
    <p:extLst>
      <p:ext uri="{BB962C8B-B14F-4D97-AF65-F5344CB8AC3E}">
        <p14:creationId xmlns:p14="http://schemas.microsoft.com/office/powerpoint/2010/main" val="81951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0542A592-EB45-40B6-A1BA-7988245890EA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1775520" y="208482"/>
            <a:ext cx="8343900" cy="701675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ea typeface="ＭＳ Ｐゴシック" charset="0"/>
              </a:rPr>
              <a:t>UDP: </a:t>
            </a:r>
            <a:r>
              <a:rPr lang="en-US" sz="4000" dirty="0">
                <a:ea typeface="ＭＳ Ｐゴシック" charset="0"/>
              </a:rPr>
              <a:t>segment header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2238376" y="1852613"/>
            <a:ext cx="3324225" cy="3200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2162176" y="1947863"/>
            <a:ext cx="3324225" cy="32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solidFill>
                <a:prstClr val="black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2201864" y="1960563"/>
            <a:ext cx="1563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source port #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3987800" y="1960563"/>
            <a:ext cx="1328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dest port #</a:t>
            </a:r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V="1">
            <a:off x="2152650" y="2347913"/>
            <a:ext cx="3328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 flipV="1">
            <a:off x="2143126" y="2747963"/>
            <a:ext cx="332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20" name="Line 13"/>
          <p:cNvSpPr>
            <a:spLocks noChangeShapeType="1"/>
          </p:cNvSpPr>
          <p:nvPr/>
        </p:nvSpPr>
        <p:spPr bwMode="auto">
          <a:xfrm flipV="1">
            <a:off x="3800475" y="1947864"/>
            <a:ext cx="0" cy="395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3308351" y="1482726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>
                <a:solidFill>
                  <a:prstClr val="black"/>
                </a:solidFill>
              </a:rPr>
              <a:t>32 bits</a:t>
            </a:r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>
            <a:off x="4257675" y="1714501"/>
            <a:ext cx="1200150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 rot="10800000">
            <a:off x="2147888" y="1724025"/>
            <a:ext cx="1128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24" name="Text Box 17"/>
          <p:cNvSpPr txBox="1">
            <a:spLocks noChangeArrowheads="1"/>
          </p:cNvSpPr>
          <p:nvPr/>
        </p:nvSpPr>
        <p:spPr bwMode="auto">
          <a:xfrm>
            <a:off x="3005138" y="3306764"/>
            <a:ext cx="13890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>
                <a:solidFill>
                  <a:prstClr val="black"/>
                </a:solidFill>
              </a:rPr>
              <a:t>application</a:t>
            </a:r>
          </a:p>
          <a:p>
            <a:pPr>
              <a:defRPr/>
            </a:pPr>
            <a:r>
              <a:rPr lang="en-US" sz="2000">
                <a:solidFill>
                  <a:prstClr val="black"/>
                </a:solidFill>
              </a:rPr>
              <a:t>data </a:t>
            </a:r>
          </a:p>
          <a:p>
            <a:pPr>
              <a:defRPr/>
            </a:pPr>
            <a:r>
              <a:rPr lang="en-US" sz="2000">
                <a:solidFill>
                  <a:prstClr val="black"/>
                </a:solidFill>
              </a:rPr>
              <a:t>(payload)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425" name="Text Box 19"/>
          <p:cNvSpPr txBox="1">
            <a:spLocks noChangeArrowheads="1"/>
          </p:cNvSpPr>
          <p:nvPr/>
        </p:nvSpPr>
        <p:spPr bwMode="auto">
          <a:xfrm>
            <a:off x="2534380" y="5222875"/>
            <a:ext cx="26528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UDP datagram format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7426" name="Line 20"/>
          <p:cNvSpPr>
            <a:spLocks noChangeShapeType="1"/>
          </p:cNvSpPr>
          <p:nvPr/>
        </p:nvSpPr>
        <p:spPr bwMode="auto">
          <a:xfrm flipV="1">
            <a:off x="3800475" y="2357439"/>
            <a:ext cx="0" cy="395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27" name="Text Box 22"/>
          <p:cNvSpPr txBox="1">
            <a:spLocks noChangeArrowheads="1"/>
          </p:cNvSpPr>
          <p:nvPr/>
        </p:nvSpPr>
        <p:spPr bwMode="auto">
          <a:xfrm>
            <a:off x="2544764" y="2351088"/>
            <a:ext cx="814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length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428" name="Text Box 23"/>
          <p:cNvSpPr txBox="1">
            <a:spLocks noChangeArrowheads="1"/>
          </p:cNvSpPr>
          <p:nvPr/>
        </p:nvSpPr>
        <p:spPr bwMode="auto">
          <a:xfrm>
            <a:off x="4090989" y="2341563"/>
            <a:ext cx="11763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checksum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429" name="Text Box 24"/>
          <p:cNvSpPr txBox="1">
            <a:spLocks noChangeArrowheads="1"/>
          </p:cNvSpPr>
          <p:nvPr/>
        </p:nvSpPr>
        <p:spPr bwMode="auto">
          <a:xfrm>
            <a:off x="5784850" y="1316039"/>
            <a:ext cx="24066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 dirty="0">
                <a:solidFill>
                  <a:prstClr val="black"/>
                </a:solidFill>
              </a:rPr>
              <a:t>length, in bytes of UDP datagram, including header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17430" name="Line 25"/>
          <p:cNvSpPr>
            <a:spLocks noChangeShapeType="1"/>
          </p:cNvSpPr>
          <p:nvPr/>
        </p:nvSpPr>
        <p:spPr bwMode="auto">
          <a:xfrm flipH="1">
            <a:off x="3402014" y="1631950"/>
            <a:ext cx="2873375" cy="895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31" name="Rectangle 26"/>
          <p:cNvSpPr>
            <a:spLocks noGrp="1" noChangeArrowheads="1"/>
          </p:cNvSpPr>
          <p:nvPr>
            <p:ph type="body" sz="half" idx="2"/>
          </p:nvPr>
        </p:nvSpPr>
        <p:spPr>
          <a:xfrm>
            <a:off x="6389688" y="3044826"/>
            <a:ext cx="3810000" cy="3044825"/>
          </a:xfrm>
          <a:noFill/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Must do the addressing job 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no </a:t>
            </a:r>
            <a:r>
              <a:rPr lang="en-US" sz="2400" dirty="0">
                <a:ea typeface="ＭＳ Ｐゴシック" charset="0"/>
              </a:rPr>
              <a:t>connection establishment (which </a:t>
            </a:r>
            <a:r>
              <a:rPr lang="en-US" sz="2400" dirty="0">
                <a:ea typeface="ＭＳ Ｐゴシック" charset="0"/>
              </a:rPr>
              <a:t>could </a:t>
            </a:r>
            <a:r>
              <a:rPr lang="en-US" sz="2400" dirty="0">
                <a:ea typeface="ＭＳ Ｐゴシック" charset="0"/>
              </a:rPr>
              <a:t>add delay)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simple: no connection state at sender, receiver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small header size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ea typeface="ＭＳ Ｐゴシック" charset="0"/>
              </a:rPr>
              <a:t>no congestion control: UDP can blast away </a:t>
            </a:r>
            <a:r>
              <a:rPr lang="en-US" sz="2400" dirty="0">
                <a:ea typeface="ＭＳ Ｐゴシック" charset="0"/>
              </a:rPr>
              <a:t>segments faster (than TCP)</a:t>
            </a:r>
            <a:endParaRPr lang="en-US" sz="2400" dirty="0">
              <a:ea typeface="ＭＳ Ｐゴシック" charset="0"/>
            </a:endParaRPr>
          </a:p>
        </p:txBody>
      </p:sp>
      <p:sp>
        <p:nvSpPr>
          <p:cNvPr id="17432" name="Rectangle 27"/>
          <p:cNvSpPr>
            <a:spLocks noChangeArrowheads="1"/>
          </p:cNvSpPr>
          <p:nvPr/>
        </p:nvSpPr>
        <p:spPr bwMode="auto">
          <a:xfrm>
            <a:off x="6227764" y="2924175"/>
            <a:ext cx="4048125" cy="3259138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7433" name="Text Box 28"/>
          <p:cNvSpPr txBox="1">
            <a:spLocks noChangeArrowheads="1"/>
          </p:cNvSpPr>
          <p:nvPr/>
        </p:nvSpPr>
        <p:spPr bwMode="auto">
          <a:xfrm>
            <a:off x="6351372" y="2676141"/>
            <a:ext cx="3492844" cy="43704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why is there a UDP?</a:t>
            </a:r>
            <a:endParaRPr lang="en-US" dirty="0">
              <a:solidFill>
                <a:prstClr val="black"/>
              </a:solidFill>
              <a:latin typeface="Gill Sans MT" charset="0"/>
            </a:endParaRPr>
          </a:p>
        </p:txBody>
      </p:sp>
      <p:sp>
        <p:nvSpPr>
          <p:cNvPr id="2" name="Rectangle 1"/>
          <p:cNvSpPr/>
          <p:nvPr/>
        </p:nvSpPr>
        <p:spPr>
          <a:xfrm rot="572260">
            <a:off x="9222308" y="616331"/>
            <a:ext cx="2448272" cy="1637371"/>
          </a:xfrm>
          <a:prstGeom prst="rect">
            <a:avLst/>
          </a:prstGeom>
          <a:solidFill>
            <a:srgbClr val="FFFF00">
              <a:alpha val="50000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sz="24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UDP </a:t>
            </a:r>
            <a:r>
              <a:rPr lang="en-US" sz="2400" dirty="0" smtClean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used by:</a:t>
            </a:r>
            <a:endParaRPr lang="en-US" sz="2400" dirty="0">
              <a:solidFill>
                <a:prstClr val="black"/>
              </a:solidFill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DNS</a:t>
            </a:r>
            <a:endParaRPr lang="en-US" sz="2000" dirty="0">
              <a:solidFill>
                <a:prstClr val="black"/>
              </a:solidFill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SNMP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More discussion  later…</a:t>
            </a:r>
            <a:endParaRPr lang="sv-S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86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4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4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4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4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2" grpId="0" animBg="1"/>
      <p:bldP spid="17433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5762D-94E0-4838-B745-2CE2748CB73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1650124" y="228600"/>
            <a:ext cx="8875986" cy="685800"/>
          </a:xfrm>
        </p:spPr>
        <p:txBody>
          <a:bodyPr/>
          <a:lstStyle/>
          <a:p>
            <a:r>
              <a:rPr lang="en-US" altLang="en-US" dirty="0"/>
              <a:t>UDP </a:t>
            </a:r>
            <a:r>
              <a:rPr lang="en-US" altLang="en-US" dirty="0"/>
              <a:t>Checksum[RFC 1071]: </a:t>
            </a:r>
            <a:r>
              <a:rPr lang="en-US" altLang="en-US" dirty="0"/>
              <a:t>check bit flips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3429000" y="3967163"/>
            <a:ext cx="6400800" cy="2369880"/>
          </a:xfrm>
          <a:prstGeom prst="rect">
            <a:avLst/>
          </a:prstGeom>
          <a:noFill/>
          <a:ln w="9525">
            <a:noFill/>
            <a:miter lim="800000"/>
            <a:headEnd type="none" w="sm" len="med"/>
            <a:tailEnd/>
          </a:ln>
        </p:spPr>
        <p:txBody>
          <a:bodyPr>
            <a:spAutoFit/>
          </a:bodyPr>
          <a:lstStyle/>
          <a:p>
            <a:r>
              <a:rPr lang="en-US" altLang="en-US" sz="2000" b="1" dirty="0">
                <a:solidFill>
                  <a:prstClr val="white"/>
                </a:solidFill>
              </a:rPr>
              <a:t>1</a:t>
            </a:r>
            <a:r>
              <a:rPr lang="en-US" altLang="en-US" sz="2000" b="1" dirty="0">
                <a:solidFill>
                  <a:prstClr val="black"/>
                </a:solidFill>
              </a:rPr>
              <a:t>  1  1  1  0  0  1  1  0  0  1  1  0  0  1  1  0</a:t>
            </a:r>
          </a:p>
          <a:p>
            <a:r>
              <a:rPr lang="en-US" altLang="en-US" sz="2000" b="1" dirty="0">
                <a:solidFill>
                  <a:prstClr val="white"/>
                </a:solidFill>
              </a:rPr>
              <a:t>1</a:t>
            </a:r>
            <a:r>
              <a:rPr lang="en-US" altLang="en-US" sz="2000" b="1" dirty="0">
                <a:solidFill>
                  <a:prstClr val="black"/>
                </a:solidFill>
              </a:rPr>
              <a:t>  1  1  0  1  0  1  0  1  0  1  0  1  0  1  0  1</a:t>
            </a:r>
          </a:p>
          <a:p>
            <a:pPr>
              <a:lnSpc>
                <a:spcPct val="120000"/>
              </a:lnSpc>
            </a:pPr>
            <a:endParaRPr lang="en-US" altLang="en-US" sz="2000" b="1" dirty="0">
              <a:solidFill>
                <a:prstClr val="black"/>
              </a:solidFill>
            </a:endParaRPr>
          </a:p>
          <a:p>
            <a:r>
              <a:rPr lang="en-US" altLang="en-US" sz="2000" b="1" dirty="0">
                <a:solidFill>
                  <a:prstClr val="black"/>
                </a:solidFill>
              </a:rPr>
              <a:t>1  1  0  1  1  1  0  1  1  1  0  1  1  1  0  1  1</a:t>
            </a:r>
          </a:p>
          <a:p>
            <a:pPr>
              <a:lnSpc>
                <a:spcPct val="120000"/>
              </a:lnSpc>
            </a:pPr>
            <a:endParaRPr lang="en-US" altLang="en-US" sz="2000" b="1" dirty="0">
              <a:solidFill>
                <a:prstClr val="black"/>
              </a:solidFill>
            </a:endParaRPr>
          </a:p>
          <a:p>
            <a:r>
              <a:rPr lang="en-US" altLang="en-US" sz="2000" b="1" dirty="0">
                <a:solidFill>
                  <a:prstClr val="white"/>
                </a:solidFill>
              </a:rPr>
              <a:t>1</a:t>
            </a:r>
            <a:r>
              <a:rPr lang="en-US" altLang="en-US" sz="2000" b="1" dirty="0">
                <a:solidFill>
                  <a:prstClr val="black"/>
                </a:solidFill>
              </a:rPr>
              <a:t>  1  0  1  1  1  0  1  1  1  0  1  1  1  1  0  0</a:t>
            </a:r>
          </a:p>
          <a:p>
            <a:r>
              <a:rPr lang="en-US" altLang="en-US" sz="2000" b="1" dirty="0">
                <a:solidFill>
                  <a:prstClr val="white"/>
                </a:solidFill>
              </a:rPr>
              <a:t>1</a:t>
            </a:r>
            <a:r>
              <a:rPr lang="en-US" altLang="en-US" sz="2000" b="1" dirty="0">
                <a:solidFill>
                  <a:prstClr val="black"/>
                </a:solidFill>
              </a:rPr>
              <a:t>  0  1  0  0  0  1  0  0  0  1  0  0  0  0  1  1</a:t>
            </a:r>
            <a:endParaRPr lang="en-US" altLang="en-US" b="1" dirty="0">
              <a:solidFill>
                <a:prstClr val="black"/>
              </a:solidFill>
            </a:endParaRPr>
          </a:p>
        </p:txBody>
      </p:sp>
      <p:sp>
        <p:nvSpPr>
          <p:cNvPr id="28678" name="Line 5"/>
          <p:cNvSpPr>
            <a:spLocks noChangeShapeType="1"/>
          </p:cNvSpPr>
          <p:nvPr/>
        </p:nvSpPr>
        <p:spPr bwMode="auto">
          <a:xfrm flipH="1">
            <a:off x="3352800" y="4808538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</p:spPr>
        <p:txBody>
          <a:bodyPr wrap="none" anchor="ctr"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8679" name="Oval 6"/>
          <p:cNvSpPr>
            <a:spLocks noChangeArrowheads="1"/>
          </p:cNvSpPr>
          <p:nvPr/>
        </p:nvSpPr>
        <p:spPr bwMode="auto">
          <a:xfrm>
            <a:off x="3429000" y="498475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 type="none" w="sm" len="med"/>
            <a:tailEnd/>
          </a:ln>
        </p:spPr>
        <p:txBody>
          <a:bodyPr wrap="none" anchor="ctr"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8680" name="Text Box 7"/>
          <p:cNvSpPr txBox="1">
            <a:spLocks noChangeArrowheads="1"/>
          </p:cNvSpPr>
          <p:nvPr/>
        </p:nvSpPr>
        <p:spPr bwMode="auto">
          <a:xfrm>
            <a:off x="1828800" y="4814888"/>
            <a:ext cx="1564018" cy="707886"/>
          </a:xfrm>
          <a:prstGeom prst="rect">
            <a:avLst/>
          </a:prstGeom>
          <a:noFill/>
          <a:ln w="9525">
            <a:noFill/>
            <a:miter lim="800000"/>
            <a:headEnd type="none" w="sm" len="med"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prstClr val="black"/>
                </a:solidFill>
              </a:rPr>
              <a:t>Wraparound:</a:t>
            </a:r>
          </a:p>
          <a:p>
            <a:r>
              <a:rPr lang="en-US" altLang="en-US" sz="2000">
                <a:solidFill>
                  <a:prstClr val="black"/>
                </a:solidFill>
              </a:rPr>
              <a:t>Add to final</a:t>
            </a:r>
          </a:p>
        </p:txBody>
      </p:sp>
      <p:sp>
        <p:nvSpPr>
          <p:cNvPr id="28681" name="Text Box 8"/>
          <p:cNvSpPr txBox="1">
            <a:spLocks noChangeArrowheads="1"/>
          </p:cNvSpPr>
          <p:nvPr/>
        </p:nvSpPr>
        <p:spPr bwMode="auto">
          <a:xfrm>
            <a:off x="2738439" y="5548314"/>
            <a:ext cx="636587" cy="396875"/>
          </a:xfrm>
          <a:prstGeom prst="rect">
            <a:avLst/>
          </a:prstGeom>
          <a:noFill/>
          <a:ln w="9525">
            <a:noFill/>
            <a:miter lim="800000"/>
            <a:headEnd type="none" w="sm" len="med"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prstClr val="black"/>
                </a:solidFill>
              </a:rPr>
              <a:t>sum</a:t>
            </a:r>
          </a:p>
        </p:txBody>
      </p:sp>
      <p:sp>
        <p:nvSpPr>
          <p:cNvPr id="28682" name="Text Box 9"/>
          <p:cNvSpPr txBox="1">
            <a:spLocks noChangeArrowheads="1"/>
          </p:cNvSpPr>
          <p:nvPr/>
        </p:nvSpPr>
        <p:spPr bwMode="auto">
          <a:xfrm>
            <a:off x="2055813" y="5900738"/>
            <a:ext cx="1221040" cy="400110"/>
          </a:xfrm>
          <a:prstGeom prst="rect">
            <a:avLst/>
          </a:prstGeom>
          <a:noFill/>
          <a:ln w="9525">
            <a:noFill/>
            <a:miter lim="800000"/>
            <a:headEnd type="none" w="sm" len="med"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prstClr val="black"/>
                </a:solidFill>
              </a:rPr>
              <a:t>checksum</a:t>
            </a:r>
          </a:p>
        </p:txBody>
      </p:sp>
      <p:sp>
        <p:nvSpPr>
          <p:cNvPr id="28683" name="Line 10"/>
          <p:cNvSpPr>
            <a:spLocks noChangeShapeType="1"/>
          </p:cNvSpPr>
          <p:nvPr/>
        </p:nvSpPr>
        <p:spPr bwMode="auto">
          <a:xfrm flipH="1">
            <a:off x="3352800" y="5527675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</p:spPr>
        <p:txBody>
          <a:bodyPr wrap="none" anchor="ctr"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8684" name="Freeform 11"/>
          <p:cNvSpPr>
            <a:spLocks/>
          </p:cNvSpPr>
          <p:nvPr/>
        </p:nvSpPr>
        <p:spPr bwMode="auto">
          <a:xfrm>
            <a:off x="3590925" y="5291139"/>
            <a:ext cx="5027558" cy="92075"/>
          </a:xfrm>
          <a:custGeom>
            <a:avLst/>
            <a:gdLst>
              <a:gd name="T0" fmla="*/ 0 w 3788"/>
              <a:gd name="T1" fmla="*/ 0 h 58"/>
              <a:gd name="T2" fmla="*/ 0 w 3788"/>
              <a:gd name="T3" fmla="*/ 58 h 58"/>
              <a:gd name="T4" fmla="*/ 3788 w 3788"/>
              <a:gd name="T5" fmla="*/ 58 h 58"/>
              <a:gd name="T6" fmla="*/ 0 60000 65536"/>
              <a:gd name="T7" fmla="*/ 0 60000 65536"/>
              <a:gd name="T8" fmla="*/ 0 60000 65536"/>
              <a:gd name="T9" fmla="*/ 0 w 3788"/>
              <a:gd name="T10" fmla="*/ 0 h 58"/>
              <a:gd name="T11" fmla="*/ 3788 w 3788"/>
              <a:gd name="T12" fmla="*/ 58 h 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88" h="58">
                <a:moveTo>
                  <a:pt x="0" y="0"/>
                </a:moveTo>
                <a:lnTo>
                  <a:pt x="0" y="58"/>
                </a:lnTo>
                <a:lnTo>
                  <a:pt x="3788" y="58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sm" len="med"/>
            <a:tailEnd type="stealth" w="med" len="med"/>
          </a:ln>
        </p:spPr>
        <p:txBody>
          <a:bodyPr wrap="none" anchor="ctr"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234462" y="869430"/>
            <a:ext cx="5937737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0504D"/>
              </a:buClr>
              <a:buSzPct val="85000"/>
              <a:defRPr/>
            </a:pPr>
            <a:r>
              <a:rPr lang="en-US" u="sng" kern="0" dirty="0">
                <a:solidFill>
                  <a:srgbClr val="FF0000"/>
                </a:solidFill>
              </a:rPr>
              <a:t>Sender:</a:t>
            </a:r>
            <a:endParaRPr lang="en-US" kern="0" dirty="0">
              <a:solidFill>
                <a:prstClr val="black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C0504D"/>
              </a:buClr>
              <a:buSzPct val="85000"/>
              <a:buFont typeface="ZapfDingbats" pitchFamily="82" charset="2"/>
              <a:buChar char="r"/>
              <a:defRPr/>
            </a:pPr>
            <a:r>
              <a:rPr lang="en-US" sz="2000" kern="0" dirty="0">
                <a:solidFill>
                  <a:prstClr val="black"/>
                </a:solidFill>
              </a:rPr>
              <a:t>treat segment contents as sequence of 16-bit integers</a:t>
            </a:r>
          </a:p>
          <a:p>
            <a:pPr marL="342900" indent="-342900">
              <a:spcBef>
                <a:spcPct val="20000"/>
              </a:spcBef>
              <a:buClr>
                <a:srgbClr val="C0504D"/>
              </a:buClr>
              <a:buSzPct val="85000"/>
              <a:buFont typeface="ZapfDingbats" pitchFamily="82" charset="2"/>
              <a:buChar char="r"/>
              <a:defRPr/>
            </a:pPr>
            <a:r>
              <a:rPr lang="en-US" sz="2000" kern="0" dirty="0">
                <a:solidFill>
                  <a:prstClr val="black"/>
                </a:solidFill>
              </a:rPr>
              <a:t>checksum: addition (1’s complement sum) of segment contents</a:t>
            </a:r>
          </a:p>
          <a:p>
            <a:pPr marL="342900" indent="-342900">
              <a:spcBef>
                <a:spcPct val="20000"/>
              </a:spcBef>
              <a:buClr>
                <a:srgbClr val="C0504D"/>
              </a:buClr>
              <a:buSzPct val="85000"/>
              <a:buFont typeface="ZapfDingbats" pitchFamily="82" charset="2"/>
              <a:buChar char="r"/>
              <a:defRPr/>
            </a:pPr>
            <a:r>
              <a:rPr lang="en-US" sz="2000" kern="0" dirty="0">
                <a:solidFill>
                  <a:prstClr val="black"/>
                </a:solidFill>
              </a:rPr>
              <a:t>sender puts checksum value into UDP checksum field</a:t>
            </a:r>
          </a:p>
          <a:p>
            <a:pPr marL="342900" indent="-342900">
              <a:spcBef>
                <a:spcPct val="20000"/>
              </a:spcBef>
              <a:buClr>
                <a:srgbClr val="C0504D"/>
              </a:buClr>
              <a:buSzPct val="85000"/>
              <a:defRPr/>
            </a:pPr>
            <a:endParaRPr lang="en-US" kern="0" dirty="0">
              <a:solidFill>
                <a:prstClr val="black"/>
              </a:solidFill>
            </a:endParaRPr>
          </a:p>
          <a:p>
            <a:pPr marL="342900" indent="-342900">
              <a:spcBef>
                <a:spcPct val="20000"/>
              </a:spcBef>
              <a:buClr>
                <a:srgbClr val="C0504D"/>
              </a:buClr>
              <a:buSzPct val="85000"/>
              <a:buFont typeface="ZapfDingbats" pitchFamily="82" charset="2"/>
              <a:buChar char="r"/>
              <a:defRPr/>
            </a:pPr>
            <a:endParaRPr lang="en-US" kern="0" dirty="0">
              <a:solidFill>
                <a:prstClr val="black"/>
              </a:solidFill>
            </a:endParaRPr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6172199" y="908720"/>
            <a:ext cx="5769573" cy="2666818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0504D"/>
              </a:buClr>
              <a:buSzPct val="85000"/>
              <a:defRPr/>
            </a:pPr>
            <a:r>
              <a:rPr lang="en-US" sz="2000" u="sng" kern="0" dirty="0">
                <a:solidFill>
                  <a:srgbClr val="FF0000"/>
                </a:solidFill>
              </a:rPr>
              <a:t>Receiver:</a:t>
            </a:r>
            <a:endParaRPr lang="en-US" sz="2000" kern="0" dirty="0">
              <a:solidFill>
                <a:prstClr val="black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0504D"/>
              </a:buClr>
              <a:buSzPct val="85000"/>
              <a:buFont typeface="ZapfDingbats" pitchFamily="82" charset="2"/>
              <a:buChar char="r"/>
              <a:defRPr/>
            </a:pPr>
            <a:r>
              <a:rPr lang="en-US" kern="0" dirty="0">
                <a:solidFill>
                  <a:prstClr val="black"/>
                </a:solidFill>
              </a:rPr>
              <a:t>compute checksum of received segment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0504D"/>
              </a:buClr>
              <a:buSzPct val="85000"/>
              <a:buFont typeface="ZapfDingbats" pitchFamily="82" charset="2"/>
              <a:buChar char="r"/>
              <a:defRPr/>
            </a:pPr>
            <a:r>
              <a:rPr lang="en-US" kern="0" dirty="0">
                <a:solidFill>
                  <a:prstClr val="black"/>
                </a:solidFill>
              </a:rPr>
              <a:t>check if </a:t>
            </a:r>
            <a:r>
              <a:rPr lang="en-US" b="1" kern="0" dirty="0">
                <a:solidFill>
                  <a:prstClr val="black"/>
                </a:solidFill>
              </a:rPr>
              <a:t>computed </a:t>
            </a:r>
            <a:r>
              <a:rPr lang="en-US" b="1" kern="0">
                <a:solidFill>
                  <a:prstClr val="black"/>
                </a:solidFill>
              </a:rPr>
              <a:t>checksum </a:t>
            </a:r>
            <a:r>
              <a:rPr lang="en-US" b="1" kern="0" smtClean="0">
                <a:solidFill>
                  <a:prstClr val="black"/>
                </a:solidFill>
              </a:rPr>
              <a:t>== checksum </a:t>
            </a:r>
            <a:r>
              <a:rPr lang="en-US" b="1" kern="0" dirty="0">
                <a:solidFill>
                  <a:prstClr val="black"/>
                </a:solidFill>
              </a:rPr>
              <a:t>field </a:t>
            </a:r>
            <a:r>
              <a:rPr lang="en-US" kern="0" dirty="0">
                <a:solidFill>
                  <a:prstClr val="black"/>
                </a:solidFill>
              </a:rPr>
              <a:t>value: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C0504D"/>
              </a:buClr>
              <a:buSzPct val="75000"/>
              <a:buFont typeface="ZapfDingbats" pitchFamily="82" charset="2"/>
              <a:buChar char="m"/>
              <a:defRPr/>
            </a:pPr>
            <a:r>
              <a:rPr lang="en-US" kern="0" dirty="0">
                <a:solidFill>
                  <a:prstClr val="black"/>
                </a:solidFill>
              </a:rPr>
              <a:t>NO - error detected (</a:t>
            </a:r>
            <a:r>
              <a:rPr lang="en-US" i="1" kern="0" dirty="0">
                <a:solidFill>
                  <a:prstClr val="black"/>
                </a:solidFill>
              </a:rPr>
              <a:t>report error to app or discard</a:t>
            </a:r>
            <a:r>
              <a:rPr lang="en-US" kern="0" dirty="0">
                <a:solidFill>
                  <a:prstClr val="black"/>
                </a:solidFill>
              </a:rPr>
              <a:t>)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rgbClr val="C0504D"/>
              </a:buClr>
              <a:buSzPct val="75000"/>
              <a:buFont typeface="ZapfDingbats" pitchFamily="82" charset="2"/>
              <a:buChar char="m"/>
              <a:defRPr/>
            </a:pPr>
            <a:r>
              <a:rPr lang="en-US" kern="0" dirty="0">
                <a:solidFill>
                  <a:prstClr val="black"/>
                </a:solidFill>
              </a:rPr>
              <a:t>YES - no error detected. </a:t>
            </a:r>
          </a:p>
          <a:p>
            <a:pPr marL="1143000" lvl="2" indent="-228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1600" i="1" kern="0" dirty="0">
                <a:solidFill>
                  <a:srgbClr val="FF0000"/>
                </a:solidFill>
              </a:rPr>
              <a:t>But maybe </a:t>
            </a:r>
            <a:r>
              <a:rPr lang="en-US" sz="1600" i="1" kern="0" dirty="0">
                <a:solidFill>
                  <a:srgbClr val="FF0000"/>
                </a:solidFill>
              </a:rPr>
              <a:t>(rarely</a:t>
            </a:r>
            <a:r>
              <a:rPr lang="en-US" sz="1600" i="1" kern="0" dirty="0">
                <a:solidFill>
                  <a:srgbClr val="FF0000"/>
                </a:solidFill>
              </a:rPr>
              <a:t>)  errors </a:t>
            </a:r>
            <a:r>
              <a:rPr lang="en-US" sz="1600" i="1" kern="0" dirty="0" smtClean="0">
                <a:solidFill>
                  <a:srgbClr val="FF0000"/>
                </a:solidFill>
              </a:rPr>
              <a:t>nonetheless?</a:t>
            </a:r>
            <a:r>
              <a:rPr lang="en-US" sz="1600" kern="0" dirty="0" smtClean="0">
                <a:solidFill>
                  <a:prstClr val="black"/>
                </a:solidFill>
              </a:rPr>
              <a:t> </a:t>
            </a:r>
            <a:r>
              <a:rPr lang="en-US" sz="1600" kern="0" dirty="0">
                <a:solidFill>
                  <a:prstClr val="black"/>
                </a:solidFill>
              </a:rPr>
              <a:t>More later ….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C0504D"/>
              </a:buClr>
              <a:buSzPct val="85000"/>
              <a:buFont typeface="ZapfDingbats" pitchFamily="82" charset="2"/>
              <a:buChar char="r"/>
              <a:defRPr/>
            </a:pPr>
            <a:endParaRPr lang="en-US" sz="20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55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524B-4689-4349-8A61-994FB85E95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22522" y="397467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2116977" y="1268760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098" y="2636912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2256716" y="1916833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2423592" y="1268760"/>
            <a:ext cx="6048672" cy="4642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Transport layer services</a:t>
            </a:r>
          </a:p>
          <a:p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Addressing, multiplexing/</a:t>
            </a:r>
            <a:r>
              <a:rPr lang="en-US" sz="24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demultiplexing</a:t>
            </a:r>
            <a:endParaRPr lang="en-US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Connectionless, unreliable transport: UDP</a:t>
            </a:r>
          </a:p>
          <a:p>
            <a:r>
              <a:rPr lang="en-US" sz="2400" dirty="0">
                <a:solidFill>
                  <a:prstClr val="black"/>
                </a:solidFill>
              </a:rPr>
              <a:t>principles of reliable data transfer</a:t>
            </a:r>
          </a:p>
          <a:p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Next lecture: connection-oriented transport: TCP</a:t>
            </a:r>
          </a:p>
          <a:p>
            <a:pPr lvl="1"/>
            <a:r>
              <a:rPr lang="en-US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reliable transfer</a:t>
            </a:r>
          </a:p>
          <a:p>
            <a:pPr lvl="1"/>
            <a:r>
              <a:rPr lang="en-US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flow control</a:t>
            </a:r>
          </a:p>
          <a:p>
            <a:pPr lvl="1"/>
            <a:r>
              <a:rPr lang="en-US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connection management</a:t>
            </a:r>
            <a:endParaRPr lang="en-US" sz="200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/>
            <a:r>
              <a:rPr lang="en-US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TCP congestion control</a:t>
            </a:r>
          </a:p>
          <a:p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16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75499DD3-49C4-449A-9798-AD19C737F2E4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62708" y="5910373"/>
            <a:ext cx="11172092" cy="49002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en-US" sz="2400" dirty="0">
                <a:ea typeface="ＭＳ Ｐゴシック" charset="0"/>
              </a:rPr>
              <a:t>characteristics of unreliable channel will determine complexity of reliable data transfer protocol (</a:t>
            </a:r>
            <a:r>
              <a:rPr lang="en-US" sz="2400" dirty="0" err="1">
                <a:ea typeface="ＭＳ Ｐゴシック" charset="0"/>
              </a:rPr>
              <a:t>rdt</a:t>
            </a:r>
            <a:r>
              <a:rPr lang="en-US" sz="2400" dirty="0">
                <a:ea typeface="ＭＳ Ｐゴシック" charset="0"/>
              </a:rPr>
              <a:t>)</a:t>
            </a:r>
            <a:endParaRPr lang="en-US" dirty="0">
              <a:ea typeface="ＭＳ Ｐゴシック" charset="0"/>
              <a:cs typeface="+mn-cs"/>
            </a:endParaRPr>
          </a:p>
        </p:txBody>
      </p:sp>
      <p:sp>
        <p:nvSpPr>
          <p:cNvPr id="23558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177926"/>
            <a:ext cx="7427168" cy="59489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t</a:t>
            </a:r>
            <a:r>
              <a:rPr lang="en-US" dirty="0" smtClean="0">
                <a:ea typeface="ＭＳ Ｐゴシック" charset="0"/>
              </a:rPr>
              <a:t>op-10 </a:t>
            </a:r>
            <a:r>
              <a:rPr lang="en-US" dirty="0">
                <a:ea typeface="ＭＳ Ｐゴシック" charset="0"/>
              </a:rPr>
              <a:t>list of important networking topics</a:t>
            </a:r>
            <a:r>
              <a:rPr lang="en-US" dirty="0" smtClean="0">
                <a:ea typeface="ＭＳ Ｐゴシック" charset="0"/>
              </a:rPr>
              <a:t>!</a:t>
            </a:r>
            <a:endParaRPr lang="en-US" dirty="0">
              <a:ea typeface="ＭＳ Ｐゴシック" charset="0"/>
            </a:endParaRPr>
          </a:p>
        </p:txBody>
      </p:sp>
      <p:sp>
        <p:nvSpPr>
          <p:cNvPr id="23560" name="Rectangle 15"/>
          <p:cNvSpPr>
            <a:spLocks noGrp="1" noChangeArrowheads="1"/>
          </p:cNvSpPr>
          <p:nvPr>
            <p:ph type="title"/>
          </p:nvPr>
        </p:nvSpPr>
        <p:spPr>
          <a:xfrm>
            <a:off x="1946275" y="95250"/>
            <a:ext cx="8536375" cy="741462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+mj-cs"/>
              </a:rPr>
              <a:t>Principles of reliable data transfer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740" y="2174720"/>
            <a:ext cx="3257550" cy="333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8284" y="3012920"/>
            <a:ext cx="4476750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709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18E4FC8D-1CDB-4687-A0E7-505EC7C8BDA0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14382" y="116633"/>
            <a:ext cx="8782051" cy="638175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Reliable data </a:t>
            </a:r>
            <a:r>
              <a:rPr lang="en-US" dirty="0">
                <a:ea typeface="ＭＳ Ｐゴシック" charset="0"/>
              </a:rPr>
              <a:t>transfer (RDT): </a:t>
            </a:r>
            <a:r>
              <a:rPr lang="en-US" dirty="0">
                <a:ea typeface="ＭＳ Ｐゴシック" charset="0"/>
              </a:rPr>
              <a:t>getting started</a:t>
            </a:r>
            <a:endParaRPr lang="en-US" dirty="0">
              <a:ea typeface="ＭＳ Ｐゴシック" charset="0"/>
              <a:cs typeface="+mj-cs"/>
            </a:endParaRPr>
          </a:p>
        </p:txBody>
      </p:sp>
      <p:pic>
        <p:nvPicPr>
          <p:cNvPr id="20486" name="Picture 3" descr="rdt_part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2652713"/>
            <a:ext cx="5969000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2541589" y="3106739"/>
            <a:ext cx="8531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send</a:t>
            </a:r>
          </a:p>
          <a:p>
            <a:pPr>
              <a:defRPr/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side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8716963" y="3116264"/>
            <a:ext cx="11785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receive</a:t>
            </a:r>
          </a:p>
          <a:p>
            <a:pPr>
              <a:defRPr/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side</a:t>
            </a:r>
          </a:p>
        </p:txBody>
      </p:sp>
      <p:grpSp>
        <p:nvGrpSpPr>
          <p:cNvPr id="283654" name="Group 6"/>
          <p:cNvGrpSpPr>
            <a:grpSpLocks/>
          </p:cNvGrpSpPr>
          <p:nvPr/>
        </p:nvGrpSpPr>
        <p:grpSpPr bwMode="auto">
          <a:xfrm>
            <a:off x="1905002" y="1460500"/>
            <a:ext cx="3811588" cy="1416050"/>
            <a:chOff x="240" y="920"/>
            <a:chExt cx="2401" cy="892"/>
          </a:xfrm>
        </p:grpSpPr>
        <p:sp>
          <p:nvSpPr>
            <p:cNvPr id="24601" name="Text Box 7"/>
            <p:cNvSpPr txBox="1">
              <a:spLocks noChangeArrowheads="1"/>
            </p:cNvSpPr>
            <p:nvPr/>
          </p:nvSpPr>
          <p:spPr bwMode="auto">
            <a:xfrm>
              <a:off x="240" y="920"/>
              <a:ext cx="2401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b="1" dirty="0" err="1">
                  <a:solidFill>
                    <a:srgbClr val="FF0000"/>
                  </a:solidFill>
                  <a:latin typeface="Courier New" charset="0"/>
                </a:rPr>
                <a:t>rdt_send</a:t>
              </a:r>
              <a:r>
                <a:rPr lang="en-US" sz="1800" b="1" dirty="0">
                  <a:solidFill>
                    <a:srgbClr val="FF0000"/>
                  </a:solidFill>
                  <a:latin typeface="Courier New" charset="0"/>
                </a:rPr>
                <a:t>():</a:t>
              </a:r>
              <a:r>
                <a:rPr lang="en-US" sz="1800" dirty="0">
                  <a:solidFill>
                    <a:prstClr val="black"/>
                  </a:solidFill>
                  <a:latin typeface="Times New Roman" charset="0"/>
                </a:rPr>
                <a:t> </a:t>
              </a:r>
              <a:r>
                <a:rPr lang="en-US" sz="1800" dirty="0">
                  <a:solidFill>
                    <a:prstClr val="black"/>
                  </a:solidFill>
                </a:rPr>
                <a:t>called from above, (e.g., by app.). Passed data to </a:t>
              </a:r>
            </a:p>
            <a:p>
              <a:pPr>
                <a:defRPr/>
              </a:pPr>
              <a:r>
                <a:rPr lang="en-US" sz="1800" dirty="0">
                  <a:solidFill>
                    <a:prstClr val="black"/>
                  </a:solidFill>
                </a:rPr>
                <a:t>deliver to receiver upper layer</a:t>
              </a:r>
              <a:endParaRPr lang="en-US" sz="2400" dirty="0">
                <a:solidFill>
                  <a:prstClr val="black"/>
                </a:solidFill>
              </a:endParaRPr>
            </a:p>
          </p:txBody>
        </p:sp>
        <p:grpSp>
          <p:nvGrpSpPr>
            <p:cNvPr id="20506" name="Group 8"/>
            <p:cNvGrpSpPr>
              <a:grpSpLocks/>
            </p:cNvGrpSpPr>
            <p:nvPr/>
          </p:nvGrpSpPr>
          <p:grpSpPr bwMode="auto">
            <a:xfrm>
              <a:off x="240" y="930"/>
              <a:ext cx="2370" cy="882"/>
              <a:chOff x="240" y="942"/>
              <a:chExt cx="2370" cy="882"/>
            </a:xfrm>
          </p:grpSpPr>
          <p:sp>
            <p:nvSpPr>
              <p:cNvPr id="24603" name="Line 9"/>
              <p:cNvSpPr>
                <a:spLocks noChangeShapeType="1"/>
              </p:cNvSpPr>
              <p:nvPr/>
            </p:nvSpPr>
            <p:spPr bwMode="auto">
              <a:xfrm>
                <a:off x="942" y="1500"/>
                <a:ext cx="174" cy="32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24604" name="Rectangle 10"/>
              <p:cNvSpPr>
                <a:spLocks noChangeArrowheads="1"/>
              </p:cNvSpPr>
              <p:nvPr/>
            </p:nvSpPr>
            <p:spPr bwMode="auto">
              <a:xfrm>
                <a:off x="240" y="942"/>
                <a:ext cx="2370" cy="55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83659" name="Group 11"/>
          <p:cNvGrpSpPr>
            <a:grpSpLocks/>
          </p:cNvGrpSpPr>
          <p:nvPr/>
        </p:nvGrpSpPr>
        <p:grpSpPr bwMode="auto">
          <a:xfrm>
            <a:off x="1800226" y="4381500"/>
            <a:ext cx="3762375" cy="1862138"/>
            <a:chOff x="174" y="2760"/>
            <a:chExt cx="2370" cy="1173"/>
          </a:xfrm>
        </p:grpSpPr>
        <p:sp>
          <p:nvSpPr>
            <p:cNvPr id="24597" name="Text Box 12"/>
            <p:cNvSpPr txBox="1">
              <a:spLocks noChangeArrowheads="1"/>
            </p:cNvSpPr>
            <p:nvPr/>
          </p:nvSpPr>
          <p:spPr bwMode="auto">
            <a:xfrm>
              <a:off x="233" y="3356"/>
              <a:ext cx="2144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b="1">
                  <a:solidFill>
                    <a:srgbClr val="FF0000"/>
                  </a:solidFill>
                  <a:latin typeface="Courier New" charset="0"/>
                </a:rPr>
                <a:t>udt_send():</a:t>
              </a:r>
              <a:r>
                <a:rPr lang="en-US" sz="1800">
                  <a:solidFill>
                    <a:prstClr val="black"/>
                  </a:solidFill>
                  <a:latin typeface="Times New Roman" charset="0"/>
                </a:rPr>
                <a:t> </a:t>
              </a:r>
              <a:r>
                <a:rPr lang="en-US" sz="1800">
                  <a:solidFill>
                    <a:prstClr val="black"/>
                  </a:solidFill>
                </a:rPr>
                <a:t>called by rdt,</a:t>
              </a:r>
            </a:p>
            <a:p>
              <a:pPr>
                <a:defRPr/>
              </a:pPr>
              <a:r>
                <a:rPr lang="en-US" sz="1800">
                  <a:solidFill>
                    <a:prstClr val="black"/>
                  </a:solidFill>
                </a:rPr>
                <a:t>to transfer packet over </a:t>
              </a:r>
            </a:p>
            <a:p>
              <a:pPr>
                <a:defRPr/>
              </a:pPr>
              <a:r>
                <a:rPr lang="en-US" sz="1800">
                  <a:solidFill>
                    <a:prstClr val="black"/>
                  </a:solidFill>
                </a:rPr>
                <a:t>unreliable channel to receiver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grpSp>
          <p:nvGrpSpPr>
            <p:cNvPr id="20502" name="Group 13"/>
            <p:cNvGrpSpPr>
              <a:grpSpLocks/>
            </p:cNvGrpSpPr>
            <p:nvPr/>
          </p:nvGrpSpPr>
          <p:grpSpPr bwMode="auto">
            <a:xfrm>
              <a:off x="174" y="2760"/>
              <a:ext cx="2370" cy="1170"/>
              <a:chOff x="174" y="2760"/>
              <a:chExt cx="2370" cy="1170"/>
            </a:xfrm>
          </p:grpSpPr>
          <p:sp>
            <p:nvSpPr>
              <p:cNvPr id="24599" name="Line 14"/>
              <p:cNvSpPr>
                <a:spLocks noChangeShapeType="1"/>
              </p:cNvSpPr>
              <p:nvPr/>
            </p:nvSpPr>
            <p:spPr bwMode="auto">
              <a:xfrm flipV="1">
                <a:off x="882" y="2760"/>
                <a:ext cx="228" cy="6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24600" name="Rectangle 15"/>
              <p:cNvSpPr>
                <a:spLocks noChangeArrowheads="1"/>
              </p:cNvSpPr>
              <p:nvPr/>
            </p:nvSpPr>
            <p:spPr bwMode="auto">
              <a:xfrm>
                <a:off x="174" y="3372"/>
                <a:ext cx="2370" cy="55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83664" name="Group 16"/>
          <p:cNvGrpSpPr>
            <a:grpSpLocks/>
          </p:cNvGrpSpPr>
          <p:nvPr/>
        </p:nvGrpSpPr>
        <p:grpSpPr bwMode="auto">
          <a:xfrm>
            <a:off x="6446839" y="4362451"/>
            <a:ext cx="3965575" cy="1647825"/>
            <a:chOff x="3101" y="2748"/>
            <a:chExt cx="2498" cy="1038"/>
          </a:xfrm>
        </p:grpSpPr>
        <p:sp>
          <p:nvSpPr>
            <p:cNvPr id="24593" name="Text Box 17"/>
            <p:cNvSpPr txBox="1">
              <a:spLocks noChangeArrowheads="1"/>
            </p:cNvSpPr>
            <p:nvPr/>
          </p:nvSpPr>
          <p:spPr bwMode="auto">
            <a:xfrm>
              <a:off x="3101" y="3368"/>
              <a:ext cx="249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b="1">
                  <a:solidFill>
                    <a:srgbClr val="FF0000"/>
                  </a:solidFill>
                  <a:latin typeface="Courier New" charset="0"/>
                </a:rPr>
                <a:t>rdt_rcv():</a:t>
              </a:r>
              <a:r>
                <a:rPr lang="en-US" sz="1800">
                  <a:solidFill>
                    <a:prstClr val="black"/>
                  </a:solidFill>
                  <a:latin typeface="Times New Roman" charset="0"/>
                </a:rPr>
                <a:t> </a:t>
              </a:r>
              <a:r>
                <a:rPr lang="en-US" sz="1800">
                  <a:solidFill>
                    <a:prstClr val="black"/>
                  </a:solidFill>
                </a:rPr>
                <a:t>called when packet arrives on rcv-side of channel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grpSp>
          <p:nvGrpSpPr>
            <p:cNvPr id="20498" name="Group 18"/>
            <p:cNvGrpSpPr>
              <a:grpSpLocks/>
            </p:cNvGrpSpPr>
            <p:nvPr/>
          </p:nvGrpSpPr>
          <p:grpSpPr bwMode="auto">
            <a:xfrm>
              <a:off x="3162" y="2748"/>
              <a:ext cx="2370" cy="1038"/>
              <a:chOff x="3162" y="2748"/>
              <a:chExt cx="2370" cy="1038"/>
            </a:xfrm>
          </p:grpSpPr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 flipH="1" flipV="1">
                <a:off x="4596" y="2748"/>
                <a:ext cx="300" cy="63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24596" name="Rectangle 20"/>
              <p:cNvSpPr>
                <a:spLocks noChangeArrowheads="1"/>
              </p:cNvSpPr>
              <p:nvPr/>
            </p:nvSpPr>
            <p:spPr bwMode="auto">
              <a:xfrm>
                <a:off x="3162" y="3390"/>
                <a:ext cx="2370" cy="39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83669" name="Group 21"/>
          <p:cNvGrpSpPr>
            <a:grpSpLocks/>
          </p:cNvGrpSpPr>
          <p:nvPr/>
        </p:nvGrpSpPr>
        <p:grpSpPr bwMode="auto">
          <a:xfrm>
            <a:off x="6505576" y="1470026"/>
            <a:ext cx="3762375" cy="1349375"/>
            <a:chOff x="3138" y="926"/>
            <a:chExt cx="2370" cy="850"/>
          </a:xfrm>
        </p:grpSpPr>
        <p:sp>
          <p:nvSpPr>
            <p:cNvPr id="24589" name="Text Box 22"/>
            <p:cNvSpPr txBox="1">
              <a:spLocks noChangeArrowheads="1"/>
            </p:cNvSpPr>
            <p:nvPr/>
          </p:nvSpPr>
          <p:spPr bwMode="auto">
            <a:xfrm>
              <a:off x="3215" y="926"/>
              <a:ext cx="207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b="1">
                  <a:solidFill>
                    <a:srgbClr val="FF0000"/>
                  </a:solidFill>
                  <a:latin typeface="Courier New" charset="0"/>
                </a:rPr>
                <a:t>deliver_data():</a:t>
              </a:r>
              <a:r>
                <a:rPr lang="en-US" sz="1800">
                  <a:solidFill>
                    <a:prstClr val="black"/>
                  </a:solidFill>
                  <a:latin typeface="Times New Roman" charset="0"/>
                </a:rPr>
                <a:t> </a:t>
              </a:r>
              <a:r>
                <a:rPr lang="en-US" sz="1800">
                  <a:solidFill>
                    <a:prstClr val="black"/>
                  </a:solidFill>
                </a:rPr>
                <a:t>called by </a:t>
              </a:r>
              <a:r>
                <a:rPr lang="en-US" sz="1800" b="1">
                  <a:solidFill>
                    <a:prstClr val="black"/>
                  </a:solidFill>
                </a:rPr>
                <a:t>rdt</a:t>
              </a:r>
              <a:r>
                <a:rPr lang="en-US" sz="1800">
                  <a:solidFill>
                    <a:prstClr val="black"/>
                  </a:solidFill>
                </a:rPr>
                <a:t> to deliver data to upper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grpSp>
          <p:nvGrpSpPr>
            <p:cNvPr id="20494" name="Group 23"/>
            <p:cNvGrpSpPr>
              <a:grpSpLocks/>
            </p:cNvGrpSpPr>
            <p:nvPr/>
          </p:nvGrpSpPr>
          <p:grpSpPr bwMode="auto">
            <a:xfrm>
              <a:off x="3138" y="942"/>
              <a:ext cx="2370" cy="834"/>
              <a:chOff x="3138" y="942"/>
              <a:chExt cx="2370" cy="834"/>
            </a:xfrm>
          </p:grpSpPr>
          <p:sp>
            <p:nvSpPr>
              <p:cNvPr id="24591" name="Line 24"/>
              <p:cNvSpPr>
                <a:spLocks noChangeShapeType="1"/>
              </p:cNvSpPr>
              <p:nvPr/>
            </p:nvSpPr>
            <p:spPr bwMode="auto">
              <a:xfrm flipH="1">
                <a:off x="4560" y="1344"/>
                <a:ext cx="150" cy="43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24592" name="Rectangle 25"/>
              <p:cNvSpPr>
                <a:spLocks noChangeArrowheads="1"/>
              </p:cNvSpPr>
              <p:nvPr/>
            </p:nvSpPr>
            <p:spPr bwMode="auto">
              <a:xfrm>
                <a:off x="3138" y="942"/>
                <a:ext cx="2370" cy="39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6265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RDT: 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4103" y="3861048"/>
            <a:ext cx="7688008" cy="2592288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A </a:t>
            </a:r>
            <a:r>
              <a:rPr lang="sv-SE" dirty="0" err="1" smtClean="0"/>
              <a:t>sends</a:t>
            </a:r>
            <a:r>
              <a:rPr lang="sv-SE" dirty="0" smtClean="0"/>
              <a:t> </a:t>
            </a:r>
            <a:r>
              <a:rPr lang="sv-SE" dirty="0" err="1" smtClean="0"/>
              <a:t>one</a:t>
            </a:r>
            <a:r>
              <a:rPr lang="sv-SE" dirty="0" smtClean="0"/>
              <a:t> page at a </a:t>
            </a:r>
            <a:r>
              <a:rPr lang="sv-SE" dirty="0" err="1" smtClean="0"/>
              <a:t>time</a:t>
            </a:r>
            <a:r>
              <a:rPr lang="sv-SE" dirty="0" smtClean="0"/>
              <a:t>; </a:t>
            </a:r>
          </a:p>
          <a:p>
            <a:pPr marL="0" indent="0">
              <a:buNone/>
            </a:pPr>
            <a:r>
              <a:rPr lang="sv-SE" dirty="0" err="1" smtClean="0"/>
              <a:t>How</a:t>
            </a:r>
            <a:r>
              <a:rPr lang="sv-SE" dirty="0" smtClean="0"/>
              <a:t> do A &amp; B  do </a:t>
            </a:r>
            <a:r>
              <a:rPr lang="sv-SE" dirty="0" err="1" smtClean="0"/>
              <a:t>their</a:t>
            </a:r>
            <a:r>
              <a:rPr lang="sv-SE" dirty="0" smtClean="0"/>
              <a:t> </a:t>
            </a:r>
            <a:r>
              <a:rPr lang="sv-SE" dirty="0" err="1" smtClean="0"/>
              <a:t>job</a:t>
            </a:r>
            <a:r>
              <a:rPr lang="sv-SE" dirty="0" smtClean="0"/>
              <a:t>  </a:t>
            </a:r>
            <a:r>
              <a:rPr lang="sv-SE" dirty="0" err="1" smtClean="0"/>
              <a:t>if</a:t>
            </a:r>
            <a:r>
              <a:rPr lang="sv-SE" dirty="0" smtClean="0"/>
              <a:t> MMS </a:t>
            </a:r>
            <a:r>
              <a:rPr lang="sv-SE" dirty="0" err="1" smtClean="0"/>
              <a:t>connection</a:t>
            </a:r>
            <a:r>
              <a:rPr lang="sv-SE" dirty="0" smtClean="0"/>
              <a:t>…</a:t>
            </a:r>
          </a:p>
          <a:p>
            <a:r>
              <a:rPr lang="sv-SE" dirty="0" smtClean="0"/>
              <a:t>…is </a:t>
            </a:r>
            <a:r>
              <a:rPr lang="sv-SE" dirty="0" err="1" smtClean="0"/>
              <a:t>reliable</a:t>
            </a:r>
            <a:r>
              <a:rPr lang="sv-SE" dirty="0" smtClean="0"/>
              <a:t>?</a:t>
            </a:r>
          </a:p>
          <a:p>
            <a:r>
              <a:rPr lang="sv-SE" dirty="0" smtClean="0"/>
              <a:t>…</a:t>
            </a:r>
            <a:r>
              <a:rPr lang="sv-SE" dirty="0" err="1" smtClean="0"/>
              <a:t>might</a:t>
            </a:r>
            <a:r>
              <a:rPr lang="sv-SE" dirty="0" smtClean="0"/>
              <a:t> </a:t>
            </a:r>
            <a:r>
              <a:rPr lang="sv-SE" dirty="0" err="1" smtClean="0"/>
              <a:t>introduce</a:t>
            </a:r>
            <a:r>
              <a:rPr lang="sv-SE" dirty="0" smtClean="0"/>
              <a:t> </a:t>
            </a:r>
            <a:r>
              <a:rPr lang="sv-SE" dirty="0" err="1" smtClean="0"/>
              <a:t>errors</a:t>
            </a:r>
            <a:r>
              <a:rPr lang="sv-SE" dirty="0" smtClean="0"/>
              <a:t>?</a:t>
            </a:r>
          </a:p>
          <a:p>
            <a:r>
              <a:rPr lang="sv-SE" dirty="0" smtClean="0"/>
              <a:t>…</a:t>
            </a:r>
            <a:r>
              <a:rPr lang="sv-SE" dirty="0" err="1" smtClean="0"/>
              <a:t>might</a:t>
            </a:r>
            <a:r>
              <a:rPr lang="sv-SE" dirty="0" smtClean="0"/>
              <a:t> </a:t>
            </a:r>
            <a:r>
              <a:rPr lang="sv-SE" dirty="0" err="1" smtClean="0"/>
              <a:t>lose</a:t>
            </a:r>
            <a:r>
              <a:rPr lang="sv-SE" dirty="0" smtClean="0"/>
              <a:t> MMSs?</a:t>
            </a:r>
          </a:p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6C4E7-7DAB-41A8-AE4E-BFB36220FC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495600" y="1811425"/>
            <a:ext cx="324036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95600" y="3068960"/>
            <a:ext cx="324036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806863" y="1772816"/>
            <a:ext cx="353904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919484" y="3068961"/>
            <a:ext cx="3313805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47071" y="849487"/>
            <a:ext cx="2495811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prstClr val="black"/>
                </a:solidFill>
              </a:rPr>
              <a:t>S </a:t>
            </a:r>
            <a:r>
              <a:rPr lang="sv-SE" b="1" dirty="0" err="1">
                <a:solidFill>
                  <a:prstClr val="black"/>
                </a:solidFill>
              </a:rPr>
              <a:t>application</a:t>
            </a:r>
            <a:r>
              <a:rPr lang="sv-SE" b="1" dirty="0">
                <a:solidFill>
                  <a:prstClr val="black"/>
                </a:solidFill>
              </a:rPr>
              <a:t>:  </a:t>
            </a:r>
            <a:r>
              <a:rPr lang="sv-SE" b="1" dirty="0" err="1">
                <a:solidFill>
                  <a:prstClr val="black"/>
                </a:solidFill>
              </a:rPr>
              <a:t>Author</a:t>
            </a:r>
            <a:endParaRPr lang="sv-SE" b="1" dirty="0">
              <a:solidFill>
                <a:prstClr val="black"/>
              </a:solidFill>
            </a:endParaRPr>
          </a:p>
          <a:p>
            <a:r>
              <a:rPr lang="sv-SE" dirty="0" err="1">
                <a:solidFill>
                  <a:prstClr val="black"/>
                </a:solidFill>
              </a:rPr>
              <a:t>Writes</a:t>
            </a:r>
            <a:r>
              <a:rPr lang="sv-SE" dirty="0">
                <a:solidFill>
                  <a:prstClr val="black"/>
                </a:solidFill>
              </a:rPr>
              <a:t> and </a:t>
            </a:r>
            <a:r>
              <a:rPr lang="sv-SE" dirty="0" err="1">
                <a:solidFill>
                  <a:prstClr val="black"/>
                </a:solidFill>
              </a:rPr>
              <a:t>Sends</a:t>
            </a:r>
            <a:r>
              <a:rPr lang="sv-SE" dirty="0">
                <a:solidFill>
                  <a:prstClr val="black"/>
                </a:solidFill>
              </a:rPr>
              <a:t> pages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06863" y="1001886"/>
            <a:ext cx="353904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prstClr val="black"/>
                </a:solidFill>
              </a:rPr>
              <a:t>R</a:t>
            </a:r>
            <a:r>
              <a:rPr lang="sv-SE" b="1" dirty="0">
                <a:solidFill>
                  <a:prstClr val="black"/>
                </a:solidFill>
              </a:rPr>
              <a:t> </a:t>
            </a:r>
            <a:r>
              <a:rPr lang="sv-SE" b="1" dirty="0" err="1">
                <a:solidFill>
                  <a:prstClr val="black"/>
                </a:solidFill>
              </a:rPr>
              <a:t>application</a:t>
            </a:r>
            <a:r>
              <a:rPr lang="sv-SE" b="1" dirty="0">
                <a:solidFill>
                  <a:prstClr val="black"/>
                </a:solidFill>
              </a:rPr>
              <a:t>:  </a:t>
            </a:r>
            <a:r>
              <a:rPr lang="sv-SE" b="1" dirty="0" err="1">
                <a:solidFill>
                  <a:prstClr val="black"/>
                </a:solidFill>
              </a:rPr>
              <a:t>publisher</a:t>
            </a:r>
            <a:endParaRPr lang="sv-SE" b="1" dirty="0">
              <a:solidFill>
                <a:prstClr val="black"/>
              </a:solidFill>
            </a:endParaRPr>
          </a:p>
          <a:p>
            <a:r>
              <a:rPr lang="sv-SE" dirty="0" err="1">
                <a:solidFill>
                  <a:prstClr val="black"/>
                </a:solidFill>
              </a:rPr>
              <a:t>Receives</a:t>
            </a:r>
            <a:r>
              <a:rPr lang="sv-SE" dirty="0">
                <a:solidFill>
                  <a:prstClr val="black"/>
                </a:solidFill>
              </a:rPr>
              <a:t> &amp; </a:t>
            </a:r>
            <a:r>
              <a:rPr lang="sv-SE" dirty="0" err="1">
                <a:solidFill>
                  <a:prstClr val="black"/>
                </a:solidFill>
              </a:rPr>
              <a:t>publishes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written</a:t>
            </a:r>
            <a:r>
              <a:rPr lang="sv-SE" dirty="0">
                <a:solidFill>
                  <a:prstClr val="black"/>
                </a:solidFill>
              </a:rPr>
              <a:t> pages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24104" y="1988841"/>
            <a:ext cx="369658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prstClr val="black"/>
                </a:solidFill>
              </a:rPr>
              <a:t>S transport: </a:t>
            </a:r>
            <a:r>
              <a:rPr lang="sv-SE" b="1" dirty="0" err="1">
                <a:solidFill>
                  <a:prstClr val="black"/>
                </a:solidFill>
              </a:rPr>
              <a:t>secretary</a:t>
            </a:r>
            <a:r>
              <a:rPr lang="sv-SE" b="1" dirty="0">
                <a:solidFill>
                  <a:prstClr val="black"/>
                </a:solidFill>
              </a:rPr>
              <a:t> Alice </a:t>
            </a:r>
          </a:p>
          <a:p>
            <a:r>
              <a:rPr lang="sv-SE" dirty="0">
                <a:solidFill>
                  <a:prstClr val="black"/>
                </a:solidFill>
              </a:rPr>
              <a:t>Must </a:t>
            </a:r>
            <a:r>
              <a:rPr lang="sv-SE" dirty="0" err="1">
                <a:solidFill>
                  <a:prstClr val="black"/>
                </a:solidFill>
              </a:rPr>
              <a:t>send</a:t>
            </a:r>
            <a:r>
              <a:rPr lang="sv-SE" dirty="0">
                <a:solidFill>
                  <a:prstClr val="black"/>
                </a:solidFill>
              </a:rPr>
              <a:t> pages on </a:t>
            </a:r>
            <a:r>
              <a:rPr lang="sv-SE" dirty="0" err="1">
                <a:solidFill>
                  <a:prstClr val="black"/>
                </a:solidFill>
              </a:rPr>
              <a:t>behalf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of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author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23159" y="1988840"/>
            <a:ext cx="347922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prstClr val="black"/>
                </a:solidFill>
              </a:rPr>
              <a:t>S transport: </a:t>
            </a:r>
            <a:r>
              <a:rPr lang="sv-SE" b="1" dirty="0" err="1">
                <a:solidFill>
                  <a:prstClr val="black"/>
                </a:solidFill>
              </a:rPr>
              <a:t>secretary</a:t>
            </a:r>
            <a:r>
              <a:rPr lang="sv-SE" b="1" dirty="0">
                <a:solidFill>
                  <a:prstClr val="black"/>
                </a:solidFill>
              </a:rPr>
              <a:t> Bob</a:t>
            </a:r>
          </a:p>
          <a:p>
            <a:r>
              <a:rPr lang="sv-SE" dirty="0" err="1">
                <a:solidFill>
                  <a:prstClr val="black"/>
                </a:solidFill>
              </a:rPr>
              <a:t>Receives</a:t>
            </a:r>
            <a:r>
              <a:rPr lang="sv-SE" dirty="0">
                <a:solidFill>
                  <a:prstClr val="black"/>
                </a:solidFill>
              </a:rPr>
              <a:t>  pages; </a:t>
            </a:r>
          </a:p>
          <a:p>
            <a:r>
              <a:rPr lang="sv-SE" dirty="0">
                <a:solidFill>
                  <a:prstClr val="black"/>
                </a:solidFill>
              </a:rPr>
              <a:t>Must pass on </a:t>
            </a:r>
            <a:r>
              <a:rPr lang="sv-SE" dirty="0" err="1">
                <a:solidFill>
                  <a:prstClr val="black"/>
                </a:solidFill>
              </a:rPr>
              <a:t>to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publisher</a:t>
            </a:r>
            <a:r>
              <a:rPr lang="sv-SE" dirty="0">
                <a:solidFill>
                  <a:prstClr val="black"/>
                </a:solidFill>
              </a:rPr>
              <a:t> in-order</a:t>
            </a:r>
            <a:endParaRPr lang="sv-SE" dirty="0">
              <a:solidFill>
                <a:prstClr val="black"/>
              </a:solidFill>
            </a:endParaRPr>
          </a:p>
        </p:txBody>
      </p:sp>
      <p:pic>
        <p:nvPicPr>
          <p:cNvPr id="26" name="Picture 7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088" y="1772817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8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711" y="1772817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Freeform 24"/>
          <p:cNvSpPr>
            <a:spLocks/>
          </p:cNvSpPr>
          <p:nvPr/>
        </p:nvSpPr>
        <p:spPr bwMode="auto">
          <a:xfrm>
            <a:off x="2833906" y="1001886"/>
            <a:ext cx="5828865" cy="2486363"/>
          </a:xfrm>
          <a:custGeom>
            <a:avLst/>
            <a:gdLst>
              <a:gd name="T0" fmla="*/ 0 w 4572"/>
              <a:gd name="T1" fmla="*/ 2147483647 h 1752"/>
              <a:gd name="T2" fmla="*/ 0 w 4572"/>
              <a:gd name="T3" fmla="*/ 2147483647 h 1752"/>
              <a:gd name="T4" fmla="*/ 2147483647 w 4572"/>
              <a:gd name="T5" fmla="*/ 2147483647 h 1752"/>
              <a:gd name="T6" fmla="*/ 2147483647 w 4572"/>
              <a:gd name="T7" fmla="*/ 0 h 1752"/>
              <a:gd name="T8" fmla="*/ 0 60000 65536"/>
              <a:gd name="T9" fmla="*/ 0 60000 65536"/>
              <a:gd name="T10" fmla="*/ 0 60000 65536"/>
              <a:gd name="T11" fmla="*/ 0 60000 65536"/>
              <a:gd name="T12" fmla="*/ 0 w 4572"/>
              <a:gd name="T13" fmla="*/ 0 h 1752"/>
              <a:gd name="T14" fmla="*/ 4572 w 4572"/>
              <a:gd name="T15" fmla="*/ 1752 h 17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72" h="1752">
                <a:moveTo>
                  <a:pt x="0" y="264"/>
                </a:moveTo>
                <a:lnTo>
                  <a:pt x="0" y="1752"/>
                </a:lnTo>
                <a:lnTo>
                  <a:pt x="4572" y="1746"/>
                </a:lnTo>
                <a:lnTo>
                  <a:pt x="4572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47728" y="3303582"/>
            <a:ext cx="4704814" cy="369332"/>
          </a:xfrm>
          <a:prstGeom prst="rect">
            <a:avLst/>
          </a:prstGeom>
          <a:solidFill>
            <a:srgbClr val="FFFF00">
              <a:alpha val="53000"/>
            </a:srgbClr>
          </a:solidFill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prstClr val="black"/>
                </a:solidFill>
              </a:rPr>
              <a:t>Bidirectional</a:t>
            </a:r>
            <a:r>
              <a:rPr lang="sv-SE" b="1" dirty="0">
                <a:solidFill>
                  <a:prstClr val="black"/>
                </a:solidFill>
              </a:rPr>
              <a:t> 1-page-at-a-time-MMS </a:t>
            </a:r>
            <a:r>
              <a:rPr lang="sv-SE" b="1" dirty="0" err="1">
                <a:solidFill>
                  <a:prstClr val="black"/>
                </a:solidFill>
              </a:rPr>
              <a:t>connection</a:t>
            </a:r>
            <a:endParaRPr lang="sv-SE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97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86142651-8EF0-4EAA-9235-8F2AD083F44C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0632" y="959644"/>
            <a:ext cx="11371385" cy="2158694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CC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CC0000"/>
                </a:solidFill>
              </a:rPr>
              <a:t>We</a:t>
            </a:r>
            <a:r>
              <a:rPr lang="ja-JP" altLang="sv-SE" dirty="0" smtClean="0">
                <a:solidFill>
                  <a:srgbClr val="CC0000"/>
                </a:solidFill>
              </a:rPr>
              <a:t> </a:t>
            </a:r>
            <a:r>
              <a:rPr lang="sv-SE" altLang="ja-JP" dirty="0" err="1" smtClean="0">
                <a:solidFill>
                  <a:srgbClr val="CC0000"/>
                </a:solidFill>
              </a:rPr>
              <a:t>wi</a:t>
            </a:r>
            <a:r>
              <a:rPr lang="en-US" altLang="ja-JP" dirty="0" err="1" smtClean="0">
                <a:solidFill>
                  <a:srgbClr val="CC0000"/>
                </a:solidFill>
              </a:rPr>
              <a:t>ll</a:t>
            </a:r>
            <a:r>
              <a:rPr lang="en-US" altLang="ja-JP" dirty="0" smtClean="0">
                <a:solidFill>
                  <a:srgbClr val="CC0000"/>
                </a:solidFill>
              </a:rPr>
              <a:t>:</a:t>
            </a:r>
          </a:p>
          <a:p>
            <a:pPr>
              <a:defRPr/>
            </a:pPr>
            <a:r>
              <a:rPr lang="en-US" dirty="0" smtClean="0"/>
              <a:t>incrementally develop sender, receiver sides of </a:t>
            </a:r>
            <a:r>
              <a:rPr lang="en-US" u="sng" dirty="0" smtClean="0">
                <a:solidFill>
                  <a:srgbClr val="CC0000"/>
                </a:solidFill>
              </a:rPr>
              <a:t>r</a:t>
            </a:r>
            <a:r>
              <a:rPr lang="en-US" dirty="0" smtClean="0"/>
              <a:t>eliable </a:t>
            </a:r>
            <a:r>
              <a:rPr lang="en-US" u="sng" dirty="0" smtClean="0">
                <a:solidFill>
                  <a:srgbClr val="CC0000"/>
                </a:solidFill>
              </a:rPr>
              <a:t>d</a:t>
            </a:r>
            <a:r>
              <a:rPr lang="en-US" dirty="0" smtClean="0"/>
              <a:t>ata </a:t>
            </a:r>
            <a:r>
              <a:rPr lang="en-US" u="sng" dirty="0" smtClean="0">
                <a:solidFill>
                  <a:srgbClr val="CC0000"/>
                </a:solidFill>
              </a:rPr>
              <a:t>t</a:t>
            </a:r>
            <a:r>
              <a:rPr lang="en-US" dirty="0" smtClean="0"/>
              <a:t>ransfer protocol (</a:t>
            </a:r>
            <a:r>
              <a:rPr lang="en-US" dirty="0" err="1" smtClean="0"/>
              <a:t>rdt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/>
              <a:t>use </a:t>
            </a:r>
            <a:r>
              <a:rPr lang="en-US" b="1" dirty="0" smtClean="0"/>
              <a:t>finite state machines (FSM) </a:t>
            </a:r>
            <a:r>
              <a:rPr lang="en-US" dirty="0" smtClean="0"/>
              <a:t> to specify sender, </a:t>
            </a:r>
            <a:r>
              <a:rPr lang="en-US" dirty="0" smtClean="0"/>
              <a:t>receiver </a:t>
            </a:r>
            <a:r>
              <a:rPr lang="en-US" dirty="0" err="1" smtClean="0"/>
              <a:t>behaviour</a:t>
            </a:r>
            <a:endParaRPr lang="en-US" dirty="0" smtClean="0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4684714" y="4652963"/>
            <a:ext cx="809625" cy="876300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4619626" y="4686300"/>
            <a:ext cx="809625" cy="8763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627563" y="4816476"/>
            <a:ext cx="7350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>
                <a:solidFill>
                  <a:prstClr val="black"/>
                </a:solidFill>
              </a:rPr>
              <a:t>state</a:t>
            </a:r>
          </a:p>
          <a:p>
            <a:pPr>
              <a:defRPr/>
            </a:pPr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21512" name="Freeform 8"/>
          <p:cNvSpPr>
            <a:spLocks/>
          </p:cNvSpPr>
          <p:nvPr/>
        </p:nvSpPr>
        <p:spPr bwMode="auto">
          <a:xfrm>
            <a:off x="5505451" y="4638675"/>
            <a:ext cx="3952875" cy="285750"/>
          </a:xfrm>
          <a:custGeom>
            <a:avLst/>
            <a:gdLst>
              <a:gd name="T0" fmla="*/ 0 w 1446"/>
              <a:gd name="T1" fmla="*/ 2147483647 h 180"/>
              <a:gd name="T2" fmla="*/ 2147483647 w 1446"/>
              <a:gd name="T3" fmla="*/ 2147483647 h 1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446" h="180">
                <a:moveTo>
                  <a:pt x="0" y="180"/>
                </a:moveTo>
                <a:cubicBezTo>
                  <a:pt x="540" y="30"/>
                  <a:pt x="972" y="0"/>
                  <a:pt x="1446" y="168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5609" name="Oval 10"/>
          <p:cNvSpPr>
            <a:spLocks noChangeArrowheads="1"/>
          </p:cNvSpPr>
          <p:nvPr/>
        </p:nvSpPr>
        <p:spPr bwMode="auto">
          <a:xfrm>
            <a:off x="9437689" y="4746625"/>
            <a:ext cx="809625" cy="876300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5610" name="Oval 11"/>
          <p:cNvSpPr>
            <a:spLocks noChangeArrowheads="1"/>
          </p:cNvSpPr>
          <p:nvPr/>
        </p:nvSpPr>
        <p:spPr bwMode="auto">
          <a:xfrm>
            <a:off x="9372601" y="4791075"/>
            <a:ext cx="809625" cy="8763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9380538" y="4921251"/>
            <a:ext cx="7350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>
                <a:solidFill>
                  <a:prstClr val="black"/>
                </a:solidFill>
              </a:rPr>
              <a:t>state</a:t>
            </a:r>
          </a:p>
          <a:p>
            <a:pPr>
              <a:defRPr/>
            </a:pPr>
            <a:r>
              <a:rPr lang="en-US" sz="200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5735639" y="4003676"/>
            <a:ext cx="3152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srgbClr val="CC0000"/>
                </a:solidFill>
              </a:rPr>
              <a:t>event causing state transition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5613" name="Text Box 14"/>
          <p:cNvSpPr txBox="1">
            <a:spLocks noChangeArrowheads="1"/>
          </p:cNvSpPr>
          <p:nvPr/>
        </p:nvSpPr>
        <p:spPr bwMode="auto">
          <a:xfrm>
            <a:off x="5662613" y="4298951"/>
            <a:ext cx="3421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srgbClr val="CC0000"/>
                </a:solidFill>
              </a:rPr>
              <a:t>actions taken on state transition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5629276" y="4352925"/>
            <a:ext cx="33813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5615" name="Rectangle 16"/>
          <p:cNvSpPr>
            <a:spLocks noChangeArrowheads="1"/>
          </p:cNvSpPr>
          <p:nvPr/>
        </p:nvSpPr>
        <p:spPr bwMode="auto">
          <a:xfrm>
            <a:off x="1647826" y="4686300"/>
            <a:ext cx="27717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r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>
                <a:solidFill>
                  <a:srgbClr val="CC0000"/>
                </a:solidFill>
              </a:rPr>
              <a:t>state:</a:t>
            </a:r>
            <a:r>
              <a:rPr lang="en-US">
                <a:solidFill>
                  <a:prstClr val="black"/>
                </a:solidFill>
              </a:rPr>
              <a:t> when in this </a:t>
            </a:r>
            <a:r>
              <a:rPr lang="ja-JP" altLang="en-US">
                <a:solidFill>
                  <a:prstClr val="black"/>
                </a:solidFill>
              </a:rPr>
              <a:t>“</a:t>
            </a:r>
            <a:r>
              <a:rPr lang="en-US" altLang="ja-JP">
                <a:solidFill>
                  <a:prstClr val="black"/>
                </a:solidFill>
              </a:rPr>
              <a:t>state</a:t>
            </a:r>
            <a:r>
              <a:rPr lang="ja-JP" altLang="en-US">
                <a:solidFill>
                  <a:prstClr val="black"/>
                </a:solidFill>
              </a:rPr>
              <a:t>”</a:t>
            </a:r>
            <a:r>
              <a:rPr lang="en-US" altLang="ja-JP">
                <a:solidFill>
                  <a:prstClr val="black"/>
                </a:solidFill>
              </a:rPr>
              <a:t> next state uniquely determined by next event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21520" name="Freeform 17"/>
          <p:cNvSpPr>
            <a:spLocks/>
          </p:cNvSpPr>
          <p:nvPr/>
        </p:nvSpPr>
        <p:spPr bwMode="auto">
          <a:xfrm>
            <a:off x="4905375" y="5562601"/>
            <a:ext cx="95250" cy="581025"/>
          </a:xfrm>
          <a:custGeom>
            <a:avLst/>
            <a:gdLst>
              <a:gd name="T0" fmla="*/ 2147483647 w 60"/>
              <a:gd name="T1" fmla="*/ 2147483647 h 366"/>
              <a:gd name="T2" fmla="*/ 2147483647 w 60"/>
              <a:gd name="T3" fmla="*/ 0 h 36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0" h="366">
                <a:moveTo>
                  <a:pt x="48" y="366"/>
                </a:moveTo>
                <a:cubicBezTo>
                  <a:pt x="0" y="204"/>
                  <a:pt x="60" y="55"/>
                  <a:pt x="60" y="0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521" name="Freeform 18"/>
          <p:cNvSpPr>
            <a:spLocks/>
          </p:cNvSpPr>
          <p:nvPr/>
        </p:nvSpPr>
        <p:spPr bwMode="auto">
          <a:xfrm flipH="1" flipV="1">
            <a:off x="10048875" y="5600701"/>
            <a:ext cx="95250" cy="581025"/>
          </a:xfrm>
          <a:custGeom>
            <a:avLst/>
            <a:gdLst>
              <a:gd name="T0" fmla="*/ 2147483647 w 60"/>
              <a:gd name="T1" fmla="*/ 2147483647 h 366"/>
              <a:gd name="T2" fmla="*/ 2147483647 w 60"/>
              <a:gd name="T3" fmla="*/ 0 h 36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0" h="366">
                <a:moveTo>
                  <a:pt x="48" y="366"/>
                </a:moveTo>
                <a:cubicBezTo>
                  <a:pt x="0" y="204"/>
                  <a:pt x="60" y="55"/>
                  <a:pt x="60" y="0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5618" name="Line 19"/>
          <p:cNvSpPr>
            <a:spLocks noChangeShapeType="1"/>
          </p:cNvSpPr>
          <p:nvPr/>
        </p:nvSpPr>
        <p:spPr bwMode="auto">
          <a:xfrm>
            <a:off x="5429251" y="5305426"/>
            <a:ext cx="1571625" cy="7524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5619" name="Text Box 21"/>
          <p:cNvSpPr txBox="1">
            <a:spLocks noChangeArrowheads="1"/>
          </p:cNvSpPr>
          <p:nvPr/>
        </p:nvSpPr>
        <p:spPr bwMode="auto">
          <a:xfrm>
            <a:off x="6196013" y="5099051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srgbClr val="CC0000"/>
                </a:solidFill>
              </a:rPr>
              <a:t>event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5620" name="Text Box 22"/>
          <p:cNvSpPr txBox="1">
            <a:spLocks noChangeArrowheads="1"/>
          </p:cNvSpPr>
          <p:nvPr/>
        </p:nvSpPr>
        <p:spPr bwMode="auto">
          <a:xfrm>
            <a:off x="6156325" y="5403851"/>
            <a:ext cx="89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srgbClr val="CC0000"/>
                </a:solidFill>
              </a:rPr>
              <a:t>actions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5621" name="Line 23"/>
          <p:cNvSpPr>
            <a:spLocks noChangeShapeType="1"/>
          </p:cNvSpPr>
          <p:nvPr/>
        </p:nvSpPr>
        <p:spPr bwMode="auto">
          <a:xfrm>
            <a:off x="6105526" y="5457825"/>
            <a:ext cx="9429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5623" name="Rectangle 28"/>
          <p:cNvSpPr>
            <a:spLocks noGrp="1" noChangeArrowheads="1"/>
          </p:cNvSpPr>
          <p:nvPr>
            <p:ph type="title"/>
          </p:nvPr>
        </p:nvSpPr>
        <p:spPr>
          <a:xfrm>
            <a:off x="1935163" y="193675"/>
            <a:ext cx="7772400" cy="705644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Reliable data transfer: 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81614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Transport services and protocols</a:t>
            </a:r>
            <a:endParaRPr lang="en-US"/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1601" y="1638189"/>
            <a:ext cx="5656385" cy="416264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provide </a:t>
            </a:r>
            <a:r>
              <a:rPr lang="en-US" dirty="0"/>
              <a:t>c</a:t>
            </a:r>
            <a:r>
              <a:rPr lang="en-US" dirty="0" smtClean="0"/>
              <a:t>ommunication services to app-layer protocols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transport protocols run in end systems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send side: breaks app messages into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segments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passes to  network layer</a:t>
            </a:r>
          </a:p>
          <a:p>
            <a:pPr lvl="1">
              <a:lnSpc>
                <a:spcPct val="120000"/>
              </a:lnSpc>
            </a:pPr>
            <a:r>
              <a:rPr lang="en-US" dirty="0" err="1" smtClean="0"/>
              <a:t>rcv</a:t>
            </a:r>
            <a:r>
              <a:rPr lang="en-US" dirty="0" smtClean="0"/>
              <a:t> side: </a:t>
            </a:r>
            <a:r>
              <a:rPr lang="en-US" dirty="0" smtClean="0">
                <a:solidFill>
                  <a:srgbClr val="C00000"/>
                </a:solidFill>
              </a:rPr>
              <a:t>reassembles</a:t>
            </a:r>
            <a:r>
              <a:rPr lang="en-US" dirty="0" smtClean="0"/>
              <a:t> segments into messages, </a:t>
            </a:r>
            <a:r>
              <a:rPr lang="en-US" dirty="0" smtClean="0">
                <a:solidFill>
                  <a:srgbClr val="C00000"/>
                </a:solidFill>
              </a:rPr>
              <a:t>passes to app </a:t>
            </a:r>
            <a:r>
              <a:rPr lang="en-US" dirty="0" smtClean="0">
                <a:solidFill>
                  <a:srgbClr val="C00000"/>
                </a:solidFill>
              </a:rPr>
              <a:t>layer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fld id="{992DEDEF-40C0-4BF5-AD20-5D8244C3E57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 smtClean="0">
              <a:solidFill>
                <a:prstClr val="black"/>
              </a:solidFill>
            </a:endParaRPr>
          </a:p>
        </p:txBody>
      </p:sp>
      <p:grpSp>
        <p:nvGrpSpPr>
          <p:cNvPr id="3076" name="Group 894"/>
          <p:cNvGrpSpPr>
            <a:grpSpLocks/>
          </p:cNvGrpSpPr>
          <p:nvPr/>
        </p:nvGrpSpPr>
        <p:grpSpPr bwMode="auto">
          <a:xfrm>
            <a:off x="6626226" y="1601788"/>
            <a:ext cx="3540125" cy="4545012"/>
            <a:chOff x="3277" y="974"/>
            <a:chExt cx="2230" cy="2863"/>
          </a:xfrm>
        </p:grpSpPr>
        <p:sp>
          <p:nvSpPr>
            <p:cNvPr id="3105" name="Freeform 895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948 w 1036"/>
                <a:gd name="T1" fmla="*/ 11 h 675"/>
                <a:gd name="T2" fmla="*/ 571 w 1036"/>
                <a:gd name="T3" fmla="*/ 53 h 675"/>
                <a:gd name="T4" fmla="*/ 302 w 1036"/>
                <a:gd name="T5" fmla="*/ 129 h 675"/>
                <a:gd name="T6" fmla="*/ 224 w 1036"/>
                <a:gd name="T7" fmla="*/ 229 h 675"/>
                <a:gd name="T8" fmla="*/ 31 w 1036"/>
                <a:gd name="T9" fmla="*/ 297 h 675"/>
                <a:gd name="T10" fmla="*/ 25 w 1036"/>
                <a:gd name="T11" fmla="*/ 459 h 675"/>
                <a:gd name="T12" fmla="*/ 193 w 1036"/>
                <a:gd name="T13" fmla="*/ 489 h 675"/>
                <a:gd name="T14" fmla="*/ 672 w 1036"/>
                <a:gd name="T15" fmla="*/ 489 h 675"/>
                <a:gd name="T16" fmla="*/ 874 w 1036"/>
                <a:gd name="T17" fmla="*/ 555 h 675"/>
                <a:gd name="T18" fmla="*/ 1100 w 1036"/>
                <a:gd name="T19" fmla="*/ 657 h 675"/>
                <a:gd name="T20" fmla="*/ 1274 w 1036"/>
                <a:gd name="T21" fmla="*/ 661 h 675"/>
                <a:gd name="T22" fmla="*/ 1393 w 1036"/>
                <a:gd name="T23" fmla="*/ 603 h 675"/>
                <a:gd name="T24" fmla="*/ 1453 w 1036"/>
                <a:gd name="T25" fmla="*/ 445 h 675"/>
                <a:gd name="T26" fmla="*/ 1491 w 1036"/>
                <a:gd name="T27" fmla="*/ 291 h 675"/>
                <a:gd name="T28" fmla="*/ 1495 w 1036"/>
                <a:gd name="T29" fmla="*/ 107 h 675"/>
                <a:gd name="T30" fmla="*/ 1368 w 1036"/>
                <a:gd name="T31" fmla="*/ 17 h 675"/>
                <a:gd name="T32" fmla="*/ 1135 w 1036"/>
                <a:gd name="T33" fmla="*/ 3 h 675"/>
                <a:gd name="T34" fmla="*/ 948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3106" name="Group 896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4508" name="Rectangle 897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09" name="AutoShape 898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solidFill>
                    <a:srgbClr val="00CCFF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107" name="Freeform 899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32" name="Line 900"/>
            <p:cNvSpPr>
              <a:spLocks noChangeShapeType="1"/>
            </p:cNvSpPr>
            <p:nvPr/>
          </p:nvSpPr>
          <p:spPr bwMode="auto">
            <a:xfrm rot="-5400000">
              <a:off x="4942" y="3252"/>
              <a:ext cx="330" cy="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3" name="Line 901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4" name="Line 902"/>
            <p:cNvSpPr>
              <a:spLocks noChangeShapeType="1"/>
            </p:cNvSpPr>
            <p:nvPr/>
          </p:nvSpPr>
          <p:spPr bwMode="auto">
            <a:xfrm rot="-5400000">
              <a:off x="5151" y="3225"/>
              <a:ext cx="0" cy="7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5" name="Line 903"/>
            <p:cNvSpPr>
              <a:spLocks noChangeShapeType="1"/>
            </p:cNvSpPr>
            <p:nvPr/>
          </p:nvSpPr>
          <p:spPr bwMode="auto">
            <a:xfrm flipH="1">
              <a:off x="3827" y="2977"/>
              <a:ext cx="160" cy="29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6" name="Line 904"/>
            <p:cNvSpPr>
              <a:spLocks noChangeShapeType="1"/>
            </p:cNvSpPr>
            <p:nvPr/>
          </p:nvSpPr>
          <p:spPr bwMode="auto">
            <a:xfrm>
              <a:off x="3843" y="3009"/>
              <a:ext cx="1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7" name="Line 905"/>
            <p:cNvSpPr>
              <a:spLocks noChangeShapeType="1"/>
            </p:cNvSpPr>
            <p:nvPr/>
          </p:nvSpPr>
          <p:spPr bwMode="auto">
            <a:xfrm>
              <a:off x="3680" y="3221"/>
              <a:ext cx="17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8" name="Line 906"/>
            <p:cNvSpPr>
              <a:spLocks noChangeShapeType="1"/>
            </p:cNvSpPr>
            <p:nvPr/>
          </p:nvSpPr>
          <p:spPr bwMode="auto">
            <a:xfrm>
              <a:off x="3914" y="3271"/>
              <a:ext cx="30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39" name="Line 907"/>
            <p:cNvSpPr>
              <a:spLocks noChangeShapeType="1"/>
            </p:cNvSpPr>
            <p:nvPr/>
          </p:nvSpPr>
          <p:spPr bwMode="auto">
            <a:xfrm flipH="1">
              <a:off x="4065" y="3213"/>
              <a:ext cx="34" cy="5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0" name="Line 908"/>
            <p:cNvSpPr>
              <a:spLocks noChangeShapeType="1"/>
            </p:cNvSpPr>
            <p:nvPr/>
          </p:nvSpPr>
          <p:spPr bwMode="auto">
            <a:xfrm>
              <a:off x="3947" y="3269"/>
              <a:ext cx="1" cy="5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1" name="Line 909"/>
            <p:cNvSpPr>
              <a:spLocks noChangeShapeType="1"/>
            </p:cNvSpPr>
            <p:nvPr/>
          </p:nvSpPr>
          <p:spPr bwMode="auto">
            <a:xfrm flipH="1" flipV="1">
              <a:off x="4197" y="3274"/>
              <a:ext cx="0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2" name="Line 910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3" name="Line 911"/>
            <p:cNvSpPr>
              <a:spLocks noChangeShapeType="1"/>
            </p:cNvSpPr>
            <p:nvPr/>
          </p:nvSpPr>
          <p:spPr bwMode="auto">
            <a:xfrm>
              <a:off x="3901" y="3144"/>
              <a:ext cx="51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4" name="Line 912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45" name="Line 913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3122" name="Group 914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3482" name="Picture 915" descr="access_point_stylized_smal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83" name="Picture 916" descr="antenna_radiation_stylized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123" name="Freeform 917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124" name="Freeform 918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5057 w 765"/>
                <a:gd name="T1" fmla="*/ 207 h 459"/>
                <a:gd name="T2" fmla="*/ 3427 w 765"/>
                <a:gd name="T3" fmla="*/ 1471 h 459"/>
                <a:gd name="T4" fmla="*/ 1146 w 765"/>
                <a:gd name="T5" fmla="*/ 2093 h 459"/>
                <a:gd name="T6" fmla="*/ 164 w 765"/>
                <a:gd name="T7" fmla="*/ 7053 h 459"/>
                <a:gd name="T8" fmla="*/ 2144 w 765"/>
                <a:gd name="T9" fmla="*/ 9319 h 459"/>
                <a:gd name="T10" fmla="*/ 4121 w 765"/>
                <a:gd name="T11" fmla="*/ 8933 h 459"/>
                <a:gd name="T12" fmla="*/ 6957 w 765"/>
                <a:gd name="T13" fmla="*/ 9319 h 459"/>
                <a:gd name="T14" fmla="*/ 8325 w 765"/>
                <a:gd name="T15" fmla="*/ 9103 h 459"/>
                <a:gd name="T16" fmla="*/ 8961 w 765"/>
                <a:gd name="T17" fmla="*/ 7810 h 459"/>
                <a:gd name="T18" fmla="*/ 8945 w 765"/>
                <a:gd name="T19" fmla="*/ 3315 h 459"/>
                <a:gd name="T20" fmla="*/ 7894 w 765"/>
                <a:gd name="T21" fmla="*/ 723 h 459"/>
                <a:gd name="T22" fmla="*/ 5057 w 765"/>
                <a:gd name="T23" fmla="*/ 207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49" name="Line 919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0" name="Line 920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1" name="Line 921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2" name="Line 922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3" name="Line 923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4" name="Line 924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5" name="Line 925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6" name="Line 926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7" name="Line 927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8" name="Line 928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59" name="Line 929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0" name="Line 930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1" name="Line 931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2" name="Line 932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3" name="Line 933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4" name="Line 934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65" name="Line 935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3142" name="Group 936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3465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66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67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68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69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70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71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72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73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74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75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76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77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78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79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04" name="Oval 952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pic>
            <p:nvPicPr>
              <p:cNvPr id="3481" name="Picture 953" descr="cell_tower_radiation_gray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3143" name="Group 954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4480" name="Line 955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3457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58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59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3460" name="Group 959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3463" name="Freeform 96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64" name="Freeform 96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485" name="Line 962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86" name="Line 963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144" name="Group 964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344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4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5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3451" name="Group 96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3454" name="Freeform 96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55" name="Freeform 97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476" name="Line 97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77" name="Line 97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145" name="Group 973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344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4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4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3443" name="Group 97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3446" name="Freeform 97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47" name="Freeform 97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468" name="Line 98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69" name="Line 98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146" name="Group 982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343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3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3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3435" name="Group 98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3438" name="Freeform 98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39" name="Freeform 98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460" name="Line 98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61" name="Line 99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147" name="Group 991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342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2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2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3427" name="Group 99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3430" name="Freeform 99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31" name="Freeform 99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452" name="Line 99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53" name="Line 99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148" name="Group 1000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341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1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1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3419" name="Group 100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3422" name="Freeform 100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23" name="Freeform 100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444" name="Line 100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45" name="Line 100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173" name="Line 1009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3150" name="Group 1010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340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0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1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3411" name="Group 101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3414" name="Freeform 101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15" name="Freeform 101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436" name="Line 101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37" name="Line 101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151" name="Group 1019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3400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01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402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3403" name="Group 102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3406" name="Freeform 102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07" name="Freeform 102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428" name="Line 102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29" name="Line 102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152" name="Group 1028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3392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393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394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3395" name="Group 103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3398" name="Freeform 103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99" name="Freeform 103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420" name="Line 103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21" name="Line 103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153" name="Group 1037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3384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385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386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3387" name="Group 104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3390" name="Freeform 104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91" name="Freeform 104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412" name="Line 104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13" name="Line 104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154" name="Group 1046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3376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377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378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3379" name="Group 105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3382" name="Freeform 105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83" name="Freeform 105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404" name="Line 105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05" name="Line 105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155" name="Group 1055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3368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369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3370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3371" name="Group 105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3374" name="Freeform 106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75" name="Freeform 106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396" name="Line 106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2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97" name="Line 106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51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156" name="Group 1064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3354" name="Group 1065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3356" name="Freeform 1066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57" name="Freeform 1067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58" name="Freeform 1068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59" name="Freeform 1069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60" name="Freeform 1070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61" name="Freeform 1071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62" name="Freeform 1072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63" name="Freeform 1073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64" name="Freeform 1074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65" name="Freeform 1075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66" name="Freeform 1076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67" name="Freeform 1077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pic>
            <p:nvPicPr>
              <p:cNvPr id="3355" name="Picture 1078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3157" name="Group 1079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3340" name="Group 1080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3342" name="Freeform 1081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43" name="Freeform 1082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44" name="Freeform 1083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45" name="Freeform 1084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46" name="Freeform 1085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47" name="Freeform 1086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48" name="Freeform 1087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49" name="Freeform 1088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50" name="Freeform 1089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51" name="Freeform 1090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52" name="Freeform 1091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53" name="Freeform 1092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pic>
            <p:nvPicPr>
              <p:cNvPr id="3341" name="Picture 1093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182" name="Line 1094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3159" name="Group 1095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3338" name="Picture 109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39" name="Freeform 1097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60" name="Group 1098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3336" name="Picture 109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37" name="Freeform 1100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61" name="Group 1101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3334" name="Picture 110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35" name="Freeform 110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62" name="Group 1104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3332" name="Picture 110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33" name="Freeform 1106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pic>
          <p:nvPicPr>
            <p:cNvPr id="3163" name="Picture 1107" descr="car_icon_small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64" name="Group 1108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3330" name="Picture 1109" descr="iphone_stylized_small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331" name="Picture 1110" descr="antenna_radiation_stylized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3165" name="Group 1111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3298" name="Freeform 111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4 w 354"/>
                  <a:gd name="T1" fmla="*/ 0 h 2742"/>
                  <a:gd name="T2" fmla="*/ 74 w 354"/>
                  <a:gd name="T3" fmla="*/ 95 h 2742"/>
                  <a:gd name="T4" fmla="*/ 73 w 354"/>
                  <a:gd name="T5" fmla="*/ 734 h 2742"/>
                  <a:gd name="T6" fmla="*/ 0 w 354"/>
                  <a:gd name="T7" fmla="*/ 768 h 2742"/>
                  <a:gd name="T8" fmla="*/ 14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3" name="Rectangle 1113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3300" name="Freeform 111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45 w 211"/>
                  <a:gd name="T3" fmla="*/ 61 h 2537"/>
                  <a:gd name="T4" fmla="*/ 2 w 211"/>
                  <a:gd name="T5" fmla="*/ 69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01" name="Freeform 111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70 w 328"/>
                  <a:gd name="T3" fmla="*/ 36 h 226"/>
                  <a:gd name="T4" fmla="*/ 70 w 328"/>
                  <a:gd name="T5" fmla="*/ 64 h 226"/>
                  <a:gd name="T6" fmla="*/ 0 w 328"/>
                  <a:gd name="T7" fmla="*/ 2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6" name="Rectangle 1116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3303" name="Group 111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352" name="AutoShape 1118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53" name="AutoShape 1119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328" name="Rectangle 1120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3305" name="Group 112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350" name="AutoShape 1122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51" name="AutoShape 1123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330" name="Rectangle 1124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31" name="Rectangle 1125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3308" name="Group 112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348" name="AutoShape 1127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49" name="AutoShape 1128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3309" name="Freeform 112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70 w 328"/>
                  <a:gd name="T3" fmla="*/ 35 h 226"/>
                  <a:gd name="T4" fmla="*/ 70 w 328"/>
                  <a:gd name="T5" fmla="*/ 62 h 226"/>
                  <a:gd name="T6" fmla="*/ 0 w 328"/>
                  <a:gd name="T7" fmla="*/ 2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3310" name="Group 113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346" name="AutoShape 1131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47" name="AutoShape 1132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335" name="Rectangle 1133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3312" name="Freeform 113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62 w 296"/>
                  <a:gd name="T3" fmla="*/ 39 h 256"/>
                  <a:gd name="T4" fmla="*/ 62 w 296"/>
                  <a:gd name="T5" fmla="*/ 71 h 256"/>
                  <a:gd name="T6" fmla="*/ 0 w 296"/>
                  <a:gd name="T7" fmla="*/ 2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13" name="Freeform 113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65 w 304"/>
                  <a:gd name="T3" fmla="*/ 46 h 288"/>
                  <a:gd name="T4" fmla="*/ 61 w 304"/>
                  <a:gd name="T5" fmla="*/ 81 h 288"/>
                  <a:gd name="T6" fmla="*/ 2 w 304"/>
                  <a:gd name="T7" fmla="*/ 35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8" name="Oval 1136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3315" name="Freeform 113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0 h 240"/>
                  <a:gd name="T2" fmla="*/ 2 w 306"/>
                  <a:gd name="T3" fmla="*/ 68 h 240"/>
                  <a:gd name="T4" fmla="*/ 65 w 306"/>
                  <a:gd name="T5" fmla="*/ 31 h 240"/>
                  <a:gd name="T6" fmla="*/ 62 w 306"/>
                  <a:gd name="T7" fmla="*/ 0 h 240"/>
                  <a:gd name="T8" fmla="*/ 0 w 306"/>
                  <a:gd name="T9" fmla="*/ 30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40" name="AutoShape 1138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41" name="AutoShape 1139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42" name="Oval 1140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43" name="Oval 1141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344" name="Oval 1142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45" name="Rectangle 1143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166" name="Group 1144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3266" name="Freeform 1145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4 w 354"/>
                  <a:gd name="T1" fmla="*/ 0 h 2742"/>
                  <a:gd name="T2" fmla="*/ 74 w 354"/>
                  <a:gd name="T3" fmla="*/ 95 h 2742"/>
                  <a:gd name="T4" fmla="*/ 73 w 354"/>
                  <a:gd name="T5" fmla="*/ 734 h 2742"/>
                  <a:gd name="T6" fmla="*/ 0 w 354"/>
                  <a:gd name="T7" fmla="*/ 768 h 2742"/>
                  <a:gd name="T8" fmla="*/ 14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91" name="Rectangle 1146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3268" name="Freeform 1147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45 w 211"/>
                  <a:gd name="T3" fmla="*/ 61 h 2537"/>
                  <a:gd name="T4" fmla="*/ 2 w 211"/>
                  <a:gd name="T5" fmla="*/ 69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69" name="Freeform 1148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70 w 328"/>
                  <a:gd name="T3" fmla="*/ 36 h 226"/>
                  <a:gd name="T4" fmla="*/ 70 w 328"/>
                  <a:gd name="T5" fmla="*/ 64 h 226"/>
                  <a:gd name="T6" fmla="*/ 0 w 328"/>
                  <a:gd name="T7" fmla="*/ 2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94" name="Rectangle 1149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3271" name="Group 1150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320" name="AutoShape 1151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21" name="AutoShape 1152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296" name="Rectangle 1153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3273" name="Group 1154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318" name="AutoShape 1155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19" name="AutoShape 1156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298" name="Rectangle 1157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99" name="Rectangle 1158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3276" name="Group 1159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316" name="AutoShape 1160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17" name="AutoShape 1161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3277" name="Freeform 1162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70 w 328"/>
                  <a:gd name="T3" fmla="*/ 35 h 226"/>
                  <a:gd name="T4" fmla="*/ 70 w 328"/>
                  <a:gd name="T5" fmla="*/ 62 h 226"/>
                  <a:gd name="T6" fmla="*/ 0 w 328"/>
                  <a:gd name="T7" fmla="*/ 2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3278" name="Group 1163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314" name="AutoShape 1164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4315" name="AutoShape 1165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303" name="Rectangle 1166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3280" name="Freeform 1167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62 w 296"/>
                  <a:gd name="T3" fmla="*/ 39 h 256"/>
                  <a:gd name="T4" fmla="*/ 62 w 296"/>
                  <a:gd name="T5" fmla="*/ 71 h 256"/>
                  <a:gd name="T6" fmla="*/ 0 w 296"/>
                  <a:gd name="T7" fmla="*/ 2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81" name="Freeform 1168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65 w 304"/>
                  <a:gd name="T3" fmla="*/ 46 h 288"/>
                  <a:gd name="T4" fmla="*/ 61 w 304"/>
                  <a:gd name="T5" fmla="*/ 81 h 288"/>
                  <a:gd name="T6" fmla="*/ 2 w 304"/>
                  <a:gd name="T7" fmla="*/ 35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6" name="Oval 1169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3283" name="Freeform 1170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0 h 240"/>
                  <a:gd name="T2" fmla="*/ 2 w 306"/>
                  <a:gd name="T3" fmla="*/ 68 h 240"/>
                  <a:gd name="T4" fmla="*/ 65 w 306"/>
                  <a:gd name="T5" fmla="*/ 31 h 240"/>
                  <a:gd name="T6" fmla="*/ 62 w 306"/>
                  <a:gd name="T7" fmla="*/ 0 h 240"/>
                  <a:gd name="T8" fmla="*/ 0 w 306"/>
                  <a:gd name="T9" fmla="*/ 30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8" name="AutoShape 1171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09" name="AutoShape 1172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10" name="Oval 1173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11" name="Oval 1174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312" name="Oval 1175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13" name="Rectangle 1176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167" name="Group 1177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3243" name="Picture 1178" descr="antenna_stylized"/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44" name="Picture 1179" descr="laptop_keyboard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45" name="Freeform 1180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6 w 2982"/>
                  <a:gd name="T1" fmla="*/ 0 h 2442"/>
                  <a:gd name="T2" fmla="*/ 0 w 2982"/>
                  <a:gd name="T3" fmla="*/ 24 h 2442"/>
                  <a:gd name="T4" fmla="*/ 72 w 2982"/>
                  <a:gd name="T5" fmla="*/ 34 h 2442"/>
                  <a:gd name="T6" fmla="*/ 90 w 2982"/>
                  <a:gd name="T7" fmla="*/ 4 h 2442"/>
                  <a:gd name="T8" fmla="*/ 16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pic>
            <p:nvPicPr>
              <p:cNvPr id="3246" name="Picture 1181" descr="screen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47" name="Freeform 1182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76 w 2528"/>
                  <a:gd name="T3" fmla="*/ 5 h 455"/>
                  <a:gd name="T4" fmla="*/ 74 w 2528"/>
                  <a:gd name="T5" fmla="*/ 6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48" name="Freeform 1183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7 w 702"/>
                  <a:gd name="T1" fmla="*/ 0 h 1893"/>
                  <a:gd name="T2" fmla="*/ 0 w 702"/>
                  <a:gd name="T3" fmla="*/ 25 h 1893"/>
                  <a:gd name="T4" fmla="*/ 3 w 702"/>
                  <a:gd name="T5" fmla="*/ 26 h 1893"/>
                  <a:gd name="T6" fmla="*/ 21 w 702"/>
                  <a:gd name="T7" fmla="*/ 1 h 1893"/>
                  <a:gd name="T8" fmla="*/ 17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49" name="Freeform 1184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23 w 756"/>
                  <a:gd name="T1" fmla="*/ 0 h 2184"/>
                  <a:gd name="T2" fmla="*/ 4 w 756"/>
                  <a:gd name="T3" fmla="*/ 30 h 2184"/>
                  <a:gd name="T4" fmla="*/ 0 w 756"/>
                  <a:gd name="T5" fmla="*/ 29 h 2184"/>
                  <a:gd name="T6" fmla="*/ 18 w 756"/>
                  <a:gd name="T7" fmla="*/ 1 h 2184"/>
                  <a:gd name="T8" fmla="*/ 23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50" name="Freeform 1185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2 h 738"/>
                  <a:gd name="T4" fmla="*/ 73 w 2773"/>
                  <a:gd name="T5" fmla="*/ 10 h 738"/>
                  <a:gd name="T6" fmla="*/ 71 w 2773"/>
                  <a:gd name="T7" fmla="*/ 8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51" name="Freeform 1186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39 w 637"/>
                  <a:gd name="T1" fmla="*/ 0 h 1659"/>
                  <a:gd name="T2" fmla="*/ 40 w 637"/>
                  <a:gd name="T3" fmla="*/ 0 h 1659"/>
                  <a:gd name="T4" fmla="*/ 4 w 637"/>
                  <a:gd name="T5" fmla="*/ 160 h 1659"/>
                  <a:gd name="T6" fmla="*/ 0 w 637"/>
                  <a:gd name="T7" fmla="*/ 157 h 1659"/>
                  <a:gd name="T8" fmla="*/ 39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52" name="Freeform 1187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6 h 550"/>
                  <a:gd name="T4" fmla="*/ 137 w 2216"/>
                  <a:gd name="T5" fmla="*/ 54 h 550"/>
                  <a:gd name="T6" fmla="*/ 140 w 2216"/>
                  <a:gd name="T7" fmla="*/ 48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3253" name="Group 1188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3260" name="Freeform 1189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61" name="Freeform 1190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62" name="Freeform 1191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63" name="Freeform 1192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64" name="Freeform 1193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65" name="Freeform 1194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3254" name="Freeform 1195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36 h 792"/>
                  <a:gd name="T2" fmla="*/ 35 w 990"/>
                  <a:gd name="T3" fmla="*/ 0 h 792"/>
                  <a:gd name="T4" fmla="*/ 35 w 990"/>
                  <a:gd name="T5" fmla="*/ 3 h 792"/>
                  <a:gd name="T6" fmla="*/ 0 w 990"/>
                  <a:gd name="T7" fmla="*/ 39 h 792"/>
                  <a:gd name="T8" fmla="*/ 1 w 990"/>
                  <a:gd name="T9" fmla="*/ 36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55" name="Freeform 1196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90 w 2532"/>
                  <a:gd name="T5" fmla="*/ 33 h 723"/>
                  <a:gd name="T6" fmla="*/ 90 w 2532"/>
                  <a:gd name="T7" fmla="*/ 35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56" name="Freeform 1197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6 h 147"/>
                  <a:gd name="T4" fmla="*/ 0 w 26"/>
                  <a:gd name="T5" fmla="*/ 6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57" name="Freeform 1198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42 w 1176"/>
                  <a:gd name="T1" fmla="*/ 0 h 606"/>
                  <a:gd name="T2" fmla="*/ 0 w 1176"/>
                  <a:gd name="T3" fmla="*/ 29 h 606"/>
                  <a:gd name="T4" fmla="*/ 1 w 1176"/>
                  <a:gd name="T5" fmla="*/ 29 h 606"/>
                  <a:gd name="T6" fmla="*/ 42 w 1176"/>
                  <a:gd name="T7" fmla="*/ 1 h 606"/>
                  <a:gd name="T8" fmla="*/ 42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58" name="Freeform 1199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62 w 2532"/>
                  <a:gd name="T5" fmla="*/ 25 h 723"/>
                  <a:gd name="T6" fmla="*/ 62 w 2532"/>
                  <a:gd name="T7" fmla="*/ 2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59" name="Freeform 1200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32 h 723"/>
                  <a:gd name="T6" fmla="*/ 0 w 2532"/>
                  <a:gd name="T7" fmla="*/ 34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68" name="Group 1201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3220" name="Picture 1202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21" name="Picture 1203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22" name="Freeform 1204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6 w 2982"/>
                  <a:gd name="T1" fmla="*/ 0 h 2442"/>
                  <a:gd name="T2" fmla="*/ 0 w 2982"/>
                  <a:gd name="T3" fmla="*/ 24 h 2442"/>
                  <a:gd name="T4" fmla="*/ 72 w 2982"/>
                  <a:gd name="T5" fmla="*/ 34 h 2442"/>
                  <a:gd name="T6" fmla="*/ 90 w 2982"/>
                  <a:gd name="T7" fmla="*/ 4 h 2442"/>
                  <a:gd name="T8" fmla="*/ 16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pic>
            <p:nvPicPr>
              <p:cNvPr id="3223" name="Picture 1205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24" name="Freeform 1206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76 w 2528"/>
                  <a:gd name="T3" fmla="*/ 5 h 455"/>
                  <a:gd name="T4" fmla="*/ 74 w 2528"/>
                  <a:gd name="T5" fmla="*/ 6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25" name="Freeform 1207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7 w 702"/>
                  <a:gd name="T1" fmla="*/ 0 h 1893"/>
                  <a:gd name="T2" fmla="*/ 0 w 702"/>
                  <a:gd name="T3" fmla="*/ 25 h 1893"/>
                  <a:gd name="T4" fmla="*/ 3 w 702"/>
                  <a:gd name="T5" fmla="*/ 26 h 1893"/>
                  <a:gd name="T6" fmla="*/ 21 w 702"/>
                  <a:gd name="T7" fmla="*/ 1 h 1893"/>
                  <a:gd name="T8" fmla="*/ 17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26" name="Freeform 1208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23 w 756"/>
                  <a:gd name="T1" fmla="*/ 0 h 2184"/>
                  <a:gd name="T2" fmla="*/ 4 w 756"/>
                  <a:gd name="T3" fmla="*/ 30 h 2184"/>
                  <a:gd name="T4" fmla="*/ 0 w 756"/>
                  <a:gd name="T5" fmla="*/ 29 h 2184"/>
                  <a:gd name="T6" fmla="*/ 18 w 756"/>
                  <a:gd name="T7" fmla="*/ 1 h 2184"/>
                  <a:gd name="T8" fmla="*/ 23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27" name="Freeform 1209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2 h 738"/>
                  <a:gd name="T4" fmla="*/ 73 w 2773"/>
                  <a:gd name="T5" fmla="*/ 10 h 738"/>
                  <a:gd name="T6" fmla="*/ 71 w 2773"/>
                  <a:gd name="T7" fmla="*/ 8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28" name="Freeform 1210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39 w 637"/>
                  <a:gd name="T1" fmla="*/ 0 h 1659"/>
                  <a:gd name="T2" fmla="*/ 40 w 637"/>
                  <a:gd name="T3" fmla="*/ 0 h 1659"/>
                  <a:gd name="T4" fmla="*/ 4 w 637"/>
                  <a:gd name="T5" fmla="*/ 160 h 1659"/>
                  <a:gd name="T6" fmla="*/ 0 w 637"/>
                  <a:gd name="T7" fmla="*/ 157 h 1659"/>
                  <a:gd name="T8" fmla="*/ 39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29" name="Freeform 1211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6 h 550"/>
                  <a:gd name="T4" fmla="*/ 137 w 2216"/>
                  <a:gd name="T5" fmla="*/ 54 h 550"/>
                  <a:gd name="T6" fmla="*/ 140 w 2216"/>
                  <a:gd name="T7" fmla="*/ 48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3230" name="Group 1212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3237" name="Freeform 1213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38" name="Freeform 1214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39" name="Freeform 1215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40" name="Freeform 1216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41" name="Freeform 1217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42" name="Freeform 1218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3231" name="Freeform 1219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36 h 792"/>
                  <a:gd name="T2" fmla="*/ 35 w 990"/>
                  <a:gd name="T3" fmla="*/ 0 h 792"/>
                  <a:gd name="T4" fmla="*/ 35 w 990"/>
                  <a:gd name="T5" fmla="*/ 3 h 792"/>
                  <a:gd name="T6" fmla="*/ 0 w 990"/>
                  <a:gd name="T7" fmla="*/ 39 h 792"/>
                  <a:gd name="T8" fmla="*/ 1 w 990"/>
                  <a:gd name="T9" fmla="*/ 36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32" name="Freeform 1220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90 w 2532"/>
                  <a:gd name="T5" fmla="*/ 33 h 723"/>
                  <a:gd name="T6" fmla="*/ 90 w 2532"/>
                  <a:gd name="T7" fmla="*/ 35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33" name="Freeform 1221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6 h 147"/>
                  <a:gd name="T4" fmla="*/ 0 w 26"/>
                  <a:gd name="T5" fmla="*/ 6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34" name="Freeform 1222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42 w 1176"/>
                  <a:gd name="T1" fmla="*/ 0 h 606"/>
                  <a:gd name="T2" fmla="*/ 0 w 1176"/>
                  <a:gd name="T3" fmla="*/ 29 h 606"/>
                  <a:gd name="T4" fmla="*/ 1 w 1176"/>
                  <a:gd name="T5" fmla="*/ 29 h 606"/>
                  <a:gd name="T6" fmla="*/ 42 w 1176"/>
                  <a:gd name="T7" fmla="*/ 1 h 606"/>
                  <a:gd name="T8" fmla="*/ 42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35" name="Freeform 1223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62 w 2532"/>
                  <a:gd name="T5" fmla="*/ 25 h 723"/>
                  <a:gd name="T6" fmla="*/ 62 w 2532"/>
                  <a:gd name="T7" fmla="*/ 2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36" name="Freeform 1224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32 h 723"/>
                  <a:gd name="T6" fmla="*/ 0 w 2532"/>
                  <a:gd name="T7" fmla="*/ 34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69" name="Group 1225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3197" name="Picture 1226" descr="antenna_stylized"/>
              <p:cNvPicPr>
                <a:picLocks noChangeAspect="1" noChangeArrowheads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98" name="Picture 1227" descr="laptop_keyboard"/>
              <p:cNvPicPr>
                <a:picLocks noChangeAspect="1" noChangeArrowheads="1"/>
              </p:cNvPicPr>
              <p:nvPr/>
            </p:nvPicPr>
            <p:blipFill>
              <a:blip r:embed="rId2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99" name="Freeform 1228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6 w 2982"/>
                  <a:gd name="T1" fmla="*/ 0 h 2442"/>
                  <a:gd name="T2" fmla="*/ 0 w 2982"/>
                  <a:gd name="T3" fmla="*/ 24 h 2442"/>
                  <a:gd name="T4" fmla="*/ 72 w 2982"/>
                  <a:gd name="T5" fmla="*/ 34 h 2442"/>
                  <a:gd name="T6" fmla="*/ 90 w 2982"/>
                  <a:gd name="T7" fmla="*/ 4 h 2442"/>
                  <a:gd name="T8" fmla="*/ 16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pic>
            <p:nvPicPr>
              <p:cNvPr id="3200" name="Picture 1229" descr="screen"/>
              <p:cNvPicPr>
                <a:picLocks noChangeAspect="1" noChangeArrowheads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01" name="Freeform 1230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76 w 2528"/>
                  <a:gd name="T3" fmla="*/ 5 h 455"/>
                  <a:gd name="T4" fmla="*/ 74 w 2528"/>
                  <a:gd name="T5" fmla="*/ 6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02" name="Freeform 1231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7 w 702"/>
                  <a:gd name="T1" fmla="*/ 0 h 1893"/>
                  <a:gd name="T2" fmla="*/ 0 w 702"/>
                  <a:gd name="T3" fmla="*/ 25 h 1893"/>
                  <a:gd name="T4" fmla="*/ 3 w 702"/>
                  <a:gd name="T5" fmla="*/ 26 h 1893"/>
                  <a:gd name="T6" fmla="*/ 21 w 702"/>
                  <a:gd name="T7" fmla="*/ 1 h 1893"/>
                  <a:gd name="T8" fmla="*/ 17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03" name="Freeform 1232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23 w 756"/>
                  <a:gd name="T1" fmla="*/ 0 h 2184"/>
                  <a:gd name="T2" fmla="*/ 4 w 756"/>
                  <a:gd name="T3" fmla="*/ 30 h 2184"/>
                  <a:gd name="T4" fmla="*/ 0 w 756"/>
                  <a:gd name="T5" fmla="*/ 29 h 2184"/>
                  <a:gd name="T6" fmla="*/ 18 w 756"/>
                  <a:gd name="T7" fmla="*/ 1 h 2184"/>
                  <a:gd name="T8" fmla="*/ 23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04" name="Freeform 1233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2 h 738"/>
                  <a:gd name="T4" fmla="*/ 73 w 2773"/>
                  <a:gd name="T5" fmla="*/ 10 h 738"/>
                  <a:gd name="T6" fmla="*/ 71 w 2773"/>
                  <a:gd name="T7" fmla="*/ 8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05" name="Freeform 1234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39 w 637"/>
                  <a:gd name="T1" fmla="*/ 0 h 1659"/>
                  <a:gd name="T2" fmla="*/ 40 w 637"/>
                  <a:gd name="T3" fmla="*/ 0 h 1659"/>
                  <a:gd name="T4" fmla="*/ 4 w 637"/>
                  <a:gd name="T5" fmla="*/ 160 h 1659"/>
                  <a:gd name="T6" fmla="*/ 0 w 637"/>
                  <a:gd name="T7" fmla="*/ 157 h 1659"/>
                  <a:gd name="T8" fmla="*/ 39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06" name="Freeform 1235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6 h 550"/>
                  <a:gd name="T4" fmla="*/ 137 w 2216"/>
                  <a:gd name="T5" fmla="*/ 54 h 550"/>
                  <a:gd name="T6" fmla="*/ 140 w 2216"/>
                  <a:gd name="T7" fmla="*/ 48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3207" name="Group 1236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3214" name="Freeform 1237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15" name="Freeform 1238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16" name="Freeform 1239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17" name="Freeform 1240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18" name="Freeform 1241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19" name="Freeform 1242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3208" name="Freeform 1243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36 h 792"/>
                  <a:gd name="T2" fmla="*/ 35 w 990"/>
                  <a:gd name="T3" fmla="*/ 0 h 792"/>
                  <a:gd name="T4" fmla="*/ 35 w 990"/>
                  <a:gd name="T5" fmla="*/ 3 h 792"/>
                  <a:gd name="T6" fmla="*/ 0 w 990"/>
                  <a:gd name="T7" fmla="*/ 39 h 792"/>
                  <a:gd name="T8" fmla="*/ 1 w 990"/>
                  <a:gd name="T9" fmla="*/ 36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09" name="Freeform 1244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90 w 2532"/>
                  <a:gd name="T5" fmla="*/ 33 h 723"/>
                  <a:gd name="T6" fmla="*/ 90 w 2532"/>
                  <a:gd name="T7" fmla="*/ 35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10" name="Freeform 1245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6 h 147"/>
                  <a:gd name="T4" fmla="*/ 0 w 26"/>
                  <a:gd name="T5" fmla="*/ 6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11" name="Freeform 1246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42 w 1176"/>
                  <a:gd name="T1" fmla="*/ 0 h 606"/>
                  <a:gd name="T2" fmla="*/ 0 w 1176"/>
                  <a:gd name="T3" fmla="*/ 29 h 606"/>
                  <a:gd name="T4" fmla="*/ 1 w 1176"/>
                  <a:gd name="T5" fmla="*/ 29 h 606"/>
                  <a:gd name="T6" fmla="*/ 42 w 1176"/>
                  <a:gd name="T7" fmla="*/ 1 h 606"/>
                  <a:gd name="T8" fmla="*/ 42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12" name="Freeform 1247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62 w 2532"/>
                  <a:gd name="T5" fmla="*/ 25 h 723"/>
                  <a:gd name="T6" fmla="*/ 62 w 2532"/>
                  <a:gd name="T7" fmla="*/ 2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13" name="Freeform 1248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32 h 723"/>
                  <a:gd name="T6" fmla="*/ 0 w 2532"/>
                  <a:gd name="T7" fmla="*/ 34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70" name="Group 1249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3195" name="Picture 125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96" name="Freeform 1251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3171" name="Group 1252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3172" name="Picture 1253" descr="antenna_stylize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173" name="Picture 1254" descr="laptop_keyboard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74" name="Freeform 1255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6 w 2982"/>
                  <a:gd name="T1" fmla="*/ 0 h 2442"/>
                  <a:gd name="T2" fmla="*/ 0 w 2982"/>
                  <a:gd name="T3" fmla="*/ 24 h 2442"/>
                  <a:gd name="T4" fmla="*/ 72 w 2982"/>
                  <a:gd name="T5" fmla="*/ 34 h 2442"/>
                  <a:gd name="T6" fmla="*/ 90 w 2982"/>
                  <a:gd name="T7" fmla="*/ 4 h 2442"/>
                  <a:gd name="T8" fmla="*/ 16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pic>
            <p:nvPicPr>
              <p:cNvPr id="3175" name="Picture 1256" descr="screen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76" name="Freeform 1257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76 w 2528"/>
                  <a:gd name="T3" fmla="*/ 5 h 455"/>
                  <a:gd name="T4" fmla="*/ 74 w 2528"/>
                  <a:gd name="T5" fmla="*/ 6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77" name="Freeform 1258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7 w 702"/>
                  <a:gd name="T1" fmla="*/ 0 h 1893"/>
                  <a:gd name="T2" fmla="*/ 0 w 702"/>
                  <a:gd name="T3" fmla="*/ 25 h 1893"/>
                  <a:gd name="T4" fmla="*/ 3 w 702"/>
                  <a:gd name="T5" fmla="*/ 26 h 1893"/>
                  <a:gd name="T6" fmla="*/ 21 w 702"/>
                  <a:gd name="T7" fmla="*/ 1 h 1893"/>
                  <a:gd name="T8" fmla="*/ 17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78" name="Freeform 1259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23 w 756"/>
                  <a:gd name="T1" fmla="*/ 0 h 2184"/>
                  <a:gd name="T2" fmla="*/ 4 w 756"/>
                  <a:gd name="T3" fmla="*/ 30 h 2184"/>
                  <a:gd name="T4" fmla="*/ 0 w 756"/>
                  <a:gd name="T5" fmla="*/ 29 h 2184"/>
                  <a:gd name="T6" fmla="*/ 18 w 756"/>
                  <a:gd name="T7" fmla="*/ 1 h 2184"/>
                  <a:gd name="T8" fmla="*/ 23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79" name="Freeform 1260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2 h 738"/>
                  <a:gd name="T4" fmla="*/ 73 w 2773"/>
                  <a:gd name="T5" fmla="*/ 10 h 738"/>
                  <a:gd name="T6" fmla="*/ 71 w 2773"/>
                  <a:gd name="T7" fmla="*/ 8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80" name="Freeform 1261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39 w 637"/>
                  <a:gd name="T1" fmla="*/ 0 h 1659"/>
                  <a:gd name="T2" fmla="*/ 40 w 637"/>
                  <a:gd name="T3" fmla="*/ 0 h 1659"/>
                  <a:gd name="T4" fmla="*/ 4 w 637"/>
                  <a:gd name="T5" fmla="*/ 160 h 1659"/>
                  <a:gd name="T6" fmla="*/ 0 w 637"/>
                  <a:gd name="T7" fmla="*/ 157 h 1659"/>
                  <a:gd name="T8" fmla="*/ 39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81" name="Freeform 1262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6 h 550"/>
                  <a:gd name="T4" fmla="*/ 137 w 2216"/>
                  <a:gd name="T5" fmla="*/ 54 h 550"/>
                  <a:gd name="T6" fmla="*/ 140 w 2216"/>
                  <a:gd name="T7" fmla="*/ 48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3182" name="Group 1263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3189" name="Freeform 1264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90" name="Freeform 1265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91" name="Freeform 1266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92" name="Freeform 1267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93" name="Freeform 1268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194" name="Freeform 1269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3183" name="Freeform 1270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36 h 792"/>
                  <a:gd name="T2" fmla="*/ 35 w 990"/>
                  <a:gd name="T3" fmla="*/ 0 h 792"/>
                  <a:gd name="T4" fmla="*/ 35 w 990"/>
                  <a:gd name="T5" fmla="*/ 3 h 792"/>
                  <a:gd name="T6" fmla="*/ 0 w 990"/>
                  <a:gd name="T7" fmla="*/ 39 h 792"/>
                  <a:gd name="T8" fmla="*/ 1 w 990"/>
                  <a:gd name="T9" fmla="*/ 36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84" name="Freeform 1271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90 w 2532"/>
                  <a:gd name="T5" fmla="*/ 33 h 723"/>
                  <a:gd name="T6" fmla="*/ 90 w 2532"/>
                  <a:gd name="T7" fmla="*/ 35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85" name="Freeform 1272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6 h 147"/>
                  <a:gd name="T4" fmla="*/ 0 w 26"/>
                  <a:gd name="T5" fmla="*/ 6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86" name="Freeform 1273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42 w 1176"/>
                  <a:gd name="T1" fmla="*/ 0 h 606"/>
                  <a:gd name="T2" fmla="*/ 0 w 1176"/>
                  <a:gd name="T3" fmla="*/ 29 h 606"/>
                  <a:gd name="T4" fmla="*/ 1 w 1176"/>
                  <a:gd name="T5" fmla="*/ 29 h 606"/>
                  <a:gd name="T6" fmla="*/ 42 w 1176"/>
                  <a:gd name="T7" fmla="*/ 1 h 606"/>
                  <a:gd name="T8" fmla="*/ 42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87" name="Freeform 1274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62 w 2532"/>
                  <a:gd name="T5" fmla="*/ 25 h 723"/>
                  <a:gd name="T6" fmla="*/ 62 w 2532"/>
                  <a:gd name="T7" fmla="*/ 2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88" name="Freeform 1275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32 h 723"/>
                  <a:gd name="T6" fmla="*/ 0 w 2532"/>
                  <a:gd name="T7" fmla="*/ 34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35485" name="Group 669"/>
          <p:cNvGrpSpPr>
            <a:grpSpLocks/>
          </p:cNvGrpSpPr>
          <p:nvPr/>
        </p:nvGrpSpPr>
        <p:grpSpPr bwMode="auto">
          <a:xfrm>
            <a:off x="9380539" y="4454526"/>
            <a:ext cx="1057275" cy="957263"/>
            <a:chOff x="-153" y="1680"/>
            <a:chExt cx="666" cy="603"/>
          </a:xfrm>
        </p:grpSpPr>
        <p:grpSp>
          <p:nvGrpSpPr>
            <p:cNvPr id="3096" name="Group 670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4122" name="Rectangle 671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23" name="Rectangle 672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24" name="Rectangle 673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25" name="Text Box 674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application</a:t>
                </a:r>
              </a:p>
              <a:p>
                <a:pPr>
                  <a:defRPr/>
                </a:pPr>
                <a:r>
                  <a:rPr lang="en-US" sz="1000">
                    <a:solidFill>
                      <a:prstClr val="white"/>
                    </a:solidFill>
                  </a:rPr>
                  <a:t>transport</a:t>
                </a:r>
                <a:endParaRPr lang="en-US" sz="100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network</a:t>
                </a:r>
              </a:p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data link</a:t>
                </a:r>
              </a:p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physical</a:t>
                </a:r>
                <a:endParaRPr 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126" name="Line 675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27" name="Line 676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28" name="Line 677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3097" name="Freeform 678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5681" name="Group 865"/>
          <p:cNvGrpSpPr>
            <a:grpSpLocks/>
          </p:cNvGrpSpPr>
          <p:nvPr/>
        </p:nvGrpSpPr>
        <p:grpSpPr bwMode="auto">
          <a:xfrm>
            <a:off x="6986589" y="1296988"/>
            <a:ext cx="1057275" cy="957262"/>
            <a:chOff x="-153" y="1680"/>
            <a:chExt cx="666" cy="603"/>
          </a:xfrm>
        </p:grpSpPr>
        <p:grpSp>
          <p:nvGrpSpPr>
            <p:cNvPr id="3083" name="Group 866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4109" name="Rectangle 867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10" name="Rectangle 868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11" name="Rectangle 869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12" name="Text Box 870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application</a:t>
                </a:r>
              </a:p>
              <a:p>
                <a:pPr>
                  <a:defRPr/>
                </a:pPr>
                <a:r>
                  <a:rPr lang="en-US" sz="1000">
                    <a:solidFill>
                      <a:prstClr val="white"/>
                    </a:solidFill>
                  </a:rPr>
                  <a:t>transport</a:t>
                </a:r>
                <a:endParaRPr lang="en-US" sz="100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network</a:t>
                </a:r>
              </a:p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data link</a:t>
                </a:r>
              </a:p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physical</a:t>
                </a:r>
                <a:endParaRPr 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4113" name="Line 871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14" name="Line 872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115" name="Line 873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3084" name="Freeform 874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5114" name="Group 298"/>
          <p:cNvGrpSpPr>
            <a:grpSpLocks/>
          </p:cNvGrpSpPr>
          <p:nvPr/>
        </p:nvGrpSpPr>
        <p:grpSpPr bwMode="auto">
          <a:xfrm rot="2937887">
            <a:off x="6913564" y="3022601"/>
            <a:ext cx="3781425" cy="434975"/>
            <a:chOff x="2937" y="3579"/>
            <a:chExt cx="2382" cy="274"/>
          </a:xfrm>
        </p:grpSpPr>
        <p:sp>
          <p:nvSpPr>
            <p:cNvPr id="4116" name="Rectangle 295"/>
            <p:cNvSpPr>
              <a:spLocks noChangeArrowheads="1"/>
            </p:cNvSpPr>
            <p:nvPr/>
          </p:nvSpPr>
          <p:spPr bwMode="auto">
            <a:xfrm>
              <a:off x="3165" y="3631"/>
              <a:ext cx="192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17" name="Text Box 293"/>
            <p:cNvSpPr txBox="1">
              <a:spLocks noChangeArrowheads="1"/>
            </p:cNvSpPr>
            <p:nvPr/>
          </p:nvSpPr>
          <p:spPr bwMode="auto">
            <a:xfrm>
              <a:off x="3384" y="3612"/>
              <a:ext cx="15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dirty="0">
                  <a:solidFill>
                    <a:prstClr val="white"/>
                  </a:solidFill>
                </a:rPr>
                <a:t>logical end-end transport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094" name="Freeform 296"/>
            <p:cNvSpPr>
              <a:spLocks/>
            </p:cNvSpPr>
            <p:nvPr/>
          </p:nvSpPr>
          <p:spPr bwMode="auto">
            <a:xfrm>
              <a:off x="2937" y="357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95" name="Freeform 297"/>
            <p:cNvSpPr>
              <a:spLocks/>
            </p:cNvSpPr>
            <p:nvPr/>
          </p:nvSpPr>
          <p:spPr bwMode="auto">
            <a:xfrm flipH="1">
              <a:off x="5037" y="358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5336295" y="1146981"/>
            <a:ext cx="1590536" cy="952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250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A2AC0339-EDD6-4AAF-AF2C-47159810C062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1935163" y="188914"/>
            <a:ext cx="8001000" cy="647799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rdt1.0: </a:t>
            </a:r>
            <a:r>
              <a:rPr lang="en-US" sz="3200" dirty="0">
                <a:ea typeface="ＭＳ Ｐゴシック" charset="0"/>
              </a:rPr>
              <a:t>reliable transfer </a:t>
            </a:r>
            <a:r>
              <a:rPr lang="en-US" sz="3200" dirty="0">
                <a:ea typeface="ＭＳ Ｐゴシック" charset="0"/>
              </a:rPr>
              <a:t>&amp; </a:t>
            </a:r>
            <a:r>
              <a:rPr lang="en-US" sz="3200" dirty="0">
                <a:ea typeface="ＭＳ Ｐゴシック" charset="0"/>
              </a:rPr>
              <a:t>reliable channel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02913" y="1312695"/>
            <a:ext cx="7896225" cy="1552524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dirty="0">
                <a:ea typeface="ＭＳ Ｐゴシック" charset="0"/>
                <a:cs typeface="+mn-cs"/>
              </a:rPr>
              <a:t>underlying channel perfectly reliable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no bit </a:t>
            </a:r>
            <a:r>
              <a:rPr lang="en-US" dirty="0" smtClean="0">
                <a:ea typeface="ＭＳ Ｐゴシック" charset="0"/>
              </a:rPr>
              <a:t>errors, no </a:t>
            </a:r>
            <a:r>
              <a:rPr lang="en-US" dirty="0">
                <a:ea typeface="ＭＳ Ｐゴシック" charset="0"/>
              </a:rPr>
              <a:t>loss of packets</a:t>
            </a:r>
          </a:p>
          <a:p>
            <a:pPr>
              <a:buFont typeface="Wingdings" charset="0"/>
              <a:buChar char="v"/>
              <a:defRPr/>
            </a:pPr>
            <a:r>
              <a:rPr lang="en-US" dirty="0">
                <a:ea typeface="ＭＳ Ｐゴシック" charset="0"/>
                <a:cs typeface="+mn-cs"/>
              </a:rPr>
              <a:t>separate FSMs for sender, receiver</a:t>
            </a:r>
            <a:r>
              <a:rPr lang="en-US" dirty="0" smtClean="0">
                <a:ea typeface="ＭＳ Ｐゴシック" charset="0"/>
                <a:cs typeface="+mn-cs"/>
              </a:rPr>
              <a:t>:</a:t>
            </a:r>
            <a:endParaRPr lang="en-US" dirty="0">
              <a:ea typeface="ＭＳ Ｐゴシック" charset="0"/>
              <a:cs typeface="+mn-cs"/>
            </a:endParaRPr>
          </a:p>
        </p:txBody>
      </p:sp>
      <p:sp>
        <p:nvSpPr>
          <p:cNvPr id="22534" name="Oval 4"/>
          <p:cNvSpPr>
            <a:spLocks noChangeArrowheads="1"/>
          </p:cNvSpPr>
          <p:nvPr/>
        </p:nvSpPr>
        <p:spPr bwMode="auto">
          <a:xfrm>
            <a:off x="2332039" y="4246564"/>
            <a:ext cx="955675" cy="101123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2268538" y="4332288"/>
            <a:ext cx="1098550" cy="91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Wait for call from above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2536" name="Freeform 6"/>
          <p:cNvSpPr>
            <a:spLocks/>
          </p:cNvSpPr>
          <p:nvPr/>
        </p:nvSpPr>
        <p:spPr bwMode="auto">
          <a:xfrm>
            <a:off x="3141664" y="4230688"/>
            <a:ext cx="611187" cy="1027112"/>
          </a:xfrm>
          <a:custGeom>
            <a:avLst/>
            <a:gdLst>
              <a:gd name="T0" fmla="*/ 0 w 735"/>
              <a:gd name="T1" fmla="*/ 2147483647 h 1080"/>
              <a:gd name="T2" fmla="*/ 0 w 735"/>
              <a:gd name="T3" fmla="*/ 2147483647 h 10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3594101" y="4754564"/>
            <a:ext cx="2682875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packet = make_pkt(data)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udt_send(packet)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2538" name="Text Box 8"/>
          <p:cNvSpPr txBox="1">
            <a:spLocks noChangeArrowheads="1"/>
          </p:cNvSpPr>
          <p:nvPr/>
        </p:nvSpPr>
        <p:spPr bwMode="auto">
          <a:xfrm>
            <a:off x="3552825" y="4287839"/>
            <a:ext cx="22558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rdt_send(data)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2539" name="Line 9"/>
          <p:cNvSpPr>
            <a:spLocks noChangeShapeType="1"/>
          </p:cNvSpPr>
          <p:nvPr/>
        </p:nvSpPr>
        <p:spPr bwMode="auto">
          <a:xfrm>
            <a:off x="3652839" y="4630738"/>
            <a:ext cx="12969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540" name="Line 10"/>
          <p:cNvSpPr>
            <a:spLocks noChangeShapeType="1"/>
          </p:cNvSpPr>
          <p:nvPr/>
        </p:nvSpPr>
        <p:spPr bwMode="auto">
          <a:xfrm>
            <a:off x="2008188" y="4230689"/>
            <a:ext cx="385762" cy="242887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541" name="Text Box 11"/>
          <p:cNvSpPr txBox="1">
            <a:spLocks noChangeArrowheads="1"/>
          </p:cNvSpPr>
          <p:nvPr/>
        </p:nvSpPr>
        <p:spPr bwMode="auto">
          <a:xfrm>
            <a:off x="7859713" y="4613276"/>
            <a:ext cx="24876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extract (packet,data)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deliver_data(data)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2542" name="Oval 12"/>
          <p:cNvSpPr>
            <a:spLocks noChangeArrowheads="1"/>
          </p:cNvSpPr>
          <p:nvPr/>
        </p:nvSpPr>
        <p:spPr bwMode="auto">
          <a:xfrm>
            <a:off x="6640514" y="4232275"/>
            <a:ext cx="955675" cy="101123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2543" name="Text Box 13"/>
          <p:cNvSpPr txBox="1">
            <a:spLocks noChangeArrowheads="1"/>
          </p:cNvSpPr>
          <p:nvPr/>
        </p:nvSpPr>
        <p:spPr bwMode="auto">
          <a:xfrm>
            <a:off x="6577013" y="4318001"/>
            <a:ext cx="1098550" cy="91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Wait for call from below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2544" name="Freeform 14"/>
          <p:cNvSpPr>
            <a:spLocks/>
          </p:cNvSpPr>
          <p:nvPr/>
        </p:nvSpPr>
        <p:spPr bwMode="auto">
          <a:xfrm>
            <a:off x="7450139" y="4216401"/>
            <a:ext cx="611187" cy="1027113"/>
          </a:xfrm>
          <a:custGeom>
            <a:avLst/>
            <a:gdLst>
              <a:gd name="T0" fmla="*/ 0 w 735"/>
              <a:gd name="T1" fmla="*/ 2147483647 h 1080"/>
              <a:gd name="T2" fmla="*/ 0 w 735"/>
              <a:gd name="T3" fmla="*/ 2147483647 h 10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545" name="Text Box 15"/>
          <p:cNvSpPr txBox="1">
            <a:spLocks noChangeArrowheads="1"/>
          </p:cNvSpPr>
          <p:nvPr/>
        </p:nvSpPr>
        <p:spPr bwMode="auto">
          <a:xfrm>
            <a:off x="7861300" y="4273551"/>
            <a:ext cx="22558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endParaRPr lang="sv-SE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2546" name="Line 16"/>
          <p:cNvSpPr>
            <a:spLocks noChangeShapeType="1"/>
          </p:cNvSpPr>
          <p:nvPr/>
        </p:nvSpPr>
        <p:spPr bwMode="auto">
          <a:xfrm>
            <a:off x="7961314" y="4616450"/>
            <a:ext cx="12969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547" name="Line 17"/>
          <p:cNvSpPr>
            <a:spLocks noChangeShapeType="1"/>
          </p:cNvSpPr>
          <p:nvPr/>
        </p:nvSpPr>
        <p:spPr bwMode="auto">
          <a:xfrm>
            <a:off x="6316663" y="4216400"/>
            <a:ext cx="385762" cy="24288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6644" name="Rectangle 18"/>
          <p:cNvSpPr>
            <a:spLocks noChangeArrowheads="1"/>
          </p:cNvSpPr>
          <p:nvPr/>
        </p:nvSpPr>
        <p:spPr bwMode="auto">
          <a:xfrm>
            <a:off x="7875589" y="4292600"/>
            <a:ext cx="17235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rdt_rcv(packet)</a:t>
            </a:r>
          </a:p>
        </p:txBody>
      </p:sp>
      <p:sp>
        <p:nvSpPr>
          <p:cNvPr id="26645" name="Text Box 19"/>
          <p:cNvSpPr txBox="1">
            <a:spLocks noChangeArrowheads="1"/>
          </p:cNvSpPr>
          <p:nvPr/>
        </p:nvSpPr>
        <p:spPr bwMode="auto">
          <a:xfrm>
            <a:off x="3640139" y="5540375"/>
            <a:ext cx="1089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>
                <a:solidFill>
                  <a:srgbClr val="CC0000"/>
                </a:solidFill>
              </a:rPr>
              <a:t>sender</a:t>
            </a:r>
          </a:p>
        </p:txBody>
      </p:sp>
      <p:sp>
        <p:nvSpPr>
          <p:cNvPr id="26646" name="Text Box 20"/>
          <p:cNvSpPr txBox="1">
            <a:spLocks noChangeArrowheads="1"/>
          </p:cNvSpPr>
          <p:nvPr/>
        </p:nvSpPr>
        <p:spPr bwMode="auto">
          <a:xfrm>
            <a:off x="7485064" y="5537200"/>
            <a:ext cx="1247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>
                <a:solidFill>
                  <a:srgbClr val="CC0000"/>
                </a:solidFill>
              </a:rPr>
              <a:t>receiver</a:t>
            </a:r>
          </a:p>
        </p:txBody>
      </p:sp>
    </p:spTree>
    <p:extLst>
      <p:ext uri="{BB962C8B-B14F-4D97-AF65-F5344CB8AC3E}">
        <p14:creationId xmlns:p14="http://schemas.microsoft.com/office/powerpoint/2010/main" val="73448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DE365159-E3E2-4469-B31D-807BDD3C3340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767128" y="1296500"/>
            <a:ext cx="10967672" cy="270107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5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ＭＳ Ｐゴシック" charset="0"/>
                <a:cs typeface="+mn-cs"/>
              </a:rPr>
              <a:t>underlying channel may flip bits in packet</a:t>
            </a:r>
          </a:p>
          <a:p>
            <a:pPr lvl="1">
              <a:lnSpc>
                <a:spcPct val="75000"/>
              </a:lnSpc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ＭＳ Ｐゴシック" charset="0"/>
              </a:rPr>
              <a:t>checksum to detect bit </a:t>
            </a:r>
            <a:r>
              <a:rPr lang="en-US" dirty="0" smtClean="0">
                <a:ea typeface="ＭＳ Ｐゴシック" charset="0"/>
              </a:rPr>
              <a:t>errors</a:t>
            </a:r>
            <a:br>
              <a:rPr lang="en-US" dirty="0" smtClean="0">
                <a:ea typeface="ＭＳ Ｐゴシック" charset="0"/>
              </a:rPr>
            </a:br>
            <a:endParaRPr lang="en-US" dirty="0">
              <a:ea typeface="ＭＳ Ｐゴシック" charset="0"/>
            </a:endParaRPr>
          </a:p>
          <a:p>
            <a:pPr>
              <a:lnSpc>
                <a:spcPct val="75000"/>
              </a:lnSpc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how </a:t>
            </a:r>
            <a:r>
              <a:rPr lang="en-US" dirty="0">
                <a:ea typeface="ＭＳ Ｐゴシック" charset="0"/>
                <a:cs typeface="+mn-cs"/>
              </a:rPr>
              <a:t>to recover from errors:</a:t>
            </a:r>
          </a:p>
          <a:p>
            <a:pPr lvl="1">
              <a:spcBef>
                <a:spcPct val="45000"/>
              </a:spcBef>
              <a:buFont typeface="Arial" panose="020B0604020202020204" pitchFamily="34" charset="0"/>
              <a:buChar char="•"/>
              <a:defRPr/>
            </a:pP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acknowledgements (ACKs):</a:t>
            </a:r>
            <a:r>
              <a:rPr lang="en-US" dirty="0">
                <a:ea typeface="ＭＳ Ｐゴシック" charset="0"/>
              </a:rPr>
              <a:t> receiver explicitly tells sender that </a:t>
            </a:r>
            <a:r>
              <a:rPr lang="en-US" dirty="0" err="1">
                <a:ea typeface="ＭＳ Ｐゴシック" charset="0"/>
              </a:rPr>
              <a:t>pkt</a:t>
            </a:r>
            <a:r>
              <a:rPr lang="en-US" dirty="0">
                <a:ea typeface="ＭＳ Ｐゴシック" charset="0"/>
              </a:rPr>
              <a:t> received OK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negative acknowledgements (NAKs):</a:t>
            </a:r>
            <a:r>
              <a:rPr lang="en-US" dirty="0">
                <a:ea typeface="ＭＳ Ｐゴシック" charset="0"/>
              </a:rPr>
              <a:t> receiver explicitly tells sender that </a:t>
            </a:r>
            <a:r>
              <a:rPr lang="en-US" dirty="0" err="1">
                <a:ea typeface="ＭＳ Ｐゴシック" charset="0"/>
              </a:rPr>
              <a:t>pkt</a:t>
            </a:r>
            <a:r>
              <a:rPr lang="en-US" dirty="0">
                <a:ea typeface="ＭＳ Ｐゴシック" charset="0"/>
              </a:rPr>
              <a:t> had errors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ＭＳ Ｐゴシック" charset="0"/>
              </a:rPr>
              <a:t>sender retransmits </a:t>
            </a:r>
            <a:r>
              <a:rPr lang="en-US" dirty="0" err="1">
                <a:ea typeface="ＭＳ Ｐゴシック" charset="0"/>
              </a:rPr>
              <a:t>pkt</a:t>
            </a:r>
            <a:r>
              <a:rPr lang="en-US" dirty="0">
                <a:ea typeface="ＭＳ Ｐゴシック" charset="0"/>
              </a:rPr>
              <a:t> on receipt of </a:t>
            </a:r>
            <a:r>
              <a:rPr lang="en-US" dirty="0" smtClean="0">
                <a:ea typeface="ＭＳ Ｐゴシック" charset="0"/>
              </a:rPr>
              <a:t>NAK</a:t>
            </a:r>
            <a:br>
              <a:rPr lang="en-US" dirty="0" smtClean="0">
                <a:ea typeface="ＭＳ Ｐゴシック" charset="0"/>
              </a:rPr>
            </a:br>
            <a:endParaRPr lang="en-US" dirty="0">
              <a:ea typeface="ＭＳ Ｐゴシック" charset="0"/>
            </a:endParaRP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title"/>
          </p:nvPr>
        </p:nvSpPr>
        <p:spPr>
          <a:xfrm>
            <a:off x="2057400" y="163514"/>
            <a:ext cx="8001000" cy="708025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+mj-cs"/>
              </a:rPr>
              <a:t>rdt2.0: channel with bit errors</a:t>
            </a:r>
          </a:p>
        </p:txBody>
      </p:sp>
      <p:sp>
        <p:nvSpPr>
          <p:cNvPr id="2" name="Rectangle 1"/>
          <p:cNvSpPr/>
          <p:nvPr/>
        </p:nvSpPr>
        <p:spPr>
          <a:xfrm>
            <a:off x="1641307" y="4821114"/>
            <a:ext cx="7767387" cy="88716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defRPr/>
            </a:pPr>
            <a:r>
              <a:rPr lang="en-US" sz="2000" dirty="0" smtClean="0">
                <a:ea typeface="ＭＳ Ｐゴシック" charset="0"/>
              </a:rPr>
              <a:t>New </a:t>
            </a:r>
            <a:r>
              <a:rPr lang="en-US" sz="2000" dirty="0">
                <a:ea typeface="ＭＳ Ｐゴシック" charset="0"/>
              </a:rPr>
              <a:t>mechanisms in </a:t>
            </a:r>
            <a:r>
              <a:rPr lang="en-US" sz="2800" b="1" dirty="0">
                <a:latin typeface="Courier New" charset="0"/>
                <a:ea typeface="ＭＳ Ｐゴシック" charset="0"/>
              </a:rPr>
              <a:t>rdt2.0</a:t>
            </a:r>
            <a:r>
              <a:rPr lang="en-US" sz="2000" dirty="0">
                <a:ea typeface="ＭＳ Ｐゴシック" charset="0"/>
              </a:rPr>
              <a:t> (beyond </a:t>
            </a:r>
            <a:r>
              <a:rPr lang="en-US" sz="2800" b="1" dirty="0">
                <a:latin typeface="Courier New" charset="0"/>
                <a:ea typeface="ＭＳ Ｐゴシック" charset="0"/>
              </a:rPr>
              <a:t>rdt1.0</a:t>
            </a:r>
            <a:r>
              <a:rPr lang="en-US" sz="2000" dirty="0">
                <a:ea typeface="ＭＳ Ｐゴシック" charset="0"/>
              </a:rPr>
              <a:t>):</a:t>
            </a:r>
          </a:p>
          <a:p>
            <a:pPr lvl="1">
              <a:lnSpc>
                <a:spcPct val="75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a typeface="ＭＳ Ｐゴシック" charset="0"/>
              </a:rPr>
              <a:t> error </a:t>
            </a:r>
            <a:r>
              <a:rPr lang="en-US" sz="2000" dirty="0">
                <a:ea typeface="ＭＳ Ｐゴシック" charset="0"/>
              </a:rPr>
              <a:t>detection</a:t>
            </a:r>
          </a:p>
          <a:p>
            <a:pPr lvl="1">
              <a:lnSpc>
                <a:spcPct val="75000"/>
              </a:lnSpc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ea typeface="ＭＳ Ｐゴシック" charset="0"/>
              </a:rPr>
              <a:t> feedback</a:t>
            </a:r>
            <a:r>
              <a:rPr lang="en-US" sz="2000" dirty="0">
                <a:ea typeface="ＭＳ Ｐゴシック" charset="0"/>
              </a:rPr>
              <a:t>: control </a:t>
            </a:r>
            <a:r>
              <a:rPr lang="en-US" sz="2000" dirty="0" err="1">
                <a:ea typeface="ＭＳ Ｐゴシック" charset="0"/>
              </a:rPr>
              <a:t>msgs</a:t>
            </a:r>
            <a:r>
              <a:rPr lang="en-US" sz="2000" dirty="0">
                <a:ea typeface="ＭＳ Ｐゴシック" charset="0"/>
              </a:rPr>
              <a:t> (ACK,NAK) from receiver to sender</a:t>
            </a:r>
            <a:endParaRPr lang="en-US" sz="20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34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uiExpand="1" build="p"/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74226B34-1B1D-40B3-A023-985C8F09B901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512" y="141289"/>
            <a:ext cx="8784976" cy="714375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ea typeface="ＭＳ Ｐゴシック" charset="0"/>
              </a:rPr>
              <a:t>rdt2.0: </a:t>
            </a:r>
            <a:r>
              <a:rPr lang="en-US" sz="4000" dirty="0">
                <a:ea typeface="ＭＳ Ｐゴシック" charset="0"/>
              </a:rPr>
              <a:t>FSM specification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24582" name="Oval 3"/>
          <p:cNvSpPr>
            <a:spLocks noChangeArrowheads="1"/>
          </p:cNvSpPr>
          <p:nvPr/>
        </p:nvSpPr>
        <p:spPr bwMode="auto">
          <a:xfrm>
            <a:off x="2220914" y="2209801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2119313" y="2293938"/>
            <a:ext cx="1200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Wait for call from above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2528888" y="1490663"/>
            <a:ext cx="3643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sndpkt = make_pkt(data, checksum)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85" name="Line 6"/>
          <p:cNvSpPr>
            <a:spLocks noChangeShapeType="1"/>
          </p:cNvSpPr>
          <p:nvPr/>
        </p:nvSpPr>
        <p:spPr bwMode="auto">
          <a:xfrm>
            <a:off x="2633663" y="1535113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4586" name="Text Box 7"/>
          <p:cNvSpPr txBox="1">
            <a:spLocks noChangeArrowheads="1"/>
          </p:cNvSpPr>
          <p:nvPr/>
        </p:nvSpPr>
        <p:spPr bwMode="auto">
          <a:xfrm>
            <a:off x="7843839" y="5314951"/>
            <a:ext cx="21431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extract(rcvpkt,data)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deliver_data(data)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udt_send(ACK)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87" name="Text Box 8"/>
          <p:cNvSpPr txBox="1">
            <a:spLocks noChangeArrowheads="1"/>
          </p:cNvSpPr>
          <p:nvPr/>
        </p:nvSpPr>
        <p:spPr bwMode="auto">
          <a:xfrm>
            <a:off x="7821613" y="4781551"/>
            <a:ext cx="2157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rdt_rcv(rcvpkt) &amp;&amp; 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   notcorrupt(rcvpkt)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88" name="Line 9"/>
          <p:cNvSpPr>
            <a:spLocks noChangeShapeType="1"/>
          </p:cNvSpPr>
          <p:nvPr/>
        </p:nvSpPr>
        <p:spPr bwMode="auto">
          <a:xfrm>
            <a:off x="7943851" y="5370513"/>
            <a:ext cx="1489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4589" name="Freeform 10"/>
          <p:cNvSpPr>
            <a:spLocks/>
          </p:cNvSpPr>
          <p:nvPr/>
        </p:nvSpPr>
        <p:spPr bwMode="auto">
          <a:xfrm flipV="1">
            <a:off x="2581276" y="1979613"/>
            <a:ext cx="1800225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4590" name="Freeform 11"/>
          <p:cNvSpPr>
            <a:spLocks/>
          </p:cNvSpPr>
          <p:nvPr/>
        </p:nvSpPr>
        <p:spPr bwMode="auto">
          <a:xfrm>
            <a:off x="2628901" y="3140075"/>
            <a:ext cx="1800225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4591" name="Text Box 12"/>
          <p:cNvSpPr txBox="1">
            <a:spLocks noChangeArrowheads="1"/>
          </p:cNvSpPr>
          <p:nvPr/>
        </p:nvSpPr>
        <p:spPr bwMode="auto">
          <a:xfrm>
            <a:off x="2595563" y="3492500"/>
            <a:ext cx="35480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rdt_rcv(rcvpkt) &amp;&amp; isACK(rcvpkt)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92" name="Line 13"/>
          <p:cNvSpPr>
            <a:spLocks noChangeShapeType="1"/>
          </p:cNvSpPr>
          <p:nvPr/>
        </p:nvSpPr>
        <p:spPr bwMode="auto">
          <a:xfrm>
            <a:off x="2697163" y="38163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4593" name="Freeform 14"/>
          <p:cNvSpPr>
            <a:spLocks/>
          </p:cNvSpPr>
          <p:nvPr/>
        </p:nvSpPr>
        <p:spPr bwMode="auto">
          <a:xfrm>
            <a:off x="4776789" y="2286001"/>
            <a:ext cx="466725" cy="893763"/>
          </a:xfrm>
          <a:custGeom>
            <a:avLst/>
            <a:gdLst>
              <a:gd name="T0" fmla="*/ 0 w 735"/>
              <a:gd name="T1" fmla="*/ 2147483647 h 1080"/>
              <a:gd name="T2" fmla="*/ 0 w 735"/>
              <a:gd name="T3" fmla="*/ 2147483647 h 10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4594" name="Text Box 15"/>
          <p:cNvSpPr txBox="1">
            <a:spLocks noChangeArrowheads="1"/>
          </p:cNvSpPr>
          <p:nvPr/>
        </p:nvSpPr>
        <p:spPr bwMode="auto">
          <a:xfrm>
            <a:off x="5086351" y="2600325"/>
            <a:ext cx="176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95" name="Text Box 16"/>
          <p:cNvSpPr txBox="1">
            <a:spLocks noChangeArrowheads="1"/>
          </p:cNvSpPr>
          <p:nvPr/>
        </p:nvSpPr>
        <p:spPr bwMode="auto">
          <a:xfrm>
            <a:off x="5060951" y="1925639"/>
            <a:ext cx="20859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rdt_rcv(rcvpkt) &amp;&amp;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   isNAK(rcvpkt)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4596" name="Line 17"/>
          <p:cNvSpPr>
            <a:spLocks noChangeShapeType="1"/>
          </p:cNvSpPr>
          <p:nvPr/>
        </p:nvSpPr>
        <p:spPr bwMode="auto">
          <a:xfrm>
            <a:off x="5180013" y="26003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4597" name="Group 18"/>
          <p:cNvGrpSpPr>
            <a:grpSpLocks/>
          </p:cNvGrpSpPr>
          <p:nvPr/>
        </p:nvGrpSpPr>
        <p:grpSpPr bwMode="auto">
          <a:xfrm>
            <a:off x="8097838" y="2352675"/>
            <a:ext cx="1924050" cy="858838"/>
            <a:chOff x="2222" y="2660"/>
            <a:chExt cx="1212" cy="541"/>
          </a:xfrm>
        </p:grpSpPr>
        <p:sp>
          <p:nvSpPr>
            <p:cNvPr id="24612" name="Text Box 19"/>
            <p:cNvSpPr txBox="1">
              <a:spLocks noChangeArrowheads="1"/>
            </p:cNvSpPr>
            <p:nvPr/>
          </p:nvSpPr>
          <p:spPr bwMode="auto">
            <a:xfrm>
              <a:off x="2222" y="3039"/>
              <a:ext cx="115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prstClr val="black"/>
                  </a:solidFill>
                  <a:latin typeface="Arial" charset="0"/>
                </a:rPr>
                <a:t>udt_send(NAK)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613" name="Text Box 20"/>
            <p:cNvSpPr txBox="1">
              <a:spLocks noChangeArrowheads="1"/>
            </p:cNvSpPr>
            <p:nvPr/>
          </p:nvSpPr>
          <p:spPr bwMode="auto">
            <a:xfrm>
              <a:off x="2225" y="2660"/>
              <a:ext cx="120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prstClr val="black"/>
                  </a:solidFill>
                  <a:latin typeface="Arial" charset="0"/>
                </a:rPr>
                <a:t>rdt_rcv(rcvpkt) &amp;&amp; </a:t>
              </a:r>
            </a:p>
            <a:p>
              <a:r>
                <a:rPr lang="en-US">
                  <a:solidFill>
                    <a:prstClr val="black"/>
                  </a:solidFill>
                  <a:latin typeface="Arial" charset="0"/>
                </a:rPr>
                <a:t>  corrupt(rcvpkt)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4614" name="Line 21"/>
            <p:cNvSpPr>
              <a:spLocks noChangeShapeType="1"/>
            </p:cNvSpPr>
            <p:nvPr/>
          </p:nvSpPr>
          <p:spPr bwMode="auto">
            <a:xfrm>
              <a:off x="2285" y="3040"/>
              <a:ext cx="62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4598" name="Group 22"/>
          <p:cNvGrpSpPr>
            <a:grpSpLocks/>
          </p:cNvGrpSpPr>
          <p:nvPr/>
        </p:nvGrpSpPr>
        <p:grpSpPr bwMode="auto">
          <a:xfrm>
            <a:off x="3816350" y="2222501"/>
            <a:ext cx="1074738" cy="962025"/>
            <a:chOff x="1540" y="2116"/>
            <a:chExt cx="677" cy="606"/>
          </a:xfrm>
        </p:grpSpPr>
        <p:sp>
          <p:nvSpPr>
            <p:cNvPr id="24610" name="Oval 23"/>
            <p:cNvSpPr>
              <a:spLocks noChangeArrowheads="1"/>
            </p:cNvSpPr>
            <p:nvPr/>
          </p:nvSpPr>
          <p:spPr bwMode="auto">
            <a:xfrm>
              <a:off x="1565" y="2116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24611" name="Text Box 24"/>
            <p:cNvSpPr txBox="1">
              <a:spLocks noChangeArrowheads="1"/>
            </p:cNvSpPr>
            <p:nvPr/>
          </p:nvSpPr>
          <p:spPr bwMode="auto">
            <a:xfrm>
              <a:off x="1540" y="2163"/>
              <a:ext cx="67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prstClr val="black"/>
                  </a:solidFill>
                  <a:latin typeface="Arial" charset="0"/>
                </a:rPr>
                <a:t>Wait for ACK or NAK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24599" name="Line 25"/>
          <p:cNvSpPr>
            <a:spLocks noChangeShapeType="1"/>
          </p:cNvSpPr>
          <p:nvPr/>
        </p:nvSpPr>
        <p:spPr bwMode="auto">
          <a:xfrm>
            <a:off x="7858125" y="3497264"/>
            <a:ext cx="433388" cy="24447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4600" name="Freeform 26"/>
          <p:cNvSpPr>
            <a:spLocks/>
          </p:cNvSpPr>
          <p:nvPr/>
        </p:nvSpPr>
        <p:spPr bwMode="auto">
          <a:xfrm>
            <a:off x="8196263" y="3148013"/>
            <a:ext cx="12573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4601" name="Group 27"/>
          <p:cNvGrpSpPr>
            <a:grpSpLocks/>
          </p:cNvGrpSpPr>
          <p:nvPr/>
        </p:nvGrpSpPr>
        <p:grpSpPr bwMode="auto">
          <a:xfrm>
            <a:off x="8201025" y="3568701"/>
            <a:ext cx="1200150" cy="962025"/>
            <a:chOff x="1335" y="3347"/>
            <a:chExt cx="756" cy="606"/>
          </a:xfrm>
        </p:grpSpPr>
        <p:sp>
          <p:nvSpPr>
            <p:cNvPr id="24608" name="Oval 28"/>
            <p:cNvSpPr>
              <a:spLocks noChangeArrowheads="1"/>
            </p:cNvSpPr>
            <p:nvPr/>
          </p:nvSpPr>
          <p:spPr bwMode="auto">
            <a:xfrm>
              <a:off x="1390" y="3347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24609" name="Text Box 29"/>
            <p:cNvSpPr txBox="1">
              <a:spLocks noChangeArrowheads="1"/>
            </p:cNvSpPr>
            <p:nvPr/>
          </p:nvSpPr>
          <p:spPr bwMode="auto">
            <a:xfrm>
              <a:off x="1335" y="3400"/>
              <a:ext cx="75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prstClr val="black"/>
                  </a:solidFill>
                  <a:latin typeface="Arial" charset="0"/>
                </a:rPr>
                <a:t>Wait for call from below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24602" name="Freeform 30"/>
          <p:cNvSpPr>
            <a:spLocks/>
          </p:cNvSpPr>
          <p:nvPr/>
        </p:nvSpPr>
        <p:spPr bwMode="auto">
          <a:xfrm flipV="1">
            <a:off x="8208963" y="4464050"/>
            <a:ext cx="12573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723" name="Text Box 31"/>
          <p:cNvSpPr txBox="1">
            <a:spLocks noChangeArrowheads="1"/>
          </p:cNvSpPr>
          <p:nvPr/>
        </p:nvSpPr>
        <p:spPr bwMode="auto">
          <a:xfrm>
            <a:off x="2420939" y="4154488"/>
            <a:ext cx="1089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>
                <a:solidFill>
                  <a:srgbClr val="CC0000"/>
                </a:solidFill>
              </a:rPr>
              <a:t>sender</a:t>
            </a:r>
          </a:p>
        </p:txBody>
      </p:sp>
      <p:sp>
        <p:nvSpPr>
          <p:cNvPr id="29724" name="Text Box 32"/>
          <p:cNvSpPr txBox="1">
            <a:spLocks noChangeArrowheads="1"/>
          </p:cNvSpPr>
          <p:nvPr/>
        </p:nvSpPr>
        <p:spPr bwMode="auto">
          <a:xfrm>
            <a:off x="8496301" y="1466850"/>
            <a:ext cx="1247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>
                <a:solidFill>
                  <a:srgbClr val="CC0000"/>
                </a:solidFill>
              </a:rPr>
              <a:t>receiver</a:t>
            </a:r>
          </a:p>
        </p:txBody>
      </p:sp>
      <p:sp>
        <p:nvSpPr>
          <p:cNvPr id="24605" name="Line 33"/>
          <p:cNvSpPr>
            <a:spLocks noChangeShapeType="1"/>
          </p:cNvSpPr>
          <p:nvPr/>
        </p:nvSpPr>
        <p:spPr bwMode="auto">
          <a:xfrm>
            <a:off x="1873250" y="2166939"/>
            <a:ext cx="433388" cy="24447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4606" name="Text Box 34"/>
          <p:cNvSpPr txBox="1">
            <a:spLocks noChangeArrowheads="1"/>
          </p:cNvSpPr>
          <p:nvPr/>
        </p:nvSpPr>
        <p:spPr bwMode="auto">
          <a:xfrm>
            <a:off x="2555875" y="1212851"/>
            <a:ext cx="22558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rdt_send(data)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727" name="Text Box 35"/>
          <p:cNvSpPr txBox="1">
            <a:spLocks noChangeArrowheads="1"/>
          </p:cNvSpPr>
          <p:nvPr/>
        </p:nvSpPr>
        <p:spPr bwMode="auto">
          <a:xfrm>
            <a:off x="2986088" y="378618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  <a:latin typeface="Symbol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83867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5BA11963-BAA6-469E-A3D8-6B8C83A2E94B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>
          <a:xfrm>
            <a:off x="1935163" y="185739"/>
            <a:ext cx="7772400" cy="82867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</a:rPr>
              <a:t>rdt2.0: operation with no errors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25606" name="Oval 3"/>
          <p:cNvSpPr>
            <a:spLocks noChangeArrowheads="1"/>
          </p:cNvSpPr>
          <p:nvPr/>
        </p:nvSpPr>
        <p:spPr bwMode="auto">
          <a:xfrm>
            <a:off x="2220914" y="2209801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119313" y="2293938"/>
            <a:ext cx="1200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Wait for call from above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2528888" y="1490663"/>
            <a:ext cx="3643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snkpkt = make_pkt(data, checksum)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5609" name="Line 6"/>
          <p:cNvSpPr>
            <a:spLocks noChangeShapeType="1"/>
          </p:cNvSpPr>
          <p:nvPr/>
        </p:nvSpPr>
        <p:spPr bwMode="auto">
          <a:xfrm>
            <a:off x="2633663" y="1535113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5610" name="Text Box 7"/>
          <p:cNvSpPr txBox="1">
            <a:spLocks noChangeArrowheads="1"/>
          </p:cNvSpPr>
          <p:nvPr/>
        </p:nvSpPr>
        <p:spPr bwMode="auto">
          <a:xfrm>
            <a:off x="7843839" y="5314951"/>
            <a:ext cx="21431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extract(rcvpkt,data)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deliver_data(data)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udt_send(ACK)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5611" name="Text Box 8"/>
          <p:cNvSpPr txBox="1">
            <a:spLocks noChangeArrowheads="1"/>
          </p:cNvSpPr>
          <p:nvPr/>
        </p:nvSpPr>
        <p:spPr bwMode="auto">
          <a:xfrm>
            <a:off x="7821613" y="4781551"/>
            <a:ext cx="2157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rdt_rcv(rcvpkt) &amp;&amp; 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   notcorrupt(rcvpkt)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5612" name="Line 9"/>
          <p:cNvSpPr>
            <a:spLocks noChangeShapeType="1"/>
          </p:cNvSpPr>
          <p:nvPr/>
        </p:nvSpPr>
        <p:spPr bwMode="auto">
          <a:xfrm>
            <a:off x="7943851" y="5370513"/>
            <a:ext cx="1489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5613" name="Freeform 10"/>
          <p:cNvSpPr>
            <a:spLocks/>
          </p:cNvSpPr>
          <p:nvPr/>
        </p:nvSpPr>
        <p:spPr bwMode="auto">
          <a:xfrm flipV="1">
            <a:off x="2581276" y="1979613"/>
            <a:ext cx="1800225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5614" name="Freeform 11"/>
          <p:cNvSpPr>
            <a:spLocks/>
          </p:cNvSpPr>
          <p:nvPr/>
        </p:nvSpPr>
        <p:spPr bwMode="auto">
          <a:xfrm>
            <a:off x="2628901" y="3140075"/>
            <a:ext cx="1800225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5615" name="Text Box 12"/>
          <p:cNvSpPr txBox="1">
            <a:spLocks noChangeArrowheads="1"/>
          </p:cNvSpPr>
          <p:nvPr/>
        </p:nvSpPr>
        <p:spPr bwMode="auto">
          <a:xfrm>
            <a:off x="2595563" y="3492500"/>
            <a:ext cx="35480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rdt_rcv(rcvpkt) &amp;&amp; isACK(rcvpkt)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5616" name="Line 13"/>
          <p:cNvSpPr>
            <a:spLocks noChangeShapeType="1"/>
          </p:cNvSpPr>
          <p:nvPr/>
        </p:nvSpPr>
        <p:spPr bwMode="auto">
          <a:xfrm>
            <a:off x="2697163" y="38163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5617" name="Freeform 14"/>
          <p:cNvSpPr>
            <a:spLocks/>
          </p:cNvSpPr>
          <p:nvPr/>
        </p:nvSpPr>
        <p:spPr bwMode="auto">
          <a:xfrm>
            <a:off x="4776789" y="2286001"/>
            <a:ext cx="466725" cy="893763"/>
          </a:xfrm>
          <a:custGeom>
            <a:avLst/>
            <a:gdLst>
              <a:gd name="T0" fmla="*/ 0 w 735"/>
              <a:gd name="T1" fmla="*/ 2147483647 h 1080"/>
              <a:gd name="T2" fmla="*/ 0 w 735"/>
              <a:gd name="T3" fmla="*/ 2147483647 h 10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5618" name="Text Box 15"/>
          <p:cNvSpPr txBox="1">
            <a:spLocks noChangeArrowheads="1"/>
          </p:cNvSpPr>
          <p:nvPr/>
        </p:nvSpPr>
        <p:spPr bwMode="auto">
          <a:xfrm>
            <a:off x="5086351" y="2600325"/>
            <a:ext cx="176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5619" name="Text Box 16"/>
          <p:cNvSpPr txBox="1">
            <a:spLocks noChangeArrowheads="1"/>
          </p:cNvSpPr>
          <p:nvPr/>
        </p:nvSpPr>
        <p:spPr bwMode="auto">
          <a:xfrm>
            <a:off x="5060951" y="1925639"/>
            <a:ext cx="20859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rdt_rcv(rcvpkt) &amp;&amp;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   isNAK(rcvpkt)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5620" name="Line 17"/>
          <p:cNvSpPr>
            <a:spLocks noChangeShapeType="1"/>
          </p:cNvSpPr>
          <p:nvPr/>
        </p:nvSpPr>
        <p:spPr bwMode="auto">
          <a:xfrm>
            <a:off x="5180013" y="26003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5621" name="Group 18"/>
          <p:cNvGrpSpPr>
            <a:grpSpLocks/>
          </p:cNvGrpSpPr>
          <p:nvPr/>
        </p:nvGrpSpPr>
        <p:grpSpPr bwMode="auto">
          <a:xfrm>
            <a:off x="8097838" y="2352675"/>
            <a:ext cx="1924050" cy="858838"/>
            <a:chOff x="2222" y="2660"/>
            <a:chExt cx="1212" cy="541"/>
          </a:xfrm>
        </p:grpSpPr>
        <p:sp>
          <p:nvSpPr>
            <p:cNvPr id="25649" name="Text Box 19"/>
            <p:cNvSpPr txBox="1">
              <a:spLocks noChangeArrowheads="1"/>
            </p:cNvSpPr>
            <p:nvPr/>
          </p:nvSpPr>
          <p:spPr bwMode="auto">
            <a:xfrm>
              <a:off x="2222" y="3039"/>
              <a:ext cx="115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prstClr val="black"/>
                  </a:solidFill>
                  <a:latin typeface="Arial" charset="0"/>
                </a:rPr>
                <a:t>udt_send(NAK)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650" name="Text Box 20"/>
            <p:cNvSpPr txBox="1">
              <a:spLocks noChangeArrowheads="1"/>
            </p:cNvSpPr>
            <p:nvPr/>
          </p:nvSpPr>
          <p:spPr bwMode="auto">
            <a:xfrm>
              <a:off x="2225" y="2660"/>
              <a:ext cx="120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prstClr val="black"/>
                  </a:solidFill>
                  <a:latin typeface="Arial" charset="0"/>
                </a:rPr>
                <a:t>rdt_rcv(rcvpkt) &amp;&amp; </a:t>
              </a:r>
            </a:p>
            <a:p>
              <a:r>
                <a:rPr lang="en-US">
                  <a:solidFill>
                    <a:prstClr val="black"/>
                  </a:solidFill>
                  <a:latin typeface="Arial" charset="0"/>
                </a:rPr>
                <a:t>  corrupt(rcvpkt)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5651" name="Line 21"/>
            <p:cNvSpPr>
              <a:spLocks noChangeShapeType="1"/>
            </p:cNvSpPr>
            <p:nvPr/>
          </p:nvSpPr>
          <p:spPr bwMode="auto">
            <a:xfrm>
              <a:off x="2285" y="3040"/>
              <a:ext cx="62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5622" name="Group 22"/>
          <p:cNvGrpSpPr>
            <a:grpSpLocks/>
          </p:cNvGrpSpPr>
          <p:nvPr/>
        </p:nvGrpSpPr>
        <p:grpSpPr bwMode="auto">
          <a:xfrm>
            <a:off x="3816350" y="2222501"/>
            <a:ext cx="1074738" cy="962025"/>
            <a:chOff x="1540" y="2116"/>
            <a:chExt cx="677" cy="606"/>
          </a:xfrm>
        </p:grpSpPr>
        <p:sp>
          <p:nvSpPr>
            <p:cNvPr id="25647" name="Oval 23"/>
            <p:cNvSpPr>
              <a:spLocks noChangeArrowheads="1"/>
            </p:cNvSpPr>
            <p:nvPr/>
          </p:nvSpPr>
          <p:spPr bwMode="auto">
            <a:xfrm>
              <a:off x="1565" y="2116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25648" name="Text Box 24"/>
            <p:cNvSpPr txBox="1">
              <a:spLocks noChangeArrowheads="1"/>
            </p:cNvSpPr>
            <p:nvPr/>
          </p:nvSpPr>
          <p:spPr bwMode="auto">
            <a:xfrm>
              <a:off x="1540" y="2163"/>
              <a:ext cx="67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prstClr val="black"/>
                  </a:solidFill>
                  <a:latin typeface="Arial" charset="0"/>
                </a:rPr>
                <a:t>Wait for ACK or NAK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25623" name="Freeform 25"/>
          <p:cNvSpPr>
            <a:spLocks/>
          </p:cNvSpPr>
          <p:nvPr/>
        </p:nvSpPr>
        <p:spPr bwMode="auto">
          <a:xfrm>
            <a:off x="8196263" y="3148013"/>
            <a:ext cx="12573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5624" name="Oval 26"/>
          <p:cNvSpPr>
            <a:spLocks noChangeArrowheads="1"/>
          </p:cNvSpPr>
          <p:nvPr/>
        </p:nvSpPr>
        <p:spPr bwMode="auto">
          <a:xfrm>
            <a:off x="8288339" y="3568701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5625" name="Text Box 27"/>
          <p:cNvSpPr txBox="1">
            <a:spLocks noChangeArrowheads="1"/>
          </p:cNvSpPr>
          <p:nvPr/>
        </p:nvSpPr>
        <p:spPr bwMode="auto">
          <a:xfrm>
            <a:off x="8201025" y="3652838"/>
            <a:ext cx="1200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Wait for call from below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5626" name="Freeform 28"/>
          <p:cNvSpPr>
            <a:spLocks/>
          </p:cNvSpPr>
          <p:nvPr/>
        </p:nvSpPr>
        <p:spPr bwMode="auto">
          <a:xfrm flipV="1">
            <a:off x="8208963" y="4464050"/>
            <a:ext cx="12573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88797" name="Group 29"/>
          <p:cNvGrpSpPr>
            <a:grpSpLocks/>
          </p:cNvGrpSpPr>
          <p:nvPr/>
        </p:nvGrpSpPr>
        <p:grpSpPr bwMode="auto">
          <a:xfrm>
            <a:off x="1873250" y="2166939"/>
            <a:ext cx="1333500" cy="1004887"/>
            <a:chOff x="220" y="1365"/>
            <a:chExt cx="840" cy="633"/>
          </a:xfrm>
        </p:grpSpPr>
        <p:sp>
          <p:nvSpPr>
            <p:cNvPr id="25645" name="Line 30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646" name="Oval 31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</p:grpSp>
      <p:grpSp>
        <p:nvGrpSpPr>
          <p:cNvPr id="288800" name="Group 32"/>
          <p:cNvGrpSpPr>
            <a:grpSpLocks/>
          </p:cNvGrpSpPr>
          <p:nvPr/>
        </p:nvGrpSpPr>
        <p:grpSpPr bwMode="auto">
          <a:xfrm>
            <a:off x="7858126" y="3497263"/>
            <a:ext cx="1414463" cy="1033462"/>
            <a:chOff x="3990" y="2203"/>
            <a:chExt cx="891" cy="651"/>
          </a:xfrm>
        </p:grpSpPr>
        <p:sp>
          <p:nvSpPr>
            <p:cNvPr id="25643" name="Line 33"/>
            <p:cNvSpPr>
              <a:spLocks noChangeShapeType="1"/>
            </p:cNvSpPr>
            <p:nvPr/>
          </p:nvSpPr>
          <p:spPr bwMode="auto">
            <a:xfrm>
              <a:off x="3990" y="2203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644" name="Oval 34"/>
            <p:cNvSpPr>
              <a:spLocks noChangeArrowheads="1"/>
            </p:cNvSpPr>
            <p:nvPr/>
          </p:nvSpPr>
          <p:spPr bwMode="auto">
            <a:xfrm>
              <a:off x="4260" y="2248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</p:grpSp>
      <p:sp>
        <p:nvSpPr>
          <p:cNvPr id="25629" name="Text Box 35"/>
          <p:cNvSpPr txBox="1">
            <a:spLocks noChangeArrowheads="1"/>
          </p:cNvSpPr>
          <p:nvPr/>
        </p:nvSpPr>
        <p:spPr bwMode="auto">
          <a:xfrm>
            <a:off x="2554289" y="1200151"/>
            <a:ext cx="22558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rdt_send(data)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8804" name="Line 36"/>
          <p:cNvSpPr>
            <a:spLocks noChangeShapeType="1"/>
          </p:cNvSpPr>
          <p:nvPr/>
        </p:nvSpPr>
        <p:spPr bwMode="auto">
          <a:xfrm>
            <a:off x="2535238" y="1289051"/>
            <a:ext cx="12700" cy="7477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88805" name="Freeform 37"/>
          <p:cNvSpPr>
            <a:spLocks/>
          </p:cNvSpPr>
          <p:nvPr/>
        </p:nvSpPr>
        <p:spPr bwMode="auto">
          <a:xfrm>
            <a:off x="2535238" y="2006600"/>
            <a:ext cx="6697662" cy="3060700"/>
          </a:xfrm>
          <a:custGeom>
            <a:avLst/>
            <a:gdLst>
              <a:gd name="T0" fmla="*/ 0 w 4219"/>
              <a:gd name="T1" fmla="*/ 2147483647 h 1928"/>
              <a:gd name="T2" fmla="*/ 2147483647 w 4219"/>
              <a:gd name="T3" fmla="*/ 0 h 1928"/>
              <a:gd name="T4" fmla="*/ 2147483647 w 4219"/>
              <a:gd name="T5" fmla="*/ 2147483647 h 1928"/>
              <a:gd name="T6" fmla="*/ 2147483647 w 4219"/>
              <a:gd name="T7" fmla="*/ 2147483647 h 19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219" h="1928">
                <a:moveTo>
                  <a:pt x="0" y="10"/>
                </a:moveTo>
                <a:lnTo>
                  <a:pt x="1003" y="0"/>
                </a:lnTo>
                <a:lnTo>
                  <a:pt x="3387" y="1928"/>
                </a:lnTo>
                <a:lnTo>
                  <a:pt x="4219" y="1928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88806" name="Group 38"/>
          <p:cNvGrpSpPr>
            <a:grpSpLocks/>
          </p:cNvGrpSpPr>
          <p:nvPr/>
        </p:nvGrpSpPr>
        <p:grpSpPr bwMode="auto">
          <a:xfrm>
            <a:off x="1871663" y="2166939"/>
            <a:ext cx="1333500" cy="1004887"/>
            <a:chOff x="220" y="1365"/>
            <a:chExt cx="840" cy="633"/>
          </a:xfrm>
        </p:grpSpPr>
        <p:sp>
          <p:nvSpPr>
            <p:cNvPr id="25641" name="Line 39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642" name="Oval 40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</p:grpSp>
      <p:sp>
        <p:nvSpPr>
          <p:cNvPr id="288809" name="Oval 41"/>
          <p:cNvSpPr>
            <a:spLocks noChangeArrowheads="1"/>
          </p:cNvSpPr>
          <p:nvPr/>
        </p:nvSpPr>
        <p:spPr bwMode="auto">
          <a:xfrm>
            <a:off x="3856039" y="2222501"/>
            <a:ext cx="985837" cy="9620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88810" name="Line 42"/>
          <p:cNvSpPr>
            <a:spLocks noChangeShapeType="1"/>
          </p:cNvSpPr>
          <p:nvPr/>
        </p:nvSpPr>
        <p:spPr bwMode="auto">
          <a:xfrm flipH="1">
            <a:off x="7785100" y="4902200"/>
            <a:ext cx="12700" cy="1193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88811" name="Freeform 43"/>
          <p:cNvSpPr>
            <a:spLocks/>
          </p:cNvSpPr>
          <p:nvPr/>
        </p:nvSpPr>
        <p:spPr bwMode="auto">
          <a:xfrm>
            <a:off x="2679700" y="3886200"/>
            <a:ext cx="6667500" cy="2260600"/>
          </a:xfrm>
          <a:custGeom>
            <a:avLst/>
            <a:gdLst>
              <a:gd name="T0" fmla="*/ 2147483647 w 4200"/>
              <a:gd name="T1" fmla="*/ 2147483647 h 1424"/>
              <a:gd name="T2" fmla="*/ 2147483647 w 4200"/>
              <a:gd name="T3" fmla="*/ 2147483647 h 1424"/>
              <a:gd name="T4" fmla="*/ 2147483647 w 4200"/>
              <a:gd name="T5" fmla="*/ 0 h 1424"/>
              <a:gd name="T6" fmla="*/ 0 w 4200"/>
              <a:gd name="T7" fmla="*/ 0 h 14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200" h="1424">
                <a:moveTo>
                  <a:pt x="4200" y="1424"/>
                </a:moveTo>
                <a:lnTo>
                  <a:pt x="3224" y="1424"/>
                </a:lnTo>
                <a:lnTo>
                  <a:pt x="1880" y="0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88812" name="Group 44"/>
          <p:cNvGrpSpPr>
            <a:grpSpLocks/>
          </p:cNvGrpSpPr>
          <p:nvPr/>
        </p:nvGrpSpPr>
        <p:grpSpPr bwMode="auto">
          <a:xfrm>
            <a:off x="1871663" y="2166939"/>
            <a:ext cx="1333500" cy="1004887"/>
            <a:chOff x="220" y="1365"/>
            <a:chExt cx="840" cy="633"/>
          </a:xfrm>
        </p:grpSpPr>
        <p:sp>
          <p:nvSpPr>
            <p:cNvPr id="25639" name="Line 45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5640" name="Oval 46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</p:grpSp>
      <p:sp>
        <p:nvSpPr>
          <p:cNvPr id="288815" name="Oval 47"/>
          <p:cNvSpPr>
            <a:spLocks noChangeArrowheads="1"/>
          </p:cNvSpPr>
          <p:nvPr/>
        </p:nvSpPr>
        <p:spPr bwMode="auto">
          <a:xfrm>
            <a:off x="3852864" y="2227264"/>
            <a:ext cx="985837" cy="962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30758" name="Text Box 48"/>
          <p:cNvSpPr txBox="1">
            <a:spLocks noChangeArrowheads="1"/>
          </p:cNvSpPr>
          <p:nvPr/>
        </p:nvSpPr>
        <p:spPr bwMode="auto">
          <a:xfrm>
            <a:off x="2933700" y="385445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  <a:latin typeface="Symbol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313600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8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888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888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888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2888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28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805" grpId="0" animBg="1"/>
      <p:bldP spid="288809" grpId="0" animBg="1"/>
      <p:bldP spid="288811" grpId="0" animBg="1"/>
      <p:bldP spid="288815" grpId="0" animBg="1"/>
      <p:bldP spid="288815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BC36DAD3-0C38-4430-9887-DD4C4902EFB7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2024063" y="185739"/>
            <a:ext cx="7772400" cy="88582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</a:rPr>
              <a:t>rdt2.0: error scenario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26629" name="Oval 3"/>
          <p:cNvSpPr>
            <a:spLocks noChangeArrowheads="1"/>
          </p:cNvSpPr>
          <p:nvPr/>
        </p:nvSpPr>
        <p:spPr bwMode="auto">
          <a:xfrm>
            <a:off x="2220914" y="2209801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2119313" y="2293938"/>
            <a:ext cx="1200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Wait for call from above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2528888" y="1490663"/>
            <a:ext cx="3643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snkpkt = make_pkt(data, checksum)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6632" name="Line 6"/>
          <p:cNvSpPr>
            <a:spLocks noChangeShapeType="1"/>
          </p:cNvSpPr>
          <p:nvPr/>
        </p:nvSpPr>
        <p:spPr bwMode="auto">
          <a:xfrm>
            <a:off x="2633663" y="1535113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6633" name="Text Box 7"/>
          <p:cNvSpPr txBox="1">
            <a:spLocks noChangeArrowheads="1"/>
          </p:cNvSpPr>
          <p:nvPr/>
        </p:nvSpPr>
        <p:spPr bwMode="auto">
          <a:xfrm>
            <a:off x="7843839" y="5314951"/>
            <a:ext cx="214312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extract(rcvpkt,data)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deliver_data(data)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udt_send(ACK)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6634" name="Text Box 8"/>
          <p:cNvSpPr txBox="1">
            <a:spLocks noChangeArrowheads="1"/>
          </p:cNvSpPr>
          <p:nvPr/>
        </p:nvSpPr>
        <p:spPr bwMode="auto">
          <a:xfrm>
            <a:off x="7821613" y="4781551"/>
            <a:ext cx="21574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rdt_rcv(rcvpkt) &amp;&amp; 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   notcorrupt(rcvpkt)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6635" name="Line 9"/>
          <p:cNvSpPr>
            <a:spLocks noChangeShapeType="1"/>
          </p:cNvSpPr>
          <p:nvPr/>
        </p:nvSpPr>
        <p:spPr bwMode="auto">
          <a:xfrm>
            <a:off x="7943851" y="5370513"/>
            <a:ext cx="1489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6636" name="Freeform 10"/>
          <p:cNvSpPr>
            <a:spLocks/>
          </p:cNvSpPr>
          <p:nvPr/>
        </p:nvSpPr>
        <p:spPr bwMode="auto">
          <a:xfrm flipV="1">
            <a:off x="2581276" y="1979613"/>
            <a:ext cx="1800225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6637" name="Freeform 11"/>
          <p:cNvSpPr>
            <a:spLocks/>
          </p:cNvSpPr>
          <p:nvPr/>
        </p:nvSpPr>
        <p:spPr bwMode="auto">
          <a:xfrm>
            <a:off x="2628901" y="3140075"/>
            <a:ext cx="1800225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6638" name="Text Box 12"/>
          <p:cNvSpPr txBox="1">
            <a:spLocks noChangeArrowheads="1"/>
          </p:cNvSpPr>
          <p:nvPr/>
        </p:nvSpPr>
        <p:spPr bwMode="auto">
          <a:xfrm>
            <a:off x="2595563" y="3492500"/>
            <a:ext cx="35480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rdt_rcv(rcvpkt) &amp;&amp; isACK(rcvpkt)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6639" name="Line 13"/>
          <p:cNvSpPr>
            <a:spLocks noChangeShapeType="1"/>
          </p:cNvSpPr>
          <p:nvPr/>
        </p:nvSpPr>
        <p:spPr bwMode="auto">
          <a:xfrm>
            <a:off x="2697163" y="38163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6640" name="Freeform 14"/>
          <p:cNvSpPr>
            <a:spLocks/>
          </p:cNvSpPr>
          <p:nvPr/>
        </p:nvSpPr>
        <p:spPr bwMode="auto">
          <a:xfrm>
            <a:off x="4776789" y="2286001"/>
            <a:ext cx="466725" cy="893763"/>
          </a:xfrm>
          <a:custGeom>
            <a:avLst/>
            <a:gdLst>
              <a:gd name="T0" fmla="*/ 0 w 735"/>
              <a:gd name="T1" fmla="*/ 2147483647 h 1080"/>
              <a:gd name="T2" fmla="*/ 0 w 735"/>
              <a:gd name="T3" fmla="*/ 2147483647 h 10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6641" name="Text Box 15"/>
          <p:cNvSpPr txBox="1">
            <a:spLocks noChangeArrowheads="1"/>
          </p:cNvSpPr>
          <p:nvPr/>
        </p:nvSpPr>
        <p:spPr bwMode="auto">
          <a:xfrm>
            <a:off x="5086351" y="2600325"/>
            <a:ext cx="1763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6642" name="Text Box 16"/>
          <p:cNvSpPr txBox="1">
            <a:spLocks noChangeArrowheads="1"/>
          </p:cNvSpPr>
          <p:nvPr/>
        </p:nvSpPr>
        <p:spPr bwMode="auto">
          <a:xfrm>
            <a:off x="5060951" y="1925639"/>
            <a:ext cx="20859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rdt_rcv(rcvpkt) &amp;&amp;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   isNAK(rcvpkt)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6643" name="Line 17"/>
          <p:cNvSpPr>
            <a:spLocks noChangeShapeType="1"/>
          </p:cNvSpPr>
          <p:nvPr/>
        </p:nvSpPr>
        <p:spPr bwMode="auto">
          <a:xfrm>
            <a:off x="5180013" y="26003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6644" name="Group 18"/>
          <p:cNvGrpSpPr>
            <a:grpSpLocks/>
          </p:cNvGrpSpPr>
          <p:nvPr/>
        </p:nvGrpSpPr>
        <p:grpSpPr bwMode="auto">
          <a:xfrm>
            <a:off x="8097838" y="2352675"/>
            <a:ext cx="1924050" cy="858838"/>
            <a:chOff x="2222" y="2660"/>
            <a:chExt cx="1212" cy="541"/>
          </a:xfrm>
        </p:grpSpPr>
        <p:sp>
          <p:nvSpPr>
            <p:cNvPr id="26677" name="Text Box 19"/>
            <p:cNvSpPr txBox="1">
              <a:spLocks noChangeArrowheads="1"/>
            </p:cNvSpPr>
            <p:nvPr/>
          </p:nvSpPr>
          <p:spPr bwMode="auto">
            <a:xfrm>
              <a:off x="2222" y="3039"/>
              <a:ext cx="1152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prstClr val="black"/>
                  </a:solidFill>
                  <a:latin typeface="Arial" charset="0"/>
                </a:rPr>
                <a:t>udt_send(NAK)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678" name="Text Box 20"/>
            <p:cNvSpPr txBox="1">
              <a:spLocks noChangeArrowheads="1"/>
            </p:cNvSpPr>
            <p:nvPr/>
          </p:nvSpPr>
          <p:spPr bwMode="auto">
            <a:xfrm>
              <a:off x="2225" y="2660"/>
              <a:ext cx="1209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prstClr val="black"/>
                  </a:solidFill>
                  <a:latin typeface="Arial" charset="0"/>
                </a:rPr>
                <a:t>rdt_rcv(rcvpkt) &amp;&amp; </a:t>
              </a:r>
            </a:p>
            <a:p>
              <a:r>
                <a:rPr lang="en-US">
                  <a:solidFill>
                    <a:prstClr val="black"/>
                  </a:solidFill>
                  <a:latin typeface="Arial" charset="0"/>
                </a:rPr>
                <a:t>  corrupt(rcvpkt)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26679" name="Line 21"/>
            <p:cNvSpPr>
              <a:spLocks noChangeShapeType="1"/>
            </p:cNvSpPr>
            <p:nvPr/>
          </p:nvSpPr>
          <p:spPr bwMode="auto">
            <a:xfrm>
              <a:off x="2285" y="3040"/>
              <a:ext cx="62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6645" name="Group 22"/>
          <p:cNvGrpSpPr>
            <a:grpSpLocks/>
          </p:cNvGrpSpPr>
          <p:nvPr/>
        </p:nvGrpSpPr>
        <p:grpSpPr bwMode="auto">
          <a:xfrm>
            <a:off x="3816350" y="2222501"/>
            <a:ext cx="1074738" cy="962025"/>
            <a:chOff x="1540" y="2116"/>
            <a:chExt cx="677" cy="606"/>
          </a:xfrm>
        </p:grpSpPr>
        <p:sp>
          <p:nvSpPr>
            <p:cNvPr id="26675" name="Oval 23"/>
            <p:cNvSpPr>
              <a:spLocks noChangeArrowheads="1"/>
            </p:cNvSpPr>
            <p:nvPr/>
          </p:nvSpPr>
          <p:spPr bwMode="auto">
            <a:xfrm>
              <a:off x="1565" y="2116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26676" name="Text Box 24"/>
            <p:cNvSpPr txBox="1">
              <a:spLocks noChangeArrowheads="1"/>
            </p:cNvSpPr>
            <p:nvPr/>
          </p:nvSpPr>
          <p:spPr bwMode="auto">
            <a:xfrm>
              <a:off x="1540" y="2163"/>
              <a:ext cx="677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>
                  <a:solidFill>
                    <a:prstClr val="black"/>
                  </a:solidFill>
                  <a:latin typeface="Arial" charset="0"/>
                </a:rPr>
                <a:t>Wait for ACK or NAK</a:t>
              </a:r>
              <a:endParaRPr lang="en-US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26646" name="Freeform 25"/>
          <p:cNvSpPr>
            <a:spLocks/>
          </p:cNvSpPr>
          <p:nvPr/>
        </p:nvSpPr>
        <p:spPr bwMode="auto">
          <a:xfrm>
            <a:off x="8196263" y="3148013"/>
            <a:ext cx="12573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6647" name="Oval 26"/>
          <p:cNvSpPr>
            <a:spLocks noChangeArrowheads="1"/>
          </p:cNvSpPr>
          <p:nvPr/>
        </p:nvSpPr>
        <p:spPr bwMode="auto">
          <a:xfrm>
            <a:off x="8288339" y="3568701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6648" name="Text Box 27"/>
          <p:cNvSpPr txBox="1">
            <a:spLocks noChangeArrowheads="1"/>
          </p:cNvSpPr>
          <p:nvPr/>
        </p:nvSpPr>
        <p:spPr bwMode="auto">
          <a:xfrm>
            <a:off x="8201025" y="3652838"/>
            <a:ext cx="1200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Wait for call from below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6649" name="Freeform 28"/>
          <p:cNvSpPr>
            <a:spLocks/>
          </p:cNvSpPr>
          <p:nvPr/>
        </p:nvSpPr>
        <p:spPr bwMode="auto">
          <a:xfrm flipV="1">
            <a:off x="8208963" y="4464050"/>
            <a:ext cx="12573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89821" name="Group 29"/>
          <p:cNvGrpSpPr>
            <a:grpSpLocks/>
          </p:cNvGrpSpPr>
          <p:nvPr/>
        </p:nvGrpSpPr>
        <p:grpSpPr bwMode="auto">
          <a:xfrm>
            <a:off x="1873250" y="2166939"/>
            <a:ext cx="1333500" cy="1004887"/>
            <a:chOff x="220" y="1365"/>
            <a:chExt cx="840" cy="633"/>
          </a:xfrm>
        </p:grpSpPr>
        <p:sp>
          <p:nvSpPr>
            <p:cNvPr id="26673" name="Line 30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674" name="Oval 31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</p:grpSp>
      <p:grpSp>
        <p:nvGrpSpPr>
          <p:cNvPr id="289824" name="Group 32"/>
          <p:cNvGrpSpPr>
            <a:grpSpLocks/>
          </p:cNvGrpSpPr>
          <p:nvPr/>
        </p:nvGrpSpPr>
        <p:grpSpPr bwMode="auto">
          <a:xfrm>
            <a:off x="7858126" y="3497263"/>
            <a:ext cx="1414463" cy="1033462"/>
            <a:chOff x="3990" y="2203"/>
            <a:chExt cx="891" cy="651"/>
          </a:xfrm>
        </p:grpSpPr>
        <p:sp>
          <p:nvSpPr>
            <p:cNvPr id="26671" name="Line 33"/>
            <p:cNvSpPr>
              <a:spLocks noChangeShapeType="1"/>
            </p:cNvSpPr>
            <p:nvPr/>
          </p:nvSpPr>
          <p:spPr bwMode="auto">
            <a:xfrm>
              <a:off x="3990" y="2203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672" name="Oval 34"/>
            <p:cNvSpPr>
              <a:spLocks noChangeArrowheads="1"/>
            </p:cNvSpPr>
            <p:nvPr/>
          </p:nvSpPr>
          <p:spPr bwMode="auto">
            <a:xfrm>
              <a:off x="4260" y="2248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</p:grpSp>
      <p:sp>
        <p:nvSpPr>
          <p:cNvPr id="26652" name="Text Box 35"/>
          <p:cNvSpPr txBox="1">
            <a:spLocks noChangeArrowheads="1"/>
          </p:cNvSpPr>
          <p:nvPr/>
        </p:nvSpPr>
        <p:spPr bwMode="auto">
          <a:xfrm>
            <a:off x="2554289" y="1200151"/>
            <a:ext cx="22558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rdt_send(data)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9828" name="Line 36"/>
          <p:cNvSpPr>
            <a:spLocks noChangeShapeType="1"/>
          </p:cNvSpPr>
          <p:nvPr/>
        </p:nvSpPr>
        <p:spPr bwMode="auto">
          <a:xfrm>
            <a:off x="2535238" y="1289051"/>
            <a:ext cx="12700" cy="7477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89829" name="Freeform 37"/>
          <p:cNvSpPr>
            <a:spLocks/>
          </p:cNvSpPr>
          <p:nvPr/>
        </p:nvSpPr>
        <p:spPr bwMode="auto">
          <a:xfrm>
            <a:off x="2535238" y="2006600"/>
            <a:ext cx="6940550" cy="654050"/>
          </a:xfrm>
          <a:custGeom>
            <a:avLst/>
            <a:gdLst>
              <a:gd name="T0" fmla="*/ 0 w 4372"/>
              <a:gd name="T1" fmla="*/ 2147483647 h 412"/>
              <a:gd name="T2" fmla="*/ 2147483647 w 4372"/>
              <a:gd name="T3" fmla="*/ 0 h 412"/>
              <a:gd name="T4" fmla="*/ 2147483647 w 4372"/>
              <a:gd name="T5" fmla="*/ 2147483647 h 412"/>
              <a:gd name="T6" fmla="*/ 2147483647 w 4372"/>
              <a:gd name="T7" fmla="*/ 2147483647 h 4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72" h="412">
                <a:moveTo>
                  <a:pt x="0" y="10"/>
                </a:moveTo>
                <a:lnTo>
                  <a:pt x="1003" y="0"/>
                </a:lnTo>
                <a:lnTo>
                  <a:pt x="3508" y="412"/>
                </a:lnTo>
                <a:lnTo>
                  <a:pt x="4372" y="412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89830" name="Group 38"/>
          <p:cNvGrpSpPr>
            <a:grpSpLocks/>
          </p:cNvGrpSpPr>
          <p:nvPr/>
        </p:nvGrpSpPr>
        <p:grpSpPr bwMode="auto">
          <a:xfrm>
            <a:off x="1871663" y="2166939"/>
            <a:ext cx="1333500" cy="1004887"/>
            <a:chOff x="220" y="1365"/>
            <a:chExt cx="840" cy="633"/>
          </a:xfrm>
        </p:grpSpPr>
        <p:sp>
          <p:nvSpPr>
            <p:cNvPr id="26669" name="Line 39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670" name="Oval 40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</p:grpSp>
      <p:sp>
        <p:nvSpPr>
          <p:cNvPr id="289833" name="Oval 41"/>
          <p:cNvSpPr>
            <a:spLocks noChangeArrowheads="1"/>
          </p:cNvSpPr>
          <p:nvPr/>
        </p:nvSpPr>
        <p:spPr bwMode="auto">
          <a:xfrm>
            <a:off x="3856039" y="2222501"/>
            <a:ext cx="985837" cy="9620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89834" name="Line 42"/>
          <p:cNvSpPr>
            <a:spLocks noChangeShapeType="1"/>
          </p:cNvSpPr>
          <p:nvPr/>
        </p:nvSpPr>
        <p:spPr bwMode="auto">
          <a:xfrm flipH="1">
            <a:off x="7785100" y="4902200"/>
            <a:ext cx="12700" cy="1193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89835" name="Freeform 43"/>
          <p:cNvSpPr>
            <a:spLocks/>
          </p:cNvSpPr>
          <p:nvPr/>
        </p:nvSpPr>
        <p:spPr bwMode="auto">
          <a:xfrm>
            <a:off x="2679700" y="3886200"/>
            <a:ext cx="6667500" cy="2260600"/>
          </a:xfrm>
          <a:custGeom>
            <a:avLst/>
            <a:gdLst>
              <a:gd name="T0" fmla="*/ 2147483647 w 4200"/>
              <a:gd name="T1" fmla="*/ 2147483647 h 1424"/>
              <a:gd name="T2" fmla="*/ 2147483647 w 4200"/>
              <a:gd name="T3" fmla="*/ 2147483647 h 1424"/>
              <a:gd name="T4" fmla="*/ 2147483647 w 4200"/>
              <a:gd name="T5" fmla="*/ 0 h 1424"/>
              <a:gd name="T6" fmla="*/ 0 w 4200"/>
              <a:gd name="T7" fmla="*/ 0 h 14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200" h="1424">
                <a:moveTo>
                  <a:pt x="4200" y="1424"/>
                </a:moveTo>
                <a:lnTo>
                  <a:pt x="3224" y="1424"/>
                </a:lnTo>
                <a:lnTo>
                  <a:pt x="1880" y="0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89836" name="Group 44"/>
          <p:cNvGrpSpPr>
            <a:grpSpLocks/>
          </p:cNvGrpSpPr>
          <p:nvPr/>
        </p:nvGrpSpPr>
        <p:grpSpPr bwMode="auto">
          <a:xfrm>
            <a:off x="1871663" y="2166939"/>
            <a:ext cx="1333500" cy="1004887"/>
            <a:chOff x="220" y="1365"/>
            <a:chExt cx="840" cy="633"/>
          </a:xfrm>
        </p:grpSpPr>
        <p:sp>
          <p:nvSpPr>
            <p:cNvPr id="26667" name="Line 45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668" name="Oval 46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</p:grpSp>
      <p:sp>
        <p:nvSpPr>
          <p:cNvPr id="289839" name="Oval 47"/>
          <p:cNvSpPr>
            <a:spLocks noChangeArrowheads="1"/>
          </p:cNvSpPr>
          <p:nvPr/>
        </p:nvSpPr>
        <p:spPr bwMode="auto">
          <a:xfrm>
            <a:off x="3852864" y="2227264"/>
            <a:ext cx="985837" cy="962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89840" name="Line 48"/>
          <p:cNvSpPr>
            <a:spLocks noChangeShapeType="1"/>
          </p:cNvSpPr>
          <p:nvPr/>
        </p:nvSpPr>
        <p:spPr bwMode="auto">
          <a:xfrm>
            <a:off x="8077200" y="2493963"/>
            <a:ext cx="0" cy="8175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89841" name="Freeform 49"/>
          <p:cNvSpPr>
            <a:spLocks/>
          </p:cNvSpPr>
          <p:nvPr/>
        </p:nvSpPr>
        <p:spPr bwMode="auto">
          <a:xfrm>
            <a:off x="5181601" y="2216151"/>
            <a:ext cx="4378325" cy="1025525"/>
          </a:xfrm>
          <a:custGeom>
            <a:avLst/>
            <a:gdLst>
              <a:gd name="T0" fmla="*/ 2147483647 w 2758"/>
              <a:gd name="T1" fmla="*/ 2147483647 h 646"/>
              <a:gd name="T2" fmla="*/ 2147483647 w 2758"/>
              <a:gd name="T3" fmla="*/ 2147483647 h 646"/>
              <a:gd name="T4" fmla="*/ 2147483647 w 2758"/>
              <a:gd name="T5" fmla="*/ 0 h 646"/>
              <a:gd name="T6" fmla="*/ 0 w 2758"/>
              <a:gd name="T7" fmla="*/ 0 h 64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58" h="646">
                <a:moveTo>
                  <a:pt x="2758" y="646"/>
                </a:moveTo>
                <a:lnTo>
                  <a:pt x="1763" y="629"/>
                </a:lnTo>
                <a:lnTo>
                  <a:pt x="1039" y="0"/>
                </a:ln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9842" name="Line 50"/>
          <p:cNvSpPr>
            <a:spLocks noChangeShapeType="1"/>
          </p:cNvSpPr>
          <p:nvPr/>
        </p:nvSpPr>
        <p:spPr bwMode="auto">
          <a:xfrm>
            <a:off x="5072063" y="2090739"/>
            <a:ext cx="0" cy="84613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89843" name="Freeform 51"/>
          <p:cNvSpPr>
            <a:spLocks/>
          </p:cNvSpPr>
          <p:nvPr/>
        </p:nvSpPr>
        <p:spPr bwMode="auto">
          <a:xfrm>
            <a:off x="5167314" y="2951163"/>
            <a:ext cx="4073525" cy="2133600"/>
          </a:xfrm>
          <a:custGeom>
            <a:avLst/>
            <a:gdLst>
              <a:gd name="T0" fmla="*/ 0 w 2566"/>
              <a:gd name="T1" fmla="*/ 0 h 1344"/>
              <a:gd name="T2" fmla="*/ 2147483647 w 2566"/>
              <a:gd name="T3" fmla="*/ 0 h 1344"/>
              <a:gd name="T4" fmla="*/ 2147483647 w 2566"/>
              <a:gd name="T5" fmla="*/ 2147483647 h 1344"/>
              <a:gd name="T6" fmla="*/ 2147483647 w 2566"/>
              <a:gd name="T7" fmla="*/ 2147483647 h 13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66" h="1344">
                <a:moveTo>
                  <a:pt x="0" y="0"/>
                </a:moveTo>
                <a:lnTo>
                  <a:pt x="1013" y="0"/>
                </a:lnTo>
                <a:lnTo>
                  <a:pt x="1650" y="1344"/>
                </a:lnTo>
                <a:lnTo>
                  <a:pt x="2566" y="1344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1785" name="Text Box 52"/>
          <p:cNvSpPr txBox="1">
            <a:spLocks noChangeArrowheads="1"/>
          </p:cNvSpPr>
          <p:nvPr/>
        </p:nvSpPr>
        <p:spPr bwMode="auto">
          <a:xfrm>
            <a:off x="2959100" y="386873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  <a:latin typeface="Symbol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98589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9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9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89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9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9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9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9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898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898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898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2898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898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2898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2898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289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829" grpId="0" animBg="1"/>
      <p:bldP spid="289833" grpId="0" animBg="1"/>
      <p:bldP spid="289835" grpId="0" animBg="1"/>
      <p:bldP spid="289839" grpId="0" animBg="1"/>
      <p:bldP spid="289839" grpId="1" animBg="1"/>
      <p:bldP spid="289841" grpId="0" animBg="1"/>
      <p:bldP spid="2898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Recall</a:t>
            </a:r>
            <a:r>
              <a:rPr lang="sv-SE" dirty="0" smtClean="0"/>
              <a:t>: RDT </a:t>
            </a:r>
            <a:br>
              <a:rPr lang="sv-SE" dirty="0" smtClean="0"/>
            </a:br>
            <a:r>
              <a:rPr lang="sv-SE" sz="2800" dirty="0"/>
              <a:t>(</a:t>
            </a:r>
            <a:r>
              <a:rPr lang="sv-SE" sz="2800" dirty="0" err="1"/>
              <a:t>Reliable</a:t>
            </a:r>
            <a:r>
              <a:rPr lang="sv-SE" sz="2800" dirty="0"/>
              <a:t> Data Transfer, </a:t>
            </a:r>
            <a:r>
              <a:rPr lang="sv-SE" sz="2800" dirty="0" err="1"/>
              <a:t>aka</a:t>
            </a:r>
            <a:r>
              <a:rPr lang="sv-SE" sz="2800" dirty="0"/>
              <a:t> </a:t>
            </a:r>
            <a:r>
              <a:rPr lang="sv-SE" sz="2800" dirty="0" err="1"/>
              <a:t>error</a:t>
            </a:r>
            <a:r>
              <a:rPr lang="sv-SE" sz="2800" dirty="0"/>
              <a:t> </a:t>
            </a:r>
            <a:r>
              <a:rPr lang="sv-SE" sz="2800" dirty="0" err="1"/>
              <a:t>control</a:t>
            </a:r>
            <a:r>
              <a:rPr lang="sv-SE" sz="2800" dirty="0"/>
              <a:t>)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4103" y="3648985"/>
            <a:ext cx="6890235" cy="2423569"/>
          </a:xfrm>
        </p:spPr>
        <p:txBody>
          <a:bodyPr/>
          <a:lstStyle/>
          <a:p>
            <a:pPr marL="0" indent="0">
              <a:buNone/>
            </a:pPr>
            <a:r>
              <a:rPr lang="sv-SE" sz="2400" dirty="0" smtClean="0"/>
              <a:t>A </a:t>
            </a:r>
            <a:r>
              <a:rPr lang="sv-SE" sz="2400" dirty="0" err="1" smtClean="0"/>
              <a:t>sends</a:t>
            </a:r>
            <a:r>
              <a:rPr lang="sv-SE" sz="2400" dirty="0" smtClean="0"/>
              <a:t> </a:t>
            </a:r>
            <a:r>
              <a:rPr lang="sv-SE" sz="2400" dirty="0" err="1" smtClean="0"/>
              <a:t>one</a:t>
            </a:r>
            <a:r>
              <a:rPr lang="sv-SE" sz="2400" dirty="0" smtClean="0"/>
              <a:t> page at a </a:t>
            </a:r>
            <a:r>
              <a:rPr lang="sv-SE" sz="2400" dirty="0" err="1" smtClean="0"/>
              <a:t>time</a:t>
            </a:r>
            <a:r>
              <a:rPr lang="sv-SE" sz="2400" dirty="0" smtClean="0"/>
              <a:t>; </a:t>
            </a:r>
          </a:p>
          <a:p>
            <a:pPr marL="0" indent="0">
              <a:buNone/>
            </a:pPr>
            <a:r>
              <a:rPr lang="sv-SE" sz="2400" dirty="0" err="1" smtClean="0"/>
              <a:t>How</a:t>
            </a:r>
            <a:r>
              <a:rPr lang="sv-SE" sz="2400" dirty="0" smtClean="0"/>
              <a:t> do A &amp; B  do </a:t>
            </a:r>
            <a:r>
              <a:rPr lang="sv-SE" sz="2400" dirty="0" err="1" smtClean="0"/>
              <a:t>their</a:t>
            </a:r>
            <a:r>
              <a:rPr lang="sv-SE" sz="2400" dirty="0" smtClean="0"/>
              <a:t> </a:t>
            </a:r>
            <a:r>
              <a:rPr lang="sv-SE" sz="2400" dirty="0" err="1" smtClean="0"/>
              <a:t>job</a:t>
            </a:r>
            <a:r>
              <a:rPr lang="sv-SE" sz="2400" dirty="0" smtClean="0"/>
              <a:t>  </a:t>
            </a:r>
            <a:r>
              <a:rPr lang="sv-SE" sz="2400" dirty="0" err="1" smtClean="0"/>
              <a:t>if</a:t>
            </a:r>
            <a:r>
              <a:rPr lang="sv-SE" sz="2400" dirty="0" smtClean="0"/>
              <a:t> MMS </a:t>
            </a:r>
            <a:r>
              <a:rPr lang="sv-SE" sz="2400" dirty="0" err="1" smtClean="0"/>
              <a:t>connection</a:t>
            </a:r>
            <a:r>
              <a:rPr lang="sv-SE" sz="2400" dirty="0" smtClean="0"/>
              <a:t>…</a:t>
            </a:r>
          </a:p>
          <a:p>
            <a:r>
              <a:rPr lang="sv-SE" sz="2400" dirty="0" smtClean="0"/>
              <a:t>…is </a:t>
            </a:r>
            <a:r>
              <a:rPr lang="sv-SE" sz="2400" dirty="0" err="1" smtClean="0"/>
              <a:t>reliable</a:t>
            </a:r>
            <a:r>
              <a:rPr lang="sv-SE" sz="2400" dirty="0" smtClean="0"/>
              <a:t>?</a:t>
            </a:r>
          </a:p>
          <a:p>
            <a:r>
              <a:rPr lang="sv-SE" sz="2400" dirty="0" smtClean="0"/>
              <a:t>…</a:t>
            </a:r>
            <a:r>
              <a:rPr lang="sv-SE" sz="2400" dirty="0" err="1" smtClean="0"/>
              <a:t>might</a:t>
            </a:r>
            <a:r>
              <a:rPr lang="sv-SE" sz="2400" dirty="0" smtClean="0"/>
              <a:t> </a:t>
            </a:r>
            <a:r>
              <a:rPr lang="sv-SE" sz="2400" dirty="0" err="1" smtClean="0"/>
              <a:t>introduce</a:t>
            </a:r>
            <a:r>
              <a:rPr lang="sv-SE" sz="2400" dirty="0" smtClean="0"/>
              <a:t> </a:t>
            </a:r>
            <a:r>
              <a:rPr lang="sv-SE" sz="2400" dirty="0" err="1" smtClean="0"/>
              <a:t>errors</a:t>
            </a:r>
            <a:r>
              <a:rPr lang="sv-SE" sz="2400" dirty="0" smtClean="0"/>
              <a:t>?</a:t>
            </a:r>
          </a:p>
          <a:p>
            <a:r>
              <a:rPr lang="sv-SE" sz="2400" dirty="0" smtClean="0"/>
              <a:t>…</a:t>
            </a:r>
            <a:r>
              <a:rPr lang="sv-SE" sz="2400" dirty="0" err="1" smtClean="0"/>
              <a:t>might</a:t>
            </a:r>
            <a:r>
              <a:rPr lang="sv-SE" sz="2400" dirty="0" smtClean="0"/>
              <a:t> </a:t>
            </a:r>
            <a:r>
              <a:rPr lang="sv-SE" sz="2400" dirty="0" err="1" smtClean="0"/>
              <a:t>lose</a:t>
            </a:r>
            <a:r>
              <a:rPr lang="sv-SE" sz="2400" dirty="0" smtClean="0"/>
              <a:t> MMSs? </a:t>
            </a:r>
          </a:p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6C4E7-7DAB-41A8-AE4E-BFB36220FC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495600" y="1811425"/>
            <a:ext cx="324036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95600" y="3068960"/>
            <a:ext cx="324036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806863" y="1772816"/>
            <a:ext cx="353904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919484" y="3068961"/>
            <a:ext cx="3313805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47071" y="849487"/>
            <a:ext cx="2495811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prstClr val="black"/>
                </a:solidFill>
              </a:rPr>
              <a:t>S </a:t>
            </a:r>
            <a:r>
              <a:rPr lang="sv-SE" b="1" dirty="0" err="1">
                <a:solidFill>
                  <a:prstClr val="black"/>
                </a:solidFill>
              </a:rPr>
              <a:t>application</a:t>
            </a:r>
            <a:r>
              <a:rPr lang="sv-SE" b="1" dirty="0">
                <a:solidFill>
                  <a:prstClr val="black"/>
                </a:solidFill>
              </a:rPr>
              <a:t>:  </a:t>
            </a:r>
            <a:r>
              <a:rPr lang="sv-SE" b="1" dirty="0" err="1">
                <a:solidFill>
                  <a:prstClr val="black"/>
                </a:solidFill>
              </a:rPr>
              <a:t>Author</a:t>
            </a:r>
            <a:endParaRPr lang="sv-SE" b="1" dirty="0">
              <a:solidFill>
                <a:prstClr val="black"/>
              </a:solidFill>
            </a:endParaRPr>
          </a:p>
          <a:p>
            <a:r>
              <a:rPr lang="sv-SE" dirty="0" err="1">
                <a:solidFill>
                  <a:prstClr val="black"/>
                </a:solidFill>
              </a:rPr>
              <a:t>Writes</a:t>
            </a:r>
            <a:r>
              <a:rPr lang="sv-SE" dirty="0">
                <a:solidFill>
                  <a:prstClr val="black"/>
                </a:solidFill>
              </a:rPr>
              <a:t> and </a:t>
            </a:r>
            <a:r>
              <a:rPr lang="sv-SE" dirty="0" err="1">
                <a:solidFill>
                  <a:prstClr val="black"/>
                </a:solidFill>
              </a:rPr>
              <a:t>Sends</a:t>
            </a:r>
            <a:r>
              <a:rPr lang="sv-SE" dirty="0">
                <a:solidFill>
                  <a:prstClr val="black"/>
                </a:solidFill>
              </a:rPr>
              <a:t> pages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06863" y="1001886"/>
            <a:ext cx="353904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prstClr val="black"/>
                </a:solidFill>
              </a:rPr>
              <a:t>R</a:t>
            </a:r>
            <a:r>
              <a:rPr lang="sv-SE" b="1" dirty="0">
                <a:solidFill>
                  <a:prstClr val="black"/>
                </a:solidFill>
              </a:rPr>
              <a:t> </a:t>
            </a:r>
            <a:r>
              <a:rPr lang="sv-SE" b="1" dirty="0" err="1">
                <a:solidFill>
                  <a:prstClr val="black"/>
                </a:solidFill>
              </a:rPr>
              <a:t>application</a:t>
            </a:r>
            <a:r>
              <a:rPr lang="sv-SE" b="1" dirty="0">
                <a:solidFill>
                  <a:prstClr val="black"/>
                </a:solidFill>
              </a:rPr>
              <a:t>:  </a:t>
            </a:r>
            <a:r>
              <a:rPr lang="sv-SE" b="1" dirty="0" err="1">
                <a:solidFill>
                  <a:prstClr val="black"/>
                </a:solidFill>
              </a:rPr>
              <a:t>publisher</a:t>
            </a:r>
            <a:endParaRPr lang="sv-SE" b="1" dirty="0">
              <a:solidFill>
                <a:prstClr val="black"/>
              </a:solidFill>
            </a:endParaRPr>
          </a:p>
          <a:p>
            <a:r>
              <a:rPr lang="sv-SE" dirty="0" err="1">
                <a:solidFill>
                  <a:prstClr val="black"/>
                </a:solidFill>
              </a:rPr>
              <a:t>Receives</a:t>
            </a:r>
            <a:r>
              <a:rPr lang="sv-SE" dirty="0">
                <a:solidFill>
                  <a:prstClr val="black"/>
                </a:solidFill>
              </a:rPr>
              <a:t> &amp; </a:t>
            </a:r>
            <a:r>
              <a:rPr lang="sv-SE" dirty="0" err="1">
                <a:solidFill>
                  <a:prstClr val="black"/>
                </a:solidFill>
              </a:rPr>
              <a:t>publishes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written</a:t>
            </a:r>
            <a:r>
              <a:rPr lang="sv-SE" dirty="0">
                <a:solidFill>
                  <a:prstClr val="black"/>
                </a:solidFill>
              </a:rPr>
              <a:t> pages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24104" y="1988841"/>
            <a:ext cx="369658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prstClr val="black"/>
                </a:solidFill>
              </a:rPr>
              <a:t>S transport: </a:t>
            </a:r>
            <a:r>
              <a:rPr lang="sv-SE" b="1" dirty="0" err="1">
                <a:solidFill>
                  <a:prstClr val="black"/>
                </a:solidFill>
              </a:rPr>
              <a:t>secretary</a:t>
            </a:r>
            <a:r>
              <a:rPr lang="sv-SE" b="1" dirty="0">
                <a:solidFill>
                  <a:prstClr val="black"/>
                </a:solidFill>
              </a:rPr>
              <a:t> Alice </a:t>
            </a:r>
          </a:p>
          <a:p>
            <a:r>
              <a:rPr lang="sv-SE" dirty="0">
                <a:solidFill>
                  <a:prstClr val="black"/>
                </a:solidFill>
              </a:rPr>
              <a:t>Must </a:t>
            </a:r>
            <a:r>
              <a:rPr lang="sv-SE" dirty="0" err="1">
                <a:solidFill>
                  <a:prstClr val="black"/>
                </a:solidFill>
              </a:rPr>
              <a:t>send</a:t>
            </a:r>
            <a:r>
              <a:rPr lang="sv-SE" dirty="0">
                <a:solidFill>
                  <a:prstClr val="black"/>
                </a:solidFill>
              </a:rPr>
              <a:t> pages on </a:t>
            </a:r>
            <a:r>
              <a:rPr lang="sv-SE" dirty="0" err="1">
                <a:solidFill>
                  <a:prstClr val="black"/>
                </a:solidFill>
              </a:rPr>
              <a:t>behalf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of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author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23159" y="1988840"/>
            <a:ext cx="347922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prstClr val="black"/>
                </a:solidFill>
              </a:rPr>
              <a:t>S transport: </a:t>
            </a:r>
            <a:r>
              <a:rPr lang="sv-SE" b="1" dirty="0" err="1">
                <a:solidFill>
                  <a:prstClr val="black"/>
                </a:solidFill>
              </a:rPr>
              <a:t>secretary</a:t>
            </a:r>
            <a:r>
              <a:rPr lang="sv-SE" b="1" dirty="0">
                <a:solidFill>
                  <a:prstClr val="black"/>
                </a:solidFill>
              </a:rPr>
              <a:t> Bob</a:t>
            </a:r>
          </a:p>
          <a:p>
            <a:r>
              <a:rPr lang="sv-SE" dirty="0" err="1">
                <a:solidFill>
                  <a:prstClr val="black"/>
                </a:solidFill>
              </a:rPr>
              <a:t>Receives</a:t>
            </a:r>
            <a:r>
              <a:rPr lang="sv-SE" dirty="0">
                <a:solidFill>
                  <a:prstClr val="black"/>
                </a:solidFill>
              </a:rPr>
              <a:t>  pages; </a:t>
            </a:r>
          </a:p>
          <a:p>
            <a:r>
              <a:rPr lang="sv-SE" dirty="0">
                <a:solidFill>
                  <a:prstClr val="black"/>
                </a:solidFill>
              </a:rPr>
              <a:t>Must pass on </a:t>
            </a:r>
            <a:r>
              <a:rPr lang="sv-SE" dirty="0" err="1">
                <a:solidFill>
                  <a:prstClr val="black"/>
                </a:solidFill>
              </a:rPr>
              <a:t>to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publisher</a:t>
            </a:r>
            <a:r>
              <a:rPr lang="sv-SE" dirty="0">
                <a:solidFill>
                  <a:prstClr val="black"/>
                </a:solidFill>
              </a:rPr>
              <a:t> in-order</a:t>
            </a:r>
            <a:endParaRPr lang="sv-SE" dirty="0">
              <a:solidFill>
                <a:prstClr val="black"/>
              </a:solidFill>
            </a:endParaRPr>
          </a:p>
        </p:txBody>
      </p:sp>
      <p:pic>
        <p:nvPicPr>
          <p:cNvPr id="26" name="Picture 7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088" y="1772817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8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711" y="1772817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Freeform 24"/>
          <p:cNvSpPr>
            <a:spLocks/>
          </p:cNvSpPr>
          <p:nvPr/>
        </p:nvSpPr>
        <p:spPr bwMode="auto">
          <a:xfrm>
            <a:off x="2833906" y="1001886"/>
            <a:ext cx="5828865" cy="2486363"/>
          </a:xfrm>
          <a:custGeom>
            <a:avLst/>
            <a:gdLst>
              <a:gd name="T0" fmla="*/ 0 w 4572"/>
              <a:gd name="T1" fmla="*/ 2147483647 h 1752"/>
              <a:gd name="T2" fmla="*/ 0 w 4572"/>
              <a:gd name="T3" fmla="*/ 2147483647 h 1752"/>
              <a:gd name="T4" fmla="*/ 2147483647 w 4572"/>
              <a:gd name="T5" fmla="*/ 2147483647 h 1752"/>
              <a:gd name="T6" fmla="*/ 2147483647 w 4572"/>
              <a:gd name="T7" fmla="*/ 0 h 1752"/>
              <a:gd name="T8" fmla="*/ 0 60000 65536"/>
              <a:gd name="T9" fmla="*/ 0 60000 65536"/>
              <a:gd name="T10" fmla="*/ 0 60000 65536"/>
              <a:gd name="T11" fmla="*/ 0 60000 65536"/>
              <a:gd name="T12" fmla="*/ 0 w 4572"/>
              <a:gd name="T13" fmla="*/ 0 h 1752"/>
              <a:gd name="T14" fmla="*/ 4572 w 4572"/>
              <a:gd name="T15" fmla="*/ 1752 h 17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72" h="1752">
                <a:moveTo>
                  <a:pt x="0" y="264"/>
                </a:moveTo>
                <a:lnTo>
                  <a:pt x="0" y="1752"/>
                </a:lnTo>
                <a:lnTo>
                  <a:pt x="4572" y="1746"/>
                </a:lnTo>
                <a:lnTo>
                  <a:pt x="4572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47728" y="3303582"/>
            <a:ext cx="4704814" cy="369332"/>
          </a:xfrm>
          <a:prstGeom prst="rect">
            <a:avLst/>
          </a:prstGeom>
          <a:solidFill>
            <a:srgbClr val="FFFF00">
              <a:alpha val="53000"/>
            </a:srgbClr>
          </a:solidFill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prstClr val="black"/>
                </a:solidFill>
              </a:rPr>
              <a:t>Bidirectional</a:t>
            </a:r>
            <a:r>
              <a:rPr lang="sv-SE" b="1" dirty="0">
                <a:solidFill>
                  <a:prstClr val="black"/>
                </a:solidFill>
              </a:rPr>
              <a:t> 1-page-at-a-time-MMS </a:t>
            </a:r>
            <a:r>
              <a:rPr lang="sv-SE" b="1" dirty="0" err="1">
                <a:solidFill>
                  <a:prstClr val="black"/>
                </a:solidFill>
              </a:rPr>
              <a:t>connection</a:t>
            </a:r>
            <a:endParaRPr lang="sv-SE" b="1" dirty="0">
              <a:solidFill>
                <a:prstClr val="black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324103" y="5449855"/>
            <a:ext cx="6048671" cy="52475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19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724BC0DA-8AF5-48C6-960F-0C07763888CC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7792" y="167435"/>
            <a:ext cx="7772400" cy="6604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</a:rPr>
              <a:t>rdt3.0: channels with errors </a:t>
            </a:r>
            <a:r>
              <a:rPr lang="en-US" i="1">
                <a:ea typeface="ＭＳ Ｐゴシック" charset="0"/>
              </a:rPr>
              <a:t>and</a:t>
            </a:r>
            <a:r>
              <a:rPr lang="en-US">
                <a:ea typeface="ＭＳ Ｐゴシック" charset="0"/>
              </a:rPr>
              <a:t> loss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5880" y="1033927"/>
            <a:ext cx="9542294" cy="1076228"/>
          </a:xfrm>
        </p:spPr>
        <p:txBody>
          <a:bodyPr/>
          <a:lstStyle/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2400" u="sng" dirty="0">
                <a:solidFill>
                  <a:srgbClr val="CC0000"/>
                </a:solidFill>
              </a:rPr>
              <a:t>We saw: how </a:t>
            </a:r>
            <a:r>
              <a:rPr lang="en-US" sz="2400" u="sng" dirty="0" err="1">
                <a:solidFill>
                  <a:srgbClr val="CC0000"/>
                </a:solidFill>
              </a:rPr>
              <a:t>ack+retransmit</a:t>
            </a:r>
            <a:r>
              <a:rPr lang="en-US" sz="2400" u="sng" dirty="0">
                <a:solidFill>
                  <a:srgbClr val="CC0000"/>
                </a:solidFill>
              </a:rPr>
              <a:t> can solve problems with errors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2400" u="sng" dirty="0">
                <a:solidFill>
                  <a:srgbClr val="CC0000"/>
                </a:solidFill>
              </a:rPr>
              <a:t>N</a:t>
            </a:r>
            <a:r>
              <a:rPr lang="en-US" sz="2400" u="sng" dirty="0">
                <a:solidFill>
                  <a:srgbClr val="CC0000"/>
                </a:solidFill>
              </a:rPr>
              <a:t>ew assumption:</a:t>
            </a:r>
            <a:r>
              <a:rPr lang="en-US" sz="2400" dirty="0"/>
              <a:t> underlying channel can also </a:t>
            </a:r>
            <a:r>
              <a:rPr lang="en-US" sz="2400" b="1" dirty="0"/>
              <a:t>lose packets </a:t>
            </a:r>
            <a:r>
              <a:rPr lang="en-US" sz="2400" dirty="0"/>
              <a:t>(data, ACKs)</a:t>
            </a:r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243300" y="2316247"/>
            <a:ext cx="5822019" cy="211054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en-US" u="sng" dirty="0" smtClean="0">
                <a:solidFill>
                  <a:srgbClr val="CC0000"/>
                </a:solidFill>
              </a:rPr>
              <a:t>approach:</a:t>
            </a:r>
            <a:r>
              <a:rPr lang="en-US" dirty="0" smtClean="0"/>
              <a:t> sender waits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reasonable</a:t>
            </a:r>
            <a:r>
              <a:rPr lang="ja-JP" altLang="en-US" dirty="0" smtClean="0"/>
              <a:t>”</a:t>
            </a:r>
            <a:r>
              <a:rPr lang="en-US" altLang="ja-JP" dirty="0" smtClean="0"/>
              <a:t> amount of time for ACK </a:t>
            </a:r>
          </a:p>
          <a:p>
            <a:pPr>
              <a:lnSpc>
                <a:spcPct val="110000"/>
              </a:lnSpc>
              <a:defRPr/>
            </a:pPr>
            <a:r>
              <a:rPr lang="en-US" sz="2400" dirty="0"/>
              <a:t>retransmits if no ACK received in this time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/>
              <a:t>requires countdown </a:t>
            </a:r>
            <a:r>
              <a:rPr lang="en-US" sz="2000" dirty="0" smtClean="0"/>
              <a:t>timer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404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509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5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5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5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Recall</a:t>
            </a:r>
            <a:r>
              <a:rPr lang="sv-SE" dirty="0" smtClean="0"/>
              <a:t>: RDT </a:t>
            </a:r>
            <a:br>
              <a:rPr lang="sv-SE" dirty="0" smtClean="0"/>
            </a:br>
            <a:r>
              <a:rPr lang="sv-SE" sz="2800" dirty="0"/>
              <a:t>(</a:t>
            </a:r>
            <a:r>
              <a:rPr lang="sv-SE" sz="2800" dirty="0" err="1"/>
              <a:t>Reliable</a:t>
            </a:r>
            <a:r>
              <a:rPr lang="sv-SE" sz="2800" dirty="0"/>
              <a:t> Data Transfer, </a:t>
            </a:r>
            <a:r>
              <a:rPr lang="sv-SE" sz="2800" dirty="0" err="1"/>
              <a:t>aka</a:t>
            </a:r>
            <a:r>
              <a:rPr lang="sv-SE" sz="2800" dirty="0"/>
              <a:t> </a:t>
            </a:r>
            <a:r>
              <a:rPr lang="sv-SE" sz="2800" dirty="0" err="1"/>
              <a:t>error</a:t>
            </a:r>
            <a:r>
              <a:rPr lang="sv-SE" sz="2800" dirty="0"/>
              <a:t> </a:t>
            </a:r>
            <a:r>
              <a:rPr lang="sv-SE" sz="2800" dirty="0" err="1"/>
              <a:t>control</a:t>
            </a:r>
            <a:r>
              <a:rPr lang="sv-SE" sz="2800" dirty="0"/>
              <a:t>)</a:t>
            </a:r>
            <a:endParaRPr lang="sv-S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4103" y="3648985"/>
            <a:ext cx="7628789" cy="2751815"/>
          </a:xfrm>
        </p:spPr>
        <p:txBody>
          <a:bodyPr/>
          <a:lstStyle/>
          <a:p>
            <a:pPr marL="0" indent="0">
              <a:buNone/>
            </a:pPr>
            <a:r>
              <a:rPr lang="sv-SE" sz="2400" dirty="0" smtClean="0"/>
              <a:t>A </a:t>
            </a:r>
            <a:r>
              <a:rPr lang="sv-SE" sz="2400" dirty="0" err="1" smtClean="0"/>
              <a:t>sends</a:t>
            </a:r>
            <a:r>
              <a:rPr lang="sv-SE" sz="2400" dirty="0" smtClean="0"/>
              <a:t> </a:t>
            </a:r>
            <a:r>
              <a:rPr lang="sv-SE" sz="2400" dirty="0" err="1" smtClean="0"/>
              <a:t>one</a:t>
            </a:r>
            <a:r>
              <a:rPr lang="sv-SE" sz="2400" dirty="0" smtClean="0"/>
              <a:t> page at a </a:t>
            </a:r>
            <a:r>
              <a:rPr lang="sv-SE" sz="2400" dirty="0" err="1" smtClean="0"/>
              <a:t>time</a:t>
            </a:r>
            <a:r>
              <a:rPr lang="sv-SE" sz="2400" dirty="0" smtClean="0"/>
              <a:t>; </a:t>
            </a:r>
          </a:p>
          <a:p>
            <a:pPr marL="0" indent="0">
              <a:buNone/>
            </a:pPr>
            <a:r>
              <a:rPr lang="sv-SE" sz="2400" dirty="0" err="1" smtClean="0"/>
              <a:t>How</a:t>
            </a:r>
            <a:r>
              <a:rPr lang="sv-SE" sz="2400" dirty="0" smtClean="0"/>
              <a:t> do A &amp; B  do </a:t>
            </a:r>
            <a:r>
              <a:rPr lang="sv-SE" sz="2400" dirty="0" err="1" smtClean="0"/>
              <a:t>their</a:t>
            </a:r>
            <a:r>
              <a:rPr lang="sv-SE" sz="2400" dirty="0" smtClean="0"/>
              <a:t> </a:t>
            </a:r>
            <a:r>
              <a:rPr lang="sv-SE" sz="2400" dirty="0" err="1" smtClean="0"/>
              <a:t>job</a:t>
            </a:r>
            <a:r>
              <a:rPr lang="sv-SE" sz="2400" dirty="0" smtClean="0"/>
              <a:t>  </a:t>
            </a:r>
            <a:r>
              <a:rPr lang="sv-SE" sz="2400" dirty="0" err="1" smtClean="0"/>
              <a:t>if</a:t>
            </a:r>
            <a:r>
              <a:rPr lang="sv-SE" sz="2400" dirty="0" smtClean="0"/>
              <a:t> MMS </a:t>
            </a:r>
            <a:r>
              <a:rPr lang="sv-SE" sz="2400" dirty="0" err="1" smtClean="0"/>
              <a:t>connection</a:t>
            </a:r>
            <a:r>
              <a:rPr lang="sv-SE" sz="2400" dirty="0" smtClean="0"/>
              <a:t>…</a:t>
            </a:r>
          </a:p>
          <a:p>
            <a:r>
              <a:rPr lang="sv-SE" sz="2400" dirty="0" smtClean="0"/>
              <a:t>…is </a:t>
            </a:r>
            <a:r>
              <a:rPr lang="sv-SE" sz="2400" dirty="0" err="1" smtClean="0"/>
              <a:t>reliable</a:t>
            </a:r>
            <a:r>
              <a:rPr lang="sv-SE" sz="2400" dirty="0" smtClean="0"/>
              <a:t>?</a:t>
            </a:r>
          </a:p>
          <a:p>
            <a:r>
              <a:rPr lang="sv-SE" sz="2400" dirty="0" smtClean="0"/>
              <a:t>…</a:t>
            </a:r>
            <a:r>
              <a:rPr lang="sv-SE" sz="2400" dirty="0" err="1" smtClean="0"/>
              <a:t>might</a:t>
            </a:r>
            <a:r>
              <a:rPr lang="sv-SE" sz="2400" dirty="0" smtClean="0"/>
              <a:t> </a:t>
            </a:r>
            <a:r>
              <a:rPr lang="sv-SE" sz="2400" dirty="0" err="1" smtClean="0"/>
              <a:t>introduce</a:t>
            </a:r>
            <a:r>
              <a:rPr lang="sv-SE" sz="2400" dirty="0" smtClean="0"/>
              <a:t> </a:t>
            </a:r>
            <a:r>
              <a:rPr lang="sv-SE" sz="2400" dirty="0" err="1" smtClean="0"/>
              <a:t>errors</a:t>
            </a:r>
            <a:r>
              <a:rPr lang="sv-SE" sz="2400" dirty="0" smtClean="0"/>
              <a:t>?</a:t>
            </a:r>
          </a:p>
          <a:p>
            <a:r>
              <a:rPr lang="sv-SE" sz="2400" dirty="0" smtClean="0"/>
              <a:t>…</a:t>
            </a:r>
            <a:r>
              <a:rPr lang="sv-SE" sz="2400" dirty="0" err="1" smtClean="0"/>
              <a:t>might</a:t>
            </a:r>
            <a:r>
              <a:rPr lang="sv-SE" sz="2400" dirty="0" smtClean="0"/>
              <a:t> </a:t>
            </a:r>
            <a:r>
              <a:rPr lang="sv-SE" sz="2400" dirty="0" err="1" smtClean="0"/>
              <a:t>lose</a:t>
            </a:r>
            <a:r>
              <a:rPr lang="sv-SE" sz="2400" dirty="0" smtClean="0"/>
              <a:t> MMSs? </a:t>
            </a:r>
          </a:p>
          <a:p>
            <a:pPr lvl="1"/>
            <a:r>
              <a:rPr lang="sv-SE" sz="2000" dirty="0" smtClean="0">
                <a:solidFill>
                  <a:srgbClr val="C00000"/>
                </a:solidFill>
              </a:rPr>
              <a:t>(</a:t>
            </a:r>
            <a:r>
              <a:rPr lang="sv-SE" sz="2000" dirty="0" err="1" smtClean="0">
                <a:solidFill>
                  <a:srgbClr val="C00000"/>
                </a:solidFill>
              </a:rPr>
              <a:t>lost</a:t>
            </a:r>
            <a:r>
              <a:rPr lang="sv-SE" sz="2000" dirty="0" smtClean="0">
                <a:solidFill>
                  <a:srgbClr val="C00000"/>
                </a:solidFill>
              </a:rPr>
              <a:t> vs </a:t>
            </a:r>
            <a:r>
              <a:rPr lang="sv-SE" sz="2000" dirty="0" err="1" smtClean="0">
                <a:solidFill>
                  <a:srgbClr val="C00000"/>
                </a:solidFill>
              </a:rPr>
              <a:t>too</a:t>
            </a:r>
            <a:r>
              <a:rPr lang="sv-SE" sz="2000" dirty="0" smtClean="0">
                <a:solidFill>
                  <a:srgbClr val="C00000"/>
                </a:solidFill>
              </a:rPr>
              <a:t> late MMS?)</a:t>
            </a:r>
          </a:p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6C4E7-7DAB-41A8-AE4E-BFB36220FC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495600" y="1811425"/>
            <a:ext cx="324036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95600" y="3068960"/>
            <a:ext cx="324036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806863" y="1772816"/>
            <a:ext cx="353904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919484" y="3068961"/>
            <a:ext cx="3313805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47071" y="849487"/>
            <a:ext cx="2495811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prstClr val="black"/>
                </a:solidFill>
              </a:rPr>
              <a:t>S </a:t>
            </a:r>
            <a:r>
              <a:rPr lang="sv-SE" b="1" dirty="0" err="1">
                <a:solidFill>
                  <a:prstClr val="black"/>
                </a:solidFill>
              </a:rPr>
              <a:t>application</a:t>
            </a:r>
            <a:r>
              <a:rPr lang="sv-SE" b="1" dirty="0">
                <a:solidFill>
                  <a:prstClr val="black"/>
                </a:solidFill>
              </a:rPr>
              <a:t>:  </a:t>
            </a:r>
            <a:r>
              <a:rPr lang="sv-SE" b="1" dirty="0" err="1">
                <a:solidFill>
                  <a:prstClr val="black"/>
                </a:solidFill>
              </a:rPr>
              <a:t>Author</a:t>
            </a:r>
            <a:endParaRPr lang="sv-SE" b="1" dirty="0">
              <a:solidFill>
                <a:prstClr val="black"/>
              </a:solidFill>
            </a:endParaRPr>
          </a:p>
          <a:p>
            <a:r>
              <a:rPr lang="sv-SE" dirty="0" err="1">
                <a:solidFill>
                  <a:prstClr val="black"/>
                </a:solidFill>
              </a:rPr>
              <a:t>Writes</a:t>
            </a:r>
            <a:r>
              <a:rPr lang="sv-SE" dirty="0">
                <a:solidFill>
                  <a:prstClr val="black"/>
                </a:solidFill>
              </a:rPr>
              <a:t> and </a:t>
            </a:r>
            <a:r>
              <a:rPr lang="sv-SE" dirty="0" err="1">
                <a:solidFill>
                  <a:prstClr val="black"/>
                </a:solidFill>
              </a:rPr>
              <a:t>Sends</a:t>
            </a:r>
            <a:r>
              <a:rPr lang="sv-SE" dirty="0">
                <a:solidFill>
                  <a:prstClr val="black"/>
                </a:solidFill>
              </a:rPr>
              <a:t> pages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06863" y="1001886"/>
            <a:ext cx="353904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prstClr val="black"/>
                </a:solidFill>
              </a:rPr>
              <a:t>R</a:t>
            </a:r>
            <a:r>
              <a:rPr lang="sv-SE" b="1" dirty="0">
                <a:solidFill>
                  <a:prstClr val="black"/>
                </a:solidFill>
              </a:rPr>
              <a:t> </a:t>
            </a:r>
            <a:r>
              <a:rPr lang="sv-SE" b="1" dirty="0" err="1">
                <a:solidFill>
                  <a:prstClr val="black"/>
                </a:solidFill>
              </a:rPr>
              <a:t>application</a:t>
            </a:r>
            <a:r>
              <a:rPr lang="sv-SE" b="1" dirty="0">
                <a:solidFill>
                  <a:prstClr val="black"/>
                </a:solidFill>
              </a:rPr>
              <a:t>:  </a:t>
            </a:r>
            <a:r>
              <a:rPr lang="sv-SE" b="1" dirty="0" err="1">
                <a:solidFill>
                  <a:prstClr val="black"/>
                </a:solidFill>
              </a:rPr>
              <a:t>publisher</a:t>
            </a:r>
            <a:endParaRPr lang="sv-SE" b="1" dirty="0">
              <a:solidFill>
                <a:prstClr val="black"/>
              </a:solidFill>
            </a:endParaRPr>
          </a:p>
          <a:p>
            <a:r>
              <a:rPr lang="sv-SE" dirty="0" err="1">
                <a:solidFill>
                  <a:prstClr val="black"/>
                </a:solidFill>
              </a:rPr>
              <a:t>Receives</a:t>
            </a:r>
            <a:r>
              <a:rPr lang="sv-SE" dirty="0">
                <a:solidFill>
                  <a:prstClr val="black"/>
                </a:solidFill>
              </a:rPr>
              <a:t> &amp; </a:t>
            </a:r>
            <a:r>
              <a:rPr lang="sv-SE" dirty="0" err="1">
                <a:solidFill>
                  <a:prstClr val="black"/>
                </a:solidFill>
              </a:rPr>
              <a:t>publishes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written</a:t>
            </a:r>
            <a:r>
              <a:rPr lang="sv-SE" dirty="0">
                <a:solidFill>
                  <a:prstClr val="black"/>
                </a:solidFill>
              </a:rPr>
              <a:t> pages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24104" y="1988841"/>
            <a:ext cx="3696589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prstClr val="black"/>
                </a:solidFill>
              </a:rPr>
              <a:t>S transport: </a:t>
            </a:r>
            <a:r>
              <a:rPr lang="sv-SE" b="1" dirty="0" err="1">
                <a:solidFill>
                  <a:prstClr val="black"/>
                </a:solidFill>
              </a:rPr>
              <a:t>secretary</a:t>
            </a:r>
            <a:r>
              <a:rPr lang="sv-SE" b="1" dirty="0">
                <a:solidFill>
                  <a:prstClr val="black"/>
                </a:solidFill>
              </a:rPr>
              <a:t> Alice </a:t>
            </a:r>
          </a:p>
          <a:p>
            <a:r>
              <a:rPr lang="sv-SE" dirty="0">
                <a:solidFill>
                  <a:prstClr val="black"/>
                </a:solidFill>
              </a:rPr>
              <a:t>Must </a:t>
            </a:r>
            <a:r>
              <a:rPr lang="sv-SE" dirty="0" err="1">
                <a:solidFill>
                  <a:prstClr val="black"/>
                </a:solidFill>
              </a:rPr>
              <a:t>send</a:t>
            </a:r>
            <a:r>
              <a:rPr lang="sv-SE" dirty="0">
                <a:solidFill>
                  <a:prstClr val="black"/>
                </a:solidFill>
              </a:rPr>
              <a:t> pages on </a:t>
            </a:r>
            <a:r>
              <a:rPr lang="sv-SE" dirty="0" err="1">
                <a:solidFill>
                  <a:prstClr val="black"/>
                </a:solidFill>
              </a:rPr>
              <a:t>behalf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of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author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23159" y="1988840"/>
            <a:ext cx="347922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prstClr val="black"/>
                </a:solidFill>
              </a:rPr>
              <a:t>S transport: </a:t>
            </a:r>
            <a:r>
              <a:rPr lang="sv-SE" b="1" dirty="0" err="1">
                <a:solidFill>
                  <a:prstClr val="black"/>
                </a:solidFill>
              </a:rPr>
              <a:t>secretary</a:t>
            </a:r>
            <a:r>
              <a:rPr lang="sv-SE" b="1" dirty="0">
                <a:solidFill>
                  <a:prstClr val="black"/>
                </a:solidFill>
              </a:rPr>
              <a:t> Bob</a:t>
            </a:r>
          </a:p>
          <a:p>
            <a:r>
              <a:rPr lang="sv-SE" dirty="0" err="1">
                <a:solidFill>
                  <a:prstClr val="black"/>
                </a:solidFill>
              </a:rPr>
              <a:t>Receives</a:t>
            </a:r>
            <a:r>
              <a:rPr lang="sv-SE" dirty="0">
                <a:solidFill>
                  <a:prstClr val="black"/>
                </a:solidFill>
              </a:rPr>
              <a:t>  pages; </a:t>
            </a:r>
          </a:p>
          <a:p>
            <a:r>
              <a:rPr lang="sv-SE" dirty="0">
                <a:solidFill>
                  <a:prstClr val="black"/>
                </a:solidFill>
              </a:rPr>
              <a:t>Must pass on </a:t>
            </a:r>
            <a:r>
              <a:rPr lang="sv-SE" dirty="0" err="1">
                <a:solidFill>
                  <a:prstClr val="black"/>
                </a:solidFill>
              </a:rPr>
              <a:t>to</a:t>
            </a:r>
            <a:r>
              <a:rPr lang="sv-SE" dirty="0">
                <a:solidFill>
                  <a:prstClr val="black"/>
                </a:solidFill>
              </a:rPr>
              <a:t> </a:t>
            </a:r>
            <a:r>
              <a:rPr lang="sv-SE" dirty="0" err="1">
                <a:solidFill>
                  <a:prstClr val="black"/>
                </a:solidFill>
              </a:rPr>
              <a:t>publisher</a:t>
            </a:r>
            <a:r>
              <a:rPr lang="sv-SE" dirty="0">
                <a:solidFill>
                  <a:prstClr val="black"/>
                </a:solidFill>
              </a:rPr>
              <a:t> in-order</a:t>
            </a:r>
            <a:endParaRPr lang="sv-SE" dirty="0">
              <a:solidFill>
                <a:prstClr val="black"/>
              </a:solidFill>
            </a:endParaRPr>
          </a:p>
        </p:txBody>
      </p:sp>
      <p:pic>
        <p:nvPicPr>
          <p:cNvPr id="26" name="Picture 7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088" y="1772817"/>
            <a:ext cx="6985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8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711" y="1772817"/>
            <a:ext cx="812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Freeform 24"/>
          <p:cNvSpPr>
            <a:spLocks/>
          </p:cNvSpPr>
          <p:nvPr/>
        </p:nvSpPr>
        <p:spPr bwMode="auto">
          <a:xfrm>
            <a:off x="2833906" y="1001886"/>
            <a:ext cx="5828865" cy="2486363"/>
          </a:xfrm>
          <a:custGeom>
            <a:avLst/>
            <a:gdLst>
              <a:gd name="T0" fmla="*/ 0 w 4572"/>
              <a:gd name="T1" fmla="*/ 2147483647 h 1752"/>
              <a:gd name="T2" fmla="*/ 0 w 4572"/>
              <a:gd name="T3" fmla="*/ 2147483647 h 1752"/>
              <a:gd name="T4" fmla="*/ 2147483647 w 4572"/>
              <a:gd name="T5" fmla="*/ 2147483647 h 1752"/>
              <a:gd name="T6" fmla="*/ 2147483647 w 4572"/>
              <a:gd name="T7" fmla="*/ 0 h 1752"/>
              <a:gd name="T8" fmla="*/ 0 60000 65536"/>
              <a:gd name="T9" fmla="*/ 0 60000 65536"/>
              <a:gd name="T10" fmla="*/ 0 60000 65536"/>
              <a:gd name="T11" fmla="*/ 0 60000 65536"/>
              <a:gd name="T12" fmla="*/ 0 w 4572"/>
              <a:gd name="T13" fmla="*/ 0 h 1752"/>
              <a:gd name="T14" fmla="*/ 4572 w 4572"/>
              <a:gd name="T15" fmla="*/ 1752 h 17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72" h="1752">
                <a:moveTo>
                  <a:pt x="0" y="264"/>
                </a:moveTo>
                <a:lnTo>
                  <a:pt x="0" y="1752"/>
                </a:lnTo>
                <a:lnTo>
                  <a:pt x="4572" y="1746"/>
                </a:lnTo>
                <a:lnTo>
                  <a:pt x="4572" y="0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47728" y="3303582"/>
            <a:ext cx="4704814" cy="369332"/>
          </a:xfrm>
          <a:prstGeom prst="rect">
            <a:avLst/>
          </a:prstGeom>
          <a:solidFill>
            <a:srgbClr val="FFFF00">
              <a:alpha val="53000"/>
            </a:srgbClr>
          </a:solidFill>
        </p:spPr>
        <p:txBody>
          <a:bodyPr wrap="none" rtlCol="0">
            <a:spAutoFit/>
          </a:bodyPr>
          <a:lstStyle/>
          <a:p>
            <a:r>
              <a:rPr lang="sv-SE" b="1" dirty="0" err="1">
                <a:solidFill>
                  <a:prstClr val="black"/>
                </a:solidFill>
              </a:rPr>
              <a:t>Bidirectional</a:t>
            </a:r>
            <a:r>
              <a:rPr lang="sv-SE" b="1" dirty="0">
                <a:solidFill>
                  <a:prstClr val="black"/>
                </a:solidFill>
              </a:rPr>
              <a:t> 1-page-at-a-time-MMS </a:t>
            </a:r>
            <a:r>
              <a:rPr lang="sv-SE" b="1" dirty="0" err="1">
                <a:solidFill>
                  <a:prstClr val="black"/>
                </a:solidFill>
              </a:rPr>
              <a:t>connection</a:t>
            </a:r>
            <a:endParaRPr lang="sv-SE" b="1" dirty="0">
              <a:solidFill>
                <a:prstClr val="black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324103" y="5449855"/>
            <a:ext cx="6048671" cy="104951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94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>
                <a:solidFill>
                  <a:prstClr val="black"/>
                </a:solidFill>
              </a:rPr>
              <a:t>3-</a:t>
            </a:r>
            <a:fld id="{724BC0DA-8AF5-48C6-960F-0C07763888CC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996462" y="167435"/>
            <a:ext cx="8913730" cy="6604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</a:rPr>
              <a:t>rdt3.0 (</a:t>
            </a:r>
            <a:r>
              <a:rPr lang="en-US" dirty="0" err="1" smtClean="0">
                <a:ea typeface="ＭＳ Ｐゴシック" charset="0"/>
              </a:rPr>
              <a:t>cont</a:t>
            </a:r>
            <a:r>
              <a:rPr lang="en-US" dirty="0" smtClean="0">
                <a:ea typeface="ＭＳ Ｐゴシック" charset="0"/>
              </a:rPr>
              <a:t>) : </a:t>
            </a:r>
            <a:r>
              <a:rPr lang="en-US" dirty="0">
                <a:ea typeface="ＭＳ Ｐゴシック" charset="0"/>
              </a:rPr>
              <a:t>channels with errors </a:t>
            </a:r>
            <a:r>
              <a:rPr lang="en-US" i="1" dirty="0">
                <a:ea typeface="ＭＳ Ｐゴシック" charset="0"/>
              </a:rPr>
              <a:t>and</a:t>
            </a:r>
            <a:r>
              <a:rPr lang="en-US" dirty="0">
                <a:ea typeface="ＭＳ Ｐゴシック" charset="0"/>
              </a:rPr>
              <a:t> loss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5880" y="1033926"/>
            <a:ext cx="9542294" cy="1041059"/>
          </a:xfrm>
        </p:spPr>
        <p:txBody>
          <a:bodyPr/>
          <a:lstStyle/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2400" u="sng" dirty="0">
                <a:solidFill>
                  <a:schemeClr val="bg1">
                    <a:lumMod val="65000"/>
                  </a:schemeClr>
                </a:solidFill>
              </a:rPr>
              <a:t>We saw: how </a:t>
            </a:r>
            <a:r>
              <a:rPr lang="en-US" sz="2400" u="sng" dirty="0" err="1">
                <a:solidFill>
                  <a:schemeClr val="bg1">
                    <a:lumMod val="65000"/>
                  </a:schemeClr>
                </a:solidFill>
              </a:rPr>
              <a:t>ack+retransmit</a:t>
            </a:r>
            <a:r>
              <a:rPr lang="en-US" sz="2400" u="sng" dirty="0">
                <a:solidFill>
                  <a:schemeClr val="bg1">
                    <a:lumMod val="65000"/>
                  </a:schemeClr>
                </a:solidFill>
              </a:rPr>
              <a:t> can solve problems with errors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2400" u="sng" dirty="0">
                <a:solidFill>
                  <a:schemeClr val="bg1">
                    <a:lumMod val="65000"/>
                  </a:schemeClr>
                </a:solidFill>
              </a:rPr>
              <a:t>N</a:t>
            </a:r>
            <a:r>
              <a:rPr lang="en-US" sz="2400" u="sng" dirty="0">
                <a:solidFill>
                  <a:schemeClr val="bg1">
                    <a:lumMod val="65000"/>
                  </a:schemeClr>
                </a:solidFill>
              </a:rPr>
              <a:t>ew assumption: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 underlying channel can also 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lose packets 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(data, ACKs)</a:t>
            </a:r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86153" y="2543522"/>
            <a:ext cx="5955802" cy="36431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en-US" u="sng" dirty="0" smtClean="0">
                <a:solidFill>
                  <a:schemeClr val="bg1">
                    <a:lumMod val="65000"/>
                  </a:schemeClr>
                </a:solidFill>
              </a:rPr>
              <a:t>approach: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sender waits 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“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reasonable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”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 amount of time for ACK </a:t>
            </a:r>
          </a:p>
          <a:p>
            <a:pPr>
              <a:lnSpc>
                <a:spcPct val="110000"/>
              </a:lnSpc>
              <a:defRPr/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retransmits if no ACK received in this time</a:t>
            </a:r>
          </a:p>
          <a:p>
            <a:pPr lvl="1">
              <a:lnSpc>
                <a:spcPct val="110000"/>
              </a:lnSpc>
              <a:defRPr/>
            </a:pPr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requires countdown timer</a:t>
            </a:r>
          </a:p>
          <a:p>
            <a:pPr>
              <a:lnSpc>
                <a:spcPct val="110000"/>
              </a:lnSpc>
              <a:defRPr/>
            </a:pPr>
            <a:r>
              <a:rPr lang="en-US" sz="2400" dirty="0">
                <a:solidFill>
                  <a:srgbClr val="FF0000"/>
                </a:solidFill>
              </a:rPr>
              <a:t>if </a:t>
            </a:r>
            <a:r>
              <a:rPr lang="en-US" sz="2400" dirty="0" err="1">
                <a:solidFill>
                  <a:srgbClr val="FF0000"/>
                </a:solidFill>
              </a:rPr>
              <a:t>pkt</a:t>
            </a:r>
            <a:r>
              <a:rPr lang="en-US" sz="2400" dirty="0">
                <a:solidFill>
                  <a:srgbClr val="FF0000"/>
                </a:solidFill>
              </a:rPr>
              <a:t> (or ACK) just delayed (not lost):</a:t>
            </a:r>
          </a:p>
          <a:p>
            <a:pPr lvl="1">
              <a:lnSpc>
                <a:spcPct val="11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Must handle duplicates -&gt; 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 rot="455643">
            <a:off x="5588802" y="3080032"/>
            <a:ext cx="6091327" cy="24969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 sz="3200" dirty="0">
                <a:solidFill>
                  <a:srgbClr val="CC0000"/>
                </a:solidFill>
              </a:rPr>
              <a:t>handling duplicates</a:t>
            </a:r>
            <a:r>
              <a:rPr lang="en-US" sz="3200" dirty="0">
                <a:solidFill>
                  <a:srgbClr val="FF0000"/>
                </a:solidFill>
              </a:rPr>
              <a:t>: </a:t>
            </a: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</a:rPr>
              <a:t>sender adds </a:t>
            </a:r>
            <a:r>
              <a:rPr lang="en-US" sz="2400" i="1" dirty="0">
                <a:solidFill>
                  <a:srgbClr val="000099"/>
                </a:solidFill>
              </a:rPr>
              <a:t>sequence number</a:t>
            </a:r>
            <a:r>
              <a:rPr lang="en-US" sz="2400" dirty="0">
                <a:solidFill>
                  <a:prstClr val="black"/>
                </a:solidFill>
              </a:rPr>
              <a:t> to each </a:t>
            </a:r>
            <a:r>
              <a:rPr lang="en-US" sz="2400" dirty="0" err="1">
                <a:solidFill>
                  <a:prstClr val="black"/>
                </a:solidFill>
              </a:rPr>
              <a:t>pkt</a:t>
            </a:r>
            <a:endParaRPr lang="en-US" sz="24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</a:rPr>
              <a:t>receiver discards (</a:t>
            </a:r>
            <a:r>
              <a:rPr lang="en-US" sz="2400" dirty="0" err="1">
                <a:solidFill>
                  <a:prstClr val="black"/>
                </a:solidFill>
              </a:rPr>
              <a:t>doesn</a:t>
            </a:r>
            <a:r>
              <a:rPr lang="ja-JP" altLang="en-US" sz="2400" dirty="0">
                <a:solidFill>
                  <a:prstClr val="black"/>
                </a:solidFill>
              </a:rPr>
              <a:t>’</a:t>
            </a:r>
            <a:r>
              <a:rPr lang="en-US" altLang="ja-JP" sz="2400" dirty="0">
                <a:solidFill>
                  <a:prstClr val="black"/>
                </a:solidFill>
              </a:rPr>
              <a:t>t deliver </a:t>
            </a:r>
            <a:r>
              <a:rPr lang="en-US" altLang="ja-JP" sz="2400" dirty="0" smtClean="0">
                <a:solidFill>
                  <a:prstClr val="black"/>
                </a:solidFill>
              </a:rPr>
              <a:t>upwards) </a:t>
            </a:r>
            <a:r>
              <a:rPr lang="en-US" altLang="ja-JP" sz="2400" dirty="0">
                <a:solidFill>
                  <a:prstClr val="black"/>
                </a:solidFill>
              </a:rPr>
              <a:t>duplicate </a:t>
            </a:r>
            <a:r>
              <a:rPr lang="en-US" altLang="ja-JP" sz="2400" dirty="0" err="1">
                <a:solidFill>
                  <a:prstClr val="black"/>
                </a:solidFill>
              </a:rPr>
              <a:t>pkt</a:t>
            </a:r>
            <a:endParaRPr lang="en-US" altLang="ja-JP" sz="240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2400" dirty="0">
                <a:solidFill>
                  <a:prstClr val="black"/>
                </a:solidFill>
              </a:rPr>
              <a:t>For </a:t>
            </a:r>
            <a:r>
              <a:rPr lang="en-US" sz="2400" dirty="0" err="1">
                <a:solidFill>
                  <a:prstClr val="black"/>
                </a:solidFill>
              </a:rPr>
              <a:t>stop&amp;wait</a:t>
            </a:r>
            <a:r>
              <a:rPr lang="en-US" sz="2400" dirty="0">
                <a:solidFill>
                  <a:prstClr val="black"/>
                </a:solidFill>
              </a:rPr>
              <a:t> 0-1 </a:t>
            </a:r>
            <a:r>
              <a:rPr lang="en-US" sz="2400" dirty="0" smtClean="0">
                <a:solidFill>
                  <a:prstClr val="black"/>
                </a:solidFill>
              </a:rPr>
              <a:t>(</a:t>
            </a:r>
            <a:r>
              <a:rPr lang="en-US" sz="2400" dirty="0" err="1" smtClean="0">
                <a:solidFill>
                  <a:prstClr val="black"/>
                </a:solidFill>
              </a:rPr>
              <a:t>ie</a:t>
            </a:r>
            <a:r>
              <a:rPr lang="en-US" sz="2400" dirty="0" smtClean="0">
                <a:solidFill>
                  <a:prstClr val="black"/>
                </a:solidFill>
              </a:rPr>
              <a:t> 1 bit) enough </a:t>
            </a:r>
            <a:r>
              <a:rPr lang="en-US" sz="2400" dirty="0">
                <a:solidFill>
                  <a:prstClr val="black"/>
                </a:solidFill>
              </a:rPr>
              <a:t>for sequence </a:t>
            </a:r>
            <a:r>
              <a:rPr lang="en-US" sz="2400" dirty="0" err="1">
                <a:solidFill>
                  <a:prstClr val="black"/>
                </a:solidFill>
              </a:rPr>
              <a:t>nr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107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5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5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2" grpId="0" uiExpand="1" build="p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48A94FD7-9CAA-4576-818E-9601A3E89657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1454148" y="1389063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0965" name="Text Box 6"/>
          <p:cNvSpPr txBox="1">
            <a:spLocks noChangeArrowheads="1"/>
          </p:cNvSpPr>
          <p:nvPr/>
        </p:nvSpPr>
        <p:spPr bwMode="auto">
          <a:xfrm>
            <a:off x="3894135" y="1384301"/>
            <a:ext cx="1071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8648" name="Text Box 8"/>
          <p:cNvSpPr txBox="1">
            <a:spLocks noChangeArrowheads="1"/>
          </p:cNvSpPr>
          <p:nvPr/>
        </p:nvSpPr>
        <p:spPr bwMode="auto">
          <a:xfrm>
            <a:off x="3897311" y="3008313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pkt1</a:t>
            </a:r>
          </a:p>
        </p:txBody>
      </p:sp>
      <p:sp>
        <p:nvSpPr>
          <p:cNvPr id="368650" name="Text Box 10"/>
          <p:cNvSpPr txBox="1">
            <a:spLocks noChangeArrowheads="1"/>
          </p:cNvSpPr>
          <p:nvPr/>
        </p:nvSpPr>
        <p:spPr bwMode="auto">
          <a:xfrm>
            <a:off x="3903661" y="3863975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pkt0</a:t>
            </a:r>
          </a:p>
        </p:txBody>
      </p:sp>
      <p:sp>
        <p:nvSpPr>
          <p:cNvPr id="368651" name="Text Box 11"/>
          <p:cNvSpPr txBox="1">
            <a:spLocks noChangeArrowheads="1"/>
          </p:cNvSpPr>
          <p:nvPr/>
        </p:nvSpPr>
        <p:spPr bwMode="auto">
          <a:xfrm>
            <a:off x="3900486" y="2322513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ack0</a:t>
            </a:r>
          </a:p>
        </p:txBody>
      </p:sp>
      <p:sp>
        <p:nvSpPr>
          <p:cNvPr id="368652" name="Text Box 12"/>
          <p:cNvSpPr txBox="1">
            <a:spLocks noChangeArrowheads="1"/>
          </p:cNvSpPr>
          <p:nvPr/>
        </p:nvSpPr>
        <p:spPr bwMode="auto">
          <a:xfrm>
            <a:off x="3897311" y="3233738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ack1</a:t>
            </a:r>
          </a:p>
        </p:txBody>
      </p:sp>
      <p:sp>
        <p:nvSpPr>
          <p:cNvPr id="368653" name="Text Box 13"/>
          <p:cNvSpPr txBox="1">
            <a:spLocks noChangeArrowheads="1"/>
          </p:cNvSpPr>
          <p:nvPr/>
        </p:nvSpPr>
        <p:spPr bwMode="auto">
          <a:xfrm>
            <a:off x="3897311" y="4059238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ack0</a:t>
            </a:r>
          </a:p>
        </p:txBody>
      </p:sp>
      <p:sp>
        <p:nvSpPr>
          <p:cNvPr id="368654" name="Text Box 14"/>
          <p:cNvSpPr txBox="1">
            <a:spLocks noChangeArrowheads="1"/>
          </p:cNvSpPr>
          <p:nvPr/>
        </p:nvSpPr>
        <p:spPr bwMode="auto">
          <a:xfrm>
            <a:off x="1382710" y="2571750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ack0</a:t>
            </a:r>
          </a:p>
        </p:txBody>
      </p:sp>
      <p:sp>
        <p:nvSpPr>
          <p:cNvPr id="368655" name="Text Box 15"/>
          <p:cNvSpPr txBox="1">
            <a:spLocks noChangeArrowheads="1"/>
          </p:cNvSpPr>
          <p:nvPr/>
        </p:nvSpPr>
        <p:spPr bwMode="auto">
          <a:xfrm>
            <a:off x="1227135" y="3665538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pkt0</a:t>
            </a:r>
          </a:p>
        </p:txBody>
      </p:sp>
      <p:sp>
        <p:nvSpPr>
          <p:cNvPr id="368657" name="Text Box 17"/>
          <p:cNvSpPr txBox="1">
            <a:spLocks noChangeArrowheads="1"/>
          </p:cNvSpPr>
          <p:nvPr/>
        </p:nvSpPr>
        <p:spPr bwMode="auto">
          <a:xfrm>
            <a:off x="1227135" y="2790825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pkt1</a:t>
            </a:r>
          </a:p>
        </p:txBody>
      </p:sp>
      <p:sp>
        <p:nvSpPr>
          <p:cNvPr id="368658" name="Text Box 18"/>
          <p:cNvSpPr txBox="1">
            <a:spLocks noChangeArrowheads="1"/>
          </p:cNvSpPr>
          <p:nvPr/>
        </p:nvSpPr>
        <p:spPr bwMode="auto">
          <a:xfrm>
            <a:off x="1371597" y="3425825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ack1</a:t>
            </a:r>
          </a:p>
        </p:txBody>
      </p:sp>
      <p:sp>
        <p:nvSpPr>
          <p:cNvPr id="40975" name="Text Box 7"/>
          <p:cNvSpPr txBox="1">
            <a:spLocks noChangeArrowheads="1"/>
          </p:cNvSpPr>
          <p:nvPr/>
        </p:nvSpPr>
        <p:spPr bwMode="auto">
          <a:xfrm>
            <a:off x="1216022" y="1828800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pkt0</a:t>
            </a:r>
          </a:p>
        </p:txBody>
      </p:sp>
      <p:sp>
        <p:nvSpPr>
          <p:cNvPr id="368649" name="Text Box 9"/>
          <p:cNvSpPr txBox="1">
            <a:spLocks noChangeArrowheads="1"/>
          </p:cNvSpPr>
          <p:nvPr/>
        </p:nvSpPr>
        <p:spPr bwMode="auto">
          <a:xfrm>
            <a:off x="3892548" y="2111375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pkt0</a:t>
            </a:r>
          </a:p>
        </p:txBody>
      </p:sp>
      <p:grpSp>
        <p:nvGrpSpPr>
          <p:cNvPr id="368677" name="Group 37"/>
          <p:cNvGrpSpPr>
            <a:grpSpLocks/>
          </p:cNvGrpSpPr>
          <p:nvPr/>
        </p:nvGrpSpPr>
        <p:grpSpPr bwMode="auto">
          <a:xfrm>
            <a:off x="2432048" y="1898650"/>
            <a:ext cx="1471613" cy="512762"/>
            <a:chOff x="850" y="1159"/>
            <a:chExt cx="927" cy="323"/>
          </a:xfrm>
        </p:grpSpPr>
        <p:sp>
          <p:nvSpPr>
            <p:cNvPr id="41040" name="Line 19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41" name="Text Box 28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683" name="Group 43"/>
          <p:cNvGrpSpPr>
            <a:grpSpLocks/>
          </p:cNvGrpSpPr>
          <p:nvPr/>
        </p:nvGrpSpPr>
        <p:grpSpPr bwMode="auto">
          <a:xfrm>
            <a:off x="2425698" y="3635375"/>
            <a:ext cx="1471613" cy="487362"/>
            <a:chOff x="846" y="2253"/>
            <a:chExt cx="927" cy="307"/>
          </a:xfrm>
        </p:grpSpPr>
        <p:sp>
          <p:nvSpPr>
            <p:cNvPr id="41038" name="Line 24"/>
            <p:cNvSpPr>
              <a:spLocks noChangeShapeType="1"/>
            </p:cNvSpPr>
            <p:nvPr/>
          </p:nvSpPr>
          <p:spPr bwMode="auto">
            <a:xfrm>
              <a:off x="846" y="2335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9" name="Text Box 29"/>
            <p:cNvSpPr txBox="1">
              <a:spLocks noChangeArrowheads="1"/>
            </p:cNvSpPr>
            <p:nvPr/>
          </p:nvSpPr>
          <p:spPr bwMode="auto">
            <a:xfrm>
              <a:off x="1097" y="2253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679" name="Group 39"/>
          <p:cNvGrpSpPr>
            <a:grpSpLocks/>
          </p:cNvGrpSpPr>
          <p:nvPr/>
        </p:nvGrpSpPr>
        <p:grpSpPr bwMode="auto">
          <a:xfrm>
            <a:off x="2439985" y="2773363"/>
            <a:ext cx="1471612" cy="504825"/>
            <a:chOff x="855" y="1710"/>
            <a:chExt cx="927" cy="318"/>
          </a:xfrm>
        </p:grpSpPr>
        <p:sp>
          <p:nvSpPr>
            <p:cNvPr id="41036" name="Line 23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7" name="Text Box 30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8680" name="Group 40"/>
          <p:cNvGrpSpPr>
            <a:grpSpLocks/>
          </p:cNvGrpSpPr>
          <p:nvPr/>
        </p:nvGrpSpPr>
        <p:grpSpPr bwMode="auto">
          <a:xfrm>
            <a:off x="2425698" y="3238501"/>
            <a:ext cx="1471613" cy="471487"/>
            <a:chOff x="846" y="2003"/>
            <a:chExt cx="927" cy="297"/>
          </a:xfrm>
        </p:grpSpPr>
        <p:sp>
          <p:nvSpPr>
            <p:cNvPr id="41034" name="Line 26"/>
            <p:cNvSpPr>
              <a:spLocks noChangeShapeType="1"/>
            </p:cNvSpPr>
            <p:nvPr/>
          </p:nvSpPr>
          <p:spPr bwMode="auto">
            <a:xfrm flipH="1">
              <a:off x="846" y="2075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5" name="Text Box 31"/>
            <p:cNvSpPr txBox="1">
              <a:spLocks noChangeArrowheads="1"/>
            </p:cNvSpPr>
            <p:nvPr/>
          </p:nvSpPr>
          <p:spPr bwMode="auto">
            <a:xfrm>
              <a:off x="1092" y="2003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</p:grpSp>
      <p:grpSp>
        <p:nvGrpSpPr>
          <p:cNvPr id="368678" name="Group 38"/>
          <p:cNvGrpSpPr>
            <a:grpSpLocks/>
          </p:cNvGrpSpPr>
          <p:nvPr/>
        </p:nvGrpSpPr>
        <p:grpSpPr bwMode="auto">
          <a:xfrm>
            <a:off x="2417760" y="2398713"/>
            <a:ext cx="1471612" cy="455613"/>
            <a:chOff x="841" y="1474"/>
            <a:chExt cx="927" cy="287"/>
          </a:xfrm>
        </p:grpSpPr>
        <p:sp>
          <p:nvSpPr>
            <p:cNvPr id="41032" name="Line 25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3" name="Text Box 32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grpSp>
        <p:nvGrpSpPr>
          <p:cNvPr id="368684" name="Group 44"/>
          <p:cNvGrpSpPr>
            <a:grpSpLocks/>
          </p:cNvGrpSpPr>
          <p:nvPr/>
        </p:nvGrpSpPr>
        <p:grpSpPr bwMode="auto">
          <a:xfrm>
            <a:off x="2411410" y="4090988"/>
            <a:ext cx="1471612" cy="461963"/>
            <a:chOff x="837" y="2540"/>
            <a:chExt cx="927" cy="291"/>
          </a:xfrm>
        </p:grpSpPr>
        <p:sp>
          <p:nvSpPr>
            <p:cNvPr id="41030" name="Line 27"/>
            <p:cNvSpPr>
              <a:spLocks noChangeShapeType="1"/>
            </p:cNvSpPr>
            <p:nvPr/>
          </p:nvSpPr>
          <p:spPr bwMode="auto">
            <a:xfrm flipH="1">
              <a:off x="837" y="260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31" name="Text Box 33"/>
            <p:cNvSpPr txBox="1">
              <a:spLocks noChangeArrowheads="1"/>
            </p:cNvSpPr>
            <p:nvPr/>
          </p:nvSpPr>
          <p:spPr bwMode="auto">
            <a:xfrm>
              <a:off x="1086" y="2540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sp>
        <p:nvSpPr>
          <p:cNvPr id="40983" name="Text Box 45"/>
          <p:cNvSpPr txBox="1">
            <a:spLocks noChangeArrowheads="1"/>
          </p:cNvSpPr>
          <p:nvPr/>
        </p:nvSpPr>
        <p:spPr bwMode="auto">
          <a:xfrm>
            <a:off x="2719386" y="5170488"/>
            <a:ext cx="1252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(a) no loss</a:t>
            </a:r>
          </a:p>
        </p:txBody>
      </p:sp>
      <p:sp>
        <p:nvSpPr>
          <p:cNvPr id="40984" name="Text Box 46"/>
          <p:cNvSpPr txBox="1">
            <a:spLocks noChangeArrowheads="1"/>
          </p:cNvSpPr>
          <p:nvPr/>
        </p:nvSpPr>
        <p:spPr bwMode="auto">
          <a:xfrm>
            <a:off x="6453189" y="1327151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0985" name="Text Box 47"/>
          <p:cNvSpPr txBox="1">
            <a:spLocks noChangeArrowheads="1"/>
          </p:cNvSpPr>
          <p:nvPr/>
        </p:nvSpPr>
        <p:spPr bwMode="auto">
          <a:xfrm>
            <a:off x="8893176" y="1322389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8688" name="Text Box 48"/>
          <p:cNvSpPr txBox="1">
            <a:spLocks noChangeArrowheads="1"/>
          </p:cNvSpPr>
          <p:nvPr/>
        </p:nvSpPr>
        <p:spPr bwMode="auto">
          <a:xfrm>
            <a:off x="8894764" y="4238626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pkt1</a:t>
            </a:r>
          </a:p>
        </p:txBody>
      </p:sp>
      <p:sp>
        <p:nvSpPr>
          <p:cNvPr id="368689" name="Text Box 49"/>
          <p:cNvSpPr txBox="1">
            <a:spLocks noChangeArrowheads="1"/>
          </p:cNvSpPr>
          <p:nvPr/>
        </p:nvSpPr>
        <p:spPr bwMode="auto">
          <a:xfrm>
            <a:off x="8902701" y="5080001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pkt0</a:t>
            </a:r>
          </a:p>
        </p:txBody>
      </p:sp>
      <p:sp>
        <p:nvSpPr>
          <p:cNvPr id="368690" name="Text Box 50"/>
          <p:cNvSpPr txBox="1">
            <a:spLocks noChangeArrowheads="1"/>
          </p:cNvSpPr>
          <p:nvPr/>
        </p:nvSpPr>
        <p:spPr bwMode="auto">
          <a:xfrm>
            <a:off x="8899526" y="2260601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ack0</a:t>
            </a:r>
          </a:p>
        </p:txBody>
      </p:sp>
      <p:sp>
        <p:nvSpPr>
          <p:cNvPr id="368691" name="Text Box 51"/>
          <p:cNvSpPr txBox="1">
            <a:spLocks noChangeArrowheads="1"/>
          </p:cNvSpPr>
          <p:nvPr/>
        </p:nvSpPr>
        <p:spPr bwMode="auto">
          <a:xfrm>
            <a:off x="8896351" y="444976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prstClr val="black"/>
                </a:solidFill>
              </a:rPr>
              <a:t>send ack1</a:t>
            </a:r>
          </a:p>
        </p:txBody>
      </p:sp>
      <p:sp>
        <p:nvSpPr>
          <p:cNvPr id="368692" name="Text Box 52"/>
          <p:cNvSpPr txBox="1">
            <a:spLocks noChangeArrowheads="1"/>
          </p:cNvSpPr>
          <p:nvPr/>
        </p:nvSpPr>
        <p:spPr bwMode="auto">
          <a:xfrm>
            <a:off x="8896351" y="527526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ack0</a:t>
            </a:r>
          </a:p>
        </p:txBody>
      </p:sp>
      <p:sp>
        <p:nvSpPr>
          <p:cNvPr id="368693" name="Text Box 53"/>
          <p:cNvSpPr txBox="1">
            <a:spLocks noChangeArrowheads="1"/>
          </p:cNvSpPr>
          <p:nvPr/>
        </p:nvSpPr>
        <p:spPr bwMode="auto">
          <a:xfrm>
            <a:off x="6381750" y="25098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ack0</a:t>
            </a:r>
          </a:p>
        </p:txBody>
      </p:sp>
      <p:sp>
        <p:nvSpPr>
          <p:cNvPr id="368694" name="Text Box 54"/>
          <p:cNvSpPr txBox="1">
            <a:spLocks noChangeArrowheads="1"/>
          </p:cNvSpPr>
          <p:nvPr/>
        </p:nvSpPr>
        <p:spPr bwMode="auto">
          <a:xfrm>
            <a:off x="6226175" y="488156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pkt0</a:t>
            </a:r>
          </a:p>
        </p:txBody>
      </p:sp>
      <p:sp>
        <p:nvSpPr>
          <p:cNvPr id="368695" name="Text Box 55"/>
          <p:cNvSpPr txBox="1">
            <a:spLocks noChangeArrowheads="1"/>
          </p:cNvSpPr>
          <p:nvPr/>
        </p:nvSpPr>
        <p:spPr bwMode="auto">
          <a:xfrm>
            <a:off x="6226175" y="272891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pkt1</a:t>
            </a:r>
          </a:p>
        </p:txBody>
      </p:sp>
      <p:sp>
        <p:nvSpPr>
          <p:cNvPr id="368696" name="Text Box 56"/>
          <p:cNvSpPr txBox="1">
            <a:spLocks noChangeArrowheads="1"/>
          </p:cNvSpPr>
          <p:nvPr/>
        </p:nvSpPr>
        <p:spPr bwMode="auto">
          <a:xfrm>
            <a:off x="6370638" y="4641851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ack1</a:t>
            </a:r>
          </a:p>
        </p:txBody>
      </p:sp>
      <p:sp>
        <p:nvSpPr>
          <p:cNvPr id="40995" name="Text Box 57"/>
          <p:cNvSpPr txBox="1">
            <a:spLocks noChangeArrowheads="1"/>
          </p:cNvSpPr>
          <p:nvPr/>
        </p:nvSpPr>
        <p:spPr bwMode="auto">
          <a:xfrm>
            <a:off x="6215063" y="176688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pkt0</a:t>
            </a:r>
          </a:p>
        </p:txBody>
      </p:sp>
      <p:sp>
        <p:nvSpPr>
          <p:cNvPr id="368698" name="Text Box 58"/>
          <p:cNvSpPr txBox="1">
            <a:spLocks noChangeArrowheads="1"/>
          </p:cNvSpPr>
          <p:nvPr/>
        </p:nvSpPr>
        <p:spPr bwMode="auto">
          <a:xfrm>
            <a:off x="8891589" y="2049463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pkt0</a:t>
            </a:r>
          </a:p>
        </p:txBody>
      </p:sp>
      <p:grpSp>
        <p:nvGrpSpPr>
          <p:cNvPr id="368699" name="Group 59"/>
          <p:cNvGrpSpPr>
            <a:grpSpLocks/>
          </p:cNvGrpSpPr>
          <p:nvPr/>
        </p:nvGrpSpPr>
        <p:grpSpPr bwMode="auto">
          <a:xfrm>
            <a:off x="7431088" y="1836738"/>
            <a:ext cx="1471612" cy="512762"/>
            <a:chOff x="850" y="1159"/>
            <a:chExt cx="927" cy="323"/>
          </a:xfrm>
        </p:grpSpPr>
        <p:sp>
          <p:nvSpPr>
            <p:cNvPr id="41028" name="Line 60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9" name="Text Box 61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702" name="Group 62"/>
          <p:cNvGrpSpPr>
            <a:grpSpLocks/>
          </p:cNvGrpSpPr>
          <p:nvPr/>
        </p:nvGrpSpPr>
        <p:grpSpPr bwMode="auto">
          <a:xfrm>
            <a:off x="7424738" y="4851401"/>
            <a:ext cx="1471612" cy="487363"/>
            <a:chOff x="846" y="2253"/>
            <a:chExt cx="927" cy="307"/>
          </a:xfrm>
        </p:grpSpPr>
        <p:sp>
          <p:nvSpPr>
            <p:cNvPr id="41026" name="Line 63"/>
            <p:cNvSpPr>
              <a:spLocks noChangeShapeType="1"/>
            </p:cNvSpPr>
            <p:nvPr/>
          </p:nvSpPr>
          <p:spPr bwMode="auto">
            <a:xfrm>
              <a:off x="846" y="2335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7" name="Text Box 64"/>
            <p:cNvSpPr txBox="1">
              <a:spLocks noChangeArrowheads="1"/>
            </p:cNvSpPr>
            <p:nvPr/>
          </p:nvSpPr>
          <p:spPr bwMode="auto">
            <a:xfrm>
              <a:off x="1097" y="2253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8708" name="Group 68"/>
          <p:cNvGrpSpPr>
            <a:grpSpLocks/>
          </p:cNvGrpSpPr>
          <p:nvPr/>
        </p:nvGrpSpPr>
        <p:grpSpPr bwMode="auto">
          <a:xfrm>
            <a:off x="7424738" y="4454525"/>
            <a:ext cx="1471612" cy="471488"/>
            <a:chOff x="846" y="2003"/>
            <a:chExt cx="927" cy="297"/>
          </a:xfrm>
        </p:grpSpPr>
        <p:sp>
          <p:nvSpPr>
            <p:cNvPr id="41024" name="Line 69"/>
            <p:cNvSpPr>
              <a:spLocks noChangeShapeType="1"/>
            </p:cNvSpPr>
            <p:nvPr/>
          </p:nvSpPr>
          <p:spPr bwMode="auto">
            <a:xfrm flipH="1">
              <a:off x="846" y="2075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5" name="Text Box 70"/>
            <p:cNvSpPr txBox="1">
              <a:spLocks noChangeArrowheads="1"/>
            </p:cNvSpPr>
            <p:nvPr/>
          </p:nvSpPr>
          <p:spPr bwMode="auto">
            <a:xfrm>
              <a:off x="1092" y="2003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</p:grpSp>
      <p:grpSp>
        <p:nvGrpSpPr>
          <p:cNvPr id="368711" name="Group 71"/>
          <p:cNvGrpSpPr>
            <a:grpSpLocks/>
          </p:cNvGrpSpPr>
          <p:nvPr/>
        </p:nvGrpSpPr>
        <p:grpSpPr bwMode="auto">
          <a:xfrm>
            <a:off x="7416801" y="2336801"/>
            <a:ext cx="1471613" cy="455613"/>
            <a:chOff x="841" y="1474"/>
            <a:chExt cx="927" cy="287"/>
          </a:xfrm>
        </p:grpSpPr>
        <p:sp>
          <p:nvSpPr>
            <p:cNvPr id="41022" name="Line 72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3" name="Text Box 73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grpSp>
        <p:nvGrpSpPr>
          <p:cNvPr id="368714" name="Group 74"/>
          <p:cNvGrpSpPr>
            <a:grpSpLocks/>
          </p:cNvGrpSpPr>
          <p:nvPr/>
        </p:nvGrpSpPr>
        <p:grpSpPr bwMode="auto">
          <a:xfrm>
            <a:off x="7410451" y="5302251"/>
            <a:ext cx="1471613" cy="466725"/>
            <a:chOff x="837" y="2537"/>
            <a:chExt cx="927" cy="294"/>
          </a:xfrm>
        </p:grpSpPr>
        <p:sp>
          <p:nvSpPr>
            <p:cNvPr id="41020" name="Line 75"/>
            <p:cNvSpPr>
              <a:spLocks noChangeShapeType="1"/>
            </p:cNvSpPr>
            <p:nvPr/>
          </p:nvSpPr>
          <p:spPr bwMode="auto">
            <a:xfrm flipH="1">
              <a:off x="837" y="260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21" name="Text Box 76"/>
            <p:cNvSpPr txBox="1">
              <a:spLocks noChangeArrowheads="1"/>
            </p:cNvSpPr>
            <p:nvPr/>
          </p:nvSpPr>
          <p:spPr bwMode="auto">
            <a:xfrm>
              <a:off x="1091" y="2537"/>
              <a:ext cx="3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8000"/>
                  </a:solidFill>
                </a:rPr>
                <a:t>ack0</a:t>
              </a:r>
            </a:p>
          </p:txBody>
        </p:sp>
      </p:grpSp>
      <p:sp>
        <p:nvSpPr>
          <p:cNvPr id="41002" name="Text Box 78"/>
          <p:cNvSpPr txBox="1">
            <a:spLocks noChangeArrowheads="1"/>
          </p:cNvSpPr>
          <p:nvPr/>
        </p:nvSpPr>
        <p:spPr bwMode="auto">
          <a:xfrm>
            <a:off x="7504114" y="6019801"/>
            <a:ext cx="16716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(b) packet loss</a:t>
            </a:r>
          </a:p>
        </p:txBody>
      </p:sp>
      <p:grpSp>
        <p:nvGrpSpPr>
          <p:cNvPr id="368721" name="Group 81"/>
          <p:cNvGrpSpPr>
            <a:grpSpLocks/>
          </p:cNvGrpSpPr>
          <p:nvPr/>
        </p:nvGrpSpPr>
        <p:grpSpPr bwMode="auto">
          <a:xfrm>
            <a:off x="7439025" y="2711450"/>
            <a:ext cx="1157288" cy="738188"/>
            <a:chOff x="3726" y="1687"/>
            <a:chExt cx="729" cy="465"/>
          </a:xfrm>
        </p:grpSpPr>
        <p:sp>
          <p:nvSpPr>
            <p:cNvPr id="41016" name="Line 66"/>
            <p:cNvSpPr>
              <a:spLocks noChangeShapeType="1"/>
            </p:cNvSpPr>
            <p:nvPr/>
          </p:nvSpPr>
          <p:spPr bwMode="auto">
            <a:xfrm>
              <a:off x="3726" y="1780"/>
              <a:ext cx="548" cy="148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7" name="Text Box 67"/>
            <p:cNvSpPr txBox="1">
              <a:spLocks noChangeArrowheads="1"/>
            </p:cNvSpPr>
            <p:nvPr/>
          </p:nvSpPr>
          <p:spPr bwMode="auto">
            <a:xfrm>
              <a:off x="3965" y="1687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  <p:sp>
          <p:nvSpPr>
            <p:cNvPr id="41018" name="Text Box 79"/>
            <p:cNvSpPr txBox="1">
              <a:spLocks noChangeArrowheads="1"/>
            </p:cNvSpPr>
            <p:nvPr/>
          </p:nvSpPr>
          <p:spPr bwMode="auto">
            <a:xfrm>
              <a:off x="4185" y="1808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1019" name="Text Box 80"/>
            <p:cNvSpPr txBox="1">
              <a:spLocks noChangeArrowheads="1"/>
            </p:cNvSpPr>
            <p:nvPr/>
          </p:nvSpPr>
          <p:spPr bwMode="auto">
            <a:xfrm>
              <a:off x="4126" y="1940"/>
              <a:ext cx="3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1" dirty="0">
                  <a:solidFill>
                    <a:srgbClr val="FF0000"/>
                  </a:solidFill>
                </a:rPr>
                <a:t>loss</a:t>
              </a:r>
            </a:p>
          </p:txBody>
        </p:sp>
      </p:grpSp>
      <p:grpSp>
        <p:nvGrpSpPr>
          <p:cNvPr id="368726" name="Group 86"/>
          <p:cNvGrpSpPr>
            <a:grpSpLocks/>
          </p:cNvGrpSpPr>
          <p:nvPr/>
        </p:nvGrpSpPr>
        <p:grpSpPr bwMode="auto">
          <a:xfrm>
            <a:off x="7319964" y="3014663"/>
            <a:ext cx="122237" cy="1033462"/>
            <a:chOff x="3651" y="1878"/>
            <a:chExt cx="78" cy="963"/>
          </a:xfrm>
        </p:grpSpPr>
        <p:sp>
          <p:nvSpPr>
            <p:cNvPr id="41013" name="Line 82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4" name="Line 84"/>
            <p:cNvSpPr>
              <a:spLocks noChangeShapeType="1"/>
            </p:cNvSpPr>
            <p:nvPr/>
          </p:nvSpPr>
          <p:spPr bwMode="auto">
            <a:xfrm flipH="1">
              <a:off x="3651" y="1878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5" name="Line 85"/>
            <p:cNvSpPr>
              <a:spLocks noChangeShapeType="1"/>
            </p:cNvSpPr>
            <p:nvPr/>
          </p:nvSpPr>
          <p:spPr bwMode="auto">
            <a:xfrm flipH="1">
              <a:off x="3651" y="2841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68728" name="Group 88"/>
          <p:cNvGrpSpPr>
            <a:grpSpLocks/>
          </p:cNvGrpSpPr>
          <p:nvPr/>
        </p:nvGrpSpPr>
        <p:grpSpPr bwMode="auto">
          <a:xfrm>
            <a:off x="7448551" y="4003676"/>
            <a:ext cx="1471613" cy="504825"/>
            <a:chOff x="855" y="1710"/>
            <a:chExt cx="927" cy="318"/>
          </a:xfrm>
        </p:grpSpPr>
        <p:sp>
          <p:nvSpPr>
            <p:cNvPr id="41011" name="Line 89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1012" name="Text Box 90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8732" name="Group 92"/>
          <p:cNvGrpSpPr>
            <a:grpSpLocks/>
          </p:cNvGrpSpPr>
          <p:nvPr/>
        </p:nvGrpSpPr>
        <p:grpSpPr bwMode="auto">
          <a:xfrm>
            <a:off x="6016625" y="3627439"/>
            <a:ext cx="1377950" cy="731837"/>
            <a:chOff x="2802" y="2348"/>
            <a:chExt cx="868" cy="461"/>
          </a:xfrm>
        </p:grpSpPr>
        <p:pic>
          <p:nvPicPr>
            <p:cNvPr id="34865" name="Picture 87" descr="alarm_clock_ringi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6" y="2348"/>
              <a:ext cx="275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10" name="Text Box 91"/>
            <p:cNvSpPr txBox="1">
              <a:spLocks noChangeArrowheads="1"/>
            </p:cNvSpPr>
            <p:nvPr/>
          </p:nvSpPr>
          <p:spPr bwMode="auto">
            <a:xfrm>
              <a:off x="2802" y="2491"/>
              <a:ext cx="86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75000"/>
                </a:lnSpc>
                <a:defRPr/>
              </a:pPr>
              <a:r>
                <a:rPr lang="en-US" sz="1800" i="1">
                  <a:solidFill>
                    <a:srgbClr val="FF0000"/>
                  </a:solidFill>
                </a:rPr>
                <a:t>timeout</a:t>
              </a:r>
            </a:p>
            <a:p>
              <a:pPr algn="r">
                <a:lnSpc>
                  <a:spcPct val="75000"/>
                </a:lnSpc>
                <a:defRPr/>
              </a:pPr>
              <a:r>
                <a:rPr lang="en-US" sz="1800">
                  <a:solidFill>
                    <a:prstClr val="black"/>
                  </a:solidFill>
                </a:rPr>
                <a:t>resend pkt1</a:t>
              </a:r>
            </a:p>
          </p:txBody>
        </p:sp>
      </p:grpSp>
      <p:sp>
        <p:nvSpPr>
          <p:cNvPr id="41007" name="Rectangle 95"/>
          <p:cNvSpPr>
            <a:spLocks noGrp="1" noChangeArrowheads="1"/>
          </p:cNvSpPr>
          <p:nvPr>
            <p:ph type="title"/>
          </p:nvPr>
        </p:nvSpPr>
        <p:spPr>
          <a:xfrm>
            <a:off x="1901825" y="252414"/>
            <a:ext cx="3937000" cy="6191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rdt3.0 in action</a:t>
            </a:r>
          </a:p>
        </p:txBody>
      </p:sp>
      <p:pic>
        <p:nvPicPr>
          <p:cNvPr id="34864" name="Picture 9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6" y="768351"/>
            <a:ext cx="338296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589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8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6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8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68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68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6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6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68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68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68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36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6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6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6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36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6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6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6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36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6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6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6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6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36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36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6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6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6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686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4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36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0" grpId="0"/>
      <p:bldP spid="368651" grpId="0"/>
      <p:bldP spid="368652" grpId="0"/>
      <p:bldP spid="368654" grpId="0"/>
      <p:bldP spid="368655" grpId="0"/>
      <p:bldP spid="368657" grpId="0"/>
      <p:bldP spid="368658" grpId="0"/>
      <p:bldP spid="368689" grpId="0"/>
      <p:bldP spid="368690" grpId="0"/>
      <p:bldP spid="368691" grpId="0"/>
      <p:bldP spid="368693" grpId="0"/>
      <p:bldP spid="368694" grpId="0"/>
      <p:bldP spid="368695" grpId="0"/>
      <p:bldP spid="3686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Parenthesis</a:t>
            </a:r>
            <a:r>
              <a:rPr lang="sv-SE" dirty="0" smtClean="0"/>
              <a:t>: On last </a:t>
            </a:r>
            <a:r>
              <a:rPr lang="sv-SE" dirty="0" err="1" smtClean="0"/>
              <a:t>week’s</a:t>
            </a:r>
            <a:r>
              <a:rPr lang="sv-SE" dirty="0" smtClean="0"/>
              <a:t> </a:t>
            </a:r>
            <a:r>
              <a:rPr lang="sv-SE" dirty="0" err="1" smtClean="0"/>
              <a:t>questions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BA504-7919-41DE-B9B2-CB6A22CC38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4635" y="1143472"/>
            <a:ext cx="10972800" cy="1430681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Q: </a:t>
            </a:r>
            <a:r>
              <a:rPr lang="sv-SE" dirty="0" err="1" smtClean="0"/>
              <a:t>Types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services </a:t>
            </a:r>
            <a:r>
              <a:rPr lang="sv-SE" dirty="0" err="1" smtClean="0"/>
              <a:t>that</a:t>
            </a:r>
            <a:r>
              <a:rPr lang="sv-SE" dirty="0" smtClean="0"/>
              <a:t> a transport </a:t>
            </a:r>
            <a:r>
              <a:rPr lang="sv-SE" dirty="0" err="1" smtClean="0"/>
              <a:t>layer</a:t>
            </a:r>
            <a:r>
              <a:rPr lang="sv-SE" dirty="0" smtClean="0"/>
              <a:t> </a:t>
            </a:r>
            <a:r>
              <a:rPr lang="sv-SE" dirty="0" err="1" smtClean="0"/>
              <a:t>may</a:t>
            </a:r>
            <a:r>
              <a:rPr lang="sv-SE" dirty="0" smtClean="0"/>
              <a:t> </a:t>
            </a:r>
            <a:r>
              <a:rPr lang="sv-SE" dirty="0" err="1" smtClean="0"/>
              <a:t>need</a:t>
            </a:r>
            <a:r>
              <a:rPr lang="sv-SE" dirty="0" smtClean="0"/>
              <a:t> to </a:t>
            </a:r>
            <a:r>
              <a:rPr lang="sv-SE" dirty="0" err="1" smtClean="0"/>
              <a:t>provide</a:t>
            </a:r>
            <a:r>
              <a:rPr lang="sv-SE" dirty="0" smtClean="0"/>
              <a:t>. </a:t>
            </a:r>
          </a:p>
          <a:p>
            <a:pPr lvl="1"/>
            <a:r>
              <a:rPr lang="sv-SE" dirty="0" err="1" smtClean="0"/>
              <a:t>Which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those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provided</a:t>
            </a:r>
            <a:r>
              <a:rPr lang="sv-SE" dirty="0" smtClean="0"/>
              <a:t> by in the Internet transport </a:t>
            </a:r>
            <a:r>
              <a:rPr lang="sv-SE" dirty="0" err="1" smtClean="0"/>
              <a:t>layer</a:t>
            </a:r>
            <a:r>
              <a:rPr lang="sv-SE" dirty="0" smtClean="0"/>
              <a:t> </a:t>
            </a:r>
            <a:r>
              <a:rPr lang="sv-SE" dirty="0" err="1" smtClean="0"/>
              <a:t>protocols</a:t>
            </a:r>
            <a:r>
              <a:rPr lang="sv-SE" dirty="0" smtClean="0"/>
              <a:t>?</a:t>
            </a:r>
          </a:p>
          <a:p>
            <a:pPr lvl="1"/>
            <a:endParaRPr lang="sv-SE" dirty="0"/>
          </a:p>
          <a:p>
            <a:pPr marL="0" indent="0">
              <a:buNone/>
            </a:pPr>
            <a:r>
              <a:rPr lang="sv-SE" dirty="0" smtClean="0"/>
              <a:t>Services i.e. </a:t>
            </a:r>
            <a:r>
              <a:rPr lang="sv-SE" dirty="0" err="1" smtClean="0"/>
              <a:t>properties</a:t>
            </a:r>
            <a:r>
              <a:rPr lang="sv-SE" dirty="0" smtClean="0"/>
              <a:t> </a:t>
            </a:r>
          </a:p>
          <a:p>
            <a:pPr lvl="1"/>
            <a:r>
              <a:rPr lang="sv-SE" dirty="0" smtClean="0"/>
              <a:t>No-loss</a:t>
            </a:r>
          </a:p>
          <a:p>
            <a:pPr lvl="1"/>
            <a:r>
              <a:rPr lang="sv-SE" dirty="0" smtClean="0"/>
              <a:t>In-order </a:t>
            </a:r>
            <a:r>
              <a:rPr lang="sv-SE" dirty="0" err="1" smtClean="0"/>
              <a:t>delivery</a:t>
            </a:r>
            <a:r>
              <a:rPr lang="sv-SE" dirty="0" smtClean="0"/>
              <a:t> </a:t>
            </a:r>
          </a:p>
          <a:p>
            <a:pPr lvl="1"/>
            <a:r>
              <a:rPr lang="sv-SE" dirty="0" err="1" smtClean="0"/>
              <a:t>Timeliness</a:t>
            </a:r>
            <a:r>
              <a:rPr lang="sv-SE" dirty="0" smtClean="0"/>
              <a:t> i.e. </a:t>
            </a:r>
            <a:r>
              <a:rPr lang="sv-SE" dirty="0" err="1" smtClean="0"/>
              <a:t>latency</a:t>
            </a:r>
            <a:r>
              <a:rPr lang="sv-SE" dirty="0" smtClean="0"/>
              <a:t>, </a:t>
            </a:r>
            <a:r>
              <a:rPr lang="sv-SE" dirty="0" err="1" smtClean="0"/>
              <a:t>bandwidth</a:t>
            </a:r>
            <a:r>
              <a:rPr lang="sv-SE" dirty="0" smtClean="0"/>
              <a:t> </a:t>
            </a:r>
            <a:r>
              <a:rPr lang="sv-SE" dirty="0" err="1" smtClean="0"/>
              <a:t>guarantees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9848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32A7C2A5-E62F-4E88-9F69-17DA1440B277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1825" y="252414"/>
            <a:ext cx="3937000" cy="61912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</a:rPr>
              <a:t>rdt3.0 in action</a:t>
            </a:r>
            <a:endParaRPr lang="en-US">
              <a:ea typeface="ＭＳ Ｐゴシック" charset="0"/>
              <a:cs typeface="+mj-cs"/>
            </a:endParaRPr>
          </a:p>
        </p:txBody>
      </p:sp>
      <p:pic>
        <p:nvPicPr>
          <p:cNvPr id="35845" name="Picture 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276" y="768351"/>
            <a:ext cx="338296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670" name="Text Box 6"/>
          <p:cNvSpPr txBox="1">
            <a:spLocks noChangeArrowheads="1"/>
          </p:cNvSpPr>
          <p:nvPr/>
        </p:nvSpPr>
        <p:spPr bwMode="auto">
          <a:xfrm>
            <a:off x="4416426" y="2713038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pkt1</a:t>
            </a:r>
          </a:p>
        </p:txBody>
      </p:sp>
      <p:sp>
        <p:nvSpPr>
          <p:cNvPr id="369673" name="Text Box 9"/>
          <p:cNvSpPr txBox="1">
            <a:spLocks noChangeArrowheads="1"/>
          </p:cNvSpPr>
          <p:nvPr/>
        </p:nvSpPr>
        <p:spPr bwMode="auto">
          <a:xfrm>
            <a:off x="4416426" y="293846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ack1</a:t>
            </a:r>
          </a:p>
        </p:txBody>
      </p:sp>
      <p:sp>
        <p:nvSpPr>
          <p:cNvPr id="369678" name="Text Box 14"/>
          <p:cNvSpPr txBox="1">
            <a:spLocks noChangeArrowheads="1"/>
          </p:cNvSpPr>
          <p:nvPr/>
        </p:nvSpPr>
        <p:spPr bwMode="auto">
          <a:xfrm>
            <a:off x="4397375" y="4129088"/>
            <a:ext cx="156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>
                <a:solidFill>
                  <a:prstClr val="black"/>
                </a:solidFill>
              </a:rPr>
              <a:t>(detect duplicate)</a:t>
            </a:r>
          </a:p>
        </p:txBody>
      </p:sp>
      <p:grpSp>
        <p:nvGrpSpPr>
          <p:cNvPr id="369687" name="Group 23"/>
          <p:cNvGrpSpPr>
            <a:grpSpLocks/>
          </p:cNvGrpSpPr>
          <p:nvPr/>
        </p:nvGrpSpPr>
        <p:grpSpPr bwMode="auto">
          <a:xfrm>
            <a:off x="2947988" y="2486026"/>
            <a:ext cx="1471612" cy="504825"/>
            <a:chOff x="855" y="1710"/>
            <a:chExt cx="927" cy="318"/>
          </a:xfrm>
        </p:grpSpPr>
        <p:sp>
          <p:nvSpPr>
            <p:cNvPr id="42103" name="Line 24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104" name="Text Box 25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sp>
        <p:nvSpPr>
          <p:cNvPr id="41994" name="Text Box 36"/>
          <p:cNvSpPr txBox="1">
            <a:spLocks noChangeArrowheads="1"/>
          </p:cNvSpPr>
          <p:nvPr/>
        </p:nvSpPr>
        <p:spPr bwMode="auto">
          <a:xfrm>
            <a:off x="1960564" y="1104901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1995" name="Text Box 37"/>
          <p:cNvSpPr txBox="1">
            <a:spLocks noChangeArrowheads="1"/>
          </p:cNvSpPr>
          <p:nvPr/>
        </p:nvSpPr>
        <p:spPr bwMode="auto">
          <a:xfrm>
            <a:off x="4400551" y="1100139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9702" name="Text Box 38"/>
          <p:cNvSpPr txBox="1">
            <a:spLocks noChangeArrowheads="1"/>
          </p:cNvSpPr>
          <p:nvPr/>
        </p:nvSpPr>
        <p:spPr bwMode="auto">
          <a:xfrm>
            <a:off x="4413251" y="3860801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pkt1</a:t>
            </a:r>
          </a:p>
        </p:txBody>
      </p:sp>
      <p:sp>
        <p:nvSpPr>
          <p:cNvPr id="369703" name="Text Box 39"/>
          <p:cNvSpPr txBox="1">
            <a:spLocks noChangeArrowheads="1"/>
          </p:cNvSpPr>
          <p:nvPr/>
        </p:nvSpPr>
        <p:spPr bwMode="auto">
          <a:xfrm>
            <a:off x="4410076" y="4857751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pkt0</a:t>
            </a:r>
          </a:p>
        </p:txBody>
      </p:sp>
      <p:sp>
        <p:nvSpPr>
          <p:cNvPr id="369704" name="Text Box 40"/>
          <p:cNvSpPr txBox="1">
            <a:spLocks noChangeArrowheads="1"/>
          </p:cNvSpPr>
          <p:nvPr/>
        </p:nvSpPr>
        <p:spPr bwMode="auto">
          <a:xfrm>
            <a:off x="4406901" y="2038351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ack0</a:t>
            </a:r>
          </a:p>
        </p:txBody>
      </p:sp>
      <p:sp>
        <p:nvSpPr>
          <p:cNvPr id="369705" name="Text Box 41"/>
          <p:cNvSpPr txBox="1">
            <a:spLocks noChangeArrowheads="1"/>
          </p:cNvSpPr>
          <p:nvPr/>
        </p:nvSpPr>
        <p:spPr bwMode="auto">
          <a:xfrm>
            <a:off x="4425951" y="4283076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ack1</a:t>
            </a:r>
          </a:p>
        </p:txBody>
      </p:sp>
      <p:sp>
        <p:nvSpPr>
          <p:cNvPr id="369706" name="Text Box 42"/>
          <p:cNvSpPr txBox="1">
            <a:spLocks noChangeArrowheads="1"/>
          </p:cNvSpPr>
          <p:nvPr/>
        </p:nvSpPr>
        <p:spPr bwMode="auto">
          <a:xfrm>
            <a:off x="4403726" y="505301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ack0</a:t>
            </a:r>
          </a:p>
        </p:txBody>
      </p:sp>
      <p:sp>
        <p:nvSpPr>
          <p:cNvPr id="369707" name="Text Box 43"/>
          <p:cNvSpPr txBox="1">
            <a:spLocks noChangeArrowheads="1"/>
          </p:cNvSpPr>
          <p:nvPr/>
        </p:nvSpPr>
        <p:spPr bwMode="auto">
          <a:xfrm>
            <a:off x="1889125" y="228758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ack0</a:t>
            </a:r>
          </a:p>
        </p:txBody>
      </p:sp>
      <p:sp>
        <p:nvSpPr>
          <p:cNvPr id="369708" name="Text Box 44"/>
          <p:cNvSpPr txBox="1">
            <a:spLocks noChangeArrowheads="1"/>
          </p:cNvSpPr>
          <p:nvPr/>
        </p:nvSpPr>
        <p:spPr bwMode="auto">
          <a:xfrm>
            <a:off x="1733550" y="465931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pkt0</a:t>
            </a:r>
          </a:p>
        </p:txBody>
      </p:sp>
      <p:sp>
        <p:nvSpPr>
          <p:cNvPr id="369709" name="Text Box 45"/>
          <p:cNvSpPr txBox="1">
            <a:spLocks noChangeArrowheads="1"/>
          </p:cNvSpPr>
          <p:nvPr/>
        </p:nvSpPr>
        <p:spPr bwMode="auto">
          <a:xfrm>
            <a:off x="1733550" y="2506663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pkt1</a:t>
            </a:r>
          </a:p>
        </p:txBody>
      </p:sp>
      <p:sp>
        <p:nvSpPr>
          <p:cNvPr id="369710" name="Text Box 46"/>
          <p:cNvSpPr txBox="1">
            <a:spLocks noChangeArrowheads="1"/>
          </p:cNvSpPr>
          <p:nvPr/>
        </p:nvSpPr>
        <p:spPr bwMode="auto">
          <a:xfrm>
            <a:off x="1878013" y="4419601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ack1</a:t>
            </a:r>
          </a:p>
        </p:txBody>
      </p:sp>
      <p:sp>
        <p:nvSpPr>
          <p:cNvPr id="42005" name="Text Box 47"/>
          <p:cNvSpPr txBox="1">
            <a:spLocks noChangeArrowheads="1"/>
          </p:cNvSpPr>
          <p:nvPr/>
        </p:nvSpPr>
        <p:spPr bwMode="auto">
          <a:xfrm>
            <a:off x="1722438" y="154463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pkt0</a:t>
            </a:r>
          </a:p>
        </p:txBody>
      </p:sp>
      <p:sp>
        <p:nvSpPr>
          <p:cNvPr id="369712" name="Text Box 48"/>
          <p:cNvSpPr txBox="1">
            <a:spLocks noChangeArrowheads="1"/>
          </p:cNvSpPr>
          <p:nvPr/>
        </p:nvSpPr>
        <p:spPr bwMode="auto">
          <a:xfrm>
            <a:off x="4398964" y="1827213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pkt0</a:t>
            </a:r>
          </a:p>
        </p:txBody>
      </p:sp>
      <p:grpSp>
        <p:nvGrpSpPr>
          <p:cNvPr id="369713" name="Group 49"/>
          <p:cNvGrpSpPr>
            <a:grpSpLocks/>
          </p:cNvGrpSpPr>
          <p:nvPr/>
        </p:nvGrpSpPr>
        <p:grpSpPr bwMode="auto">
          <a:xfrm>
            <a:off x="2938463" y="1614488"/>
            <a:ext cx="1471612" cy="512762"/>
            <a:chOff x="850" y="1159"/>
            <a:chExt cx="927" cy="323"/>
          </a:xfrm>
        </p:grpSpPr>
        <p:sp>
          <p:nvSpPr>
            <p:cNvPr id="42101" name="Line 50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102" name="Text Box 51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9716" name="Group 52"/>
          <p:cNvGrpSpPr>
            <a:grpSpLocks/>
          </p:cNvGrpSpPr>
          <p:nvPr/>
        </p:nvGrpSpPr>
        <p:grpSpPr bwMode="auto">
          <a:xfrm>
            <a:off x="2932113" y="4629151"/>
            <a:ext cx="1471612" cy="487363"/>
            <a:chOff x="846" y="2253"/>
            <a:chExt cx="927" cy="307"/>
          </a:xfrm>
        </p:grpSpPr>
        <p:sp>
          <p:nvSpPr>
            <p:cNvPr id="42099" name="Line 53"/>
            <p:cNvSpPr>
              <a:spLocks noChangeShapeType="1"/>
            </p:cNvSpPr>
            <p:nvPr/>
          </p:nvSpPr>
          <p:spPr bwMode="auto">
            <a:xfrm>
              <a:off x="846" y="2335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100" name="Text Box 54"/>
            <p:cNvSpPr txBox="1">
              <a:spLocks noChangeArrowheads="1"/>
            </p:cNvSpPr>
            <p:nvPr/>
          </p:nvSpPr>
          <p:spPr bwMode="auto">
            <a:xfrm>
              <a:off x="1097" y="2253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9719" name="Group 55"/>
          <p:cNvGrpSpPr>
            <a:grpSpLocks/>
          </p:cNvGrpSpPr>
          <p:nvPr/>
        </p:nvGrpSpPr>
        <p:grpSpPr bwMode="auto">
          <a:xfrm>
            <a:off x="2932113" y="4232275"/>
            <a:ext cx="1471612" cy="471488"/>
            <a:chOff x="846" y="2003"/>
            <a:chExt cx="927" cy="297"/>
          </a:xfrm>
        </p:grpSpPr>
        <p:sp>
          <p:nvSpPr>
            <p:cNvPr id="42097" name="Line 56"/>
            <p:cNvSpPr>
              <a:spLocks noChangeShapeType="1"/>
            </p:cNvSpPr>
            <p:nvPr/>
          </p:nvSpPr>
          <p:spPr bwMode="auto">
            <a:xfrm flipH="1">
              <a:off x="846" y="2075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8" name="Text Box 57"/>
            <p:cNvSpPr txBox="1">
              <a:spLocks noChangeArrowheads="1"/>
            </p:cNvSpPr>
            <p:nvPr/>
          </p:nvSpPr>
          <p:spPr bwMode="auto">
            <a:xfrm>
              <a:off x="1092" y="2003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</p:grpSp>
      <p:grpSp>
        <p:nvGrpSpPr>
          <p:cNvPr id="369722" name="Group 58"/>
          <p:cNvGrpSpPr>
            <a:grpSpLocks/>
          </p:cNvGrpSpPr>
          <p:nvPr/>
        </p:nvGrpSpPr>
        <p:grpSpPr bwMode="auto">
          <a:xfrm>
            <a:off x="2924176" y="2114551"/>
            <a:ext cx="1471613" cy="455613"/>
            <a:chOff x="841" y="1474"/>
            <a:chExt cx="927" cy="287"/>
          </a:xfrm>
        </p:grpSpPr>
        <p:sp>
          <p:nvSpPr>
            <p:cNvPr id="42095" name="Line 59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6" name="Text Box 60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grpSp>
        <p:nvGrpSpPr>
          <p:cNvPr id="369725" name="Group 61"/>
          <p:cNvGrpSpPr>
            <a:grpSpLocks/>
          </p:cNvGrpSpPr>
          <p:nvPr/>
        </p:nvGrpSpPr>
        <p:grpSpPr bwMode="auto">
          <a:xfrm>
            <a:off x="2917826" y="5084763"/>
            <a:ext cx="1471613" cy="461962"/>
            <a:chOff x="837" y="2540"/>
            <a:chExt cx="927" cy="291"/>
          </a:xfrm>
        </p:grpSpPr>
        <p:sp>
          <p:nvSpPr>
            <p:cNvPr id="42093" name="Line 62"/>
            <p:cNvSpPr>
              <a:spLocks noChangeShapeType="1"/>
            </p:cNvSpPr>
            <p:nvPr/>
          </p:nvSpPr>
          <p:spPr bwMode="auto">
            <a:xfrm flipH="1">
              <a:off x="837" y="260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4" name="Text Box 63"/>
            <p:cNvSpPr txBox="1">
              <a:spLocks noChangeArrowheads="1"/>
            </p:cNvSpPr>
            <p:nvPr/>
          </p:nvSpPr>
          <p:spPr bwMode="auto">
            <a:xfrm>
              <a:off x="1086" y="2540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sp>
        <p:nvSpPr>
          <p:cNvPr id="42012" name="Text Box 64"/>
          <p:cNvSpPr txBox="1">
            <a:spLocks noChangeArrowheads="1"/>
          </p:cNvSpPr>
          <p:nvPr/>
        </p:nvSpPr>
        <p:spPr bwMode="auto">
          <a:xfrm>
            <a:off x="2716214" y="5797551"/>
            <a:ext cx="1393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(c) ACK loss</a:t>
            </a:r>
          </a:p>
        </p:txBody>
      </p:sp>
      <p:grpSp>
        <p:nvGrpSpPr>
          <p:cNvPr id="369745" name="Group 81"/>
          <p:cNvGrpSpPr>
            <a:grpSpLocks/>
          </p:cNvGrpSpPr>
          <p:nvPr/>
        </p:nvGrpSpPr>
        <p:grpSpPr bwMode="auto">
          <a:xfrm>
            <a:off x="3203575" y="2886075"/>
            <a:ext cx="1212850" cy="719138"/>
            <a:chOff x="1324" y="1931"/>
            <a:chExt cx="764" cy="453"/>
          </a:xfrm>
        </p:grpSpPr>
        <p:sp>
          <p:nvSpPr>
            <p:cNvPr id="42089" name="Line 27"/>
            <p:cNvSpPr>
              <a:spLocks noChangeShapeType="1"/>
            </p:cNvSpPr>
            <p:nvPr/>
          </p:nvSpPr>
          <p:spPr bwMode="auto">
            <a:xfrm flipH="1">
              <a:off x="1514" y="2031"/>
              <a:ext cx="574" cy="13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90" name="Text Box 28"/>
            <p:cNvSpPr txBox="1">
              <a:spLocks noChangeArrowheads="1"/>
            </p:cNvSpPr>
            <p:nvPr/>
          </p:nvSpPr>
          <p:spPr bwMode="auto">
            <a:xfrm>
              <a:off x="1456" y="1931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  <p:sp>
          <p:nvSpPr>
            <p:cNvPr id="42091" name="Text Box 68"/>
            <p:cNvSpPr txBox="1">
              <a:spLocks noChangeArrowheads="1"/>
            </p:cNvSpPr>
            <p:nvPr/>
          </p:nvSpPr>
          <p:spPr bwMode="auto">
            <a:xfrm>
              <a:off x="1383" y="2040"/>
              <a:ext cx="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42092" name="Text Box 69"/>
            <p:cNvSpPr txBox="1">
              <a:spLocks noChangeArrowheads="1"/>
            </p:cNvSpPr>
            <p:nvPr/>
          </p:nvSpPr>
          <p:spPr bwMode="auto">
            <a:xfrm>
              <a:off x="1324" y="2172"/>
              <a:ext cx="3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i="1">
                  <a:solidFill>
                    <a:srgbClr val="FF0000"/>
                  </a:solidFill>
                </a:rPr>
                <a:t>loss</a:t>
              </a:r>
            </a:p>
          </p:txBody>
        </p:sp>
      </p:grpSp>
      <p:grpSp>
        <p:nvGrpSpPr>
          <p:cNvPr id="369734" name="Group 70"/>
          <p:cNvGrpSpPr>
            <a:grpSpLocks/>
          </p:cNvGrpSpPr>
          <p:nvPr/>
        </p:nvGrpSpPr>
        <p:grpSpPr bwMode="auto">
          <a:xfrm>
            <a:off x="2827339" y="2792413"/>
            <a:ext cx="122237" cy="1033462"/>
            <a:chOff x="3651" y="1878"/>
            <a:chExt cx="78" cy="963"/>
          </a:xfrm>
        </p:grpSpPr>
        <p:sp>
          <p:nvSpPr>
            <p:cNvPr id="42086" name="Line 71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7" name="Line 72"/>
            <p:cNvSpPr>
              <a:spLocks noChangeShapeType="1"/>
            </p:cNvSpPr>
            <p:nvPr/>
          </p:nvSpPr>
          <p:spPr bwMode="auto">
            <a:xfrm flipH="1">
              <a:off x="3651" y="1878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8" name="Line 73"/>
            <p:cNvSpPr>
              <a:spLocks noChangeShapeType="1"/>
            </p:cNvSpPr>
            <p:nvPr/>
          </p:nvSpPr>
          <p:spPr bwMode="auto">
            <a:xfrm flipH="1">
              <a:off x="3651" y="2841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69738" name="Group 74"/>
          <p:cNvGrpSpPr>
            <a:grpSpLocks/>
          </p:cNvGrpSpPr>
          <p:nvPr/>
        </p:nvGrpSpPr>
        <p:grpSpPr bwMode="auto">
          <a:xfrm>
            <a:off x="2955926" y="3781426"/>
            <a:ext cx="1471613" cy="504825"/>
            <a:chOff x="855" y="1710"/>
            <a:chExt cx="927" cy="318"/>
          </a:xfrm>
        </p:grpSpPr>
        <p:sp>
          <p:nvSpPr>
            <p:cNvPr id="42084" name="Line 75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5" name="Text Box 76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9741" name="Group 77"/>
          <p:cNvGrpSpPr>
            <a:grpSpLocks/>
          </p:cNvGrpSpPr>
          <p:nvPr/>
        </p:nvGrpSpPr>
        <p:grpSpPr bwMode="auto">
          <a:xfrm>
            <a:off x="1524000" y="3405189"/>
            <a:ext cx="1377950" cy="731837"/>
            <a:chOff x="2802" y="2348"/>
            <a:chExt cx="868" cy="461"/>
          </a:xfrm>
        </p:grpSpPr>
        <p:pic>
          <p:nvPicPr>
            <p:cNvPr id="35938" name="Picture 78" descr="alarm_clock_ringi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6" y="2348"/>
              <a:ext cx="275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83" name="Text Box 79"/>
            <p:cNvSpPr txBox="1">
              <a:spLocks noChangeArrowheads="1"/>
            </p:cNvSpPr>
            <p:nvPr/>
          </p:nvSpPr>
          <p:spPr bwMode="auto">
            <a:xfrm>
              <a:off x="2802" y="2491"/>
              <a:ext cx="86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75000"/>
                </a:lnSpc>
                <a:defRPr/>
              </a:pPr>
              <a:r>
                <a:rPr lang="en-US" sz="1800" i="1">
                  <a:solidFill>
                    <a:srgbClr val="FF0000"/>
                  </a:solidFill>
                </a:rPr>
                <a:t>timeout</a:t>
              </a:r>
            </a:p>
            <a:p>
              <a:pPr algn="r">
                <a:lnSpc>
                  <a:spcPct val="75000"/>
                </a:lnSpc>
                <a:defRPr/>
              </a:pPr>
              <a:r>
                <a:rPr lang="en-US" sz="1800">
                  <a:solidFill>
                    <a:prstClr val="black"/>
                  </a:solidFill>
                </a:rPr>
                <a:t>resend pkt1</a:t>
              </a:r>
            </a:p>
          </p:txBody>
        </p:sp>
      </p:grpSp>
      <p:sp>
        <p:nvSpPr>
          <p:cNvPr id="369746" name="Text Box 82"/>
          <p:cNvSpPr txBox="1">
            <a:spLocks noChangeArrowheads="1"/>
          </p:cNvSpPr>
          <p:nvPr/>
        </p:nvSpPr>
        <p:spPr bwMode="auto">
          <a:xfrm>
            <a:off x="9118601" y="2374901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pkt1</a:t>
            </a:r>
          </a:p>
        </p:txBody>
      </p:sp>
      <p:sp>
        <p:nvSpPr>
          <p:cNvPr id="369747" name="Text Box 83"/>
          <p:cNvSpPr txBox="1">
            <a:spLocks noChangeArrowheads="1"/>
          </p:cNvSpPr>
          <p:nvPr/>
        </p:nvSpPr>
        <p:spPr bwMode="auto">
          <a:xfrm>
            <a:off x="9118601" y="2600326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ack1</a:t>
            </a:r>
          </a:p>
        </p:txBody>
      </p:sp>
      <p:sp>
        <p:nvSpPr>
          <p:cNvPr id="369748" name="Text Box 84"/>
          <p:cNvSpPr txBox="1">
            <a:spLocks noChangeArrowheads="1"/>
          </p:cNvSpPr>
          <p:nvPr/>
        </p:nvSpPr>
        <p:spPr bwMode="auto">
          <a:xfrm>
            <a:off x="9080500" y="3810000"/>
            <a:ext cx="15684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>
                <a:solidFill>
                  <a:prstClr val="black"/>
                </a:solidFill>
              </a:rPr>
              <a:t>(detect duplicate)</a:t>
            </a:r>
          </a:p>
        </p:txBody>
      </p:sp>
      <p:grpSp>
        <p:nvGrpSpPr>
          <p:cNvPr id="369749" name="Group 85"/>
          <p:cNvGrpSpPr>
            <a:grpSpLocks/>
          </p:cNvGrpSpPr>
          <p:nvPr/>
        </p:nvGrpSpPr>
        <p:grpSpPr bwMode="auto">
          <a:xfrm>
            <a:off x="7650163" y="2147889"/>
            <a:ext cx="1471612" cy="504825"/>
            <a:chOff x="855" y="1710"/>
            <a:chExt cx="927" cy="318"/>
          </a:xfrm>
        </p:grpSpPr>
        <p:sp>
          <p:nvSpPr>
            <p:cNvPr id="42080" name="Line 86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81" name="Text Box 87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sp>
        <p:nvSpPr>
          <p:cNvPr id="42021" name="Text Box 88"/>
          <p:cNvSpPr txBox="1">
            <a:spLocks noChangeArrowheads="1"/>
          </p:cNvSpPr>
          <p:nvPr/>
        </p:nvSpPr>
        <p:spPr bwMode="auto">
          <a:xfrm>
            <a:off x="6662739" y="766764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42022" name="Text Box 89"/>
          <p:cNvSpPr txBox="1">
            <a:spLocks noChangeArrowheads="1"/>
          </p:cNvSpPr>
          <p:nvPr/>
        </p:nvSpPr>
        <p:spPr bwMode="auto">
          <a:xfrm>
            <a:off x="9102726" y="762001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369754" name="Text Box 90"/>
          <p:cNvSpPr txBox="1">
            <a:spLocks noChangeArrowheads="1"/>
          </p:cNvSpPr>
          <p:nvPr/>
        </p:nvSpPr>
        <p:spPr bwMode="auto">
          <a:xfrm>
            <a:off x="9096376" y="3541713"/>
            <a:ext cx="1000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pkt1</a:t>
            </a:r>
          </a:p>
        </p:txBody>
      </p:sp>
      <p:sp>
        <p:nvSpPr>
          <p:cNvPr id="369756" name="Text Box 92"/>
          <p:cNvSpPr txBox="1">
            <a:spLocks noChangeArrowheads="1"/>
          </p:cNvSpPr>
          <p:nvPr/>
        </p:nvSpPr>
        <p:spPr bwMode="auto">
          <a:xfrm>
            <a:off x="9109076" y="1700213"/>
            <a:ext cx="1196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ack0</a:t>
            </a:r>
          </a:p>
        </p:txBody>
      </p:sp>
      <p:sp>
        <p:nvSpPr>
          <p:cNvPr id="369759" name="Text Box 95"/>
          <p:cNvSpPr txBox="1">
            <a:spLocks noChangeArrowheads="1"/>
          </p:cNvSpPr>
          <p:nvPr/>
        </p:nvSpPr>
        <p:spPr bwMode="auto">
          <a:xfrm>
            <a:off x="6591300" y="1949451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ack0</a:t>
            </a:r>
          </a:p>
        </p:txBody>
      </p:sp>
      <p:sp>
        <p:nvSpPr>
          <p:cNvPr id="369761" name="Text Box 97"/>
          <p:cNvSpPr txBox="1">
            <a:spLocks noChangeArrowheads="1"/>
          </p:cNvSpPr>
          <p:nvPr/>
        </p:nvSpPr>
        <p:spPr bwMode="auto">
          <a:xfrm>
            <a:off x="6435725" y="2168526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pkt1</a:t>
            </a:r>
          </a:p>
        </p:txBody>
      </p:sp>
      <p:sp>
        <p:nvSpPr>
          <p:cNvPr id="42027" name="Text Box 99"/>
          <p:cNvSpPr txBox="1">
            <a:spLocks noChangeArrowheads="1"/>
          </p:cNvSpPr>
          <p:nvPr/>
        </p:nvSpPr>
        <p:spPr bwMode="auto">
          <a:xfrm>
            <a:off x="6424613" y="1206501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send pkt0</a:t>
            </a:r>
          </a:p>
        </p:txBody>
      </p:sp>
      <p:sp>
        <p:nvSpPr>
          <p:cNvPr id="369764" name="Text Box 100"/>
          <p:cNvSpPr txBox="1">
            <a:spLocks noChangeArrowheads="1"/>
          </p:cNvSpPr>
          <p:nvPr/>
        </p:nvSpPr>
        <p:spPr bwMode="auto">
          <a:xfrm>
            <a:off x="9101139" y="1489076"/>
            <a:ext cx="1000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rcv pkt0</a:t>
            </a:r>
          </a:p>
        </p:txBody>
      </p:sp>
      <p:grpSp>
        <p:nvGrpSpPr>
          <p:cNvPr id="369765" name="Group 101"/>
          <p:cNvGrpSpPr>
            <a:grpSpLocks/>
          </p:cNvGrpSpPr>
          <p:nvPr/>
        </p:nvGrpSpPr>
        <p:grpSpPr bwMode="auto">
          <a:xfrm>
            <a:off x="7640638" y="1276351"/>
            <a:ext cx="1471612" cy="512763"/>
            <a:chOff x="850" y="1159"/>
            <a:chExt cx="927" cy="323"/>
          </a:xfrm>
        </p:grpSpPr>
        <p:sp>
          <p:nvSpPr>
            <p:cNvPr id="42078" name="Line 102"/>
            <p:cNvSpPr>
              <a:spLocks noChangeShapeType="1"/>
            </p:cNvSpPr>
            <p:nvPr/>
          </p:nvSpPr>
          <p:spPr bwMode="auto">
            <a:xfrm>
              <a:off x="850" y="1257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9" name="Text Box 103"/>
            <p:cNvSpPr txBox="1">
              <a:spLocks noChangeArrowheads="1"/>
            </p:cNvSpPr>
            <p:nvPr/>
          </p:nvSpPr>
          <p:spPr bwMode="auto">
            <a:xfrm>
              <a:off x="1100" y="1159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pkt0</a:t>
              </a:r>
            </a:p>
          </p:txBody>
        </p:sp>
      </p:grpSp>
      <p:grpSp>
        <p:nvGrpSpPr>
          <p:cNvPr id="369774" name="Group 110"/>
          <p:cNvGrpSpPr>
            <a:grpSpLocks/>
          </p:cNvGrpSpPr>
          <p:nvPr/>
        </p:nvGrpSpPr>
        <p:grpSpPr bwMode="auto">
          <a:xfrm>
            <a:off x="7626351" y="1776413"/>
            <a:ext cx="1471613" cy="455612"/>
            <a:chOff x="841" y="1474"/>
            <a:chExt cx="927" cy="287"/>
          </a:xfrm>
        </p:grpSpPr>
        <p:sp>
          <p:nvSpPr>
            <p:cNvPr id="42076" name="Line 111"/>
            <p:cNvSpPr>
              <a:spLocks noChangeShapeType="1"/>
            </p:cNvSpPr>
            <p:nvPr/>
          </p:nvSpPr>
          <p:spPr bwMode="auto">
            <a:xfrm flipH="1">
              <a:off x="841" y="1536"/>
              <a:ext cx="927" cy="2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7" name="Text Box 112"/>
            <p:cNvSpPr txBox="1">
              <a:spLocks noChangeArrowheads="1"/>
            </p:cNvSpPr>
            <p:nvPr/>
          </p:nvSpPr>
          <p:spPr bwMode="auto">
            <a:xfrm>
              <a:off x="1089" y="1474"/>
              <a:ext cx="3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8000"/>
                  </a:solidFill>
                  <a:latin typeface="Arial" charset="0"/>
                </a:rPr>
                <a:t>ack0</a:t>
              </a:r>
            </a:p>
          </p:txBody>
        </p:sp>
      </p:grpSp>
      <p:sp>
        <p:nvSpPr>
          <p:cNvPr id="42031" name="Text Box 116"/>
          <p:cNvSpPr txBox="1">
            <a:spLocks noChangeArrowheads="1"/>
          </p:cNvSpPr>
          <p:nvPr/>
        </p:nvSpPr>
        <p:spPr bwMode="auto">
          <a:xfrm>
            <a:off x="6281738" y="5764213"/>
            <a:ext cx="386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(d) premature timeout/ delayed ACK</a:t>
            </a:r>
          </a:p>
        </p:txBody>
      </p:sp>
      <p:grpSp>
        <p:nvGrpSpPr>
          <p:cNvPr id="369786" name="Group 122"/>
          <p:cNvGrpSpPr>
            <a:grpSpLocks/>
          </p:cNvGrpSpPr>
          <p:nvPr/>
        </p:nvGrpSpPr>
        <p:grpSpPr bwMode="auto">
          <a:xfrm>
            <a:off x="7529514" y="2454276"/>
            <a:ext cx="122237" cy="1033463"/>
            <a:chOff x="3651" y="1878"/>
            <a:chExt cx="78" cy="963"/>
          </a:xfrm>
        </p:grpSpPr>
        <p:sp>
          <p:nvSpPr>
            <p:cNvPr id="42073" name="Line 123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4" name="Line 124"/>
            <p:cNvSpPr>
              <a:spLocks noChangeShapeType="1"/>
            </p:cNvSpPr>
            <p:nvPr/>
          </p:nvSpPr>
          <p:spPr bwMode="auto">
            <a:xfrm flipH="1">
              <a:off x="3651" y="1878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5" name="Line 125"/>
            <p:cNvSpPr>
              <a:spLocks noChangeShapeType="1"/>
            </p:cNvSpPr>
            <p:nvPr/>
          </p:nvSpPr>
          <p:spPr bwMode="auto">
            <a:xfrm flipH="1">
              <a:off x="3651" y="2841"/>
              <a:ext cx="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69790" name="Group 126"/>
          <p:cNvGrpSpPr>
            <a:grpSpLocks/>
          </p:cNvGrpSpPr>
          <p:nvPr/>
        </p:nvGrpSpPr>
        <p:grpSpPr bwMode="auto">
          <a:xfrm>
            <a:off x="7658101" y="3443289"/>
            <a:ext cx="1471613" cy="504825"/>
            <a:chOff x="855" y="1710"/>
            <a:chExt cx="927" cy="318"/>
          </a:xfrm>
        </p:grpSpPr>
        <p:sp>
          <p:nvSpPr>
            <p:cNvPr id="42071" name="Line 127"/>
            <p:cNvSpPr>
              <a:spLocks noChangeShapeType="1"/>
            </p:cNvSpPr>
            <p:nvPr/>
          </p:nvSpPr>
          <p:spPr bwMode="auto">
            <a:xfrm>
              <a:off x="855" y="1803"/>
              <a:ext cx="927" cy="225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72" name="Text Box 128"/>
            <p:cNvSpPr txBox="1">
              <a:spLocks noChangeArrowheads="1"/>
            </p:cNvSpPr>
            <p:nvPr/>
          </p:nvSpPr>
          <p:spPr bwMode="auto">
            <a:xfrm>
              <a:off x="1094" y="1710"/>
              <a:ext cx="3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0099"/>
                  </a:solidFill>
                  <a:latin typeface="Arial" charset="0"/>
                </a:rPr>
                <a:t>pkt1</a:t>
              </a:r>
            </a:p>
          </p:txBody>
        </p:sp>
      </p:grpSp>
      <p:grpSp>
        <p:nvGrpSpPr>
          <p:cNvPr id="369793" name="Group 129"/>
          <p:cNvGrpSpPr>
            <a:grpSpLocks/>
          </p:cNvGrpSpPr>
          <p:nvPr/>
        </p:nvGrpSpPr>
        <p:grpSpPr bwMode="auto">
          <a:xfrm>
            <a:off x="6226175" y="3067050"/>
            <a:ext cx="1377950" cy="731838"/>
            <a:chOff x="2802" y="2348"/>
            <a:chExt cx="868" cy="461"/>
          </a:xfrm>
        </p:grpSpPr>
        <p:pic>
          <p:nvPicPr>
            <p:cNvPr id="35925" name="Picture 130" descr="alarm_clock_ringi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6" y="2348"/>
              <a:ext cx="275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70" name="Text Box 131"/>
            <p:cNvSpPr txBox="1">
              <a:spLocks noChangeArrowheads="1"/>
            </p:cNvSpPr>
            <p:nvPr/>
          </p:nvSpPr>
          <p:spPr bwMode="auto">
            <a:xfrm>
              <a:off x="2802" y="2491"/>
              <a:ext cx="86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75000"/>
                </a:lnSpc>
                <a:defRPr/>
              </a:pPr>
              <a:r>
                <a:rPr lang="en-US" sz="1800" i="1">
                  <a:solidFill>
                    <a:srgbClr val="FF0000"/>
                  </a:solidFill>
                </a:rPr>
                <a:t>timeout</a:t>
              </a:r>
            </a:p>
            <a:p>
              <a:pPr algn="r">
                <a:lnSpc>
                  <a:spcPct val="75000"/>
                </a:lnSpc>
                <a:defRPr/>
              </a:pPr>
              <a:r>
                <a:rPr lang="en-US" sz="1800">
                  <a:solidFill>
                    <a:prstClr val="black"/>
                  </a:solidFill>
                </a:rPr>
                <a:t>resend pkt1</a:t>
              </a:r>
            </a:p>
          </p:txBody>
        </p:sp>
      </p:grpSp>
      <p:grpSp>
        <p:nvGrpSpPr>
          <p:cNvPr id="369797" name="Group 133"/>
          <p:cNvGrpSpPr>
            <a:grpSpLocks/>
          </p:cNvGrpSpPr>
          <p:nvPr/>
        </p:nvGrpSpPr>
        <p:grpSpPr bwMode="auto">
          <a:xfrm>
            <a:off x="8047038" y="2706689"/>
            <a:ext cx="1071562" cy="752475"/>
            <a:chOff x="4081" y="1705"/>
            <a:chExt cx="703" cy="453"/>
          </a:xfrm>
        </p:grpSpPr>
        <p:sp>
          <p:nvSpPr>
            <p:cNvPr id="42066" name="Line 118"/>
            <p:cNvSpPr>
              <a:spLocks noChangeShapeType="1"/>
            </p:cNvSpPr>
            <p:nvPr/>
          </p:nvSpPr>
          <p:spPr bwMode="auto">
            <a:xfrm flipH="1">
              <a:off x="4343" y="1705"/>
              <a:ext cx="441" cy="329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2067" name="Text Box 119"/>
            <p:cNvSpPr txBox="1">
              <a:spLocks noChangeArrowheads="1"/>
            </p:cNvSpPr>
            <p:nvPr/>
          </p:nvSpPr>
          <p:spPr bwMode="auto">
            <a:xfrm>
              <a:off x="4081" y="1794"/>
              <a:ext cx="435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srgbClr val="008000"/>
                  </a:solidFill>
                  <a:latin typeface="Arial" charset="0"/>
                </a:rPr>
                <a:t>ack1</a:t>
              </a:r>
            </a:p>
          </p:txBody>
        </p:sp>
        <p:sp>
          <p:nvSpPr>
            <p:cNvPr id="42068" name="Line 132"/>
            <p:cNvSpPr>
              <a:spLocks noChangeShapeType="1"/>
            </p:cNvSpPr>
            <p:nvPr/>
          </p:nvSpPr>
          <p:spPr bwMode="auto">
            <a:xfrm flipH="1">
              <a:off x="4186" y="2047"/>
              <a:ext cx="146" cy="111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369800" name="Line 136"/>
          <p:cNvSpPr>
            <a:spLocks noChangeShapeType="1"/>
          </p:cNvSpPr>
          <p:nvPr/>
        </p:nvSpPr>
        <p:spPr bwMode="auto">
          <a:xfrm flipH="1">
            <a:off x="7548564" y="3251201"/>
            <a:ext cx="909637" cy="7397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369817" name="Group 153"/>
          <p:cNvGrpSpPr>
            <a:grpSpLocks/>
          </p:cNvGrpSpPr>
          <p:nvPr/>
        </p:nvGrpSpPr>
        <p:grpSpPr bwMode="auto">
          <a:xfrm>
            <a:off x="6416676" y="3738563"/>
            <a:ext cx="4227513" cy="1752600"/>
            <a:chOff x="3082" y="2355"/>
            <a:chExt cx="2663" cy="1104"/>
          </a:xfrm>
        </p:grpSpPr>
        <p:sp>
          <p:nvSpPr>
            <p:cNvPr id="42038" name="Text Box 93"/>
            <p:cNvSpPr txBox="1">
              <a:spLocks noChangeArrowheads="1"/>
            </p:cNvSpPr>
            <p:nvPr/>
          </p:nvSpPr>
          <p:spPr bwMode="auto">
            <a:xfrm>
              <a:off x="4790" y="2491"/>
              <a:ext cx="7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>
                  <a:solidFill>
                    <a:prstClr val="black"/>
                  </a:solidFill>
                </a:rPr>
                <a:t>send ack1</a:t>
              </a:r>
            </a:p>
          </p:txBody>
        </p:sp>
        <p:sp>
          <p:nvSpPr>
            <p:cNvPr id="42039" name="Text Box 96"/>
            <p:cNvSpPr txBox="1">
              <a:spLocks noChangeArrowheads="1"/>
            </p:cNvSpPr>
            <p:nvPr/>
          </p:nvSpPr>
          <p:spPr bwMode="auto">
            <a:xfrm>
              <a:off x="3082" y="2842"/>
              <a:ext cx="7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>
                  <a:solidFill>
                    <a:prstClr val="black"/>
                  </a:solidFill>
                </a:rPr>
                <a:t>send pkt0</a:t>
              </a:r>
            </a:p>
          </p:txBody>
        </p:sp>
        <p:sp>
          <p:nvSpPr>
            <p:cNvPr id="42040" name="Text Box 98"/>
            <p:cNvSpPr txBox="1">
              <a:spLocks noChangeArrowheads="1"/>
            </p:cNvSpPr>
            <p:nvPr/>
          </p:nvSpPr>
          <p:spPr bwMode="auto">
            <a:xfrm>
              <a:off x="3155" y="2703"/>
              <a:ext cx="6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800">
                  <a:solidFill>
                    <a:prstClr val="black"/>
                  </a:solidFill>
                </a:rPr>
                <a:t>rcv ack1</a:t>
              </a:r>
            </a:p>
          </p:txBody>
        </p:sp>
        <p:grpSp>
          <p:nvGrpSpPr>
            <p:cNvPr id="35897" name="Group 148"/>
            <p:cNvGrpSpPr>
              <a:grpSpLocks/>
            </p:cNvGrpSpPr>
            <p:nvPr/>
          </p:nvGrpSpPr>
          <p:grpSpPr bwMode="auto">
            <a:xfrm>
              <a:off x="3843" y="2895"/>
              <a:ext cx="927" cy="247"/>
              <a:chOff x="3849" y="2883"/>
              <a:chExt cx="927" cy="247"/>
            </a:xfrm>
          </p:grpSpPr>
          <p:sp>
            <p:nvSpPr>
              <p:cNvPr id="42064" name="Line 105"/>
              <p:cNvSpPr>
                <a:spLocks noChangeShapeType="1"/>
              </p:cNvSpPr>
              <p:nvPr/>
            </p:nvSpPr>
            <p:spPr bwMode="auto">
              <a:xfrm>
                <a:off x="3849" y="2905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65" name="Text Box 106"/>
              <p:cNvSpPr txBox="1">
                <a:spLocks noChangeArrowheads="1"/>
              </p:cNvSpPr>
              <p:nvPr/>
            </p:nvSpPr>
            <p:spPr bwMode="auto">
              <a:xfrm>
                <a:off x="4334" y="2883"/>
                <a:ext cx="35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>
                    <a:solidFill>
                      <a:srgbClr val="000099"/>
                    </a:solidFill>
                    <a:latin typeface="Arial" charset="0"/>
                  </a:rPr>
                  <a:t>pkt0</a:t>
                </a:r>
              </a:p>
            </p:txBody>
          </p:sp>
        </p:grpSp>
        <p:grpSp>
          <p:nvGrpSpPr>
            <p:cNvPr id="35898" name="Group 150"/>
            <p:cNvGrpSpPr>
              <a:grpSpLocks/>
            </p:cNvGrpSpPr>
            <p:nvPr/>
          </p:nvGrpSpPr>
          <p:grpSpPr bwMode="auto">
            <a:xfrm>
              <a:off x="3873" y="2603"/>
              <a:ext cx="927" cy="261"/>
              <a:chOff x="2229" y="3431"/>
              <a:chExt cx="927" cy="261"/>
            </a:xfrm>
          </p:grpSpPr>
          <p:sp>
            <p:nvSpPr>
              <p:cNvPr id="42062" name="Line 108"/>
              <p:cNvSpPr>
                <a:spLocks noChangeShapeType="1"/>
              </p:cNvSpPr>
              <p:nvPr/>
            </p:nvSpPr>
            <p:spPr bwMode="auto">
              <a:xfrm flipH="1">
                <a:off x="2229" y="3467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63" name="Text Box 109"/>
              <p:cNvSpPr txBox="1">
                <a:spLocks noChangeArrowheads="1"/>
              </p:cNvSpPr>
              <p:nvPr/>
            </p:nvSpPr>
            <p:spPr bwMode="auto">
              <a:xfrm>
                <a:off x="2283" y="3431"/>
                <a:ext cx="38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>
                    <a:solidFill>
                      <a:srgbClr val="008000"/>
                    </a:solidFill>
                    <a:latin typeface="Arial" charset="0"/>
                  </a:rPr>
                  <a:t>ack1</a:t>
                </a:r>
              </a:p>
            </p:txBody>
          </p:sp>
        </p:grpSp>
        <p:grpSp>
          <p:nvGrpSpPr>
            <p:cNvPr id="35899" name="Group 113"/>
            <p:cNvGrpSpPr>
              <a:grpSpLocks/>
            </p:cNvGrpSpPr>
            <p:nvPr/>
          </p:nvGrpSpPr>
          <p:grpSpPr bwMode="auto">
            <a:xfrm>
              <a:off x="3840" y="3110"/>
              <a:ext cx="927" cy="291"/>
              <a:chOff x="837" y="2540"/>
              <a:chExt cx="927" cy="291"/>
            </a:xfrm>
          </p:grpSpPr>
          <p:sp>
            <p:nvSpPr>
              <p:cNvPr id="42060" name="Line 114"/>
              <p:cNvSpPr>
                <a:spLocks noChangeShapeType="1"/>
              </p:cNvSpPr>
              <p:nvPr/>
            </p:nvSpPr>
            <p:spPr bwMode="auto">
              <a:xfrm flipH="1">
                <a:off x="837" y="2606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61" name="Text Box 115"/>
              <p:cNvSpPr txBox="1">
                <a:spLocks noChangeArrowheads="1"/>
              </p:cNvSpPr>
              <p:nvPr/>
            </p:nvSpPr>
            <p:spPr bwMode="auto">
              <a:xfrm>
                <a:off x="1086" y="2540"/>
                <a:ext cx="38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>
                    <a:solidFill>
                      <a:srgbClr val="008000"/>
                    </a:solidFill>
                    <a:latin typeface="Arial" charset="0"/>
                  </a:rPr>
                  <a:t>ack0</a:t>
                </a:r>
              </a:p>
            </p:txBody>
          </p:sp>
        </p:grpSp>
        <p:grpSp>
          <p:nvGrpSpPr>
            <p:cNvPr id="35900" name="Group 137"/>
            <p:cNvGrpSpPr>
              <a:grpSpLocks/>
            </p:cNvGrpSpPr>
            <p:nvPr/>
          </p:nvGrpSpPr>
          <p:grpSpPr bwMode="auto">
            <a:xfrm>
              <a:off x="3121" y="2355"/>
              <a:ext cx="740" cy="375"/>
              <a:chOff x="2839" y="3285"/>
              <a:chExt cx="740" cy="375"/>
            </a:xfrm>
          </p:grpSpPr>
          <p:sp>
            <p:nvSpPr>
              <p:cNvPr id="42058" name="Text Box 134"/>
              <p:cNvSpPr txBox="1">
                <a:spLocks noChangeArrowheads="1"/>
              </p:cNvSpPr>
              <p:nvPr/>
            </p:nvSpPr>
            <p:spPr bwMode="auto">
              <a:xfrm>
                <a:off x="2839" y="3429"/>
                <a:ext cx="7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>
                    <a:solidFill>
                      <a:prstClr val="black"/>
                    </a:solidFill>
                  </a:rPr>
                  <a:t>send pkt0</a:t>
                </a:r>
              </a:p>
            </p:txBody>
          </p:sp>
          <p:sp>
            <p:nvSpPr>
              <p:cNvPr id="42059" name="Text Box 135"/>
              <p:cNvSpPr txBox="1">
                <a:spLocks noChangeArrowheads="1"/>
              </p:cNvSpPr>
              <p:nvPr/>
            </p:nvSpPr>
            <p:spPr bwMode="auto">
              <a:xfrm>
                <a:off x="2916" y="3285"/>
                <a:ext cx="6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>
                    <a:solidFill>
                      <a:prstClr val="black"/>
                    </a:solidFill>
                  </a:rPr>
                  <a:t>rcv ack1</a:t>
                </a:r>
              </a:p>
            </p:txBody>
          </p:sp>
        </p:grpSp>
        <p:grpSp>
          <p:nvGrpSpPr>
            <p:cNvPr id="35901" name="Group 138"/>
            <p:cNvGrpSpPr>
              <a:grpSpLocks/>
            </p:cNvGrpSpPr>
            <p:nvPr/>
          </p:nvGrpSpPr>
          <p:grpSpPr bwMode="auto">
            <a:xfrm>
              <a:off x="3817" y="2418"/>
              <a:ext cx="975" cy="359"/>
              <a:chOff x="850" y="1159"/>
              <a:chExt cx="927" cy="323"/>
            </a:xfrm>
          </p:grpSpPr>
          <p:sp>
            <p:nvSpPr>
              <p:cNvPr id="42056" name="Line 139"/>
              <p:cNvSpPr>
                <a:spLocks noChangeShapeType="1"/>
              </p:cNvSpPr>
              <p:nvPr/>
            </p:nvSpPr>
            <p:spPr bwMode="auto">
              <a:xfrm>
                <a:off x="850" y="1257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57" name="Text Box 140"/>
              <p:cNvSpPr txBox="1">
                <a:spLocks noChangeArrowheads="1"/>
              </p:cNvSpPr>
              <p:nvPr/>
            </p:nvSpPr>
            <p:spPr bwMode="auto">
              <a:xfrm>
                <a:off x="1109" y="1159"/>
                <a:ext cx="340" cy="1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>
                    <a:solidFill>
                      <a:srgbClr val="000099"/>
                    </a:solidFill>
                    <a:latin typeface="Arial" charset="0"/>
                  </a:rPr>
                  <a:t>pkt0</a:t>
                </a:r>
              </a:p>
            </p:txBody>
          </p:sp>
        </p:grpSp>
        <p:grpSp>
          <p:nvGrpSpPr>
            <p:cNvPr id="35902" name="Group 142"/>
            <p:cNvGrpSpPr>
              <a:grpSpLocks/>
            </p:cNvGrpSpPr>
            <p:nvPr/>
          </p:nvGrpSpPr>
          <p:grpSpPr bwMode="auto">
            <a:xfrm>
              <a:off x="4782" y="2661"/>
              <a:ext cx="754" cy="354"/>
              <a:chOff x="4776" y="2967"/>
              <a:chExt cx="754" cy="354"/>
            </a:xfrm>
          </p:grpSpPr>
          <p:sp>
            <p:nvSpPr>
              <p:cNvPr id="42054" name="Text Box 143"/>
              <p:cNvSpPr txBox="1">
                <a:spLocks noChangeArrowheads="1"/>
              </p:cNvSpPr>
              <p:nvPr/>
            </p:nvSpPr>
            <p:spPr bwMode="auto">
              <a:xfrm>
                <a:off x="4780" y="2967"/>
                <a:ext cx="63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>
                    <a:solidFill>
                      <a:prstClr val="black"/>
                    </a:solidFill>
                  </a:rPr>
                  <a:t>rcv pkt0</a:t>
                </a:r>
              </a:p>
            </p:txBody>
          </p:sp>
          <p:sp>
            <p:nvSpPr>
              <p:cNvPr id="42055" name="Text Box 144"/>
              <p:cNvSpPr txBox="1">
                <a:spLocks noChangeArrowheads="1"/>
              </p:cNvSpPr>
              <p:nvPr/>
            </p:nvSpPr>
            <p:spPr bwMode="auto">
              <a:xfrm>
                <a:off x="4776" y="3090"/>
                <a:ext cx="75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>
                    <a:solidFill>
                      <a:prstClr val="black"/>
                    </a:solidFill>
                  </a:rPr>
                  <a:t>send ack0</a:t>
                </a:r>
              </a:p>
            </p:txBody>
          </p:sp>
        </p:grpSp>
        <p:grpSp>
          <p:nvGrpSpPr>
            <p:cNvPr id="35903" name="Group 149"/>
            <p:cNvGrpSpPr>
              <a:grpSpLocks/>
            </p:cNvGrpSpPr>
            <p:nvPr/>
          </p:nvGrpSpPr>
          <p:grpSpPr bwMode="auto">
            <a:xfrm>
              <a:off x="3840" y="2756"/>
              <a:ext cx="927" cy="309"/>
              <a:chOff x="3792" y="2738"/>
              <a:chExt cx="927" cy="309"/>
            </a:xfrm>
          </p:grpSpPr>
          <p:sp>
            <p:nvSpPr>
              <p:cNvPr id="42052" name="Line 146"/>
              <p:cNvSpPr>
                <a:spLocks noChangeShapeType="1"/>
              </p:cNvSpPr>
              <p:nvPr/>
            </p:nvSpPr>
            <p:spPr bwMode="auto">
              <a:xfrm flipH="1">
                <a:off x="3792" y="2822"/>
                <a:ext cx="927" cy="225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2053" name="Text Box 147"/>
              <p:cNvSpPr txBox="1">
                <a:spLocks noChangeArrowheads="1"/>
              </p:cNvSpPr>
              <p:nvPr/>
            </p:nvSpPr>
            <p:spPr bwMode="auto">
              <a:xfrm>
                <a:off x="4089" y="2738"/>
                <a:ext cx="38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>
                    <a:solidFill>
                      <a:srgbClr val="008000"/>
                    </a:solidFill>
                    <a:latin typeface="Arial" charset="0"/>
                  </a:rPr>
                  <a:t>ack0</a:t>
                </a:r>
              </a:p>
            </p:txBody>
          </p:sp>
        </p:grpSp>
        <p:grpSp>
          <p:nvGrpSpPr>
            <p:cNvPr id="35904" name="Group 152"/>
            <p:cNvGrpSpPr>
              <a:grpSpLocks/>
            </p:cNvGrpSpPr>
            <p:nvPr/>
          </p:nvGrpSpPr>
          <p:grpSpPr bwMode="auto">
            <a:xfrm>
              <a:off x="4757" y="2967"/>
              <a:ext cx="988" cy="492"/>
              <a:chOff x="4757" y="2967"/>
              <a:chExt cx="988" cy="492"/>
            </a:xfrm>
          </p:grpSpPr>
          <p:sp>
            <p:nvSpPr>
              <p:cNvPr id="42049" name="Text Box 91"/>
              <p:cNvSpPr txBox="1">
                <a:spLocks noChangeArrowheads="1"/>
              </p:cNvSpPr>
              <p:nvPr/>
            </p:nvSpPr>
            <p:spPr bwMode="auto">
              <a:xfrm>
                <a:off x="4780" y="2967"/>
                <a:ext cx="63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>
                    <a:solidFill>
                      <a:prstClr val="black"/>
                    </a:solidFill>
                  </a:rPr>
                  <a:t>rcv pkt0</a:t>
                </a:r>
              </a:p>
            </p:txBody>
          </p:sp>
          <p:sp>
            <p:nvSpPr>
              <p:cNvPr id="42050" name="Text Box 94"/>
              <p:cNvSpPr txBox="1">
                <a:spLocks noChangeArrowheads="1"/>
              </p:cNvSpPr>
              <p:nvPr/>
            </p:nvSpPr>
            <p:spPr bwMode="auto">
              <a:xfrm>
                <a:off x="4782" y="3228"/>
                <a:ext cx="75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800">
                    <a:solidFill>
                      <a:prstClr val="black"/>
                    </a:solidFill>
                  </a:rPr>
                  <a:t>send ack0</a:t>
                </a:r>
              </a:p>
            </p:txBody>
          </p:sp>
          <p:sp>
            <p:nvSpPr>
              <p:cNvPr id="42051" name="Text Box 151"/>
              <p:cNvSpPr txBox="1">
                <a:spLocks noChangeArrowheads="1"/>
              </p:cNvSpPr>
              <p:nvPr/>
            </p:nvSpPr>
            <p:spPr bwMode="auto">
              <a:xfrm>
                <a:off x="4757" y="3128"/>
                <a:ext cx="9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400">
                    <a:solidFill>
                      <a:prstClr val="black"/>
                    </a:solidFill>
                  </a:rPr>
                  <a:t>(detect duplicate)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0298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9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6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6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69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6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36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36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6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69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6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6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6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6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6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6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6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69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36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6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697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36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369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6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36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6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369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36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1000"/>
                                        <p:tgtEl>
                                          <p:spTgt spid="369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0" dur="500"/>
                                        <p:tgtEl>
                                          <p:spTgt spid="36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369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369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369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369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36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36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73" grpId="0"/>
      <p:bldP spid="369678" grpId="0"/>
      <p:bldP spid="369703" grpId="0"/>
      <p:bldP spid="369704" grpId="0"/>
      <p:bldP spid="369705" grpId="0"/>
      <p:bldP spid="369707" grpId="0"/>
      <p:bldP spid="369708" grpId="0"/>
      <p:bldP spid="369709" grpId="0"/>
      <p:bldP spid="369710" grpId="0"/>
      <p:bldP spid="369747" grpId="0"/>
      <p:bldP spid="369748" grpId="0"/>
      <p:bldP spid="369756" grpId="0"/>
      <p:bldP spid="369759" grpId="0"/>
      <p:bldP spid="36976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524B-4689-4349-8A61-994FB85E95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22522" y="397467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2116977" y="1268760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242" y="3068960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2256716" y="1916833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2423592" y="1268760"/>
            <a:ext cx="6048672" cy="4642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Transport layer services in Internet</a:t>
            </a:r>
          </a:p>
          <a:p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Addressing, multiplexing/</a:t>
            </a:r>
            <a:r>
              <a:rPr lang="en-US" sz="24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demultiplexing</a:t>
            </a:r>
            <a:endParaRPr lang="en-US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Connectionless, unreliable transport: UDP</a:t>
            </a:r>
          </a:p>
          <a:p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principles of reliable data transfer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Efficiency perspective</a:t>
            </a:r>
          </a:p>
          <a:p>
            <a:endParaRPr lang="en-US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en-US" sz="24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Next lecture: connection-oriented transport: TCP</a:t>
            </a:r>
          </a:p>
          <a:p>
            <a:pPr lvl="1"/>
            <a:r>
              <a:rPr lang="en-US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reliable transfer</a:t>
            </a:r>
          </a:p>
          <a:p>
            <a:pPr lvl="1"/>
            <a:r>
              <a:rPr lang="en-US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flow control</a:t>
            </a:r>
          </a:p>
          <a:p>
            <a:pPr lvl="1"/>
            <a:r>
              <a:rPr lang="en-US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connection management</a:t>
            </a:r>
            <a:endParaRPr lang="en-US" sz="200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/>
            <a:r>
              <a:rPr lang="en-US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TCP congestion control</a:t>
            </a:r>
          </a:p>
          <a:p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9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4D4BBA87-FCA8-4B23-9084-C8F884814926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ＭＳ Ｐゴシック" charset="0"/>
              </a:rPr>
              <a:t>Performance of </a:t>
            </a:r>
            <a:r>
              <a:rPr lang="en-US" sz="4000" dirty="0">
                <a:ea typeface="ＭＳ Ｐゴシック" charset="0"/>
              </a:rPr>
              <a:t>rdt3.0 (</a:t>
            </a:r>
            <a:r>
              <a:rPr lang="en-US" sz="4000" dirty="0" err="1">
                <a:ea typeface="ＭＳ Ｐゴシック" charset="0"/>
              </a:rPr>
              <a:t>stop&amp;wait</a:t>
            </a:r>
            <a:r>
              <a:rPr lang="en-US" sz="4000" dirty="0">
                <a:ea typeface="ＭＳ Ｐゴシック" charset="0"/>
              </a:rPr>
              <a:t>)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1" y="1455738"/>
            <a:ext cx="8372475" cy="990600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ＭＳ Ｐゴシック" charset="0"/>
                <a:cs typeface="+mn-cs"/>
              </a:rPr>
              <a:t>rdt3.0 is correct, but performance stinks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ea typeface="ＭＳ Ｐゴシック" charset="0"/>
                <a:cs typeface="+mn-cs"/>
              </a:rPr>
              <a:t>e.g.: 1 </a:t>
            </a:r>
            <a:r>
              <a:rPr lang="en-US" dirty="0" err="1">
                <a:ea typeface="ＭＳ Ｐゴシック" charset="0"/>
                <a:cs typeface="+mn-cs"/>
              </a:rPr>
              <a:t>Gbps</a:t>
            </a:r>
            <a:r>
              <a:rPr lang="en-US" dirty="0">
                <a:ea typeface="ＭＳ Ｐゴシック" charset="0"/>
                <a:cs typeface="+mn-cs"/>
              </a:rPr>
              <a:t> </a:t>
            </a:r>
            <a:r>
              <a:rPr lang="en-US" dirty="0" smtClean="0">
                <a:ea typeface="ＭＳ Ｐゴシック" charset="0"/>
              </a:rPr>
              <a:t>channel</a:t>
            </a:r>
            <a:r>
              <a:rPr lang="en-US" dirty="0" smtClean="0">
                <a:ea typeface="ＭＳ Ｐゴシック" charset="0"/>
                <a:cs typeface="+mn-cs"/>
              </a:rPr>
              <a:t>, </a:t>
            </a:r>
            <a:r>
              <a:rPr lang="en-US" dirty="0">
                <a:ea typeface="ＭＳ Ｐゴシック" charset="0"/>
                <a:cs typeface="+mn-cs"/>
              </a:rPr>
              <a:t>15 </a:t>
            </a:r>
            <a:r>
              <a:rPr lang="en-US" dirty="0" err="1">
                <a:ea typeface="ＭＳ Ｐゴシック" charset="0"/>
                <a:cs typeface="+mn-cs"/>
              </a:rPr>
              <a:t>ms</a:t>
            </a:r>
            <a:r>
              <a:rPr lang="en-US" dirty="0">
                <a:ea typeface="ＭＳ Ｐゴシック" charset="0"/>
                <a:cs typeface="+mn-cs"/>
              </a:rPr>
              <a:t> prop. delay, 8000 </a:t>
            </a:r>
            <a:r>
              <a:rPr lang="en-US" dirty="0" smtClean="0">
                <a:ea typeface="ＭＳ Ｐゴシック" charset="0"/>
                <a:cs typeface="+mn-cs"/>
              </a:rPr>
              <a:t>(1KB) bit </a:t>
            </a:r>
            <a:r>
              <a:rPr lang="en-US" dirty="0">
                <a:ea typeface="ＭＳ Ｐゴシック" charset="0"/>
                <a:cs typeface="+mn-cs"/>
              </a:rPr>
              <a:t>packet:</a:t>
            </a:r>
          </a:p>
          <a:p>
            <a:pPr>
              <a:buFont typeface="Wingdings" charset="0"/>
              <a:buChar char="v"/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  <p:grpSp>
        <p:nvGrpSpPr>
          <p:cNvPr id="36874" name="Group 24"/>
          <p:cNvGrpSpPr>
            <a:grpSpLocks/>
          </p:cNvGrpSpPr>
          <p:nvPr/>
        </p:nvGrpSpPr>
        <p:grpSpPr bwMode="auto">
          <a:xfrm>
            <a:off x="3313113" y="2438400"/>
            <a:ext cx="5903912" cy="812800"/>
            <a:chOff x="137" y="1675"/>
            <a:chExt cx="3719" cy="512"/>
          </a:xfrm>
        </p:grpSpPr>
        <p:sp>
          <p:nvSpPr>
            <p:cNvPr id="43019" name="Text Box 10"/>
            <p:cNvSpPr txBox="1">
              <a:spLocks noChangeArrowheads="1"/>
            </p:cNvSpPr>
            <p:nvPr/>
          </p:nvSpPr>
          <p:spPr bwMode="auto">
            <a:xfrm>
              <a:off x="137" y="1795"/>
              <a:ext cx="70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 i="1">
                  <a:solidFill>
                    <a:prstClr val="black"/>
                  </a:solidFill>
                  <a:latin typeface="Arial" charset="0"/>
                </a:rPr>
                <a:t>D</a:t>
              </a:r>
              <a:r>
                <a:rPr lang="en-US" sz="2400" i="1" baseline="-25000">
                  <a:solidFill>
                    <a:prstClr val="black"/>
                  </a:solidFill>
                  <a:latin typeface="Arial" charset="0"/>
                </a:rPr>
                <a:t>trans</a:t>
              </a:r>
              <a:r>
                <a:rPr lang="en-US" sz="2400" i="1">
                  <a:solidFill>
                    <a:prstClr val="black"/>
                  </a:solidFill>
                  <a:latin typeface="Arial" charset="0"/>
                </a:rPr>
                <a:t> =</a:t>
              </a:r>
            </a:p>
          </p:txBody>
        </p:sp>
        <p:grpSp>
          <p:nvGrpSpPr>
            <p:cNvPr id="36876" name="Group 14"/>
            <p:cNvGrpSpPr>
              <a:grpSpLocks/>
            </p:cNvGrpSpPr>
            <p:nvPr/>
          </p:nvGrpSpPr>
          <p:grpSpPr bwMode="auto">
            <a:xfrm>
              <a:off x="827" y="1677"/>
              <a:ext cx="255" cy="496"/>
              <a:chOff x="155" y="2937"/>
              <a:chExt cx="255" cy="496"/>
            </a:xfrm>
          </p:grpSpPr>
          <p:sp>
            <p:nvSpPr>
              <p:cNvPr id="43029" name="Text Box 11"/>
              <p:cNvSpPr txBox="1">
                <a:spLocks noChangeArrowheads="1"/>
              </p:cNvSpPr>
              <p:nvPr/>
            </p:nvSpPr>
            <p:spPr bwMode="auto">
              <a:xfrm>
                <a:off x="176" y="2937"/>
                <a:ext cx="21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i="1">
                    <a:solidFill>
                      <a:prstClr val="black"/>
                    </a:solidFill>
                  </a:rPr>
                  <a:t>L</a:t>
                </a:r>
              </a:p>
            </p:txBody>
          </p:sp>
          <p:sp>
            <p:nvSpPr>
              <p:cNvPr id="43030" name="Text Box 12"/>
              <p:cNvSpPr txBox="1">
                <a:spLocks noChangeArrowheads="1"/>
              </p:cNvSpPr>
              <p:nvPr/>
            </p:nvSpPr>
            <p:spPr bwMode="auto">
              <a:xfrm>
                <a:off x="155" y="3145"/>
                <a:ext cx="25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i="1">
                    <a:solidFill>
                      <a:prstClr val="black"/>
                    </a:solidFill>
                    <a:latin typeface="Arial" charset="0"/>
                  </a:rPr>
                  <a:t>R</a:t>
                </a:r>
              </a:p>
            </p:txBody>
          </p:sp>
          <p:sp>
            <p:nvSpPr>
              <p:cNvPr id="43031" name="Line 13"/>
              <p:cNvSpPr>
                <a:spLocks noChangeShapeType="1"/>
              </p:cNvSpPr>
              <p:nvPr/>
            </p:nvSpPr>
            <p:spPr bwMode="auto">
              <a:xfrm>
                <a:off x="204" y="3192"/>
                <a:ext cx="18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36877" name="Group 19"/>
            <p:cNvGrpSpPr>
              <a:grpSpLocks/>
            </p:cNvGrpSpPr>
            <p:nvPr/>
          </p:nvGrpSpPr>
          <p:grpSpPr bwMode="auto">
            <a:xfrm>
              <a:off x="1233" y="1675"/>
              <a:ext cx="1225" cy="512"/>
              <a:chOff x="1401" y="1693"/>
              <a:chExt cx="1225" cy="512"/>
            </a:xfrm>
          </p:grpSpPr>
          <p:sp>
            <p:nvSpPr>
              <p:cNvPr id="43025" name="Text Box 6"/>
              <p:cNvSpPr txBox="1">
                <a:spLocks noChangeArrowheads="1"/>
              </p:cNvSpPr>
              <p:nvPr/>
            </p:nvSpPr>
            <p:spPr bwMode="auto">
              <a:xfrm>
                <a:off x="2085" y="1748"/>
                <a:ext cx="1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000">
                    <a:solidFill>
                      <a:prstClr val="black"/>
                    </a:solidFill>
                    <a:latin typeface="Comic Sans MS" charset="0"/>
                  </a:rPr>
                  <a:t> </a:t>
                </a:r>
                <a:endParaRPr lang="en-US" sz="2400">
                  <a:solidFill>
                    <a:prstClr val="black"/>
                  </a:solidFill>
                  <a:latin typeface="Times New Roman" charset="0"/>
                </a:endParaRPr>
              </a:p>
            </p:txBody>
          </p:sp>
          <p:sp>
            <p:nvSpPr>
              <p:cNvPr id="43026" name="Text Box 16"/>
              <p:cNvSpPr txBox="1">
                <a:spLocks noChangeArrowheads="1"/>
              </p:cNvSpPr>
              <p:nvPr/>
            </p:nvSpPr>
            <p:spPr bwMode="auto">
              <a:xfrm>
                <a:off x="1563" y="1693"/>
                <a:ext cx="89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i="1">
                    <a:solidFill>
                      <a:prstClr val="black"/>
                    </a:solidFill>
                    <a:latin typeface="Arial" charset="0"/>
                  </a:rPr>
                  <a:t>8000 bits</a:t>
                </a:r>
              </a:p>
            </p:txBody>
          </p:sp>
          <p:sp>
            <p:nvSpPr>
              <p:cNvPr id="43027" name="Text Box 17"/>
              <p:cNvSpPr txBox="1">
                <a:spLocks noChangeArrowheads="1"/>
              </p:cNvSpPr>
              <p:nvPr/>
            </p:nvSpPr>
            <p:spPr bwMode="auto">
              <a:xfrm>
                <a:off x="1401" y="1917"/>
                <a:ext cx="122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i="1">
                    <a:solidFill>
                      <a:prstClr val="black"/>
                    </a:solidFill>
                  </a:rPr>
                  <a:t>10</a:t>
                </a:r>
                <a:r>
                  <a:rPr lang="en-US" sz="2400" i="1" baseline="30000">
                    <a:solidFill>
                      <a:prstClr val="black"/>
                    </a:solidFill>
                  </a:rPr>
                  <a:t>9 </a:t>
                </a:r>
                <a:r>
                  <a:rPr lang="en-US" sz="2400" i="1">
                    <a:solidFill>
                      <a:prstClr val="black"/>
                    </a:solidFill>
                  </a:rPr>
                  <a:t>bits/sec</a:t>
                </a:r>
              </a:p>
            </p:txBody>
          </p:sp>
          <p:sp>
            <p:nvSpPr>
              <p:cNvPr id="43028" name="Line 18"/>
              <p:cNvSpPr>
                <a:spLocks noChangeShapeType="1"/>
              </p:cNvSpPr>
              <p:nvPr/>
            </p:nvSpPr>
            <p:spPr bwMode="auto">
              <a:xfrm>
                <a:off x="1604" y="1950"/>
                <a:ext cx="97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3022" name="Text Box 20"/>
            <p:cNvSpPr txBox="1">
              <a:spLocks noChangeArrowheads="1"/>
            </p:cNvSpPr>
            <p:nvPr/>
          </p:nvSpPr>
          <p:spPr bwMode="auto">
            <a:xfrm>
              <a:off x="1093" y="1789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>
                  <a:solidFill>
                    <a:prstClr val="black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43023" name="Text Box 22"/>
            <p:cNvSpPr txBox="1">
              <a:spLocks noChangeArrowheads="1"/>
            </p:cNvSpPr>
            <p:nvPr/>
          </p:nvSpPr>
          <p:spPr bwMode="auto">
            <a:xfrm>
              <a:off x="2509" y="1789"/>
              <a:ext cx="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>
                  <a:solidFill>
                    <a:prstClr val="black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43024" name="Text Box 23"/>
            <p:cNvSpPr txBox="1">
              <a:spLocks noChangeArrowheads="1"/>
            </p:cNvSpPr>
            <p:nvPr/>
          </p:nvSpPr>
          <p:spPr bwMode="auto">
            <a:xfrm>
              <a:off x="2715" y="1777"/>
              <a:ext cx="114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 i="1" dirty="0">
                  <a:solidFill>
                    <a:prstClr val="black"/>
                  </a:solidFill>
                  <a:latin typeface="Arial" charset="0"/>
                </a:rPr>
                <a:t>8 </a:t>
              </a:r>
              <a:r>
                <a:rPr lang="en-US" sz="2400" i="1" dirty="0" err="1">
                  <a:solidFill>
                    <a:prstClr val="black"/>
                  </a:solidFill>
                  <a:latin typeface="Arial" charset="0"/>
                </a:rPr>
                <a:t>microsecs</a:t>
              </a:r>
              <a:endParaRPr lang="en-US" sz="2400" i="1" dirty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25" name="Line 3"/>
          <p:cNvSpPr>
            <a:spLocks noChangeShapeType="1"/>
          </p:cNvSpPr>
          <p:nvPr/>
        </p:nvSpPr>
        <p:spPr bwMode="auto">
          <a:xfrm>
            <a:off x="5081588" y="3831358"/>
            <a:ext cx="2227262" cy="922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Line 5"/>
          <p:cNvSpPr>
            <a:spLocks noChangeShapeType="1"/>
          </p:cNvSpPr>
          <p:nvPr/>
        </p:nvSpPr>
        <p:spPr bwMode="auto">
          <a:xfrm>
            <a:off x="5070476" y="3612282"/>
            <a:ext cx="23813" cy="2913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7297739" y="3624983"/>
            <a:ext cx="22225" cy="2890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541839" y="3275733"/>
            <a:ext cx="885825" cy="3508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>
                <a:solidFill>
                  <a:prstClr val="black"/>
                </a:solidFill>
                <a:latin typeface="Arial" charset="0"/>
              </a:rPr>
              <a:t>sender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6719888" y="3275733"/>
            <a:ext cx="946150" cy="3508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>
                <a:solidFill>
                  <a:prstClr val="black"/>
                </a:solidFill>
                <a:latin typeface="Arial" charset="0"/>
              </a:rPr>
              <a:t>receiver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5094288" y="3826595"/>
            <a:ext cx="2190750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5099050" y="5937969"/>
            <a:ext cx="219233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 flipV="1">
            <a:off x="5099050" y="4994994"/>
            <a:ext cx="2209800" cy="922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Freeform 12"/>
          <p:cNvSpPr>
            <a:spLocks/>
          </p:cNvSpPr>
          <p:nvPr/>
        </p:nvSpPr>
        <p:spPr bwMode="auto">
          <a:xfrm>
            <a:off x="5076826" y="3825007"/>
            <a:ext cx="2232025" cy="11557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 flipH="1">
            <a:off x="4932363" y="3825007"/>
            <a:ext cx="131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Line 14"/>
          <p:cNvSpPr>
            <a:spLocks noChangeShapeType="1"/>
          </p:cNvSpPr>
          <p:nvPr/>
        </p:nvSpPr>
        <p:spPr bwMode="auto">
          <a:xfrm flipH="1">
            <a:off x="4932363" y="4066307"/>
            <a:ext cx="131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 flipH="1">
            <a:off x="4943475" y="5925269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Text Box 16"/>
          <p:cNvSpPr txBox="1">
            <a:spLocks noChangeArrowheads="1"/>
          </p:cNvSpPr>
          <p:nvPr/>
        </p:nvSpPr>
        <p:spPr bwMode="auto">
          <a:xfrm>
            <a:off x="4279901" y="4798144"/>
            <a:ext cx="8477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>
                <a:solidFill>
                  <a:srgbClr val="CC0000"/>
                </a:solidFill>
                <a:latin typeface="Arial" charset="0"/>
              </a:rPr>
              <a:t>RTT</a:t>
            </a:r>
            <a:r>
              <a:rPr lang="en-US" sz="1000">
                <a:solidFill>
                  <a:prstClr val="black"/>
                </a:solidFill>
                <a:latin typeface="Arial" charset="0"/>
              </a:rPr>
              <a:t> </a:t>
            </a:r>
            <a:endParaRPr lang="en-US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4967288" y="5106120"/>
            <a:ext cx="11112" cy="81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 flipV="1">
            <a:off x="4972051" y="4088532"/>
            <a:ext cx="3175" cy="768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Line 20"/>
          <p:cNvSpPr>
            <a:spLocks noChangeShapeType="1"/>
          </p:cNvSpPr>
          <p:nvPr/>
        </p:nvSpPr>
        <p:spPr bwMode="auto">
          <a:xfrm flipH="1">
            <a:off x="7285038" y="4739407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7366000" y="4563195"/>
            <a:ext cx="24257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first packet bit arrives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2" name="Line 22"/>
          <p:cNvSpPr>
            <a:spLocks noChangeShapeType="1"/>
          </p:cNvSpPr>
          <p:nvPr/>
        </p:nvSpPr>
        <p:spPr bwMode="auto">
          <a:xfrm>
            <a:off x="7308850" y="4988644"/>
            <a:ext cx="127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7372351" y="4815607"/>
            <a:ext cx="3114675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last packet bit arrives, send ACK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2349500" y="5598244"/>
            <a:ext cx="268605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>
                <a:solidFill>
                  <a:prstClr val="black"/>
                </a:solidFill>
                <a:latin typeface="Arial" charset="0"/>
              </a:rPr>
              <a:t>ACK arrives, send next </a:t>
            </a:r>
          </a:p>
          <a:p>
            <a:pPr algn="r"/>
            <a:r>
              <a:rPr lang="en-US">
                <a:solidFill>
                  <a:prstClr val="black"/>
                </a:solidFill>
                <a:latin typeface="Arial" charset="0"/>
              </a:rPr>
              <a:t>packet, 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t = RTT + L / R</a:t>
            </a:r>
            <a:endParaRPr lang="en-US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45" name="Freeform 25"/>
          <p:cNvSpPr>
            <a:spLocks/>
          </p:cNvSpPr>
          <p:nvPr/>
        </p:nvSpPr>
        <p:spPr bwMode="auto">
          <a:xfrm>
            <a:off x="5094289" y="5933207"/>
            <a:ext cx="1419225" cy="577850"/>
          </a:xfrm>
          <a:custGeom>
            <a:avLst/>
            <a:gdLst>
              <a:gd name="T0" fmla="*/ 0 w 1845"/>
              <a:gd name="T1" fmla="*/ 0 h 592"/>
              <a:gd name="T2" fmla="*/ 2147483647 w 1845"/>
              <a:gd name="T3" fmla="*/ 2147483647 h 592"/>
              <a:gd name="T4" fmla="*/ 2147483647 w 1845"/>
              <a:gd name="T5" fmla="*/ 2147483647 h 592"/>
              <a:gd name="T6" fmla="*/ 0 w 1845"/>
              <a:gd name="T7" fmla="*/ 2147483647 h 592"/>
              <a:gd name="T8" fmla="*/ 0 w 1845"/>
              <a:gd name="T9" fmla="*/ 0 h 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45" h="592">
                <a:moveTo>
                  <a:pt x="0" y="0"/>
                </a:moveTo>
                <a:lnTo>
                  <a:pt x="1845" y="592"/>
                </a:lnTo>
                <a:lnTo>
                  <a:pt x="1095" y="592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5087938" y="5925269"/>
            <a:ext cx="1281112" cy="534988"/>
            <a:chOff x="12315" y="13225"/>
            <a:chExt cx="2775" cy="913"/>
          </a:xfrm>
        </p:grpSpPr>
        <p:sp>
          <p:nvSpPr>
            <p:cNvPr id="47" name="Line 27"/>
            <p:cNvSpPr>
              <a:spLocks noChangeShapeType="1"/>
            </p:cNvSpPr>
            <p:nvPr/>
          </p:nvSpPr>
          <p:spPr bwMode="auto">
            <a:xfrm>
              <a:off x="12315" y="13225"/>
              <a:ext cx="1587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Line 28"/>
            <p:cNvSpPr>
              <a:spLocks noChangeShapeType="1"/>
            </p:cNvSpPr>
            <p:nvPr/>
          </p:nvSpPr>
          <p:spPr bwMode="auto">
            <a:xfrm>
              <a:off x="13915" y="13737"/>
              <a:ext cx="1175" cy="4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49" name="Line 29"/>
          <p:cNvSpPr>
            <a:spLocks noChangeShapeType="1"/>
          </p:cNvSpPr>
          <p:nvPr/>
        </p:nvSpPr>
        <p:spPr bwMode="auto">
          <a:xfrm>
            <a:off x="5087938" y="6166570"/>
            <a:ext cx="317500" cy="123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0" name="Line 30"/>
          <p:cNvSpPr>
            <a:spLocks noChangeShapeType="1"/>
          </p:cNvSpPr>
          <p:nvPr/>
        </p:nvSpPr>
        <p:spPr bwMode="auto">
          <a:xfrm>
            <a:off x="5411789" y="6290394"/>
            <a:ext cx="541337" cy="2349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41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4D4BBA87-FCA8-4B23-9084-C8F884814926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ea typeface="ＭＳ Ｐゴシック" charset="0"/>
              </a:rPr>
              <a:t>Performance of </a:t>
            </a:r>
            <a:r>
              <a:rPr lang="en-US" sz="4000" dirty="0">
                <a:ea typeface="ＭＳ Ｐゴシック" charset="0"/>
              </a:rPr>
              <a:t>rdt3.0 (</a:t>
            </a:r>
            <a:r>
              <a:rPr lang="en-US" sz="4000" dirty="0" err="1">
                <a:ea typeface="ＭＳ Ｐゴシック" charset="0"/>
              </a:rPr>
              <a:t>cont</a:t>
            </a:r>
            <a:r>
              <a:rPr lang="en-US" sz="4000" dirty="0">
                <a:ea typeface="ＭＳ Ｐゴシック" charset="0"/>
              </a:rPr>
              <a:t>)</a:t>
            </a:r>
            <a:endParaRPr lang="en-US" dirty="0">
              <a:ea typeface="ＭＳ Ｐゴシック" charset="0"/>
              <a:cs typeface="+mj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26831" y="1484784"/>
            <a:ext cx="11101753" cy="1550988"/>
            <a:chOff x="-572923" y="3352800"/>
            <a:chExt cx="11101753" cy="1550988"/>
          </a:xfrm>
        </p:grpSpPr>
        <p:sp>
          <p:nvSpPr>
            <p:cNvPr id="2" name="Rectangle 1"/>
            <p:cNvSpPr/>
            <p:nvPr/>
          </p:nvSpPr>
          <p:spPr bwMode="auto">
            <a:xfrm>
              <a:off x="-315016" y="3352800"/>
              <a:ext cx="10843846" cy="1492469"/>
            </a:xfrm>
            <a:prstGeom prst="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prstClr val="black"/>
                </a:solidFill>
                <a:latin typeface="Tahoma" pitchFamily="34" charset="0"/>
              </a:endParaRPr>
            </a:p>
          </p:txBody>
        </p:sp>
        <p:sp>
          <p:nvSpPr>
            <p:cNvPr id="43014" name="Rectangle 4"/>
            <p:cNvSpPr>
              <a:spLocks noChangeArrowheads="1"/>
            </p:cNvSpPr>
            <p:nvPr/>
          </p:nvSpPr>
          <p:spPr bwMode="auto">
            <a:xfrm>
              <a:off x="-572923" y="3513138"/>
              <a:ext cx="11101753" cy="476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lvl="1">
                <a:lnSpc>
                  <a:spcPct val="85000"/>
                </a:lnSpc>
                <a:spcBef>
                  <a:spcPct val="20000"/>
                </a:spcBef>
                <a:buClr>
                  <a:srgbClr val="000099"/>
                </a:buClr>
                <a:defRPr/>
              </a:pPr>
              <a:r>
                <a:rPr lang="en-US" sz="2400" i="1" dirty="0">
                  <a:solidFill>
                    <a:srgbClr val="CC0000"/>
                  </a:solidFill>
                  <a:latin typeface="Gill Sans MT" pitchFamily="34" charset="0"/>
                </a:rPr>
                <a:t>Utilization</a:t>
              </a:r>
              <a:r>
                <a:rPr lang="en-US" sz="2400" dirty="0">
                  <a:solidFill>
                    <a:prstClr val="black"/>
                  </a:solidFill>
                  <a:latin typeface="Gill Sans MT" pitchFamily="34" charset="0"/>
                </a:rPr>
                <a:t> (fraction </a:t>
              </a:r>
              <a:r>
                <a:rPr lang="en-US" sz="2400" dirty="0">
                  <a:solidFill>
                    <a:prstClr val="black"/>
                  </a:solidFill>
                  <a:latin typeface="Gill Sans MT" pitchFamily="34" charset="0"/>
                </a:rPr>
                <a:t>of time sender busy </a:t>
              </a:r>
              <a:r>
                <a:rPr lang="en-US" sz="2400" dirty="0">
                  <a:solidFill>
                    <a:prstClr val="black"/>
                  </a:solidFill>
                  <a:latin typeface="Gill Sans MT" pitchFamily="34" charset="0"/>
                </a:rPr>
                <a:t>sending, or fraction of utilized bandwidth ):</a:t>
              </a:r>
              <a:endParaRPr lang="en-US" sz="2400" dirty="0">
                <a:solidFill>
                  <a:prstClr val="black"/>
                </a:solidFill>
                <a:latin typeface="Gill Sans MT" pitchFamily="34" charset="0"/>
              </a:endParaRPr>
            </a:p>
          </p:txBody>
        </p:sp>
        <p:graphicFrame>
          <p:nvGraphicFramePr>
            <p:cNvPr id="36871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1690688" y="3970338"/>
            <a:ext cx="6748462" cy="933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73" name="Picture" r:id="rId3" imgW="3581400" imgH="495300" progId="Word.Picture.8">
                    <p:embed/>
                  </p:oleObj>
                </mc:Choice>
                <mc:Fallback>
                  <p:oleObj name="Picture" r:id="rId3" imgW="3581400" imgH="495300" progId="Word.Picture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90688" y="3970338"/>
                          <a:ext cx="6748462" cy="933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398585" y="4037904"/>
            <a:ext cx="4307164" cy="1418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31775" indent="-231775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  <a:defRPr/>
            </a:pPr>
            <a:r>
              <a:rPr lang="en-US" sz="2000" dirty="0" err="1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Ie</a:t>
            </a:r>
            <a:r>
              <a:rPr lang="en-US" sz="20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Gill Sans MT" charset="0"/>
                <a:ea typeface="ＭＳ Ｐゴシック" charset="0"/>
                <a:sym typeface="Wingdings" pitchFamily="2" charset="2"/>
              </a:rPr>
              <a:t> </a:t>
            </a:r>
            <a:r>
              <a:rPr lang="en-US" sz="2000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 approx. 300 kbps </a:t>
            </a:r>
            <a:r>
              <a:rPr lang="en-US" sz="2000" b="1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effective throughput </a:t>
            </a:r>
            <a:r>
              <a:rPr lang="en-US" sz="2000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over a </a:t>
            </a:r>
            <a:r>
              <a:rPr lang="en-US" sz="2000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1 </a:t>
            </a:r>
            <a:r>
              <a:rPr lang="en-US" sz="2000" dirty="0" err="1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Gbps</a:t>
            </a:r>
            <a:r>
              <a:rPr lang="en-US" sz="2000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Gill Sans MT" charset="0"/>
                <a:ea typeface="ＭＳ Ｐゴシック" charset="0"/>
              </a:rPr>
              <a:t>channel</a:t>
            </a:r>
            <a:endParaRPr lang="en-US" sz="2000" dirty="0">
              <a:solidFill>
                <a:srgbClr val="C00000"/>
              </a:solidFill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network protocol limits use of physical resources!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7017" y="3492972"/>
            <a:ext cx="5935621" cy="262046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433538" y="5802923"/>
            <a:ext cx="457200" cy="3868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237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2276872"/>
            <a:ext cx="8219256" cy="108012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sv-SE" dirty="0" smtClean="0"/>
              <a:t>Is RDT </a:t>
            </a:r>
            <a:r>
              <a:rPr lang="sv-SE" dirty="0" err="1" smtClean="0"/>
              <a:t>necessarily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slow</a:t>
            </a:r>
            <a:r>
              <a:rPr lang="sv-SE" dirty="0"/>
              <a:t>/</a:t>
            </a:r>
            <a:r>
              <a:rPr lang="sv-SE" dirty="0" err="1" smtClean="0"/>
              <a:t>inefficient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BA504-7919-41DE-B9B2-CB6A22CC38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50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B2B77E94-00F1-4E48-A135-47B3C94399B2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35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85726"/>
            <a:ext cx="7772400" cy="1008063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</a:rPr>
              <a:t>Pipelined protocols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9939" y="980728"/>
            <a:ext cx="11113476" cy="1467197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CC0000"/>
                </a:solidFill>
              </a:rPr>
              <a:t>pipelining:</a:t>
            </a:r>
            <a:r>
              <a:rPr lang="en-US" dirty="0" smtClean="0"/>
              <a:t> sender allows multiple,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in-flight</a:t>
            </a:r>
            <a:r>
              <a:rPr lang="ja-JP" altLang="en-US" dirty="0" smtClean="0"/>
              <a:t>”</a:t>
            </a:r>
            <a:r>
              <a:rPr lang="en-US" altLang="ja-JP" dirty="0" smtClean="0"/>
              <a:t>, yet-to-be-acknowledged </a:t>
            </a:r>
            <a:r>
              <a:rPr lang="en-US" altLang="ja-JP" dirty="0" err="1" smtClean="0"/>
              <a:t>pkts</a:t>
            </a:r>
            <a:endParaRPr lang="en-US" altLang="ja-JP" dirty="0" smtClean="0"/>
          </a:p>
          <a:p>
            <a:pPr lvl="1">
              <a:defRPr/>
            </a:pPr>
            <a:r>
              <a:rPr lang="en-US" dirty="0" smtClean="0"/>
              <a:t>range of sequence numbers must be increased</a:t>
            </a:r>
          </a:p>
          <a:p>
            <a:pPr lvl="1">
              <a:defRPr/>
            </a:pPr>
            <a:r>
              <a:rPr lang="en-US" dirty="0" smtClean="0"/>
              <a:t>buffering at sender and/or receiver</a:t>
            </a:r>
          </a:p>
        </p:txBody>
      </p:sp>
      <p:pic>
        <p:nvPicPr>
          <p:cNvPr id="38920" name="Picture 5" descr="rdt_pipeline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589" y="2946400"/>
            <a:ext cx="6105525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921" name="Group 44"/>
          <p:cNvGrpSpPr>
            <a:grpSpLocks/>
          </p:cNvGrpSpPr>
          <p:nvPr/>
        </p:nvGrpSpPr>
        <p:grpSpPr bwMode="auto">
          <a:xfrm>
            <a:off x="2922588" y="3624264"/>
            <a:ext cx="469900" cy="465137"/>
            <a:chOff x="881" y="2283"/>
            <a:chExt cx="296" cy="293"/>
          </a:xfrm>
        </p:grpSpPr>
        <p:sp>
          <p:nvSpPr>
            <p:cNvPr id="45138" name="Rectangle 43"/>
            <p:cNvSpPr>
              <a:spLocks noChangeArrowheads="1"/>
            </p:cNvSpPr>
            <p:nvPr/>
          </p:nvSpPr>
          <p:spPr bwMode="auto">
            <a:xfrm>
              <a:off x="1026" y="2283"/>
              <a:ext cx="122" cy="2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38995" name="Group 36"/>
            <p:cNvGrpSpPr>
              <a:grpSpLocks/>
            </p:cNvGrpSpPr>
            <p:nvPr/>
          </p:nvGrpSpPr>
          <p:grpSpPr bwMode="auto">
            <a:xfrm flipH="1">
              <a:off x="881" y="2283"/>
              <a:ext cx="296" cy="293"/>
              <a:chOff x="2839" y="3501"/>
              <a:chExt cx="755" cy="803"/>
            </a:xfrm>
          </p:grpSpPr>
          <p:pic>
            <p:nvPicPr>
              <p:cNvPr id="38996" name="Picture 3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997" name="Freeform 38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38922" name="Freeform 48"/>
          <p:cNvSpPr>
            <a:spLocks/>
          </p:cNvSpPr>
          <p:nvPr/>
        </p:nvSpPr>
        <p:spPr bwMode="auto">
          <a:xfrm>
            <a:off x="8863014" y="3636963"/>
            <a:ext cx="185737" cy="431800"/>
          </a:xfrm>
          <a:custGeom>
            <a:avLst/>
            <a:gdLst>
              <a:gd name="T0" fmla="*/ 2147483647 w 117"/>
              <a:gd name="T1" fmla="*/ 2147483647 h 272"/>
              <a:gd name="T2" fmla="*/ 2147483647 w 117"/>
              <a:gd name="T3" fmla="*/ 2147483647 h 272"/>
              <a:gd name="T4" fmla="*/ 2147483647 w 117"/>
              <a:gd name="T5" fmla="*/ 2147483647 h 272"/>
              <a:gd name="T6" fmla="*/ 0 w 117"/>
              <a:gd name="T7" fmla="*/ 2147483647 h 272"/>
              <a:gd name="T8" fmla="*/ 2147483647 w 117"/>
              <a:gd name="T9" fmla="*/ 2147483647 h 272"/>
              <a:gd name="T10" fmla="*/ 2147483647 w 117"/>
              <a:gd name="T11" fmla="*/ 2147483647 h 272"/>
              <a:gd name="T12" fmla="*/ 2147483647 w 117"/>
              <a:gd name="T13" fmla="*/ 0 h 272"/>
              <a:gd name="T14" fmla="*/ 2147483647 w 117"/>
              <a:gd name="T15" fmla="*/ 2147483647 h 2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7" h="272">
                <a:moveTo>
                  <a:pt x="6" y="6"/>
                </a:moveTo>
                <a:lnTo>
                  <a:pt x="3" y="77"/>
                </a:lnTo>
                <a:lnTo>
                  <a:pt x="59" y="120"/>
                </a:lnTo>
                <a:lnTo>
                  <a:pt x="0" y="146"/>
                </a:lnTo>
                <a:lnTo>
                  <a:pt x="3" y="270"/>
                </a:lnTo>
                <a:lnTo>
                  <a:pt x="117" y="272"/>
                </a:lnTo>
                <a:lnTo>
                  <a:pt x="114" y="0"/>
                </a:lnTo>
                <a:lnTo>
                  <a:pt x="6" y="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38923" name="Group 50"/>
          <p:cNvGrpSpPr>
            <a:grpSpLocks/>
          </p:cNvGrpSpPr>
          <p:nvPr/>
        </p:nvGrpSpPr>
        <p:grpSpPr bwMode="auto">
          <a:xfrm>
            <a:off x="6034088" y="3641725"/>
            <a:ext cx="469900" cy="465138"/>
            <a:chOff x="881" y="2283"/>
            <a:chExt cx="296" cy="293"/>
          </a:xfrm>
        </p:grpSpPr>
        <p:sp>
          <p:nvSpPr>
            <p:cNvPr id="45134" name="Rectangle 51"/>
            <p:cNvSpPr>
              <a:spLocks noChangeArrowheads="1"/>
            </p:cNvSpPr>
            <p:nvPr/>
          </p:nvSpPr>
          <p:spPr bwMode="auto">
            <a:xfrm>
              <a:off x="1026" y="2283"/>
              <a:ext cx="122" cy="2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38991" name="Group 52"/>
            <p:cNvGrpSpPr>
              <a:grpSpLocks/>
            </p:cNvGrpSpPr>
            <p:nvPr/>
          </p:nvGrpSpPr>
          <p:grpSpPr bwMode="auto">
            <a:xfrm flipH="1">
              <a:off x="881" y="2283"/>
              <a:ext cx="296" cy="293"/>
              <a:chOff x="2839" y="3501"/>
              <a:chExt cx="755" cy="803"/>
            </a:xfrm>
          </p:grpSpPr>
          <p:pic>
            <p:nvPicPr>
              <p:cNvPr id="38992" name="Picture 5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993" name="Freeform 54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38924" name="Group 55"/>
          <p:cNvGrpSpPr>
            <a:grpSpLocks/>
          </p:cNvGrpSpPr>
          <p:nvPr/>
        </p:nvGrpSpPr>
        <p:grpSpPr bwMode="auto">
          <a:xfrm>
            <a:off x="5845175" y="3508375"/>
            <a:ext cx="223838" cy="501650"/>
            <a:chOff x="4140" y="429"/>
            <a:chExt cx="1425" cy="2396"/>
          </a:xfrm>
        </p:grpSpPr>
        <p:sp>
          <p:nvSpPr>
            <p:cNvPr id="38958" name="Freeform 56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4 w 354"/>
                <a:gd name="T1" fmla="*/ 0 h 2742"/>
                <a:gd name="T2" fmla="*/ 74 w 354"/>
                <a:gd name="T3" fmla="*/ 95 h 2742"/>
                <a:gd name="T4" fmla="*/ 73 w 354"/>
                <a:gd name="T5" fmla="*/ 734 h 2742"/>
                <a:gd name="T6" fmla="*/ 0 w 354"/>
                <a:gd name="T7" fmla="*/ 768 h 2742"/>
                <a:gd name="T8" fmla="*/ 14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103" name="Rectangle 57"/>
            <p:cNvSpPr>
              <a:spLocks noChangeArrowheads="1"/>
            </p:cNvSpPr>
            <p:nvPr/>
          </p:nvSpPr>
          <p:spPr bwMode="auto">
            <a:xfrm>
              <a:off x="4211" y="429"/>
              <a:ext cx="1041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38960" name="Freeform 58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45 w 211"/>
                <a:gd name="T3" fmla="*/ 61 h 2537"/>
                <a:gd name="T4" fmla="*/ 2 w 211"/>
                <a:gd name="T5" fmla="*/ 69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961" name="Freeform 59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70 w 328"/>
                <a:gd name="T3" fmla="*/ 36 h 226"/>
                <a:gd name="T4" fmla="*/ 70 w 328"/>
                <a:gd name="T5" fmla="*/ 64 h 226"/>
                <a:gd name="T6" fmla="*/ 0 w 328"/>
                <a:gd name="T7" fmla="*/ 2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106" name="Rectangle 60"/>
            <p:cNvSpPr>
              <a:spLocks noChangeArrowheads="1"/>
            </p:cNvSpPr>
            <p:nvPr/>
          </p:nvSpPr>
          <p:spPr bwMode="auto">
            <a:xfrm>
              <a:off x="4211" y="694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38963" name="Group 61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132" name="AutoShape 62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133" name="AutoShape 63"/>
              <p:cNvSpPr>
                <a:spLocks noChangeArrowheads="1"/>
              </p:cNvSpPr>
              <p:nvPr/>
            </p:nvSpPr>
            <p:spPr bwMode="auto">
              <a:xfrm>
                <a:off x="623" y="2586"/>
                <a:ext cx="706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5108" name="Rectangle 64"/>
            <p:cNvSpPr>
              <a:spLocks noChangeArrowheads="1"/>
            </p:cNvSpPr>
            <p:nvPr/>
          </p:nvSpPr>
          <p:spPr bwMode="auto">
            <a:xfrm>
              <a:off x="4221" y="1020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38965" name="Group 65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130" name="AutoShape 66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131" name="AutoShape 67"/>
              <p:cNvSpPr>
                <a:spLocks noChangeArrowheads="1"/>
              </p:cNvSpPr>
              <p:nvPr/>
            </p:nvSpPr>
            <p:spPr bwMode="auto">
              <a:xfrm>
                <a:off x="626" y="2588"/>
                <a:ext cx="706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5110" name="Rectangle 68"/>
            <p:cNvSpPr>
              <a:spLocks noChangeArrowheads="1"/>
            </p:cNvSpPr>
            <p:nvPr/>
          </p:nvSpPr>
          <p:spPr bwMode="auto">
            <a:xfrm>
              <a:off x="4221" y="1362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111" name="Rectangle 69"/>
            <p:cNvSpPr>
              <a:spLocks noChangeArrowheads="1"/>
            </p:cNvSpPr>
            <p:nvPr/>
          </p:nvSpPr>
          <p:spPr bwMode="auto">
            <a:xfrm>
              <a:off x="4231" y="1657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38968" name="Group 70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128" name="AutoShape 71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1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129" name="AutoShape 72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2" cy="11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38969" name="Freeform 73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70 w 328"/>
                <a:gd name="T3" fmla="*/ 35 h 226"/>
                <a:gd name="T4" fmla="*/ 70 w 328"/>
                <a:gd name="T5" fmla="*/ 62 h 226"/>
                <a:gd name="T6" fmla="*/ 0 w 328"/>
                <a:gd name="T7" fmla="*/ 2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38970" name="Group 74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126" name="AutoShape 75"/>
              <p:cNvSpPr>
                <a:spLocks noChangeArrowheads="1"/>
              </p:cNvSpPr>
              <p:nvPr/>
            </p:nvSpPr>
            <p:spPr bwMode="auto">
              <a:xfrm>
                <a:off x="611" y="2565"/>
                <a:ext cx="730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127" name="AutoShape 76"/>
              <p:cNvSpPr>
                <a:spLocks noChangeArrowheads="1"/>
              </p:cNvSpPr>
              <p:nvPr/>
            </p:nvSpPr>
            <p:spPr bwMode="auto">
              <a:xfrm>
                <a:off x="623" y="2580"/>
                <a:ext cx="705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5115" name="Rectangle 77"/>
            <p:cNvSpPr>
              <a:spLocks noChangeArrowheads="1"/>
            </p:cNvSpPr>
            <p:nvPr/>
          </p:nvSpPr>
          <p:spPr bwMode="auto">
            <a:xfrm>
              <a:off x="5252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38972" name="Freeform 78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62 w 296"/>
                <a:gd name="T3" fmla="*/ 39 h 256"/>
                <a:gd name="T4" fmla="*/ 62 w 296"/>
                <a:gd name="T5" fmla="*/ 71 h 256"/>
                <a:gd name="T6" fmla="*/ 0 w 296"/>
                <a:gd name="T7" fmla="*/ 2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973" name="Freeform 79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65 w 304"/>
                <a:gd name="T3" fmla="*/ 46 h 288"/>
                <a:gd name="T4" fmla="*/ 61 w 304"/>
                <a:gd name="T5" fmla="*/ 81 h 288"/>
                <a:gd name="T6" fmla="*/ 2 w 304"/>
                <a:gd name="T7" fmla="*/ 35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118" name="Oval 80"/>
            <p:cNvSpPr>
              <a:spLocks noChangeArrowheads="1"/>
            </p:cNvSpPr>
            <p:nvPr/>
          </p:nvSpPr>
          <p:spPr bwMode="auto">
            <a:xfrm>
              <a:off x="5514" y="2613"/>
              <a:ext cx="5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38975" name="Freeform 81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0 h 240"/>
                <a:gd name="T2" fmla="*/ 2 w 306"/>
                <a:gd name="T3" fmla="*/ 68 h 240"/>
                <a:gd name="T4" fmla="*/ 65 w 306"/>
                <a:gd name="T5" fmla="*/ 31 h 240"/>
                <a:gd name="T6" fmla="*/ 62 w 306"/>
                <a:gd name="T7" fmla="*/ 0 h 240"/>
                <a:gd name="T8" fmla="*/ 0 w 306"/>
                <a:gd name="T9" fmla="*/ 3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120" name="AutoShape 82"/>
            <p:cNvSpPr>
              <a:spLocks noChangeArrowheads="1"/>
            </p:cNvSpPr>
            <p:nvPr/>
          </p:nvSpPr>
          <p:spPr bwMode="auto">
            <a:xfrm>
              <a:off x="4140" y="2681"/>
              <a:ext cx="1203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121" name="AutoShape 83"/>
            <p:cNvSpPr>
              <a:spLocks noChangeArrowheads="1"/>
            </p:cNvSpPr>
            <p:nvPr/>
          </p:nvSpPr>
          <p:spPr bwMode="auto">
            <a:xfrm>
              <a:off x="4211" y="2711"/>
              <a:ext cx="106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122" name="Oval 84"/>
            <p:cNvSpPr>
              <a:spLocks noChangeArrowheads="1"/>
            </p:cNvSpPr>
            <p:nvPr/>
          </p:nvSpPr>
          <p:spPr bwMode="auto">
            <a:xfrm>
              <a:off x="4312" y="2385"/>
              <a:ext cx="15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123" name="Oval 85"/>
            <p:cNvSpPr>
              <a:spLocks noChangeArrowheads="1"/>
            </p:cNvSpPr>
            <p:nvPr/>
          </p:nvSpPr>
          <p:spPr bwMode="auto">
            <a:xfrm>
              <a:off x="4484" y="2385"/>
              <a:ext cx="162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5124" name="Oval 86"/>
            <p:cNvSpPr>
              <a:spLocks noChangeArrowheads="1"/>
            </p:cNvSpPr>
            <p:nvPr/>
          </p:nvSpPr>
          <p:spPr bwMode="auto">
            <a:xfrm>
              <a:off x="4666" y="2378"/>
              <a:ext cx="15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125" name="Rectangle 87"/>
            <p:cNvSpPr>
              <a:spLocks noChangeArrowheads="1"/>
            </p:cNvSpPr>
            <p:nvPr/>
          </p:nvSpPr>
          <p:spPr bwMode="auto">
            <a:xfrm>
              <a:off x="5060" y="1832"/>
              <a:ext cx="91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8925" name="Group 88"/>
          <p:cNvGrpSpPr>
            <a:grpSpLocks/>
          </p:cNvGrpSpPr>
          <p:nvPr/>
        </p:nvGrpSpPr>
        <p:grpSpPr bwMode="auto">
          <a:xfrm>
            <a:off x="8909050" y="3503613"/>
            <a:ext cx="223838" cy="501650"/>
            <a:chOff x="4140" y="429"/>
            <a:chExt cx="1425" cy="2396"/>
          </a:xfrm>
        </p:grpSpPr>
        <p:sp>
          <p:nvSpPr>
            <p:cNvPr id="38926" name="Freeform 89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4 w 354"/>
                <a:gd name="T1" fmla="*/ 0 h 2742"/>
                <a:gd name="T2" fmla="*/ 74 w 354"/>
                <a:gd name="T3" fmla="*/ 95 h 2742"/>
                <a:gd name="T4" fmla="*/ 73 w 354"/>
                <a:gd name="T5" fmla="*/ 734 h 2742"/>
                <a:gd name="T6" fmla="*/ 0 w 354"/>
                <a:gd name="T7" fmla="*/ 768 h 2742"/>
                <a:gd name="T8" fmla="*/ 14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071" name="Rectangle 90"/>
            <p:cNvSpPr>
              <a:spLocks noChangeArrowheads="1"/>
            </p:cNvSpPr>
            <p:nvPr/>
          </p:nvSpPr>
          <p:spPr bwMode="auto">
            <a:xfrm>
              <a:off x="4211" y="429"/>
              <a:ext cx="1041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38928" name="Freeform 91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45 w 211"/>
                <a:gd name="T3" fmla="*/ 61 h 2537"/>
                <a:gd name="T4" fmla="*/ 2 w 211"/>
                <a:gd name="T5" fmla="*/ 69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929" name="Freeform 92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70 w 328"/>
                <a:gd name="T3" fmla="*/ 36 h 226"/>
                <a:gd name="T4" fmla="*/ 70 w 328"/>
                <a:gd name="T5" fmla="*/ 64 h 226"/>
                <a:gd name="T6" fmla="*/ 0 w 328"/>
                <a:gd name="T7" fmla="*/ 2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074" name="Rectangle 93"/>
            <p:cNvSpPr>
              <a:spLocks noChangeArrowheads="1"/>
            </p:cNvSpPr>
            <p:nvPr/>
          </p:nvSpPr>
          <p:spPr bwMode="auto">
            <a:xfrm>
              <a:off x="4211" y="694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38931" name="Group 94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100" name="AutoShape 95"/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101" name="AutoShape 96"/>
              <p:cNvSpPr>
                <a:spLocks noChangeArrowheads="1"/>
              </p:cNvSpPr>
              <p:nvPr/>
            </p:nvSpPr>
            <p:spPr bwMode="auto">
              <a:xfrm>
                <a:off x="623" y="2586"/>
                <a:ext cx="706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5076" name="Rectangle 97"/>
            <p:cNvSpPr>
              <a:spLocks noChangeArrowheads="1"/>
            </p:cNvSpPr>
            <p:nvPr/>
          </p:nvSpPr>
          <p:spPr bwMode="auto">
            <a:xfrm>
              <a:off x="4221" y="1020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38933" name="Group 98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5098" name="AutoShape 99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099" name="AutoShape 100"/>
              <p:cNvSpPr>
                <a:spLocks noChangeArrowheads="1"/>
              </p:cNvSpPr>
              <p:nvPr/>
            </p:nvSpPr>
            <p:spPr bwMode="auto">
              <a:xfrm>
                <a:off x="626" y="2588"/>
                <a:ext cx="706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5078" name="Rectangle 101"/>
            <p:cNvSpPr>
              <a:spLocks noChangeArrowheads="1"/>
            </p:cNvSpPr>
            <p:nvPr/>
          </p:nvSpPr>
          <p:spPr bwMode="auto">
            <a:xfrm>
              <a:off x="4221" y="1362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079" name="Rectangle 102"/>
            <p:cNvSpPr>
              <a:spLocks noChangeArrowheads="1"/>
            </p:cNvSpPr>
            <p:nvPr/>
          </p:nvSpPr>
          <p:spPr bwMode="auto">
            <a:xfrm>
              <a:off x="4231" y="1657"/>
              <a:ext cx="596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38936" name="Group 103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5096" name="AutoShape 104"/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1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097" name="AutoShape 105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2" cy="11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38937" name="Freeform 106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70 w 328"/>
                <a:gd name="T3" fmla="*/ 35 h 226"/>
                <a:gd name="T4" fmla="*/ 70 w 328"/>
                <a:gd name="T5" fmla="*/ 62 h 226"/>
                <a:gd name="T6" fmla="*/ 0 w 328"/>
                <a:gd name="T7" fmla="*/ 2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38938" name="Group 107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5094" name="AutoShape 108"/>
              <p:cNvSpPr>
                <a:spLocks noChangeArrowheads="1"/>
              </p:cNvSpPr>
              <p:nvPr/>
            </p:nvSpPr>
            <p:spPr bwMode="auto">
              <a:xfrm>
                <a:off x="611" y="2565"/>
                <a:ext cx="730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095" name="AutoShape 109"/>
              <p:cNvSpPr>
                <a:spLocks noChangeArrowheads="1"/>
              </p:cNvSpPr>
              <p:nvPr/>
            </p:nvSpPr>
            <p:spPr bwMode="auto">
              <a:xfrm>
                <a:off x="623" y="2580"/>
                <a:ext cx="705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5083" name="Rectangle 110"/>
            <p:cNvSpPr>
              <a:spLocks noChangeArrowheads="1"/>
            </p:cNvSpPr>
            <p:nvPr/>
          </p:nvSpPr>
          <p:spPr bwMode="auto">
            <a:xfrm>
              <a:off x="5252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38940" name="Freeform 111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62 w 296"/>
                <a:gd name="T3" fmla="*/ 39 h 256"/>
                <a:gd name="T4" fmla="*/ 62 w 296"/>
                <a:gd name="T5" fmla="*/ 71 h 256"/>
                <a:gd name="T6" fmla="*/ 0 w 296"/>
                <a:gd name="T7" fmla="*/ 2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8941" name="Freeform 112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65 w 304"/>
                <a:gd name="T3" fmla="*/ 46 h 288"/>
                <a:gd name="T4" fmla="*/ 61 w 304"/>
                <a:gd name="T5" fmla="*/ 81 h 288"/>
                <a:gd name="T6" fmla="*/ 2 w 304"/>
                <a:gd name="T7" fmla="*/ 35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086" name="Oval 113"/>
            <p:cNvSpPr>
              <a:spLocks noChangeArrowheads="1"/>
            </p:cNvSpPr>
            <p:nvPr/>
          </p:nvSpPr>
          <p:spPr bwMode="auto">
            <a:xfrm>
              <a:off x="5514" y="2613"/>
              <a:ext cx="5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38943" name="Freeform 114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0 h 240"/>
                <a:gd name="T2" fmla="*/ 2 w 306"/>
                <a:gd name="T3" fmla="*/ 68 h 240"/>
                <a:gd name="T4" fmla="*/ 65 w 306"/>
                <a:gd name="T5" fmla="*/ 31 h 240"/>
                <a:gd name="T6" fmla="*/ 62 w 306"/>
                <a:gd name="T7" fmla="*/ 0 h 240"/>
                <a:gd name="T8" fmla="*/ 0 w 306"/>
                <a:gd name="T9" fmla="*/ 3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5088" name="AutoShape 115"/>
            <p:cNvSpPr>
              <a:spLocks noChangeArrowheads="1"/>
            </p:cNvSpPr>
            <p:nvPr/>
          </p:nvSpPr>
          <p:spPr bwMode="auto">
            <a:xfrm>
              <a:off x="4140" y="2681"/>
              <a:ext cx="1203" cy="144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089" name="AutoShape 116"/>
            <p:cNvSpPr>
              <a:spLocks noChangeArrowheads="1"/>
            </p:cNvSpPr>
            <p:nvPr/>
          </p:nvSpPr>
          <p:spPr bwMode="auto">
            <a:xfrm>
              <a:off x="4211" y="2711"/>
              <a:ext cx="106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090" name="Oval 117"/>
            <p:cNvSpPr>
              <a:spLocks noChangeArrowheads="1"/>
            </p:cNvSpPr>
            <p:nvPr/>
          </p:nvSpPr>
          <p:spPr bwMode="auto">
            <a:xfrm>
              <a:off x="4312" y="2385"/>
              <a:ext cx="15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091" name="Oval 118"/>
            <p:cNvSpPr>
              <a:spLocks noChangeArrowheads="1"/>
            </p:cNvSpPr>
            <p:nvPr/>
          </p:nvSpPr>
          <p:spPr bwMode="auto">
            <a:xfrm>
              <a:off x="4484" y="2385"/>
              <a:ext cx="162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5092" name="Oval 119"/>
            <p:cNvSpPr>
              <a:spLocks noChangeArrowheads="1"/>
            </p:cNvSpPr>
            <p:nvPr/>
          </p:nvSpPr>
          <p:spPr bwMode="auto">
            <a:xfrm>
              <a:off x="4666" y="2378"/>
              <a:ext cx="152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45093" name="Rectangle 120"/>
            <p:cNvSpPr>
              <a:spLocks noChangeArrowheads="1"/>
            </p:cNvSpPr>
            <p:nvPr/>
          </p:nvSpPr>
          <p:spPr bwMode="auto">
            <a:xfrm>
              <a:off x="5060" y="1832"/>
              <a:ext cx="91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476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43BD1E52-1AFD-44C2-AA07-3FAF8EB2D6DE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36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63513"/>
            <a:ext cx="7772400" cy="963612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</a:rPr>
              <a:t>Pipelining: increased utilization</a:t>
            </a:r>
          </a:p>
        </p:txBody>
      </p:sp>
      <p:sp>
        <p:nvSpPr>
          <p:cNvPr id="39942" name="Line 3"/>
          <p:cNvSpPr>
            <a:spLocks noChangeShapeType="1"/>
          </p:cNvSpPr>
          <p:nvPr/>
        </p:nvSpPr>
        <p:spPr bwMode="auto">
          <a:xfrm>
            <a:off x="4695825" y="1778001"/>
            <a:ext cx="2082800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43" name="Text Box 4"/>
          <p:cNvSpPr txBox="1">
            <a:spLocks noChangeArrowheads="1"/>
          </p:cNvSpPr>
          <p:nvPr/>
        </p:nvSpPr>
        <p:spPr bwMode="auto">
          <a:xfrm>
            <a:off x="1524000" y="1571626"/>
            <a:ext cx="3086100" cy="3540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>
                <a:solidFill>
                  <a:prstClr val="black"/>
                </a:solidFill>
                <a:latin typeface="Arial" charset="0"/>
              </a:rPr>
              <a:t>first packet bit transmitted, t = 0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9944" name="Line 5"/>
          <p:cNvSpPr>
            <a:spLocks noChangeShapeType="1"/>
          </p:cNvSpPr>
          <p:nvPr/>
        </p:nvSpPr>
        <p:spPr bwMode="auto">
          <a:xfrm>
            <a:off x="4686300" y="1555750"/>
            <a:ext cx="20638" cy="3284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45" name="Line 6"/>
          <p:cNvSpPr>
            <a:spLocks noChangeShapeType="1"/>
          </p:cNvSpPr>
          <p:nvPr/>
        </p:nvSpPr>
        <p:spPr bwMode="auto">
          <a:xfrm>
            <a:off x="6767514" y="1568451"/>
            <a:ext cx="22225" cy="335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46" name="Text Box 7"/>
          <p:cNvSpPr txBox="1">
            <a:spLocks noChangeArrowheads="1"/>
          </p:cNvSpPr>
          <p:nvPr/>
        </p:nvSpPr>
        <p:spPr bwMode="auto">
          <a:xfrm>
            <a:off x="4225925" y="1228725"/>
            <a:ext cx="1042988" cy="35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>
                <a:solidFill>
                  <a:prstClr val="black"/>
                </a:solidFill>
                <a:latin typeface="Arial" charset="0"/>
              </a:rPr>
              <a:t>sender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9947" name="Text Box 8"/>
          <p:cNvSpPr txBox="1">
            <a:spLocks noChangeArrowheads="1"/>
          </p:cNvSpPr>
          <p:nvPr/>
        </p:nvSpPr>
        <p:spPr bwMode="auto">
          <a:xfrm>
            <a:off x="6254751" y="1228725"/>
            <a:ext cx="1108075" cy="355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>
                <a:solidFill>
                  <a:prstClr val="black"/>
                </a:solidFill>
                <a:latin typeface="Arial" charset="0"/>
              </a:rPr>
              <a:t>receiver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9948" name="Line 9"/>
          <p:cNvSpPr>
            <a:spLocks noChangeShapeType="1"/>
          </p:cNvSpPr>
          <p:nvPr/>
        </p:nvSpPr>
        <p:spPr bwMode="auto">
          <a:xfrm>
            <a:off x="4706938" y="1773239"/>
            <a:ext cx="2049462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49" name="Line 10"/>
          <p:cNvSpPr>
            <a:spLocks noChangeShapeType="1"/>
          </p:cNvSpPr>
          <p:nvPr/>
        </p:nvSpPr>
        <p:spPr bwMode="auto">
          <a:xfrm>
            <a:off x="4713288" y="3905250"/>
            <a:ext cx="204946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50" name="Freeform 11"/>
          <p:cNvSpPr>
            <a:spLocks/>
          </p:cNvSpPr>
          <p:nvPr/>
        </p:nvSpPr>
        <p:spPr bwMode="auto">
          <a:xfrm>
            <a:off x="4691063" y="1770064"/>
            <a:ext cx="2087562" cy="1169987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51" name="Line 12"/>
          <p:cNvSpPr>
            <a:spLocks noChangeShapeType="1"/>
          </p:cNvSpPr>
          <p:nvPr/>
        </p:nvSpPr>
        <p:spPr bwMode="auto">
          <a:xfrm flipH="1">
            <a:off x="4556126" y="1770064"/>
            <a:ext cx="123825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52" name="Line 13"/>
          <p:cNvSpPr>
            <a:spLocks noChangeShapeType="1"/>
          </p:cNvSpPr>
          <p:nvPr/>
        </p:nvSpPr>
        <p:spPr bwMode="auto">
          <a:xfrm flipH="1">
            <a:off x="4556126" y="2014538"/>
            <a:ext cx="1238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53" name="Text Box 14"/>
          <p:cNvSpPr txBox="1">
            <a:spLocks noChangeArrowheads="1"/>
          </p:cNvSpPr>
          <p:nvPr/>
        </p:nvSpPr>
        <p:spPr bwMode="auto">
          <a:xfrm>
            <a:off x="3775075" y="2754314"/>
            <a:ext cx="9652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>
                <a:solidFill>
                  <a:prstClr val="black"/>
                </a:solidFill>
                <a:latin typeface="Arial" charset="0"/>
              </a:rPr>
              <a:t>RTT 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9954" name="Line 15"/>
          <p:cNvSpPr>
            <a:spLocks noChangeShapeType="1"/>
          </p:cNvSpPr>
          <p:nvPr/>
        </p:nvSpPr>
        <p:spPr bwMode="auto">
          <a:xfrm>
            <a:off x="4589464" y="3065464"/>
            <a:ext cx="9525" cy="8207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55" name="Line 16"/>
          <p:cNvSpPr>
            <a:spLocks noChangeShapeType="1"/>
          </p:cNvSpPr>
          <p:nvPr/>
        </p:nvSpPr>
        <p:spPr bwMode="auto">
          <a:xfrm flipV="1">
            <a:off x="4594225" y="2036764"/>
            <a:ext cx="1588" cy="776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56" name="Text Box 17"/>
          <p:cNvSpPr txBox="1">
            <a:spLocks noChangeArrowheads="1"/>
          </p:cNvSpPr>
          <p:nvPr/>
        </p:nvSpPr>
        <p:spPr bwMode="auto">
          <a:xfrm>
            <a:off x="1870076" y="1852613"/>
            <a:ext cx="274002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>
                <a:solidFill>
                  <a:prstClr val="black"/>
                </a:solidFill>
                <a:latin typeface="Arial" charset="0"/>
              </a:rPr>
              <a:t>last bit transmitted, t = L / R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9957" name="Line 18"/>
          <p:cNvSpPr>
            <a:spLocks noChangeShapeType="1"/>
          </p:cNvSpPr>
          <p:nvPr/>
        </p:nvSpPr>
        <p:spPr bwMode="auto">
          <a:xfrm flipH="1">
            <a:off x="6756401" y="2695575"/>
            <a:ext cx="1254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58" name="Text Box 19"/>
          <p:cNvSpPr txBox="1">
            <a:spLocks noChangeArrowheads="1"/>
          </p:cNvSpPr>
          <p:nvPr/>
        </p:nvSpPr>
        <p:spPr bwMode="auto">
          <a:xfrm>
            <a:off x="6832600" y="2517775"/>
            <a:ext cx="26416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first packet bit arrives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9959" name="Line 20"/>
          <p:cNvSpPr>
            <a:spLocks noChangeShapeType="1"/>
          </p:cNvSpPr>
          <p:nvPr/>
        </p:nvSpPr>
        <p:spPr bwMode="auto">
          <a:xfrm>
            <a:off x="6778626" y="2946400"/>
            <a:ext cx="1190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60" name="Text Box 21"/>
          <p:cNvSpPr txBox="1">
            <a:spLocks noChangeArrowheads="1"/>
          </p:cNvSpPr>
          <p:nvPr/>
        </p:nvSpPr>
        <p:spPr bwMode="auto">
          <a:xfrm>
            <a:off x="6837363" y="2770189"/>
            <a:ext cx="35814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last packet bit arrives, send ACK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9961" name="Text Box 22"/>
          <p:cNvSpPr txBox="1">
            <a:spLocks noChangeArrowheads="1"/>
          </p:cNvSpPr>
          <p:nvPr/>
        </p:nvSpPr>
        <p:spPr bwMode="auto">
          <a:xfrm>
            <a:off x="2017713" y="3562350"/>
            <a:ext cx="2635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 algn="r"/>
            <a:r>
              <a:rPr lang="en-US">
                <a:solidFill>
                  <a:prstClr val="black"/>
                </a:solidFill>
                <a:latin typeface="Arial" charset="0"/>
              </a:rPr>
              <a:t>ACK arrives, send next </a:t>
            </a:r>
          </a:p>
          <a:p>
            <a:pPr algn="r"/>
            <a:r>
              <a:rPr lang="en-US">
                <a:solidFill>
                  <a:prstClr val="black"/>
                </a:solidFill>
                <a:latin typeface="Arial" charset="0"/>
              </a:rPr>
              <a:t>packet, t = RTT + L / R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grpSp>
        <p:nvGrpSpPr>
          <p:cNvPr id="39962" name="Group 23"/>
          <p:cNvGrpSpPr>
            <a:grpSpLocks/>
          </p:cNvGrpSpPr>
          <p:nvPr/>
        </p:nvGrpSpPr>
        <p:grpSpPr bwMode="auto">
          <a:xfrm>
            <a:off x="4567238" y="3892551"/>
            <a:ext cx="1466850" cy="608013"/>
            <a:chOff x="12502" y="21425"/>
            <a:chExt cx="3400" cy="1025"/>
          </a:xfrm>
        </p:grpSpPr>
        <p:sp>
          <p:nvSpPr>
            <p:cNvPr id="39991" name="Line 2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992" name="Freeform 2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65912 w 1845"/>
                <a:gd name="T3" fmla="*/ 21204 h 592"/>
                <a:gd name="T4" fmla="*/ 39120 w 1845"/>
                <a:gd name="T5" fmla="*/ 21204 h 592"/>
                <a:gd name="T6" fmla="*/ 0 w 1845"/>
                <a:gd name="T7" fmla="*/ 8848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39993" name="Group 2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39996" name="Line 2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997" name="Line 2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9994" name="Line 2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995" name="Line 3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9963" name="Freeform 31"/>
          <p:cNvSpPr>
            <a:spLocks/>
          </p:cNvSpPr>
          <p:nvPr/>
        </p:nvSpPr>
        <p:spPr bwMode="auto">
          <a:xfrm>
            <a:off x="4695826" y="2022475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64" name="Freeform 32"/>
          <p:cNvSpPr>
            <a:spLocks/>
          </p:cNvSpPr>
          <p:nvPr/>
        </p:nvSpPr>
        <p:spPr bwMode="auto">
          <a:xfrm>
            <a:off x="4695826" y="2273300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2147483647 w 2902"/>
              <a:gd name="T3" fmla="*/ 2147483647 h 1185"/>
              <a:gd name="T4" fmla="*/ 2147483647 w 2902"/>
              <a:gd name="T5" fmla="*/ 2147483647 h 1185"/>
              <a:gd name="T6" fmla="*/ 0 w 2902"/>
              <a:gd name="T7" fmla="*/ 21474836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65" name="Line 33"/>
          <p:cNvSpPr>
            <a:spLocks noChangeShapeType="1"/>
          </p:cNvSpPr>
          <p:nvPr/>
        </p:nvSpPr>
        <p:spPr bwMode="auto">
          <a:xfrm flipV="1">
            <a:off x="4713289" y="2954338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66" name="Line 34"/>
          <p:cNvSpPr>
            <a:spLocks noChangeShapeType="1"/>
          </p:cNvSpPr>
          <p:nvPr/>
        </p:nvSpPr>
        <p:spPr bwMode="auto">
          <a:xfrm flipV="1">
            <a:off x="4713289" y="3205163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39967" name="Group 35"/>
          <p:cNvGrpSpPr>
            <a:grpSpLocks/>
          </p:cNvGrpSpPr>
          <p:nvPr/>
        </p:nvGrpSpPr>
        <p:grpSpPr bwMode="auto">
          <a:xfrm>
            <a:off x="4556125" y="4130676"/>
            <a:ext cx="1466850" cy="606425"/>
            <a:chOff x="12502" y="21425"/>
            <a:chExt cx="3400" cy="1025"/>
          </a:xfrm>
        </p:grpSpPr>
        <p:sp>
          <p:nvSpPr>
            <p:cNvPr id="39984" name="Line 36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985" name="Freeform 37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65912 w 1845"/>
                <a:gd name="T3" fmla="*/ 21204 h 592"/>
                <a:gd name="T4" fmla="*/ 39120 w 1845"/>
                <a:gd name="T5" fmla="*/ 21204 h 592"/>
                <a:gd name="T6" fmla="*/ 0 w 1845"/>
                <a:gd name="T7" fmla="*/ 8848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39986" name="Group 38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39989" name="Line 39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990" name="Line 40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9987" name="Line 41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988" name="Line 42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9968" name="Group 43"/>
          <p:cNvGrpSpPr>
            <a:grpSpLocks/>
          </p:cNvGrpSpPr>
          <p:nvPr/>
        </p:nvGrpSpPr>
        <p:grpSpPr bwMode="auto">
          <a:xfrm>
            <a:off x="4567238" y="4381501"/>
            <a:ext cx="1466850" cy="606425"/>
            <a:chOff x="12502" y="21425"/>
            <a:chExt cx="3400" cy="1025"/>
          </a:xfrm>
        </p:grpSpPr>
        <p:sp>
          <p:nvSpPr>
            <p:cNvPr id="39977" name="Line 4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978" name="Freeform 4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65912 w 1845"/>
                <a:gd name="T3" fmla="*/ 21204 h 592"/>
                <a:gd name="T4" fmla="*/ 39120 w 1845"/>
                <a:gd name="T5" fmla="*/ 21204 h 592"/>
                <a:gd name="T6" fmla="*/ 0 w 1845"/>
                <a:gd name="T7" fmla="*/ 8848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39979" name="Group 4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39982" name="Line 4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983" name="Line 4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39980" name="Line 4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9981" name="Line 5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9969" name="Line 51"/>
          <p:cNvSpPr>
            <a:spLocks noChangeShapeType="1"/>
          </p:cNvSpPr>
          <p:nvPr/>
        </p:nvSpPr>
        <p:spPr bwMode="auto">
          <a:xfrm flipV="1">
            <a:off x="4718050" y="3457576"/>
            <a:ext cx="2065338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70" name="Text Box 52"/>
          <p:cNvSpPr txBox="1">
            <a:spLocks noChangeArrowheads="1"/>
          </p:cNvSpPr>
          <p:nvPr/>
        </p:nvSpPr>
        <p:spPr bwMode="auto">
          <a:xfrm>
            <a:off x="6834188" y="3024189"/>
            <a:ext cx="38338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last bit of 2</a:t>
            </a:r>
            <a:r>
              <a:rPr lang="en-US" baseline="30000">
                <a:solidFill>
                  <a:prstClr val="black"/>
                </a:solidFill>
                <a:latin typeface="Arial" charset="0"/>
              </a:rPr>
              <a:t>nd</a:t>
            </a:r>
            <a:r>
              <a:rPr lang="en-US">
                <a:solidFill>
                  <a:prstClr val="black"/>
                </a:solidFill>
                <a:latin typeface="Arial" charset="0"/>
              </a:rPr>
              <a:t> packet arrives, send ACK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9971" name="Line 53"/>
          <p:cNvSpPr>
            <a:spLocks noChangeShapeType="1"/>
          </p:cNvSpPr>
          <p:nvPr/>
        </p:nvSpPr>
        <p:spPr bwMode="auto">
          <a:xfrm flipV="1">
            <a:off x="6778626" y="3182938"/>
            <a:ext cx="112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72" name="Line 54"/>
          <p:cNvSpPr>
            <a:spLocks noChangeShapeType="1"/>
          </p:cNvSpPr>
          <p:nvPr/>
        </p:nvSpPr>
        <p:spPr bwMode="auto">
          <a:xfrm flipV="1">
            <a:off x="6789738" y="3435350"/>
            <a:ext cx="112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73" name="Text Box 55"/>
          <p:cNvSpPr txBox="1">
            <a:spLocks noChangeArrowheads="1"/>
          </p:cNvSpPr>
          <p:nvPr/>
        </p:nvSpPr>
        <p:spPr bwMode="auto">
          <a:xfrm>
            <a:off x="6829426" y="3257551"/>
            <a:ext cx="38385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last bit of 3</a:t>
            </a:r>
            <a:r>
              <a:rPr lang="en-US" baseline="30000">
                <a:solidFill>
                  <a:prstClr val="black"/>
                </a:solidFill>
                <a:latin typeface="Arial" charset="0"/>
              </a:rPr>
              <a:t>rd</a:t>
            </a:r>
            <a:r>
              <a:rPr lang="en-US">
                <a:solidFill>
                  <a:prstClr val="black"/>
                </a:solidFill>
                <a:latin typeface="Arial" charset="0"/>
              </a:rPr>
              <a:t> packet arrives, send ACK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6118" name="Text Box 57"/>
          <p:cNvSpPr txBox="1">
            <a:spLocks noChangeArrowheads="1"/>
          </p:cNvSpPr>
          <p:nvPr/>
        </p:nvSpPr>
        <p:spPr bwMode="auto">
          <a:xfrm>
            <a:off x="7042150" y="4152901"/>
            <a:ext cx="34607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>
                <a:solidFill>
                  <a:srgbClr val="CC0000"/>
                </a:solidFill>
                <a:latin typeface="Arial" charset="0"/>
              </a:rPr>
              <a:t>3-packet pipelining increases</a:t>
            </a:r>
          </a:p>
          <a:p>
            <a:pPr>
              <a:defRPr/>
            </a:pPr>
            <a:r>
              <a:rPr lang="en-US" sz="2000">
                <a:solidFill>
                  <a:srgbClr val="CC0000"/>
                </a:solidFill>
                <a:latin typeface="Arial" charset="0"/>
              </a:rPr>
              <a:t> utilization by a factor of 3!</a:t>
            </a:r>
          </a:p>
        </p:txBody>
      </p:sp>
      <p:sp>
        <p:nvSpPr>
          <p:cNvPr id="46119" name="Line 58"/>
          <p:cNvSpPr>
            <a:spLocks noChangeShapeType="1"/>
          </p:cNvSpPr>
          <p:nvPr/>
        </p:nvSpPr>
        <p:spPr bwMode="auto">
          <a:xfrm flipH="1">
            <a:off x="4850469" y="4821238"/>
            <a:ext cx="3185455" cy="4079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aphicFrame>
        <p:nvGraphicFramePr>
          <p:cNvPr id="39976" name="Object 61"/>
          <p:cNvGraphicFramePr>
            <a:graphicFrameLocks noChangeAspect="1"/>
          </p:cNvGraphicFramePr>
          <p:nvPr/>
        </p:nvGraphicFramePr>
        <p:xfrm>
          <a:off x="3079751" y="5087938"/>
          <a:ext cx="6748463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Picture" r:id="rId3" imgW="3581400" imgH="495300" progId="Word.Picture.8">
                  <p:embed/>
                </p:oleObj>
              </mc:Choice>
              <mc:Fallback>
                <p:oleObj name="Picture" r:id="rId3" imgW="3581400" imgH="4953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1" y="5087938"/>
                        <a:ext cx="6748463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553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7FC9B27A-0818-42F8-8E87-3156B4685FA1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37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07964"/>
            <a:ext cx="8610601" cy="556741"/>
          </a:xfrm>
        </p:spPr>
        <p:txBody>
          <a:bodyPr/>
          <a:lstStyle/>
          <a:p>
            <a:pPr>
              <a:defRPr/>
            </a:pPr>
            <a:r>
              <a:rPr lang="en-US" sz="3500" dirty="0">
                <a:ea typeface="ＭＳ Ｐゴシック" charset="0"/>
              </a:rPr>
              <a:t>Pipelined </a:t>
            </a:r>
            <a:r>
              <a:rPr lang="en-US" sz="3500" dirty="0" smtClean="0">
                <a:ea typeface="ＭＳ Ｐゴシック" charset="0"/>
              </a:rPr>
              <a:t>protocols: </a:t>
            </a:r>
            <a:r>
              <a:rPr lang="en-US" sz="3500" dirty="0" err="1" smtClean="0">
                <a:ea typeface="ＭＳ Ｐゴシック" charset="0"/>
              </a:rPr>
              <a:t>ack</a:t>
            </a:r>
            <a:r>
              <a:rPr lang="en-US" sz="3500" dirty="0" smtClean="0">
                <a:ea typeface="ＭＳ Ｐゴシック" charset="0"/>
              </a:rPr>
              <a:t>-based </a:t>
            </a:r>
            <a:r>
              <a:rPr lang="en-US" sz="3500" dirty="0">
                <a:ea typeface="ＭＳ Ｐゴシック" charset="0"/>
              </a:rPr>
              <a:t>error control</a:t>
            </a:r>
            <a:endParaRPr lang="en-US" sz="3500" dirty="0">
              <a:ea typeface="ＭＳ Ｐゴシック" charset="0"/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1113692" y="1260514"/>
            <a:ext cx="8582708" cy="1076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dirty="0">
                <a:solidFill>
                  <a:prstClr val="black"/>
                </a:solidFill>
                <a:ea typeface="ＭＳ Ｐゴシック" charset="0"/>
              </a:rPr>
              <a:t>if data is lost, two generic forms of pipelined protocols: </a:t>
            </a: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go-Back-n, selective repeat</a:t>
            </a:r>
          </a:p>
        </p:txBody>
      </p:sp>
    </p:spTree>
    <p:extLst>
      <p:ext uri="{BB962C8B-B14F-4D97-AF65-F5344CB8AC3E}">
        <p14:creationId xmlns:p14="http://schemas.microsoft.com/office/powerpoint/2010/main" val="12048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4821BB7E-D182-48A9-86D5-35165B7856BD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38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7772400" cy="612304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  <a:cs typeface="+mj-cs"/>
              </a:rPr>
              <a:t>Go-Back-n: </a:t>
            </a:r>
            <a:r>
              <a:rPr lang="en-US" dirty="0">
                <a:ea typeface="ＭＳ Ｐゴシック" charset="0"/>
                <a:cs typeface="+mj-cs"/>
              </a:rPr>
              <a:t>sender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314450"/>
            <a:ext cx="8324850" cy="602382"/>
          </a:xfrm>
        </p:spPr>
        <p:txBody>
          <a:bodyPr/>
          <a:lstStyle/>
          <a:p>
            <a:pPr>
              <a:defRPr/>
            </a:pPr>
            <a:r>
              <a:rPr lang="ja-JP" altLang="en-US" sz="2400" dirty="0"/>
              <a:t>“</a:t>
            </a:r>
            <a:r>
              <a:rPr lang="en-US" altLang="ja-JP" sz="2400" dirty="0"/>
              <a:t>window</a:t>
            </a:r>
            <a:r>
              <a:rPr lang="ja-JP" altLang="en-US" sz="2400" dirty="0"/>
              <a:t>”</a:t>
            </a:r>
            <a:r>
              <a:rPr lang="en-US" altLang="ja-JP" sz="2400" dirty="0"/>
              <a:t> of up to N, consecutive </a:t>
            </a:r>
            <a:r>
              <a:rPr lang="en-US" altLang="ja-JP" sz="2400" dirty="0" err="1"/>
              <a:t>unack</a:t>
            </a:r>
            <a:r>
              <a:rPr lang="ja-JP" altLang="en-US" sz="2400" dirty="0"/>
              <a:t>’</a:t>
            </a:r>
            <a:r>
              <a:rPr lang="en-US" altLang="ja-JP" sz="2400" dirty="0" err="1"/>
              <a:t>ed</a:t>
            </a:r>
            <a:r>
              <a:rPr lang="en-US" altLang="ja-JP" sz="2400" dirty="0"/>
              <a:t> </a:t>
            </a:r>
            <a:r>
              <a:rPr lang="en-US" altLang="ja-JP" sz="2400" dirty="0" err="1"/>
              <a:t>pkts</a:t>
            </a:r>
            <a:r>
              <a:rPr lang="en-US" altLang="ja-JP" sz="2400" dirty="0"/>
              <a:t> allowed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pic>
        <p:nvPicPr>
          <p:cNvPr id="41990" name="Picture 4" descr="gbn_seqn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076" y="2263776"/>
            <a:ext cx="8099425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5" name="Rectangle 5"/>
          <p:cNvSpPr>
            <a:spLocks noChangeArrowheads="1"/>
          </p:cNvSpPr>
          <p:nvPr/>
        </p:nvSpPr>
        <p:spPr bwMode="auto">
          <a:xfrm>
            <a:off x="1348154" y="4149726"/>
            <a:ext cx="8976946" cy="1629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ACK(n): ACKs all </a:t>
            </a:r>
            <a:r>
              <a:rPr lang="en-US" sz="2400" dirty="0" err="1">
                <a:solidFill>
                  <a:prstClr val="black"/>
                </a:solidFill>
                <a:latin typeface="Gill Sans MT" pitchFamily="34" charset="0"/>
              </a:rPr>
              <a:t>pkts</a:t>
            </a: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 up to, including </a:t>
            </a:r>
            <a:r>
              <a:rPr lang="en-US" sz="2400" dirty="0" err="1">
                <a:solidFill>
                  <a:prstClr val="black"/>
                </a:solidFill>
                <a:latin typeface="Gill Sans MT" pitchFamily="34" charset="0"/>
              </a:rPr>
              <a:t>seq</a:t>
            </a: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 # n - </a:t>
            </a:r>
            <a:r>
              <a:rPr lang="ja-JP" altLang="en-US" sz="2400" i="1" dirty="0">
                <a:solidFill>
                  <a:srgbClr val="CC0000"/>
                </a:solidFill>
                <a:latin typeface="Gill Sans MT" pitchFamily="34" charset="0"/>
              </a:rPr>
              <a:t>“</a:t>
            </a:r>
            <a:r>
              <a:rPr lang="en-US" altLang="ja-JP" sz="2400" i="1" dirty="0">
                <a:solidFill>
                  <a:srgbClr val="CC0000"/>
                </a:solidFill>
                <a:latin typeface="Gill Sans MT" pitchFamily="34" charset="0"/>
              </a:rPr>
              <a:t>cumulative ACK</a:t>
            </a:r>
            <a:r>
              <a:rPr lang="ja-JP" altLang="en-US" sz="2400" i="1" dirty="0">
                <a:solidFill>
                  <a:srgbClr val="CC0000"/>
                </a:solidFill>
                <a:latin typeface="Gill Sans MT" pitchFamily="34" charset="0"/>
              </a:rPr>
              <a:t>”</a:t>
            </a:r>
            <a:endParaRPr lang="en-US" altLang="ja-JP" sz="2400" i="1" dirty="0">
              <a:solidFill>
                <a:srgbClr val="CC0000"/>
              </a:solidFill>
              <a:latin typeface="Gill Sans MT" pitchFamily="34" charset="0"/>
            </a:endParaRPr>
          </a:p>
          <a:p>
            <a:pPr marL="800100" lvl="1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may receive duplicate ACKs </a:t>
            </a:r>
            <a:endParaRPr lang="en-US" sz="2000" dirty="0">
              <a:solidFill>
                <a:prstClr val="black"/>
              </a:solidFill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timer for oldest in-flight </a:t>
            </a:r>
            <a:r>
              <a:rPr lang="en-US" sz="2400" dirty="0" err="1">
                <a:solidFill>
                  <a:prstClr val="black"/>
                </a:solidFill>
                <a:latin typeface="Gill Sans MT" pitchFamily="34" charset="0"/>
              </a:rPr>
              <a:t>pkt</a:t>
            </a:r>
            <a:endParaRPr lang="en-US" sz="2400" dirty="0">
              <a:solidFill>
                <a:prstClr val="black"/>
              </a:solidFill>
              <a:latin typeface="Gill Sans MT" pitchFamily="34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Arial" panose="020B0604020202020204" pitchFamily="34" charset="0"/>
              <a:buChar char="•"/>
              <a:defRPr/>
            </a:pPr>
            <a:r>
              <a:rPr lang="en-US" sz="2400" i="1" dirty="0">
                <a:solidFill>
                  <a:prstClr val="black"/>
                </a:solidFill>
                <a:latin typeface="Gill Sans MT" pitchFamily="34" charset="0"/>
              </a:rPr>
              <a:t>timeout(n):</a:t>
            </a: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retransmit packet n</a:t>
            </a: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 and </a:t>
            </a: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all higher </a:t>
            </a:r>
            <a:r>
              <a:rPr lang="en-US" sz="2400" dirty="0" err="1">
                <a:solidFill>
                  <a:prstClr val="black"/>
                </a:solidFill>
                <a:latin typeface="Gill Sans MT" pitchFamily="34" charset="0"/>
              </a:rPr>
              <a:t>seq</a:t>
            </a: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 # </a:t>
            </a:r>
            <a:r>
              <a:rPr lang="en-US" sz="2400" dirty="0" err="1">
                <a:solidFill>
                  <a:prstClr val="black"/>
                </a:solidFill>
                <a:latin typeface="Gill Sans MT" pitchFamily="34" charset="0"/>
              </a:rPr>
              <a:t>pkts</a:t>
            </a: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 in </a:t>
            </a:r>
            <a:r>
              <a:rPr lang="en-US" sz="2400" dirty="0">
                <a:solidFill>
                  <a:prstClr val="black"/>
                </a:solidFill>
                <a:latin typeface="Gill Sans MT" pitchFamily="34" charset="0"/>
              </a:rPr>
              <a:t>window</a:t>
            </a:r>
            <a:endParaRPr lang="en-US" sz="2400" dirty="0">
              <a:solidFill>
                <a:prstClr val="black"/>
              </a:solidFill>
              <a:latin typeface="Gill Sans MT" pitchFamily="34" charset="0"/>
            </a:endParaRPr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3163889" y="2789239"/>
            <a:ext cx="2206625" cy="636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79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C11BC6AA-3812-4092-8063-5528A9BFA384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39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0" y="204789"/>
            <a:ext cx="7772400" cy="650875"/>
          </a:xfrm>
        </p:spPr>
        <p:txBody>
          <a:bodyPr/>
          <a:lstStyle/>
          <a:p>
            <a:pPr>
              <a:defRPr/>
            </a:pPr>
            <a:r>
              <a:rPr lang="en-US" sz="4000" dirty="0" err="1" smtClean="0">
                <a:ea typeface="ＭＳ Ｐゴシック" charset="0"/>
              </a:rPr>
              <a:t>GBn</a:t>
            </a:r>
            <a:r>
              <a:rPr lang="en-US" sz="4000" dirty="0" smtClean="0">
                <a:ea typeface="ＭＳ Ｐゴシック" charset="0"/>
              </a:rPr>
              <a:t> in action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51205" name="Text Box 4"/>
          <p:cNvSpPr txBox="1">
            <a:spLocks noChangeArrowheads="1"/>
          </p:cNvSpPr>
          <p:nvPr/>
        </p:nvSpPr>
        <p:spPr bwMode="auto">
          <a:xfrm>
            <a:off x="4156075" y="1412876"/>
            <a:ext cx="12461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>
                <a:solidFill>
                  <a:prstClr val="black"/>
                </a:solidFill>
              </a:rPr>
              <a:t>send  pkt0</a:t>
            </a:r>
          </a:p>
          <a:p>
            <a:pPr algn="r">
              <a:defRPr/>
            </a:pPr>
            <a:r>
              <a:rPr lang="en-US" sz="1800">
                <a:solidFill>
                  <a:prstClr val="black"/>
                </a:solidFill>
              </a:rPr>
              <a:t>send  pkt1</a:t>
            </a:r>
          </a:p>
          <a:p>
            <a:pPr algn="r">
              <a:defRPr/>
            </a:pPr>
            <a:r>
              <a:rPr lang="en-US" sz="1800">
                <a:solidFill>
                  <a:prstClr val="black"/>
                </a:solidFill>
              </a:rPr>
              <a:t>send  pkt2</a:t>
            </a:r>
          </a:p>
          <a:p>
            <a:pPr algn="r">
              <a:defRPr/>
            </a:pPr>
            <a:r>
              <a:rPr lang="en-US" sz="1800">
                <a:solidFill>
                  <a:prstClr val="black"/>
                </a:solidFill>
              </a:rPr>
              <a:t>send  pkt3</a:t>
            </a:r>
          </a:p>
          <a:p>
            <a:pPr algn="r">
              <a:defRPr/>
            </a:pPr>
            <a:r>
              <a:rPr lang="en-US" sz="1800">
                <a:solidFill>
                  <a:prstClr val="black"/>
                </a:solidFill>
              </a:rPr>
              <a:t>(wait)</a:t>
            </a:r>
          </a:p>
        </p:txBody>
      </p:sp>
      <p:sp>
        <p:nvSpPr>
          <p:cNvPr id="51206" name="Text Box 5"/>
          <p:cNvSpPr txBox="1">
            <a:spLocks noChangeArrowheads="1"/>
          </p:cNvSpPr>
          <p:nvPr/>
        </p:nvSpPr>
        <p:spPr bwMode="auto">
          <a:xfrm>
            <a:off x="4476751" y="1041401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51207" name="Text Box 6"/>
          <p:cNvSpPr txBox="1">
            <a:spLocks noChangeArrowheads="1"/>
          </p:cNvSpPr>
          <p:nvPr/>
        </p:nvSpPr>
        <p:spPr bwMode="auto">
          <a:xfrm>
            <a:off x="7507288" y="1060451"/>
            <a:ext cx="10715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 dirty="0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51208" name="Line 14"/>
          <p:cNvSpPr>
            <a:spLocks noChangeShapeType="1"/>
          </p:cNvSpPr>
          <p:nvPr/>
        </p:nvSpPr>
        <p:spPr bwMode="auto">
          <a:xfrm>
            <a:off x="7581901" y="1658938"/>
            <a:ext cx="11113" cy="4538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09" name="Text Box 15"/>
          <p:cNvSpPr txBox="1">
            <a:spLocks noChangeArrowheads="1"/>
          </p:cNvSpPr>
          <p:nvPr/>
        </p:nvSpPr>
        <p:spPr bwMode="auto">
          <a:xfrm>
            <a:off x="7524751" y="1854201"/>
            <a:ext cx="25685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prstClr val="black"/>
                </a:solidFill>
              </a:rPr>
              <a:t>receive pkt0, send ack0</a:t>
            </a:r>
          </a:p>
          <a:p>
            <a:pPr>
              <a:defRPr/>
            </a:pPr>
            <a:r>
              <a:rPr lang="en-US" sz="1800" dirty="0">
                <a:solidFill>
                  <a:prstClr val="black"/>
                </a:solidFill>
              </a:rPr>
              <a:t>receive pkt1, send ack1</a:t>
            </a:r>
          </a:p>
          <a:p>
            <a:pPr>
              <a:defRPr/>
            </a:pP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800" dirty="0">
                <a:solidFill>
                  <a:prstClr val="black"/>
                </a:solidFill>
              </a:rPr>
              <a:t>receive pkt3, discard, </a:t>
            </a:r>
          </a:p>
          <a:p>
            <a:pPr>
              <a:defRPr/>
            </a:pPr>
            <a:r>
              <a:rPr lang="en-US" sz="1800" dirty="0">
                <a:solidFill>
                  <a:prstClr val="black"/>
                </a:solidFill>
              </a:rPr>
              <a:t>           (re)send ack1</a:t>
            </a:r>
          </a:p>
        </p:txBody>
      </p:sp>
      <p:sp>
        <p:nvSpPr>
          <p:cNvPr id="51210" name="Text Box 22"/>
          <p:cNvSpPr txBox="1">
            <a:spLocks noChangeArrowheads="1"/>
          </p:cNvSpPr>
          <p:nvPr/>
        </p:nvSpPr>
        <p:spPr bwMode="auto">
          <a:xfrm>
            <a:off x="3300414" y="3016250"/>
            <a:ext cx="21542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 dirty="0" err="1">
                <a:solidFill>
                  <a:prstClr val="black"/>
                </a:solidFill>
              </a:rPr>
              <a:t>rcv</a:t>
            </a:r>
            <a:r>
              <a:rPr lang="en-US" sz="1800" dirty="0">
                <a:solidFill>
                  <a:prstClr val="black"/>
                </a:solidFill>
              </a:rPr>
              <a:t> ack0, send pkt4</a:t>
            </a:r>
          </a:p>
          <a:p>
            <a:pPr algn="r">
              <a:defRPr/>
            </a:pPr>
            <a:r>
              <a:rPr lang="en-US" sz="1800" dirty="0" err="1">
                <a:solidFill>
                  <a:prstClr val="black"/>
                </a:solidFill>
              </a:rPr>
              <a:t>rcv</a:t>
            </a:r>
            <a:r>
              <a:rPr lang="en-US" sz="1800" dirty="0">
                <a:solidFill>
                  <a:prstClr val="black"/>
                </a:solidFill>
              </a:rPr>
              <a:t> ack1, send pkt5</a:t>
            </a:r>
          </a:p>
          <a:p>
            <a:pPr algn="r">
              <a:defRPr/>
            </a:pPr>
            <a:endParaRPr lang="en-US" sz="1800" dirty="0">
              <a:solidFill>
                <a:prstClr val="black"/>
              </a:solidFill>
            </a:endParaRPr>
          </a:p>
        </p:txBody>
      </p:sp>
      <p:pic>
        <p:nvPicPr>
          <p:cNvPr id="43019" name="Picture 34" descr="alarm_clock_ring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1" y="4164013"/>
            <a:ext cx="436563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12" name="Text Box 35"/>
          <p:cNvSpPr txBox="1">
            <a:spLocks noChangeArrowheads="1"/>
          </p:cNvSpPr>
          <p:nvPr/>
        </p:nvSpPr>
        <p:spPr bwMode="auto">
          <a:xfrm>
            <a:off x="3835400" y="4379913"/>
            <a:ext cx="1538288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lnSpc>
                <a:spcPct val="75000"/>
              </a:lnSpc>
              <a:defRPr/>
            </a:pPr>
            <a:r>
              <a:rPr lang="en-US" sz="1800" i="1">
                <a:solidFill>
                  <a:srgbClr val="FF0000"/>
                </a:solidFill>
              </a:rPr>
              <a:t>pkt 2 timeout</a:t>
            </a:r>
          </a:p>
        </p:txBody>
      </p:sp>
      <p:sp>
        <p:nvSpPr>
          <p:cNvPr id="51213" name="Text Box 36"/>
          <p:cNvSpPr txBox="1">
            <a:spLocks noChangeArrowheads="1"/>
          </p:cNvSpPr>
          <p:nvPr/>
        </p:nvSpPr>
        <p:spPr bwMode="auto">
          <a:xfrm>
            <a:off x="4160839" y="4594226"/>
            <a:ext cx="1246187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lnSpc>
                <a:spcPct val="90000"/>
              </a:lnSpc>
              <a:defRPr/>
            </a:pPr>
            <a:r>
              <a:rPr lang="en-US" sz="1800">
                <a:solidFill>
                  <a:prstClr val="black"/>
                </a:solidFill>
              </a:rPr>
              <a:t>send  pkt2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1800">
                <a:solidFill>
                  <a:prstClr val="black"/>
                </a:solidFill>
              </a:rPr>
              <a:t>send  pkt3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1800">
                <a:solidFill>
                  <a:prstClr val="black"/>
                </a:solidFill>
              </a:rPr>
              <a:t>send  pkt4</a:t>
            </a:r>
          </a:p>
          <a:p>
            <a:pPr algn="r">
              <a:lnSpc>
                <a:spcPct val="90000"/>
              </a:lnSpc>
              <a:defRPr/>
            </a:pPr>
            <a:r>
              <a:rPr lang="en-US" sz="1800">
                <a:solidFill>
                  <a:prstClr val="black"/>
                </a:solidFill>
              </a:rPr>
              <a:t>send  pkt5</a:t>
            </a:r>
          </a:p>
        </p:txBody>
      </p:sp>
      <p:sp>
        <p:nvSpPr>
          <p:cNvPr id="51214" name="Line 7"/>
          <p:cNvSpPr>
            <a:spLocks noChangeShapeType="1"/>
          </p:cNvSpPr>
          <p:nvPr/>
        </p:nvSpPr>
        <p:spPr bwMode="auto">
          <a:xfrm>
            <a:off x="5446713" y="1606551"/>
            <a:ext cx="2101850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15" name="Line 11"/>
          <p:cNvSpPr>
            <a:spLocks noChangeShapeType="1"/>
          </p:cNvSpPr>
          <p:nvPr/>
        </p:nvSpPr>
        <p:spPr bwMode="auto">
          <a:xfrm>
            <a:off x="5445126" y="1881188"/>
            <a:ext cx="2100263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16" name="Line 12"/>
          <p:cNvSpPr>
            <a:spLocks noChangeShapeType="1"/>
          </p:cNvSpPr>
          <p:nvPr/>
        </p:nvSpPr>
        <p:spPr bwMode="auto">
          <a:xfrm>
            <a:off x="5461000" y="2144714"/>
            <a:ext cx="876300" cy="2000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17" name="Line 13"/>
          <p:cNvSpPr>
            <a:spLocks noChangeShapeType="1"/>
          </p:cNvSpPr>
          <p:nvPr/>
        </p:nvSpPr>
        <p:spPr bwMode="auto">
          <a:xfrm>
            <a:off x="5467351" y="2430463"/>
            <a:ext cx="2100263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18" name="Line 17"/>
          <p:cNvSpPr>
            <a:spLocks noChangeShapeType="1"/>
          </p:cNvSpPr>
          <p:nvPr/>
        </p:nvSpPr>
        <p:spPr bwMode="auto">
          <a:xfrm flipH="1">
            <a:off x="5453064" y="2130425"/>
            <a:ext cx="2014537" cy="1066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6223001" y="2179638"/>
            <a:ext cx="341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6381750" y="2200275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>
                <a:solidFill>
                  <a:srgbClr val="FF0000"/>
                </a:solidFill>
              </a:rPr>
              <a:t>loss</a:t>
            </a:r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H="1">
            <a:off x="5449889" y="2416175"/>
            <a:ext cx="2014537" cy="11001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22" name="Line 24"/>
          <p:cNvSpPr>
            <a:spLocks noChangeShapeType="1"/>
          </p:cNvSpPr>
          <p:nvPr/>
        </p:nvSpPr>
        <p:spPr bwMode="auto">
          <a:xfrm>
            <a:off x="5453063" y="3252788"/>
            <a:ext cx="2100262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23" name="Line 25"/>
          <p:cNvSpPr>
            <a:spLocks noChangeShapeType="1"/>
          </p:cNvSpPr>
          <p:nvPr/>
        </p:nvSpPr>
        <p:spPr bwMode="auto">
          <a:xfrm>
            <a:off x="5484813" y="3571876"/>
            <a:ext cx="2101850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24" name="Line 26"/>
          <p:cNvSpPr>
            <a:spLocks noChangeShapeType="1"/>
          </p:cNvSpPr>
          <p:nvPr/>
        </p:nvSpPr>
        <p:spPr bwMode="auto">
          <a:xfrm flipH="1">
            <a:off x="5481639" y="2946400"/>
            <a:ext cx="2014537" cy="11001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43033" name="Group 29"/>
          <p:cNvGrpSpPr>
            <a:grpSpLocks/>
          </p:cNvGrpSpPr>
          <p:nvPr/>
        </p:nvGrpSpPr>
        <p:grpSpPr bwMode="auto">
          <a:xfrm>
            <a:off x="5341939" y="2135188"/>
            <a:ext cx="103187" cy="2462212"/>
            <a:chOff x="3651" y="1878"/>
            <a:chExt cx="78" cy="963"/>
          </a:xfrm>
        </p:grpSpPr>
        <p:sp>
          <p:nvSpPr>
            <p:cNvPr id="51271" name="Line 30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72" name="Line 31"/>
            <p:cNvSpPr>
              <a:spLocks noChangeShapeType="1"/>
            </p:cNvSpPr>
            <p:nvPr/>
          </p:nvSpPr>
          <p:spPr bwMode="auto">
            <a:xfrm flipH="1">
              <a:off x="3651" y="1878"/>
              <a:ext cx="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73" name="Line 32"/>
            <p:cNvSpPr>
              <a:spLocks noChangeShapeType="1"/>
            </p:cNvSpPr>
            <p:nvPr/>
          </p:nvSpPr>
          <p:spPr bwMode="auto">
            <a:xfrm flipH="1">
              <a:off x="3651" y="2841"/>
              <a:ext cx="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51226" name="Line 37"/>
          <p:cNvSpPr>
            <a:spLocks noChangeShapeType="1"/>
          </p:cNvSpPr>
          <p:nvPr/>
        </p:nvSpPr>
        <p:spPr bwMode="auto">
          <a:xfrm>
            <a:off x="5461001" y="4765676"/>
            <a:ext cx="2100263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27" name="Line 38"/>
          <p:cNvSpPr>
            <a:spLocks noChangeShapeType="1"/>
          </p:cNvSpPr>
          <p:nvPr/>
        </p:nvSpPr>
        <p:spPr bwMode="auto">
          <a:xfrm>
            <a:off x="5453063" y="5010151"/>
            <a:ext cx="2101850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28" name="Line 39"/>
          <p:cNvSpPr>
            <a:spLocks noChangeShapeType="1"/>
          </p:cNvSpPr>
          <p:nvPr/>
        </p:nvSpPr>
        <p:spPr bwMode="auto">
          <a:xfrm>
            <a:off x="5446713" y="5243513"/>
            <a:ext cx="2101850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29" name="Line 40"/>
          <p:cNvSpPr>
            <a:spLocks noChangeShapeType="1"/>
          </p:cNvSpPr>
          <p:nvPr/>
        </p:nvSpPr>
        <p:spPr bwMode="auto">
          <a:xfrm>
            <a:off x="5449888" y="5476876"/>
            <a:ext cx="2100262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30" name="Text Box 41"/>
          <p:cNvSpPr txBox="1">
            <a:spLocks noChangeArrowheads="1"/>
          </p:cNvSpPr>
          <p:nvPr/>
        </p:nvSpPr>
        <p:spPr bwMode="auto">
          <a:xfrm>
            <a:off x="7521575" y="3378200"/>
            <a:ext cx="241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receive pkt4, discard, </a:t>
            </a:r>
          </a:p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           (re)send ack1</a:t>
            </a:r>
          </a:p>
        </p:txBody>
      </p:sp>
      <p:sp>
        <p:nvSpPr>
          <p:cNvPr id="51231" name="Text Box 42"/>
          <p:cNvSpPr txBox="1">
            <a:spLocks noChangeArrowheads="1"/>
          </p:cNvSpPr>
          <p:nvPr/>
        </p:nvSpPr>
        <p:spPr bwMode="auto">
          <a:xfrm>
            <a:off x="7540625" y="3898900"/>
            <a:ext cx="241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receive pkt5, discard, </a:t>
            </a:r>
          </a:p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           (re)send ack1</a:t>
            </a:r>
          </a:p>
        </p:txBody>
      </p:sp>
      <p:sp>
        <p:nvSpPr>
          <p:cNvPr id="51232" name="Text Box 43"/>
          <p:cNvSpPr txBox="1">
            <a:spLocks noChangeArrowheads="1"/>
          </p:cNvSpPr>
          <p:nvPr/>
        </p:nvSpPr>
        <p:spPr bwMode="auto">
          <a:xfrm>
            <a:off x="7551738" y="5053014"/>
            <a:ext cx="2965450" cy="108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800">
                <a:solidFill>
                  <a:prstClr val="black"/>
                </a:solidFill>
              </a:rPr>
              <a:t>rcv pkt2, deliver, send ack2</a:t>
            </a:r>
          </a:p>
          <a:p>
            <a:pPr>
              <a:lnSpc>
                <a:spcPct val="90000"/>
              </a:lnSpc>
              <a:defRPr/>
            </a:pPr>
            <a:r>
              <a:rPr lang="en-US" sz="1800">
                <a:solidFill>
                  <a:prstClr val="black"/>
                </a:solidFill>
              </a:rPr>
              <a:t>rcv pkt3, deliver, send ack3</a:t>
            </a:r>
          </a:p>
          <a:p>
            <a:pPr>
              <a:lnSpc>
                <a:spcPct val="90000"/>
              </a:lnSpc>
              <a:defRPr/>
            </a:pPr>
            <a:r>
              <a:rPr lang="en-US" sz="1800">
                <a:solidFill>
                  <a:prstClr val="black"/>
                </a:solidFill>
              </a:rPr>
              <a:t>rcv pkt4, deliver, send ack4</a:t>
            </a:r>
          </a:p>
          <a:p>
            <a:pPr>
              <a:lnSpc>
                <a:spcPct val="90000"/>
              </a:lnSpc>
              <a:defRPr/>
            </a:pPr>
            <a:r>
              <a:rPr lang="en-US" sz="1800">
                <a:solidFill>
                  <a:prstClr val="black"/>
                </a:solidFill>
              </a:rPr>
              <a:t>rcv pkt5, deliver, send ack5</a:t>
            </a:r>
          </a:p>
        </p:txBody>
      </p:sp>
      <p:sp>
        <p:nvSpPr>
          <p:cNvPr id="51233" name="Text Box 44"/>
          <p:cNvSpPr txBox="1">
            <a:spLocks noChangeArrowheads="1"/>
          </p:cNvSpPr>
          <p:nvPr/>
        </p:nvSpPr>
        <p:spPr bwMode="auto">
          <a:xfrm>
            <a:off x="3603625" y="3881438"/>
            <a:ext cx="1811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>
                <a:solidFill>
                  <a:prstClr val="black"/>
                </a:solidFill>
              </a:rPr>
              <a:t>ignore duplicate ACK</a:t>
            </a:r>
          </a:p>
        </p:txBody>
      </p:sp>
      <p:grpSp>
        <p:nvGrpSpPr>
          <p:cNvPr id="43042" name="Group 65"/>
          <p:cNvGrpSpPr>
            <a:grpSpLocks/>
          </p:cNvGrpSpPr>
          <p:nvPr/>
        </p:nvGrpSpPr>
        <p:grpSpPr bwMode="auto">
          <a:xfrm>
            <a:off x="1706564" y="1450975"/>
            <a:ext cx="1512887" cy="304800"/>
            <a:chOff x="115" y="914"/>
            <a:chExt cx="953" cy="192"/>
          </a:xfrm>
        </p:grpSpPr>
        <p:sp>
          <p:nvSpPr>
            <p:cNvPr id="51269" name="Rectangle 60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70" name="Text Box 46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0 1 2 3 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4 5 6 7 8 </a:t>
              </a:r>
            </a:p>
          </p:txBody>
        </p:sp>
      </p:grpSp>
      <p:sp>
        <p:nvSpPr>
          <p:cNvPr id="51235" name="Text Box 59"/>
          <p:cNvSpPr txBox="1">
            <a:spLocks noChangeArrowheads="1"/>
          </p:cNvSpPr>
          <p:nvPr/>
        </p:nvSpPr>
        <p:spPr bwMode="auto">
          <a:xfrm>
            <a:off x="1663700" y="1104900"/>
            <a:ext cx="2146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u="sng">
                <a:solidFill>
                  <a:srgbClr val="000099"/>
                </a:solidFill>
              </a:rPr>
              <a:t>sender window (N=4)</a:t>
            </a:r>
          </a:p>
        </p:txBody>
      </p:sp>
      <p:grpSp>
        <p:nvGrpSpPr>
          <p:cNvPr id="43044" name="Group 67"/>
          <p:cNvGrpSpPr>
            <a:grpSpLocks/>
          </p:cNvGrpSpPr>
          <p:nvPr/>
        </p:nvGrpSpPr>
        <p:grpSpPr bwMode="auto">
          <a:xfrm>
            <a:off x="1703389" y="1736725"/>
            <a:ext cx="1512887" cy="304800"/>
            <a:chOff x="115" y="914"/>
            <a:chExt cx="953" cy="192"/>
          </a:xfrm>
        </p:grpSpPr>
        <p:sp>
          <p:nvSpPr>
            <p:cNvPr id="51267" name="Rectangle 68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68" name="Text Box 69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0 1 2 3 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4 5 6 7 8 </a:t>
              </a:r>
            </a:p>
          </p:txBody>
        </p:sp>
      </p:grpSp>
      <p:grpSp>
        <p:nvGrpSpPr>
          <p:cNvPr id="43045" name="Group 70"/>
          <p:cNvGrpSpPr>
            <a:grpSpLocks/>
          </p:cNvGrpSpPr>
          <p:nvPr/>
        </p:nvGrpSpPr>
        <p:grpSpPr bwMode="auto">
          <a:xfrm>
            <a:off x="1711325" y="2022475"/>
            <a:ext cx="1512888" cy="304800"/>
            <a:chOff x="115" y="914"/>
            <a:chExt cx="953" cy="192"/>
          </a:xfrm>
        </p:grpSpPr>
        <p:sp>
          <p:nvSpPr>
            <p:cNvPr id="51265" name="Rectangle 71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66" name="Text Box 72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0 1 2 3 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4 5 6 7 8 </a:t>
              </a:r>
            </a:p>
          </p:txBody>
        </p:sp>
      </p:grpSp>
      <p:grpSp>
        <p:nvGrpSpPr>
          <p:cNvPr id="43046" name="Group 73"/>
          <p:cNvGrpSpPr>
            <a:grpSpLocks/>
          </p:cNvGrpSpPr>
          <p:nvPr/>
        </p:nvGrpSpPr>
        <p:grpSpPr bwMode="auto">
          <a:xfrm>
            <a:off x="1708150" y="2297113"/>
            <a:ext cx="1512888" cy="304800"/>
            <a:chOff x="115" y="914"/>
            <a:chExt cx="953" cy="192"/>
          </a:xfrm>
        </p:grpSpPr>
        <p:sp>
          <p:nvSpPr>
            <p:cNvPr id="51263" name="Rectangle 74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64" name="Text Box 75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0 1 2 3 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4 5 6 7 8 </a:t>
              </a:r>
            </a:p>
          </p:txBody>
        </p:sp>
      </p:grpSp>
      <p:sp>
        <p:nvSpPr>
          <p:cNvPr id="51239" name="Rectangle 79"/>
          <p:cNvSpPr>
            <a:spLocks noChangeArrowheads="1"/>
          </p:cNvSpPr>
          <p:nvPr/>
        </p:nvSpPr>
        <p:spPr bwMode="auto">
          <a:xfrm>
            <a:off x="1919288" y="3101975"/>
            <a:ext cx="628650" cy="2286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40" name="Text Box 80"/>
          <p:cNvSpPr txBox="1">
            <a:spLocks noChangeArrowheads="1"/>
          </p:cNvSpPr>
          <p:nvPr/>
        </p:nvSpPr>
        <p:spPr bwMode="auto">
          <a:xfrm>
            <a:off x="1704975" y="3067050"/>
            <a:ext cx="15128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>
                <a:solidFill>
                  <a:prstClr val="black"/>
                </a:solidFill>
                <a:latin typeface="Arial" charset="0"/>
              </a:rPr>
              <a:t>0 </a:t>
            </a:r>
            <a:r>
              <a:rPr lang="en-US" sz="1400">
                <a:solidFill>
                  <a:prstClr val="white"/>
                </a:solidFill>
                <a:latin typeface="Arial" charset="0"/>
              </a:rPr>
              <a:t>1 2 3 4</a:t>
            </a:r>
            <a:r>
              <a:rPr lang="en-US" sz="1400">
                <a:solidFill>
                  <a:prstClr val="black"/>
                </a:solidFill>
                <a:latin typeface="Arial" charset="0"/>
              </a:rPr>
              <a:t> 5 6 7 8 </a:t>
            </a:r>
          </a:p>
        </p:txBody>
      </p:sp>
      <p:grpSp>
        <p:nvGrpSpPr>
          <p:cNvPr id="43049" name="Group 84"/>
          <p:cNvGrpSpPr>
            <a:grpSpLocks/>
          </p:cNvGrpSpPr>
          <p:nvPr/>
        </p:nvGrpSpPr>
        <p:grpSpPr bwMode="auto">
          <a:xfrm>
            <a:off x="1701800" y="3341688"/>
            <a:ext cx="1512888" cy="304800"/>
            <a:chOff x="112" y="2105"/>
            <a:chExt cx="953" cy="192"/>
          </a:xfrm>
        </p:grpSpPr>
        <p:sp>
          <p:nvSpPr>
            <p:cNvPr id="51261" name="Rectangle 82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62" name="Text Box 83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0 1</a:t>
              </a: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 2 3 4 5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43050" name="Group 85"/>
          <p:cNvGrpSpPr>
            <a:grpSpLocks/>
          </p:cNvGrpSpPr>
          <p:nvPr/>
        </p:nvGrpSpPr>
        <p:grpSpPr bwMode="auto">
          <a:xfrm>
            <a:off x="1690689" y="4635500"/>
            <a:ext cx="1512887" cy="304800"/>
            <a:chOff x="112" y="2105"/>
            <a:chExt cx="953" cy="192"/>
          </a:xfrm>
        </p:grpSpPr>
        <p:sp>
          <p:nvSpPr>
            <p:cNvPr id="51259" name="Rectangle 86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60" name="Text Box 87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0 1</a:t>
              </a: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 2 3 4 5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43051" name="Group 88"/>
          <p:cNvGrpSpPr>
            <a:grpSpLocks/>
          </p:cNvGrpSpPr>
          <p:nvPr/>
        </p:nvGrpSpPr>
        <p:grpSpPr bwMode="auto">
          <a:xfrm>
            <a:off x="1698625" y="4876800"/>
            <a:ext cx="1512888" cy="304800"/>
            <a:chOff x="112" y="2105"/>
            <a:chExt cx="953" cy="192"/>
          </a:xfrm>
        </p:grpSpPr>
        <p:sp>
          <p:nvSpPr>
            <p:cNvPr id="51257" name="Rectangle 89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58" name="Text Box 90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0 1</a:t>
              </a: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 2 3 4 5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43052" name="Group 91"/>
          <p:cNvGrpSpPr>
            <a:grpSpLocks/>
          </p:cNvGrpSpPr>
          <p:nvPr/>
        </p:nvGrpSpPr>
        <p:grpSpPr bwMode="auto">
          <a:xfrm>
            <a:off x="1695450" y="5140325"/>
            <a:ext cx="1512888" cy="304800"/>
            <a:chOff x="112" y="2105"/>
            <a:chExt cx="953" cy="192"/>
          </a:xfrm>
        </p:grpSpPr>
        <p:sp>
          <p:nvSpPr>
            <p:cNvPr id="51255" name="Rectangle 92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56" name="Text Box 93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0 1</a:t>
              </a: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 2 3 4 5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43053" name="Group 94"/>
          <p:cNvGrpSpPr>
            <a:grpSpLocks/>
          </p:cNvGrpSpPr>
          <p:nvPr/>
        </p:nvGrpSpPr>
        <p:grpSpPr bwMode="auto">
          <a:xfrm>
            <a:off x="1692275" y="5381625"/>
            <a:ext cx="1512888" cy="304800"/>
            <a:chOff x="112" y="2105"/>
            <a:chExt cx="953" cy="192"/>
          </a:xfrm>
        </p:grpSpPr>
        <p:sp>
          <p:nvSpPr>
            <p:cNvPr id="51253" name="Rectangle 95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1254" name="Text Box 96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0 1</a:t>
              </a: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 2 3 4 5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 6 7 8 </a:t>
              </a:r>
            </a:p>
          </p:txBody>
        </p:sp>
      </p:grpSp>
      <p:sp>
        <p:nvSpPr>
          <p:cNvPr id="51247" name="Line 98"/>
          <p:cNvSpPr>
            <a:spLocks noChangeShapeType="1"/>
          </p:cNvSpPr>
          <p:nvPr/>
        </p:nvSpPr>
        <p:spPr bwMode="auto">
          <a:xfrm flipH="1">
            <a:off x="6515101" y="3757613"/>
            <a:ext cx="1033463" cy="5635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48" name="Line 99"/>
          <p:cNvSpPr>
            <a:spLocks noChangeShapeType="1"/>
          </p:cNvSpPr>
          <p:nvPr/>
        </p:nvSpPr>
        <p:spPr bwMode="auto">
          <a:xfrm flipH="1">
            <a:off x="6521451" y="4067176"/>
            <a:ext cx="1033463" cy="5635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49" name="Line 100"/>
          <p:cNvSpPr>
            <a:spLocks noChangeShapeType="1"/>
          </p:cNvSpPr>
          <p:nvPr/>
        </p:nvSpPr>
        <p:spPr bwMode="auto">
          <a:xfrm flipH="1">
            <a:off x="6516688" y="5257801"/>
            <a:ext cx="1033462" cy="5635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50" name="Line 101"/>
          <p:cNvSpPr>
            <a:spLocks noChangeShapeType="1"/>
          </p:cNvSpPr>
          <p:nvPr/>
        </p:nvSpPr>
        <p:spPr bwMode="auto">
          <a:xfrm flipH="1">
            <a:off x="6500813" y="5511801"/>
            <a:ext cx="1033462" cy="5635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51" name="Line 102"/>
          <p:cNvSpPr>
            <a:spLocks noChangeShapeType="1"/>
          </p:cNvSpPr>
          <p:nvPr/>
        </p:nvSpPr>
        <p:spPr bwMode="auto">
          <a:xfrm flipH="1">
            <a:off x="6484938" y="5754688"/>
            <a:ext cx="1033462" cy="5635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1252" name="Line 103"/>
          <p:cNvSpPr>
            <a:spLocks noChangeShapeType="1"/>
          </p:cNvSpPr>
          <p:nvPr/>
        </p:nvSpPr>
        <p:spPr bwMode="auto">
          <a:xfrm flipH="1">
            <a:off x="6469063" y="5997576"/>
            <a:ext cx="1033462" cy="563563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43600" y="95350"/>
            <a:ext cx="5913438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r>
              <a:rPr lang="sv-SE" sz="1600" dirty="0" smtClean="0">
                <a:hlinkClick r:id="rId3"/>
              </a:rPr>
              <a:t>https://media.pearsoncmg.com/aw/ecs_kurose_compnetwork_7/cw/content/interactiveanimations/go-back-n-protocol/index.html</a:t>
            </a:r>
            <a:r>
              <a:rPr lang="sv-SE" sz="1600" dirty="0" smtClean="0"/>
              <a:t> 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66381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Internet transport-layer protocols</a:t>
            </a:r>
            <a:endParaRPr lang="en-US"/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8585" y="971857"/>
            <a:ext cx="7171560" cy="182032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/>
              <a:t>R</a:t>
            </a:r>
            <a:r>
              <a:rPr lang="en-US" dirty="0" smtClean="0"/>
              <a:t>eliable</a:t>
            </a:r>
            <a:r>
              <a:rPr lang="en-US" dirty="0" smtClean="0"/>
              <a:t>, in-order delivery: </a:t>
            </a:r>
            <a:r>
              <a:rPr lang="en-US" b="1" dirty="0" smtClean="0"/>
              <a:t>TCP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 smtClean="0"/>
              <a:t>also provides</a:t>
            </a:r>
          </a:p>
          <a:p>
            <a:pPr lvl="1"/>
            <a:r>
              <a:rPr lang="en-US" dirty="0"/>
              <a:t>connection setup</a:t>
            </a:r>
          </a:p>
          <a:p>
            <a:pPr lvl="1"/>
            <a:r>
              <a:rPr lang="en-US" dirty="0" smtClean="0"/>
              <a:t>flow control</a:t>
            </a:r>
          </a:p>
          <a:p>
            <a:pPr lvl="1"/>
            <a:r>
              <a:rPr lang="en-US" dirty="0" smtClean="0"/>
              <a:t>+ care for the health of the network (aka TCP’s congestion control)</a:t>
            </a:r>
            <a:endParaRPr lang="en-US" dirty="0"/>
          </a:p>
        </p:txBody>
      </p:sp>
      <p:sp>
        <p:nvSpPr>
          <p:cNvPr id="614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46410" y="6498018"/>
            <a:ext cx="730424" cy="365125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fld id="{86FDFB58-7F91-423C-A4F7-F3B2E41ECEC4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 smtClean="0">
              <a:solidFill>
                <a:prstClr val="black"/>
              </a:solidFill>
            </a:endParaRPr>
          </a:p>
        </p:txBody>
      </p:sp>
      <p:grpSp>
        <p:nvGrpSpPr>
          <p:cNvPr id="4100" name="Group 940"/>
          <p:cNvGrpSpPr>
            <a:grpSpLocks/>
          </p:cNvGrpSpPr>
          <p:nvPr/>
        </p:nvGrpSpPr>
        <p:grpSpPr bwMode="auto">
          <a:xfrm>
            <a:off x="7906285" y="1336641"/>
            <a:ext cx="3540125" cy="4719145"/>
            <a:chOff x="3277" y="974"/>
            <a:chExt cx="2230" cy="2863"/>
          </a:xfrm>
        </p:grpSpPr>
        <p:sp>
          <p:nvSpPr>
            <p:cNvPr id="4230" name="Freeform 941"/>
            <p:cNvSpPr>
              <a:spLocks/>
            </p:cNvSpPr>
            <p:nvPr/>
          </p:nvSpPr>
          <p:spPr bwMode="auto">
            <a:xfrm>
              <a:off x="3277" y="1079"/>
              <a:ext cx="1094" cy="675"/>
            </a:xfrm>
            <a:custGeom>
              <a:avLst/>
              <a:gdLst>
                <a:gd name="T0" fmla="*/ 948 w 1036"/>
                <a:gd name="T1" fmla="*/ 11 h 675"/>
                <a:gd name="T2" fmla="*/ 571 w 1036"/>
                <a:gd name="T3" fmla="*/ 53 h 675"/>
                <a:gd name="T4" fmla="*/ 302 w 1036"/>
                <a:gd name="T5" fmla="*/ 129 h 675"/>
                <a:gd name="T6" fmla="*/ 224 w 1036"/>
                <a:gd name="T7" fmla="*/ 229 h 675"/>
                <a:gd name="T8" fmla="*/ 31 w 1036"/>
                <a:gd name="T9" fmla="*/ 297 h 675"/>
                <a:gd name="T10" fmla="*/ 25 w 1036"/>
                <a:gd name="T11" fmla="*/ 459 h 675"/>
                <a:gd name="T12" fmla="*/ 193 w 1036"/>
                <a:gd name="T13" fmla="*/ 489 h 675"/>
                <a:gd name="T14" fmla="*/ 672 w 1036"/>
                <a:gd name="T15" fmla="*/ 489 h 675"/>
                <a:gd name="T16" fmla="*/ 874 w 1036"/>
                <a:gd name="T17" fmla="*/ 555 h 675"/>
                <a:gd name="T18" fmla="*/ 1100 w 1036"/>
                <a:gd name="T19" fmla="*/ 657 h 675"/>
                <a:gd name="T20" fmla="*/ 1274 w 1036"/>
                <a:gd name="T21" fmla="*/ 661 h 675"/>
                <a:gd name="T22" fmla="*/ 1393 w 1036"/>
                <a:gd name="T23" fmla="*/ 603 h 675"/>
                <a:gd name="T24" fmla="*/ 1453 w 1036"/>
                <a:gd name="T25" fmla="*/ 445 h 675"/>
                <a:gd name="T26" fmla="*/ 1491 w 1036"/>
                <a:gd name="T27" fmla="*/ 291 h 675"/>
                <a:gd name="T28" fmla="*/ 1495 w 1036"/>
                <a:gd name="T29" fmla="*/ 107 h 675"/>
                <a:gd name="T30" fmla="*/ 1368 w 1036"/>
                <a:gd name="T31" fmla="*/ 17 h 675"/>
                <a:gd name="T32" fmla="*/ 1135 w 1036"/>
                <a:gd name="T33" fmla="*/ 3 h 675"/>
                <a:gd name="T34" fmla="*/ 948 w 1036"/>
                <a:gd name="T35" fmla="*/ 11 h 67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36" h="675">
                  <a:moveTo>
                    <a:pt x="648" y="11"/>
                  </a:moveTo>
                  <a:cubicBezTo>
                    <a:pt x="584" y="19"/>
                    <a:pt x="464" y="33"/>
                    <a:pt x="390" y="53"/>
                  </a:cubicBezTo>
                  <a:cubicBezTo>
                    <a:pt x="316" y="73"/>
                    <a:pt x="246" y="100"/>
                    <a:pt x="206" y="129"/>
                  </a:cubicBezTo>
                  <a:cubicBezTo>
                    <a:pt x="166" y="158"/>
                    <a:pt x="183" y="201"/>
                    <a:pt x="152" y="229"/>
                  </a:cubicBezTo>
                  <a:cubicBezTo>
                    <a:pt x="121" y="257"/>
                    <a:pt x="44" y="259"/>
                    <a:pt x="22" y="297"/>
                  </a:cubicBezTo>
                  <a:cubicBezTo>
                    <a:pt x="0" y="335"/>
                    <a:pt x="0" y="427"/>
                    <a:pt x="18" y="459"/>
                  </a:cubicBezTo>
                  <a:cubicBezTo>
                    <a:pt x="36" y="491"/>
                    <a:pt x="59" y="484"/>
                    <a:pt x="132" y="489"/>
                  </a:cubicBezTo>
                  <a:cubicBezTo>
                    <a:pt x="205" y="494"/>
                    <a:pt x="380" y="478"/>
                    <a:pt x="458" y="489"/>
                  </a:cubicBezTo>
                  <a:cubicBezTo>
                    <a:pt x="536" y="500"/>
                    <a:pt x="549" y="527"/>
                    <a:pt x="598" y="555"/>
                  </a:cubicBezTo>
                  <a:cubicBezTo>
                    <a:pt x="647" y="583"/>
                    <a:pt x="707" y="639"/>
                    <a:pt x="752" y="657"/>
                  </a:cubicBezTo>
                  <a:cubicBezTo>
                    <a:pt x="797" y="675"/>
                    <a:pt x="837" y="670"/>
                    <a:pt x="870" y="661"/>
                  </a:cubicBezTo>
                  <a:cubicBezTo>
                    <a:pt x="903" y="652"/>
                    <a:pt x="932" y="639"/>
                    <a:pt x="952" y="603"/>
                  </a:cubicBezTo>
                  <a:cubicBezTo>
                    <a:pt x="972" y="567"/>
                    <a:pt x="981" y="497"/>
                    <a:pt x="992" y="445"/>
                  </a:cubicBezTo>
                  <a:cubicBezTo>
                    <a:pt x="1003" y="393"/>
                    <a:pt x="1013" y="347"/>
                    <a:pt x="1018" y="291"/>
                  </a:cubicBezTo>
                  <a:cubicBezTo>
                    <a:pt x="1023" y="235"/>
                    <a:pt x="1036" y="153"/>
                    <a:pt x="1022" y="107"/>
                  </a:cubicBezTo>
                  <a:cubicBezTo>
                    <a:pt x="1008" y="61"/>
                    <a:pt x="975" y="34"/>
                    <a:pt x="934" y="17"/>
                  </a:cubicBezTo>
                  <a:cubicBezTo>
                    <a:pt x="893" y="0"/>
                    <a:pt x="824" y="4"/>
                    <a:pt x="776" y="3"/>
                  </a:cubicBezTo>
                  <a:cubicBezTo>
                    <a:pt x="728" y="2"/>
                    <a:pt x="712" y="3"/>
                    <a:pt x="648" y="11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4231" name="Group 942"/>
            <p:cNvGrpSpPr>
              <a:grpSpLocks/>
            </p:cNvGrpSpPr>
            <p:nvPr/>
          </p:nvGrpSpPr>
          <p:grpSpPr bwMode="auto">
            <a:xfrm>
              <a:off x="3383" y="1920"/>
              <a:ext cx="919" cy="588"/>
              <a:chOff x="2889" y="1631"/>
              <a:chExt cx="980" cy="743"/>
            </a:xfrm>
          </p:grpSpPr>
          <p:sp>
            <p:nvSpPr>
              <p:cNvPr id="6657" name="Rectangle 943"/>
              <p:cNvSpPr>
                <a:spLocks noChangeArrowheads="1"/>
              </p:cNvSpPr>
              <p:nvPr/>
            </p:nvSpPr>
            <p:spPr bwMode="auto">
              <a:xfrm>
                <a:off x="3046" y="1841"/>
                <a:ext cx="663" cy="533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658" name="AutoShape 944"/>
              <p:cNvSpPr>
                <a:spLocks noChangeArrowheads="1"/>
              </p:cNvSpPr>
              <p:nvPr/>
            </p:nvSpPr>
            <p:spPr bwMode="auto">
              <a:xfrm>
                <a:off x="2889" y="1631"/>
                <a:ext cx="980" cy="253"/>
              </a:xfrm>
              <a:prstGeom prst="triangle">
                <a:avLst>
                  <a:gd name="adj" fmla="val 50000"/>
                </a:avLst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solidFill>
                    <a:srgbClr val="00CCFF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4232" name="Freeform 945"/>
            <p:cNvSpPr>
              <a:spLocks/>
            </p:cNvSpPr>
            <p:nvPr/>
          </p:nvSpPr>
          <p:spPr bwMode="auto">
            <a:xfrm>
              <a:off x="3379" y="2788"/>
              <a:ext cx="2032" cy="1049"/>
            </a:xfrm>
            <a:custGeom>
              <a:avLst/>
              <a:gdLst>
                <a:gd name="T0" fmla="*/ 1044 w 2032"/>
                <a:gd name="T1" fmla="*/ 26 h 1049"/>
                <a:gd name="T2" fmla="*/ 847 w 2032"/>
                <a:gd name="T3" fmla="*/ 125 h 1049"/>
                <a:gd name="T4" fmla="*/ 580 w 2032"/>
                <a:gd name="T5" fmla="*/ 68 h 1049"/>
                <a:gd name="T6" fmla="*/ 143 w 2032"/>
                <a:gd name="T7" fmla="*/ 170 h 1049"/>
                <a:gd name="T8" fmla="*/ 48 w 2032"/>
                <a:gd name="T9" fmla="*/ 374 h 1049"/>
                <a:gd name="T10" fmla="*/ 41 w 2032"/>
                <a:gd name="T11" fmla="*/ 680 h 1049"/>
                <a:gd name="T12" fmla="*/ 294 w 2032"/>
                <a:gd name="T13" fmla="*/ 744 h 1049"/>
                <a:gd name="T14" fmla="*/ 660 w 2032"/>
                <a:gd name="T15" fmla="*/ 893 h 1049"/>
                <a:gd name="T16" fmla="*/ 1088 w 2032"/>
                <a:gd name="T17" fmla="*/ 1014 h 1049"/>
                <a:gd name="T18" fmla="*/ 1525 w 2032"/>
                <a:gd name="T19" fmla="*/ 1031 h 1049"/>
                <a:gd name="T20" fmla="*/ 1831 w 2032"/>
                <a:gd name="T21" fmla="*/ 907 h 1049"/>
                <a:gd name="T22" fmla="*/ 2015 w 2032"/>
                <a:gd name="T23" fmla="*/ 714 h 1049"/>
                <a:gd name="T24" fmla="*/ 1931 w 2032"/>
                <a:gd name="T25" fmla="*/ 251 h 1049"/>
                <a:gd name="T26" fmla="*/ 1658 w 2032"/>
                <a:gd name="T27" fmla="*/ 114 h 1049"/>
                <a:gd name="T28" fmla="*/ 1355 w 2032"/>
                <a:gd name="T29" fmla="*/ 15 h 1049"/>
                <a:gd name="T30" fmla="*/ 1044 w 2032"/>
                <a:gd name="T31" fmla="*/ 26 h 10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32" h="1049">
                  <a:moveTo>
                    <a:pt x="1044" y="26"/>
                  </a:moveTo>
                  <a:cubicBezTo>
                    <a:pt x="959" y="45"/>
                    <a:pt x="924" y="118"/>
                    <a:pt x="847" y="125"/>
                  </a:cubicBezTo>
                  <a:cubicBezTo>
                    <a:pt x="770" y="132"/>
                    <a:pt x="697" y="61"/>
                    <a:pt x="580" y="68"/>
                  </a:cubicBezTo>
                  <a:cubicBezTo>
                    <a:pt x="463" y="75"/>
                    <a:pt x="232" y="119"/>
                    <a:pt x="143" y="170"/>
                  </a:cubicBezTo>
                  <a:cubicBezTo>
                    <a:pt x="54" y="221"/>
                    <a:pt x="65" y="289"/>
                    <a:pt x="48" y="374"/>
                  </a:cubicBezTo>
                  <a:cubicBezTo>
                    <a:pt x="31" y="459"/>
                    <a:pt x="0" y="618"/>
                    <a:pt x="41" y="680"/>
                  </a:cubicBezTo>
                  <a:cubicBezTo>
                    <a:pt x="82" y="742"/>
                    <a:pt x="191" y="709"/>
                    <a:pt x="294" y="744"/>
                  </a:cubicBezTo>
                  <a:cubicBezTo>
                    <a:pt x="397" y="779"/>
                    <a:pt x="527" y="849"/>
                    <a:pt x="660" y="893"/>
                  </a:cubicBezTo>
                  <a:cubicBezTo>
                    <a:pt x="793" y="938"/>
                    <a:pt x="944" y="991"/>
                    <a:pt x="1088" y="1014"/>
                  </a:cubicBezTo>
                  <a:cubicBezTo>
                    <a:pt x="1232" y="1036"/>
                    <a:pt x="1401" y="1049"/>
                    <a:pt x="1525" y="1031"/>
                  </a:cubicBezTo>
                  <a:cubicBezTo>
                    <a:pt x="1649" y="1012"/>
                    <a:pt x="1749" y="960"/>
                    <a:pt x="1831" y="907"/>
                  </a:cubicBezTo>
                  <a:cubicBezTo>
                    <a:pt x="1913" y="855"/>
                    <a:pt x="1998" y="824"/>
                    <a:pt x="2015" y="714"/>
                  </a:cubicBezTo>
                  <a:cubicBezTo>
                    <a:pt x="2032" y="604"/>
                    <a:pt x="1990" y="350"/>
                    <a:pt x="1931" y="251"/>
                  </a:cubicBezTo>
                  <a:cubicBezTo>
                    <a:pt x="1872" y="151"/>
                    <a:pt x="1754" y="153"/>
                    <a:pt x="1658" y="114"/>
                  </a:cubicBezTo>
                  <a:cubicBezTo>
                    <a:pt x="1562" y="76"/>
                    <a:pt x="1457" y="30"/>
                    <a:pt x="1355" y="15"/>
                  </a:cubicBezTo>
                  <a:cubicBezTo>
                    <a:pt x="1253" y="0"/>
                    <a:pt x="1129" y="8"/>
                    <a:pt x="1044" y="26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281" name="Line 946"/>
            <p:cNvSpPr>
              <a:spLocks noChangeShapeType="1"/>
            </p:cNvSpPr>
            <p:nvPr/>
          </p:nvSpPr>
          <p:spPr bwMode="auto">
            <a:xfrm rot="-5400000">
              <a:off x="4942" y="3252"/>
              <a:ext cx="330" cy="8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2" name="Line 947"/>
            <p:cNvSpPr>
              <a:spLocks noChangeShapeType="1"/>
            </p:cNvSpPr>
            <p:nvPr/>
          </p:nvSpPr>
          <p:spPr bwMode="auto">
            <a:xfrm rot="5400000" flipV="1">
              <a:off x="5034" y="3429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3" name="Line 948"/>
            <p:cNvSpPr>
              <a:spLocks noChangeShapeType="1"/>
            </p:cNvSpPr>
            <p:nvPr/>
          </p:nvSpPr>
          <p:spPr bwMode="auto">
            <a:xfrm rot="-5400000">
              <a:off x="5151" y="3225"/>
              <a:ext cx="0" cy="7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4" name="Line 949"/>
            <p:cNvSpPr>
              <a:spLocks noChangeShapeType="1"/>
            </p:cNvSpPr>
            <p:nvPr/>
          </p:nvSpPr>
          <p:spPr bwMode="auto">
            <a:xfrm flipH="1">
              <a:off x="3827" y="2977"/>
              <a:ext cx="160" cy="29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5" name="Line 950"/>
            <p:cNvSpPr>
              <a:spLocks noChangeShapeType="1"/>
            </p:cNvSpPr>
            <p:nvPr/>
          </p:nvSpPr>
          <p:spPr bwMode="auto">
            <a:xfrm>
              <a:off x="3843" y="3009"/>
              <a:ext cx="1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6" name="Line 951"/>
            <p:cNvSpPr>
              <a:spLocks noChangeShapeType="1"/>
            </p:cNvSpPr>
            <p:nvPr/>
          </p:nvSpPr>
          <p:spPr bwMode="auto">
            <a:xfrm>
              <a:off x="3680" y="3221"/>
              <a:ext cx="17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7" name="Line 952"/>
            <p:cNvSpPr>
              <a:spLocks noChangeShapeType="1"/>
            </p:cNvSpPr>
            <p:nvPr/>
          </p:nvSpPr>
          <p:spPr bwMode="auto">
            <a:xfrm>
              <a:off x="3914" y="3271"/>
              <a:ext cx="30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8" name="Line 953"/>
            <p:cNvSpPr>
              <a:spLocks noChangeShapeType="1"/>
            </p:cNvSpPr>
            <p:nvPr/>
          </p:nvSpPr>
          <p:spPr bwMode="auto">
            <a:xfrm flipH="1">
              <a:off x="4065" y="3213"/>
              <a:ext cx="34" cy="5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89" name="Line 954"/>
            <p:cNvSpPr>
              <a:spLocks noChangeShapeType="1"/>
            </p:cNvSpPr>
            <p:nvPr/>
          </p:nvSpPr>
          <p:spPr bwMode="auto">
            <a:xfrm>
              <a:off x="3947" y="3269"/>
              <a:ext cx="1" cy="5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90" name="Line 955"/>
            <p:cNvSpPr>
              <a:spLocks noChangeShapeType="1"/>
            </p:cNvSpPr>
            <p:nvPr/>
          </p:nvSpPr>
          <p:spPr bwMode="auto">
            <a:xfrm flipH="1" flipV="1">
              <a:off x="4197" y="3274"/>
              <a:ext cx="0" cy="4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91" name="Line 956"/>
            <p:cNvSpPr>
              <a:spLocks noChangeShapeType="1"/>
            </p:cNvSpPr>
            <p:nvPr/>
          </p:nvSpPr>
          <p:spPr bwMode="auto">
            <a:xfrm>
              <a:off x="4248" y="3185"/>
              <a:ext cx="317" cy="17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92" name="Line 957"/>
            <p:cNvSpPr>
              <a:spLocks noChangeShapeType="1"/>
            </p:cNvSpPr>
            <p:nvPr/>
          </p:nvSpPr>
          <p:spPr bwMode="auto">
            <a:xfrm>
              <a:off x="3901" y="3144"/>
              <a:ext cx="51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93" name="Line 958"/>
            <p:cNvSpPr>
              <a:spLocks noChangeShapeType="1"/>
            </p:cNvSpPr>
            <p:nvPr/>
          </p:nvSpPr>
          <p:spPr bwMode="auto">
            <a:xfrm>
              <a:off x="3809" y="2257"/>
              <a:ext cx="148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94" name="Line 959"/>
            <p:cNvSpPr>
              <a:spLocks noChangeShapeType="1"/>
            </p:cNvSpPr>
            <p:nvPr/>
          </p:nvSpPr>
          <p:spPr bwMode="auto">
            <a:xfrm flipV="1">
              <a:off x="3711" y="2354"/>
              <a:ext cx="106" cy="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4247" name="Group 960"/>
            <p:cNvGrpSpPr>
              <a:grpSpLocks/>
            </p:cNvGrpSpPr>
            <p:nvPr/>
          </p:nvGrpSpPr>
          <p:grpSpPr bwMode="auto">
            <a:xfrm>
              <a:off x="3535" y="2207"/>
              <a:ext cx="319" cy="222"/>
              <a:chOff x="2967" y="478"/>
              <a:chExt cx="788" cy="625"/>
            </a:xfrm>
          </p:grpSpPr>
          <p:pic>
            <p:nvPicPr>
              <p:cNvPr id="4607" name="Picture 961" descr="access_point_stylized_small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12" y="559"/>
                <a:ext cx="576" cy="5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608" name="Picture 962" descr="antenna_radiation_stylized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67" y="478"/>
                <a:ext cx="788" cy="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248" name="Freeform 963"/>
            <p:cNvSpPr>
              <a:spLocks/>
            </p:cNvSpPr>
            <p:nvPr/>
          </p:nvSpPr>
          <p:spPr bwMode="auto">
            <a:xfrm>
              <a:off x="4419" y="2224"/>
              <a:ext cx="828" cy="425"/>
            </a:xfrm>
            <a:custGeom>
              <a:avLst/>
              <a:gdLst>
                <a:gd name="T0" fmla="*/ 382 w 828"/>
                <a:gd name="T1" fmla="*/ 30 h 425"/>
                <a:gd name="T2" fmla="*/ 370 w 828"/>
                <a:gd name="T3" fmla="*/ 30 h 425"/>
                <a:gd name="T4" fmla="*/ 126 w 828"/>
                <a:gd name="T5" fmla="*/ 32 h 425"/>
                <a:gd name="T6" fmla="*/ 6 w 828"/>
                <a:gd name="T7" fmla="*/ 126 h 425"/>
                <a:gd name="T8" fmla="*/ 92 w 828"/>
                <a:gd name="T9" fmla="*/ 274 h 425"/>
                <a:gd name="T10" fmla="*/ 292 w 828"/>
                <a:gd name="T11" fmla="*/ 384 h 425"/>
                <a:gd name="T12" fmla="*/ 540 w 828"/>
                <a:gd name="T13" fmla="*/ 416 h 425"/>
                <a:gd name="T14" fmla="*/ 698 w 828"/>
                <a:gd name="T15" fmla="*/ 330 h 425"/>
                <a:gd name="T16" fmla="*/ 776 w 828"/>
                <a:gd name="T17" fmla="*/ 170 h 425"/>
                <a:gd name="T18" fmla="*/ 792 w 828"/>
                <a:gd name="T19" fmla="*/ 22 h 425"/>
                <a:gd name="T20" fmla="*/ 560 w 828"/>
                <a:gd name="T21" fmla="*/ 38 h 425"/>
                <a:gd name="T22" fmla="*/ 382 w 828"/>
                <a:gd name="T23" fmla="*/ 30 h 42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28" h="425">
                  <a:moveTo>
                    <a:pt x="382" y="30"/>
                  </a:moveTo>
                  <a:cubicBezTo>
                    <a:pt x="350" y="29"/>
                    <a:pt x="413" y="30"/>
                    <a:pt x="370" y="30"/>
                  </a:cubicBezTo>
                  <a:cubicBezTo>
                    <a:pt x="327" y="30"/>
                    <a:pt x="187" y="16"/>
                    <a:pt x="126" y="32"/>
                  </a:cubicBezTo>
                  <a:cubicBezTo>
                    <a:pt x="65" y="48"/>
                    <a:pt x="12" y="86"/>
                    <a:pt x="6" y="126"/>
                  </a:cubicBezTo>
                  <a:cubicBezTo>
                    <a:pt x="0" y="166"/>
                    <a:pt x="44" y="231"/>
                    <a:pt x="92" y="274"/>
                  </a:cubicBezTo>
                  <a:cubicBezTo>
                    <a:pt x="140" y="317"/>
                    <a:pt x="217" y="360"/>
                    <a:pt x="292" y="384"/>
                  </a:cubicBezTo>
                  <a:cubicBezTo>
                    <a:pt x="367" y="408"/>
                    <a:pt x="472" y="425"/>
                    <a:pt x="540" y="416"/>
                  </a:cubicBezTo>
                  <a:cubicBezTo>
                    <a:pt x="608" y="407"/>
                    <a:pt x="659" y="371"/>
                    <a:pt x="698" y="330"/>
                  </a:cubicBezTo>
                  <a:cubicBezTo>
                    <a:pt x="737" y="289"/>
                    <a:pt x="760" y="221"/>
                    <a:pt x="776" y="170"/>
                  </a:cubicBezTo>
                  <a:cubicBezTo>
                    <a:pt x="792" y="119"/>
                    <a:pt x="828" y="44"/>
                    <a:pt x="792" y="22"/>
                  </a:cubicBezTo>
                  <a:cubicBezTo>
                    <a:pt x="756" y="0"/>
                    <a:pt x="630" y="37"/>
                    <a:pt x="560" y="38"/>
                  </a:cubicBezTo>
                  <a:cubicBezTo>
                    <a:pt x="490" y="39"/>
                    <a:pt x="414" y="31"/>
                    <a:pt x="382" y="30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249" name="Freeform 964"/>
            <p:cNvSpPr>
              <a:spLocks/>
            </p:cNvSpPr>
            <p:nvPr/>
          </p:nvSpPr>
          <p:spPr bwMode="auto">
            <a:xfrm>
              <a:off x="4417" y="1263"/>
              <a:ext cx="1090" cy="709"/>
            </a:xfrm>
            <a:custGeom>
              <a:avLst/>
              <a:gdLst>
                <a:gd name="T0" fmla="*/ 5057 w 765"/>
                <a:gd name="T1" fmla="*/ 207 h 459"/>
                <a:gd name="T2" fmla="*/ 3427 w 765"/>
                <a:gd name="T3" fmla="*/ 1471 h 459"/>
                <a:gd name="T4" fmla="*/ 1146 w 765"/>
                <a:gd name="T5" fmla="*/ 2093 h 459"/>
                <a:gd name="T6" fmla="*/ 164 w 765"/>
                <a:gd name="T7" fmla="*/ 7053 h 459"/>
                <a:gd name="T8" fmla="*/ 2144 w 765"/>
                <a:gd name="T9" fmla="*/ 9319 h 459"/>
                <a:gd name="T10" fmla="*/ 4121 w 765"/>
                <a:gd name="T11" fmla="*/ 8933 h 459"/>
                <a:gd name="T12" fmla="*/ 6957 w 765"/>
                <a:gd name="T13" fmla="*/ 9319 h 459"/>
                <a:gd name="T14" fmla="*/ 8325 w 765"/>
                <a:gd name="T15" fmla="*/ 9103 h 459"/>
                <a:gd name="T16" fmla="*/ 8961 w 765"/>
                <a:gd name="T17" fmla="*/ 7810 h 459"/>
                <a:gd name="T18" fmla="*/ 8945 w 765"/>
                <a:gd name="T19" fmla="*/ 3315 h 459"/>
                <a:gd name="T20" fmla="*/ 7894 w 765"/>
                <a:gd name="T21" fmla="*/ 723 h 459"/>
                <a:gd name="T22" fmla="*/ 5057 w 765"/>
                <a:gd name="T23" fmla="*/ 207 h 45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65" h="459">
                  <a:moveTo>
                    <a:pt x="424" y="10"/>
                  </a:moveTo>
                  <a:cubicBezTo>
                    <a:pt x="362" y="16"/>
                    <a:pt x="343" y="55"/>
                    <a:pt x="288" y="70"/>
                  </a:cubicBezTo>
                  <a:cubicBezTo>
                    <a:pt x="233" y="85"/>
                    <a:pt x="142" y="56"/>
                    <a:pt x="96" y="100"/>
                  </a:cubicBezTo>
                  <a:cubicBezTo>
                    <a:pt x="50" y="144"/>
                    <a:pt x="0" y="279"/>
                    <a:pt x="14" y="336"/>
                  </a:cubicBezTo>
                  <a:cubicBezTo>
                    <a:pt x="28" y="393"/>
                    <a:pt x="125" y="429"/>
                    <a:pt x="180" y="444"/>
                  </a:cubicBezTo>
                  <a:cubicBezTo>
                    <a:pt x="235" y="459"/>
                    <a:pt x="279" y="426"/>
                    <a:pt x="346" y="426"/>
                  </a:cubicBezTo>
                  <a:cubicBezTo>
                    <a:pt x="413" y="426"/>
                    <a:pt x="525" y="443"/>
                    <a:pt x="584" y="444"/>
                  </a:cubicBezTo>
                  <a:cubicBezTo>
                    <a:pt x="643" y="445"/>
                    <a:pt x="670" y="446"/>
                    <a:pt x="698" y="434"/>
                  </a:cubicBezTo>
                  <a:cubicBezTo>
                    <a:pt x="726" y="422"/>
                    <a:pt x="743" y="418"/>
                    <a:pt x="752" y="372"/>
                  </a:cubicBezTo>
                  <a:cubicBezTo>
                    <a:pt x="761" y="326"/>
                    <a:pt x="765" y="214"/>
                    <a:pt x="750" y="158"/>
                  </a:cubicBezTo>
                  <a:cubicBezTo>
                    <a:pt x="735" y="102"/>
                    <a:pt x="716" y="58"/>
                    <a:pt x="662" y="34"/>
                  </a:cubicBezTo>
                  <a:cubicBezTo>
                    <a:pt x="608" y="10"/>
                    <a:pt x="505" y="0"/>
                    <a:pt x="424" y="10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6298" name="Line 965"/>
            <p:cNvSpPr>
              <a:spLocks noChangeShapeType="1"/>
            </p:cNvSpPr>
            <p:nvPr/>
          </p:nvSpPr>
          <p:spPr bwMode="auto">
            <a:xfrm>
              <a:off x="4659" y="2404"/>
              <a:ext cx="103" cy="7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99" name="Line 966"/>
            <p:cNvSpPr>
              <a:spLocks noChangeShapeType="1"/>
            </p:cNvSpPr>
            <p:nvPr/>
          </p:nvSpPr>
          <p:spPr bwMode="auto">
            <a:xfrm>
              <a:off x="4720" y="2354"/>
              <a:ext cx="176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0" name="Line 967"/>
            <p:cNvSpPr>
              <a:spLocks noChangeShapeType="1"/>
            </p:cNvSpPr>
            <p:nvPr/>
          </p:nvSpPr>
          <p:spPr bwMode="auto">
            <a:xfrm flipV="1">
              <a:off x="4869" y="2408"/>
              <a:ext cx="85" cy="6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1" name="Line 968"/>
            <p:cNvSpPr>
              <a:spLocks noChangeShapeType="1"/>
            </p:cNvSpPr>
            <p:nvPr/>
          </p:nvSpPr>
          <p:spPr bwMode="auto">
            <a:xfrm>
              <a:off x="4235" y="1632"/>
              <a:ext cx="321" cy="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2" name="Line 969"/>
            <p:cNvSpPr>
              <a:spLocks noChangeShapeType="1"/>
            </p:cNvSpPr>
            <p:nvPr/>
          </p:nvSpPr>
          <p:spPr bwMode="auto">
            <a:xfrm>
              <a:off x="4635" y="2961"/>
              <a:ext cx="246" cy="116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3" name="Line 970"/>
            <p:cNvSpPr>
              <a:spLocks noChangeShapeType="1"/>
            </p:cNvSpPr>
            <p:nvPr/>
          </p:nvSpPr>
          <p:spPr bwMode="auto">
            <a:xfrm flipV="1">
              <a:off x="4244" y="2953"/>
              <a:ext cx="203" cy="12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4" name="Line 971"/>
            <p:cNvSpPr>
              <a:spLocks noChangeShapeType="1"/>
            </p:cNvSpPr>
            <p:nvPr/>
          </p:nvSpPr>
          <p:spPr bwMode="auto">
            <a:xfrm flipV="1">
              <a:off x="4271" y="3137"/>
              <a:ext cx="6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5" name="Line 972"/>
            <p:cNvSpPr>
              <a:spLocks noChangeShapeType="1"/>
            </p:cNvSpPr>
            <p:nvPr/>
          </p:nvSpPr>
          <p:spPr bwMode="auto">
            <a:xfrm flipV="1">
              <a:off x="4773" y="1572"/>
              <a:ext cx="78" cy="5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6" name="Line 973"/>
            <p:cNvSpPr>
              <a:spLocks noChangeShapeType="1"/>
            </p:cNvSpPr>
            <p:nvPr/>
          </p:nvSpPr>
          <p:spPr bwMode="auto">
            <a:xfrm>
              <a:off x="4665" y="1681"/>
              <a:ext cx="0" cy="52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7" name="Line 974"/>
            <p:cNvSpPr>
              <a:spLocks noChangeShapeType="1"/>
            </p:cNvSpPr>
            <p:nvPr/>
          </p:nvSpPr>
          <p:spPr bwMode="auto">
            <a:xfrm flipV="1">
              <a:off x="4773" y="1616"/>
              <a:ext cx="166" cy="182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8" name="Line 975"/>
            <p:cNvSpPr>
              <a:spLocks noChangeShapeType="1"/>
            </p:cNvSpPr>
            <p:nvPr/>
          </p:nvSpPr>
          <p:spPr bwMode="auto">
            <a:xfrm>
              <a:off x="5003" y="1615"/>
              <a:ext cx="0" cy="12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09" name="Line 976"/>
            <p:cNvSpPr>
              <a:spLocks noChangeShapeType="1"/>
            </p:cNvSpPr>
            <p:nvPr/>
          </p:nvSpPr>
          <p:spPr bwMode="auto">
            <a:xfrm>
              <a:off x="4785" y="1808"/>
              <a:ext cx="119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10" name="Line 977"/>
            <p:cNvSpPr>
              <a:spLocks noChangeShapeType="1"/>
            </p:cNvSpPr>
            <p:nvPr/>
          </p:nvSpPr>
          <p:spPr bwMode="auto">
            <a:xfrm>
              <a:off x="5134" y="1802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11" name="Line 978"/>
            <p:cNvSpPr>
              <a:spLocks noChangeShapeType="1"/>
            </p:cNvSpPr>
            <p:nvPr/>
          </p:nvSpPr>
          <p:spPr bwMode="auto">
            <a:xfrm flipH="1">
              <a:off x="4596" y="1850"/>
              <a:ext cx="62" cy="444"/>
            </a:xfrm>
            <a:prstGeom prst="line">
              <a:avLst/>
            </a:prstGeom>
            <a:noFill/>
            <a:ln w="9525">
              <a:solidFill>
                <a:srgbClr val="96969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12" name="Line 979"/>
            <p:cNvSpPr>
              <a:spLocks noChangeShapeType="1"/>
            </p:cNvSpPr>
            <p:nvPr/>
          </p:nvSpPr>
          <p:spPr bwMode="auto">
            <a:xfrm flipH="1">
              <a:off x="4969" y="1850"/>
              <a:ext cx="70" cy="458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13" name="Line 980"/>
            <p:cNvSpPr>
              <a:spLocks noChangeShapeType="1"/>
            </p:cNvSpPr>
            <p:nvPr/>
          </p:nvSpPr>
          <p:spPr bwMode="auto">
            <a:xfrm flipV="1">
              <a:off x="4581" y="2569"/>
              <a:ext cx="143" cy="275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14" name="Line 981"/>
            <p:cNvSpPr>
              <a:spLocks noChangeShapeType="1"/>
            </p:cNvSpPr>
            <p:nvPr/>
          </p:nvSpPr>
          <p:spPr bwMode="auto">
            <a:xfrm>
              <a:off x="5257" y="1801"/>
              <a:ext cx="112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4267" name="Group 982"/>
            <p:cNvGrpSpPr>
              <a:grpSpLocks/>
            </p:cNvGrpSpPr>
            <p:nvPr/>
          </p:nvGrpSpPr>
          <p:grpSpPr bwMode="auto">
            <a:xfrm>
              <a:off x="3813" y="1163"/>
              <a:ext cx="295" cy="391"/>
              <a:chOff x="1653" y="3023"/>
              <a:chExt cx="622" cy="911"/>
            </a:xfrm>
          </p:grpSpPr>
          <p:sp>
            <p:nvSpPr>
              <p:cNvPr id="4590" name="Line 270"/>
              <p:cNvSpPr>
                <a:spLocks noChangeShapeType="1"/>
              </p:cNvSpPr>
              <p:nvPr/>
            </p:nvSpPr>
            <p:spPr bwMode="auto">
              <a:xfrm flipH="1">
                <a:off x="1766" y="3287"/>
                <a:ext cx="188" cy="586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91" name="Line 271"/>
              <p:cNvSpPr>
                <a:spLocks noChangeShapeType="1"/>
              </p:cNvSpPr>
              <p:nvPr/>
            </p:nvSpPr>
            <p:spPr bwMode="auto">
              <a:xfrm>
                <a:off x="1954" y="3287"/>
                <a:ext cx="188" cy="58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92" name="Line 272"/>
              <p:cNvSpPr>
                <a:spLocks noChangeShapeType="1"/>
              </p:cNvSpPr>
              <p:nvPr/>
            </p:nvSpPr>
            <p:spPr bwMode="auto">
              <a:xfrm>
                <a:off x="1766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93" name="Line 273"/>
              <p:cNvSpPr>
                <a:spLocks noChangeShapeType="1"/>
              </p:cNvSpPr>
              <p:nvPr/>
            </p:nvSpPr>
            <p:spPr bwMode="auto">
              <a:xfrm flipH="1">
                <a:off x="1954" y="3870"/>
                <a:ext cx="188" cy="6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94" name="Line 274"/>
              <p:cNvSpPr>
                <a:spLocks noChangeShapeType="1"/>
              </p:cNvSpPr>
              <p:nvPr/>
            </p:nvSpPr>
            <p:spPr bwMode="auto">
              <a:xfrm>
                <a:off x="1954" y="3300"/>
                <a:ext cx="0" cy="63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95" name="Line 275"/>
              <p:cNvSpPr>
                <a:spLocks noChangeShapeType="1"/>
              </p:cNvSpPr>
              <p:nvPr/>
            </p:nvSpPr>
            <p:spPr bwMode="auto">
              <a:xfrm flipV="1">
                <a:off x="1766" y="3810"/>
                <a:ext cx="188" cy="63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96" name="Line 276"/>
              <p:cNvSpPr>
                <a:spLocks noChangeShapeType="1"/>
              </p:cNvSpPr>
              <p:nvPr/>
            </p:nvSpPr>
            <p:spPr bwMode="auto">
              <a:xfrm flipH="1" flipV="1">
                <a:off x="1954" y="3810"/>
                <a:ext cx="188" cy="60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97" name="Line 277"/>
              <p:cNvSpPr>
                <a:spLocks noChangeShapeType="1"/>
              </p:cNvSpPr>
              <p:nvPr/>
            </p:nvSpPr>
            <p:spPr bwMode="auto">
              <a:xfrm>
                <a:off x="1846" y="3618"/>
                <a:ext cx="108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98" name="Line 278"/>
              <p:cNvSpPr>
                <a:spLocks noChangeShapeType="1"/>
              </p:cNvSpPr>
              <p:nvPr/>
            </p:nvSpPr>
            <p:spPr bwMode="auto">
              <a:xfrm flipV="1">
                <a:off x="1954" y="3618"/>
                <a:ext cx="114" cy="4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99" name="Line 279"/>
              <p:cNvSpPr>
                <a:spLocks noChangeShapeType="1"/>
              </p:cNvSpPr>
              <p:nvPr/>
            </p:nvSpPr>
            <p:spPr bwMode="auto">
              <a:xfrm>
                <a:off x="1810" y="3704"/>
                <a:ext cx="139" cy="65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00" name="Line 280"/>
              <p:cNvSpPr>
                <a:spLocks noChangeShapeType="1"/>
              </p:cNvSpPr>
              <p:nvPr/>
            </p:nvSpPr>
            <p:spPr bwMode="auto">
              <a:xfrm flipV="1">
                <a:off x="1954" y="3717"/>
                <a:ext cx="140" cy="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01" name="Line 281"/>
              <p:cNvSpPr>
                <a:spLocks noChangeShapeType="1"/>
              </p:cNvSpPr>
              <p:nvPr/>
            </p:nvSpPr>
            <p:spPr bwMode="auto">
              <a:xfrm flipV="1">
                <a:off x="1954" y="3530"/>
                <a:ext cx="72" cy="24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02" name="Line 282"/>
              <p:cNvSpPr>
                <a:spLocks noChangeShapeType="1"/>
              </p:cNvSpPr>
              <p:nvPr/>
            </p:nvSpPr>
            <p:spPr bwMode="auto">
              <a:xfrm flipV="1">
                <a:off x="1954" y="3409"/>
                <a:ext cx="45" cy="18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03" name="Line 283"/>
              <p:cNvSpPr>
                <a:spLocks noChangeShapeType="1"/>
              </p:cNvSpPr>
              <p:nvPr/>
            </p:nvSpPr>
            <p:spPr bwMode="auto">
              <a:xfrm>
                <a:off x="1873" y="3522"/>
                <a:ext cx="87" cy="32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04" name="Line 284"/>
              <p:cNvSpPr>
                <a:spLocks noChangeShapeType="1"/>
              </p:cNvSpPr>
              <p:nvPr/>
            </p:nvSpPr>
            <p:spPr bwMode="auto">
              <a:xfrm>
                <a:off x="1912" y="3404"/>
                <a:ext cx="50" cy="31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653" name="Oval 998"/>
              <p:cNvSpPr>
                <a:spLocks noChangeArrowheads="1"/>
              </p:cNvSpPr>
              <p:nvPr/>
            </p:nvSpPr>
            <p:spPr bwMode="auto">
              <a:xfrm>
                <a:off x="1921" y="3233"/>
                <a:ext cx="63" cy="68"/>
              </a:xfrm>
              <a:prstGeom prst="ellipse">
                <a:avLst/>
              </a:prstGeom>
              <a:solidFill>
                <a:srgbClr val="808080"/>
              </a:solidFill>
              <a:ln w="952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pic>
            <p:nvPicPr>
              <p:cNvPr id="4606" name="Picture 999" descr="cell_tower_radiation_gray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53" y="3023"/>
                <a:ext cx="622" cy="5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268" name="Group 1000"/>
            <p:cNvGrpSpPr>
              <a:grpSpLocks/>
            </p:cNvGrpSpPr>
            <p:nvPr/>
          </p:nvGrpSpPr>
          <p:grpSpPr bwMode="auto">
            <a:xfrm>
              <a:off x="3962" y="1516"/>
              <a:ext cx="286" cy="160"/>
              <a:chOff x="3843" y="1516"/>
              <a:chExt cx="286" cy="160"/>
            </a:xfrm>
          </p:grpSpPr>
          <p:sp>
            <p:nvSpPr>
              <p:cNvPr id="6629" name="Line 1001"/>
              <p:cNvSpPr>
                <a:spLocks noChangeShapeType="1"/>
              </p:cNvSpPr>
              <p:nvPr/>
            </p:nvSpPr>
            <p:spPr bwMode="auto">
              <a:xfrm>
                <a:off x="3843" y="1516"/>
                <a:ext cx="96" cy="6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582" name="Oval 407"/>
              <p:cNvSpPr>
                <a:spLocks noChangeArrowheads="1"/>
              </p:cNvSpPr>
              <p:nvPr/>
            </p:nvSpPr>
            <p:spPr bwMode="auto">
              <a:xfrm>
                <a:off x="3884" y="1616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83" name="Rectangle 410"/>
              <p:cNvSpPr>
                <a:spLocks noChangeArrowheads="1"/>
              </p:cNvSpPr>
              <p:nvPr/>
            </p:nvSpPr>
            <p:spPr bwMode="auto">
              <a:xfrm>
                <a:off x="3884" y="1610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84" name="Oval 411"/>
              <p:cNvSpPr>
                <a:spLocks noChangeArrowheads="1"/>
              </p:cNvSpPr>
              <p:nvPr/>
            </p:nvSpPr>
            <p:spPr bwMode="auto">
              <a:xfrm>
                <a:off x="3883" y="1569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4585" name="Group 1005"/>
              <p:cNvGrpSpPr>
                <a:grpSpLocks/>
              </p:cNvGrpSpPr>
              <p:nvPr/>
            </p:nvGrpSpPr>
            <p:grpSpPr bwMode="auto">
              <a:xfrm>
                <a:off x="3932" y="1587"/>
                <a:ext cx="138" cy="33"/>
                <a:chOff x="2468" y="1332"/>
                <a:chExt cx="310" cy="60"/>
              </a:xfrm>
            </p:grpSpPr>
            <p:sp>
              <p:nvSpPr>
                <p:cNvPr id="4588" name="Freeform 100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89" name="Freeform 100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634" name="Line 1008"/>
              <p:cNvSpPr>
                <a:spLocks noChangeShapeType="1"/>
              </p:cNvSpPr>
              <p:nvPr/>
            </p:nvSpPr>
            <p:spPr bwMode="auto">
              <a:xfrm>
                <a:off x="3884" y="1602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635" name="Line 1009"/>
              <p:cNvSpPr>
                <a:spLocks noChangeShapeType="1"/>
              </p:cNvSpPr>
              <p:nvPr/>
            </p:nvSpPr>
            <p:spPr bwMode="auto">
              <a:xfrm>
                <a:off x="4127" y="1604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4269" name="Group 1010"/>
            <p:cNvGrpSpPr>
              <a:grpSpLocks/>
            </p:cNvGrpSpPr>
            <p:nvPr/>
          </p:nvGrpSpPr>
          <p:grpSpPr bwMode="auto">
            <a:xfrm>
              <a:off x="4537" y="1571"/>
              <a:ext cx="246" cy="110"/>
              <a:chOff x="4334" y="1470"/>
              <a:chExt cx="246" cy="107"/>
            </a:xfrm>
          </p:grpSpPr>
          <p:sp>
            <p:nvSpPr>
              <p:cNvPr id="457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7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7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4576" name="Group 1014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579" name="Freeform 1015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80" name="Freeform 1016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625" name="Line 1017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626" name="Line 1018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4270" name="Group 1019"/>
            <p:cNvGrpSpPr>
              <a:grpSpLocks/>
            </p:cNvGrpSpPr>
            <p:nvPr/>
          </p:nvGrpSpPr>
          <p:grpSpPr bwMode="auto">
            <a:xfrm>
              <a:off x="4544" y="1737"/>
              <a:ext cx="246" cy="110"/>
              <a:chOff x="4334" y="1470"/>
              <a:chExt cx="246" cy="107"/>
            </a:xfrm>
          </p:grpSpPr>
          <p:sp>
            <p:nvSpPr>
              <p:cNvPr id="456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6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6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4568" name="Group 1023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571" name="Freeform 1024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72" name="Freeform 1025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617" name="Line 1026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618" name="Line 1027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4271" name="Group 1028"/>
            <p:cNvGrpSpPr>
              <a:grpSpLocks/>
            </p:cNvGrpSpPr>
            <p:nvPr/>
          </p:nvGrpSpPr>
          <p:grpSpPr bwMode="auto">
            <a:xfrm>
              <a:off x="4890" y="1738"/>
              <a:ext cx="246" cy="110"/>
              <a:chOff x="4334" y="1470"/>
              <a:chExt cx="246" cy="107"/>
            </a:xfrm>
          </p:grpSpPr>
          <p:sp>
            <p:nvSpPr>
              <p:cNvPr id="455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5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5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4560" name="Group 1032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563" name="Freeform 103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64" name="Freeform 103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609" name="Line 1035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610" name="Line 1036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4272" name="Group 1037"/>
            <p:cNvGrpSpPr>
              <a:grpSpLocks/>
            </p:cNvGrpSpPr>
            <p:nvPr/>
          </p:nvGrpSpPr>
          <p:grpSpPr bwMode="auto">
            <a:xfrm>
              <a:off x="4844" y="1508"/>
              <a:ext cx="246" cy="110"/>
              <a:chOff x="4334" y="1470"/>
              <a:chExt cx="246" cy="107"/>
            </a:xfrm>
          </p:grpSpPr>
          <p:sp>
            <p:nvSpPr>
              <p:cNvPr id="454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5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5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4552" name="Group 1041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555" name="Freeform 1042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56" name="Freeform 1043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601" name="Line 1044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602" name="Line 1045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4273" name="Group 1046"/>
            <p:cNvGrpSpPr>
              <a:grpSpLocks/>
            </p:cNvGrpSpPr>
            <p:nvPr/>
          </p:nvGrpSpPr>
          <p:grpSpPr bwMode="auto">
            <a:xfrm>
              <a:off x="4874" y="2296"/>
              <a:ext cx="310" cy="130"/>
              <a:chOff x="4334" y="1470"/>
              <a:chExt cx="246" cy="107"/>
            </a:xfrm>
          </p:grpSpPr>
          <p:sp>
            <p:nvSpPr>
              <p:cNvPr id="454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4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4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4544" name="Group 105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547" name="Freeform 105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48" name="Freeform 105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593" name="Line 105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94" name="Line 105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6322" name="Line 1055"/>
            <p:cNvSpPr>
              <a:spLocks noChangeShapeType="1"/>
            </p:cNvSpPr>
            <p:nvPr/>
          </p:nvSpPr>
          <p:spPr bwMode="auto">
            <a:xfrm>
              <a:off x="4049" y="2358"/>
              <a:ext cx="42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4275" name="Group 1056"/>
            <p:cNvGrpSpPr>
              <a:grpSpLocks/>
            </p:cNvGrpSpPr>
            <p:nvPr/>
          </p:nvGrpSpPr>
          <p:grpSpPr bwMode="auto">
            <a:xfrm>
              <a:off x="4464" y="2288"/>
              <a:ext cx="310" cy="130"/>
              <a:chOff x="4334" y="1470"/>
              <a:chExt cx="246" cy="107"/>
            </a:xfrm>
          </p:grpSpPr>
          <p:sp>
            <p:nvSpPr>
              <p:cNvPr id="453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3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3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4536" name="Group 1060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539" name="Freeform 1061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40" name="Freeform 1062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585" name="Line 1063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86" name="Line 1064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4276" name="Group 1065"/>
            <p:cNvGrpSpPr>
              <a:grpSpLocks/>
            </p:cNvGrpSpPr>
            <p:nvPr/>
          </p:nvGrpSpPr>
          <p:grpSpPr bwMode="auto">
            <a:xfrm>
              <a:off x="4660" y="2464"/>
              <a:ext cx="310" cy="130"/>
              <a:chOff x="4334" y="1470"/>
              <a:chExt cx="246" cy="107"/>
            </a:xfrm>
          </p:grpSpPr>
          <p:sp>
            <p:nvSpPr>
              <p:cNvPr id="4525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26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27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4528" name="Group 1069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531" name="Freeform 1070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32" name="Freeform 1071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577" name="Line 1072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78" name="Line 1073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4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4277" name="Group 1074"/>
            <p:cNvGrpSpPr>
              <a:grpSpLocks/>
            </p:cNvGrpSpPr>
            <p:nvPr/>
          </p:nvGrpSpPr>
          <p:grpSpPr bwMode="auto">
            <a:xfrm>
              <a:off x="4782" y="3028"/>
              <a:ext cx="392" cy="154"/>
              <a:chOff x="4334" y="1470"/>
              <a:chExt cx="246" cy="107"/>
            </a:xfrm>
          </p:grpSpPr>
          <p:sp>
            <p:nvSpPr>
              <p:cNvPr id="4517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18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19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4520" name="Group 1078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523" name="Freeform 1079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24" name="Freeform 1080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569" name="Line 1081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70" name="Line 1082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4278" name="Group 1083"/>
            <p:cNvGrpSpPr>
              <a:grpSpLocks/>
            </p:cNvGrpSpPr>
            <p:nvPr/>
          </p:nvGrpSpPr>
          <p:grpSpPr bwMode="auto">
            <a:xfrm>
              <a:off x="4388" y="2840"/>
              <a:ext cx="392" cy="154"/>
              <a:chOff x="4334" y="1470"/>
              <a:chExt cx="246" cy="107"/>
            </a:xfrm>
          </p:grpSpPr>
          <p:sp>
            <p:nvSpPr>
              <p:cNvPr id="4509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10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11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4512" name="Group 1087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515" name="Freeform 108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16" name="Freeform 108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561" name="Line 1090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62" name="Line 1091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4279" name="Group 1092"/>
            <p:cNvGrpSpPr>
              <a:grpSpLocks/>
            </p:cNvGrpSpPr>
            <p:nvPr/>
          </p:nvGrpSpPr>
          <p:grpSpPr bwMode="auto">
            <a:xfrm>
              <a:off x="3932" y="3056"/>
              <a:ext cx="392" cy="154"/>
              <a:chOff x="4334" y="1470"/>
              <a:chExt cx="246" cy="107"/>
            </a:xfrm>
          </p:grpSpPr>
          <p:sp>
            <p:nvSpPr>
              <p:cNvPr id="4501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02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503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4504" name="Group 1096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507" name="Freeform 1097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08" name="Freeform 1098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553" name="Line 1099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54" name="Line 1100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47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4280" name="Group 1101"/>
            <p:cNvGrpSpPr>
              <a:grpSpLocks/>
            </p:cNvGrpSpPr>
            <p:nvPr/>
          </p:nvGrpSpPr>
          <p:grpSpPr bwMode="auto">
            <a:xfrm>
              <a:off x="3812" y="2296"/>
              <a:ext cx="246" cy="108"/>
              <a:chOff x="4334" y="1470"/>
              <a:chExt cx="246" cy="107"/>
            </a:xfrm>
          </p:grpSpPr>
          <p:sp>
            <p:nvSpPr>
              <p:cNvPr id="4493" name="Oval 407"/>
              <p:cNvSpPr>
                <a:spLocks noChangeArrowheads="1"/>
              </p:cNvSpPr>
              <p:nvPr/>
            </p:nvSpPr>
            <p:spPr bwMode="auto">
              <a:xfrm>
                <a:off x="4335" y="1517"/>
                <a:ext cx="244" cy="6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494" name="Rectangle 410"/>
              <p:cNvSpPr>
                <a:spLocks noChangeArrowheads="1"/>
              </p:cNvSpPr>
              <p:nvPr/>
            </p:nvSpPr>
            <p:spPr bwMode="auto">
              <a:xfrm>
                <a:off x="4335" y="1511"/>
                <a:ext cx="245" cy="37"/>
              </a:xfrm>
              <a:prstGeom prst="rect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495" name="Oval 411"/>
              <p:cNvSpPr>
                <a:spLocks noChangeArrowheads="1"/>
              </p:cNvSpPr>
              <p:nvPr/>
            </p:nvSpPr>
            <p:spPr bwMode="auto">
              <a:xfrm>
                <a:off x="4334" y="1470"/>
                <a:ext cx="244" cy="70"/>
              </a:xfrm>
              <a:prstGeom prst="ellipse">
                <a:avLst/>
              </a:pr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2400">
                  <a:solidFill>
                    <a:prstClr val="black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grpSp>
            <p:nvGrpSpPr>
              <p:cNvPr id="4496" name="Group 1105"/>
              <p:cNvGrpSpPr>
                <a:grpSpLocks/>
              </p:cNvGrpSpPr>
              <p:nvPr/>
            </p:nvGrpSpPr>
            <p:grpSpPr bwMode="auto">
              <a:xfrm>
                <a:off x="4383" y="1488"/>
                <a:ext cx="138" cy="33"/>
                <a:chOff x="2468" y="1332"/>
                <a:chExt cx="310" cy="60"/>
              </a:xfrm>
            </p:grpSpPr>
            <p:sp>
              <p:nvSpPr>
                <p:cNvPr id="4499" name="Freeform 110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500" name="Freeform 110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gradFill rotWithShape="1">
                  <a:gsLst>
                    <a:gs pos="0">
                      <a:schemeClr val="folHlink"/>
                    </a:gs>
                    <a:gs pos="100000">
                      <a:srgbClr val="EAEAEA"/>
                    </a:gs>
                  </a:gsLst>
                  <a:lin ang="0" scaled="1"/>
                </a:gradFill>
                <a:ln w="12700" cmpd="sng">
                  <a:solidFill>
                    <a:schemeClr val="bg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545" name="Line 1108"/>
              <p:cNvSpPr>
                <a:spLocks noChangeShapeType="1"/>
              </p:cNvSpPr>
              <p:nvPr/>
            </p:nvSpPr>
            <p:spPr bwMode="auto">
              <a:xfrm>
                <a:off x="4335" y="1503"/>
                <a:ext cx="0" cy="52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546" name="Line 1109"/>
              <p:cNvSpPr>
                <a:spLocks noChangeShapeType="1"/>
              </p:cNvSpPr>
              <p:nvPr/>
            </p:nvSpPr>
            <p:spPr bwMode="auto">
              <a:xfrm>
                <a:off x="4578" y="1505"/>
                <a:ext cx="0" cy="51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4281" name="Group 1110"/>
            <p:cNvGrpSpPr>
              <a:grpSpLocks/>
            </p:cNvGrpSpPr>
            <p:nvPr/>
          </p:nvGrpSpPr>
          <p:grpSpPr bwMode="auto">
            <a:xfrm>
              <a:off x="4511" y="3153"/>
              <a:ext cx="281" cy="266"/>
              <a:chOff x="5072" y="3611"/>
              <a:chExt cx="459" cy="380"/>
            </a:xfrm>
          </p:grpSpPr>
          <p:grpSp>
            <p:nvGrpSpPr>
              <p:cNvPr id="4479" name="Group 1111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481" name="Freeform 1112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82" name="Freeform 1113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83" name="Freeform 1114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84" name="Freeform 1115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85" name="Freeform 1116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86" name="Freeform 1117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87" name="Freeform 1118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88" name="Freeform 1119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89" name="Freeform 1120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90" name="Freeform 1121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91" name="Freeform 1122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92" name="Freeform 1123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pic>
            <p:nvPicPr>
              <p:cNvPr id="4480" name="Picture 1124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282" name="Group 1125"/>
            <p:cNvGrpSpPr>
              <a:grpSpLocks/>
            </p:cNvGrpSpPr>
            <p:nvPr/>
          </p:nvGrpSpPr>
          <p:grpSpPr bwMode="auto">
            <a:xfrm>
              <a:off x="3552" y="2211"/>
              <a:ext cx="251" cy="226"/>
              <a:chOff x="5072" y="3611"/>
              <a:chExt cx="459" cy="380"/>
            </a:xfrm>
          </p:grpSpPr>
          <p:grpSp>
            <p:nvGrpSpPr>
              <p:cNvPr id="4465" name="Group 1126"/>
              <p:cNvGrpSpPr>
                <a:grpSpLocks/>
              </p:cNvGrpSpPr>
              <p:nvPr/>
            </p:nvGrpSpPr>
            <p:grpSpPr bwMode="auto">
              <a:xfrm>
                <a:off x="5144" y="3611"/>
                <a:ext cx="387" cy="99"/>
                <a:chOff x="5030" y="2639"/>
                <a:chExt cx="387" cy="99"/>
              </a:xfrm>
            </p:grpSpPr>
            <p:sp>
              <p:nvSpPr>
                <p:cNvPr id="4467" name="Freeform 1127"/>
                <p:cNvSpPr>
                  <a:spLocks/>
                </p:cNvSpPr>
                <p:nvPr/>
              </p:nvSpPr>
              <p:spPr bwMode="auto">
                <a:xfrm>
                  <a:off x="5134" y="2657"/>
                  <a:ext cx="69" cy="55"/>
                </a:xfrm>
                <a:custGeom>
                  <a:avLst/>
                  <a:gdLst>
                    <a:gd name="T0" fmla="*/ 0 w 199"/>
                    <a:gd name="T1" fmla="*/ 0 h 232"/>
                    <a:gd name="T2" fmla="*/ 0 w 199"/>
                    <a:gd name="T3" fmla="*/ 0 h 232"/>
                    <a:gd name="T4" fmla="*/ 0 w 199"/>
                    <a:gd name="T5" fmla="*/ 0 h 232"/>
                    <a:gd name="T6" fmla="*/ 0 w 199"/>
                    <a:gd name="T7" fmla="*/ 0 h 232"/>
                    <a:gd name="T8" fmla="*/ 0 w 199"/>
                    <a:gd name="T9" fmla="*/ 0 h 232"/>
                    <a:gd name="T10" fmla="*/ 0 w 199"/>
                    <a:gd name="T11" fmla="*/ 0 h 232"/>
                    <a:gd name="T12" fmla="*/ 0 w 199"/>
                    <a:gd name="T13" fmla="*/ 0 h 232"/>
                    <a:gd name="T14" fmla="*/ 0 w 199"/>
                    <a:gd name="T15" fmla="*/ 0 h 232"/>
                    <a:gd name="T16" fmla="*/ 0 w 199"/>
                    <a:gd name="T17" fmla="*/ 0 h 232"/>
                    <a:gd name="T18" fmla="*/ 0 w 199"/>
                    <a:gd name="T19" fmla="*/ 0 h 232"/>
                    <a:gd name="T20" fmla="*/ 0 w 199"/>
                    <a:gd name="T21" fmla="*/ 0 h 232"/>
                    <a:gd name="T22" fmla="*/ 0 w 199"/>
                    <a:gd name="T23" fmla="*/ 0 h 232"/>
                    <a:gd name="T24" fmla="*/ 0 w 199"/>
                    <a:gd name="T25" fmla="*/ 0 h 232"/>
                    <a:gd name="T26" fmla="*/ 0 w 199"/>
                    <a:gd name="T27" fmla="*/ 0 h 232"/>
                    <a:gd name="T28" fmla="*/ 0 w 199"/>
                    <a:gd name="T29" fmla="*/ 0 h 232"/>
                    <a:gd name="T30" fmla="*/ 0 w 199"/>
                    <a:gd name="T31" fmla="*/ 0 h 232"/>
                    <a:gd name="T32" fmla="*/ 0 w 199"/>
                    <a:gd name="T33" fmla="*/ 0 h 232"/>
                    <a:gd name="T34" fmla="*/ 0 w 199"/>
                    <a:gd name="T35" fmla="*/ 0 h 232"/>
                    <a:gd name="T36" fmla="*/ 0 w 199"/>
                    <a:gd name="T37" fmla="*/ 0 h 232"/>
                    <a:gd name="T38" fmla="*/ 0 w 199"/>
                    <a:gd name="T39" fmla="*/ 0 h 232"/>
                    <a:gd name="T40" fmla="*/ 0 w 199"/>
                    <a:gd name="T41" fmla="*/ 0 h 232"/>
                    <a:gd name="T42" fmla="*/ 0 w 199"/>
                    <a:gd name="T43" fmla="*/ 0 h 232"/>
                    <a:gd name="T44" fmla="*/ 0 w 199"/>
                    <a:gd name="T45" fmla="*/ 0 h 232"/>
                    <a:gd name="T46" fmla="*/ 0 w 199"/>
                    <a:gd name="T47" fmla="*/ 0 h 232"/>
                    <a:gd name="T48" fmla="*/ 0 w 199"/>
                    <a:gd name="T49" fmla="*/ 0 h 232"/>
                    <a:gd name="T50" fmla="*/ 0 w 199"/>
                    <a:gd name="T51" fmla="*/ 0 h 232"/>
                    <a:gd name="T52" fmla="*/ 0 w 199"/>
                    <a:gd name="T53" fmla="*/ 0 h 232"/>
                    <a:gd name="T54" fmla="*/ 0 w 199"/>
                    <a:gd name="T55" fmla="*/ 0 h 232"/>
                    <a:gd name="T56" fmla="*/ 0 w 199"/>
                    <a:gd name="T57" fmla="*/ 0 h 232"/>
                    <a:gd name="T58" fmla="*/ 0 w 199"/>
                    <a:gd name="T59" fmla="*/ 0 h 232"/>
                    <a:gd name="T60" fmla="*/ 0 w 199"/>
                    <a:gd name="T61" fmla="*/ 0 h 232"/>
                    <a:gd name="T62" fmla="*/ 0 w 199"/>
                    <a:gd name="T63" fmla="*/ 0 h 232"/>
                    <a:gd name="T64" fmla="*/ 0 w 199"/>
                    <a:gd name="T65" fmla="*/ 0 h 232"/>
                    <a:gd name="T66" fmla="*/ 0 w 199"/>
                    <a:gd name="T67" fmla="*/ 0 h 232"/>
                    <a:gd name="T68" fmla="*/ 0 w 199"/>
                    <a:gd name="T69" fmla="*/ 0 h 232"/>
                    <a:gd name="T70" fmla="*/ 0 w 199"/>
                    <a:gd name="T71" fmla="*/ 0 h 232"/>
                    <a:gd name="T72" fmla="*/ 0 w 199"/>
                    <a:gd name="T73" fmla="*/ 0 h 232"/>
                    <a:gd name="T74" fmla="*/ 0 w 199"/>
                    <a:gd name="T75" fmla="*/ 0 h 232"/>
                    <a:gd name="T76" fmla="*/ 0 w 199"/>
                    <a:gd name="T77" fmla="*/ 0 h 232"/>
                    <a:gd name="T78" fmla="*/ 0 w 199"/>
                    <a:gd name="T79" fmla="*/ 0 h 232"/>
                    <a:gd name="T80" fmla="*/ 0 w 199"/>
                    <a:gd name="T81" fmla="*/ 0 h 232"/>
                    <a:gd name="T82" fmla="*/ 0 w 199"/>
                    <a:gd name="T83" fmla="*/ 0 h 232"/>
                    <a:gd name="T84" fmla="*/ 0 w 199"/>
                    <a:gd name="T85" fmla="*/ 0 h 232"/>
                    <a:gd name="T86" fmla="*/ 0 w 199"/>
                    <a:gd name="T87" fmla="*/ 0 h 232"/>
                    <a:gd name="T88" fmla="*/ 0 w 199"/>
                    <a:gd name="T89" fmla="*/ 0 h 232"/>
                    <a:gd name="T90" fmla="*/ 0 w 199"/>
                    <a:gd name="T91" fmla="*/ 0 h 232"/>
                    <a:gd name="T92" fmla="*/ 0 w 199"/>
                    <a:gd name="T93" fmla="*/ 0 h 232"/>
                    <a:gd name="T94" fmla="*/ 0 w 199"/>
                    <a:gd name="T95" fmla="*/ 0 h 232"/>
                    <a:gd name="T96" fmla="*/ 0 w 199"/>
                    <a:gd name="T97" fmla="*/ 0 h 232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0" t="0" r="r" b="b"/>
                  <a:pathLst>
                    <a:path w="199" h="232">
                      <a:moveTo>
                        <a:pt x="70" y="29"/>
                      </a:moveTo>
                      <a:lnTo>
                        <a:pt x="55" y="39"/>
                      </a:lnTo>
                      <a:lnTo>
                        <a:pt x="42" y="50"/>
                      </a:lnTo>
                      <a:lnTo>
                        <a:pt x="30" y="63"/>
                      </a:lnTo>
                      <a:lnTo>
                        <a:pt x="20" y="77"/>
                      </a:lnTo>
                      <a:lnTo>
                        <a:pt x="12" y="91"/>
                      </a:lnTo>
                      <a:lnTo>
                        <a:pt x="6" y="108"/>
                      </a:lnTo>
                      <a:lnTo>
                        <a:pt x="2" y="125"/>
                      </a:lnTo>
                      <a:lnTo>
                        <a:pt x="0" y="142"/>
                      </a:lnTo>
                      <a:lnTo>
                        <a:pt x="2" y="166"/>
                      </a:lnTo>
                      <a:lnTo>
                        <a:pt x="12" y="186"/>
                      </a:lnTo>
                      <a:lnTo>
                        <a:pt x="26" y="203"/>
                      </a:lnTo>
                      <a:lnTo>
                        <a:pt x="45" y="216"/>
                      </a:lnTo>
                      <a:lnTo>
                        <a:pt x="66" y="226"/>
                      </a:lnTo>
                      <a:lnTo>
                        <a:pt x="88" y="230"/>
                      </a:lnTo>
                      <a:lnTo>
                        <a:pt x="111" y="232"/>
                      </a:lnTo>
                      <a:lnTo>
                        <a:pt x="134" y="228"/>
                      </a:lnTo>
                      <a:lnTo>
                        <a:pt x="138" y="228"/>
                      </a:lnTo>
                      <a:lnTo>
                        <a:pt x="143" y="226"/>
                      </a:lnTo>
                      <a:lnTo>
                        <a:pt x="147" y="222"/>
                      </a:lnTo>
                      <a:lnTo>
                        <a:pt x="148" y="218"/>
                      </a:lnTo>
                      <a:lnTo>
                        <a:pt x="145" y="212"/>
                      </a:lnTo>
                      <a:lnTo>
                        <a:pt x="141" y="207"/>
                      </a:lnTo>
                      <a:lnTo>
                        <a:pt x="135" y="203"/>
                      </a:lnTo>
                      <a:lnTo>
                        <a:pt x="129" y="201"/>
                      </a:lnTo>
                      <a:lnTo>
                        <a:pt x="117" y="197"/>
                      </a:lnTo>
                      <a:lnTo>
                        <a:pt x="105" y="195"/>
                      </a:lnTo>
                      <a:lnTo>
                        <a:pt x="94" y="193"/>
                      </a:lnTo>
                      <a:lnTo>
                        <a:pt x="83" y="190"/>
                      </a:lnTo>
                      <a:lnTo>
                        <a:pt x="73" y="187"/>
                      </a:lnTo>
                      <a:lnTo>
                        <a:pt x="62" y="182"/>
                      </a:lnTo>
                      <a:lnTo>
                        <a:pt x="53" y="176"/>
                      </a:lnTo>
                      <a:lnTo>
                        <a:pt x="43" y="167"/>
                      </a:lnTo>
                      <a:lnTo>
                        <a:pt x="40" y="128"/>
                      </a:lnTo>
                      <a:lnTo>
                        <a:pt x="49" y="96"/>
                      </a:lnTo>
                      <a:lnTo>
                        <a:pt x="68" y="71"/>
                      </a:lnTo>
                      <a:lnTo>
                        <a:pt x="94" y="50"/>
                      </a:lnTo>
                      <a:lnTo>
                        <a:pt x="122" y="34"/>
                      </a:lnTo>
                      <a:lnTo>
                        <a:pt x="151" y="21"/>
                      </a:lnTo>
                      <a:lnTo>
                        <a:pt x="178" y="12"/>
                      </a:lnTo>
                      <a:lnTo>
                        <a:pt x="199" y="4"/>
                      </a:lnTo>
                      <a:lnTo>
                        <a:pt x="186" y="1"/>
                      </a:lnTo>
                      <a:lnTo>
                        <a:pt x="172" y="0"/>
                      </a:lnTo>
                      <a:lnTo>
                        <a:pt x="156" y="2"/>
                      </a:lnTo>
                      <a:lnTo>
                        <a:pt x="138" y="4"/>
                      </a:lnTo>
                      <a:lnTo>
                        <a:pt x="121" y="10"/>
                      </a:lnTo>
                      <a:lnTo>
                        <a:pt x="103" y="16"/>
                      </a:lnTo>
                      <a:lnTo>
                        <a:pt x="86" y="23"/>
                      </a:lnTo>
                      <a:lnTo>
                        <a:pt x="70" y="2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68" name="Freeform 1128"/>
                <p:cNvSpPr>
                  <a:spLocks/>
                </p:cNvSpPr>
                <p:nvPr/>
              </p:nvSpPr>
              <p:spPr bwMode="auto">
                <a:xfrm>
                  <a:off x="5252" y="2656"/>
                  <a:ext cx="47" cy="42"/>
                </a:xfrm>
                <a:custGeom>
                  <a:avLst/>
                  <a:gdLst>
                    <a:gd name="T0" fmla="*/ 0 w 128"/>
                    <a:gd name="T1" fmla="*/ 0 h 180"/>
                    <a:gd name="T2" fmla="*/ 0 w 128"/>
                    <a:gd name="T3" fmla="*/ 0 h 180"/>
                    <a:gd name="T4" fmla="*/ 0 w 128"/>
                    <a:gd name="T5" fmla="*/ 0 h 180"/>
                    <a:gd name="T6" fmla="*/ 0 w 128"/>
                    <a:gd name="T7" fmla="*/ 0 h 180"/>
                    <a:gd name="T8" fmla="*/ 0 w 128"/>
                    <a:gd name="T9" fmla="*/ 0 h 180"/>
                    <a:gd name="T10" fmla="*/ 0 w 128"/>
                    <a:gd name="T11" fmla="*/ 0 h 180"/>
                    <a:gd name="T12" fmla="*/ 0 w 128"/>
                    <a:gd name="T13" fmla="*/ 0 h 180"/>
                    <a:gd name="T14" fmla="*/ 0 w 128"/>
                    <a:gd name="T15" fmla="*/ 0 h 180"/>
                    <a:gd name="T16" fmla="*/ 0 w 128"/>
                    <a:gd name="T17" fmla="*/ 0 h 180"/>
                    <a:gd name="T18" fmla="*/ 0 w 128"/>
                    <a:gd name="T19" fmla="*/ 0 h 180"/>
                    <a:gd name="T20" fmla="*/ 0 w 128"/>
                    <a:gd name="T21" fmla="*/ 0 h 180"/>
                    <a:gd name="T22" fmla="*/ 0 w 128"/>
                    <a:gd name="T23" fmla="*/ 0 h 180"/>
                    <a:gd name="T24" fmla="*/ 0 w 128"/>
                    <a:gd name="T25" fmla="*/ 0 h 180"/>
                    <a:gd name="T26" fmla="*/ 0 w 128"/>
                    <a:gd name="T27" fmla="*/ 0 h 180"/>
                    <a:gd name="T28" fmla="*/ 0 w 128"/>
                    <a:gd name="T29" fmla="*/ 0 h 180"/>
                    <a:gd name="T30" fmla="*/ 0 w 128"/>
                    <a:gd name="T31" fmla="*/ 0 h 180"/>
                    <a:gd name="T32" fmla="*/ 0 w 128"/>
                    <a:gd name="T33" fmla="*/ 0 h 180"/>
                    <a:gd name="T34" fmla="*/ 0 w 128"/>
                    <a:gd name="T35" fmla="*/ 0 h 180"/>
                    <a:gd name="T36" fmla="*/ 0 w 128"/>
                    <a:gd name="T37" fmla="*/ 0 h 180"/>
                    <a:gd name="T38" fmla="*/ 0 w 128"/>
                    <a:gd name="T39" fmla="*/ 0 h 180"/>
                    <a:gd name="T40" fmla="*/ 0 w 128"/>
                    <a:gd name="T41" fmla="*/ 0 h 180"/>
                    <a:gd name="T42" fmla="*/ 0 w 128"/>
                    <a:gd name="T43" fmla="*/ 0 h 180"/>
                    <a:gd name="T44" fmla="*/ 0 w 128"/>
                    <a:gd name="T45" fmla="*/ 0 h 180"/>
                    <a:gd name="T46" fmla="*/ 0 w 128"/>
                    <a:gd name="T47" fmla="*/ 0 h 180"/>
                    <a:gd name="T48" fmla="*/ 0 w 128"/>
                    <a:gd name="T49" fmla="*/ 0 h 180"/>
                    <a:gd name="T50" fmla="*/ 0 w 128"/>
                    <a:gd name="T51" fmla="*/ 0 h 180"/>
                    <a:gd name="T52" fmla="*/ 0 w 128"/>
                    <a:gd name="T53" fmla="*/ 0 h 180"/>
                    <a:gd name="T54" fmla="*/ 0 w 128"/>
                    <a:gd name="T55" fmla="*/ 0 h 180"/>
                    <a:gd name="T56" fmla="*/ 0 w 128"/>
                    <a:gd name="T57" fmla="*/ 0 h 180"/>
                    <a:gd name="T58" fmla="*/ 0 w 128"/>
                    <a:gd name="T59" fmla="*/ 0 h 180"/>
                    <a:gd name="T60" fmla="*/ 0 w 128"/>
                    <a:gd name="T61" fmla="*/ 0 h 180"/>
                    <a:gd name="T62" fmla="*/ 0 w 128"/>
                    <a:gd name="T63" fmla="*/ 0 h 180"/>
                    <a:gd name="T64" fmla="*/ 0 w 128"/>
                    <a:gd name="T65" fmla="*/ 0 h 180"/>
                    <a:gd name="T66" fmla="*/ 0 w 128"/>
                    <a:gd name="T67" fmla="*/ 0 h 180"/>
                    <a:gd name="T68" fmla="*/ 0 w 128"/>
                    <a:gd name="T69" fmla="*/ 0 h 180"/>
                    <a:gd name="T70" fmla="*/ 0 w 128"/>
                    <a:gd name="T71" fmla="*/ 0 h 180"/>
                    <a:gd name="T72" fmla="*/ 0 w 128"/>
                    <a:gd name="T73" fmla="*/ 0 h 180"/>
                    <a:gd name="T74" fmla="*/ 0 w 128"/>
                    <a:gd name="T75" fmla="*/ 0 h 180"/>
                    <a:gd name="T76" fmla="*/ 0 w 128"/>
                    <a:gd name="T77" fmla="*/ 0 h 180"/>
                    <a:gd name="T78" fmla="*/ 0 w 128"/>
                    <a:gd name="T79" fmla="*/ 0 h 180"/>
                    <a:gd name="T80" fmla="*/ 0 w 128"/>
                    <a:gd name="T81" fmla="*/ 0 h 180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0">
                      <a:moveTo>
                        <a:pt x="108" y="59"/>
                      </a:moveTo>
                      <a:lnTo>
                        <a:pt x="113" y="77"/>
                      </a:lnTo>
                      <a:lnTo>
                        <a:pt x="111" y="94"/>
                      </a:lnTo>
                      <a:lnTo>
                        <a:pt x="103" y="108"/>
                      </a:lnTo>
                      <a:lnTo>
                        <a:pt x="91" y="121"/>
                      </a:lnTo>
                      <a:lnTo>
                        <a:pt x="77" y="132"/>
                      </a:lnTo>
                      <a:lnTo>
                        <a:pt x="61" y="144"/>
                      </a:lnTo>
                      <a:lnTo>
                        <a:pt x="45" y="154"/>
                      </a:lnTo>
                      <a:lnTo>
                        <a:pt x="30" y="164"/>
                      </a:lnTo>
                      <a:lnTo>
                        <a:pt x="28" y="168"/>
                      </a:lnTo>
                      <a:lnTo>
                        <a:pt x="27" y="170"/>
                      </a:lnTo>
                      <a:lnTo>
                        <a:pt x="27" y="174"/>
                      </a:lnTo>
                      <a:lnTo>
                        <a:pt x="28" y="177"/>
                      </a:lnTo>
                      <a:lnTo>
                        <a:pt x="32" y="179"/>
                      </a:lnTo>
                      <a:lnTo>
                        <a:pt x="35" y="180"/>
                      </a:lnTo>
                      <a:lnTo>
                        <a:pt x="37" y="180"/>
                      </a:lnTo>
                      <a:lnTo>
                        <a:pt x="41" y="179"/>
                      </a:lnTo>
                      <a:lnTo>
                        <a:pt x="60" y="169"/>
                      </a:lnTo>
                      <a:lnTo>
                        <a:pt x="77" y="158"/>
                      </a:lnTo>
                      <a:lnTo>
                        <a:pt x="94" y="145"/>
                      </a:lnTo>
                      <a:lnTo>
                        <a:pt x="109" y="130"/>
                      </a:lnTo>
                      <a:lnTo>
                        <a:pt x="120" y="114"/>
                      </a:lnTo>
                      <a:lnTo>
                        <a:pt x="127" y="95"/>
                      </a:lnTo>
                      <a:lnTo>
                        <a:pt x="128" y="76"/>
                      </a:lnTo>
                      <a:lnTo>
                        <a:pt x="123" y="55"/>
                      </a:lnTo>
                      <a:lnTo>
                        <a:pt x="113" y="39"/>
                      </a:lnTo>
                      <a:lnTo>
                        <a:pt x="97" y="25"/>
                      </a:lnTo>
                      <a:lnTo>
                        <a:pt x="79" y="15"/>
                      </a:lnTo>
                      <a:lnTo>
                        <a:pt x="57" y="7"/>
                      </a:lnTo>
                      <a:lnTo>
                        <a:pt x="36" y="2"/>
                      </a:lnTo>
                      <a:lnTo>
                        <a:pt x="19" y="0"/>
                      </a:lnTo>
                      <a:lnTo>
                        <a:pt x="6" y="0"/>
                      </a:lnTo>
                      <a:lnTo>
                        <a:pt x="0" y="4"/>
                      </a:lnTo>
                      <a:lnTo>
                        <a:pt x="14" y="9"/>
                      </a:lnTo>
                      <a:lnTo>
                        <a:pt x="29" y="14"/>
                      </a:lnTo>
                      <a:lnTo>
                        <a:pt x="46" y="19"/>
                      </a:lnTo>
                      <a:lnTo>
                        <a:pt x="61" y="23"/>
                      </a:lnTo>
                      <a:lnTo>
                        <a:pt x="76" y="29"/>
                      </a:lnTo>
                      <a:lnTo>
                        <a:pt x="89" y="37"/>
                      </a:lnTo>
                      <a:lnTo>
                        <a:pt x="100" y="46"/>
                      </a:lnTo>
                      <a:lnTo>
                        <a:pt x="108" y="5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69" name="Freeform 1129"/>
                <p:cNvSpPr>
                  <a:spLocks/>
                </p:cNvSpPr>
                <p:nvPr/>
              </p:nvSpPr>
              <p:spPr bwMode="auto">
                <a:xfrm>
                  <a:off x="5089" y="2646"/>
                  <a:ext cx="114" cy="88"/>
                </a:xfrm>
                <a:custGeom>
                  <a:avLst/>
                  <a:gdLst>
                    <a:gd name="T0" fmla="*/ 0 w 322"/>
                    <a:gd name="T1" fmla="*/ 0 h 378"/>
                    <a:gd name="T2" fmla="*/ 0 w 322"/>
                    <a:gd name="T3" fmla="*/ 0 h 378"/>
                    <a:gd name="T4" fmla="*/ 0 w 322"/>
                    <a:gd name="T5" fmla="*/ 0 h 378"/>
                    <a:gd name="T6" fmla="*/ 0 w 322"/>
                    <a:gd name="T7" fmla="*/ 0 h 378"/>
                    <a:gd name="T8" fmla="*/ 0 w 322"/>
                    <a:gd name="T9" fmla="*/ 0 h 378"/>
                    <a:gd name="T10" fmla="*/ 0 w 322"/>
                    <a:gd name="T11" fmla="*/ 0 h 378"/>
                    <a:gd name="T12" fmla="*/ 0 w 322"/>
                    <a:gd name="T13" fmla="*/ 0 h 378"/>
                    <a:gd name="T14" fmla="*/ 0 w 322"/>
                    <a:gd name="T15" fmla="*/ 0 h 378"/>
                    <a:gd name="T16" fmla="*/ 0 w 322"/>
                    <a:gd name="T17" fmla="*/ 0 h 378"/>
                    <a:gd name="T18" fmla="*/ 0 w 322"/>
                    <a:gd name="T19" fmla="*/ 0 h 378"/>
                    <a:gd name="T20" fmla="*/ 0 w 322"/>
                    <a:gd name="T21" fmla="*/ 0 h 378"/>
                    <a:gd name="T22" fmla="*/ 0 w 322"/>
                    <a:gd name="T23" fmla="*/ 0 h 378"/>
                    <a:gd name="T24" fmla="*/ 0 w 322"/>
                    <a:gd name="T25" fmla="*/ 0 h 378"/>
                    <a:gd name="T26" fmla="*/ 0 w 322"/>
                    <a:gd name="T27" fmla="*/ 0 h 378"/>
                    <a:gd name="T28" fmla="*/ 0 w 322"/>
                    <a:gd name="T29" fmla="*/ 0 h 378"/>
                    <a:gd name="T30" fmla="*/ 0 w 322"/>
                    <a:gd name="T31" fmla="*/ 0 h 378"/>
                    <a:gd name="T32" fmla="*/ 0 w 322"/>
                    <a:gd name="T33" fmla="*/ 0 h 378"/>
                    <a:gd name="T34" fmla="*/ 0 w 322"/>
                    <a:gd name="T35" fmla="*/ 0 h 378"/>
                    <a:gd name="T36" fmla="*/ 0 w 322"/>
                    <a:gd name="T37" fmla="*/ 0 h 378"/>
                    <a:gd name="T38" fmla="*/ 0 w 322"/>
                    <a:gd name="T39" fmla="*/ 0 h 378"/>
                    <a:gd name="T40" fmla="*/ 0 w 322"/>
                    <a:gd name="T41" fmla="*/ 0 h 378"/>
                    <a:gd name="T42" fmla="*/ 0 w 322"/>
                    <a:gd name="T43" fmla="*/ 0 h 378"/>
                    <a:gd name="T44" fmla="*/ 0 w 322"/>
                    <a:gd name="T45" fmla="*/ 0 h 378"/>
                    <a:gd name="T46" fmla="*/ 0 w 322"/>
                    <a:gd name="T47" fmla="*/ 0 h 378"/>
                    <a:gd name="T48" fmla="*/ 0 w 322"/>
                    <a:gd name="T49" fmla="*/ 0 h 378"/>
                    <a:gd name="T50" fmla="*/ 0 w 322"/>
                    <a:gd name="T51" fmla="*/ 0 h 378"/>
                    <a:gd name="T52" fmla="*/ 0 w 322"/>
                    <a:gd name="T53" fmla="*/ 0 h 378"/>
                    <a:gd name="T54" fmla="*/ 0 w 322"/>
                    <a:gd name="T55" fmla="*/ 0 h 378"/>
                    <a:gd name="T56" fmla="*/ 0 w 322"/>
                    <a:gd name="T57" fmla="*/ 0 h 378"/>
                    <a:gd name="T58" fmla="*/ 0 w 322"/>
                    <a:gd name="T59" fmla="*/ 0 h 378"/>
                    <a:gd name="T60" fmla="*/ 0 w 322"/>
                    <a:gd name="T61" fmla="*/ 0 h 378"/>
                    <a:gd name="T62" fmla="*/ 0 w 322"/>
                    <a:gd name="T63" fmla="*/ 0 h 378"/>
                    <a:gd name="T64" fmla="*/ 0 w 322"/>
                    <a:gd name="T65" fmla="*/ 0 h 378"/>
                    <a:gd name="T66" fmla="*/ 0 w 322"/>
                    <a:gd name="T67" fmla="*/ 0 h 378"/>
                    <a:gd name="T68" fmla="*/ 0 w 322"/>
                    <a:gd name="T69" fmla="*/ 0 h 378"/>
                    <a:gd name="T70" fmla="*/ 0 w 322"/>
                    <a:gd name="T71" fmla="*/ 0 h 378"/>
                    <a:gd name="T72" fmla="*/ 0 w 322"/>
                    <a:gd name="T73" fmla="*/ 0 h 378"/>
                    <a:gd name="T74" fmla="*/ 0 w 322"/>
                    <a:gd name="T75" fmla="*/ 0 h 378"/>
                    <a:gd name="T76" fmla="*/ 0 w 322"/>
                    <a:gd name="T77" fmla="*/ 0 h 378"/>
                    <a:gd name="T78" fmla="*/ 0 w 322"/>
                    <a:gd name="T79" fmla="*/ 0 h 378"/>
                    <a:gd name="T80" fmla="*/ 0 w 322"/>
                    <a:gd name="T81" fmla="*/ 0 h 378"/>
                    <a:gd name="T82" fmla="*/ 0 w 322"/>
                    <a:gd name="T83" fmla="*/ 0 h 378"/>
                    <a:gd name="T84" fmla="*/ 0 w 322"/>
                    <a:gd name="T85" fmla="*/ 0 h 378"/>
                    <a:gd name="T86" fmla="*/ 0 w 322"/>
                    <a:gd name="T87" fmla="*/ 0 h 378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2" h="378">
                      <a:moveTo>
                        <a:pt x="125" y="49"/>
                      </a:moveTo>
                      <a:lnTo>
                        <a:pt x="100" y="70"/>
                      </a:lnTo>
                      <a:lnTo>
                        <a:pt x="76" y="90"/>
                      </a:lnTo>
                      <a:lnTo>
                        <a:pt x="53" y="115"/>
                      </a:lnTo>
                      <a:lnTo>
                        <a:pt x="34" y="140"/>
                      </a:lnTo>
                      <a:lnTo>
                        <a:pt x="17" y="166"/>
                      </a:lnTo>
                      <a:lnTo>
                        <a:pt x="5" y="195"/>
                      </a:lnTo>
                      <a:lnTo>
                        <a:pt x="0" y="226"/>
                      </a:lnTo>
                      <a:lnTo>
                        <a:pt x="1" y="258"/>
                      </a:lnTo>
                      <a:lnTo>
                        <a:pt x="3" y="266"/>
                      </a:lnTo>
                      <a:lnTo>
                        <a:pt x="5" y="275"/>
                      </a:lnTo>
                      <a:lnTo>
                        <a:pt x="9" y="282"/>
                      </a:lnTo>
                      <a:lnTo>
                        <a:pt x="14" y="290"/>
                      </a:lnTo>
                      <a:lnTo>
                        <a:pt x="19" y="297"/>
                      </a:lnTo>
                      <a:lnTo>
                        <a:pt x="26" y="304"/>
                      </a:lnTo>
                      <a:lnTo>
                        <a:pt x="32" y="310"/>
                      </a:lnTo>
                      <a:lnTo>
                        <a:pt x="41" y="314"/>
                      </a:lnTo>
                      <a:lnTo>
                        <a:pt x="56" y="324"/>
                      </a:lnTo>
                      <a:lnTo>
                        <a:pt x="71" y="332"/>
                      </a:lnTo>
                      <a:lnTo>
                        <a:pt x="86" y="338"/>
                      </a:lnTo>
                      <a:lnTo>
                        <a:pt x="103" y="344"/>
                      </a:lnTo>
                      <a:lnTo>
                        <a:pt x="119" y="350"/>
                      </a:lnTo>
                      <a:lnTo>
                        <a:pt x="136" y="355"/>
                      </a:lnTo>
                      <a:lnTo>
                        <a:pt x="152" y="359"/>
                      </a:lnTo>
                      <a:lnTo>
                        <a:pt x="168" y="363"/>
                      </a:lnTo>
                      <a:lnTo>
                        <a:pt x="186" y="366"/>
                      </a:lnTo>
                      <a:lnTo>
                        <a:pt x="202" y="368"/>
                      </a:lnTo>
                      <a:lnTo>
                        <a:pt x="220" y="371"/>
                      </a:lnTo>
                      <a:lnTo>
                        <a:pt x="238" y="373"/>
                      </a:lnTo>
                      <a:lnTo>
                        <a:pt x="254" y="374"/>
                      </a:lnTo>
                      <a:lnTo>
                        <a:pt x="272" y="375"/>
                      </a:lnTo>
                      <a:lnTo>
                        <a:pt x="289" y="376"/>
                      </a:lnTo>
                      <a:lnTo>
                        <a:pt x="306" y="378"/>
                      </a:lnTo>
                      <a:lnTo>
                        <a:pt x="311" y="378"/>
                      </a:lnTo>
                      <a:lnTo>
                        <a:pt x="316" y="375"/>
                      </a:lnTo>
                      <a:lnTo>
                        <a:pt x="320" y="371"/>
                      </a:lnTo>
                      <a:lnTo>
                        <a:pt x="322" y="366"/>
                      </a:lnTo>
                      <a:lnTo>
                        <a:pt x="322" y="360"/>
                      </a:lnTo>
                      <a:lnTo>
                        <a:pt x="320" y="356"/>
                      </a:lnTo>
                      <a:lnTo>
                        <a:pt x="315" y="352"/>
                      </a:lnTo>
                      <a:lnTo>
                        <a:pt x="309" y="350"/>
                      </a:lnTo>
                      <a:lnTo>
                        <a:pt x="294" y="347"/>
                      </a:lnTo>
                      <a:lnTo>
                        <a:pt x="279" y="344"/>
                      </a:lnTo>
                      <a:lnTo>
                        <a:pt x="263" y="341"/>
                      </a:lnTo>
                      <a:lnTo>
                        <a:pt x="247" y="338"/>
                      </a:lnTo>
                      <a:lnTo>
                        <a:pt x="232" y="336"/>
                      </a:lnTo>
                      <a:lnTo>
                        <a:pt x="216" y="334"/>
                      </a:lnTo>
                      <a:lnTo>
                        <a:pt x="200" y="332"/>
                      </a:lnTo>
                      <a:lnTo>
                        <a:pt x="185" y="328"/>
                      </a:lnTo>
                      <a:lnTo>
                        <a:pt x="170" y="326"/>
                      </a:lnTo>
                      <a:lnTo>
                        <a:pt x="154" y="322"/>
                      </a:lnTo>
                      <a:lnTo>
                        <a:pt x="139" y="318"/>
                      </a:lnTo>
                      <a:lnTo>
                        <a:pt x="124" y="314"/>
                      </a:lnTo>
                      <a:lnTo>
                        <a:pt x="110" y="309"/>
                      </a:lnTo>
                      <a:lnTo>
                        <a:pt x="94" y="303"/>
                      </a:lnTo>
                      <a:lnTo>
                        <a:pt x="80" y="297"/>
                      </a:lnTo>
                      <a:lnTo>
                        <a:pt x="66" y="289"/>
                      </a:lnTo>
                      <a:lnTo>
                        <a:pt x="55" y="281"/>
                      </a:lnTo>
                      <a:lnTo>
                        <a:pt x="45" y="271"/>
                      </a:lnTo>
                      <a:lnTo>
                        <a:pt x="38" y="259"/>
                      </a:lnTo>
                      <a:lnTo>
                        <a:pt x="35" y="245"/>
                      </a:lnTo>
                      <a:lnTo>
                        <a:pt x="34" y="232"/>
                      </a:lnTo>
                      <a:lnTo>
                        <a:pt x="35" y="216"/>
                      </a:lnTo>
                      <a:lnTo>
                        <a:pt x="38" y="200"/>
                      </a:lnTo>
                      <a:lnTo>
                        <a:pt x="43" y="187"/>
                      </a:lnTo>
                      <a:lnTo>
                        <a:pt x="51" y="170"/>
                      </a:lnTo>
                      <a:lnTo>
                        <a:pt x="60" y="152"/>
                      </a:lnTo>
                      <a:lnTo>
                        <a:pt x="71" y="137"/>
                      </a:lnTo>
                      <a:lnTo>
                        <a:pt x="83" y="124"/>
                      </a:lnTo>
                      <a:lnTo>
                        <a:pt x="94" y="110"/>
                      </a:lnTo>
                      <a:lnTo>
                        <a:pt x="107" y="96"/>
                      </a:lnTo>
                      <a:lnTo>
                        <a:pt x="123" y="82"/>
                      </a:lnTo>
                      <a:lnTo>
                        <a:pt x="138" y="69"/>
                      </a:lnTo>
                      <a:lnTo>
                        <a:pt x="153" y="57"/>
                      </a:lnTo>
                      <a:lnTo>
                        <a:pt x="173" y="47"/>
                      </a:lnTo>
                      <a:lnTo>
                        <a:pt x="195" y="38"/>
                      </a:lnTo>
                      <a:lnTo>
                        <a:pt x="218" y="28"/>
                      </a:lnTo>
                      <a:lnTo>
                        <a:pt x="238" y="20"/>
                      </a:lnTo>
                      <a:lnTo>
                        <a:pt x="254" y="13"/>
                      </a:lnTo>
                      <a:lnTo>
                        <a:pt x="264" y="7"/>
                      </a:lnTo>
                      <a:lnTo>
                        <a:pt x="268" y="2"/>
                      </a:lnTo>
                      <a:lnTo>
                        <a:pt x="256" y="0"/>
                      </a:lnTo>
                      <a:lnTo>
                        <a:pt x="240" y="1"/>
                      </a:lnTo>
                      <a:lnTo>
                        <a:pt x="221" y="4"/>
                      </a:lnTo>
                      <a:lnTo>
                        <a:pt x="201" y="10"/>
                      </a:lnTo>
                      <a:lnTo>
                        <a:pt x="180" y="18"/>
                      </a:lnTo>
                      <a:lnTo>
                        <a:pt x="160" y="27"/>
                      </a:lnTo>
                      <a:lnTo>
                        <a:pt x="141" y="38"/>
                      </a:lnTo>
                      <a:lnTo>
                        <a:pt x="125" y="49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70" name="Freeform 1130"/>
                <p:cNvSpPr>
                  <a:spLocks/>
                </p:cNvSpPr>
                <p:nvPr/>
              </p:nvSpPr>
              <p:spPr bwMode="auto">
                <a:xfrm>
                  <a:off x="5250" y="2643"/>
                  <a:ext cx="99" cy="59"/>
                </a:xfrm>
                <a:custGeom>
                  <a:avLst/>
                  <a:gdLst>
                    <a:gd name="T0" fmla="*/ 0 w 283"/>
                    <a:gd name="T1" fmla="*/ 0 h 252"/>
                    <a:gd name="T2" fmla="*/ 0 w 283"/>
                    <a:gd name="T3" fmla="*/ 0 h 252"/>
                    <a:gd name="T4" fmla="*/ 0 w 283"/>
                    <a:gd name="T5" fmla="*/ 0 h 252"/>
                    <a:gd name="T6" fmla="*/ 0 w 283"/>
                    <a:gd name="T7" fmla="*/ 0 h 252"/>
                    <a:gd name="T8" fmla="*/ 0 w 283"/>
                    <a:gd name="T9" fmla="*/ 0 h 252"/>
                    <a:gd name="T10" fmla="*/ 0 w 283"/>
                    <a:gd name="T11" fmla="*/ 0 h 252"/>
                    <a:gd name="T12" fmla="*/ 0 w 283"/>
                    <a:gd name="T13" fmla="*/ 0 h 252"/>
                    <a:gd name="T14" fmla="*/ 0 w 283"/>
                    <a:gd name="T15" fmla="*/ 0 h 252"/>
                    <a:gd name="T16" fmla="*/ 0 w 283"/>
                    <a:gd name="T17" fmla="*/ 0 h 252"/>
                    <a:gd name="T18" fmla="*/ 0 w 283"/>
                    <a:gd name="T19" fmla="*/ 0 h 252"/>
                    <a:gd name="T20" fmla="*/ 0 w 283"/>
                    <a:gd name="T21" fmla="*/ 0 h 252"/>
                    <a:gd name="T22" fmla="*/ 0 w 283"/>
                    <a:gd name="T23" fmla="*/ 0 h 252"/>
                    <a:gd name="T24" fmla="*/ 0 w 283"/>
                    <a:gd name="T25" fmla="*/ 0 h 252"/>
                    <a:gd name="T26" fmla="*/ 0 w 283"/>
                    <a:gd name="T27" fmla="*/ 0 h 252"/>
                    <a:gd name="T28" fmla="*/ 0 w 283"/>
                    <a:gd name="T29" fmla="*/ 0 h 252"/>
                    <a:gd name="T30" fmla="*/ 0 w 283"/>
                    <a:gd name="T31" fmla="*/ 0 h 252"/>
                    <a:gd name="T32" fmla="*/ 0 w 283"/>
                    <a:gd name="T33" fmla="*/ 0 h 252"/>
                    <a:gd name="T34" fmla="*/ 0 w 283"/>
                    <a:gd name="T35" fmla="*/ 0 h 252"/>
                    <a:gd name="T36" fmla="*/ 0 w 283"/>
                    <a:gd name="T37" fmla="*/ 0 h 252"/>
                    <a:gd name="T38" fmla="*/ 0 w 283"/>
                    <a:gd name="T39" fmla="*/ 0 h 252"/>
                    <a:gd name="T40" fmla="*/ 0 w 283"/>
                    <a:gd name="T41" fmla="*/ 0 h 252"/>
                    <a:gd name="T42" fmla="*/ 0 w 283"/>
                    <a:gd name="T43" fmla="*/ 0 h 252"/>
                    <a:gd name="T44" fmla="*/ 0 w 283"/>
                    <a:gd name="T45" fmla="*/ 0 h 252"/>
                    <a:gd name="T46" fmla="*/ 0 w 283"/>
                    <a:gd name="T47" fmla="*/ 0 h 252"/>
                    <a:gd name="T48" fmla="*/ 0 w 283"/>
                    <a:gd name="T49" fmla="*/ 0 h 252"/>
                    <a:gd name="T50" fmla="*/ 0 w 283"/>
                    <a:gd name="T51" fmla="*/ 0 h 252"/>
                    <a:gd name="T52" fmla="*/ 0 w 283"/>
                    <a:gd name="T53" fmla="*/ 0 h 252"/>
                    <a:gd name="T54" fmla="*/ 0 w 283"/>
                    <a:gd name="T55" fmla="*/ 0 h 252"/>
                    <a:gd name="T56" fmla="*/ 0 w 283"/>
                    <a:gd name="T57" fmla="*/ 0 h 252"/>
                    <a:gd name="T58" fmla="*/ 0 w 283"/>
                    <a:gd name="T59" fmla="*/ 0 h 252"/>
                    <a:gd name="T60" fmla="*/ 0 w 283"/>
                    <a:gd name="T61" fmla="*/ 0 h 252"/>
                    <a:gd name="T62" fmla="*/ 0 w 283"/>
                    <a:gd name="T63" fmla="*/ 0 h 252"/>
                    <a:gd name="T64" fmla="*/ 0 w 283"/>
                    <a:gd name="T65" fmla="*/ 0 h 252"/>
                    <a:gd name="T66" fmla="*/ 0 w 283"/>
                    <a:gd name="T67" fmla="*/ 0 h 252"/>
                    <a:gd name="T68" fmla="*/ 0 w 283"/>
                    <a:gd name="T69" fmla="*/ 0 h 252"/>
                    <a:gd name="T70" fmla="*/ 0 w 283"/>
                    <a:gd name="T71" fmla="*/ 0 h 252"/>
                    <a:gd name="T72" fmla="*/ 0 w 283"/>
                    <a:gd name="T73" fmla="*/ 0 h 252"/>
                    <a:gd name="T74" fmla="*/ 0 w 283"/>
                    <a:gd name="T75" fmla="*/ 0 h 252"/>
                    <a:gd name="T76" fmla="*/ 0 w 283"/>
                    <a:gd name="T77" fmla="*/ 0 h 252"/>
                    <a:gd name="T78" fmla="*/ 0 w 283"/>
                    <a:gd name="T79" fmla="*/ 0 h 252"/>
                    <a:gd name="T80" fmla="*/ 0 w 283"/>
                    <a:gd name="T81" fmla="*/ 0 h 252"/>
                    <a:gd name="T82" fmla="*/ 0 w 283"/>
                    <a:gd name="T83" fmla="*/ 0 h 252"/>
                    <a:gd name="T84" fmla="*/ 0 w 283"/>
                    <a:gd name="T85" fmla="*/ 0 h 252"/>
                    <a:gd name="T86" fmla="*/ 0 w 283"/>
                    <a:gd name="T87" fmla="*/ 0 h 252"/>
                    <a:gd name="T88" fmla="*/ 0 w 283"/>
                    <a:gd name="T89" fmla="*/ 0 h 252"/>
                    <a:gd name="T90" fmla="*/ 0 w 283"/>
                    <a:gd name="T91" fmla="*/ 0 h 252"/>
                    <a:gd name="T92" fmla="*/ 0 w 283"/>
                    <a:gd name="T93" fmla="*/ 0 h 252"/>
                    <a:gd name="T94" fmla="*/ 0 w 283"/>
                    <a:gd name="T95" fmla="*/ 0 h 252"/>
                    <a:gd name="T96" fmla="*/ 0 w 283"/>
                    <a:gd name="T97" fmla="*/ 0 h 252"/>
                    <a:gd name="T98" fmla="*/ 0 w 283"/>
                    <a:gd name="T99" fmla="*/ 0 h 252"/>
                    <a:gd name="T100" fmla="*/ 0 w 283"/>
                    <a:gd name="T101" fmla="*/ 0 h 252"/>
                    <a:gd name="T102" fmla="*/ 0 w 283"/>
                    <a:gd name="T103" fmla="*/ 0 h 252"/>
                    <a:gd name="T104" fmla="*/ 0 w 283"/>
                    <a:gd name="T105" fmla="*/ 0 h 252"/>
                    <a:gd name="T106" fmla="*/ 0 w 283"/>
                    <a:gd name="T107" fmla="*/ 0 h 252"/>
                    <a:gd name="T108" fmla="*/ 0 w 283"/>
                    <a:gd name="T109" fmla="*/ 0 h 252"/>
                    <a:gd name="T110" fmla="*/ 0 w 283"/>
                    <a:gd name="T111" fmla="*/ 0 h 252"/>
                    <a:gd name="T112" fmla="*/ 0 w 283"/>
                    <a:gd name="T113" fmla="*/ 0 h 252"/>
                    <a:gd name="T114" fmla="*/ 0 w 283"/>
                    <a:gd name="T115" fmla="*/ 0 h 252"/>
                    <a:gd name="T116" fmla="*/ 0 w 283"/>
                    <a:gd name="T117" fmla="*/ 0 h 252"/>
                    <a:gd name="T118" fmla="*/ 0 w 283"/>
                    <a:gd name="T119" fmla="*/ 0 h 252"/>
                    <a:gd name="T120" fmla="*/ 0 w 283"/>
                    <a:gd name="T121" fmla="*/ 0 h 252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3" h="252">
                      <a:moveTo>
                        <a:pt x="235" y="77"/>
                      </a:moveTo>
                      <a:lnTo>
                        <a:pt x="248" y="91"/>
                      </a:lnTo>
                      <a:lnTo>
                        <a:pt x="256" y="107"/>
                      </a:lnTo>
                      <a:lnTo>
                        <a:pt x="259" y="124"/>
                      </a:lnTo>
                      <a:lnTo>
                        <a:pt x="259" y="142"/>
                      </a:lnTo>
                      <a:lnTo>
                        <a:pt x="257" y="157"/>
                      </a:lnTo>
                      <a:lnTo>
                        <a:pt x="252" y="170"/>
                      </a:lnTo>
                      <a:lnTo>
                        <a:pt x="244" y="183"/>
                      </a:lnTo>
                      <a:lnTo>
                        <a:pt x="236" y="193"/>
                      </a:lnTo>
                      <a:lnTo>
                        <a:pt x="225" y="204"/>
                      </a:lnTo>
                      <a:lnTo>
                        <a:pt x="215" y="214"/>
                      </a:lnTo>
                      <a:lnTo>
                        <a:pt x="204" y="224"/>
                      </a:lnTo>
                      <a:lnTo>
                        <a:pt x="194" y="234"/>
                      </a:lnTo>
                      <a:lnTo>
                        <a:pt x="191" y="238"/>
                      </a:lnTo>
                      <a:lnTo>
                        <a:pt x="191" y="241"/>
                      </a:lnTo>
                      <a:lnTo>
                        <a:pt x="191" y="245"/>
                      </a:lnTo>
                      <a:lnTo>
                        <a:pt x="194" y="248"/>
                      </a:lnTo>
                      <a:lnTo>
                        <a:pt x="197" y="250"/>
                      </a:lnTo>
                      <a:lnTo>
                        <a:pt x="202" y="252"/>
                      </a:lnTo>
                      <a:lnTo>
                        <a:pt x="205" y="250"/>
                      </a:lnTo>
                      <a:lnTo>
                        <a:pt x="209" y="248"/>
                      </a:lnTo>
                      <a:lnTo>
                        <a:pt x="232" y="233"/>
                      </a:lnTo>
                      <a:lnTo>
                        <a:pt x="252" y="214"/>
                      </a:lnTo>
                      <a:lnTo>
                        <a:pt x="268" y="192"/>
                      </a:lnTo>
                      <a:lnTo>
                        <a:pt x="278" y="167"/>
                      </a:lnTo>
                      <a:lnTo>
                        <a:pt x="283" y="141"/>
                      </a:lnTo>
                      <a:lnTo>
                        <a:pt x="280" y="115"/>
                      </a:lnTo>
                      <a:lnTo>
                        <a:pt x="271" y="91"/>
                      </a:lnTo>
                      <a:lnTo>
                        <a:pt x="252" y="69"/>
                      </a:lnTo>
                      <a:lnTo>
                        <a:pt x="238" y="57"/>
                      </a:lnTo>
                      <a:lnTo>
                        <a:pt x="222" y="48"/>
                      </a:lnTo>
                      <a:lnTo>
                        <a:pt x="204" y="39"/>
                      </a:lnTo>
                      <a:lnTo>
                        <a:pt x="184" y="31"/>
                      </a:lnTo>
                      <a:lnTo>
                        <a:pt x="164" y="23"/>
                      </a:lnTo>
                      <a:lnTo>
                        <a:pt x="144" y="17"/>
                      </a:lnTo>
                      <a:lnTo>
                        <a:pt x="123" y="13"/>
                      </a:lnTo>
                      <a:lnTo>
                        <a:pt x="103" y="8"/>
                      </a:lnTo>
                      <a:lnTo>
                        <a:pt x="83" y="5"/>
                      </a:lnTo>
                      <a:lnTo>
                        <a:pt x="66" y="2"/>
                      </a:lnTo>
                      <a:lnTo>
                        <a:pt x="48" y="0"/>
                      </a:lnTo>
                      <a:lnTo>
                        <a:pt x="34" y="0"/>
                      </a:lnTo>
                      <a:lnTo>
                        <a:pt x="21" y="0"/>
                      </a:lnTo>
                      <a:lnTo>
                        <a:pt x="11" y="0"/>
                      </a:lnTo>
                      <a:lnTo>
                        <a:pt x="4" y="2"/>
                      </a:lnTo>
                      <a:lnTo>
                        <a:pt x="0" y="5"/>
                      </a:lnTo>
                      <a:lnTo>
                        <a:pt x="12" y="7"/>
                      </a:lnTo>
                      <a:lnTo>
                        <a:pt x="24" y="8"/>
                      </a:lnTo>
                      <a:lnTo>
                        <a:pt x="38" y="10"/>
                      </a:lnTo>
                      <a:lnTo>
                        <a:pt x="52" y="13"/>
                      </a:lnTo>
                      <a:lnTo>
                        <a:pt x="66" y="16"/>
                      </a:lnTo>
                      <a:lnTo>
                        <a:pt x="82" y="18"/>
                      </a:lnTo>
                      <a:lnTo>
                        <a:pt x="98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4"/>
                      </a:lnTo>
                      <a:lnTo>
                        <a:pt x="162" y="39"/>
                      </a:lnTo>
                      <a:lnTo>
                        <a:pt x="177" y="45"/>
                      </a:lnTo>
                      <a:lnTo>
                        <a:pt x="193" y="52"/>
                      </a:lnTo>
                      <a:lnTo>
                        <a:pt x="208" y="60"/>
                      </a:lnTo>
                      <a:lnTo>
                        <a:pt x="222" y="68"/>
                      </a:lnTo>
                      <a:lnTo>
                        <a:pt x="235" y="7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71" name="Freeform 1131"/>
                <p:cNvSpPr>
                  <a:spLocks/>
                </p:cNvSpPr>
                <p:nvPr/>
              </p:nvSpPr>
              <p:spPr bwMode="auto">
                <a:xfrm>
                  <a:off x="5047" y="2671"/>
                  <a:ext cx="40" cy="55"/>
                </a:xfrm>
                <a:custGeom>
                  <a:avLst/>
                  <a:gdLst>
                    <a:gd name="T0" fmla="*/ 0 w 114"/>
                    <a:gd name="T1" fmla="*/ 0 h 238"/>
                    <a:gd name="T2" fmla="*/ 0 w 114"/>
                    <a:gd name="T3" fmla="*/ 0 h 238"/>
                    <a:gd name="T4" fmla="*/ 0 w 114"/>
                    <a:gd name="T5" fmla="*/ 0 h 238"/>
                    <a:gd name="T6" fmla="*/ 0 w 114"/>
                    <a:gd name="T7" fmla="*/ 0 h 238"/>
                    <a:gd name="T8" fmla="*/ 0 w 114"/>
                    <a:gd name="T9" fmla="*/ 0 h 238"/>
                    <a:gd name="T10" fmla="*/ 0 w 114"/>
                    <a:gd name="T11" fmla="*/ 0 h 238"/>
                    <a:gd name="T12" fmla="*/ 0 w 114"/>
                    <a:gd name="T13" fmla="*/ 0 h 238"/>
                    <a:gd name="T14" fmla="*/ 0 w 114"/>
                    <a:gd name="T15" fmla="*/ 0 h 238"/>
                    <a:gd name="T16" fmla="*/ 0 w 114"/>
                    <a:gd name="T17" fmla="*/ 0 h 238"/>
                    <a:gd name="T18" fmla="*/ 0 w 114"/>
                    <a:gd name="T19" fmla="*/ 0 h 238"/>
                    <a:gd name="T20" fmla="*/ 0 w 114"/>
                    <a:gd name="T21" fmla="*/ 0 h 238"/>
                    <a:gd name="T22" fmla="*/ 0 w 114"/>
                    <a:gd name="T23" fmla="*/ 0 h 238"/>
                    <a:gd name="T24" fmla="*/ 0 w 114"/>
                    <a:gd name="T25" fmla="*/ 0 h 238"/>
                    <a:gd name="T26" fmla="*/ 0 w 114"/>
                    <a:gd name="T27" fmla="*/ 0 h 238"/>
                    <a:gd name="T28" fmla="*/ 0 w 114"/>
                    <a:gd name="T29" fmla="*/ 0 h 238"/>
                    <a:gd name="T30" fmla="*/ 0 w 114"/>
                    <a:gd name="T31" fmla="*/ 0 h 238"/>
                    <a:gd name="T32" fmla="*/ 0 w 114"/>
                    <a:gd name="T33" fmla="*/ 0 h 238"/>
                    <a:gd name="T34" fmla="*/ 0 w 114"/>
                    <a:gd name="T35" fmla="*/ 0 h 238"/>
                    <a:gd name="T36" fmla="*/ 0 w 114"/>
                    <a:gd name="T37" fmla="*/ 0 h 238"/>
                    <a:gd name="T38" fmla="*/ 0 w 114"/>
                    <a:gd name="T39" fmla="*/ 0 h 238"/>
                    <a:gd name="T40" fmla="*/ 0 w 114"/>
                    <a:gd name="T41" fmla="*/ 0 h 238"/>
                    <a:gd name="T42" fmla="*/ 0 w 114"/>
                    <a:gd name="T43" fmla="*/ 0 h 238"/>
                    <a:gd name="T44" fmla="*/ 0 w 114"/>
                    <a:gd name="T45" fmla="*/ 0 h 238"/>
                    <a:gd name="T46" fmla="*/ 0 w 114"/>
                    <a:gd name="T47" fmla="*/ 0 h 238"/>
                    <a:gd name="T48" fmla="*/ 0 w 114"/>
                    <a:gd name="T49" fmla="*/ 0 h 238"/>
                    <a:gd name="T50" fmla="*/ 0 w 114"/>
                    <a:gd name="T51" fmla="*/ 0 h 238"/>
                    <a:gd name="T52" fmla="*/ 0 w 114"/>
                    <a:gd name="T53" fmla="*/ 0 h 238"/>
                    <a:gd name="T54" fmla="*/ 0 w 114"/>
                    <a:gd name="T55" fmla="*/ 0 h 238"/>
                    <a:gd name="T56" fmla="*/ 0 w 114"/>
                    <a:gd name="T57" fmla="*/ 0 h 238"/>
                    <a:gd name="T58" fmla="*/ 0 w 114"/>
                    <a:gd name="T59" fmla="*/ 0 h 238"/>
                    <a:gd name="T60" fmla="*/ 0 w 114"/>
                    <a:gd name="T61" fmla="*/ 0 h 238"/>
                    <a:gd name="T62" fmla="*/ 0 w 114"/>
                    <a:gd name="T63" fmla="*/ 0 h 238"/>
                    <a:gd name="T64" fmla="*/ 0 w 114"/>
                    <a:gd name="T65" fmla="*/ 0 h 238"/>
                    <a:gd name="T66" fmla="*/ 0 w 114"/>
                    <a:gd name="T67" fmla="*/ 0 h 238"/>
                    <a:gd name="T68" fmla="*/ 0 w 114"/>
                    <a:gd name="T69" fmla="*/ 0 h 238"/>
                    <a:gd name="T70" fmla="*/ 0 w 114"/>
                    <a:gd name="T71" fmla="*/ 0 h 238"/>
                    <a:gd name="T72" fmla="*/ 0 w 114"/>
                    <a:gd name="T73" fmla="*/ 0 h 238"/>
                    <a:gd name="T74" fmla="*/ 0 w 114"/>
                    <a:gd name="T75" fmla="*/ 0 h 238"/>
                    <a:gd name="T76" fmla="*/ 0 w 114"/>
                    <a:gd name="T77" fmla="*/ 0 h 238"/>
                    <a:gd name="T78" fmla="*/ 0 w 114"/>
                    <a:gd name="T79" fmla="*/ 0 h 238"/>
                    <a:gd name="T80" fmla="*/ 0 w 114"/>
                    <a:gd name="T81" fmla="*/ 0 h 23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4" h="238">
                      <a:moveTo>
                        <a:pt x="0" y="130"/>
                      </a:moveTo>
                      <a:lnTo>
                        <a:pt x="0" y="149"/>
                      </a:lnTo>
                      <a:lnTo>
                        <a:pt x="4" y="168"/>
                      </a:lnTo>
                      <a:lnTo>
                        <a:pt x="12" y="185"/>
                      </a:lnTo>
                      <a:lnTo>
                        <a:pt x="24" y="200"/>
                      </a:lnTo>
                      <a:lnTo>
                        <a:pt x="38" y="213"/>
                      </a:lnTo>
                      <a:lnTo>
                        <a:pt x="55" y="224"/>
                      </a:lnTo>
                      <a:lnTo>
                        <a:pt x="73" y="232"/>
                      </a:lnTo>
                      <a:lnTo>
                        <a:pt x="92" y="237"/>
                      </a:lnTo>
                      <a:lnTo>
                        <a:pt x="98" y="238"/>
                      </a:lnTo>
                      <a:lnTo>
                        <a:pt x="104" y="235"/>
                      </a:lnTo>
                      <a:lnTo>
                        <a:pt x="109" y="232"/>
                      </a:lnTo>
                      <a:lnTo>
                        <a:pt x="111" y="227"/>
                      </a:lnTo>
                      <a:lnTo>
                        <a:pt x="111" y="222"/>
                      </a:lnTo>
                      <a:lnTo>
                        <a:pt x="110" y="216"/>
                      </a:lnTo>
                      <a:lnTo>
                        <a:pt x="106" y="211"/>
                      </a:lnTo>
                      <a:lnTo>
                        <a:pt x="100" y="209"/>
                      </a:lnTo>
                      <a:lnTo>
                        <a:pt x="82" y="202"/>
                      </a:lnTo>
                      <a:lnTo>
                        <a:pt x="64" y="193"/>
                      </a:lnTo>
                      <a:lnTo>
                        <a:pt x="50" y="180"/>
                      </a:lnTo>
                      <a:lnTo>
                        <a:pt x="39" y="167"/>
                      </a:lnTo>
                      <a:lnTo>
                        <a:pt x="32" y="149"/>
                      </a:lnTo>
                      <a:lnTo>
                        <a:pt x="29" y="131"/>
                      </a:lnTo>
                      <a:lnTo>
                        <a:pt x="29" y="111"/>
                      </a:lnTo>
                      <a:lnTo>
                        <a:pt x="35" y="91"/>
                      </a:lnTo>
                      <a:lnTo>
                        <a:pt x="42" y="76"/>
                      </a:lnTo>
                      <a:lnTo>
                        <a:pt x="51" y="62"/>
                      </a:lnTo>
                      <a:lnTo>
                        <a:pt x="62" y="49"/>
                      </a:lnTo>
                      <a:lnTo>
                        <a:pt x="73" y="38"/>
                      </a:lnTo>
                      <a:lnTo>
                        <a:pt x="84" y="28"/>
                      </a:lnTo>
                      <a:lnTo>
                        <a:pt x="96" y="18"/>
                      </a:lnTo>
                      <a:lnTo>
                        <a:pt x="106" y="9"/>
                      </a:lnTo>
                      <a:lnTo>
                        <a:pt x="114" y="1"/>
                      </a:lnTo>
                      <a:lnTo>
                        <a:pt x="106" y="0"/>
                      </a:lnTo>
                      <a:lnTo>
                        <a:pt x="93" y="6"/>
                      </a:lnTo>
                      <a:lnTo>
                        <a:pt x="76" y="18"/>
                      </a:lnTo>
                      <a:lnTo>
                        <a:pt x="56" y="36"/>
                      </a:lnTo>
                      <a:lnTo>
                        <a:pt x="37" y="57"/>
                      </a:lnTo>
                      <a:lnTo>
                        <a:pt x="20" y="80"/>
                      </a:lnTo>
                      <a:lnTo>
                        <a:pt x="7" y="106"/>
                      </a:lnTo>
                      <a:lnTo>
                        <a:pt x="0" y="130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72" name="Freeform 1132"/>
                <p:cNvSpPr>
                  <a:spLocks/>
                </p:cNvSpPr>
                <p:nvPr/>
              </p:nvSpPr>
              <p:spPr bwMode="auto">
                <a:xfrm>
                  <a:off x="5330" y="2639"/>
                  <a:ext cx="87" cy="73"/>
                </a:xfrm>
                <a:custGeom>
                  <a:avLst/>
                  <a:gdLst>
                    <a:gd name="T0" fmla="*/ 0 w 246"/>
                    <a:gd name="T1" fmla="*/ 0 h 310"/>
                    <a:gd name="T2" fmla="*/ 0 w 246"/>
                    <a:gd name="T3" fmla="*/ 0 h 310"/>
                    <a:gd name="T4" fmla="*/ 0 w 246"/>
                    <a:gd name="T5" fmla="*/ 0 h 310"/>
                    <a:gd name="T6" fmla="*/ 0 w 246"/>
                    <a:gd name="T7" fmla="*/ 0 h 310"/>
                    <a:gd name="T8" fmla="*/ 0 w 246"/>
                    <a:gd name="T9" fmla="*/ 0 h 310"/>
                    <a:gd name="T10" fmla="*/ 0 w 246"/>
                    <a:gd name="T11" fmla="*/ 0 h 310"/>
                    <a:gd name="T12" fmla="*/ 0 w 246"/>
                    <a:gd name="T13" fmla="*/ 0 h 310"/>
                    <a:gd name="T14" fmla="*/ 0 w 246"/>
                    <a:gd name="T15" fmla="*/ 0 h 310"/>
                    <a:gd name="T16" fmla="*/ 0 w 246"/>
                    <a:gd name="T17" fmla="*/ 0 h 310"/>
                    <a:gd name="T18" fmla="*/ 0 w 246"/>
                    <a:gd name="T19" fmla="*/ 0 h 310"/>
                    <a:gd name="T20" fmla="*/ 0 w 246"/>
                    <a:gd name="T21" fmla="*/ 0 h 310"/>
                    <a:gd name="T22" fmla="*/ 0 w 246"/>
                    <a:gd name="T23" fmla="*/ 0 h 310"/>
                    <a:gd name="T24" fmla="*/ 0 w 246"/>
                    <a:gd name="T25" fmla="*/ 0 h 310"/>
                    <a:gd name="T26" fmla="*/ 0 w 246"/>
                    <a:gd name="T27" fmla="*/ 0 h 310"/>
                    <a:gd name="T28" fmla="*/ 0 w 246"/>
                    <a:gd name="T29" fmla="*/ 0 h 310"/>
                    <a:gd name="T30" fmla="*/ 0 w 246"/>
                    <a:gd name="T31" fmla="*/ 0 h 310"/>
                    <a:gd name="T32" fmla="*/ 0 w 246"/>
                    <a:gd name="T33" fmla="*/ 0 h 310"/>
                    <a:gd name="T34" fmla="*/ 0 w 246"/>
                    <a:gd name="T35" fmla="*/ 0 h 310"/>
                    <a:gd name="T36" fmla="*/ 0 w 246"/>
                    <a:gd name="T37" fmla="*/ 0 h 310"/>
                    <a:gd name="T38" fmla="*/ 0 w 246"/>
                    <a:gd name="T39" fmla="*/ 0 h 310"/>
                    <a:gd name="T40" fmla="*/ 0 w 246"/>
                    <a:gd name="T41" fmla="*/ 0 h 310"/>
                    <a:gd name="T42" fmla="*/ 0 w 246"/>
                    <a:gd name="T43" fmla="*/ 0 h 310"/>
                    <a:gd name="T44" fmla="*/ 0 w 246"/>
                    <a:gd name="T45" fmla="*/ 0 h 310"/>
                    <a:gd name="T46" fmla="*/ 0 w 246"/>
                    <a:gd name="T47" fmla="*/ 0 h 310"/>
                    <a:gd name="T48" fmla="*/ 0 w 246"/>
                    <a:gd name="T49" fmla="*/ 0 h 310"/>
                    <a:gd name="T50" fmla="*/ 0 w 246"/>
                    <a:gd name="T51" fmla="*/ 0 h 310"/>
                    <a:gd name="T52" fmla="*/ 0 w 246"/>
                    <a:gd name="T53" fmla="*/ 0 h 310"/>
                    <a:gd name="T54" fmla="*/ 0 w 246"/>
                    <a:gd name="T55" fmla="*/ 0 h 310"/>
                    <a:gd name="T56" fmla="*/ 0 w 246"/>
                    <a:gd name="T57" fmla="*/ 0 h 310"/>
                    <a:gd name="T58" fmla="*/ 0 w 246"/>
                    <a:gd name="T59" fmla="*/ 0 h 310"/>
                    <a:gd name="T60" fmla="*/ 0 w 246"/>
                    <a:gd name="T61" fmla="*/ 0 h 310"/>
                    <a:gd name="T62" fmla="*/ 0 w 246"/>
                    <a:gd name="T63" fmla="*/ 0 h 310"/>
                    <a:gd name="T64" fmla="*/ 0 w 246"/>
                    <a:gd name="T65" fmla="*/ 0 h 310"/>
                    <a:gd name="T66" fmla="*/ 0 w 246"/>
                    <a:gd name="T67" fmla="*/ 0 h 310"/>
                    <a:gd name="T68" fmla="*/ 0 w 246"/>
                    <a:gd name="T69" fmla="*/ 0 h 310"/>
                    <a:gd name="T70" fmla="*/ 0 w 246"/>
                    <a:gd name="T71" fmla="*/ 0 h 310"/>
                    <a:gd name="T72" fmla="*/ 0 w 246"/>
                    <a:gd name="T73" fmla="*/ 0 h 310"/>
                    <a:gd name="T74" fmla="*/ 0 w 246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6" h="310">
                      <a:moveTo>
                        <a:pt x="199" y="116"/>
                      </a:moveTo>
                      <a:lnTo>
                        <a:pt x="207" y="124"/>
                      </a:lnTo>
                      <a:lnTo>
                        <a:pt x="214" y="133"/>
                      </a:lnTo>
                      <a:lnTo>
                        <a:pt x="219" y="143"/>
                      </a:lnTo>
                      <a:lnTo>
                        <a:pt x="223" y="154"/>
                      </a:lnTo>
                      <a:lnTo>
                        <a:pt x="225" y="164"/>
                      </a:lnTo>
                      <a:lnTo>
                        <a:pt x="225" y="176"/>
                      </a:lnTo>
                      <a:lnTo>
                        <a:pt x="221" y="187"/>
                      </a:lnTo>
                      <a:lnTo>
                        <a:pt x="216" y="197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8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3" y="264"/>
                      </a:lnTo>
                      <a:lnTo>
                        <a:pt x="132" y="274"/>
                      </a:lnTo>
                      <a:lnTo>
                        <a:pt x="129" y="278"/>
                      </a:lnTo>
                      <a:lnTo>
                        <a:pt x="126" y="282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1" y="305"/>
                      </a:lnTo>
                      <a:lnTo>
                        <a:pt x="125" y="309"/>
                      </a:lnTo>
                      <a:lnTo>
                        <a:pt x="130" y="310"/>
                      </a:lnTo>
                      <a:lnTo>
                        <a:pt x="134" y="310"/>
                      </a:lnTo>
                      <a:lnTo>
                        <a:pt x="139" y="309"/>
                      </a:lnTo>
                      <a:lnTo>
                        <a:pt x="143" y="305"/>
                      </a:lnTo>
                      <a:lnTo>
                        <a:pt x="154" y="293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19" y="233"/>
                      </a:lnTo>
                      <a:lnTo>
                        <a:pt x="231" y="219"/>
                      </a:lnTo>
                      <a:lnTo>
                        <a:pt x="239" y="204"/>
                      </a:lnTo>
                      <a:lnTo>
                        <a:pt x="245" y="187"/>
                      </a:lnTo>
                      <a:lnTo>
                        <a:pt x="246" y="170"/>
                      </a:lnTo>
                      <a:lnTo>
                        <a:pt x="242" y="153"/>
                      </a:lnTo>
                      <a:lnTo>
                        <a:pt x="236" y="136"/>
                      </a:lnTo>
                      <a:lnTo>
                        <a:pt x="227" y="120"/>
                      </a:lnTo>
                      <a:lnTo>
                        <a:pt x="215" y="107"/>
                      </a:lnTo>
                      <a:lnTo>
                        <a:pt x="201" y="94"/>
                      </a:lnTo>
                      <a:lnTo>
                        <a:pt x="187" y="82"/>
                      </a:lnTo>
                      <a:lnTo>
                        <a:pt x="177" y="74"/>
                      </a:lnTo>
                      <a:lnTo>
                        <a:pt x="165" y="68"/>
                      </a:lnTo>
                      <a:lnTo>
                        <a:pt x="152" y="60"/>
                      </a:lnTo>
                      <a:lnTo>
                        <a:pt x="139" y="51"/>
                      </a:lnTo>
                      <a:lnTo>
                        <a:pt x="126" y="43"/>
                      </a:lnTo>
                      <a:lnTo>
                        <a:pt x="112" y="35"/>
                      </a:lnTo>
                      <a:lnTo>
                        <a:pt x="98" y="28"/>
                      </a:lnTo>
                      <a:lnTo>
                        <a:pt x="85" y="22"/>
                      </a:lnTo>
                      <a:lnTo>
                        <a:pt x="72" y="16"/>
                      </a:lnTo>
                      <a:lnTo>
                        <a:pt x="59" y="10"/>
                      </a:lnTo>
                      <a:lnTo>
                        <a:pt x="46" y="7"/>
                      </a:lnTo>
                      <a:lnTo>
                        <a:pt x="35" y="3"/>
                      </a:lnTo>
                      <a:lnTo>
                        <a:pt x="24" y="1"/>
                      </a:lnTo>
                      <a:lnTo>
                        <a:pt x="15" y="0"/>
                      </a:lnTo>
                      <a:lnTo>
                        <a:pt x="7" y="1"/>
                      </a:lnTo>
                      <a:lnTo>
                        <a:pt x="0" y="3"/>
                      </a:lnTo>
                      <a:lnTo>
                        <a:pt x="8" y="6"/>
                      </a:lnTo>
                      <a:lnTo>
                        <a:pt x="17" y="9"/>
                      </a:lnTo>
                      <a:lnTo>
                        <a:pt x="28" y="14"/>
                      </a:lnTo>
                      <a:lnTo>
                        <a:pt x="38" y="18"/>
                      </a:lnTo>
                      <a:lnTo>
                        <a:pt x="51" y="24"/>
                      </a:lnTo>
                      <a:lnTo>
                        <a:pt x="64" y="30"/>
                      </a:lnTo>
                      <a:lnTo>
                        <a:pt x="78" y="37"/>
                      </a:lnTo>
                      <a:lnTo>
                        <a:pt x="92" y="43"/>
                      </a:lnTo>
                      <a:lnTo>
                        <a:pt x="106" y="51"/>
                      </a:lnTo>
                      <a:lnTo>
                        <a:pt x="120" y="60"/>
                      </a:lnTo>
                      <a:lnTo>
                        <a:pt x="134" y="69"/>
                      </a:lnTo>
                      <a:lnTo>
                        <a:pt x="148" y="78"/>
                      </a:lnTo>
                      <a:lnTo>
                        <a:pt x="163" y="87"/>
                      </a:lnTo>
                      <a:lnTo>
                        <a:pt x="175" y="96"/>
                      </a:lnTo>
                      <a:lnTo>
                        <a:pt x="187" y="105"/>
                      </a:lnTo>
                      <a:lnTo>
                        <a:pt x="199" y="11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73" name="Freeform 1133"/>
                <p:cNvSpPr>
                  <a:spLocks/>
                </p:cNvSpPr>
                <p:nvPr/>
              </p:nvSpPr>
              <p:spPr bwMode="auto">
                <a:xfrm>
                  <a:off x="5115" y="2660"/>
                  <a:ext cx="69" cy="55"/>
                </a:xfrm>
                <a:custGeom>
                  <a:avLst/>
                  <a:gdLst>
                    <a:gd name="T0" fmla="*/ 0 w 198"/>
                    <a:gd name="T1" fmla="*/ 0 h 236"/>
                    <a:gd name="T2" fmla="*/ 0 w 198"/>
                    <a:gd name="T3" fmla="*/ 0 h 236"/>
                    <a:gd name="T4" fmla="*/ 0 w 198"/>
                    <a:gd name="T5" fmla="*/ 0 h 236"/>
                    <a:gd name="T6" fmla="*/ 0 w 198"/>
                    <a:gd name="T7" fmla="*/ 0 h 236"/>
                    <a:gd name="T8" fmla="*/ 0 w 198"/>
                    <a:gd name="T9" fmla="*/ 0 h 236"/>
                    <a:gd name="T10" fmla="*/ 0 w 198"/>
                    <a:gd name="T11" fmla="*/ 0 h 236"/>
                    <a:gd name="T12" fmla="*/ 0 w 198"/>
                    <a:gd name="T13" fmla="*/ 0 h 236"/>
                    <a:gd name="T14" fmla="*/ 0 w 198"/>
                    <a:gd name="T15" fmla="*/ 0 h 236"/>
                    <a:gd name="T16" fmla="*/ 0 w 198"/>
                    <a:gd name="T17" fmla="*/ 0 h 236"/>
                    <a:gd name="T18" fmla="*/ 0 w 198"/>
                    <a:gd name="T19" fmla="*/ 0 h 236"/>
                    <a:gd name="T20" fmla="*/ 0 w 198"/>
                    <a:gd name="T21" fmla="*/ 0 h 236"/>
                    <a:gd name="T22" fmla="*/ 0 w 198"/>
                    <a:gd name="T23" fmla="*/ 0 h 236"/>
                    <a:gd name="T24" fmla="*/ 0 w 198"/>
                    <a:gd name="T25" fmla="*/ 0 h 236"/>
                    <a:gd name="T26" fmla="*/ 0 w 198"/>
                    <a:gd name="T27" fmla="*/ 0 h 236"/>
                    <a:gd name="T28" fmla="*/ 0 w 198"/>
                    <a:gd name="T29" fmla="*/ 0 h 236"/>
                    <a:gd name="T30" fmla="*/ 0 w 198"/>
                    <a:gd name="T31" fmla="*/ 0 h 236"/>
                    <a:gd name="T32" fmla="*/ 0 w 198"/>
                    <a:gd name="T33" fmla="*/ 0 h 236"/>
                    <a:gd name="T34" fmla="*/ 0 w 198"/>
                    <a:gd name="T35" fmla="*/ 0 h 236"/>
                    <a:gd name="T36" fmla="*/ 0 w 198"/>
                    <a:gd name="T37" fmla="*/ 0 h 236"/>
                    <a:gd name="T38" fmla="*/ 0 w 198"/>
                    <a:gd name="T39" fmla="*/ 0 h 236"/>
                    <a:gd name="T40" fmla="*/ 0 w 198"/>
                    <a:gd name="T41" fmla="*/ 0 h 236"/>
                    <a:gd name="T42" fmla="*/ 0 w 198"/>
                    <a:gd name="T43" fmla="*/ 0 h 236"/>
                    <a:gd name="T44" fmla="*/ 0 w 198"/>
                    <a:gd name="T45" fmla="*/ 0 h 236"/>
                    <a:gd name="T46" fmla="*/ 0 w 198"/>
                    <a:gd name="T47" fmla="*/ 0 h 236"/>
                    <a:gd name="T48" fmla="*/ 0 w 198"/>
                    <a:gd name="T49" fmla="*/ 0 h 236"/>
                    <a:gd name="T50" fmla="*/ 0 w 198"/>
                    <a:gd name="T51" fmla="*/ 0 h 236"/>
                    <a:gd name="T52" fmla="*/ 0 w 198"/>
                    <a:gd name="T53" fmla="*/ 0 h 236"/>
                    <a:gd name="T54" fmla="*/ 0 w 198"/>
                    <a:gd name="T55" fmla="*/ 0 h 236"/>
                    <a:gd name="T56" fmla="*/ 0 w 198"/>
                    <a:gd name="T57" fmla="*/ 0 h 236"/>
                    <a:gd name="T58" fmla="*/ 0 w 198"/>
                    <a:gd name="T59" fmla="*/ 0 h 236"/>
                    <a:gd name="T60" fmla="*/ 0 w 198"/>
                    <a:gd name="T61" fmla="*/ 0 h 236"/>
                    <a:gd name="T62" fmla="*/ 0 w 198"/>
                    <a:gd name="T63" fmla="*/ 0 h 236"/>
                    <a:gd name="T64" fmla="*/ 0 w 198"/>
                    <a:gd name="T65" fmla="*/ 0 h 236"/>
                    <a:gd name="T66" fmla="*/ 0 w 198"/>
                    <a:gd name="T67" fmla="*/ 0 h 236"/>
                    <a:gd name="T68" fmla="*/ 0 w 198"/>
                    <a:gd name="T69" fmla="*/ 0 h 236"/>
                    <a:gd name="T70" fmla="*/ 0 w 198"/>
                    <a:gd name="T71" fmla="*/ 0 h 236"/>
                    <a:gd name="T72" fmla="*/ 0 w 198"/>
                    <a:gd name="T73" fmla="*/ 0 h 236"/>
                    <a:gd name="T74" fmla="*/ 0 w 198"/>
                    <a:gd name="T75" fmla="*/ 0 h 236"/>
                    <a:gd name="T76" fmla="*/ 0 w 198"/>
                    <a:gd name="T77" fmla="*/ 0 h 236"/>
                    <a:gd name="T78" fmla="*/ 0 w 198"/>
                    <a:gd name="T79" fmla="*/ 0 h 236"/>
                    <a:gd name="T80" fmla="*/ 0 w 198"/>
                    <a:gd name="T81" fmla="*/ 0 h 236"/>
                    <a:gd name="T82" fmla="*/ 0 w 198"/>
                    <a:gd name="T83" fmla="*/ 0 h 236"/>
                    <a:gd name="T84" fmla="*/ 0 w 198"/>
                    <a:gd name="T85" fmla="*/ 0 h 236"/>
                    <a:gd name="T86" fmla="*/ 0 w 198"/>
                    <a:gd name="T87" fmla="*/ 0 h 236"/>
                    <a:gd name="T88" fmla="*/ 0 w 198"/>
                    <a:gd name="T89" fmla="*/ 0 h 236"/>
                    <a:gd name="T90" fmla="*/ 0 w 198"/>
                    <a:gd name="T91" fmla="*/ 0 h 236"/>
                    <a:gd name="T92" fmla="*/ 0 w 198"/>
                    <a:gd name="T93" fmla="*/ 0 h 236"/>
                    <a:gd name="T94" fmla="*/ 0 w 198"/>
                    <a:gd name="T95" fmla="*/ 0 h 236"/>
                    <a:gd name="T96" fmla="*/ 0 w 198"/>
                    <a:gd name="T97" fmla="*/ 0 h 236"/>
                    <a:gd name="T98" fmla="*/ 0 w 198"/>
                    <a:gd name="T99" fmla="*/ 0 h 236"/>
                    <a:gd name="T100" fmla="*/ 0 w 198"/>
                    <a:gd name="T101" fmla="*/ 0 h 236"/>
                    <a:gd name="T102" fmla="*/ 0 w 198"/>
                    <a:gd name="T103" fmla="*/ 0 h 236"/>
                    <a:gd name="T104" fmla="*/ 0 w 198"/>
                    <a:gd name="T105" fmla="*/ 0 h 236"/>
                    <a:gd name="T106" fmla="*/ 0 w 198"/>
                    <a:gd name="T107" fmla="*/ 0 h 236"/>
                    <a:gd name="T108" fmla="*/ 0 w 198"/>
                    <a:gd name="T109" fmla="*/ 0 h 236"/>
                    <a:gd name="T110" fmla="*/ 0 w 198"/>
                    <a:gd name="T111" fmla="*/ 0 h 236"/>
                    <a:gd name="T112" fmla="*/ 0 w 198"/>
                    <a:gd name="T113" fmla="*/ 0 h 236"/>
                    <a:gd name="T114" fmla="*/ 0 w 198"/>
                    <a:gd name="T115" fmla="*/ 0 h 236"/>
                    <a:gd name="T116" fmla="*/ 0 w 198"/>
                    <a:gd name="T117" fmla="*/ 0 h 236"/>
                    <a:gd name="T118" fmla="*/ 0 w 198"/>
                    <a:gd name="T119" fmla="*/ 0 h 236"/>
                    <a:gd name="T120" fmla="*/ 0 w 198"/>
                    <a:gd name="T121" fmla="*/ 0 h 2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198" h="236">
                      <a:moveTo>
                        <a:pt x="73" y="36"/>
                      </a:moveTo>
                      <a:lnTo>
                        <a:pt x="58" y="46"/>
                      </a:lnTo>
                      <a:lnTo>
                        <a:pt x="46" y="58"/>
                      </a:lnTo>
                      <a:lnTo>
                        <a:pt x="33" y="72"/>
                      </a:lnTo>
                      <a:lnTo>
                        <a:pt x="22" y="85"/>
                      </a:lnTo>
                      <a:lnTo>
                        <a:pt x="14" y="100"/>
                      </a:lnTo>
                      <a:lnTo>
                        <a:pt x="7" y="115"/>
                      </a:lnTo>
                      <a:lnTo>
                        <a:pt x="2" y="130"/>
                      </a:lnTo>
                      <a:lnTo>
                        <a:pt x="0" y="146"/>
                      </a:lnTo>
                      <a:lnTo>
                        <a:pt x="2" y="170"/>
                      </a:lnTo>
                      <a:lnTo>
                        <a:pt x="12" y="190"/>
                      </a:lnTo>
                      <a:lnTo>
                        <a:pt x="26" y="207"/>
                      </a:lnTo>
                      <a:lnTo>
                        <a:pt x="43" y="220"/>
                      </a:lnTo>
                      <a:lnTo>
                        <a:pt x="64" y="229"/>
                      </a:lnTo>
                      <a:lnTo>
                        <a:pt x="88" y="235"/>
                      </a:lnTo>
                      <a:lnTo>
                        <a:pt x="110" y="236"/>
                      </a:lnTo>
                      <a:lnTo>
                        <a:pt x="132" y="232"/>
                      </a:lnTo>
                      <a:lnTo>
                        <a:pt x="137" y="232"/>
                      </a:lnTo>
                      <a:lnTo>
                        <a:pt x="142" y="230"/>
                      </a:lnTo>
                      <a:lnTo>
                        <a:pt x="145" y="226"/>
                      </a:lnTo>
                      <a:lnTo>
                        <a:pt x="146" y="221"/>
                      </a:lnTo>
                      <a:lnTo>
                        <a:pt x="145" y="219"/>
                      </a:lnTo>
                      <a:lnTo>
                        <a:pt x="142" y="219"/>
                      </a:lnTo>
                      <a:lnTo>
                        <a:pt x="137" y="217"/>
                      </a:lnTo>
                      <a:lnTo>
                        <a:pt x="131" y="217"/>
                      </a:lnTo>
                      <a:lnTo>
                        <a:pt x="124" y="217"/>
                      </a:lnTo>
                      <a:lnTo>
                        <a:pt x="118" y="217"/>
                      </a:lnTo>
                      <a:lnTo>
                        <a:pt x="112" y="217"/>
                      </a:lnTo>
                      <a:lnTo>
                        <a:pt x="109" y="217"/>
                      </a:lnTo>
                      <a:lnTo>
                        <a:pt x="97" y="216"/>
                      </a:lnTo>
                      <a:lnTo>
                        <a:pt x="87" y="215"/>
                      </a:lnTo>
                      <a:lnTo>
                        <a:pt x="75" y="214"/>
                      </a:lnTo>
                      <a:lnTo>
                        <a:pt x="63" y="211"/>
                      </a:lnTo>
                      <a:lnTo>
                        <a:pt x="51" y="207"/>
                      </a:lnTo>
                      <a:lnTo>
                        <a:pt x="40" y="199"/>
                      </a:lnTo>
                      <a:lnTo>
                        <a:pt x="29" y="189"/>
                      </a:lnTo>
                      <a:lnTo>
                        <a:pt x="17" y="174"/>
                      </a:lnTo>
                      <a:lnTo>
                        <a:pt x="15" y="157"/>
                      </a:lnTo>
                      <a:lnTo>
                        <a:pt x="16" y="141"/>
                      </a:lnTo>
                      <a:lnTo>
                        <a:pt x="21" y="124"/>
                      </a:lnTo>
                      <a:lnTo>
                        <a:pt x="28" y="109"/>
                      </a:lnTo>
                      <a:lnTo>
                        <a:pt x="39" y="96"/>
                      </a:lnTo>
                      <a:lnTo>
                        <a:pt x="50" y="82"/>
                      </a:lnTo>
                      <a:lnTo>
                        <a:pt x="63" y="70"/>
                      </a:lnTo>
                      <a:lnTo>
                        <a:pt x="78" y="59"/>
                      </a:lnTo>
                      <a:lnTo>
                        <a:pt x="94" y="49"/>
                      </a:lnTo>
                      <a:lnTo>
                        <a:pt x="110" y="39"/>
                      </a:lnTo>
                      <a:lnTo>
                        <a:pt x="126" y="31"/>
                      </a:lnTo>
                      <a:lnTo>
                        <a:pt x="142" y="24"/>
                      </a:lnTo>
                      <a:lnTo>
                        <a:pt x="158" y="19"/>
                      </a:lnTo>
                      <a:lnTo>
                        <a:pt x="172" y="13"/>
                      </a:lnTo>
                      <a:lnTo>
                        <a:pt x="186" y="10"/>
                      </a:lnTo>
                      <a:lnTo>
                        <a:pt x="198" y="7"/>
                      </a:lnTo>
                      <a:lnTo>
                        <a:pt x="190" y="3"/>
                      </a:lnTo>
                      <a:lnTo>
                        <a:pt x="177" y="0"/>
                      </a:lnTo>
                      <a:lnTo>
                        <a:pt x="162" y="3"/>
                      </a:lnTo>
                      <a:lnTo>
                        <a:pt x="144" y="6"/>
                      </a:lnTo>
                      <a:lnTo>
                        <a:pt x="124" y="12"/>
                      </a:lnTo>
                      <a:lnTo>
                        <a:pt x="105" y="19"/>
                      </a:lnTo>
                      <a:lnTo>
                        <a:pt x="88" y="28"/>
                      </a:lnTo>
                      <a:lnTo>
                        <a:pt x="7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74" name="Freeform 1134"/>
                <p:cNvSpPr>
                  <a:spLocks/>
                </p:cNvSpPr>
                <p:nvPr/>
              </p:nvSpPr>
              <p:spPr bwMode="auto">
                <a:xfrm>
                  <a:off x="5233" y="2660"/>
                  <a:ext cx="47" cy="42"/>
                </a:xfrm>
                <a:custGeom>
                  <a:avLst/>
                  <a:gdLst>
                    <a:gd name="T0" fmla="*/ 0 w 128"/>
                    <a:gd name="T1" fmla="*/ 0 h 183"/>
                    <a:gd name="T2" fmla="*/ 0 w 128"/>
                    <a:gd name="T3" fmla="*/ 0 h 183"/>
                    <a:gd name="T4" fmla="*/ 0 w 128"/>
                    <a:gd name="T5" fmla="*/ 0 h 183"/>
                    <a:gd name="T6" fmla="*/ 0 w 128"/>
                    <a:gd name="T7" fmla="*/ 0 h 183"/>
                    <a:gd name="T8" fmla="*/ 0 w 128"/>
                    <a:gd name="T9" fmla="*/ 0 h 183"/>
                    <a:gd name="T10" fmla="*/ 0 w 128"/>
                    <a:gd name="T11" fmla="*/ 0 h 183"/>
                    <a:gd name="T12" fmla="*/ 0 w 128"/>
                    <a:gd name="T13" fmla="*/ 0 h 183"/>
                    <a:gd name="T14" fmla="*/ 0 w 128"/>
                    <a:gd name="T15" fmla="*/ 0 h 183"/>
                    <a:gd name="T16" fmla="*/ 0 w 128"/>
                    <a:gd name="T17" fmla="*/ 0 h 183"/>
                    <a:gd name="T18" fmla="*/ 0 w 128"/>
                    <a:gd name="T19" fmla="*/ 0 h 183"/>
                    <a:gd name="T20" fmla="*/ 0 w 128"/>
                    <a:gd name="T21" fmla="*/ 0 h 183"/>
                    <a:gd name="T22" fmla="*/ 0 w 128"/>
                    <a:gd name="T23" fmla="*/ 0 h 183"/>
                    <a:gd name="T24" fmla="*/ 0 w 128"/>
                    <a:gd name="T25" fmla="*/ 0 h 183"/>
                    <a:gd name="T26" fmla="*/ 0 w 128"/>
                    <a:gd name="T27" fmla="*/ 0 h 183"/>
                    <a:gd name="T28" fmla="*/ 0 w 128"/>
                    <a:gd name="T29" fmla="*/ 0 h 183"/>
                    <a:gd name="T30" fmla="*/ 0 w 128"/>
                    <a:gd name="T31" fmla="*/ 0 h 183"/>
                    <a:gd name="T32" fmla="*/ 0 w 128"/>
                    <a:gd name="T33" fmla="*/ 0 h 183"/>
                    <a:gd name="T34" fmla="*/ 0 w 128"/>
                    <a:gd name="T35" fmla="*/ 0 h 183"/>
                    <a:gd name="T36" fmla="*/ 0 w 128"/>
                    <a:gd name="T37" fmla="*/ 0 h 183"/>
                    <a:gd name="T38" fmla="*/ 0 w 128"/>
                    <a:gd name="T39" fmla="*/ 0 h 183"/>
                    <a:gd name="T40" fmla="*/ 0 w 128"/>
                    <a:gd name="T41" fmla="*/ 0 h 183"/>
                    <a:gd name="T42" fmla="*/ 0 w 128"/>
                    <a:gd name="T43" fmla="*/ 0 h 183"/>
                    <a:gd name="T44" fmla="*/ 0 w 128"/>
                    <a:gd name="T45" fmla="*/ 0 h 183"/>
                    <a:gd name="T46" fmla="*/ 0 w 128"/>
                    <a:gd name="T47" fmla="*/ 0 h 183"/>
                    <a:gd name="T48" fmla="*/ 0 w 128"/>
                    <a:gd name="T49" fmla="*/ 0 h 183"/>
                    <a:gd name="T50" fmla="*/ 0 w 128"/>
                    <a:gd name="T51" fmla="*/ 0 h 183"/>
                    <a:gd name="T52" fmla="*/ 0 w 128"/>
                    <a:gd name="T53" fmla="*/ 0 h 183"/>
                    <a:gd name="T54" fmla="*/ 0 w 128"/>
                    <a:gd name="T55" fmla="*/ 0 h 183"/>
                    <a:gd name="T56" fmla="*/ 0 w 128"/>
                    <a:gd name="T57" fmla="*/ 0 h 183"/>
                    <a:gd name="T58" fmla="*/ 0 w 128"/>
                    <a:gd name="T59" fmla="*/ 0 h 183"/>
                    <a:gd name="T60" fmla="*/ 0 w 128"/>
                    <a:gd name="T61" fmla="*/ 0 h 183"/>
                    <a:gd name="T62" fmla="*/ 0 w 128"/>
                    <a:gd name="T63" fmla="*/ 0 h 183"/>
                    <a:gd name="T64" fmla="*/ 0 w 128"/>
                    <a:gd name="T65" fmla="*/ 0 h 183"/>
                    <a:gd name="T66" fmla="*/ 0 w 128"/>
                    <a:gd name="T67" fmla="*/ 0 h 183"/>
                    <a:gd name="T68" fmla="*/ 0 w 128"/>
                    <a:gd name="T69" fmla="*/ 0 h 183"/>
                    <a:gd name="T70" fmla="*/ 0 w 128"/>
                    <a:gd name="T71" fmla="*/ 0 h 183"/>
                    <a:gd name="T72" fmla="*/ 0 w 128"/>
                    <a:gd name="T73" fmla="*/ 0 h 183"/>
                    <a:gd name="T74" fmla="*/ 0 w 128"/>
                    <a:gd name="T75" fmla="*/ 0 h 183"/>
                    <a:gd name="T76" fmla="*/ 0 w 128"/>
                    <a:gd name="T77" fmla="*/ 0 h 183"/>
                    <a:gd name="T78" fmla="*/ 0 w 128"/>
                    <a:gd name="T79" fmla="*/ 0 h 183"/>
                    <a:gd name="T80" fmla="*/ 0 w 128"/>
                    <a:gd name="T81" fmla="*/ 0 h 18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28" h="183">
                      <a:moveTo>
                        <a:pt x="108" y="61"/>
                      </a:moveTo>
                      <a:lnTo>
                        <a:pt x="111" y="80"/>
                      </a:lnTo>
                      <a:lnTo>
                        <a:pt x="109" y="97"/>
                      </a:lnTo>
                      <a:lnTo>
                        <a:pt x="101" y="110"/>
                      </a:lnTo>
                      <a:lnTo>
                        <a:pt x="89" y="123"/>
                      </a:lnTo>
                      <a:lnTo>
                        <a:pt x="75" y="134"/>
                      </a:lnTo>
                      <a:lnTo>
                        <a:pt x="60" y="145"/>
                      </a:lnTo>
                      <a:lnTo>
                        <a:pt x="43" y="156"/>
                      </a:lnTo>
                      <a:lnTo>
                        <a:pt x="29" y="167"/>
                      </a:lnTo>
                      <a:lnTo>
                        <a:pt x="27" y="170"/>
                      </a:lnTo>
                      <a:lnTo>
                        <a:pt x="26" y="172"/>
                      </a:lnTo>
                      <a:lnTo>
                        <a:pt x="26" y="176"/>
                      </a:lnTo>
                      <a:lnTo>
                        <a:pt x="28" y="179"/>
                      </a:lnTo>
                      <a:lnTo>
                        <a:pt x="30" y="182"/>
                      </a:lnTo>
                      <a:lnTo>
                        <a:pt x="34" y="183"/>
                      </a:lnTo>
                      <a:lnTo>
                        <a:pt x="37" y="183"/>
                      </a:lnTo>
                      <a:lnTo>
                        <a:pt x="41" y="182"/>
                      </a:lnTo>
                      <a:lnTo>
                        <a:pt x="58" y="171"/>
                      </a:lnTo>
                      <a:lnTo>
                        <a:pt x="76" y="160"/>
                      </a:lnTo>
                      <a:lnTo>
                        <a:pt x="92" y="147"/>
                      </a:lnTo>
                      <a:lnTo>
                        <a:pt x="108" y="132"/>
                      </a:lnTo>
                      <a:lnTo>
                        <a:pt x="118" y="116"/>
                      </a:lnTo>
                      <a:lnTo>
                        <a:pt x="125" y="98"/>
                      </a:lnTo>
                      <a:lnTo>
                        <a:pt x="128" y="78"/>
                      </a:lnTo>
                      <a:lnTo>
                        <a:pt x="123" y="58"/>
                      </a:lnTo>
                      <a:lnTo>
                        <a:pt x="112" y="41"/>
                      </a:lnTo>
                      <a:lnTo>
                        <a:pt x="98" y="28"/>
                      </a:lnTo>
                      <a:lnTo>
                        <a:pt x="80" y="16"/>
                      </a:lnTo>
                      <a:lnTo>
                        <a:pt x="61" y="8"/>
                      </a:lnTo>
                      <a:lnTo>
                        <a:pt x="41" y="2"/>
                      </a:lnTo>
                      <a:lnTo>
                        <a:pt x="23" y="0"/>
                      </a:lnTo>
                      <a:lnTo>
                        <a:pt x="9" y="1"/>
                      </a:lnTo>
                      <a:lnTo>
                        <a:pt x="0" y="6"/>
                      </a:lnTo>
                      <a:lnTo>
                        <a:pt x="16" y="10"/>
                      </a:lnTo>
                      <a:lnTo>
                        <a:pt x="33" y="14"/>
                      </a:lnTo>
                      <a:lnTo>
                        <a:pt x="48" y="17"/>
                      </a:lnTo>
                      <a:lnTo>
                        <a:pt x="63" y="22"/>
                      </a:lnTo>
                      <a:lnTo>
                        <a:pt x="77" y="28"/>
                      </a:lnTo>
                      <a:lnTo>
                        <a:pt x="90" y="36"/>
                      </a:lnTo>
                      <a:lnTo>
                        <a:pt x="101" y="46"/>
                      </a:lnTo>
                      <a:lnTo>
                        <a:pt x="108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75" name="Freeform 1135"/>
                <p:cNvSpPr>
                  <a:spLocks/>
                </p:cNvSpPr>
                <p:nvPr/>
              </p:nvSpPr>
              <p:spPr bwMode="auto">
                <a:xfrm>
                  <a:off x="5070" y="2650"/>
                  <a:ext cx="112" cy="88"/>
                </a:xfrm>
                <a:custGeom>
                  <a:avLst/>
                  <a:gdLst>
                    <a:gd name="T0" fmla="*/ 0 w 323"/>
                    <a:gd name="T1" fmla="*/ 0 h 379"/>
                    <a:gd name="T2" fmla="*/ 0 w 323"/>
                    <a:gd name="T3" fmla="*/ 0 h 379"/>
                    <a:gd name="T4" fmla="*/ 0 w 323"/>
                    <a:gd name="T5" fmla="*/ 0 h 379"/>
                    <a:gd name="T6" fmla="*/ 0 w 323"/>
                    <a:gd name="T7" fmla="*/ 0 h 379"/>
                    <a:gd name="T8" fmla="*/ 0 w 323"/>
                    <a:gd name="T9" fmla="*/ 0 h 379"/>
                    <a:gd name="T10" fmla="*/ 0 w 323"/>
                    <a:gd name="T11" fmla="*/ 0 h 379"/>
                    <a:gd name="T12" fmla="*/ 0 w 323"/>
                    <a:gd name="T13" fmla="*/ 0 h 379"/>
                    <a:gd name="T14" fmla="*/ 0 w 323"/>
                    <a:gd name="T15" fmla="*/ 0 h 379"/>
                    <a:gd name="T16" fmla="*/ 0 w 323"/>
                    <a:gd name="T17" fmla="*/ 0 h 379"/>
                    <a:gd name="T18" fmla="*/ 0 w 323"/>
                    <a:gd name="T19" fmla="*/ 0 h 379"/>
                    <a:gd name="T20" fmla="*/ 0 w 323"/>
                    <a:gd name="T21" fmla="*/ 0 h 379"/>
                    <a:gd name="T22" fmla="*/ 0 w 323"/>
                    <a:gd name="T23" fmla="*/ 0 h 379"/>
                    <a:gd name="T24" fmla="*/ 0 w 323"/>
                    <a:gd name="T25" fmla="*/ 0 h 379"/>
                    <a:gd name="T26" fmla="*/ 0 w 323"/>
                    <a:gd name="T27" fmla="*/ 0 h 379"/>
                    <a:gd name="T28" fmla="*/ 0 w 323"/>
                    <a:gd name="T29" fmla="*/ 0 h 379"/>
                    <a:gd name="T30" fmla="*/ 0 w 323"/>
                    <a:gd name="T31" fmla="*/ 0 h 379"/>
                    <a:gd name="T32" fmla="*/ 0 w 323"/>
                    <a:gd name="T33" fmla="*/ 0 h 379"/>
                    <a:gd name="T34" fmla="*/ 0 w 323"/>
                    <a:gd name="T35" fmla="*/ 0 h 379"/>
                    <a:gd name="T36" fmla="*/ 0 w 323"/>
                    <a:gd name="T37" fmla="*/ 0 h 379"/>
                    <a:gd name="T38" fmla="*/ 0 w 323"/>
                    <a:gd name="T39" fmla="*/ 0 h 379"/>
                    <a:gd name="T40" fmla="*/ 0 w 323"/>
                    <a:gd name="T41" fmla="*/ 0 h 379"/>
                    <a:gd name="T42" fmla="*/ 0 w 323"/>
                    <a:gd name="T43" fmla="*/ 0 h 379"/>
                    <a:gd name="T44" fmla="*/ 0 w 323"/>
                    <a:gd name="T45" fmla="*/ 0 h 379"/>
                    <a:gd name="T46" fmla="*/ 0 w 323"/>
                    <a:gd name="T47" fmla="*/ 0 h 379"/>
                    <a:gd name="T48" fmla="*/ 0 w 323"/>
                    <a:gd name="T49" fmla="*/ 0 h 379"/>
                    <a:gd name="T50" fmla="*/ 0 w 323"/>
                    <a:gd name="T51" fmla="*/ 0 h 379"/>
                    <a:gd name="T52" fmla="*/ 0 w 323"/>
                    <a:gd name="T53" fmla="*/ 0 h 379"/>
                    <a:gd name="T54" fmla="*/ 0 w 323"/>
                    <a:gd name="T55" fmla="*/ 0 h 379"/>
                    <a:gd name="T56" fmla="*/ 0 w 323"/>
                    <a:gd name="T57" fmla="*/ 0 h 379"/>
                    <a:gd name="T58" fmla="*/ 0 w 323"/>
                    <a:gd name="T59" fmla="*/ 0 h 379"/>
                    <a:gd name="T60" fmla="*/ 0 w 323"/>
                    <a:gd name="T61" fmla="*/ 0 h 379"/>
                    <a:gd name="T62" fmla="*/ 0 w 323"/>
                    <a:gd name="T63" fmla="*/ 0 h 379"/>
                    <a:gd name="T64" fmla="*/ 0 w 323"/>
                    <a:gd name="T65" fmla="*/ 0 h 379"/>
                    <a:gd name="T66" fmla="*/ 0 w 323"/>
                    <a:gd name="T67" fmla="*/ 0 h 379"/>
                    <a:gd name="T68" fmla="*/ 0 w 323"/>
                    <a:gd name="T69" fmla="*/ 0 h 379"/>
                    <a:gd name="T70" fmla="*/ 0 w 323"/>
                    <a:gd name="T71" fmla="*/ 0 h 379"/>
                    <a:gd name="T72" fmla="*/ 0 w 323"/>
                    <a:gd name="T73" fmla="*/ 0 h 379"/>
                    <a:gd name="T74" fmla="*/ 0 w 323"/>
                    <a:gd name="T75" fmla="*/ 0 h 379"/>
                    <a:gd name="T76" fmla="*/ 0 w 323"/>
                    <a:gd name="T77" fmla="*/ 0 h 379"/>
                    <a:gd name="T78" fmla="*/ 0 w 323"/>
                    <a:gd name="T79" fmla="*/ 0 h 379"/>
                    <a:gd name="T80" fmla="*/ 0 w 323"/>
                    <a:gd name="T81" fmla="*/ 0 h 379"/>
                    <a:gd name="T82" fmla="*/ 0 w 323"/>
                    <a:gd name="T83" fmla="*/ 0 h 379"/>
                    <a:gd name="T84" fmla="*/ 0 w 323"/>
                    <a:gd name="T85" fmla="*/ 0 h 379"/>
                    <a:gd name="T86" fmla="*/ 0 w 323"/>
                    <a:gd name="T87" fmla="*/ 0 h 379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323" h="379">
                      <a:moveTo>
                        <a:pt x="126" y="50"/>
                      </a:moveTo>
                      <a:lnTo>
                        <a:pt x="101" y="70"/>
                      </a:lnTo>
                      <a:lnTo>
                        <a:pt x="76" y="92"/>
                      </a:lnTo>
                      <a:lnTo>
                        <a:pt x="54" y="115"/>
                      </a:lnTo>
                      <a:lnTo>
                        <a:pt x="34" y="140"/>
                      </a:lnTo>
                      <a:lnTo>
                        <a:pt x="18" y="167"/>
                      </a:lnTo>
                      <a:lnTo>
                        <a:pt x="6" y="196"/>
                      </a:lnTo>
                      <a:lnTo>
                        <a:pt x="0" y="227"/>
                      </a:lnTo>
                      <a:lnTo>
                        <a:pt x="1" y="259"/>
                      </a:lnTo>
                      <a:lnTo>
                        <a:pt x="4" y="267"/>
                      </a:lnTo>
                      <a:lnTo>
                        <a:pt x="7" y="277"/>
                      </a:lnTo>
                      <a:lnTo>
                        <a:pt x="11" y="283"/>
                      </a:lnTo>
                      <a:lnTo>
                        <a:pt x="15" y="291"/>
                      </a:lnTo>
                      <a:lnTo>
                        <a:pt x="21" y="298"/>
                      </a:lnTo>
                      <a:lnTo>
                        <a:pt x="27" y="305"/>
                      </a:lnTo>
                      <a:lnTo>
                        <a:pt x="34" y="311"/>
                      </a:lnTo>
                      <a:lnTo>
                        <a:pt x="41" y="316"/>
                      </a:lnTo>
                      <a:lnTo>
                        <a:pt x="57" y="325"/>
                      </a:lnTo>
                      <a:lnTo>
                        <a:pt x="72" y="333"/>
                      </a:lnTo>
                      <a:lnTo>
                        <a:pt x="87" y="340"/>
                      </a:lnTo>
                      <a:lnTo>
                        <a:pt x="103" y="345"/>
                      </a:lnTo>
                      <a:lnTo>
                        <a:pt x="120" y="351"/>
                      </a:lnTo>
                      <a:lnTo>
                        <a:pt x="136" y="356"/>
                      </a:lnTo>
                      <a:lnTo>
                        <a:pt x="153" y="360"/>
                      </a:lnTo>
                      <a:lnTo>
                        <a:pt x="169" y="364"/>
                      </a:lnTo>
                      <a:lnTo>
                        <a:pt x="187" y="367"/>
                      </a:lnTo>
                      <a:lnTo>
                        <a:pt x="204" y="370"/>
                      </a:lnTo>
                      <a:lnTo>
                        <a:pt x="221" y="372"/>
                      </a:lnTo>
                      <a:lnTo>
                        <a:pt x="238" y="374"/>
                      </a:lnTo>
                      <a:lnTo>
                        <a:pt x="256" y="375"/>
                      </a:lnTo>
                      <a:lnTo>
                        <a:pt x="273" y="376"/>
                      </a:lnTo>
                      <a:lnTo>
                        <a:pt x="290" y="378"/>
                      </a:lnTo>
                      <a:lnTo>
                        <a:pt x="307" y="379"/>
                      </a:lnTo>
                      <a:lnTo>
                        <a:pt x="312" y="379"/>
                      </a:lnTo>
                      <a:lnTo>
                        <a:pt x="317" y="375"/>
                      </a:lnTo>
                      <a:lnTo>
                        <a:pt x="320" y="372"/>
                      </a:lnTo>
                      <a:lnTo>
                        <a:pt x="323" y="366"/>
                      </a:lnTo>
                      <a:lnTo>
                        <a:pt x="323" y="360"/>
                      </a:lnTo>
                      <a:lnTo>
                        <a:pt x="320" y="356"/>
                      </a:lnTo>
                      <a:lnTo>
                        <a:pt x="316" y="352"/>
                      </a:lnTo>
                      <a:lnTo>
                        <a:pt x="311" y="351"/>
                      </a:lnTo>
                      <a:lnTo>
                        <a:pt x="295" y="351"/>
                      </a:lnTo>
                      <a:lnTo>
                        <a:pt x="279" y="351"/>
                      </a:lnTo>
                      <a:lnTo>
                        <a:pt x="263" y="350"/>
                      </a:lnTo>
                      <a:lnTo>
                        <a:pt x="248" y="349"/>
                      </a:lnTo>
                      <a:lnTo>
                        <a:pt x="231" y="348"/>
                      </a:lnTo>
                      <a:lnTo>
                        <a:pt x="215" y="345"/>
                      </a:lnTo>
                      <a:lnTo>
                        <a:pt x="200" y="343"/>
                      </a:lnTo>
                      <a:lnTo>
                        <a:pt x="183" y="341"/>
                      </a:lnTo>
                      <a:lnTo>
                        <a:pt x="168" y="337"/>
                      </a:lnTo>
                      <a:lnTo>
                        <a:pt x="151" y="334"/>
                      </a:lnTo>
                      <a:lnTo>
                        <a:pt x="136" y="329"/>
                      </a:lnTo>
                      <a:lnTo>
                        <a:pt x="121" y="325"/>
                      </a:lnTo>
                      <a:lnTo>
                        <a:pt x="106" y="320"/>
                      </a:lnTo>
                      <a:lnTo>
                        <a:pt x="92" y="313"/>
                      </a:lnTo>
                      <a:lnTo>
                        <a:pt x="76" y="306"/>
                      </a:lnTo>
                      <a:lnTo>
                        <a:pt x="62" y="300"/>
                      </a:lnTo>
                      <a:lnTo>
                        <a:pt x="51" y="291"/>
                      </a:lnTo>
                      <a:lnTo>
                        <a:pt x="41" y="280"/>
                      </a:lnTo>
                      <a:lnTo>
                        <a:pt x="35" y="269"/>
                      </a:lnTo>
                      <a:lnTo>
                        <a:pt x="31" y="255"/>
                      </a:lnTo>
                      <a:lnTo>
                        <a:pt x="31" y="239"/>
                      </a:lnTo>
                      <a:lnTo>
                        <a:pt x="33" y="218"/>
                      </a:lnTo>
                      <a:lnTo>
                        <a:pt x="38" y="197"/>
                      </a:lnTo>
                      <a:lnTo>
                        <a:pt x="42" y="182"/>
                      </a:lnTo>
                      <a:lnTo>
                        <a:pt x="51" y="165"/>
                      </a:lnTo>
                      <a:lnTo>
                        <a:pt x="60" y="150"/>
                      </a:lnTo>
                      <a:lnTo>
                        <a:pt x="68" y="136"/>
                      </a:lnTo>
                      <a:lnTo>
                        <a:pt x="79" y="124"/>
                      </a:lnTo>
                      <a:lnTo>
                        <a:pt x="89" y="111"/>
                      </a:lnTo>
                      <a:lnTo>
                        <a:pt x="101" y="100"/>
                      </a:lnTo>
                      <a:lnTo>
                        <a:pt x="114" y="88"/>
                      </a:lnTo>
                      <a:lnTo>
                        <a:pt x="129" y="76"/>
                      </a:lnTo>
                      <a:lnTo>
                        <a:pt x="144" y="64"/>
                      </a:lnTo>
                      <a:lnTo>
                        <a:pt x="162" y="53"/>
                      </a:lnTo>
                      <a:lnTo>
                        <a:pt x="181" y="41"/>
                      </a:lnTo>
                      <a:lnTo>
                        <a:pt x="201" y="31"/>
                      </a:lnTo>
                      <a:lnTo>
                        <a:pt x="219" y="22"/>
                      </a:lnTo>
                      <a:lnTo>
                        <a:pt x="237" y="14"/>
                      </a:lnTo>
                      <a:lnTo>
                        <a:pt x="253" y="7"/>
                      </a:lnTo>
                      <a:lnTo>
                        <a:pt x="268" y="1"/>
                      </a:lnTo>
                      <a:lnTo>
                        <a:pt x="255" y="0"/>
                      </a:lnTo>
                      <a:lnTo>
                        <a:pt x="238" y="1"/>
                      </a:lnTo>
                      <a:lnTo>
                        <a:pt x="221" y="5"/>
                      </a:lnTo>
                      <a:lnTo>
                        <a:pt x="201" y="11"/>
                      </a:lnTo>
                      <a:lnTo>
                        <a:pt x="181" y="19"/>
                      </a:lnTo>
                      <a:lnTo>
                        <a:pt x="161" y="28"/>
                      </a:lnTo>
                      <a:lnTo>
                        <a:pt x="142" y="39"/>
                      </a:lnTo>
                      <a:lnTo>
                        <a:pt x="126" y="5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76" name="Freeform 1136"/>
                <p:cNvSpPr>
                  <a:spLocks/>
                </p:cNvSpPr>
                <p:nvPr/>
              </p:nvSpPr>
              <p:spPr bwMode="auto">
                <a:xfrm>
                  <a:off x="5229" y="2647"/>
                  <a:ext cx="99" cy="59"/>
                </a:xfrm>
                <a:custGeom>
                  <a:avLst/>
                  <a:gdLst>
                    <a:gd name="T0" fmla="*/ 0 w 282"/>
                    <a:gd name="T1" fmla="*/ 0 h 253"/>
                    <a:gd name="T2" fmla="*/ 0 w 282"/>
                    <a:gd name="T3" fmla="*/ 0 h 253"/>
                    <a:gd name="T4" fmla="*/ 0 w 282"/>
                    <a:gd name="T5" fmla="*/ 0 h 253"/>
                    <a:gd name="T6" fmla="*/ 0 w 282"/>
                    <a:gd name="T7" fmla="*/ 0 h 253"/>
                    <a:gd name="T8" fmla="*/ 0 w 282"/>
                    <a:gd name="T9" fmla="*/ 0 h 253"/>
                    <a:gd name="T10" fmla="*/ 0 w 282"/>
                    <a:gd name="T11" fmla="*/ 0 h 253"/>
                    <a:gd name="T12" fmla="*/ 0 w 282"/>
                    <a:gd name="T13" fmla="*/ 0 h 253"/>
                    <a:gd name="T14" fmla="*/ 0 w 282"/>
                    <a:gd name="T15" fmla="*/ 0 h 253"/>
                    <a:gd name="T16" fmla="*/ 0 w 282"/>
                    <a:gd name="T17" fmla="*/ 0 h 253"/>
                    <a:gd name="T18" fmla="*/ 0 w 282"/>
                    <a:gd name="T19" fmla="*/ 0 h 253"/>
                    <a:gd name="T20" fmla="*/ 0 w 282"/>
                    <a:gd name="T21" fmla="*/ 0 h 253"/>
                    <a:gd name="T22" fmla="*/ 0 w 282"/>
                    <a:gd name="T23" fmla="*/ 0 h 253"/>
                    <a:gd name="T24" fmla="*/ 0 w 282"/>
                    <a:gd name="T25" fmla="*/ 0 h 253"/>
                    <a:gd name="T26" fmla="*/ 0 w 282"/>
                    <a:gd name="T27" fmla="*/ 0 h 253"/>
                    <a:gd name="T28" fmla="*/ 0 w 282"/>
                    <a:gd name="T29" fmla="*/ 0 h 253"/>
                    <a:gd name="T30" fmla="*/ 0 w 282"/>
                    <a:gd name="T31" fmla="*/ 0 h 253"/>
                    <a:gd name="T32" fmla="*/ 0 w 282"/>
                    <a:gd name="T33" fmla="*/ 0 h 253"/>
                    <a:gd name="T34" fmla="*/ 0 w 282"/>
                    <a:gd name="T35" fmla="*/ 0 h 253"/>
                    <a:gd name="T36" fmla="*/ 0 w 282"/>
                    <a:gd name="T37" fmla="*/ 0 h 253"/>
                    <a:gd name="T38" fmla="*/ 0 w 282"/>
                    <a:gd name="T39" fmla="*/ 0 h 253"/>
                    <a:gd name="T40" fmla="*/ 0 w 282"/>
                    <a:gd name="T41" fmla="*/ 0 h 253"/>
                    <a:gd name="T42" fmla="*/ 0 w 282"/>
                    <a:gd name="T43" fmla="*/ 0 h 253"/>
                    <a:gd name="T44" fmla="*/ 0 w 282"/>
                    <a:gd name="T45" fmla="*/ 0 h 253"/>
                    <a:gd name="T46" fmla="*/ 0 w 282"/>
                    <a:gd name="T47" fmla="*/ 0 h 253"/>
                    <a:gd name="T48" fmla="*/ 0 w 282"/>
                    <a:gd name="T49" fmla="*/ 0 h 253"/>
                    <a:gd name="T50" fmla="*/ 0 w 282"/>
                    <a:gd name="T51" fmla="*/ 0 h 253"/>
                    <a:gd name="T52" fmla="*/ 0 w 282"/>
                    <a:gd name="T53" fmla="*/ 0 h 253"/>
                    <a:gd name="T54" fmla="*/ 0 w 282"/>
                    <a:gd name="T55" fmla="*/ 0 h 253"/>
                    <a:gd name="T56" fmla="*/ 0 w 282"/>
                    <a:gd name="T57" fmla="*/ 0 h 253"/>
                    <a:gd name="T58" fmla="*/ 0 w 282"/>
                    <a:gd name="T59" fmla="*/ 0 h 253"/>
                    <a:gd name="T60" fmla="*/ 0 w 282"/>
                    <a:gd name="T61" fmla="*/ 0 h 253"/>
                    <a:gd name="T62" fmla="*/ 0 w 282"/>
                    <a:gd name="T63" fmla="*/ 0 h 253"/>
                    <a:gd name="T64" fmla="*/ 0 w 282"/>
                    <a:gd name="T65" fmla="*/ 0 h 253"/>
                    <a:gd name="T66" fmla="*/ 0 w 282"/>
                    <a:gd name="T67" fmla="*/ 0 h 253"/>
                    <a:gd name="T68" fmla="*/ 0 w 282"/>
                    <a:gd name="T69" fmla="*/ 0 h 253"/>
                    <a:gd name="T70" fmla="*/ 0 w 282"/>
                    <a:gd name="T71" fmla="*/ 0 h 253"/>
                    <a:gd name="T72" fmla="*/ 0 w 282"/>
                    <a:gd name="T73" fmla="*/ 0 h 253"/>
                    <a:gd name="T74" fmla="*/ 0 w 282"/>
                    <a:gd name="T75" fmla="*/ 0 h 253"/>
                    <a:gd name="T76" fmla="*/ 0 w 282"/>
                    <a:gd name="T77" fmla="*/ 0 h 253"/>
                    <a:gd name="T78" fmla="*/ 0 w 282"/>
                    <a:gd name="T79" fmla="*/ 0 h 253"/>
                    <a:gd name="T80" fmla="*/ 0 w 282"/>
                    <a:gd name="T81" fmla="*/ 0 h 253"/>
                    <a:gd name="T82" fmla="*/ 0 w 282"/>
                    <a:gd name="T83" fmla="*/ 0 h 253"/>
                    <a:gd name="T84" fmla="*/ 0 w 282"/>
                    <a:gd name="T85" fmla="*/ 0 h 253"/>
                    <a:gd name="T86" fmla="*/ 0 w 282"/>
                    <a:gd name="T87" fmla="*/ 0 h 253"/>
                    <a:gd name="T88" fmla="*/ 0 w 282"/>
                    <a:gd name="T89" fmla="*/ 0 h 253"/>
                    <a:gd name="T90" fmla="*/ 0 w 282"/>
                    <a:gd name="T91" fmla="*/ 0 h 253"/>
                    <a:gd name="T92" fmla="*/ 0 w 282"/>
                    <a:gd name="T93" fmla="*/ 0 h 253"/>
                    <a:gd name="T94" fmla="*/ 0 w 282"/>
                    <a:gd name="T95" fmla="*/ 0 h 253"/>
                    <a:gd name="T96" fmla="*/ 0 w 282"/>
                    <a:gd name="T97" fmla="*/ 0 h 253"/>
                    <a:gd name="T98" fmla="*/ 0 w 282"/>
                    <a:gd name="T99" fmla="*/ 0 h 253"/>
                    <a:gd name="T100" fmla="*/ 0 w 282"/>
                    <a:gd name="T101" fmla="*/ 0 h 253"/>
                    <a:gd name="T102" fmla="*/ 0 w 282"/>
                    <a:gd name="T103" fmla="*/ 0 h 253"/>
                    <a:gd name="T104" fmla="*/ 0 w 282"/>
                    <a:gd name="T105" fmla="*/ 0 h 253"/>
                    <a:gd name="T106" fmla="*/ 0 w 282"/>
                    <a:gd name="T107" fmla="*/ 0 h 253"/>
                    <a:gd name="T108" fmla="*/ 0 w 282"/>
                    <a:gd name="T109" fmla="*/ 0 h 253"/>
                    <a:gd name="T110" fmla="*/ 0 w 282"/>
                    <a:gd name="T111" fmla="*/ 0 h 253"/>
                    <a:gd name="T112" fmla="*/ 0 w 282"/>
                    <a:gd name="T113" fmla="*/ 0 h 253"/>
                    <a:gd name="T114" fmla="*/ 0 w 282"/>
                    <a:gd name="T115" fmla="*/ 0 h 253"/>
                    <a:gd name="T116" fmla="*/ 0 w 282"/>
                    <a:gd name="T117" fmla="*/ 0 h 253"/>
                    <a:gd name="T118" fmla="*/ 0 w 282"/>
                    <a:gd name="T119" fmla="*/ 0 h 253"/>
                    <a:gd name="T120" fmla="*/ 0 w 282"/>
                    <a:gd name="T121" fmla="*/ 0 h 253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0" t="0" r="r" b="b"/>
                  <a:pathLst>
                    <a:path w="282" h="253">
                      <a:moveTo>
                        <a:pt x="235" y="78"/>
                      </a:moveTo>
                      <a:lnTo>
                        <a:pt x="248" y="92"/>
                      </a:lnTo>
                      <a:lnTo>
                        <a:pt x="255" y="108"/>
                      </a:lnTo>
                      <a:lnTo>
                        <a:pt x="259" y="125"/>
                      </a:lnTo>
                      <a:lnTo>
                        <a:pt x="259" y="144"/>
                      </a:lnTo>
                      <a:lnTo>
                        <a:pt x="257" y="159"/>
                      </a:lnTo>
                      <a:lnTo>
                        <a:pt x="252" y="171"/>
                      </a:lnTo>
                      <a:lnTo>
                        <a:pt x="244" y="184"/>
                      </a:lnTo>
                      <a:lnTo>
                        <a:pt x="236" y="194"/>
                      </a:lnTo>
                      <a:lnTo>
                        <a:pt x="225" y="206"/>
                      </a:lnTo>
                      <a:lnTo>
                        <a:pt x="215" y="215"/>
                      </a:lnTo>
                      <a:lnTo>
                        <a:pt x="204" y="225"/>
                      </a:lnTo>
                      <a:lnTo>
                        <a:pt x="194" y="236"/>
                      </a:lnTo>
                      <a:lnTo>
                        <a:pt x="191" y="239"/>
                      </a:lnTo>
                      <a:lnTo>
                        <a:pt x="190" y="242"/>
                      </a:lnTo>
                      <a:lnTo>
                        <a:pt x="191" y="246"/>
                      </a:lnTo>
                      <a:lnTo>
                        <a:pt x="194" y="249"/>
                      </a:lnTo>
                      <a:lnTo>
                        <a:pt x="197" y="252"/>
                      </a:lnTo>
                      <a:lnTo>
                        <a:pt x="201" y="253"/>
                      </a:lnTo>
                      <a:lnTo>
                        <a:pt x="205" y="252"/>
                      </a:lnTo>
                      <a:lnTo>
                        <a:pt x="209" y="249"/>
                      </a:lnTo>
                      <a:lnTo>
                        <a:pt x="232" y="234"/>
                      </a:lnTo>
                      <a:lnTo>
                        <a:pt x="251" y="215"/>
                      </a:lnTo>
                      <a:lnTo>
                        <a:pt x="267" y="192"/>
                      </a:lnTo>
                      <a:lnTo>
                        <a:pt x="278" y="168"/>
                      </a:lnTo>
                      <a:lnTo>
                        <a:pt x="282" y="141"/>
                      </a:lnTo>
                      <a:lnTo>
                        <a:pt x="279" y="116"/>
                      </a:lnTo>
                      <a:lnTo>
                        <a:pt x="270" y="92"/>
                      </a:lnTo>
                      <a:lnTo>
                        <a:pt x="251" y="70"/>
                      </a:lnTo>
                      <a:lnTo>
                        <a:pt x="237" y="59"/>
                      </a:lnTo>
                      <a:lnTo>
                        <a:pt x="221" y="48"/>
                      </a:lnTo>
                      <a:lnTo>
                        <a:pt x="202" y="39"/>
                      </a:lnTo>
                      <a:lnTo>
                        <a:pt x="183" y="31"/>
                      </a:lnTo>
                      <a:lnTo>
                        <a:pt x="163" y="24"/>
                      </a:lnTo>
                      <a:lnTo>
                        <a:pt x="142" y="18"/>
                      </a:lnTo>
                      <a:lnTo>
                        <a:pt x="122" y="13"/>
                      </a:lnTo>
                      <a:lnTo>
                        <a:pt x="101" y="8"/>
                      </a:lnTo>
                      <a:lnTo>
                        <a:pt x="82" y="5"/>
                      </a:lnTo>
                      <a:lnTo>
                        <a:pt x="63" y="2"/>
                      </a:lnTo>
                      <a:lnTo>
                        <a:pt x="47" y="0"/>
                      </a:lnTo>
                      <a:lnTo>
                        <a:pt x="32" y="0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4" y="4"/>
                      </a:lnTo>
                      <a:lnTo>
                        <a:pt x="0" y="6"/>
                      </a:lnTo>
                      <a:lnTo>
                        <a:pt x="12" y="8"/>
                      </a:lnTo>
                      <a:lnTo>
                        <a:pt x="25" y="9"/>
                      </a:lnTo>
                      <a:lnTo>
                        <a:pt x="38" y="12"/>
                      </a:lnTo>
                      <a:lnTo>
                        <a:pt x="52" y="14"/>
                      </a:lnTo>
                      <a:lnTo>
                        <a:pt x="67" y="16"/>
                      </a:lnTo>
                      <a:lnTo>
                        <a:pt x="82" y="18"/>
                      </a:lnTo>
                      <a:lnTo>
                        <a:pt x="97" y="22"/>
                      </a:lnTo>
                      <a:lnTo>
                        <a:pt x="114" y="25"/>
                      </a:lnTo>
                      <a:lnTo>
                        <a:pt x="129" y="30"/>
                      </a:lnTo>
                      <a:lnTo>
                        <a:pt x="146" y="35"/>
                      </a:lnTo>
                      <a:lnTo>
                        <a:pt x="162" y="40"/>
                      </a:lnTo>
                      <a:lnTo>
                        <a:pt x="177" y="46"/>
                      </a:lnTo>
                      <a:lnTo>
                        <a:pt x="192" y="53"/>
                      </a:lnTo>
                      <a:lnTo>
                        <a:pt x="208" y="60"/>
                      </a:lnTo>
                      <a:lnTo>
                        <a:pt x="222" y="69"/>
                      </a:lnTo>
                      <a:lnTo>
                        <a:pt x="235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77" name="Freeform 1137"/>
                <p:cNvSpPr>
                  <a:spLocks/>
                </p:cNvSpPr>
                <p:nvPr/>
              </p:nvSpPr>
              <p:spPr bwMode="auto">
                <a:xfrm>
                  <a:off x="5030" y="2680"/>
                  <a:ext cx="40" cy="54"/>
                </a:xfrm>
                <a:custGeom>
                  <a:avLst/>
                  <a:gdLst>
                    <a:gd name="T0" fmla="*/ 0 w 115"/>
                    <a:gd name="T1" fmla="*/ 0 h 236"/>
                    <a:gd name="T2" fmla="*/ 0 w 115"/>
                    <a:gd name="T3" fmla="*/ 0 h 236"/>
                    <a:gd name="T4" fmla="*/ 0 w 115"/>
                    <a:gd name="T5" fmla="*/ 0 h 236"/>
                    <a:gd name="T6" fmla="*/ 0 w 115"/>
                    <a:gd name="T7" fmla="*/ 0 h 236"/>
                    <a:gd name="T8" fmla="*/ 0 w 115"/>
                    <a:gd name="T9" fmla="*/ 0 h 236"/>
                    <a:gd name="T10" fmla="*/ 0 w 115"/>
                    <a:gd name="T11" fmla="*/ 0 h 236"/>
                    <a:gd name="T12" fmla="*/ 0 w 115"/>
                    <a:gd name="T13" fmla="*/ 0 h 236"/>
                    <a:gd name="T14" fmla="*/ 0 w 115"/>
                    <a:gd name="T15" fmla="*/ 0 h 236"/>
                    <a:gd name="T16" fmla="*/ 0 w 115"/>
                    <a:gd name="T17" fmla="*/ 0 h 236"/>
                    <a:gd name="T18" fmla="*/ 0 w 115"/>
                    <a:gd name="T19" fmla="*/ 0 h 236"/>
                    <a:gd name="T20" fmla="*/ 0 w 115"/>
                    <a:gd name="T21" fmla="*/ 0 h 236"/>
                    <a:gd name="T22" fmla="*/ 0 w 115"/>
                    <a:gd name="T23" fmla="*/ 0 h 236"/>
                    <a:gd name="T24" fmla="*/ 0 w 115"/>
                    <a:gd name="T25" fmla="*/ 0 h 236"/>
                    <a:gd name="T26" fmla="*/ 0 w 115"/>
                    <a:gd name="T27" fmla="*/ 0 h 236"/>
                    <a:gd name="T28" fmla="*/ 0 w 115"/>
                    <a:gd name="T29" fmla="*/ 0 h 236"/>
                    <a:gd name="T30" fmla="*/ 0 w 115"/>
                    <a:gd name="T31" fmla="*/ 0 h 236"/>
                    <a:gd name="T32" fmla="*/ 0 w 115"/>
                    <a:gd name="T33" fmla="*/ 0 h 236"/>
                    <a:gd name="T34" fmla="*/ 0 w 115"/>
                    <a:gd name="T35" fmla="*/ 0 h 236"/>
                    <a:gd name="T36" fmla="*/ 0 w 115"/>
                    <a:gd name="T37" fmla="*/ 0 h 236"/>
                    <a:gd name="T38" fmla="*/ 0 w 115"/>
                    <a:gd name="T39" fmla="*/ 0 h 236"/>
                    <a:gd name="T40" fmla="*/ 0 w 115"/>
                    <a:gd name="T41" fmla="*/ 0 h 236"/>
                    <a:gd name="T42" fmla="*/ 0 w 115"/>
                    <a:gd name="T43" fmla="*/ 0 h 236"/>
                    <a:gd name="T44" fmla="*/ 0 w 115"/>
                    <a:gd name="T45" fmla="*/ 0 h 236"/>
                    <a:gd name="T46" fmla="*/ 0 w 115"/>
                    <a:gd name="T47" fmla="*/ 0 h 236"/>
                    <a:gd name="T48" fmla="*/ 0 w 115"/>
                    <a:gd name="T49" fmla="*/ 0 h 236"/>
                    <a:gd name="T50" fmla="*/ 0 w 115"/>
                    <a:gd name="T51" fmla="*/ 0 h 236"/>
                    <a:gd name="T52" fmla="*/ 0 w 115"/>
                    <a:gd name="T53" fmla="*/ 0 h 236"/>
                    <a:gd name="T54" fmla="*/ 0 w 115"/>
                    <a:gd name="T55" fmla="*/ 0 h 236"/>
                    <a:gd name="T56" fmla="*/ 0 w 115"/>
                    <a:gd name="T57" fmla="*/ 0 h 236"/>
                    <a:gd name="T58" fmla="*/ 0 w 115"/>
                    <a:gd name="T59" fmla="*/ 0 h 236"/>
                    <a:gd name="T60" fmla="*/ 0 w 115"/>
                    <a:gd name="T61" fmla="*/ 0 h 236"/>
                    <a:gd name="T62" fmla="*/ 0 w 115"/>
                    <a:gd name="T63" fmla="*/ 0 h 236"/>
                    <a:gd name="T64" fmla="*/ 0 w 115"/>
                    <a:gd name="T65" fmla="*/ 0 h 236"/>
                    <a:gd name="T66" fmla="*/ 0 w 115"/>
                    <a:gd name="T67" fmla="*/ 0 h 236"/>
                    <a:gd name="T68" fmla="*/ 0 w 115"/>
                    <a:gd name="T69" fmla="*/ 0 h 236"/>
                    <a:gd name="T70" fmla="*/ 0 w 115"/>
                    <a:gd name="T71" fmla="*/ 0 h 236"/>
                    <a:gd name="T72" fmla="*/ 0 w 115"/>
                    <a:gd name="T73" fmla="*/ 0 h 236"/>
                    <a:gd name="T74" fmla="*/ 0 w 115"/>
                    <a:gd name="T75" fmla="*/ 0 h 236"/>
                    <a:gd name="T76" fmla="*/ 0 w 115"/>
                    <a:gd name="T77" fmla="*/ 0 h 236"/>
                    <a:gd name="T78" fmla="*/ 0 w 115"/>
                    <a:gd name="T79" fmla="*/ 0 h 236"/>
                    <a:gd name="T80" fmla="*/ 0 w 115"/>
                    <a:gd name="T81" fmla="*/ 0 h 2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15" h="236">
                      <a:moveTo>
                        <a:pt x="0" y="128"/>
                      </a:moveTo>
                      <a:lnTo>
                        <a:pt x="0" y="148"/>
                      </a:lnTo>
                      <a:lnTo>
                        <a:pt x="5" y="166"/>
                      </a:lnTo>
                      <a:lnTo>
                        <a:pt x="13" y="184"/>
                      </a:lnTo>
                      <a:lnTo>
                        <a:pt x="24" y="198"/>
                      </a:lnTo>
                      <a:lnTo>
                        <a:pt x="39" y="211"/>
                      </a:lnTo>
                      <a:lnTo>
                        <a:pt x="55" y="223"/>
                      </a:lnTo>
                      <a:lnTo>
                        <a:pt x="74" y="231"/>
                      </a:lnTo>
                      <a:lnTo>
                        <a:pt x="92" y="235"/>
                      </a:lnTo>
                      <a:lnTo>
                        <a:pt x="98" y="236"/>
                      </a:lnTo>
                      <a:lnTo>
                        <a:pt x="104" y="234"/>
                      </a:lnTo>
                      <a:lnTo>
                        <a:pt x="109" y="231"/>
                      </a:lnTo>
                      <a:lnTo>
                        <a:pt x="111" y="226"/>
                      </a:lnTo>
                      <a:lnTo>
                        <a:pt x="111" y="220"/>
                      </a:lnTo>
                      <a:lnTo>
                        <a:pt x="110" y="215"/>
                      </a:lnTo>
                      <a:lnTo>
                        <a:pt x="107" y="210"/>
                      </a:lnTo>
                      <a:lnTo>
                        <a:pt x="101" y="208"/>
                      </a:lnTo>
                      <a:lnTo>
                        <a:pt x="82" y="201"/>
                      </a:lnTo>
                      <a:lnTo>
                        <a:pt x="64" y="192"/>
                      </a:lnTo>
                      <a:lnTo>
                        <a:pt x="50" y="179"/>
                      </a:lnTo>
                      <a:lnTo>
                        <a:pt x="40" y="165"/>
                      </a:lnTo>
                      <a:lnTo>
                        <a:pt x="33" y="148"/>
                      </a:lnTo>
                      <a:lnTo>
                        <a:pt x="29" y="130"/>
                      </a:lnTo>
                      <a:lnTo>
                        <a:pt x="29" y="110"/>
                      </a:lnTo>
                      <a:lnTo>
                        <a:pt x="35" y="89"/>
                      </a:lnTo>
                      <a:lnTo>
                        <a:pt x="43" y="74"/>
                      </a:lnTo>
                      <a:lnTo>
                        <a:pt x="56" y="60"/>
                      </a:lnTo>
                      <a:lnTo>
                        <a:pt x="70" y="46"/>
                      </a:lnTo>
                      <a:lnTo>
                        <a:pt x="85" y="33"/>
                      </a:lnTo>
                      <a:lnTo>
                        <a:pt x="98" y="23"/>
                      </a:lnTo>
                      <a:lnTo>
                        <a:pt x="109" y="12"/>
                      </a:lnTo>
                      <a:lnTo>
                        <a:pt x="115" y="6"/>
                      </a:lnTo>
                      <a:lnTo>
                        <a:pt x="115" y="0"/>
                      </a:lnTo>
                      <a:lnTo>
                        <a:pt x="102" y="4"/>
                      </a:lnTo>
                      <a:lnTo>
                        <a:pt x="85" y="12"/>
                      </a:lnTo>
                      <a:lnTo>
                        <a:pt x="68" y="26"/>
                      </a:lnTo>
                      <a:lnTo>
                        <a:pt x="49" y="42"/>
                      </a:lnTo>
                      <a:lnTo>
                        <a:pt x="32" y="61"/>
                      </a:lnTo>
                      <a:lnTo>
                        <a:pt x="17" y="82"/>
                      </a:lnTo>
                      <a:lnTo>
                        <a:pt x="6" y="105"/>
                      </a:lnTo>
                      <a:lnTo>
                        <a:pt x="0" y="1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478" name="Freeform 1138"/>
                <p:cNvSpPr>
                  <a:spLocks/>
                </p:cNvSpPr>
                <p:nvPr/>
              </p:nvSpPr>
              <p:spPr bwMode="auto">
                <a:xfrm>
                  <a:off x="5311" y="2643"/>
                  <a:ext cx="87" cy="73"/>
                </a:xfrm>
                <a:custGeom>
                  <a:avLst/>
                  <a:gdLst>
                    <a:gd name="T0" fmla="*/ 0 w 245"/>
                    <a:gd name="T1" fmla="*/ 0 h 310"/>
                    <a:gd name="T2" fmla="*/ 0 w 245"/>
                    <a:gd name="T3" fmla="*/ 0 h 310"/>
                    <a:gd name="T4" fmla="*/ 0 w 245"/>
                    <a:gd name="T5" fmla="*/ 0 h 310"/>
                    <a:gd name="T6" fmla="*/ 0 w 245"/>
                    <a:gd name="T7" fmla="*/ 0 h 310"/>
                    <a:gd name="T8" fmla="*/ 0 w 245"/>
                    <a:gd name="T9" fmla="*/ 0 h 310"/>
                    <a:gd name="T10" fmla="*/ 0 w 245"/>
                    <a:gd name="T11" fmla="*/ 0 h 310"/>
                    <a:gd name="T12" fmla="*/ 0 w 245"/>
                    <a:gd name="T13" fmla="*/ 0 h 310"/>
                    <a:gd name="T14" fmla="*/ 0 w 245"/>
                    <a:gd name="T15" fmla="*/ 0 h 310"/>
                    <a:gd name="T16" fmla="*/ 0 w 245"/>
                    <a:gd name="T17" fmla="*/ 0 h 310"/>
                    <a:gd name="T18" fmla="*/ 0 w 245"/>
                    <a:gd name="T19" fmla="*/ 0 h 310"/>
                    <a:gd name="T20" fmla="*/ 0 w 245"/>
                    <a:gd name="T21" fmla="*/ 0 h 310"/>
                    <a:gd name="T22" fmla="*/ 0 w 245"/>
                    <a:gd name="T23" fmla="*/ 0 h 310"/>
                    <a:gd name="T24" fmla="*/ 0 w 245"/>
                    <a:gd name="T25" fmla="*/ 0 h 310"/>
                    <a:gd name="T26" fmla="*/ 0 w 245"/>
                    <a:gd name="T27" fmla="*/ 0 h 310"/>
                    <a:gd name="T28" fmla="*/ 0 w 245"/>
                    <a:gd name="T29" fmla="*/ 0 h 310"/>
                    <a:gd name="T30" fmla="*/ 0 w 245"/>
                    <a:gd name="T31" fmla="*/ 0 h 310"/>
                    <a:gd name="T32" fmla="*/ 0 w 245"/>
                    <a:gd name="T33" fmla="*/ 0 h 310"/>
                    <a:gd name="T34" fmla="*/ 0 w 245"/>
                    <a:gd name="T35" fmla="*/ 0 h 310"/>
                    <a:gd name="T36" fmla="*/ 0 w 245"/>
                    <a:gd name="T37" fmla="*/ 0 h 310"/>
                    <a:gd name="T38" fmla="*/ 0 w 245"/>
                    <a:gd name="T39" fmla="*/ 0 h 310"/>
                    <a:gd name="T40" fmla="*/ 0 w 245"/>
                    <a:gd name="T41" fmla="*/ 0 h 310"/>
                    <a:gd name="T42" fmla="*/ 0 w 245"/>
                    <a:gd name="T43" fmla="*/ 0 h 310"/>
                    <a:gd name="T44" fmla="*/ 0 w 245"/>
                    <a:gd name="T45" fmla="*/ 0 h 310"/>
                    <a:gd name="T46" fmla="*/ 0 w 245"/>
                    <a:gd name="T47" fmla="*/ 0 h 310"/>
                    <a:gd name="T48" fmla="*/ 0 w 245"/>
                    <a:gd name="T49" fmla="*/ 0 h 310"/>
                    <a:gd name="T50" fmla="*/ 0 w 245"/>
                    <a:gd name="T51" fmla="*/ 0 h 310"/>
                    <a:gd name="T52" fmla="*/ 0 w 245"/>
                    <a:gd name="T53" fmla="*/ 0 h 310"/>
                    <a:gd name="T54" fmla="*/ 0 w 245"/>
                    <a:gd name="T55" fmla="*/ 0 h 310"/>
                    <a:gd name="T56" fmla="*/ 0 w 245"/>
                    <a:gd name="T57" fmla="*/ 0 h 310"/>
                    <a:gd name="T58" fmla="*/ 0 w 245"/>
                    <a:gd name="T59" fmla="*/ 0 h 310"/>
                    <a:gd name="T60" fmla="*/ 0 w 245"/>
                    <a:gd name="T61" fmla="*/ 0 h 310"/>
                    <a:gd name="T62" fmla="*/ 0 w 245"/>
                    <a:gd name="T63" fmla="*/ 0 h 310"/>
                    <a:gd name="T64" fmla="*/ 0 w 245"/>
                    <a:gd name="T65" fmla="*/ 0 h 310"/>
                    <a:gd name="T66" fmla="*/ 0 w 245"/>
                    <a:gd name="T67" fmla="*/ 0 h 310"/>
                    <a:gd name="T68" fmla="*/ 0 w 245"/>
                    <a:gd name="T69" fmla="*/ 0 h 310"/>
                    <a:gd name="T70" fmla="*/ 0 w 245"/>
                    <a:gd name="T71" fmla="*/ 0 h 310"/>
                    <a:gd name="T72" fmla="*/ 0 w 245"/>
                    <a:gd name="T73" fmla="*/ 0 h 310"/>
                    <a:gd name="T74" fmla="*/ 0 w 245"/>
                    <a:gd name="T75" fmla="*/ 0 h 31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0" t="0" r="r" b="b"/>
                  <a:pathLst>
                    <a:path w="245" h="310">
                      <a:moveTo>
                        <a:pt x="200" y="116"/>
                      </a:moveTo>
                      <a:lnTo>
                        <a:pt x="208" y="124"/>
                      </a:lnTo>
                      <a:lnTo>
                        <a:pt x="214" y="133"/>
                      </a:lnTo>
                      <a:lnTo>
                        <a:pt x="220" y="144"/>
                      </a:lnTo>
                      <a:lnTo>
                        <a:pt x="223" y="154"/>
                      </a:lnTo>
                      <a:lnTo>
                        <a:pt x="226" y="164"/>
                      </a:lnTo>
                      <a:lnTo>
                        <a:pt x="224" y="176"/>
                      </a:lnTo>
                      <a:lnTo>
                        <a:pt x="222" y="187"/>
                      </a:lnTo>
                      <a:lnTo>
                        <a:pt x="216" y="198"/>
                      </a:lnTo>
                      <a:lnTo>
                        <a:pt x="208" y="209"/>
                      </a:lnTo>
                      <a:lnTo>
                        <a:pt x="199" y="219"/>
                      </a:lnTo>
                      <a:lnTo>
                        <a:pt x="188" y="229"/>
                      </a:lnTo>
                      <a:lnTo>
                        <a:pt x="177" y="238"/>
                      </a:lnTo>
                      <a:lnTo>
                        <a:pt x="166" y="246"/>
                      </a:lnTo>
                      <a:lnTo>
                        <a:pt x="154" y="255"/>
                      </a:lnTo>
                      <a:lnTo>
                        <a:pt x="142" y="264"/>
                      </a:lnTo>
                      <a:lnTo>
                        <a:pt x="132" y="275"/>
                      </a:lnTo>
                      <a:lnTo>
                        <a:pt x="128" y="278"/>
                      </a:lnTo>
                      <a:lnTo>
                        <a:pt x="126" y="283"/>
                      </a:lnTo>
                      <a:lnTo>
                        <a:pt x="124" y="287"/>
                      </a:lnTo>
                      <a:lnTo>
                        <a:pt x="121" y="292"/>
                      </a:lnTo>
                      <a:lnTo>
                        <a:pt x="120" y="296"/>
                      </a:lnTo>
                      <a:lnTo>
                        <a:pt x="120" y="301"/>
                      </a:lnTo>
                      <a:lnTo>
                        <a:pt x="122" y="306"/>
                      </a:lnTo>
                      <a:lnTo>
                        <a:pt x="126" y="309"/>
                      </a:lnTo>
                      <a:lnTo>
                        <a:pt x="131" y="310"/>
                      </a:lnTo>
                      <a:lnTo>
                        <a:pt x="135" y="310"/>
                      </a:lnTo>
                      <a:lnTo>
                        <a:pt x="139" y="309"/>
                      </a:lnTo>
                      <a:lnTo>
                        <a:pt x="142" y="306"/>
                      </a:lnTo>
                      <a:lnTo>
                        <a:pt x="154" y="292"/>
                      </a:lnTo>
                      <a:lnTo>
                        <a:pt x="167" y="280"/>
                      </a:lnTo>
                      <a:lnTo>
                        <a:pt x="180" y="269"/>
                      </a:lnTo>
                      <a:lnTo>
                        <a:pt x="194" y="257"/>
                      </a:lnTo>
                      <a:lnTo>
                        <a:pt x="207" y="246"/>
                      </a:lnTo>
                      <a:lnTo>
                        <a:pt x="220" y="233"/>
                      </a:lnTo>
                      <a:lnTo>
                        <a:pt x="230" y="219"/>
                      </a:lnTo>
                      <a:lnTo>
                        <a:pt x="238" y="204"/>
                      </a:lnTo>
                      <a:lnTo>
                        <a:pt x="244" y="186"/>
                      </a:lnTo>
                      <a:lnTo>
                        <a:pt x="245" y="169"/>
                      </a:lnTo>
                      <a:lnTo>
                        <a:pt x="243" y="152"/>
                      </a:lnTo>
                      <a:lnTo>
                        <a:pt x="237" y="134"/>
                      </a:lnTo>
                      <a:lnTo>
                        <a:pt x="228" y="119"/>
                      </a:lnTo>
                      <a:lnTo>
                        <a:pt x="217" y="105"/>
                      </a:lnTo>
                      <a:lnTo>
                        <a:pt x="203" y="93"/>
                      </a:lnTo>
                      <a:lnTo>
                        <a:pt x="188" y="83"/>
                      </a:lnTo>
                      <a:lnTo>
                        <a:pt x="176" y="76"/>
                      </a:lnTo>
                      <a:lnTo>
                        <a:pt x="163" y="69"/>
                      </a:lnTo>
                      <a:lnTo>
                        <a:pt x="151" y="61"/>
                      </a:lnTo>
                      <a:lnTo>
                        <a:pt x="136" y="54"/>
                      </a:lnTo>
                      <a:lnTo>
                        <a:pt x="122" y="46"/>
                      </a:lnTo>
                      <a:lnTo>
                        <a:pt x="107" y="39"/>
                      </a:lnTo>
                      <a:lnTo>
                        <a:pt x="93" y="31"/>
                      </a:lnTo>
                      <a:lnTo>
                        <a:pt x="79" y="24"/>
                      </a:lnTo>
                      <a:lnTo>
                        <a:pt x="66" y="18"/>
                      </a:lnTo>
                      <a:lnTo>
                        <a:pt x="53" y="13"/>
                      </a:lnTo>
                      <a:lnTo>
                        <a:pt x="40" y="8"/>
                      </a:lnTo>
                      <a:lnTo>
                        <a:pt x="30" y="5"/>
                      </a:lnTo>
                      <a:lnTo>
                        <a:pt x="20" y="1"/>
                      </a:lnTo>
                      <a:lnTo>
                        <a:pt x="1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11" y="8"/>
                      </a:lnTo>
                      <a:lnTo>
                        <a:pt x="23" y="14"/>
                      </a:lnTo>
                      <a:lnTo>
                        <a:pt x="36" y="20"/>
                      </a:lnTo>
                      <a:lnTo>
                        <a:pt x="47" y="25"/>
                      </a:lnTo>
                      <a:lnTo>
                        <a:pt x="60" y="31"/>
                      </a:lnTo>
                      <a:lnTo>
                        <a:pt x="73" y="37"/>
                      </a:lnTo>
                      <a:lnTo>
                        <a:pt x="86" y="44"/>
                      </a:lnTo>
                      <a:lnTo>
                        <a:pt x="99" y="51"/>
                      </a:lnTo>
                      <a:lnTo>
                        <a:pt x="113" y="57"/>
                      </a:lnTo>
                      <a:lnTo>
                        <a:pt x="126" y="64"/>
                      </a:lnTo>
                      <a:lnTo>
                        <a:pt x="139" y="71"/>
                      </a:lnTo>
                      <a:lnTo>
                        <a:pt x="152" y="79"/>
                      </a:lnTo>
                      <a:lnTo>
                        <a:pt x="165" y="88"/>
                      </a:lnTo>
                      <a:lnTo>
                        <a:pt x="176" y="96"/>
                      </a:lnTo>
                      <a:lnTo>
                        <a:pt x="188" y="106"/>
                      </a:lnTo>
                      <a:lnTo>
                        <a:pt x="200" y="1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pic>
            <p:nvPicPr>
              <p:cNvPr id="4466" name="Picture 1139" descr="access_point_stylized_gray_small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2" y="3642"/>
                <a:ext cx="43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331" name="Line 1140"/>
            <p:cNvSpPr>
              <a:spLocks noChangeShapeType="1"/>
            </p:cNvSpPr>
            <p:nvPr/>
          </p:nvSpPr>
          <p:spPr bwMode="auto">
            <a:xfrm rot="5400000" flipV="1">
              <a:off x="5034" y="3427"/>
              <a:ext cx="2" cy="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4284" name="Group 1141"/>
            <p:cNvGrpSpPr>
              <a:grpSpLocks/>
            </p:cNvGrpSpPr>
            <p:nvPr/>
          </p:nvGrpSpPr>
          <p:grpSpPr bwMode="auto">
            <a:xfrm flipH="1">
              <a:off x="3638" y="2856"/>
              <a:ext cx="261" cy="235"/>
              <a:chOff x="2839" y="3501"/>
              <a:chExt cx="755" cy="803"/>
            </a:xfrm>
          </p:grpSpPr>
          <p:pic>
            <p:nvPicPr>
              <p:cNvPr id="4463" name="Picture 1142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64" name="Freeform 1143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285" name="Group 1144"/>
            <p:cNvGrpSpPr>
              <a:grpSpLocks/>
            </p:cNvGrpSpPr>
            <p:nvPr/>
          </p:nvGrpSpPr>
          <p:grpSpPr bwMode="auto">
            <a:xfrm flipH="1">
              <a:off x="3438" y="3121"/>
              <a:ext cx="304" cy="256"/>
              <a:chOff x="2839" y="3501"/>
              <a:chExt cx="755" cy="803"/>
            </a:xfrm>
          </p:grpSpPr>
          <p:pic>
            <p:nvPicPr>
              <p:cNvPr id="4461" name="Picture 11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62" name="Freeform 1146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286" name="Group 1147"/>
            <p:cNvGrpSpPr>
              <a:grpSpLocks/>
            </p:cNvGrpSpPr>
            <p:nvPr/>
          </p:nvGrpSpPr>
          <p:grpSpPr bwMode="auto">
            <a:xfrm flipH="1">
              <a:off x="3739" y="3311"/>
              <a:ext cx="269" cy="220"/>
              <a:chOff x="2839" y="3501"/>
              <a:chExt cx="755" cy="803"/>
            </a:xfrm>
          </p:grpSpPr>
          <p:pic>
            <p:nvPicPr>
              <p:cNvPr id="4459" name="Picture 114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60" name="Freeform 1149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287" name="Group 1150"/>
            <p:cNvGrpSpPr>
              <a:grpSpLocks/>
            </p:cNvGrpSpPr>
            <p:nvPr/>
          </p:nvGrpSpPr>
          <p:grpSpPr bwMode="auto">
            <a:xfrm>
              <a:off x="4126" y="3300"/>
              <a:ext cx="269" cy="221"/>
              <a:chOff x="2839" y="3501"/>
              <a:chExt cx="755" cy="803"/>
            </a:xfrm>
          </p:grpSpPr>
          <p:pic>
            <p:nvPicPr>
              <p:cNvPr id="4457" name="Picture 115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58" name="Freeform 1152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pic>
          <p:nvPicPr>
            <p:cNvPr id="4288" name="Picture 1153" descr="car_icon_small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" y="1084"/>
              <a:ext cx="53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289" name="Group 1154"/>
            <p:cNvGrpSpPr>
              <a:grpSpLocks/>
            </p:cNvGrpSpPr>
            <p:nvPr/>
          </p:nvGrpSpPr>
          <p:grpSpPr bwMode="auto">
            <a:xfrm>
              <a:off x="3536" y="974"/>
              <a:ext cx="262" cy="243"/>
              <a:chOff x="2751" y="1851"/>
              <a:chExt cx="462" cy="478"/>
            </a:xfrm>
          </p:grpSpPr>
          <p:pic>
            <p:nvPicPr>
              <p:cNvPr id="4455" name="Picture 1155" descr="iphone_stylized_small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28" y="1922"/>
                <a:ext cx="152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56" name="Picture 1156" descr="antenna_radiation_stylized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51" y="1851"/>
                <a:ext cx="462" cy="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290" name="Group 1157"/>
            <p:cNvGrpSpPr>
              <a:grpSpLocks/>
            </p:cNvGrpSpPr>
            <p:nvPr/>
          </p:nvGrpSpPr>
          <p:grpSpPr bwMode="auto">
            <a:xfrm>
              <a:off x="5191" y="3151"/>
              <a:ext cx="143" cy="303"/>
              <a:chOff x="4140" y="429"/>
              <a:chExt cx="1425" cy="2396"/>
            </a:xfrm>
          </p:grpSpPr>
          <p:sp>
            <p:nvSpPr>
              <p:cNvPr id="4423" name="Freeform 1158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4 w 354"/>
                  <a:gd name="T1" fmla="*/ 0 h 2742"/>
                  <a:gd name="T2" fmla="*/ 74 w 354"/>
                  <a:gd name="T3" fmla="*/ 95 h 2742"/>
                  <a:gd name="T4" fmla="*/ 73 w 354"/>
                  <a:gd name="T5" fmla="*/ 734 h 2742"/>
                  <a:gd name="T6" fmla="*/ 0 w 354"/>
                  <a:gd name="T7" fmla="*/ 768 h 2742"/>
                  <a:gd name="T8" fmla="*/ 14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72" name="Rectangle 1159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25" name="Freeform 1160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45 w 211"/>
                  <a:gd name="T3" fmla="*/ 61 h 2537"/>
                  <a:gd name="T4" fmla="*/ 2 w 211"/>
                  <a:gd name="T5" fmla="*/ 69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26" name="Freeform 1161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70 w 328"/>
                  <a:gd name="T3" fmla="*/ 36 h 226"/>
                  <a:gd name="T4" fmla="*/ 70 w 328"/>
                  <a:gd name="T5" fmla="*/ 64 h 226"/>
                  <a:gd name="T6" fmla="*/ 0 w 328"/>
                  <a:gd name="T7" fmla="*/ 2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75" name="Rectangle 1162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4428" name="Group 1163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6501" name="AutoShape 1164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6502" name="AutoShape 1165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6477" name="Rectangle 1166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4430" name="Group 1167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6499" name="AutoShape 1168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6500" name="AutoShape 1169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6479" name="Rectangle 1170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480" name="Rectangle 1171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4433" name="Group 1172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6497" name="AutoShape 1173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6498" name="AutoShape 1174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434" name="Freeform 1175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70 w 328"/>
                  <a:gd name="T3" fmla="*/ 35 h 226"/>
                  <a:gd name="T4" fmla="*/ 70 w 328"/>
                  <a:gd name="T5" fmla="*/ 62 h 226"/>
                  <a:gd name="T6" fmla="*/ 0 w 328"/>
                  <a:gd name="T7" fmla="*/ 2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4435" name="Group 1176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6495" name="AutoShape 1177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6496" name="AutoShape 1178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6484" name="Rectangle 1179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37" name="Freeform 1180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62 w 296"/>
                  <a:gd name="T3" fmla="*/ 39 h 256"/>
                  <a:gd name="T4" fmla="*/ 62 w 296"/>
                  <a:gd name="T5" fmla="*/ 71 h 256"/>
                  <a:gd name="T6" fmla="*/ 0 w 296"/>
                  <a:gd name="T7" fmla="*/ 2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38" name="Freeform 1181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65 w 304"/>
                  <a:gd name="T3" fmla="*/ 46 h 288"/>
                  <a:gd name="T4" fmla="*/ 61 w 304"/>
                  <a:gd name="T5" fmla="*/ 81 h 288"/>
                  <a:gd name="T6" fmla="*/ 2 w 304"/>
                  <a:gd name="T7" fmla="*/ 35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87" name="Oval 1182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40" name="Freeform 1183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0 h 240"/>
                  <a:gd name="T2" fmla="*/ 2 w 306"/>
                  <a:gd name="T3" fmla="*/ 68 h 240"/>
                  <a:gd name="T4" fmla="*/ 65 w 306"/>
                  <a:gd name="T5" fmla="*/ 31 h 240"/>
                  <a:gd name="T6" fmla="*/ 62 w 306"/>
                  <a:gd name="T7" fmla="*/ 0 h 240"/>
                  <a:gd name="T8" fmla="*/ 0 w 306"/>
                  <a:gd name="T9" fmla="*/ 30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89" name="AutoShape 1184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490" name="AutoShape 1185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491" name="Oval 1186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492" name="Oval 1187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6493" name="Oval 1188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494" name="Rectangle 1189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4291" name="Group 1190"/>
            <p:cNvGrpSpPr>
              <a:grpSpLocks/>
            </p:cNvGrpSpPr>
            <p:nvPr/>
          </p:nvGrpSpPr>
          <p:grpSpPr bwMode="auto">
            <a:xfrm>
              <a:off x="4992" y="3341"/>
              <a:ext cx="143" cy="303"/>
              <a:chOff x="4140" y="429"/>
              <a:chExt cx="1425" cy="2396"/>
            </a:xfrm>
          </p:grpSpPr>
          <p:sp>
            <p:nvSpPr>
              <p:cNvPr id="4391" name="Freeform 119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14 w 354"/>
                  <a:gd name="T1" fmla="*/ 0 h 2742"/>
                  <a:gd name="T2" fmla="*/ 74 w 354"/>
                  <a:gd name="T3" fmla="*/ 95 h 2742"/>
                  <a:gd name="T4" fmla="*/ 73 w 354"/>
                  <a:gd name="T5" fmla="*/ 734 h 2742"/>
                  <a:gd name="T6" fmla="*/ 0 w 354"/>
                  <a:gd name="T7" fmla="*/ 768 h 2742"/>
                  <a:gd name="T8" fmla="*/ 14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40" name="Rectangle 119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393" name="Freeform 119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45 w 211"/>
                  <a:gd name="T3" fmla="*/ 61 h 2537"/>
                  <a:gd name="T4" fmla="*/ 2 w 211"/>
                  <a:gd name="T5" fmla="*/ 699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94" name="Freeform 119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70 w 328"/>
                  <a:gd name="T3" fmla="*/ 36 h 226"/>
                  <a:gd name="T4" fmla="*/ 70 w 328"/>
                  <a:gd name="T5" fmla="*/ 64 h 226"/>
                  <a:gd name="T6" fmla="*/ 0 w 328"/>
                  <a:gd name="T7" fmla="*/ 2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43" name="Rectangle 119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4396" name="Group 119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6469" name="AutoShape 119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6470" name="AutoShape 119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6445" name="Rectangle 119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4398" name="Group 120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6467" name="AutoShape 120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6468" name="AutoShape 120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6447" name="Rectangle 120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448" name="Rectangle 120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4401" name="Group 120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6465" name="AutoShape 120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6466" name="AutoShape 120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402" name="Freeform 120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70 w 328"/>
                  <a:gd name="T3" fmla="*/ 35 h 226"/>
                  <a:gd name="T4" fmla="*/ 70 w 328"/>
                  <a:gd name="T5" fmla="*/ 62 h 226"/>
                  <a:gd name="T6" fmla="*/ 0 w 328"/>
                  <a:gd name="T7" fmla="*/ 2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4403" name="Group 120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6463" name="AutoShape 121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6464" name="AutoShape 121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solidFill>
                      <a:prstClr val="black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6452" name="Rectangle 121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05" name="Freeform 121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62 w 296"/>
                  <a:gd name="T3" fmla="*/ 39 h 256"/>
                  <a:gd name="T4" fmla="*/ 62 w 296"/>
                  <a:gd name="T5" fmla="*/ 71 h 256"/>
                  <a:gd name="T6" fmla="*/ 0 w 296"/>
                  <a:gd name="T7" fmla="*/ 2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06" name="Freeform 121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65 w 304"/>
                  <a:gd name="T3" fmla="*/ 46 h 288"/>
                  <a:gd name="T4" fmla="*/ 61 w 304"/>
                  <a:gd name="T5" fmla="*/ 81 h 288"/>
                  <a:gd name="T6" fmla="*/ 2 w 304"/>
                  <a:gd name="T7" fmla="*/ 35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55" name="Oval 121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4408" name="Freeform 121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30 h 240"/>
                  <a:gd name="T2" fmla="*/ 2 w 306"/>
                  <a:gd name="T3" fmla="*/ 68 h 240"/>
                  <a:gd name="T4" fmla="*/ 65 w 306"/>
                  <a:gd name="T5" fmla="*/ 31 h 240"/>
                  <a:gd name="T6" fmla="*/ 62 w 306"/>
                  <a:gd name="T7" fmla="*/ 0 h 240"/>
                  <a:gd name="T8" fmla="*/ 0 w 306"/>
                  <a:gd name="T9" fmla="*/ 30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57" name="AutoShape 121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458" name="AutoShape 121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459" name="Oval 121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460" name="Oval 122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6461" name="Oval 122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462" name="Rectangle 122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4292" name="Group 1223"/>
            <p:cNvGrpSpPr>
              <a:grpSpLocks/>
            </p:cNvGrpSpPr>
            <p:nvPr/>
          </p:nvGrpSpPr>
          <p:grpSpPr bwMode="auto">
            <a:xfrm>
              <a:off x="3340" y="1287"/>
              <a:ext cx="337" cy="257"/>
              <a:chOff x="877" y="1008"/>
              <a:chExt cx="2747" cy="2591"/>
            </a:xfrm>
          </p:grpSpPr>
          <p:pic>
            <p:nvPicPr>
              <p:cNvPr id="4368" name="Picture 1224" descr="antenna_stylized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369" name="Picture 1225" descr="laptop_keyboard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70" name="Freeform 1226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6 w 2982"/>
                  <a:gd name="T1" fmla="*/ 0 h 2442"/>
                  <a:gd name="T2" fmla="*/ 0 w 2982"/>
                  <a:gd name="T3" fmla="*/ 24 h 2442"/>
                  <a:gd name="T4" fmla="*/ 72 w 2982"/>
                  <a:gd name="T5" fmla="*/ 34 h 2442"/>
                  <a:gd name="T6" fmla="*/ 90 w 2982"/>
                  <a:gd name="T7" fmla="*/ 4 h 2442"/>
                  <a:gd name="T8" fmla="*/ 16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pic>
            <p:nvPicPr>
              <p:cNvPr id="4371" name="Picture 1227" descr="screen"/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72" name="Freeform 1228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76 w 2528"/>
                  <a:gd name="T3" fmla="*/ 5 h 455"/>
                  <a:gd name="T4" fmla="*/ 74 w 2528"/>
                  <a:gd name="T5" fmla="*/ 6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3" name="Freeform 1229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7 w 702"/>
                  <a:gd name="T1" fmla="*/ 0 h 1893"/>
                  <a:gd name="T2" fmla="*/ 0 w 702"/>
                  <a:gd name="T3" fmla="*/ 25 h 1893"/>
                  <a:gd name="T4" fmla="*/ 3 w 702"/>
                  <a:gd name="T5" fmla="*/ 26 h 1893"/>
                  <a:gd name="T6" fmla="*/ 21 w 702"/>
                  <a:gd name="T7" fmla="*/ 1 h 1893"/>
                  <a:gd name="T8" fmla="*/ 17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4" name="Freeform 1230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23 w 756"/>
                  <a:gd name="T1" fmla="*/ 0 h 2184"/>
                  <a:gd name="T2" fmla="*/ 4 w 756"/>
                  <a:gd name="T3" fmla="*/ 30 h 2184"/>
                  <a:gd name="T4" fmla="*/ 0 w 756"/>
                  <a:gd name="T5" fmla="*/ 29 h 2184"/>
                  <a:gd name="T6" fmla="*/ 18 w 756"/>
                  <a:gd name="T7" fmla="*/ 1 h 2184"/>
                  <a:gd name="T8" fmla="*/ 23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5" name="Freeform 1231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2 h 738"/>
                  <a:gd name="T4" fmla="*/ 73 w 2773"/>
                  <a:gd name="T5" fmla="*/ 10 h 738"/>
                  <a:gd name="T6" fmla="*/ 71 w 2773"/>
                  <a:gd name="T7" fmla="*/ 8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6" name="Freeform 1232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39 w 637"/>
                  <a:gd name="T1" fmla="*/ 0 h 1659"/>
                  <a:gd name="T2" fmla="*/ 40 w 637"/>
                  <a:gd name="T3" fmla="*/ 0 h 1659"/>
                  <a:gd name="T4" fmla="*/ 4 w 637"/>
                  <a:gd name="T5" fmla="*/ 160 h 1659"/>
                  <a:gd name="T6" fmla="*/ 0 w 637"/>
                  <a:gd name="T7" fmla="*/ 157 h 1659"/>
                  <a:gd name="T8" fmla="*/ 39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77" name="Freeform 1233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6 h 550"/>
                  <a:gd name="T4" fmla="*/ 137 w 2216"/>
                  <a:gd name="T5" fmla="*/ 54 h 550"/>
                  <a:gd name="T6" fmla="*/ 140 w 2216"/>
                  <a:gd name="T7" fmla="*/ 48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4378" name="Group 1234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385" name="Freeform 1235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86" name="Freeform 1236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87" name="Freeform 1237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88" name="Freeform 1238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89" name="Freeform 1239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90" name="Freeform 1240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379" name="Freeform 1241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36 h 792"/>
                  <a:gd name="T2" fmla="*/ 35 w 990"/>
                  <a:gd name="T3" fmla="*/ 0 h 792"/>
                  <a:gd name="T4" fmla="*/ 35 w 990"/>
                  <a:gd name="T5" fmla="*/ 3 h 792"/>
                  <a:gd name="T6" fmla="*/ 0 w 990"/>
                  <a:gd name="T7" fmla="*/ 39 h 792"/>
                  <a:gd name="T8" fmla="*/ 1 w 990"/>
                  <a:gd name="T9" fmla="*/ 36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0" name="Freeform 1242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90 w 2532"/>
                  <a:gd name="T5" fmla="*/ 33 h 723"/>
                  <a:gd name="T6" fmla="*/ 90 w 2532"/>
                  <a:gd name="T7" fmla="*/ 35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1" name="Freeform 1243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6 h 147"/>
                  <a:gd name="T4" fmla="*/ 0 w 26"/>
                  <a:gd name="T5" fmla="*/ 6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2" name="Freeform 1244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42 w 1176"/>
                  <a:gd name="T1" fmla="*/ 0 h 606"/>
                  <a:gd name="T2" fmla="*/ 0 w 1176"/>
                  <a:gd name="T3" fmla="*/ 29 h 606"/>
                  <a:gd name="T4" fmla="*/ 1 w 1176"/>
                  <a:gd name="T5" fmla="*/ 29 h 606"/>
                  <a:gd name="T6" fmla="*/ 42 w 1176"/>
                  <a:gd name="T7" fmla="*/ 1 h 606"/>
                  <a:gd name="T8" fmla="*/ 42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3" name="Freeform 1245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62 w 2532"/>
                  <a:gd name="T5" fmla="*/ 25 h 723"/>
                  <a:gd name="T6" fmla="*/ 62 w 2532"/>
                  <a:gd name="T7" fmla="*/ 2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84" name="Freeform 1246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32 h 723"/>
                  <a:gd name="T6" fmla="*/ 0 w 2532"/>
                  <a:gd name="T7" fmla="*/ 34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293" name="Group 1247"/>
            <p:cNvGrpSpPr>
              <a:grpSpLocks/>
            </p:cNvGrpSpPr>
            <p:nvPr/>
          </p:nvGrpSpPr>
          <p:grpSpPr bwMode="auto">
            <a:xfrm>
              <a:off x="4329" y="3456"/>
              <a:ext cx="299" cy="257"/>
              <a:chOff x="877" y="1008"/>
              <a:chExt cx="2747" cy="2591"/>
            </a:xfrm>
          </p:grpSpPr>
          <p:pic>
            <p:nvPicPr>
              <p:cNvPr id="4345" name="Picture 1248" descr="antenna_stylized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346" name="Picture 1249" descr="laptop_keyboar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47" name="Freeform 1250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6 w 2982"/>
                  <a:gd name="T1" fmla="*/ 0 h 2442"/>
                  <a:gd name="T2" fmla="*/ 0 w 2982"/>
                  <a:gd name="T3" fmla="*/ 24 h 2442"/>
                  <a:gd name="T4" fmla="*/ 72 w 2982"/>
                  <a:gd name="T5" fmla="*/ 34 h 2442"/>
                  <a:gd name="T6" fmla="*/ 90 w 2982"/>
                  <a:gd name="T7" fmla="*/ 4 h 2442"/>
                  <a:gd name="T8" fmla="*/ 16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pic>
            <p:nvPicPr>
              <p:cNvPr id="4348" name="Picture 1251" descr="screen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49" name="Freeform 1252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76 w 2528"/>
                  <a:gd name="T3" fmla="*/ 5 h 455"/>
                  <a:gd name="T4" fmla="*/ 74 w 2528"/>
                  <a:gd name="T5" fmla="*/ 6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0" name="Freeform 1253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7 w 702"/>
                  <a:gd name="T1" fmla="*/ 0 h 1893"/>
                  <a:gd name="T2" fmla="*/ 0 w 702"/>
                  <a:gd name="T3" fmla="*/ 25 h 1893"/>
                  <a:gd name="T4" fmla="*/ 3 w 702"/>
                  <a:gd name="T5" fmla="*/ 26 h 1893"/>
                  <a:gd name="T6" fmla="*/ 21 w 702"/>
                  <a:gd name="T7" fmla="*/ 1 h 1893"/>
                  <a:gd name="T8" fmla="*/ 17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1" name="Freeform 1254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23 w 756"/>
                  <a:gd name="T1" fmla="*/ 0 h 2184"/>
                  <a:gd name="T2" fmla="*/ 4 w 756"/>
                  <a:gd name="T3" fmla="*/ 30 h 2184"/>
                  <a:gd name="T4" fmla="*/ 0 w 756"/>
                  <a:gd name="T5" fmla="*/ 29 h 2184"/>
                  <a:gd name="T6" fmla="*/ 18 w 756"/>
                  <a:gd name="T7" fmla="*/ 1 h 2184"/>
                  <a:gd name="T8" fmla="*/ 23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2" name="Freeform 1255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2 h 738"/>
                  <a:gd name="T4" fmla="*/ 73 w 2773"/>
                  <a:gd name="T5" fmla="*/ 10 h 738"/>
                  <a:gd name="T6" fmla="*/ 71 w 2773"/>
                  <a:gd name="T7" fmla="*/ 8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3" name="Freeform 1256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39 w 637"/>
                  <a:gd name="T1" fmla="*/ 0 h 1659"/>
                  <a:gd name="T2" fmla="*/ 40 w 637"/>
                  <a:gd name="T3" fmla="*/ 0 h 1659"/>
                  <a:gd name="T4" fmla="*/ 4 w 637"/>
                  <a:gd name="T5" fmla="*/ 160 h 1659"/>
                  <a:gd name="T6" fmla="*/ 0 w 637"/>
                  <a:gd name="T7" fmla="*/ 157 h 1659"/>
                  <a:gd name="T8" fmla="*/ 39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4" name="Freeform 1257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6 h 550"/>
                  <a:gd name="T4" fmla="*/ 137 w 2216"/>
                  <a:gd name="T5" fmla="*/ 54 h 550"/>
                  <a:gd name="T6" fmla="*/ 140 w 2216"/>
                  <a:gd name="T7" fmla="*/ 48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4355" name="Group 1258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362" name="Freeform 1259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63" name="Freeform 1260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64" name="Freeform 1261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65" name="Freeform 1262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66" name="Freeform 1263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67" name="Freeform 1264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356" name="Freeform 1265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36 h 792"/>
                  <a:gd name="T2" fmla="*/ 35 w 990"/>
                  <a:gd name="T3" fmla="*/ 0 h 792"/>
                  <a:gd name="T4" fmla="*/ 35 w 990"/>
                  <a:gd name="T5" fmla="*/ 3 h 792"/>
                  <a:gd name="T6" fmla="*/ 0 w 990"/>
                  <a:gd name="T7" fmla="*/ 39 h 792"/>
                  <a:gd name="T8" fmla="*/ 1 w 990"/>
                  <a:gd name="T9" fmla="*/ 36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7" name="Freeform 1266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90 w 2532"/>
                  <a:gd name="T5" fmla="*/ 33 h 723"/>
                  <a:gd name="T6" fmla="*/ 90 w 2532"/>
                  <a:gd name="T7" fmla="*/ 35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8" name="Freeform 1267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6 h 147"/>
                  <a:gd name="T4" fmla="*/ 0 w 26"/>
                  <a:gd name="T5" fmla="*/ 6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59" name="Freeform 1268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42 w 1176"/>
                  <a:gd name="T1" fmla="*/ 0 h 606"/>
                  <a:gd name="T2" fmla="*/ 0 w 1176"/>
                  <a:gd name="T3" fmla="*/ 29 h 606"/>
                  <a:gd name="T4" fmla="*/ 1 w 1176"/>
                  <a:gd name="T5" fmla="*/ 29 h 606"/>
                  <a:gd name="T6" fmla="*/ 42 w 1176"/>
                  <a:gd name="T7" fmla="*/ 1 h 606"/>
                  <a:gd name="T8" fmla="*/ 42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60" name="Freeform 1269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62 w 2532"/>
                  <a:gd name="T5" fmla="*/ 25 h 723"/>
                  <a:gd name="T6" fmla="*/ 62 w 2532"/>
                  <a:gd name="T7" fmla="*/ 2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61" name="Freeform 1270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32 h 723"/>
                  <a:gd name="T6" fmla="*/ 0 w 2532"/>
                  <a:gd name="T7" fmla="*/ 34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294" name="Group 1271"/>
            <p:cNvGrpSpPr>
              <a:grpSpLocks/>
            </p:cNvGrpSpPr>
            <p:nvPr/>
          </p:nvGrpSpPr>
          <p:grpSpPr bwMode="auto">
            <a:xfrm>
              <a:off x="3503" y="1916"/>
              <a:ext cx="280" cy="257"/>
              <a:chOff x="877" y="1008"/>
              <a:chExt cx="2747" cy="2591"/>
            </a:xfrm>
          </p:grpSpPr>
          <p:pic>
            <p:nvPicPr>
              <p:cNvPr id="4322" name="Picture 1272" descr="antenna_stylized"/>
              <p:cNvPicPr>
                <a:picLocks noChangeAspect="1" noChangeArrowheads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323" name="Picture 1273" descr="laptop_keyboard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24" name="Freeform 1274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6 w 2982"/>
                  <a:gd name="T1" fmla="*/ 0 h 2442"/>
                  <a:gd name="T2" fmla="*/ 0 w 2982"/>
                  <a:gd name="T3" fmla="*/ 24 h 2442"/>
                  <a:gd name="T4" fmla="*/ 72 w 2982"/>
                  <a:gd name="T5" fmla="*/ 34 h 2442"/>
                  <a:gd name="T6" fmla="*/ 90 w 2982"/>
                  <a:gd name="T7" fmla="*/ 4 h 2442"/>
                  <a:gd name="T8" fmla="*/ 16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pic>
            <p:nvPicPr>
              <p:cNvPr id="4325" name="Picture 1275" descr="screen"/>
              <p:cNvPicPr>
                <a:picLocks noChangeAspect="1" noChangeArrowheads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26" name="Freeform 1276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76 w 2528"/>
                  <a:gd name="T3" fmla="*/ 5 h 455"/>
                  <a:gd name="T4" fmla="*/ 74 w 2528"/>
                  <a:gd name="T5" fmla="*/ 6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7" name="Freeform 1277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7 w 702"/>
                  <a:gd name="T1" fmla="*/ 0 h 1893"/>
                  <a:gd name="T2" fmla="*/ 0 w 702"/>
                  <a:gd name="T3" fmla="*/ 25 h 1893"/>
                  <a:gd name="T4" fmla="*/ 3 w 702"/>
                  <a:gd name="T5" fmla="*/ 26 h 1893"/>
                  <a:gd name="T6" fmla="*/ 21 w 702"/>
                  <a:gd name="T7" fmla="*/ 1 h 1893"/>
                  <a:gd name="T8" fmla="*/ 17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8" name="Freeform 1278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23 w 756"/>
                  <a:gd name="T1" fmla="*/ 0 h 2184"/>
                  <a:gd name="T2" fmla="*/ 4 w 756"/>
                  <a:gd name="T3" fmla="*/ 30 h 2184"/>
                  <a:gd name="T4" fmla="*/ 0 w 756"/>
                  <a:gd name="T5" fmla="*/ 29 h 2184"/>
                  <a:gd name="T6" fmla="*/ 18 w 756"/>
                  <a:gd name="T7" fmla="*/ 1 h 2184"/>
                  <a:gd name="T8" fmla="*/ 23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29" name="Freeform 1279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2 h 738"/>
                  <a:gd name="T4" fmla="*/ 73 w 2773"/>
                  <a:gd name="T5" fmla="*/ 10 h 738"/>
                  <a:gd name="T6" fmla="*/ 71 w 2773"/>
                  <a:gd name="T7" fmla="*/ 8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0" name="Freeform 1280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39 w 637"/>
                  <a:gd name="T1" fmla="*/ 0 h 1659"/>
                  <a:gd name="T2" fmla="*/ 40 w 637"/>
                  <a:gd name="T3" fmla="*/ 0 h 1659"/>
                  <a:gd name="T4" fmla="*/ 4 w 637"/>
                  <a:gd name="T5" fmla="*/ 160 h 1659"/>
                  <a:gd name="T6" fmla="*/ 0 w 637"/>
                  <a:gd name="T7" fmla="*/ 157 h 1659"/>
                  <a:gd name="T8" fmla="*/ 39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1" name="Freeform 1281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6 h 550"/>
                  <a:gd name="T4" fmla="*/ 137 w 2216"/>
                  <a:gd name="T5" fmla="*/ 54 h 550"/>
                  <a:gd name="T6" fmla="*/ 140 w 2216"/>
                  <a:gd name="T7" fmla="*/ 48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4332" name="Group 1282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339" name="Freeform 1283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40" name="Freeform 1284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41" name="Freeform 1285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42" name="Freeform 1286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43" name="Freeform 1287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44" name="Freeform 1288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333" name="Freeform 1289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36 h 792"/>
                  <a:gd name="T2" fmla="*/ 35 w 990"/>
                  <a:gd name="T3" fmla="*/ 0 h 792"/>
                  <a:gd name="T4" fmla="*/ 35 w 990"/>
                  <a:gd name="T5" fmla="*/ 3 h 792"/>
                  <a:gd name="T6" fmla="*/ 0 w 990"/>
                  <a:gd name="T7" fmla="*/ 39 h 792"/>
                  <a:gd name="T8" fmla="*/ 1 w 990"/>
                  <a:gd name="T9" fmla="*/ 36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4" name="Freeform 1290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90 w 2532"/>
                  <a:gd name="T5" fmla="*/ 33 h 723"/>
                  <a:gd name="T6" fmla="*/ 90 w 2532"/>
                  <a:gd name="T7" fmla="*/ 35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5" name="Freeform 1291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6 h 147"/>
                  <a:gd name="T4" fmla="*/ 0 w 26"/>
                  <a:gd name="T5" fmla="*/ 6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6" name="Freeform 1292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42 w 1176"/>
                  <a:gd name="T1" fmla="*/ 0 h 606"/>
                  <a:gd name="T2" fmla="*/ 0 w 1176"/>
                  <a:gd name="T3" fmla="*/ 29 h 606"/>
                  <a:gd name="T4" fmla="*/ 1 w 1176"/>
                  <a:gd name="T5" fmla="*/ 29 h 606"/>
                  <a:gd name="T6" fmla="*/ 42 w 1176"/>
                  <a:gd name="T7" fmla="*/ 1 h 606"/>
                  <a:gd name="T8" fmla="*/ 42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7" name="Freeform 1293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62 w 2532"/>
                  <a:gd name="T5" fmla="*/ 25 h 723"/>
                  <a:gd name="T6" fmla="*/ 62 w 2532"/>
                  <a:gd name="T7" fmla="*/ 2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38" name="Freeform 1294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32 h 723"/>
                  <a:gd name="T6" fmla="*/ 0 w 2532"/>
                  <a:gd name="T7" fmla="*/ 34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295" name="Group 1295"/>
            <p:cNvGrpSpPr>
              <a:grpSpLocks/>
            </p:cNvGrpSpPr>
            <p:nvPr/>
          </p:nvGrpSpPr>
          <p:grpSpPr bwMode="auto">
            <a:xfrm flipH="1">
              <a:off x="3742" y="2030"/>
              <a:ext cx="261" cy="235"/>
              <a:chOff x="2839" y="3501"/>
              <a:chExt cx="755" cy="803"/>
            </a:xfrm>
          </p:grpSpPr>
          <p:pic>
            <p:nvPicPr>
              <p:cNvPr id="4320" name="Picture 129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9" y="3501"/>
                <a:ext cx="755" cy="8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21" name="Freeform 1297"/>
              <p:cNvSpPr>
                <a:spLocks/>
              </p:cNvSpPr>
              <p:nvPr/>
            </p:nvSpPr>
            <p:spPr bwMode="auto">
              <a:xfrm>
                <a:off x="2916" y="3578"/>
                <a:ext cx="356" cy="368"/>
              </a:xfrm>
              <a:custGeom>
                <a:avLst/>
                <a:gdLst>
                  <a:gd name="T0" fmla="*/ 0 w 356"/>
                  <a:gd name="T1" fmla="*/ 0 h 368"/>
                  <a:gd name="T2" fmla="*/ 300 w 356"/>
                  <a:gd name="T3" fmla="*/ 14 h 368"/>
                  <a:gd name="T4" fmla="*/ 356 w 356"/>
                  <a:gd name="T5" fmla="*/ 294 h 368"/>
                  <a:gd name="T6" fmla="*/ 78 w 356"/>
                  <a:gd name="T7" fmla="*/ 368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296" name="Group 1298"/>
            <p:cNvGrpSpPr>
              <a:grpSpLocks/>
            </p:cNvGrpSpPr>
            <p:nvPr/>
          </p:nvGrpSpPr>
          <p:grpSpPr bwMode="auto">
            <a:xfrm>
              <a:off x="4603" y="3416"/>
              <a:ext cx="299" cy="257"/>
              <a:chOff x="877" y="1008"/>
              <a:chExt cx="2747" cy="2591"/>
            </a:xfrm>
          </p:grpSpPr>
          <p:pic>
            <p:nvPicPr>
              <p:cNvPr id="4297" name="Picture 1299" descr="antenna_stylized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77" y="1008"/>
                <a:ext cx="2725" cy="14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298" name="Picture 1300" descr="laptop_keyboard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9064" flipH="1">
                <a:off x="1009" y="2586"/>
                <a:ext cx="2245" cy="10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299" name="Freeform 1301"/>
              <p:cNvSpPr>
                <a:spLocks/>
              </p:cNvSpPr>
              <p:nvPr/>
            </p:nvSpPr>
            <p:spPr bwMode="auto">
              <a:xfrm>
                <a:off x="1753" y="1603"/>
                <a:ext cx="1807" cy="1322"/>
              </a:xfrm>
              <a:custGeom>
                <a:avLst/>
                <a:gdLst>
                  <a:gd name="T0" fmla="*/ 16 w 2982"/>
                  <a:gd name="T1" fmla="*/ 0 h 2442"/>
                  <a:gd name="T2" fmla="*/ 0 w 2982"/>
                  <a:gd name="T3" fmla="*/ 24 h 2442"/>
                  <a:gd name="T4" fmla="*/ 72 w 2982"/>
                  <a:gd name="T5" fmla="*/ 34 h 2442"/>
                  <a:gd name="T6" fmla="*/ 90 w 2982"/>
                  <a:gd name="T7" fmla="*/ 4 h 2442"/>
                  <a:gd name="T8" fmla="*/ 16 w 2982"/>
                  <a:gd name="T9" fmla="*/ 0 h 24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82" h="2442">
                    <a:moveTo>
                      <a:pt x="540" y="0"/>
                    </a:moveTo>
                    <a:lnTo>
                      <a:pt x="0" y="1734"/>
                    </a:lnTo>
                    <a:lnTo>
                      <a:pt x="2394" y="2442"/>
                    </a:lnTo>
                    <a:lnTo>
                      <a:pt x="2982" y="318"/>
                    </a:lnTo>
                    <a:lnTo>
                      <a:pt x="54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pic>
            <p:nvPicPr>
              <p:cNvPr id="4300" name="Picture 1302" descr="screen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" y="1637"/>
                <a:ext cx="1642" cy="1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301" name="Freeform 1303"/>
              <p:cNvSpPr>
                <a:spLocks/>
              </p:cNvSpPr>
              <p:nvPr/>
            </p:nvSpPr>
            <p:spPr bwMode="auto">
              <a:xfrm>
                <a:off x="2082" y="1564"/>
                <a:ext cx="1531" cy="246"/>
              </a:xfrm>
              <a:custGeom>
                <a:avLst/>
                <a:gdLst>
                  <a:gd name="T0" fmla="*/ 1 w 2528"/>
                  <a:gd name="T1" fmla="*/ 0 h 455"/>
                  <a:gd name="T2" fmla="*/ 76 w 2528"/>
                  <a:gd name="T3" fmla="*/ 5 h 455"/>
                  <a:gd name="T4" fmla="*/ 74 w 2528"/>
                  <a:gd name="T5" fmla="*/ 6 h 455"/>
                  <a:gd name="T6" fmla="*/ 0 w 2528"/>
                  <a:gd name="T7" fmla="*/ 1 h 455"/>
                  <a:gd name="T8" fmla="*/ 1 w 2528"/>
                  <a:gd name="T9" fmla="*/ 0 h 4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28" h="455">
                    <a:moveTo>
                      <a:pt x="14" y="0"/>
                    </a:moveTo>
                    <a:lnTo>
                      <a:pt x="2528" y="341"/>
                    </a:lnTo>
                    <a:lnTo>
                      <a:pt x="2480" y="455"/>
                    </a:lnTo>
                    <a:lnTo>
                      <a:pt x="0" y="86"/>
                    </a:lnTo>
                    <a:lnTo>
                      <a:pt x="14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EAEAEA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2" name="Freeform 1304"/>
              <p:cNvSpPr>
                <a:spLocks/>
              </p:cNvSpPr>
              <p:nvPr/>
            </p:nvSpPr>
            <p:spPr bwMode="auto">
              <a:xfrm>
                <a:off x="1737" y="1562"/>
                <a:ext cx="425" cy="1024"/>
              </a:xfrm>
              <a:custGeom>
                <a:avLst/>
                <a:gdLst>
                  <a:gd name="T0" fmla="*/ 17 w 702"/>
                  <a:gd name="T1" fmla="*/ 0 h 1893"/>
                  <a:gd name="T2" fmla="*/ 0 w 702"/>
                  <a:gd name="T3" fmla="*/ 25 h 1893"/>
                  <a:gd name="T4" fmla="*/ 3 w 702"/>
                  <a:gd name="T5" fmla="*/ 26 h 1893"/>
                  <a:gd name="T6" fmla="*/ 21 w 702"/>
                  <a:gd name="T7" fmla="*/ 1 h 1893"/>
                  <a:gd name="T8" fmla="*/ 17 w 702"/>
                  <a:gd name="T9" fmla="*/ 0 h 18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2" h="1893">
                    <a:moveTo>
                      <a:pt x="579" y="0"/>
                    </a:moveTo>
                    <a:lnTo>
                      <a:pt x="0" y="1869"/>
                    </a:lnTo>
                    <a:lnTo>
                      <a:pt x="114" y="1893"/>
                    </a:lnTo>
                    <a:lnTo>
                      <a:pt x="702" y="51"/>
                    </a:lnTo>
                    <a:lnTo>
                      <a:pt x="579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3" name="Freeform 1305"/>
              <p:cNvSpPr>
                <a:spLocks/>
              </p:cNvSpPr>
              <p:nvPr/>
            </p:nvSpPr>
            <p:spPr bwMode="auto">
              <a:xfrm>
                <a:off x="3144" y="1745"/>
                <a:ext cx="458" cy="1182"/>
              </a:xfrm>
              <a:custGeom>
                <a:avLst/>
                <a:gdLst>
                  <a:gd name="T0" fmla="*/ 23 w 756"/>
                  <a:gd name="T1" fmla="*/ 0 h 2184"/>
                  <a:gd name="T2" fmla="*/ 4 w 756"/>
                  <a:gd name="T3" fmla="*/ 30 h 2184"/>
                  <a:gd name="T4" fmla="*/ 0 w 756"/>
                  <a:gd name="T5" fmla="*/ 29 h 2184"/>
                  <a:gd name="T6" fmla="*/ 18 w 756"/>
                  <a:gd name="T7" fmla="*/ 1 h 2184"/>
                  <a:gd name="T8" fmla="*/ 23 w 756"/>
                  <a:gd name="T9" fmla="*/ 0 h 218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6" h="2184">
                    <a:moveTo>
                      <a:pt x="756" y="0"/>
                    </a:moveTo>
                    <a:lnTo>
                      <a:pt x="138" y="2184"/>
                    </a:lnTo>
                    <a:lnTo>
                      <a:pt x="0" y="2148"/>
                    </a:lnTo>
                    <a:lnTo>
                      <a:pt x="606" y="78"/>
                    </a:lnTo>
                    <a:lnTo>
                      <a:pt x="75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4" name="Freeform 1306"/>
              <p:cNvSpPr>
                <a:spLocks/>
              </p:cNvSpPr>
              <p:nvPr/>
            </p:nvSpPr>
            <p:spPr bwMode="auto">
              <a:xfrm>
                <a:off x="1732" y="2534"/>
                <a:ext cx="1680" cy="399"/>
              </a:xfrm>
              <a:custGeom>
                <a:avLst/>
                <a:gdLst>
                  <a:gd name="T0" fmla="*/ 1 w 2773"/>
                  <a:gd name="T1" fmla="*/ 0 h 738"/>
                  <a:gd name="T2" fmla="*/ 0 w 2773"/>
                  <a:gd name="T3" fmla="*/ 2 h 738"/>
                  <a:gd name="T4" fmla="*/ 73 w 2773"/>
                  <a:gd name="T5" fmla="*/ 10 h 738"/>
                  <a:gd name="T6" fmla="*/ 71 w 2773"/>
                  <a:gd name="T7" fmla="*/ 8 h 738"/>
                  <a:gd name="T8" fmla="*/ 1 w 2773"/>
                  <a:gd name="T9" fmla="*/ 0 h 7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773" h="738">
                    <a:moveTo>
                      <a:pt x="33" y="0"/>
                    </a:moveTo>
                    <a:lnTo>
                      <a:pt x="0" y="99"/>
                    </a:lnTo>
                    <a:lnTo>
                      <a:pt x="2436" y="738"/>
                    </a:lnTo>
                    <a:cubicBezTo>
                      <a:pt x="2499" y="501"/>
                      <a:pt x="2773" y="727"/>
                      <a:pt x="2373" y="603"/>
                    </a:cubicBezTo>
                    <a:lnTo>
                      <a:pt x="3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CC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5" name="Freeform 1307"/>
              <p:cNvSpPr>
                <a:spLocks/>
              </p:cNvSpPr>
              <p:nvPr/>
            </p:nvSpPr>
            <p:spPr bwMode="auto">
              <a:xfrm>
                <a:off x="3195" y="1755"/>
                <a:ext cx="429" cy="1187"/>
              </a:xfrm>
              <a:custGeom>
                <a:avLst/>
                <a:gdLst>
                  <a:gd name="T0" fmla="*/ 39 w 637"/>
                  <a:gd name="T1" fmla="*/ 0 h 1659"/>
                  <a:gd name="T2" fmla="*/ 40 w 637"/>
                  <a:gd name="T3" fmla="*/ 0 h 1659"/>
                  <a:gd name="T4" fmla="*/ 4 w 637"/>
                  <a:gd name="T5" fmla="*/ 160 h 1659"/>
                  <a:gd name="T6" fmla="*/ 0 w 637"/>
                  <a:gd name="T7" fmla="*/ 157 h 1659"/>
                  <a:gd name="T8" fmla="*/ 39 w 637"/>
                  <a:gd name="T9" fmla="*/ 0 h 16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37" h="1659">
                    <a:moveTo>
                      <a:pt x="615" y="0"/>
                    </a:moveTo>
                    <a:lnTo>
                      <a:pt x="637" y="0"/>
                    </a:lnTo>
                    <a:lnTo>
                      <a:pt x="68" y="1659"/>
                    </a:lnTo>
                    <a:lnTo>
                      <a:pt x="0" y="1647"/>
                    </a:lnTo>
                    <a:lnTo>
                      <a:pt x="615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6" name="Freeform 1308"/>
              <p:cNvSpPr>
                <a:spLocks/>
              </p:cNvSpPr>
              <p:nvPr/>
            </p:nvSpPr>
            <p:spPr bwMode="auto">
              <a:xfrm>
                <a:off x="1734" y="2587"/>
                <a:ext cx="1494" cy="394"/>
              </a:xfrm>
              <a:custGeom>
                <a:avLst/>
                <a:gdLst>
                  <a:gd name="T0" fmla="*/ 0 w 2216"/>
                  <a:gd name="T1" fmla="*/ 0 h 550"/>
                  <a:gd name="T2" fmla="*/ 1 w 2216"/>
                  <a:gd name="T3" fmla="*/ 6 h 550"/>
                  <a:gd name="T4" fmla="*/ 137 w 2216"/>
                  <a:gd name="T5" fmla="*/ 54 h 550"/>
                  <a:gd name="T6" fmla="*/ 140 w 2216"/>
                  <a:gd name="T7" fmla="*/ 48 h 550"/>
                  <a:gd name="T8" fmla="*/ 0 w 2216"/>
                  <a:gd name="T9" fmla="*/ 0 h 55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216" h="550">
                    <a:moveTo>
                      <a:pt x="0" y="0"/>
                    </a:moveTo>
                    <a:lnTo>
                      <a:pt x="9" y="57"/>
                    </a:lnTo>
                    <a:lnTo>
                      <a:pt x="2164" y="550"/>
                    </a:lnTo>
                    <a:lnTo>
                      <a:pt x="2216" y="49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4307" name="Group 1309"/>
              <p:cNvGrpSpPr>
                <a:grpSpLocks/>
              </p:cNvGrpSpPr>
              <p:nvPr/>
            </p:nvGrpSpPr>
            <p:grpSpPr bwMode="auto">
              <a:xfrm>
                <a:off x="1709" y="3008"/>
                <a:ext cx="507" cy="234"/>
                <a:chOff x="1740" y="2642"/>
                <a:chExt cx="752" cy="327"/>
              </a:xfrm>
            </p:grpSpPr>
            <p:sp>
              <p:nvSpPr>
                <p:cNvPr id="4314" name="Freeform 1310"/>
                <p:cNvSpPr>
                  <a:spLocks/>
                </p:cNvSpPr>
                <p:nvPr/>
              </p:nvSpPr>
              <p:spPr bwMode="auto">
                <a:xfrm>
                  <a:off x="1740" y="2642"/>
                  <a:ext cx="752" cy="327"/>
                </a:xfrm>
                <a:custGeom>
                  <a:avLst/>
                  <a:gdLst>
                    <a:gd name="T0" fmla="*/ 293 w 752"/>
                    <a:gd name="T1" fmla="*/ 0 h 327"/>
                    <a:gd name="T2" fmla="*/ 752 w 752"/>
                    <a:gd name="T3" fmla="*/ 124 h 327"/>
                    <a:gd name="T4" fmla="*/ 470 w 752"/>
                    <a:gd name="T5" fmla="*/ 327 h 327"/>
                    <a:gd name="T6" fmla="*/ 0 w 752"/>
                    <a:gd name="T7" fmla="*/ 183 h 327"/>
                    <a:gd name="T8" fmla="*/ 293 w 752"/>
                    <a:gd name="T9" fmla="*/ 0 h 3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52" h="327">
                      <a:moveTo>
                        <a:pt x="293" y="0"/>
                      </a:moveTo>
                      <a:lnTo>
                        <a:pt x="752" y="124"/>
                      </a:lnTo>
                      <a:lnTo>
                        <a:pt x="470" y="327"/>
                      </a:lnTo>
                      <a:lnTo>
                        <a:pt x="0" y="183"/>
                      </a:lnTo>
                      <a:lnTo>
                        <a:pt x="293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15" name="Freeform 1311"/>
                <p:cNvSpPr>
                  <a:spLocks/>
                </p:cNvSpPr>
                <p:nvPr/>
              </p:nvSpPr>
              <p:spPr bwMode="auto">
                <a:xfrm>
                  <a:off x="1754" y="2649"/>
                  <a:ext cx="726" cy="311"/>
                </a:xfrm>
                <a:custGeom>
                  <a:avLst/>
                  <a:gdLst>
                    <a:gd name="T0" fmla="*/ 282 w 726"/>
                    <a:gd name="T1" fmla="*/ 0 h 311"/>
                    <a:gd name="T2" fmla="*/ 726 w 726"/>
                    <a:gd name="T3" fmla="*/ 119 h 311"/>
                    <a:gd name="T4" fmla="*/ 457 w 726"/>
                    <a:gd name="T5" fmla="*/ 311 h 311"/>
                    <a:gd name="T6" fmla="*/ 0 w 726"/>
                    <a:gd name="T7" fmla="*/ 173 h 311"/>
                    <a:gd name="T8" fmla="*/ 282 w 726"/>
                    <a:gd name="T9" fmla="*/ 0 h 31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726" h="311">
                      <a:moveTo>
                        <a:pt x="282" y="0"/>
                      </a:moveTo>
                      <a:lnTo>
                        <a:pt x="726" y="119"/>
                      </a:lnTo>
                      <a:lnTo>
                        <a:pt x="457" y="311"/>
                      </a:lnTo>
                      <a:lnTo>
                        <a:pt x="0" y="173"/>
                      </a:lnTo>
                      <a:lnTo>
                        <a:pt x="282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4D4D4D"/>
                    </a:gs>
                    <a:gs pos="100000">
                      <a:srgbClr val="DDDDDD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16" name="Freeform 1312"/>
                <p:cNvSpPr>
                  <a:spLocks/>
                </p:cNvSpPr>
                <p:nvPr/>
              </p:nvSpPr>
              <p:spPr bwMode="auto">
                <a:xfrm>
                  <a:off x="1808" y="2770"/>
                  <a:ext cx="258" cy="100"/>
                </a:xfrm>
                <a:custGeom>
                  <a:avLst/>
                  <a:gdLst>
                    <a:gd name="T0" fmla="*/ 0 w 258"/>
                    <a:gd name="T1" fmla="*/ 44 h 100"/>
                    <a:gd name="T2" fmla="*/ 75 w 258"/>
                    <a:gd name="T3" fmla="*/ 0 h 100"/>
                    <a:gd name="T4" fmla="*/ 258 w 258"/>
                    <a:gd name="T5" fmla="*/ 50 h 100"/>
                    <a:gd name="T6" fmla="*/ 183 w 258"/>
                    <a:gd name="T7" fmla="*/ 100 h 100"/>
                    <a:gd name="T8" fmla="*/ 0 w 258"/>
                    <a:gd name="T9" fmla="*/ 44 h 1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0">
                      <a:moveTo>
                        <a:pt x="0" y="44"/>
                      </a:moveTo>
                      <a:lnTo>
                        <a:pt x="75" y="0"/>
                      </a:lnTo>
                      <a:lnTo>
                        <a:pt x="258" y="50"/>
                      </a:lnTo>
                      <a:lnTo>
                        <a:pt x="183" y="10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17" name="Freeform 1313"/>
                <p:cNvSpPr>
                  <a:spLocks/>
                </p:cNvSpPr>
                <p:nvPr/>
              </p:nvSpPr>
              <p:spPr bwMode="auto">
                <a:xfrm>
                  <a:off x="1799" y="2816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18" name="Freeform 1314"/>
                <p:cNvSpPr>
                  <a:spLocks/>
                </p:cNvSpPr>
                <p:nvPr/>
              </p:nvSpPr>
              <p:spPr bwMode="auto">
                <a:xfrm>
                  <a:off x="2020" y="2834"/>
                  <a:ext cx="258" cy="102"/>
                </a:xfrm>
                <a:custGeom>
                  <a:avLst/>
                  <a:gdLst>
                    <a:gd name="T0" fmla="*/ 0 w 258"/>
                    <a:gd name="T1" fmla="*/ 46 h 102"/>
                    <a:gd name="T2" fmla="*/ 71 w 258"/>
                    <a:gd name="T3" fmla="*/ 0 h 102"/>
                    <a:gd name="T4" fmla="*/ 258 w 258"/>
                    <a:gd name="T5" fmla="*/ 52 h 102"/>
                    <a:gd name="T6" fmla="*/ 183 w 258"/>
                    <a:gd name="T7" fmla="*/ 102 h 102"/>
                    <a:gd name="T8" fmla="*/ 0 w 258"/>
                    <a:gd name="T9" fmla="*/ 46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58" h="102">
                      <a:moveTo>
                        <a:pt x="0" y="46"/>
                      </a:moveTo>
                      <a:lnTo>
                        <a:pt x="71" y="0"/>
                      </a:lnTo>
                      <a:lnTo>
                        <a:pt x="258" y="52"/>
                      </a:lnTo>
                      <a:lnTo>
                        <a:pt x="183" y="102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4319" name="Freeform 1315"/>
                <p:cNvSpPr>
                  <a:spLocks/>
                </p:cNvSpPr>
                <p:nvPr/>
              </p:nvSpPr>
              <p:spPr bwMode="auto">
                <a:xfrm>
                  <a:off x="2011" y="2882"/>
                  <a:ext cx="194" cy="63"/>
                </a:xfrm>
                <a:custGeom>
                  <a:avLst/>
                  <a:gdLst>
                    <a:gd name="T0" fmla="*/ 12 w 194"/>
                    <a:gd name="T1" fmla="*/ 0 h 63"/>
                    <a:gd name="T2" fmla="*/ 194 w 194"/>
                    <a:gd name="T3" fmla="*/ 53 h 63"/>
                    <a:gd name="T4" fmla="*/ 180 w 194"/>
                    <a:gd name="T5" fmla="*/ 63 h 63"/>
                    <a:gd name="T6" fmla="*/ 0 w 194"/>
                    <a:gd name="T7" fmla="*/ 9 h 63"/>
                    <a:gd name="T8" fmla="*/ 12 w 194"/>
                    <a:gd name="T9" fmla="*/ 0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4" h="63">
                      <a:moveTo>
                        <a:pt x="12" y="0"/>
                      </a:moveTo>
                      <a:lnTo>
                        <a:pt x="194" y="53"/>
                      </a:lnTo>
                      <a:lnTo>
                        <a:pt x="180" y="63"/>
                      </a:lnTo>
                      <a:lnTo>
                        <a:pt x="0" y="9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0000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308" name="Freeform 1316"/>
              <p:cNvSpPr>
                <a:spLocks/>
              </p:cNvSpPr>
              <p:nvPr/>
            </p:nvSpPr>
            <p:spPr bwMode="auto">
              <a:xfrm>
                <a:off x="2577" y="3043"/>
                <a:ext cx="614" cy="514"/>
              </a:xfrm>
              <a:custGeom>
                <a:avLst/>
                <a:gdLst>
                  <a:gd name="T0" fmla="*/ 1 w 990"/>
                  <a:gd name="T1" fmla="*/ 36 h 792"/>
                  <a:gd name="T2" fmla="*/ 35 w 990"/>
                  <a:gd name="T3" fmla="*/ 0 h 792"/>
                  <a:gd name="T4" fmla="*/ 35 w 990"/>
                  <a:gd name="T5" fmla="*/ 3 h 792"/>
                  <a:gd name="T6" fmla="*/ 0 w 990"/>
                  <a:gd name="T7" fmla="*/ 39 h 792"/>
                  <a:gd name="T8" fmla="*/ 1 w 990"/>
                  <a:gd name="T9" fmla="*/ 36 h 7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90" h="792">
                    <a:moveTo>
                      <a:pt x="3" y="738"/>
                    </a:moveTo>
                    <a:lnTo>
                      <a:pt x="990" y="0"/>
                    </a:lnTo>
                    <a:lnTo>
                      <a:pt x="987" y="60"/>
                    </a:lnTo>
                    <a:lnTo>
                      <a:pt x="0" y="792"/>
                    </a:lnTo>
                    <a:lnTo>
                      <a:pt x="3" y="738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09" name="Freeform 1317"/>
              <p:cNvSpPr>
                <a:spLocks/>
              </p:cNvSpPr>
              <p:nvPr/>
            </p:nvSpPr>
            <p:spPr bwMode="auto">
              <a:xfrm>
                <a:off x="1010" y="3084"/>
                <a:ext cx="1571" cy="469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90 w 2532"/>
                  <a:gd name="T5" fmla="*/ 33 h 723"/>
                  <a:gd name="T6" fmla="*/ 90 w 2532"/>
                  <a:gd name="T7" fmla="*/ 35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0" name="Freeform 1318"/>
              <p:cNvSpPr>
                <a:spLocks/>
              </p:cNvSpPr>
              <p:nvPr/>
            </p:nvSpPr>
            <p:spPr bwMode="auto">
              <a:xfrm>
                <a:off x="1011" y="2998"/>
                <a:ext cx="17" cy="95"/>
              </a:xfrm>
              <a:custGeom>
                <a:avLst/>
                <a:gdLst>
                  <a:gd name="T0" fmla="*/ 1 w 26"/>
                  <a:gd name="T1" fmla="*/ 1 h 147"/>
                  <a:gd name="T2" fmla="*/ 1 w 26"/>
                  <a:gd name="T3" fmla="*/ 6 h 147"/>
                  <a:gd name="T4" fmla="*/ 0 w 26"/>
                  <a:gd name="T5" fmla="*/ 6 h 147"/>
                  <a:gd name="T6" fmla="*/ 1 w 26"/>
                  <a:gd name="T7" fmla="*/ 0 h 147"/>
                  <a:gd name="T8" fmla="*/ 1 w 26"/>
                  <a:gd name="T9" fmla="*/ 1 h 14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" h="147">
                    <a:moveTo>
                      <a:pt x="26" y="10"/>
                    </a:moveTo>
                    <a:lnTo>
                      <a:pt x="23" y="147"/>
                    </a:lnTo>
                    <a:lnTo>
                      <a:pt x="0" y="144"/>
                    </a:lnTo>
                    <a:lnTo>
                      <a:pt x="3" y="0"/>
                    </a:lnTo>
                    <a:lnTo>
                      <a:pt x="26" y="1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1" name="Freeform 1319"/>
              <p:cNvSpPr>
                <a:spLocks/>
              </p:cNvSpPr>
              <p:nvPr/>
            </p:nvSpPr>
            <p:spPr bwMode="auto">
              <a:xfrm>
                <a:off x="1012" y="2611"/>
                <a:ext cx="730" cy="393"/>
              </a:xfrm>
              <a:custGeom>
                <a:avLst/>
                <a:gdLst>
                  <a:gd name="T0" fmla="*/ 42 w 1176"/>
                  <a:gd name="T1" fmla="*/ 0 h 606"/>
                  <a:gd name="T2" fmla="*/ 0 w 1176"/>
                  <a:gd name="T3" fmla="*/ 29 h 606"/>
                  <a:gd name="T4" fmla="*/ 1 w 1176"/>
                  <a:gd name="T5" fmla="*/ 29 h 606"/>
                  <a:gd name="T6" fmla="*/ 42 w 1176"/>
                  <a:gd name="T7" fmla="*/ 1 h 606"/>
                  <a:gd name="T8" fmla="*/ 42 w 1176"/>
                  <a:gd name="T9" fmla="*/ 0 h 60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6" h="606">
                    <a:moveTo>
                      <a:pt x="1170" y="0"/>
                    </a:moveTo>
                    <a:lnTo>
                      <a:pt x="0" y="597"/>
                    </a:lnTo>
                    <a:lnTo>
                      <a:pt x="30" y="606"/>
                    </a:lnTo>
                    <a:lnTo>
                      <a:pt x="1176" y="18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2" name="Freeform 1320"/>
              <p:cNvSpPr>
                <a:spLocks/>
              </p:cNvSpPr>
              <p:nvPr/>
            </p:nvSpPr>
            <p:spPr bwMode="auto">
              <a:xfrm>
                <a:off x="1061" y="3018"/>
                <a:ext cx="1490" cy="451"/>
              </a:xfrm>
              <a:custGeom>
                <a:avLst/>
                <a:gdLst>
                  <a:gd name="T0" fmla="*/ 1 w 2532"/>
                  <a:gd name="T1" fmla="*/ 0 h 723"/>
                  <a:gd name="T2" fmla="*/ 1 w 2532"/>
                  <a:gd name="T3" fmla="*/ 0 h 723"/>
                  <a:gd name="T4" fmla="*/ 62 w 2532"/>
                  <a:gd name="T5" fmla="*/ 25 h 723"/>
                  <a:gd name="T6" fmla="*/ 62 w 2532"/>
                  <a:gd name="T7" fmla="*/ 26 h 723"/>
                  <a:gd name="T8" fmla="*/ 0 w 2532"/>
                  <a:gd name="T9" fmla="*/ 1 h 723"/>
                  <a:gd name="T10" fmla="*/ 1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13" name="Freeform 1321"/>
              <p:cNvSpPr>
                <a:spLocks/>
              </p:cNvSpPr>
              <p:nvPr/>
            </p:nvSpPr>
            <p:spPr bwMode="auto">
              <a:xfrm flipV="1">
                <a:off x="2549" y="2986"/>
                <a:ext cx="608" cy="467"/>
              </a:xfrm>
              <a:custGeom>
                <a:avLst/>
                <a:gdLst>
                  <a:gd name="T0" fmla="*/ 0 w 2532"/>
                  <a:gd name="T1" fmla="*/ 0 h 723"/>
                  <a:gd name="T2" fmla="*/ 0 w 2532"/>
                  <a:gd name="T3" fmla="*/ 0 h 723"/>
                  <a:gd name="T4" fmla="*/ 0 w 2532"/>
                  <a:gd name="T5" fmla="*/ 32 h 723"/>
                  <a:gd name="T6" fmla="*/ 0 w 2532"/>
                  <a:gd name="T7" fmla="*/ 34 h 723"/>
                  <a:gd name="T8" fmla="*/ 0 w 2532"/>
                  <a:gd name="T9" fmla="*/ 1 h 723"/>
                  <a:gd name="T10" fmla="*/ 0 w 2532"/>
                  <a:gd name="T11" fmla="*/ 0 h 72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32" h="723">
                    <a:moveTo>
                      <a:pt x="6" y="0"/>
                    </a:moveTo>
                    <a:cubicBezTo>
                      <a:pt x="16" y="0"/>
                      <a:pt x="26" y="0"/>
                      <a:pt x="36" y="0"/>
                    </a:cubicBezTo>
                    <a:lnTo>
                      <a:pt x="2532" y="678"/>
                    </a:lnTo>
                    <a:lnTo>
                      <a:pt x="2529" y="723"/>
                    </a:lnTo>
                    <a:lnTo>
                      <a:pt x="0" y="24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6152" name="Line 677"/>
          <p:cNvSpPr>
            <a:spLocks noChangeShapeType="1"/>
          </p:cNvSpPr>
          <p:nvPr/>
        </p:nvSpPr>
        <p:spPr bwMode="auto">
          <a:xfrm>
            <a:off x="9373013" y="2303429"/>
            <a:ext cx="509587" cy="317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53" name="Line 683"/>
          <p:cNvSpPr>
            <a:spLocks noChangeShapeType="1"/>
          </p:cNvSpPr>
          <p:nvPr/>
        </p:nvSpPr>
        <p:spPr bwMode="auto">
          <a:xfrm>
            <a:off x="10008013" y="4413215"/>
            <a:ext cx="390525" cy="1841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54" name="Line 684"/>
          <p:cNvSpPr>
            <a:spLocks noChangeShapeType="1"/>
          </p:cNvSpPr>
          <p:nvPr/>
        </p:nvSpPr>
        <p:spPr bwMode="auto">
          <a:xfrm flipV="1">
            <a:off x="9387300" y="4400515"/>
            <a:ext cx="322263" cy="1984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55" name="Line 704"/>
          <p:cNvSpPr>
            <a:spLocks noChangeShapeType="1"/>
          </p:cNvSpPr>
          <p:nvPr/>
        </p:nvSpPr>
        <p:spPr bwMode="auto">
          <a:xfrm flipH="1">
            <a:off x="9946100" y="2649503"/>
            <a:ext cx="98425" cy="704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4108" name="Group 737"/>
          <p:cNvGrpSpPr>
            <a:grpSpLocks/>
          </p:cNvGrpSpPr>
          <p:nvPr/>
        </p:nvGrpSpPr>
        <p:grpSpPr bwMode="auto">
          <a:xfrm>
            <a:off x="9860374" y="2228815"/>
            <a:ext cx="382588" cy="171450"/>
            <a:chOff x="3855" y="1486"/>
            <a:chExt cx="241" cy="108"/>
          </a:xfrm>
        </p:grpSpPr>
        <p:sp>
          <p:nvSpPr>
            <p:cNvPr id="4222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223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224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4225" name="Group 741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4228" name="Freeform 74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9" name="Freeform 74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274" name="Line 744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75" name="Line 745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4109" name="Group 746"/>
          <p:cNvGrpSpPr>
            <a:grpSpLocks/>
          </p:cNvGrpSpPr>
          <p:nvPr/>
        </p:nvGrpSpPr>
        <p:grpSpPr bwMode="auto">
          <a:xfrm>
            <a:off x="9885774" y="2473290"/>
            <a:ext cx="382588" cy="171450"/>
            <a:chOff x="3855" y="1486"/>
            <a:chExt cx="241" cy="108"/>
          </a:xfrm>
        </p:grpSpPr>
        <p:sp>
          <p:nvSpPr>
            <p:cNvPr id="4214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215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216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4217" name="Group 750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4220" name="Freeform 75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21" name="Freeform 75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266" name="Line 753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67" name="Line 754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4110" name="Group 782"/>
          <p:cNvGrpSpPr>
            <a:grpSpLocks/>
          </p:cNvGrpSpPr>
          <p:nvPr/>
        </p:nvGrpSpPr>
        <p:grpSpPr bwMode="auto">
          <a:xfrm>
            <a:off x="9741313" y="3370228"/>
            <a:ext cx="427037" cy="177800"/>
            <a:chOff x="3855" y="1486"/>
            <a:chExt cx="241" cy="108"/>
          </a:xfrm>
        </p:grpSpPr>
        <p:sp>
          <p:nvSpPr>
            <p:cNvPr id="4206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207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208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4209" name="Group 786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4212" name="Freeform 78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13" name="Freeform 78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258" name="Line 789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59" name="Line 790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4111" name="Group 791"/>
          <p:cNvGrpSpPr>
            <a:grpSpLocks/>
          </p:cNvGrpSpPr>
          <p:nvPr/>
        </p:nvGrpSpPr>
        <p:grpSpPr bwMode="auto">
          <a:xfrm>
            <a:off x="10065163" y="3617878"/>
            <a:ext cx="484187" cy="196850"/>
            <a:chOff x="3855" y="1486"/>
            <a:chExt cx="241" cy="108"/>
          </a:xfrm>
        </p:grpSpPr>
        <p:sp>
          <p:nvSpPr>
            <p:cNvPr id="4198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199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200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4201" name="Group 795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4204" name="Freeform 79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05" name="Freeform 79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250" name="Line 798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51" name="Line 799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160" name="Line 813"/>
          <p:cNvSpPr>
            <a:spLocks noChangeShapeType="1"/>
          </p:cNvSpPr>
          <p:nvPr/>
        </p:nvSpPr>
        <p:spPr bwMode="auto">
          <a:xfrm flipV="1">
            <a:off x="9922287" y="3790916"/>
            <a:ext cx="227012" cy="43656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4113" name="Group 814"/>
          <p:cNvGrpSpPr>
            <a:grpSpLocks/>
          </p:cNvGrpSpPr>
          <p:nvPr/>
        </p:nvGrpSpPr>
        <p:grpSpPr bwMode="auto">
          <a:xfrm>
            <a:off x="9569863" y="4227478"/>
            <a:ext cx="617537" cy="241300"/>
            <a:chOff x="3855" y="1486"/>
            <a:chExt cx="241" cy="108"/>
          </a:xfrm>
        </p:grpSpPr>
        <p:sp>
          <p:nvSpPr>
            <p:cNvPr id="4190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191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192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4193" name="Group 818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4196" name="Freeform 81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97" name="Freeform 82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242" name="Line 821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43" name="Line 822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4114" name="Group 823"/>
          <p:cNvGrpSpPr>
            <a:grpSpLocks/>
          </p:cNvGrpSpPr>
          <p:nvPr/>
        </p:nvGrpSpPr>
        <p:grpSpPr bwMode="auto">
          <a:xfrm>
            <a:off x="10223913" y="4564028"/>
            <a:ext cx="617537" cy="241300"/>
            <a:chOff x="3855" y="1486"/>
            <a:chExt cx="241" cy="108"/>
          </a:xfrm>
        </p:grpSpPr>
        <p:sp>
          <p:nvSpPr>
            <p:cNvPr id="4182" name="Oval 407"/>
            <p:cNvSpPr>
              <a:spLocks noChangeArrowheads="1"/>
            </p:cNvSpPr>
            <p:nvPr/>
          </p:nvSpPr>
          <p:spPr bwMode="auto">
            <a:xfrm>
              <a:off x="3856" y="1533"/>
              <a:ext cx="240" cy="6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183" name="Rectangle 410"/>
            <p:cNvSpPr>
              <a:spLocks noChangeArrowheads="1"/>
            </p:cNvSpPr>
            <p:nvPr/>
          </p:nvSpPr>
          <p:spPr bwMode="auto">
            <a:xfrm>
              <a:off x="3855" y="1527"/>
              <a:ext cx="241" cy="3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184" name="Oval 411"/>
            <p:cNvSpPr>
              <a:spLocks noChangeArrowheads="1"/>
            </p:cNvSpPr>
            <p:nvPr/>
          </p:nvSpPr>
          <p:spPr bwMode="auto">
            <a:xfrm>
              <a:off x="3856" y="1486"/>
              <a:ext cx="240" cy="71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80808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2400">
                <a:solidFill>
                  <a:prstClr val="black"/>
                </a:solidFill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4185" name="Group 827"/>
            <p:cNvGrpSpPr>
              <a:grpSpLocks/>
            </p:cNvGrpSpPr>
            <p:nvPr/>
          </p:nvGrpSpPr>
          <p:grpSpPr bwMode="auto">
            <a:xfrm>
              <a:off x="3905" y="1504"/>
              <a:ext cx="134" cy="33"/>
              <a:chOff x="2468" y="1332"/>
              <a:chExt cx="310" cy="60"/>
            </a:xfrm>
          </p:grpSpPr>
          <p:sp>
            <p:nvSpPr>
              <p:cNvPr id="4188" name="Freeform 82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89" name="Freeform 82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6234" name="Line 830"/>
            <p:cNvSpPr>
              <a:spLocks noChangeShapeType="1"/>
            </p:cNvSpPr>
            <p:nvPr/>
          </p:nvSpPr>
          <p:spPr bwMode="auto">
            <a:xfrm>
              <a:off x="3856" y="1520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35" name="Line 831"/>
            <p:cNvSpPr>
              <a:spLocks noChangeShapeType="1"/>
            </p:cNvSpPr>
            <p:nvPr/>
          </p:nvSpPr>
          <p:spPr bwMode="auto">
            <a:xfrm>
              <a:off x="4096" y="1521"/>
              <a:ext cx="0" cy="47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4115" name="Group 876"/>
          <p:cNvGrpSpPr>
            <a:grpSpLocks/>
          </p:cNvGrpSpPr>
          <p:nvPr/>
        </p:nvGrpSpPr>
        <p:grpSpPr bwMode="auto">
          <a:xfrm>
            <a:off x="8276050" y="1142966"/>
            <a:ext cx="1057275" cy="957263"/>
            <a:chOff x="-153" y="1680"/>
            <a:chExt cx="666" cy="603"/>
          </a:xfrm>
        </p:grpSpPr>
        <p:grpSp>
          <p:nvGrpSpPr>
            <p:cNvPr id="4173" name="Group 877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6223" name="Rectangle 878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24" name="Rectangle 879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25" name="Rectangle 880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26" name="Text Box 881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application</a:t>
                </a:r>
              </a:p>
              <a:p>
                <a:pPr>
                  <a:defRPr/>
                </a:pPr>
                <a:r>
                  <a:rPr lang="en-US" sz="1000">
                    <a:solidFill>
                      <a:prstClr val="white"/>
                    </a:solidFill>
                  </a:rPr>
                  <a:t>transport</a:t>
                </a:r>
                <a:endParaRPr lang="en-US" sz="100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network</a:t>
                </a:r>
              </a:p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data link</a:t>
                </a:r>
              </a:p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physical</a:t>
                </a:r>
                <a:endParaRPr 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6227" name="Line 882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28" name="Line 883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29" name="Line 884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174" name="Freeform 885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116" name="Group 886"/>
          <p:cNvGrpSpPr>
            <a:grpSpLocks/>
          </p:cNvGrpSpPr>
          <p:nvPr/>
        </p:nvGrpSpPr>
        <p:grpSpPr bwMode="auto">
          <a:xfrm>
            <a:off x="10785888" y="4156041"/>
            <a:ext cx="1057275" cy="957263"/>
            <a:chOff x="-153" y="1680"/>
            <a:chExt cx="666" cy="603"/>
          </a:xfrm>
        </p:grpSpPr>
        <p:grpSp>
          <p:nvGrpSpPr>
            <p:cNvPr id="4164" name="Group 887"/>
            <p:cNvGrpSpPr>
              <a:grpSpLocks/>
            </p:cNvGrpSpPr>
            <p:nvPr/>
          </p:nvGrpSpPr>
          <p:grpSpPr bwMode="auto">
            <a:xfrm>
              <a:off x="0" y="1680"/>
              <a:ext cx="513" cy="538"/>
              <a:chOff x="4180" y="744"/>
              <a:chExt cx="513" cy="538"/>
            </a:xfrm>
          </p:grpSpPr>
          <p:sp>
            <p:nvSpPr>
              <p:cNvPr id="6214" name="Rectangle 888"/>
              <p:cNvSpPr>
                <a:spLocks noChangeArrowheads="1"/>
              </p:cNvSpPr>
              <p:nvPr/>
            </p:nvSpPr>
            <p:spPr bwMode="auto">
              <a:xfrm>
                <a:off x="4242" y="747"/>
                <a:ext cx="426" cy="48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15" name="Rectangle 889"/>
              <p:cNvSpPr>
                <a:spLocks noChangeArrowheads="1"/>
              </p:cNvSpPr>
              <p:nvPr/>
            </p:nvSpPr>
            <p:spPr bwMode="auto">
              <a:xfrm>
                <a:off x="4221" y="762"/>
                <a:ext cx="435" cy="50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16" name="Rectangle 890"/>
              <p:cNvSpPr>
                <a:spLocks noChangeArrowheads="1"/>
              </p:cNvSpPr>
              <p:nvPr/>
            </p:nvSpPr>
            <p:spPr bwMode="auto">
              <a:xfrm>
                <a:off x="4224" y="873"/>
                <a:ext cx="426" cy="108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17" name="Text Box 891"/>
              <p:cNvSpPr txBox="1">
                <a:spLocks noChangeArrowheads="1"/>
              </p:cNvSpPr>
              <p:nvPr/>
            </p:nvSpPr>
            <p:spPr bwMode="auto">
              <a:xfrm>
                <a:off x="4180" y="744"/>
                <a:ext cx="513" cy="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application</a:t>
                </a:r>
              </a:p>
              <a:p>
                <a:pPr>
                  <a:defRPr/>
                </a:pPr>
                <a:r>
                  <a:rPr lang="en-US" sz="1000">
                    <a:solidFill>
                      <a:prstClr val="white"/>
                    </a:solidFill>
                  </a:rPr>
                  <a:t>transport</a:t>
                </a:r>
                <a:endParaRPr lang="en-US" sz="1000">
                  <a:solidFill>
                    <a:prstClr val="black"/>
                  </a:solidFill>
                </a:endParaRPr>
              </a:p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network</a:t>
                </a:r>
              </a:p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data link</a:t>
                </a:r>
              </a:p>
              <a:p>
                <a:pPr>
                  <a:defRPr/>
                </a:pPr>
                <a:r>
                  <a:rPr lang="en-US" sz="1000">
                    <a:solidFill>
                      <a:prstClr val="black"/>
                    </a:solidFill>
                  </a:rPr>
                  <a:t>physical</a:t>
                </a:r>
                <a:endParaRPr lang="en-US" sz="2400">
                  <a:solidFill>
                    <a:prstClr val="black"/>
                  </a:solidFill>
                </a:endParaRPr>
              </a:p>
            </p:txBody>
          </p:sp>
          <p:sp>
            <p:nvSpPr>
              <p:cNvPr id="6218" name="Line 892"/>
              <p:cNvSpPr>
                <a:spLocks noChangeShapeType="1"/>
              </p:cNvSpPr>
              <p:nvPr/>
            </p:nvSpPr>
            <p:spPr bwMode="auto">
              <a:xfrm>
                <a:off x="4221" y="978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19" name="Line 893"/>
              <p:cNvSpPr>
                <a:spLocks noChangeShapeType="1"/>
              </p:cNvSpPr>
              <p:nvPr/>
            </p:nvSpPr>
            <p:spPr bwMode="auto">
              <a:xfrm>
                <a:off x="4227" y="1065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220" name="Line 894"/>
              <p:cNvSpPr>
                <a:spLocks noChangeShapeType="1"/>
              </p:cNvSpPr>
              <p:nvPr/>
            </p:nvSpPr>
            <p:spPr bwMode="auto">
              <a:xfrm>
                <a:off x="4227" y="1152"/>
                <a:ext cx="435" cy="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4165" name="Freeform 895"/>
            <p:cNvSpPr>
              <a:spLocks/>
            </p:cNvSpPr>
            <p:nvPr/>
          </p:nvSpPr>
          <p:spPr bwMode="auto">
            <a:xfrm>
              <a:off x="-153" y="1689"/>
              <a:ext cx="192" cy="594"/>
            </a:xfrm>
            <a:custGeom>
              <a:avLst/>
              <a:gdLst>
                <a:gd name="T0" fmla="*/ 0 w 192"/>
                <a:gd name="T1" fmla="*/ 594 h 594"/>
                <a:gd name="T2" fmla="*/ 192 w 192"/>
                <a:gd name="T3" fmla="*/ 0 h 594"/>
                <a:gd name="T4" fmla="*/ 192 w 192"/>
                <a:gd name="T5" fmla="*/ 515 h 594"/>
                <a:gd name="T6" fmla="*/ 0 w 192"/>
                <a:gd name="T7" fmla="*/ 594 h 5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2" h="594">
                  <a:moveTo>
                    <a:pt x="0" y="594"/>
                  </a:moveTo>
                  <a:lnTo>
                    <a:pt x="192" y="0"/>
                  </a:lnTo>
                  <a:lnTo>
                    <a:pt x="192" y="515"/>
                  </a:lnTo>
                  <a:lnTo>
                    <a:pt x="0" y="59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0" scaled="1"/>
            </a:gradFill>
            <a:ln w="9525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117" name="Group 661"/>
          <p:cNvGrpSpPr>
            <a:grpSpLocks/>
          </p:cNvGrpSpPr>
          <p:nvPr/>
        </p:nvGrpSpPr>
        <p:grpSpPr bwMode="auto">
          <a:xfrm>
            <a:off x="8830088" y="1870041"/>
            <a:ext cx="814387" cy="701675"/>
            <a:chOff x="2923" y="3345"/>
            <a:chExt cx="513" cy="442"/>
          </a:xfrm>
        </p:grpSpPr>
        <p:sp>
          <p:nvSpPr>
            <p:cNvPr id="6207" name="Rectangle 662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08" name="Rectangle 663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09" name="Text Box 664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>
                <a:solidFill>
                  <a:prstClr val="black"/>
                </a:solidFill>
                <a:latin typeface="Comic Sans MS" charset="0"/>
              </a:endParaRP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network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data link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physical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6210" name="Line 665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11" name="Line 666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4118" name="Group 901"/>
          <p:cNvGrpSpPr>
            <a:grpSpLocks/>
          </p:cNvGrpSpPr>
          <p:nvPr/>
        </p:nvGrpSpPr>
        <p:grpSpPr bwMode="auto">
          <a:xfrm>
            <a:off x="9646063" y="2292316"/>
            <a:ext cx="814387" cy="701675"/>
            <a:chOff x="2923" y="3345"/>
            <a:chExt cx="513" cy="442"/>
          </a:xfrm>
        </p:grpSpPr>
        <p:sp>
          <p:nvSpPr>
            <p:cNvPr id="6202" name="Rectangle 902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03" name="Rectangle 903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04" name="Text Box 904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>
                <a:solidFill>
                  <a:prstClr val="black"/>
                </a:solidFill>
                <a:latin typeface="Comic Sans MS" charset="0"/>
              </a:endParaRP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network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data link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physical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6205" name="Line 905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06" name="Line 906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4119" name="Group 907"/>
          <p:cNvGrpSpPr>
            <a:grpSpLocks/>
          </p:cNvGrpSpPr>
          <p:nvPr/>
        </p:nvGrpSpPr>
        <p:grpSpPr bwMode="auto">
          <a:xfrm>
            <a:off x="9655588" y="1714466"/>
            <a:ext cx="814387" cy="701675"/>
            <a:chOff x="2923" y="3345"/>
            <a:chExt cx="513" cy="442"/>
          </a:xfrm>
        </p:grpSpPr>
        <p:sp>
          <p:nvSpPr>
            <p:cNvPr id="6197" name="Rectangle 908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98" name="Rectangle 909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99" name="Text Box 910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>
                <a:solidFill>
                  <a:prstClr val="black"/>
                </a:solidFill>
                <a:latin typeface="Comic Sans MS" charset="0"/>
              </a:endParaRP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network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data link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physical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6200" name="Line 911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201" name="Line 912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4120" name="Group 913"/>
          <p:cNvGrpSpPr>
            <a:grpSpLocks/>
          </p:cNvGrpSpPr>
          <p:nvPr/>
        </p:nvGrpSpPr>
        <p:grpSpPr bwMode="auto">
          <a:xfrm>
            <a:off x="9430163" y="2901916"/>
            <a:ext cx="814387" cy="701675"/>
            <a:chOff x="2923" y="3345"/>
            <a:chExt cx="513" cy="442"/>
          </a:xfrm>
        </p:grpSpPr>
        <p:sp>
          <p:nvSpPr>
            <p:cNvPr id="6192" name="Rectangle 914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93" name="Rectangle 915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94" name="Text Box 916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>
                <a:solidFill>
                  <a:prstClr val="black"/>
                </a:solidFill>
                <a:latin typeface="Comic Sans MS" charset="0"/>
              </a:endParaRP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network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data link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physical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6195" name="Line 917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96" name="Line 918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4121" name="Group 919"/>
          <p:cNvGrpSpPr>
            <a:grpSpLocks/>
          </p:cNvGrpSpPr>
          <p:nvPr/>
        </p:nvGrpSpPr>
        <p:grpSpPr bwMode="auto">
          <a:xfrm>
            <a:off x="10017538" y="3406741"/>
            <a:ext cx="814387" cy="701675"/>
            <a:chOff x="2923" y="3345"/>
            <a:chExt cx="513" cy="442"/>
          </a:xfrm>
        </p:grpSpPr>
        <p:sp>
          <p:nvSpPr>
            <p:cNvPr id="6187" name="Rectangle 920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88" name="Rectangle 921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89" name="Text Box 922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>
                <a:solidFill>
                  <a:prstClr val="black"/>
                </a:solidFill>
                <a:latin typeface="Comic Sans MS" charset="0"/>
              </a:endParaRP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network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data link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physical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6190" name="Line 923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91" name="Line 924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4122" name="Group 925"/>
          <p:cNvGrpSpPr>
            <a:grpSpLocks/>
          </p:cNvGrpSpPr>
          <p:nvPr/>
        </p:nvGrpSpPr>
        <p:grpSpPr bwMode="auto">
          <a:xfrm>
            <a:off x="9506363" y="3816316"/>
            <a:ext cx="814387" cy="701675"/>
            <a:chOff x="2923" y="3345"/>
            <a:chExt cx="513" cy="442"/>
          </a:xfrm>
        </p:grpSpPr>
        <p:sp>
          <p:nvSpPr>
            <p:cNvPr id="6182" name="Rectangle 926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83" name="Rectangle 927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84" name="Text Box 928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>
                <a:solidFill>
                  <a:prstClr val="black"/>
                </a:solidFill>
                <a:latin typeface="Comic Sans MS" charset="0"/>
              </a:endParaRP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network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data link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physical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6185" name="Line 929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86" name="Line 930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4123" name="Group 931"/>
          <p:cNvGrpSpPr>
            <a:grpSpLocks/>
          </p:cNvGrpSpPr>
          <p:nvPr/>
        </p:nvGrpSpPr>
        <p:grpSpPr bwMode="auto">
          <a:xfrm>
            <a:off x="10154063" y="4213191"/>
            <a:ext cx="814387" cy="701675"/>
            <a:chOff x="2923" y="3345"/>
            <a:chExt cx="513" cy="442"/>
          </a:xfrm>
        </p:grpSpPr>
        <p:sp>
          <p:nvSpPr>
            <p:cNvPr id="6177" name="Rectangle 932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78" name="Rectangle 933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79" name="Text Box 934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endParaRPr lang="en-US" sz="1000">
                <a:solidFill>
                  <a:prstClr val="black"/>
                </a:solidFill>
                <a:latin typeface="Comic Sans MS" charset="0"/>
              </a:endParaRP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network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data link</a:t>
              </a:r>
            </a:p>
            <a:p>
              <a:pPr>
                <a:defRPr/>
              </a:pPr>
              <a:r>
                <a:rPr lang="en-US" sz="1000">
                  <a:solidFill>
                    <a:prstClr val="black"/>
                  </a:solidFill>
                </a:rPr>
                <a:t>physical</a:t>
              </a:r>
              <a:endParaRPr lang="en-US" sz="2400">
                <a:solidFill>
                  <a:prstClr val="black"/>
                </a:solidFill>
              </a:endParaRPr>
            </a:p>
          </p:txBody>
        </p:sp>
        <p:sp>
          <p:nvSpPr>
            <p:cNvPr id="6180" name="Line 935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81" name="Line 936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4124" name="Group 896"/>
          <p:cNvGrpSpPr>
            <a:grpSpLocks/>
          </p:cNvGrpSpPr>
          <p:nvPr/>
        </p:nvGrpSpPr>
        <p:grpSpPr bwMode="auto">
          <a:xfrm rot="2937887">
            <a:off x="8306213" y="2724116"/>
            <a:ext cx="3781425" cy="434975"/>
            <a:chOff x="2937" y="3579"/>
            <a:chExt cx="2382" cy="274"/>
          </a:xfrm>
        </p:grpSpPr>
        <p:sp>
          <p:nvSpPr>
            <p:cNvPr id="6173" name="Rectangle 897"/>
            <p:cNvSpPr>
              <a:spLocks noChangeArrowheads="1"/>
            </p:cNvSpPr>
            <p:nvPr/>
          </p:nvSpPr>
          <p:spPr bwMode="auto">
            <a:xfrm>
              <a:off x="3165" y="3631"/>
              <a:ext cx="1920" cy="17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174" name="Text Box 898"/>
            <p:cNvSpPr txBox="1">
              <a:spLocks noChangeArrowheads="1"/>
            </p:cNvSpPr>
            <p:nvPr/>
          </p:nvSpPr>
          <p:spPr bwMode="auto">
            <a:xfrm>
              <a:off x="3384" y="3612"/>
              <a:ext cx="15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prstClr val="white"/>
                  </a:solidFill>
                </a:rPr>
                <a:t>logical end-end transport</a:t>
              </a: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27" name="Freeform 899"/>
            <p:cNvSpPr>
              <a:spLocks/>
            </p:cNvSpPr>
            <p:nvPr/>
          </p:nvSpPr>
          <p:spPr bwMode="auto">
            <a:xfrm>
              <a:off x="2937" y="357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128" name="Freeform 900"/>
            <p:cNvSpPr>
              <a:spLocks/>
            </p:cNvSpPr>
            <p:nvPr/>
          </p:nvSpPr>
          <p:spPr bwMode="auto">
            <a:xfrm flipH="1">
              <a:off x="5037" y="358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515" name="Rectangle 3"/>
          <p:cNvSpPr txBox="1">
            <a:spLocks noChangeArrowheads="1"/>
          </p:cNvSpPr>
          <p:nvPr/>
        </p:nvSpPr>
        <p:spPr bwMode="auto">
          <a:xfrm>
            <a:off x="398585" y="2973601"/>
            <a:ext cx="7171560" cy="10151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>Best effort (can be unreliable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smtClean="0">
                <a:solidFill>
                  <a:prstClr val="black"/>
                </a:solidFill>
              </a:rPr>
              <a:t>unordered) </a:t>
            </a:r>
            <a:r>
              <a:rPr lang="en-US" dirty="0">
                <a:solidFill>
                  <a:prstClr val="black"/>
                </a:solidFill>
              </a:rPr>
              <a:t>delivery: </a:t>
            </a:r>
            <a:r>
              <a:rPr lang="en-US" b="1" dirty="0">
                <a:solidFill>
                  <a:prstClr val="black"/>
                </a:solidFill>
              </a:rPr>
              <a:t>UDP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no-frills extension of </a:t>
            </a:r>
            <a:r>
              <a:rPr lang="ja-JP" altLang="en-US" dirty="0">
                <a:solidFill>
                  <a:prstClr val="black"/>
                </a:solidFill>
              </a:rPr>
              <a:t>“</a:t>
            </a:r>
            <a:r>
              <a:rPr lang="en-US" altLang="ja-JP" dirty="0">
                <a:solidFill>
                  <a:prstClr val="black"/>
                </a:solidFill>
              </a:rPr>
              <a:t>best-effort</a:t>
            </a:r>
            <a:r>
              <a:rPr lang="ja-JP" altLang="en-US" dirty="0">
                <a:solidFill>
                  <a:prstClr val="black"/>
                </a:solidFill>
              </a:rPr>
              <a:t>”</a:t>
            </a:r>
            <a:r>
              <a:rPr lang="en-US" altLang="ja-JP" dirty="0">
                <a:solidFill>
                  <a:prstClr val="black"/>
                </a:solidFill>
              </a:rPr>
              <a:t> IP</a:t>
            </a:r>
          </a:p>
        </p:txBody>
      </p:sp>
      <p:sp>
        <p:nvSpPr>
          <p:cNvPr id="614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1049833" y="4102518"/>
            <a:ext cx="5615502" cy="477816"/>
          </a:xfrm>
          <a:prstGeom prst="rect">
            <a:avLst/>
          </a:prstGeom>
          <a:solidFill>
            <a:srgbClr val="FFFF00">
              <a:alpha val="59000"/>
            </a:srgbClr>
          </a:solidFill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prstClr val="black"/>
                </a:solidFill>
                <a:latin typeface="Calibri"/>
              </a:rPr>
              <a:t>Both support addressing </a:t>
            </a:r>
            <a:r>
              <a:rPr lang="en-US" sz="2000" smtClean="0">
                <a:solidFill>
                  <a:prstClr val="black"/>
                </a:solidFill>
                <a:latin typeface="Calibri"/>
              </a:rPr>
              <a:t>(encapsulation),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of course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!</a:t>
            </a:r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lvl="1"/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Rectangular Callout 2"/>
          <p:cNvSpPr/>
          <p:nvPr/>
        </p:nvSpPr>
        <p:spPr>
          <a:xfrm>
            <a:off x="10652589" y="1171541"/>
            <a:ext cx="1300557" cy="400050"/>
          </a:xfrm>
          <a:prstGeom prst="wedgeRectCallout">
            <a:avLst>
              <a:gd name="adj1" fmla="val -76352"/>
              <a:gd name="adj2" fmla="val 138444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 err="1">
                <a:solidFill>
                  <a:srgbClr val="C00000"/>
                </a:solidFill>
              </a:rPr>
              <a:t>Recall</a:t>
            </a:r>
            <a:r>
              <a:rPr lang="sv-SE" sz="1200" dirty="0">
                <a:solidFill>
                  <a:srgbClr val="C00000"/>
                </a:solidFill>
              </a:rPr>
              <a:t>: best-</a:t>
            </a:r>
            <a:r>
              <a:rPr lang="sv-SE" sz="1200" dirty="0" err="1">
                <a:solidFill>
                  <a:srgbClr val="C00000"/>
                </a:solidFill>
              </a:rPr>
              <a:t>effort</a:t>
            </a:r>
            <a:r>
              <a:rPr lang="sv-SE" sz="1200" dirty="0">
                <a:solidFill>
                  <a:srgbClr val="C00000"/>
                </a:solidFill>
              </a:rPr>
              <a:t> </a:t>
            </a:r>
            <a:r>
              <a:rPr lang="sv-SE" sz="1200" dirty="0" err="1">
                <a:solidFill>
                  <a:srgbClr val="C00000"/>
                </a:solidFill>
              </a:rPr>
              <a:t>datagram</a:t>
            </a:r>
            <a:r>
              <a:rPr lang="sv-SE" sz="1200" dirty="0">
                <a:solidFill>
                  <a:srgbClr val="C00000"/>
                </a:solidFill>
              </a:rPr>
              <a:t> service </a:t>
            </a:r>
          </a:p>
        </p:txBody>
      </p:sp>
      <p:sp>
        <p:nvSpPr>
          <p:cNvPr id="2" name="Rectangle 1"/>
          <p:cNvSpPr/>
          <p:nvPr/>
        </p:nvSpPr>
        <p:spPr>
          <a:xfrm>
            <a:off x="398584" y="4715861"/>
            <a:ext cx="7211229" cy="1631216"/>
          </a:xfrm>
          <a:prstGeom prst="rect">
            <a:avLst/>
          </a:prstGeom>
          <a:solidFill>
            <a:srgbClr val="FFFF00">
              <a:tint val="66000"/>
              <a:satMod val="160000"/>
            </a:srgbClr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</a:rPr>
              <a:t>Transport Layer services </a:t>
            </a:r>
            <a:r>
              <a:rPr lang="en-US" sz="2000" b="1" dirty="0">
                <a:solidFill>
                  <a:prstClr val="black"/>
                </a:solidFill>
              </a:rPr>
              <a:t>not available </a:t>
            </a:r>
            <a:r>
              <a:rPr lang="en-US" sz="2000" dirty="0">
                <a:solidFill>
                  <a:prstClr val="black"/>
                </a:solidFill>
              </a:rPr>
              <a:t>in </a:t>
            </a:r>
            <a:r>
              <a:rPr lang="en-US" sz="2000" dirty="0" smtClean="0">
                <a:solidFill>
                  <a:prstClr val="black"/>
                </a:solidFill>
              </a:rPr>
              <a:t>the Internet: </a:t>
            </a:r>
            <a:endParaRPr lang="en-US" sz="2000" dirty="0">
              <a:solidFill>
                <a:prstClr val="black"/>
              </a:solidFill>
            </a:endParaRPr>
          </a:p>
          <a:p>
            <a:pPr lvl="1"/>
            <a:r>
              <a:rPr lang="en-US" sz="2000" dirty="0">
                <a:solidFill>
                  <a:prstClr val="black"/>
                </a:solidFill>
              </a:rPr>
              <a:t>Delay/bandwidth </a:t>
            </a:r>
            <a:r>
              <a:rPr lang="en-US" sz="2000" dirty="0" smtClean="0">
                <a:solidFill>
                  <a:prstClr val="black"/>
                </a:solidFill>
              </a:rPr>
              <a:t>guarantees. Why? </a:t>
            </a:r>
          </a:p>
          <a:p>
            <a:pPr lvl="1"/>
            <a:r>
              <a:rPr lang="en-US" sz="2000" i="1" dirty="0">
                <a:solidFill>
                  <a:prstClr val="black"/>
                </a:solidFill>
              </a:rPr>
              <a:t>W</a:t>
            </a:r>
            <a:r>
              <a:rPr lang="en-US" sz="2000" i="1" dirty="0" smtClean="0">
                <a:solidFill>
                  <a:prstClr val="black"/>
                </a:solidFill>
              </a:rPr>
              <a:t>hen the (</a:t>
            </a:r>
            <a:r>
              <a:rPr lang="en-US" sz="2000" b="1" i="1" dirty="0" smtClean="0">
                <a:solidFill>
                  <a:prstClr val="black"/>
                </a:solidFill>
              </a:rPr>
              <a:t>successful due to simplicity</a:t>
            </a:r>
            <a:r>
              <a:rPr lang="en-US" sz="2000" i="1" dirty="0" smtClean="0">
                <a:solidFill>
                  <a:prstClr val="black"/>
                </a:solidFill>
              </a:rPr>
              <a:t>) TCP/IP protocol stack was defined, no foreseeable need for such applications in an inter-net.</a:t>
            </a:r>
            <a:endParaRPr lang="en-US" sz="20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01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" grpId="0" animBg="1"/>
      <p:bldP spid="6146" grpId="0" animBg="1"/>
      <p:bldP spid="3" grpId="0" animBg="1"/>
      <p:bldP spid="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D0EDF304-3315-4089-A97C-793841917AE5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40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1809751" y="182564"/>
            <a:ext cx="8486775" cy="654149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</a:rPr>
              <a:t>Selective repeat: sender, receiver windows</a:t>
            </a:r>
            <a:endParaRPr lang="en-US" sz="4000" dirty="0">
              <a:ea typeface="ＭＳ Ｐゴシック" charset="0"/>
            </a:endParaRPr>
          </a:p>
        </p:txBody>
      </p:sp>
      <p:pic>
        <p:nvPicPr>
          <p:cNvPr id="45061" name="Picture 3" descr="sr_seqn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504" y="1440108"/>
            <a:ext cx="8235950" cy="491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4" name="Rectangle 4"/>
          <p:cNvSpPr>
            <a:spLocks noChangeArrowheads="1"/>
          </p:cNvSpPr>
          <p:nvPr/>
        </p:nvSpPr>
        <p:spPr bwMode="auto">
          <a:xfrm>
            <a:off x="4715504" y="1952870"/>
            <a:ext cx="2141538" cy="614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3255" name="Rectangle 5"/>
          <p:cNvSpPr>
            <a:spLocks noChangeArrowheads="1"/>
          </p:cNvSpPr>
          <p:nvPr/>
        </p:nvSpPr>
        <p:spPr bwMode="auto">
          <a:xfrm>
            <a:off x="5350505" y="4551608"/>
            <a:ext cx="2130425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33980" y="1693505"/>
            <a:ext cx="3587261" cy="34301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000" dirty="0" smtClean="0"/>
              <a:t>receiver </a:t>
            </a:r>
            <a:r>
              <a:rPr lang="en-US" sz="2000" i="1" dirty="0" smtClean="0"/>
              <a:t>individually</a:t>
            </a:r>
            <a:r>
              <a:rPr lang="en-US" sz="2000" dirty="0" smtClean="0"/>
              <a:t> acknowledges received </a:t>
            </a:r>
            <a:r>
              <a:rPr lang="en-US" sz="2000" dirty="0" err="1" smtClean="0"/>
              <a:t>pkts</a:t>
            </a:r>
            <a:endParaRPr lang="en-US" sz="2000" dirty="0" smtClean="0"/>
          </a:p>
          <a:p>
            <a:pPr lvl="1">
              <a:defRPr/>
            </a:pPr>
            <a:r>
              <a:rPr lang="en-US" sz="1800" dirty="0" smtClean="0"/>
              <a:t>buffers </a:t>
            </a:r>
            <a:r>
              <a:rPr lang="en-US" sz="1800" dirty="0" err="1" smtClean="0"/>
              <a:t>pkts</a:t>
            </a:r>
            <a:r>
              <a:rPr lang="en-US" sz="1800" dirty="0" smtClean="0"/>
              <a:t> for eventual in-order delivery to upper layer</a:t>
            </a:r>
          </a:p>
          <a:p>
            <a:pPr>
              <a:defRPr/>
            </a:pPr>
            <a:r>
              <a:rPr lang="en-US" sz="2000" dirty="0" smtClean="0"/>
              <a:t>sender only resends </a:t>
            </a:r>
            <a:r>
              <a:rPr lang="en-US" sz="2000" dirty="0" err="1" smtClean="0"/>
              <a:t>pkts</a:t>
            </a:r>
            <a:r>
              <a:rPr lang="en-US" sz="2000" dirty="0" smtClean="0"/>
              <a:t> for which ACK not received</a:t>
            </a:r>
          </a:p>
          <a:p>
            <a:pPr lvl="1">
              <a:defRPr/>
            </a:pPr>
            <a:r>
              <a:rPr lang="en-US" sz="1800" dirty="0" smtClean="0"/>
              <a:t>Requires timer for each </a:t>
            </a:r>
            <a:r>
              <a:rPr lang="en-US" sz="1800" dirty="0" err="1" smtClean="0"/>
              <a:t>unACKed</a:t>
            </a:r>
            <a:r>
              <a:rPr lang="en-US" sz="1800" dirty="0" smtClean="0"/>
              <a:t> </a:t>
            </a:r>
            <a:r>
              <a:rPr lang="en-US" sz="1800" dirty="0" err="1" smtClean="0"/>
              <a:t>pkt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66301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DD3304E6-E889-4622-9E7A-4AC32FBD5C91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41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>
          <a:xfrm>
            <a:off x="1971675" y="247650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Selective repeat</a:t>
            </a:r>
          </a:p>
        </p:txBody>
      </p:sp>
      <p:sp>
        <p:nvSpPr>
          <p:cNvPr id="542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4431" y="1711710"/>
            <a:ext cx="5292969" cy="3657459"/>
          </a:xfrm>
        </p:spPr>
        <p:txBody>
          <a:bodyPr>
            <a:normAutofit/>
          </a:bodyPr>
          <a:lstStyle/>
          <a:p>
            <a:pPr>
              <a:buFont typeface="Wingdings" charset="0"/>
              <a:buNone/>
              <a:defRPr/>
            </a:pPr>
            <a:r>
              <a:rPr lang="en-US" dirty="0" smtClean="0">
                <a:solidFill>
                  <a:srgbClr val="CC0000"/>
                </a:solidFill>
                <a:ea typeface="ＭＳ Ｐゴシック" charset="0"/>
                <a:cs typeface="+mn-cs"/>
              </a:rPr>
              <a:t>…data </a:t>
            </a: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from above:</a:t>
            </a:r>
          </a:p>
          <a:p>
            <a:pPr>
              <a:buFont typeface="Wingdings" charset="0"/>
              <a:buChar char="v"/>
              <a:defRPr/>
            </a:pPr>
            <a:r>
              <a:rPr lang="en-US" sz="2000" dirty="0">
                <a:ea typeface="ＭＳ Ｐゴシック" charset="0"/>
              </a:rPr>
              <a:t>if </a:t>
            </a:r>
            <a:r>
              <a:rPr lang="en-US" sz="2000" dirty="0" err="1" smtClean="0">
                <a:ea typeface="ＭＳ Ｐゴシック" charset="0"/>
              </a:rPr>
              <a:t>next_pkt_seq</a:t>
            </a:r>
            <a:r>
              <a:rPr lang="en-US" sz="2000" dirty="0" smtClean="0">
                <a:ea typeface="ＭＳ Ｐゴシック" charset="0"/>
              </a:rPr>
              <a:t> </a:t>
            </a:r>
            <a:r>
              <a:rPr lang="en-US" sz="2000" dirty="0">
                <a:ea typeface="ＭＳ Ｐゴシック" charset="0"/>
              </a:rPr>
              <a:t># in window, send </a:t>
            </a:r>
            <a:r>
              <a:rPr lang="en-US" sz="2000" dirty="0" err="1">
                <a:ea typeface="ＭＳ Ｐゴシック" charset="0"/>
              </a:rPr>
              <a:t>pkt</a:t>
            </a:r>
            <a:endParaRPr lang="en-US" sz="2000" dirty="0">
              <a:ea typeface="ＭＳ Ｐゴシック" charset="0"/>
            </a:endParaRPr>
          </a:p>
          <a:p>
            <a:pPr>
              <a:buFont typeface="Wingdings" charset="0"/>
              <a:buNone/>
              <a:defRPr/>
            </a:pPr>
            <a:r>
              <a:rPr lang="en-US" dirty="0" smtClean="0">
                <a:solidFill>
                  <a:srgbClr val="CC0000"/>
                </a:solidFill>
                <a:ea typeface="ＭＳ Ｐゴシック" charset="0"/>
                <a:cs typeface="+mn-cs"/>
              </a:rPr>
              <a:t>…timeout(n</a:t>
            </a: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):</a:t>
            </a:r>
          </a:p>
          <a:p>
            <a:pPr>
              <a:buFont typeface="Wingdings" charset="0"/>
              <a:buChar char="v"/>
              <a:defRPr/>
            </a:pPr>
            <a:r>
              <a:rPr lang="en-US" sz="2000" dirty="0">
                <a:ea typeface="ＭＳ Ｐゴシック" charset="0"/>
              </a:rPr>
              <a:t>resend </a:t>
            </a:r>
            <a:r>
              <a:rPr lang="en-US" sz="2000" dirty="0" err="1">
                <a:ea typeface="ＭＳ Ｐゴシック" charset="0"/>
              </a:rPr>
              <a:t>pkt</a:t>
            </a:r>
            <a:r>
              <a:rPr lang="en-US" sz="2000" dirty="0">
                <a:ea typeface="ＭＳ Ｐゴシック" charset="0"/>
              </a:rPr>
              <a:t> n, restart timer</a:t>
            </a:r>
          </a:p>
          <a:p>
            <a:pPr>
              <a:buFont typeface="Wingdings" charset="0"/>
              <a:buNone/>
              <a:defRPr/>
            </a:pPr>
            <a:r>
              <a:rPr lang="en-US" sz="2400" dirty="0" smtClean="0">
                <a:solidFill>
                  <a:srgbClr val="CC0000"/>
                </a:solidFill>
                <a:ea typeface="ＭＳ Ｐゴシック" charset="0"/>
              </a:rPr>
              <a:t>…ACK(n</a:t>
            </a:r>
            <a:r>
              <a:rPr lang="en-US" sz="2400" dirty="0">
                <a:solidFill>
                  <a:srgbClr val="CC0000"/>
                </a:solidFill>
                <a:ea typeface="ＭＳ Ｐゴシック" charset="0"/>
              </a:rPr>
              <a:t>)</a:t>
            </a:r>
            <a:r>
              <a:rPr lang="en-US" dirty="0">
                <a:solidFill>
                  <a:srgbClr val="FF0000"/>
                </a:solidFill>
                <a:ea typeface="ＭＳ Ｐゴシック" charset="0"/>
                <a:cs typeface="+mn-cs"/>
              </a:rPr>
              <a:t> </a:t>
            </a:r>
            <a:r>
              <a:rPr lang="en-US" sz="2400" dirty="0">
                <a:ea typeface="ＭＳ Ｐゴシック" charset="0"/>
              </a:rPr>
              <a:t>in </a:t>
            </a:r>
            <a:r>
              <a:rPr lang="en-US" sz="1800" dirty="0">
                <a:ea typeface="ＭＳ Ｐゴシック" charset="0"/>
              </a:rPr>
              <a:t>[</a:t>
            </a:r>
            <a:r>
              <a:rPr lang="en-US" sz="1800" dirty="0" err="1">
                <a:ea typeface="ＭＳ Ｐゴシック" charset="0"/>
              </a:rPr>
              <a:t>sendbase,sendbase+N</a:t>
            </a:r>
            <a:r>
              <a:rPr lang="en-US" sz="1800" dirty="0">
                <a:ea typeface="ＭＳ Ｐゴシック" charset="0"/>
              </a:rPr>
              <a:t>]:</a:t>
            </a:r>
            <a:endParaRPr lang="en-US" sz="2400" dirty="0">
              <a:ea typeface="ＭＳ Ｐゴシック" charset="0"/>
            </a:endParaRPr>
          </a:p>
          <a:p>
            <a:pPr>
              <a:buFont typeface="Wingdings" charset="0"/>
              <a:buChar char="v"/>
              <a:defRPr/>
            </a:pPr>
            <a:r>
              <a:rPr lang="en-US" sz="2000" dirty="0">
                <a:ea typeface="ＭＳ Ｐゴシック" charset="0"/>
              </a:rPr>
              <a:t>mark </a:t>
            </a:r>
            <a:r>
              <a:rPr lang="en-US" sz="2000" dirty="0" err="1">
                <a:ea typeface="ＭＳ Ｐゴシック" charset="0"/>
              </a:rPr>
              <a:t>pkt</a:t>
            </a:r>
            <a:r>
              <a:rPr lang="en-US" sz="2000" dirty="0">
                <a:ea typeface="ＭＳ Ｐゴシック" charset="0"/>
              </a:rPr>
              <a:t> n as received</a:t>
            </a:r>
          </a:p>
          <a:p>
            <a:pPr>
              <a:buFont typeface="Wingdings" charset="0"/>
              <a:buChar char="v"/>
              <a:defRPr/>
            </a:pPr>
            <a:r>
              <a:rPr lang="en-US" sz="2000" dirty="0">
                <a:ea typeface="ＭＳ Ｐゴシック" charset="0"/>
              </a:rPr>
              <a:t>if n smallest </a:t>
            </a:r>
            <a:r>
              <a:rPr lang="en-US" sz="2000" dirty="0" err="1">
                <a:ea typeface="ＭＳ Ｐゴシック" charset="0"/>
              </a:rPr>
              <a:t>unACKed</a:t>
            </a:r>
            <a:r>
              <a:rPr lang="en-US" sz="2000" dirty="0">
                <a:ea typeface="ＭＳ Ｐゴシック" charset="0"/>
              </a:rPr>
              <a:t> </a:t>
            </a:r>
            <a:r>
              <a:rPr lang="en-US" sz="2000" dirty="0" err="1">
                <a:ea typeface="ＭＳ Ｐゴシック" charset="0"/>
              </a:rPr>
              <a:t>pkt</a:t>
            </a:r>
            <a:r>
              <a:rPr lang="en-US" sz="2000" dirty="0">
                <a:ea typeface="ＭＳ Ｐゴシック" charset="0"/>
              </a:rPr>
              <a:t>, advance window base to next </a:t>
            </a:r>
            <a:r>
              <a:rPr lang="en-US" sz="2000" dirty="0" err="1">
                <a:ea typeface="ＭＳ Ｐゴシック" charset="0"/>
              </a:rPr>
              <a:t>unACKed</a:t>
            </a:r>
            <a:r>
              <a:rPr lang="en-US" sz="2000" dirty="0">
                <a:ea typeface="ＭＳ Ｐゴシック" charset="0"/>
              </a:rPr>
              <a:t> </a:t>
            </a:r>
            <a:r>
              <a:rPr lang="en-US" sz="2000" dirty="0" err="1">
                <a:ea typeface="ＭＳ Ｐゴシック" charset="0"/>
              </a:rPr>
              <a:t>seq</a:t>
            </a:r>
            <a:r>
              <a:rPr lang="en-US" sz="2000" dirty="0">
                <a:ea typeface="ＭＳ Ｐゴシック" charset="0"/>
              </a:rPr>
              <a:t> # </a:t>
            </a:r>
            <a:endParaRPr lang="en-US" sz="2400" dirty="0">
              <a:ea typeface="ＭＳ Ｐゴシック" charset="0"/>
              <a:cs typeface="+mn-cs"/>
            </a:endParaRPr>
          </a:p>
          <a:p>
            <a:pPr marL="0" indent="0">
              <a:buNone/>
              <a:defRPr/>
            </a:pPr>
            <a:endParaRPr lang="en-US" dirty="0">
              <a:ea typeface="ＭＳ Ｐゴシック" charset="0"/>
              <a:cs typeface="+mn-cs"/>
            </a:endParaRP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547443" y="1460828"/>
            <a:ext cx="5310432" cy="3908341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46088" name="Group 5"/>
          <p:cNvGrpSpPr>
            <a:grpSpLocks/>
          </p:cNvGrpSpPr>
          <p:nvPr/>
        </p:nvGrpSpPr>
        <p:grpSpPr bwMode="auto">
          <a:xfrm>
            <a:off x="690563" y="1187457"/>
            <a:ext cx="2576517" cy="523876"/>
            <a:chOff x="135" y="3916"/>
            <a:chExt cx="1623" cy="330"/>
          </a:xfrm>
        </p:grpSpPr>
        <p:sp>
          <p:nvSpPr>
            <p:cNvPr id="54286" name="Rectangle 6"/>
            <p:cNvSpPr>
              <a:spLocks noChangeArrowheads="1"/>
            </p:cNvSpPr>
            <p:nvPr/>
          </p:nvSpPr>
          <p:spPr bwMode="auto">
            <a:xfrm>
              <a:off x="1146" y="3984"/>
              <a:ext cx="612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4287" name="Text Box 7"/>
            <p:cNvSpPr txBox="1">
              <a:spLocks noChangeArrowheads="1"/>
            </p:cNvSpPr>
            <p:nvPr/>
          </p:nvSpPr>
          <p:spPr bwMode="auto">
            <a:xfrm>
              <a:off x="135" y="3916"/>
              <a:ext cx="1544" cy="3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800" dirty="0" smtClean="0">
                  <a:solidFill>
                    <a:srgbClr val="000099"/>
                  </a:solidFill>
                  <a:latin typeface="Gill Sans MT" charset="0"/>
                </a:rPr>
                <a:t>Sender: upon…</a:t>
              </a:r>
              <a:endParaRPr lang="en-US" sz="2800" dirty="0">
                <a:solidFill>
                  <a:srgbClr val="000099"/>
                </a:solidFill>
                <a:latin typeface="Gill Sans MT" charset="0"/>
              </a:endParaRPr>
            </a:p>
          </p:txBody>
        </p:sp>
      </p:grpSp>
      <p:sp>
        <p:nvSpPr>
          <p:cNvPr id="54281" name="Rectangle 8"/>
          <p:cNvSpPr>
            <a:spLocks noChangeArrowheads="1"/>
          </p:cNvSpPr>
          <p:nvPr/>
        </p:nvSpPr>
        <p:spPr bwMode="auto">
          <a:xfrm>
            <a:off x="6375157" y="1569999"/>
            <a:ext cx="5391884" cy="37991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sz="2800" dirty="0" smtClean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… </a:t>
            </a:r>
            <a:r>
              <a:rPr lang="en-US" sz="2800" dirty="0" err="1" smtClean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pkt</a:t>
            </a:r>
            <a:r>
              <a:rPr lang="en-US" sz="2800" dirty="0" smtClean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sz="280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n in </a:t>
            </a: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[</a:t>
            </a:r>
            <a:r>
              <a:rPr lang="en-US" dirty="0" err="1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rcvbase</a:t>
            </a: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, rcvbase+N-1]</a:t>
            </a:r>
            <a:endParaRPr lang="en-US" sz="2800" dirty="0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send ACK(n)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 dirty="0" smtClean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If out-of-order</a:t>
            </a:r>
            <a:r>
              <a:rPr lang="en-US" sz="20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: buffer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 dirty="0" smtClean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If in-order</a:t>
            </a:r>
            <a:r>
              <a:rPr lang="en-US" sz="20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: deliver (also deliver buffered, in-order </a:t>
            </a:r>
            <a:r>
              <a:rPr lang="en-US" sz="2000" dirty="0" err="1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pkts</a:t>
            </a:r>
            <a:r>
              <a:rPr lang="en-US" sz="20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), advance window to next not-yet-received </a:t>
            </a:r>
            <a:r>
              <a:rPr lang="en-US" sz="2000" dirty="0" err="1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pkt</a:t>
            </a:r>
            <a:endParaRPr lang="en-US" sz="2000" dirty="0">
              <a:solidFill>
                <a:prstClr val="black"/>
              </a:solidFill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sz="2800" dirty="0" smtClean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…</a:t>
            </a:r>
            <a:r>
              <a:rPr lang="en-US" sz="2800" dirty="0" err="1" smtClean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pkt</a:t>
            </a:r>
            <a:r>
              <a:rPr lang="en-US" sz="2800" dirty="0" smtClean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sz="280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n in </a:t>
            </a: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[rcvbase-N,rcvbase-1]</a:t>
            </a:r>
            <a:endParaRPr lang="en-US" sz="2800" dirty="0">
              <a:solidFill>
                <a:srgbClr val="CC0000"/>
              </a:solidFill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ACK(n)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sz="280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otherwise: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  <a:ea typeface="ＭＳ Ｐゴシック" charset="0"/>
              </a:rPr>
              <a:t> 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0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ignore</a:t>
            </a:r>
            <a:r>
              <a:rPr lang="en-US" sz="24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 </a:t>
            </a:r>
            <a:endParaRPr lang="en-US" sz="2800" dirty="0">
              <a:solidFill>
                <a:prstClr val="black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54282" name="Rectangle 9"/>
          <p:cNvSpPr>
            <a:spLocks noChangeArrowheads="1"/>
          </p:cNvSpPr>
          <p:nvPr/>
        </p:nvSpPr>
        <p:spPr bwMode="auto">
          <a:xfrm>
            <a:off x="6365632" y="1391954"/>
            <a:ext cx="5401408" cy="3977215"/>
          </a:xfrm>
          <a:prstGeom prst="rect">
            <a:avLst/>
          </a:prstGeom>
          <a:noFill/>
          <a:ln w="28575">
            <a:solidFill>
              <a:srgbClr val="00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46091" name="Group 10"/>
          <p:cNvGrpSpPr>
            <a:grpSpLocks/>
          </p:cNvGrpSpPr>
          <p:nvPr/>
        </p:nvGrpSpPr>
        <p:grpSpPr bwMode="auto">
          <a:xfrm>
            <a:off x="6710375" y="1127126"/>
            <a:ext cx="4079882" cy="523876"/>
            <a:chOff x="3339" y="158"/>
            <a:chExt cx="2570" cy="330"/>
          </a:xfrm>
        </p:grpSpPr>
        <p:sp>
          <p:nvSpPr>
            <p:cNvPr id="54284" name="Rectangle 11"/>
            <p:cNvSpPr>
              <a:spLocks noChangeArrowheads="1"/>
            </p:cNvSpPr>
            <p:nvPr/>
          </p:nvSpPr>
          <p:spPr bwMode="auto">
            <a:xfrm>
              <a:off x="3360" y="264"/>
              <a:ext cx="822" cy="1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4285" name="Text Box 12"/>
            <p:cNvSpPr txBox="1">
              <a:spLocks noChangeArrowheads="1"/>
            </p:cNvSpPr>
            <p:nvPr/>
          </p:nvSpPr>
          <p:spPr bwMode="auto">
            <a:xfrm>
              <a:off x="3339" y="158"/>
              <a:ext cx="257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800" dirty="0" smtClean="0">
                  <a:solidFill>
                    <a:srgbClr val="000099"/>
                  </a:solidFill>
                  <a:latin typeface="Gill Sans MT" charset="0"/>
                </a:rPr>
                <a:t>Receiver: upon receiving…</a:t>
              </a:r>
              <a:endParaRPr lang="en-US" sz="2800" dirty="0">
                <a:solidFill>
                  <a:srgbClr val="000099"/>
                </a:solidFill>
                <a:latin typeface="Gill Sans M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26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79509ECB-7818-46DA-AE7C-9117D86CED28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42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>
          <a:xfrm>
            <a:off x="524669" y="115096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Selective repeat in action</a:t>
            </a: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4189414" y="1490663"/>
            <a:ext cx="1246187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>
                <a:solidFill>
                  <a:prstClr val="black"/>
                </a:solidFill>
              </a:rPr>
              <a:t>send  pkt0</a:t>
            </a:r>
          </a:p>
          <a:p>
            <a:pPr algn="r">
              <a:defRPr/>
            </a:pPr>
            <a:r>
              <a:rPr lang="en-US" sz="1800">
                <a:solidFill>
                  <a:prstClr val="black"/>
                </a:solidFill>
              </a:rPr>
              <a:t>send  pkt1</a:t>
            </a:r>
          </a:p>
          <a:p>
            <a:pPr algn="r">
              <a:defRPr/>
            </a:pPr>
            <a:r>
              <a:rPr lang="en-US" sz="1800">
                <a:solidFill>
                  <a:prstClr val="black"/>
                </a:solidFill>
              </a:rPr>
              <a:t>send  pkt2</a:t>
            </a:r>
          </a:p>
          <a:p>
            <a:pPr algn="r">
              <a:defRPr/>
            </a:pPr>
            <a:r>
              <a:rPr lang="en-US" sz="1800">
                <a:solidFill>
                  <a:prstClr val="black"/>
                </a:solidFill>
              </a:rPr>
              <a:t>send  pkt3</a:t>
            </a:r>
          </a:p>
          <a:p>
            <a:pPr algn="r">
              <a:defRPr/>
            </a:pPr>
            <a:r>
              <a:rPr lang="en-US" sz="1800">
                <a:solidFill>
                  <a:prstClr val="black"/>
                </a:solidFill>
              </a:rPr>
              <a:t>(wait)</a:t>
            </a: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4510089" y="1119189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>
                <a:solidFill>
                  <a:srgbClr val="000099"/>
                </a:solidFill>
              </a:rPr>
              <a:t>sender</a:t>
            </a:r>
          </a:p>
        </p:txBody>
      </p: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7540626" y="1138239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i="1" u="sng">
                <a:solidFill>
                  <a:srgbClr val="008000"/>
                </a:solidFill>
              </a:rPr>
              <a:t>receiver</a:t>
            </a:r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>
            <a:off x="7615238" y="1736726"/>
            <a:ext cx="11112" cy="4538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06" name="Text Box 8"/>
          <p:cNvSpPr txBox="1">
            <a:spLocks noChangeArrowheads="1"/>
          </p:cNvSpPr>
          <p:nvPr/>
        </p:nvSpPr>
        <p:spPr bwMode="auto">
          <a:xfrm>
            <a:off x="7558089" y="1931988"/>
            <a:ext cx="2568575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receive pkt0, send ack0</a:t>
            </a:r>
          </a:p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receive pkt1, send ack1</a:t>
            </a:r>
          </a:p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 </a:t>
            </a:r>
          </a:p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receive pkt3, buffer, </a:t>
            </a:r>
          </a:p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           send ack3</a:t>
            </a:r>
          </a:p>
        </p:txBody>
      </p:sp>
      <p:sp>
        <p:nvSpPr>
          <p:cNvPr id="55307" name="Text Box 9"/>
          <p:cNvSpPr txBox="1">
            <a:spLocks noChangeArrowheads="1"/>
          </p:cNvSpPr>
          <p:nvPr/>
        </p:nvSpPr>
        <p:spPr bwMode="auto">
          <a:xfrm>
            <a:off x="3333750" y="3094039"/>
            <a:ext cx="21542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>
                <a:solidFill>
                  <a:prstClr val="black"/>
                </a:solidFill>
              </a:rPr>
              <a:t>rcv ack0, send pkt4</a:t>
            </a:r>
          </a:p>
          <a:p>
            <a:pPr algn="r">
              <a:defRPr/>
            </a:pPr>
            <a:r>
              <a:rPr lang="en-US" sz="1800">
                <a:solidFill>
                  <a:prstClr val="black"/>
                </a:solidFill>
              </a:rPr>
              <a:t>rcv ack1, send pkt5</a:t>
            </a:r>
          </a:p>
          <a:p>
            <a:pPr algn="r">
              <a:defRPr/>
            </a:pPr>
            <a:endParaRPr lang="en-US" sz="1800">
              <a:solidFill>
                <a:prstClr val="black"/>
              </a:solidFill>
            </a:endParaRPr>
          </a:p>
        </p:txBody>
      </p:sp>
      <p:pic>
        <p:nvPicPr>
          <p:cNvPr id="47116" name="Picture 10" descr="alarm_clock_ring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4241801"/>
            <a:ext cx="436562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9" name="Text Box 11"/>
          <p:cNvSpPr txBox="1">
            <a:spLocks noChangeArrowheads="1"/>
          </p:cNvSpPr>
          <p:nvPr/>
        </p:nvSpPr>
        <p:spPr bwMode="auto">
          <a:xfrm>
            <a:off x="3868739" y="4457700"/>
            <a:ext cx="1538287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lnSpc>
                <a:spcPct val="75000"/>
              </a:lnSpc>
              <a:defRPr/>
            </a:pPr>
            <a:r>
              <a:rPr lang="en-US" sz="1800" i="1">
                <a:solidFill>
                  <a:srgbClr val="FF0000"/>
                </a:solidFill>
              </a:rPr>
              <a:t>pkt 2 timeout</a:t>
            </a:r>
          </a:p>
        </p:txBody>
      </p:sp>
      <p:sp>
        <p:nvSpPr>
          <p:cNvPr id="55310" name="Text Box 12"/>
          <p:cNvSpPr txBox="1">
            <a:spLocks noChangeArrowheads="1"/>
          </p:cNvSpPr>
          <p:nvPr/>
        </p:nvSpPr>
        <p:spPr bwMode="auto">
          <a:xfrm>
            <a:off x="4194175" y="4672014"/>
            <a:ext cx="1246188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lnSpc>
                <a:spcPct val="90000"/>
              </a:lnSpc>
              <a:defRPr/>
            </a:pPr>
            <a:r>
              <a:rPr lang="en-US" sz="1800">
                <a:solidFill>
                  <a:prstClr val="black"/>
                </a:solidFill>
              </a:rPr>
              <a:t>send  pkt2</a:t>
            </a:r>
          </a:p>
        </p:txBody>
      </p:sp>
      <p:sp>
        <p:nvSpPr>
          <p:cNvPr id="55311" name="Line 14"/>
          <p:cNvSpPr>
            <a:spLocks noChangeShapeType="1"/>
          </p:cNvSpPr>
          <p:nvPr/>
        </p:nvSpPr>
        <p:spPr bwMode="auto">
          <a:xfrm>
            <a:off x="5480050" y="1684338"/>
            <a:ext cx="2101850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12" name="Line 15"/>
          <p:cNvSpPr>
            <a:spLocks noChangeShapeType="1"/>
          </p:cNvSpPr>
          <p:nvPr/>
        </p:nvSpPr>
        <p:spPr bwMode="auto">
          <a:xfrm>
            <a:off x="5478463" y="1958976"/>
            <a:ext cx="2100262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13" name="Line 16"/>
          <p:cNvSpPr>
            <a:spLocks noChangeShapeType="1"/>
          </p:cNvSpPr>
          <p:nvPr/>
        </p:nvSpPr>
        <p:spPr bwMode="auto">
          <a:xfrm>
            <a:off x="5494338" y="2222501"/>
            <a:ext cx="876300" cy="2000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14" name="Line 17"/>
          <p:cNvSpPr>
            <a:spLocks noChangeShapeType="1"/>
          </p:cNvSpPr>
          <p:nvPr/>
        </p:nvSpPr>
        <p:spPr bwMode="auto">
          <a:xfrm>
            <a:off x="5500688" y="2508251"/>
            <a:ext cx="2100262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15" name="Line 18"/>
          <p:cNvSpPr>
            <a:spLocks noChangeShapeType="1"/>
          </p:cNvSpPr>
          <p:nvPr/>
        </p:nvSpPr>
        <p:spPr bwMode="auto">
          <a:xfrm flipH="1">
            <a:off x="5486400" y="2208213"/>
            <a:ext cx="2014538" cy="1066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16" name="Text Box 19"/>
          <p:cNvSpPr txBox="1">
            <a:spLocks noChangeArrowheads="1"/>
          </p:cNvSpPr>
          <p:nvPr/>
        </p:nvSpPr>
        <p:spPr bwMode="auto">
          <a:xfrm>
            <a:off x="6256338" y="2257426"/>
            <a:ext cx="341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5317" name="Text Box 20"/>
          <p:cNvSpPr txBox="1">
            <a:spLocks noChangeArrowheads="1"/>
          </p:cNvSpPr>
          <p:nvPr/>
        </p:nvSpPr>
        <p:spPr bwMode="auto">
          <a:xfrm>
            <a:off x="6415089" y="2278063"/>
            <a:ext cx="52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>
                <a:solidFill>
                  <a:srgbClr val="FF0000"/>
                </a:solidFill>
              </a:rPr>
              <a:t>loss</a:t>
            </a:r>
          </a:p>
        </p:txBody>
      </p:sp>
      <p:sp>
        <p:nvSpPr>
          <p:cNvPr id="55318" name="Line 21"/>
          <p:cNvSpPr>
            <a:spLocks noChangeShapeType="1"/>
          </p:cNvSpPr>
          <p:nvPr/>
        </p:nvSpPr>
        <p:spPr bwMode="auto">
          <a:xfrm flipH="1">
            <a:off x="5483225" y="2493964"/>
            <a:ext cx="2014538" cy="110013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19" name="Line 22"/>
          <p:cNvSpPr>
            <a:spLocks noChangeShapeType="1"/>
          </p:cNvSpPr>
          <p:nvPr/>
        </p:nvSpPr>
        <p:spPr bwMode="auto">
          <a:xfrm>
            <a:off x="5486401" y="3330576"/>
            <a:ext cx="2100263" cy="468313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20" name="Line 23"/>
          <p:cNvSpPr>
            <a:spLocks noChangeShapeType="1"/>
          </p:cNvSpPr>
          <p:nvPr/>
        </p:nvSpPr>
        <p:spPr bwMode="auto">
          <a:xfrm>
            <a:off x="5518150" y="3649663"/>
            <a:ext cx="2101850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21" name="Line 24"/>
          <p:cNvSpPr>
            <a:spLocks noChangeShapeType="1"/>
          </p:cNvSpPr>
          <p:nvPr/>
        </p:nvSpPr>
        <p:spPr bwMode="auto">
          <a:xfrm flipH="1">
            <a:off x="5514975" y="3024189"/>
            <a:ext cx="2014538" cy="110013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47130" name="Group 25"/>
          <p:cNvGrpSpPr>
            <a:grpSpLocks/>
          </p:cNvGrpSpPr>
          <p:nvPr/>
        </p:nvGrpSpPr>
        <p:grpSpPr bwMode="auto">
          <a:xfrm>
            <a:off x="5375275" y="2212976"/>
            <a:ext cx="103188" cy="2462213"/>
            <a:chOff x="3651" y="1878"/>
            <a:chExt cx="78" cy="963"/>
          </a:xfrm>
        </p:grpSpPr>
        <p:sp>
          <p:nvSpPr>
            <p:cNvPr id="55365" name="Line 26"/>
            <p:cNvSpPr>
              <a:spLocks noChangeShapeType="1"/>
            </p:cNvSpPr>
            <p:nvPr/>
          </p:nvSpPr>
          <p:spPr bwMode="auto">
            <a:xfrm>
              <a:off x="3729" y="1879"/>
              <a:ext cx="0" cy="9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66" name="Line 27"/>
            <p:cNvSpPr>
              <a:spLocks noChangeShapeType="1"/>
            </p:cNvSpPr>
            <p:nvPr/>
          </p:nvSpPr>
          <p:spPr bwMode="auto">
            <a:xfrm flipH="1">
              <a:off x="3651" y="1878"/>
              <a:ext cx="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67" name="Line 28"/>
            <p:cNvSpPr>
              <a:spLocks noChangeShapeType="1"/>
            </p:cNvSpPr>
            <p:nvPr/>
          </p:nvSpPr>
          <p:spPr bwMode="auto">
            <a:xfrm flipH="1">
              <a:off x="3651" y="2841"/>
              <a:ext cx="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55323" name="Line 29"/>
          <p:cNvSpPr>
            <a:spLocks noChangeShapeType="1"/>
          </p:cNvSpPr>
          <p:nvPr/>
        </p:nvSpPr>
        <p:spPr bwMode="auto">
          <a:xfrm>
            <a:off x="5516563" y="4843463"/>
            <a:ext cx="2100262" cy="468312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24" name="Text Box 33"/>
          <p:cNvSpPr txBox="1">
            <a:spLocks noChangeArrowheads="1"/>
          </p:cNvSpPr>
          <p:nvPr/>
        </p:nvSpPr>
        <p:spPr bwMode="auto">
          <a:xfrm>
            <a:off x="7554914" y="3455988"/>
            <a:ext cx="2300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receive pkt4, buffer, </a:t>
            </a:r>
          </a:p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           send ack4</a:t>
            </a:r>
          </a:p>
        </p:txBody>
      </p:sp>
      <p:sp>
        <p:nvSpPr>
          <p:cNvPr id="55325" name="Text Box 34"/>
          <p:cNvSpPr txBox="1">
            <a:spLocks noChangeArrowheads="1"/>
          </p:cNvSpPr>
          <p:nvPr/>
        </p:nvSpPr>
        <p:spPr bwMode="auto">
          <a:xfrm>
            <a:off x="7573964" y="3976688"/>
            <a:ext cx="2300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receive pkt5, buffer, </a:t>
            </a:r>
          </a:p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           send ack5</a:t>
            </a:r>
          </a:p>
        </p:txBody>
      </p:sp>
      <p:sp>
        <p:nvSpPr>
          <p:cNvPr id="55326" name="Text Box 35"/>
          <p:cNvSpPr txBox="1">
            <a:spLocks noChangeArrowheads="1"/>
          </p:cNvSpPr>
          <p:nvPr/>
        </p:nvSpPr>
        <p:spPr bwMode="auto">
          <a:xfrm>
            <a:off x="7585075" y="5130801"/>
            <a:ext cx="2960688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sz="1800">
                <a:solidFill>
                  <a:prstClr val="black"/>
                </a:solidFill>
              </a:rPr>
              <a:t>rcv pkt2; deliver pkt2,</a:t>
            </a:r>
          </a:p>
          <a:p>
            <a:pPr>
              <a:lnSpc>
                <a:spcPct val="90000"/>
              </a:lnSpc>
              <a:defRPr/>
            </a:pPr>
            <a:r>
              <a:rPr lang="en-US" sz="1800">
                <a:solidFill>
                  <a:prstClr val="black"/>
                </a:solidFill>
              </a:rPr>
              <a:t>pkt3, pkt4, pkt5; send ack2</a:t>
            </a:r>
          </a:p>
        </p:txBody>
      </p:sp>
      <p:sp>
        <p:nvSpPr>
          <p:cNvPr id="55327" name="Text Box 36"/>
          <p:cNvSpPr txBox="1">
            <a:spLocks noChangeArrowheads="1"/>
          </p:cNvSpPr>
          <p:nvPr/>
        </p:nvSpPr>
        <p:spPr bwMode="auto">
          <a:xfrm>
            <a:off x="3698876" y="3959225"/>
            <a:ext cx="1698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>
                <a:solidFill>
                  <a:prstClr val="black"/>
                </a:solidFill>
              </a:rPr>
              <a:t>record ack3 arrived</a:t>
            </a:r>
          </a:p>
        </p:txBody>
      </p:sp>
      <p:grpSp>
        <p:nvGrpSpPr>
          <p:cNvPr id="47136" name="Group 37"/>
          <p:cNvGrpSpPr>
            <a:grpSpLocks/>
          </p:cNvGrpSpPr>
          <p:nvPr/>
        </p:nvGrpSpPr>
        <p:grpSpPr bwMode="auto">
          <a:xfrm>
            <a:off x="1739900" y="1528763"/>
            <a:ext cx="1512888" cy="304800"/>
            <a:chOff x="115" y="914"/>
            <a:chExt cx="953" cy="192"/>
          </a:xfrm>
        </p:grpSpPr>
        <p:sp>
          <p:nvSpPr>
            <p:cNvPr id="55363" name="Rectangle 38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64" name="Text Box 39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0 1 2 3 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4 5 6 7 8 </a:t>
              </a:r>
            </a:p>
          </p:txBody>
        </p:sp>
      </p:grpSp>
      <p:sp>
        <p:nvSpPr>
          <p:cNvPr id="55329" name="Text Box 40"/>
          <p:cNvSpPr txBox="1">
            <a:spLocks noChangeArrowheads="1"/>
          </p:cNvSpPr>
          <p:nvPr/>
        </p:nvSpPr>
        <p:spPr bwMode="auto">
          <a:xfrm>
            <a:off x="1697038" y="1182688"/>
            <a:ext cx="21463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 u="sng">
                <a:solidFill>
                  <a:srgbClr val="000099"/>
                </a:solidFill>
              </a:rPr>
              <a:t>sender window (N=4)</a:t>
            </a:r>
          </a:p>
        </p:txBody>
      </p:sp>
      <p:grpSp>
        <p:nvGrpSpPr>
          <p:cNvPr id="47139" name="Group 42"/>
          <p:cNvGrpSpPr>
            <a:grpSpLocks/>
          </p:cNvGrpSpPr>
          <p:nvPr/>
        </p:nvGrpSpPr>
        <p:grpSpPr bwMode="auto">
          <a:xfrm>
            <a:off x="1736725" y="1814513"/>
            <a:ext cx="1512888" cy="304800"/>
            <a:chOff x="115" y="914"/>
            <a:chExt cx="953" cy="192"/>
          </a:xfrm>
        </p:grpSpPr>
        <p:sp>
          <p:nvSpPr>
            <p:cNvPr id="55361" name="Rectangle 43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62" name="Text Box 44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0 1 2 3 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4 5 6 7 8 </a:t>
              </a:r>
            </a:p>
          </p:txBody>
        </p:sp>
      </p:grpSp>
      <p:grpSp>
        <p:nvGrpSpPr>
          <p:cNvPr id="47140" name="Group 45"/>
          <p:cNvGrpSpPr>
            <a:grpSpLocks/>
          </p:cNvGrpSpPr>
          <p:nvPr/>
        </p:nvGrpSpPr>
        <p:grpSpPr bwMode="auto">
          <a:xfrm>
            <a:off x="1744664" y="2100263"/>
            <a:ext cx="1512887" cy="304800"/>
            <a:chOff x="115" y="914"/>
            <a:chExt cx="953" cy="192"/>
          </a:xfrm>
        </p:grpSpPr>
        <p:sp>
          <p:nvSpPr>
            <p:cNvPr id="55359" name="Rectangle 46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60" name="Text Box 47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0 1 2 3 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4 5 6 7 8 </a:t>
              </a:r>
            </a:p>
          </p:txBody>
        </p:sp>
      </p:grpSp>
      <p:grpSp>
        <p:nvGrpSpPr>
          <p:cNvPr id="47141" name="Group 48"/>
          <p:cNvGrpSpPr>
            <a:grpSpLocks/>
          </p:cNvGrpSpPr>
          <p:nvPr/>
        </p:nvGrpSpPr>
        <p:grpSpPr bwMode="auto">
          <a:xfrm>
            <a:off x="1741489" y="2374900"/>
            <a:ext cx="1512887" cy="304800"/>
            <a:chOff x="115" y="914"/>
            <a:chExt cx="953" cy="192"/>
          </a:xfrm>
        </p:grpSpPr>
        <p:sp>
          <p:nvSpPr>
            <p:cNvPr id="55357" name="Rectangle 49"/>
            <p:cNvSpPr>
              <a:spLocks noChangeArrowheads="1"/>
            </p:cNvSpPr>
            <p:nvPr/>
          </p:nvSpPr>
          <p:spPr bwMode="auto">
            <a:xfrm>
              <a:off x="152" y="93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58" name="Text Box 50"/>
            <p:cNvSpPr txBox="1">
              <a:spLocks noChangeArrowheads="1"/>
            </p:cNvSpPr>
            <p:nvPr/>
          </p:nvSpPr>
          <p:spPr bwMode="auto">
            <a:xfrm>
              <a:off x="115" y="914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0 1 2 3 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4 5 6 7 8 </a:t>
              </a:r>
            </a:p>
          </p:txBody>
        </p:sp>
      </p:grpSp>
      <p:sp>
        <p:nvSpPr>
          <p:cNvPr id="55334" name="Rectangle 51"/>
          <p:cNvSpPr>
            <a:spLocks noChangeArrowheads="1"/>
          </p:cNvSpPr>
          <p:nvPr/>
        </p:nvSpPr>
        <p:spPr bwMode="auto">
          <a:xfrm>
            <a:off x="1952625" y="3179763"/>
            <a:ext cx="628650" cy="2286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35" name="Text Box 52"/>
          <p:cNvSpPr txBox="1">
            <a:spLocks noChangeArrowheads="1"/>
          </p:cNvSpPr>
          <p:nvPr/>
        </p:nvSpPr>
        <p:spPr bwMode="auto">
          <a:xfrm>
            <a:off x="1738314" y="3144838"/>
            <a:ext cx="15128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>
                <a:solidFill>
                  <a:prstClr val="black"/>
                </a:solidFill>
                <a:latin typeface="Arial" charset="0"/>
              </a:rPr>
              <a:t>0 </a:t>
            </a:r>
            <a:r>
              <a:rPr lang="en-US" sz="1400">
                <a:solidFill>
                  <a:prstClr val="white"/>
                </a:solidFill>
                <a:latin typeface="Arial" charset="0"/>
              </a:rPr>
              <a:t>1 2 3 4</a:t>
            </a:r>
            <a:r>
              <a:rPr lang="en-US" sz="1400">
                <a:solidFill>
                  <a:prstClr val="black"/>
                </a:solidFill>
                <a:latin typeface="Arial" charset="0"/>
              </a:rPr>
              <a:t> 5 6 7 8 </a:t>
            </a:r>
          </a:p>
        </p:txBody>
      </p:sp>
      <p:grpSp>
        <p:nvGrpSpPr>
          <p:cNvPr id="47144" name="Group 53"/>
          <p:cNvGrpSpPr>
            <a:grpSpLocks/>
          </p:cNvGrpSpPr>
          <p:nvPr/>
        </p:nvGrpSpPr>
        <p:grpSpPr bwMode="auto">
          <a:xfrm>
            <a:off x="1735139" y="3419475"/>
            <a:ext cx="1512887" cy="304800"/>
            <a:chOff x="112" y="2105"/>
            <a:chExt cx="953" cy="192"/>
          </a:xfrm>
        </p:grpSpPr>
        <p:sp>
          <p:nvSpPr>
            <p:cNvPr id="55355" name="Rectangle 54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56" name="Text Box 55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0 1</a:t>
              </a:r>
              <a:r>
                <a:rPr lang="en-US" sz="1400">
                  <a:solidFill>
                    <a:prstClr val="white"/>
                  </a:solidFill>
                  <a:latin typeface="Arial" charset="0"/>
                </a:rPr>
                <a:t> 2 3 4 5</a:t>
              </a:r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47145" name="Group 56"/>
          <p:cNvGrpSpPr>
            <a:grpSpLocks/>
          </p:cNvGrpSpPr>
          <p:nvPr/>
        </p:nvGrpSpPr>
        <p:grpSpPr bwMode="auto">
          <a:xfrm>
            <a:off x="1724025" y="4002091"/>
            <a:ext cx="1512888" cy="304800"/>
            <a:chOff x="112" y="1657"/>
            <a:chExt cx="953" cy="192"/>
          </a:xfrm>
        </p:grpSpPr>
        <p:sp>
          <p:nvSpPr>
            <p:cNvPr id="55353" name="Rectangle 57"/>
            <p:cNvSpPr>
              <a:spLocks noChangeArrowheads="1"/>
            </p:cNvSpPr>
            <p:nvPr/>
          </p:nvSpPr>
          <p:spPr bwMode="auto">
            <a:xfrm>
              <a:off x="338" y="1686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54" name="Text Box 58"/>
            <p:cNvSpPr txBox="1">
              <a:spLocks noChangeArrowheads="1"/>
            </p:cNvSpPr>
            <p:nvPr/>
          </p:nvSpPr>
          <p:spPr bwMode="auto">
            <a:xfrm>
              <a:off x="112" y="1657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0 1</a:t>
              </a:r>
              <a:r>
                <a:rPr lang="en-US" sz="1400" dirty="0">
                  <a:solidFill>
                    <a:prstClr val="white"/>
                  </a:solidFill>
                  <a:latin typeface="Arial" charset="0"/>
                </a:rPr>
                <a:t> 2 </a:t>
              </a:r>
              <a:r>
                <a:rPr lang="en-US" sz="1400" dirty="0">
                  <a:solidFill>
                    <a:srgbClr val="92D050"/>
                  </a:solidFill>
                  <a:latin typeface="Arial" charset="0"/>
                </a:rPr>
                <a:t>3</a:t>
              </a:r>
              <a:r>
                <a:rPr lang="en-US" sz="1400" dirty="0">
                  <a:solidFill>
                    <a:prstClr val="white"/>
                  </a:solidFill>
                  <a:latin typeface="Arial" charset="0"/>
                </a:rPr>
                <a:t> 4 5</a:t>
              </a: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47146" name="Group 59"/>
          <p:cNvGrpSpPr>
            <a:grpSpLocks/>
          </p:cNvGrpSpPr>
          <p:nvPr/>
        </p:nvGrpSpPr>
        <p:grpSpPr bwMode="auto">
          <a:xfrm>
            <a:off x="1731964" y="5054947"/>
            <a:ext cx="1512887" cy="304800"/>
            <a:chOff x="112" y="2105"/>
            <a:chExt cx="953" cy="192"/>
          </a:xfrm>
        </p:grpSpPr>
        <p:sp>
          <p:nvSpPr>
            <p:cNvPr id="55351" name="Rectangle 60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52" name="Text Box 61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0 1</a:t>
              </a:r>
              <a:r>
                <a:rPr lang="en-US" sz="1400" dirty="0">
                  <a:solidFill>
                    <a:prstClr val="white"/>
                  </a:solidFill>
                  <a:latin typeface="Arial" charset="0"/>
                </a:rPr>
                <a:t> 2 </a:t>
              </a:r>
              <a:r>
                <a:rPr lang="en-US" sz="1400" dirty="0">
                  <a:solidFill>
                    <a:srgbClr val="92D050"/>
                  </a:solidFill>
                  <a:latin typeface="Arial" charset="0"/>
                </a:rPr>
                <a:t>3</a:t>
              </a:r>
              <a:r>
                <a:rPr lang="en-US" sz="1400" dirty="0">
                  <a:solidFill>
                    <a:prstClr val="white"/>
                  </a:solidFill>
                  <a:latin typeface="Arial" charset="0"/>
                </a:rPr>
                <a:t> </a:t>
              </a:r>
              <a:r>
                <a:rPr lang="en-US" sz="1400" dirty="0">
                  <a:solidFill>
                    <a:srgbClr val="92D050"/>
                  </a:solidFill>
                  <a:latin typeface="Arial" charset="0"/>
                </a:rPr>
                <a:t>4</a:t>
              </a:r>
              <a:r>
                <a:rPr lang="en-US" sz="1400" dirty="0">
                  <a:solidFill>
                    <a:prstClr val="white"/>
                  </a:solidFill>
                  <a:latin typeface="Arial" charset="0"/>
                </a:rPr>
                <a:t> 5</a:t>
              </a: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47147" name="Group 62"/>
          <p:cNvGrpSpPr>
            <a:grpSpLocks/>
          </p:cNvGrpSpPr>
          <p:nvPr/>
        </p:nvGrpSpPr>
        <p:grpSpPr bwMode="auto">
          <a:xfrm>
            <a:off x="1728789" y="5318472"/>
            <a:ext cx="1512887" cy="304800"/>
            <a:chOff x="112" y="2105"/>
            <a:chExt cx="953" cy="192"/>
          </a:xfrm>
        </p:grpSpPr>
        <p:sp>
          <p:nvSpPr>
            <p:cNvPr id="55349" name="Rectangle 63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50" name="Text Box 64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0 1</a:t>
              </a:r>
              <a:r>
                <a:rPr lang="en-US" sz="1400" dirty="0">
                  <a:solidFill>
                    <a:prstClr val="white"/>
                  </a:solidFill>
                  <a:latin typeface="Arial" charset="0"/>
                </a:rPr>
                <a:t> 2 </a:t>
              </a:r>
              <a:r>
                <a:rPr lang="en-US" sz="1400" dirty="0">
                  <a:solidFill>
                    <a:srgbClr val="92D050"/>
                  </a:solidFill>
                  <a:latin typeface="Arial" charset="0"/>
                </a:rPr>
                <a:t>3</a:t>
              </a:r>
              <a:r>
                <a:rPr lang="en-US" sz="1400" dirty="0">
                  <a:solidFill>
                    <a:prstClr val="white"/>
                  </a:solidFill>
                  <a:latin typeface="Arial" charset="0"/>
                </a:rPr>
                <a:t> </a:t>
              </a:r>
              <a:r>
                <a:rPr lang="en-US" sz="1400" dirty="0">
                  <a:solidFill>
                    <a:srgbClr val="92D050"/>
                  </a:solidFill>
                  <a:latin typeface="Arial" charset="0"/>
                </a:rPr>
                <a:t>4</a:t>
              </a:r>
              <a:r>
                <a:rPr lang="en-US" sz="1400" dirty="0">
                  <a:solidFill>
                    <a:prstClr val="white"/>
                  </a:solidFill>
                  <a:latin typeface="Arial" charset="0"/>
                </a:rPr>
                <a:t> </a:t>
              </a:r>
              <a:r>
                <a:rPr lang="en-US" sz="1400" dirty="0">
                  <a:solidFill>
                    <a:srgbClr val="92D050"/>
                  </a:solidFill>
                  <a:latin typeface="Arial" charset="0"/>
                </a:rPr>
                <a:t>5</a:t>
              </a: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 6 7 8 </a:t>
              </a:r>
            </a:p>
          </p:txBody>
        </p:sp>
      </p:grpSp>
      <p:grpSp>
        <p:nvGrpSpPr>
          <p:cNvPr id="47148" name="Group 65"/>
          <p:cNvGrpSpPr>
            <a:grpSpLocks/>
          </p:cNvGrpSpPr>
          <p:nvPr/>
        </p:nvGrpSpPr>
        <p:grpSpPr bwMode="auto">
          <a:xfrm>
            <a:off x="1725614" y="5559772"/>
            <a:ext cx="1512887" cy="304800"/>
            <a:chOff x="112" y="2105"/>
            <a:chExt cx="953" cy="192"/>
          </a:xfrm>
        </p:grpSpPr>
        <p:sp>
          <p:nvSpPr>
            <p:cNvPr id="55347" name="Rectangle 66"/>
            <p:cNvSpPr>
              <a:spLocks noChangeArrowheads="1"/>
            </p:cNvSpPr>
            <p:nvPr/>
          </p:nvSpPr>
          <p:spPr bwMode="auto">
            <a:xfrm>
              <a:off x="338" y="2127"/>
              <a:ext cx="396" cy="144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5348" name="Text Box 67"/>
            <p:cNvSpPr txBox="1">
              <a:spLocks noChangeArrowheads="1"/>
            </p:cNvSpPr>
            <p:nvPr/>
          </p:nvSpPr>
          <p:spPr bwMode="auto">
            <a:xfrm>
              <a:off x="112" y="2105"/>
              <a:ext cx="9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0 1</a:t>
              </a:r>
              <a:r>
                <a:rPr lang="en-US" sz="1400" dirty="0">
                  <a:solidFill>
                    <a:prstClr val="white"/>
                  </a:solidFill>
                  <a:latin typeface="Arial" charset="0"/>
                </a:rPr>
                <a:t> 2 </a:t>
              </a:r>
              <a:r>
                <a:rPr lang="en-US" sz="1400" dirty="0">
                  <a:solidFill>
                    <a:srgbClr val="92D050"/>
                  </a:solidFill>
                  <a:latin typeface="Arial" charset="0"/>
                </a:rPr>
                <a:t>3 4 5 </a:t>
              </a:r>
              <a:r>
                <a:rPr lang="en-US" sz="1400" dirty="0">
                  <a:solidFill>
                    <a:prstClr val="black"/>
                  </a:solidFill>
                  <a:latin typeface="Arial" charset="0"/>
                </a:rPr>
                <a:t>6 7 8 </a:t>
              </a:r>
            </a:p>
          </p:txBody>
        </p:sp>
      </p:grpSp>
      <p:sp>
        <p:nvSpPr>
          <p:cNvPr id="55341" name="Line 88"/>
          <p:cNvSpPr>
            <a:spLocks noChangeShapeType="1"/>
          </p:cNvSpPr>
          <p:nvPr/>
        </p:nvSpPr>
        <p:spPr bwMode="auto">
          <a:xfrm flipH="1">
            <a:off x="5489575" y="3833813"/>
            <a:ext cx="2070100" cy="13446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42" name="Line 89"/>
          <p:cNvSpPr>
            <a:spLocks noChangeShapeType="1"/>
          </p:cNvSpPr>
          <p:nvPr/>
        </p:nvSpPr>
        <p:spPr bwMode="auto">
          <a:xfrm flipH="1">
            <a:off x="5541963" y="4141788"/>
            <a:ext cx="2070100" cy="134461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43" name="Text Box 90"/>
          <p:cNvSpPr txBox="1">
            <a:spLocks noChangeArrowheads="1"/>
          </p:cNvSpPr>
          <p:nvPr/>
        </p:nvSpPr>
        <p:spPr bwMode="auto">
          <a:xfrm>
            <a:off x="3814764" y="5003800"/>
            <a:ext cx="1698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>
                <a:solidFill>
                  <a:prstClr val="black"/>
                </a:solidFill>
              </a:rPr>
              <a:t>record ack4 arrived</a:t>
            </a:r>
          </a:p>
        </p:txBody>
      </p:sp>
      <p:sp>
        <p:nvSpPr>
          <p:cNvPr id="55344" name="Text Box 91"/>
          <p:cNvSpPr txBox="1">
            <a:spLocks noChangeArrowheads="1"/>
          </p:cNvSpPr>
          <p:nvPr/>
        </p:nvSpPr>
        <p:spPr bwMode="auto">
          <a:xfrm>
            <a:off x="3833814" y="5300663"/>
            <a:ext cx="16986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>
                <a:solidFill>
                  <a:prstClr val="black"/>
                </a:solidFill>
              </a:rPr>
              <a:t>record ack5 arrived</a:t>
            </a:r>
          </a:p>
        </p:txBody>
      </p:sp>
      <p:sp>
        <p:nvSpPr>
          <p:cNvPr id="55345" name="Line 92"/>
          <p:cNvSpPr>
            <a:spLocks noChangeShapeType="1"/>
          </p:cNvSpPr>
          <p:nvPr/>
        </p:nvSpPr>
        <p:spPr bwMode="auto">
          <a:xfrm flipH="1">
            <a:off x="6653214" y="5353051"/>
            <a:ext cx="922337" cy="5746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5346" name="Text Box 93"/>
          <p:cNvSpPr txBox="1">
            <a:spLocks noChangeArrowheads="1"/>
          </p:cNvSpPr>
          <p:nvPr/>
        </p:nvSpPr>
        <p:spPr bwMode="auto">
          <a:xfrm>
            <a:off x="3908425" y="6044778"/>
            <a:ext cx="3498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1">
                <a:solidFill>
                  <a:prstClr val="black"/>
                </a:solidFill>
              </a:rPr>
              <a:t>Q: what happens when ack2 arrives?</a:t>
            </a:r>
          </a:p>
        </p:txBody>
      </p:sp>
      <p:sp>
        <p:nvSpPr>
          <p:cNvPr id="2" name="Rectangle 1"/>
          <p:cNvSpPr/>
          <p:nvPr/>
        </p:nvSpPr>
        <p:spPr>
          <a:xfrm>
            <a:off x="5541964" y="165033"/>
            <a:ext cx="6650036" cy="58477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>
            <a:spAutoFit/>
          </a:bodyPr>
          <a:lstStyle/>
          <a:p>
            <a:r>
              <a:rPr lang="sv-SE" sz="1600" dirty="0" smtClean="0"/>
              <a:t>https://media.pearsoncmg.com/aw/ecs_kurose_compnetwork_7/cw/content/interactiveanimations/selective-repeat-protocol/index.html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61631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524B-4689-4349-8A61-994FB85E95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22522" y="397467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2116977" y="1268760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242" y="3068960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2256716" y="1916833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2423592" y="1268760"/>
            <a:ext cx="7107270" cy="4642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Transport layer services in Internet</a:t>
            </a:r>
          </a:p>
          <a:p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Addressing, multiplexing/</a:t>
            </a:r>
            <a:r>
              <a:rPr lang="en-US" sz="2400" dirty="0" err="1">
                <a:solidFill>
                  <a:prstClr val="black">
                    <a:lumMod val="50000"/>
                    <a:lumOff val="50000"/>
                  </a:prstClr>
                </a:solidFill>
              </a:rPr>
              <a:t>demultiplexing</a:t>
            </a:r>
            <a:endParaRPr lang="en-US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Connectionless, unreliable transport: UDP</a:t>
            </a:r>
          </a:p>
          <a:p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principles of reliable data transfer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Efficiency perspective: pipelined protocols &amp; error control through go-back-n, selective-repeat</a:t>
            </a:r>
          </a:p>
          <a:p>
            <a:pPr lvl="2"/>
            <a:r>
              <a:rPr lang="en-US" dirty="0">
                <a:solidFill>
                  <a:prstClr val="black"/>
                </a:solidFill>
              </a:rPr>
              <a:t>Sequence numbers</a:t>
            </a:r>
          </a:p>
          <a:p>
            <a:pPr lvl="2"/>
            <a:endParaRPr lang="en-US" dirty="0">
              <a:solidFill>
                <a:prstClr val="black"/>
              </a:solidFill>
            </a:endParaRPr>
          </a:p>
          <a:p>
            <a:r>
              <a:rPr lang="en-US" sz="20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Next: connection-oriented transport: TCP</a:t>
            </a:r>
          </a:p>
          <a:p>
            <a:pPr lvl="1"/>
            <a:r>
              <a:rPr lang="en-US" sz="20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reliable transfer</a:t>
            </a:r>
          </a:p>
          <a:p>
            <a:pPr lvl="1"/>
            <a:r>
              <a:rPr lang="en-US" sz="20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flow control</a:t>
            </a:r>
          </a:p>
          <a:p>
            <a:pPr lvl="1"/>
            <a:r>
              <a:rPr lang="en-US" sz="20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connection management</a:t>
            </a:r>
            <a:endParaRPr lang="en-US" sz="180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/>
            <a:r>
              <a:rPr lang="en-US" sz="20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TCP congestion control</a:t>
            </a:r>
          </a:p>
          <a:p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00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9BC794C5-0DE0-42B3-89CA-542BB820CF65}" type="slidenum">
              <a:rPr lang="en-US" sz="1200" smtClean="0">
                <a:solidFill>
                  <a:prstClr val="black"/>
                </a:solidFill>
              </a:rPr>
              <a:pPr>
                <a:defRPr/>
              </a:pPr>
              <a:t>44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470510" y="-11344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>
                <a:ea typeface="ＭＳ Ｐゴシック" charset="0"/>
              </a:rPr>
              <a:t>Selective repeat:</a:t>
            </a:r>
            <a:br>
              <a:rPr lang="en-US" dirty="0">
                <a:ea typeface="ＭＳ Ｐゴシック" charset="0"/>
              </a:rPr>
            </a:br>
            <a:r>
              <a:rPr lang="en-US" dirty="0">
                <a:ea typeface="ＭＳ Ｐゴシック" charset="0"/>
              </a:rPr>
              <a:t>Sequence numbers</a:t>
            </a:r>
            <a:endParaRPr lang="en-US" dirty="0">
              <a:ea typeface="ＭＳ Ｐゴシック" charset="0"/>
            </a:endParaRP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59607" y="1288624"/>
            <a:ext cx="5830702" cy="295079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example: 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 err="1"/>
              <a:t>seq</a:t>
            </a:r>
            <a:r>
              <a:rPr lang="en-US" sz="2400" dirty="0"/>
              <a:t> #</a:t>
            </a:r>
            <a:r>
              <a:rPr lang="ja-JP" altLang="en-US" sz="2400" dirty="0"/>
              <a:t>’</a:t>
            </a:r>
            <a:r>
              <a:rPr lang="en-US" altLang="ja-JP" sz="2400" dirty="0"/>
              <a:t>s: 0, 1, 2, 3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/>
              <a:t>window size=3</a:t>
            </a:r>
            <a:endParaRPr lang="en-US" dirty="0" smtClean="0"/>
          </a:p>
        </p:txBody>
      </p:sp>
      <p:sp>
        <p:nvSpPr>
          <p:cNvPr id="56326" name="Text Box 40"/>
          <p:cNvSpPr txBox="1">
            <a:spLocks noChangeArrowheads="1"/>
          </p:cNvSpPr>
          <p:nvPr/>
        </p:nvSpPr>
        <p:spPr bwMode="auto">
          <a:xfrm>
            <a:off x="10001860" y="195263"/>
            <a:ext cx="14695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>
                <a:solidFill>
                  <a:prstClr val="black"/>
                </a:solidFill>
              </a:rPr>
              <a:t>receiver window</a:t>
            </a:r>
          </a:p>
          <a:p>
            <a:pPr>
              <a:defRPr/>
            </a:pPr>
            <a:r>
              <a:rPr lang="en-US" sz="1400">
                <a:solidFill>
                  <a:prstClr val="black"/>
                </a:solidFill>
              </a:rPr>
              <a:t>(after receipt)</a:t>
            </a:r>
          </a:p>
        </p:txBody>
      </p:sp>
      <p:sp>
        <p:nvSpPr>
          <p:cNvPr id="56327" name="Text Box 41"/>
          <p:cNvSpPr txBox="1">
            <a:spLocks noChangeArrowheads="1"/>
          </p:cNvSpPr>
          <p:nvPr/>
        </p:nvSpPr>
        <p:spPr bwMode="auto">
          <a:xfrm>
            <a:off x="7241196" y="198438"/>
            <a:ext cx="13773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>
                <a:solidFill>
                  <a:prstClr val="black"/>
                </a:solidFill>
              </a:rPr>
              <a:t>sender window</a:t>
            </a:r>
          </a:p>
          <a:p>
            <a:pPr>
              <a:defRPr/>
            </a:pPr>
            <a:r>
              <a:rPr lang="en-US" sz="1400">
                <a:solidFill>
                  <a:prstClr val="black"/>
                </a:solidFill>
              </a:rPr>
              <a:t>(after receipt)</a:t>
            </a:r>
          </a:p>
        </p:txBody>
      </p:sp>
      <p:sp>
        <p:nvSpPr>
          <p:cNvPr id="56328" name="Line 58"/>
          <p:cNvSpPr>
            <a:spLocks noChangeShapeType="1"/>
          </p:cNvSpPr>
          <p:nvPr/>
        </p:nvSpPr>
        <p:spPr bwMode="auto">
          <a:xfrm>
            <a:off x="7326922" y="688975"/>
            <a:ext cx="1109663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6329" name="Line 59"/>
          <p:cNvSpPr>
            <a:spLocks noChangeShapeType="1"/>
          </p:cNvSpPr>
          <p:nvPr/>
        </p:nvSpPr>
        <p:spPr bwMode="auto">
          <a:xfrm>
            <a:off x="10108222" y="688975"/>
            <a:ext cx="1109663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373889" name="Group 129"/>
          <p:cNvGrpSpPr>
            <a:grpSpLocks/>
          </p:cNvGrpSpPr>
          <p:nvPr/>
        </p:nvGrpSpPr>
        <p:grpSpPr bwMode="auto">
          <a:xfrm>
            <a:off x="7345972" y="4025900"/>
            <a:ext cx="4276725" cy="2363788"/>
            <a:chOff x="2796" y="2536"/>
            <a:chExt cx="2694" cy="1489"/>
          </a:xfrm>
        </p:grpSpPr>
        <p:grpSp>
          <p:nvGrpSpPr>
            <p:cNvPr id="48182" name="Group 8"/>
            <p:cNvGrpSpPr>
              <a:grpSpLocks/>
            </p:cNvGrpSpPr>
            <p:nvPr/>
          </p:nvGrpSpPr>
          <p:grpSpPr bwMode="auto">
            <a:xfrm>
              <a:off x="2808" y="2584"/>
              <a:ext cx="649" cy="173"/>
              <a:chOff x="1895" y="3931"/>
              <a:chExt cx="649" cy="173"/>
            </a:xfrm>
          </p:grpSpPr>
          <p:sp>
            <p:nvSpPr>
              <p:cNvPr id="56408" name="Rectangle 7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409" name="Text Box 6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>
                    <a:solidFill>
                      <a:prstClr val="white"/>
                    </a:solidFill>
                    <a:latin typeface="Arial" charset="0"/>
                  </a:rPr>
                  <a:t>0 1 2</a:t>
                </a:r>
                <a:r>
                  <a:rPr lang="en-US" sz="1200">
                    <a:solidFill>
                      <a:prstClr val="black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grpSp>
          <p:nvGrpSpPr>
            <p:cNvPr id="48183" name="Group 9"/>
            <p:cNvGrpSpPr>
              <a:grpSpLocks/>
            </p:cNvGrpSpPr>
            <p:nvPr/>
          </p:nvGrpSpPr>
          <p:grpSpPr bwMode="auto">
            <a:xfrm>
              <a:off x="2820" y="2757"/>
              <a:ext cx="649" cy="173"/>
              <a:chOff x="1895" y="3931"/>
              <a:chExt cx="649" cy="173"/>
            </a:xfrm>
          </p:grpSpPr>
          <p:sp>
            <p:nvSpPr>
              <p:cNvPr id="56406" name="Rectangle 10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407" name="Text Box 11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>
                    <a:solidFill>
                      <a:prstClr val="white"/>
                    </a:solidFill>
                    <a:latin typeface="Arial" charset="0"/>
                  </a:rPr>
                  <a:t>0 1 2</a:t>
                </a:r>
                <a:r>
                  <a:rPr lang="en-US" sz="1200">
                    <a:solidFill>
                      <a:prstClr val="black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grpSp>
          <p:nvGrpSpPr>
            <p:cNvPr id="48184" name="Group 12"/>
            <p:cNvGrpSpPr>
              <a:grpSpLocks/>
            </p:cNvGrpSpPr>
            <p:nvPr/>
          </p:nvGrpSpPr>
          <p:grpSpPr bwMode="auto">
            <a:xfrm>
              <a:off x="2825" y="2923"/>
              <a:ext cx="649" cy="173"/>
              <a:chOff x="1895" y="3931"/>
              <a:chExt cx="649" cy="173"/>
            </a:xfrm>
          </p:grpSpPr>
          <p:sp>
            <p:nvSpPr>
              <p:cNvPr id="56404" name="Rectangle 13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405" name="Text Box 14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>
                    <a:solidFill>
                      <a:prstClr val="white"/>
                    </a:solidFill>
                    <a:latin typeface="Arial" charset="0"/>
                  </a:rPr>
                  <a:t>0 1 2</a:t>
                </a:r>
                <a:r>
                  <a:rPr lang="en-US" sz="1200">
                    <a:solidFill>
                      <a:prstClr val="black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sp>
          <p:nvSpPr>
            <p:cNvPr id="56377" name="Line 15"/>
            <p:cNvSpPr>
              <a:spLocks noChangeShapeType="1"/>
            </p:cNvSpPr>
            <p:nvPr/>
          </p:nvSpPr>
          <p:spPr bwMode="auto">
            <a:xfrm>
              <a:off x="3449" y="2671"/>
              <a:ext cx="1151" cy="15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78" name="Line 16"/>
            <p:cNvSpPr>
              <a:spLocks noChangeShapeType="1"/>
            </p:cNvSpPr>
            <p:nvPr/>
          </p:nvSpPr>
          <p:spPr bwMode="auto">
            <a:xfrm>
              <a:off x="3468" y="2851"/>
              <a:ext cx="1139" cy="144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79" name="Line 17"/>
            <p:cNvSpPr>
              <a:spLocks noChangeShapeType="1"/>
            </p:cNvSpPr>
            <p:nvPr/>
          </p:nvSpPr>
          <p:spPr bwMode="auto">
            <a:xfrm>
              <a:off x="3487" y="3031"/>
              <a:ext cx="1124" cy="132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80" name="Text Box 18"/>
            <p:cNvSpPr txBox="1">
              <a:spLocks noChangeArrowheads="1"/>
            </p:cNvSpPr>
            <p:nvPr/>
          </p:nvSpPr>
          <p:spPr bwMode="auto">
            <a:xfrm>
              <a:off x="3520" y="2536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</a:rPr>
                <a:t>pkt0</a:t>
              </a:r>
            </a:p>
          </p:txBody>
        </p:sp>
        <p:sp>
          <p:nvSpPr>
            <p:cNvPr id="56381" name="Text Box 19"/>
            <p:cNvSpPr txBox="1">
              <a:spLocks noChangeArrowheads="1"/>
            </p:cNvSpPr>
            <p:nvPr/>
          </p:nvSpPr>
          <p:spPr bwMode="auto">
            <a:xfrm>
              <a:off x="3518" y="2716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</a:rPr>
                <a:t>pkt1</a:t>
              </a:r>
            </a:p>
          </p:txBody>
        </p:sp>
        <p:sp>
          <p:nvSpPr>
            <p:cNvPr id="56382" name="Text Box 20"/>
            <p:cNvSpPr txBox="1">
              <a:spLocks noChangeArrowheads="1"/>
            </p:cNvSpPr>
            <p:nvPr/>
          </p:nvSpPr>
          <p:spPr bwMode="auto">
            <a:xfrm>
              <a:off x="3516" y="2896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</a:rPr>
                <a:t>pkt2</a:t>
              </a:r>
            </a:p>
          </p:txBody>
        </p:sp>
        <p:grpSp>
          <p:nvGrpSpPr>
            <p:cNvPr id="48191" name="Group 23"/>
            <p:cNvGrpSpPr>
              <a:grpSpLocks/>
            </p:cNvGrpSpPr>
            <p:nvPr/>
          </p:nvGrpSpPr>
          <p:grpSpPr bwMode="auto">
            <a:xfrm>
              <a:off x="2827" y="3573"/>
              <a:ext cx="649" cy="173"/>
              <a:chOff x="1895" y="3931"/>
              <a:chExt cx="649" cy="173"/>
            </a:xfrm>
          </p:grpSpPr>
          <p:sp>
            <p:nvSpPr>
              <p:cNvPr id="56402" name="Rectangle 24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403" name="Text Box 25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>
                    <a:solidFill>
                      <a:prstClr val="white"/>
                    </a:solidFill>
                    <a:latin typeface="Arial" charset="0"/>
                  </a:rPr>
                  <a:t>0 1 2</a:t>
                </a:r>
                <a:r>
                  <a:rPr lang="en-US" sz="1200">
                    <a:solidFill>
                      <a:prstClr val="black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sp>
          <p:nvSpPr>
            <p:cNvPr id="56384" name="Line 32"/>
            <p:cNvSpPr>
              <a:spLocks noChangeShapeType="1"/>
            </p:cNvSpPr>
            <p:nvPr/>
          </p:nvSpPr>
          <p:spPr bwMode="auto">
            <a:xfrm>
              <a:off x="3489" y="3657"/>
              <a:ext cx="1124" cy="141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85" name="Text Box 35"/>
            <p:cNvSpPr txBox="1">
              <a:spLocks noChangeArrowheads="1"/>
            </p:cNvSpPr>
            <p:nvPr/>
          </p:nvSpPr>
          <p:spPr bwMode="auto">
            <a:xfrm>
              <a:off x="3542" y="3522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</a:rPr>
                <a:t>pkt0</a:t>
              </a:r>
            </a:p>
          </p:txBody>
        </p:sp>
        <p:sp>
          <p:nvSpPr>
            <p:cNvPr id="56386" name="Text Box 39"/>
            <p:cNvSpPr txBox="1">
              <a:spLocks noChangeArrowheads="1"/>
            </p:cNvSpPr>
            <p:nvPr/>
          </p:nvSpPr>
          <p:spPr bwMode="auto">
            <a:xfrm>
              <a:off x="2817" y="3322"/>
              <a:ext cx="871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timeout</a:t>
              </a:r>
            </a:p>
            <a:p>
              <a:pPr>
                <a:lnSpc>
                  <a:spcPct val="90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retransmit pkt0</a:t>
              </a:r>
            </a:p>
          </p:txBody>
        </p:sp>
        <p:sp>
          <p:nvSpPr>
            <p:cNvPr id="56387" name="Rectangle 45"/>
            <p:cNvSpPr>
              <a:spLocks noChangeArrowheads="1"/>
            </p:cNvSpPr>
            <p:nvPr/>
          </p:nvSpPr>
          <p:spPr bwMode="auto">
            <a:xfrm>
              <a:off x="4729" y="2774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88" name="Text Box 46"/>
            <p:cNvSpPr txBox="1">
              <a:spLocks noChangeArrowheads="1"/>
            </p:cNvSpPr>
            <p:nvPr/>
          </p:nvSpPr>
          <p:spPr bwMode="auto">
            <a:xfrm>
              <a:off x="4610" y="2743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0</a:t>
              </a:r>
              <a:r>
                <a:rPr lang="en-US" sz="1200">
                  <a:solidFill>
                    <a:prstClr val="white"/>
                  </a:solidFill>
                  <a:latin typeface="Arial" charset="0"/>
                </a:rPr>
                <a:t> 1 2 3</a:t>
              </a: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 0 1 2</a:t>
              </a:r>
            </a:p>
          </p:txBody>
        </p:sp>
        <p:sp>
          <p:nvSpPr>
            <p:cNvPr id="56389" name="Rectangle 50"/>
            <p:cNvSpPr>
              <a:spLocks noChangeArrowheads="1"/>
            </p:cNvSpPr>
            <p:nvPr/>
          </p:nvSpPr>
          <p:spPr bwMode="auto">
            <a:xfrm>
              <a:off x="4805" y="2945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90" name="Text Box 51"/>
            <p:cNvSpPr txBox="1">
              <a:spLocks noChangeArrowheads="1"/>
            </p:cNvSpPr>
            <p:nvPr/>
          </p:nvSpPr>
          <p:spPr bwMode="auto">
            <a:xfrm>
              <a:off x="4608" y="2916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0 1</a:t>
              </a:r>
              <a:r>
                <a:rPr lang="en-US" sz="1200">
                  <a:solidFill>
                    <a:prstClr val="white"/>
                  </a:solidFill>
                  <a:latin typeface="Arial" charset="0"/>
                </a:rPr>
                <a:t> 2 3 0</a:t>
              </a: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 1 2</a:t>
              </a:r>
            </a:p>
          </p:txBody>
        </p:sp>
        <p:sp>
          <p:nvSpPr>
            <p:cNvPr id="56391" name="Rectangle 53"/>
            <p:cNvSpPr>
              <a:spLocks noChangeArrowheads="1"/>
            </p:cNvSpPr>
            <p:nvPr/>
          </p:nvSpPr>
          <p:spPr bwMode="auto">
            <a:xfrm>
              <a:off x="4887" y="3111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92" name="Text Box 54"/>
            <p:cNvSpPr txBox="1">
              <a:spLocks noChangeArrowheads="1"/>
            </p:cNvSpPr>
            <p:nvPr/>
          </p:nvSpPr>
          <p:spPr bwMode="auto">
            <a:xfrm>
              <a:off x="4610" y="3082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0 1 2 </a:t>
              </a:r>
              <a:r>
                <a:rPr lang="en-US" sz="1200">
                  <a:solidFill>
                    <a:prstClr val="white"/>
                  </a:solidFill>
                  <a:latin typeface="Arial" charset="0"/>
                </a:rPr>
                <a:t>3 0 1</a:t>
              </a: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 2</a:t>
              </a:r>
            </a:p>
          </p:txBody>
        </p:sp>
        <p:sp>
          <p:nvSpPr>
            <p:cNvPr id="56393" name="Line 62"/>
            <p:cNvSpPr>
              <a:spLocks noChangeShapeType="1"/>
            </p:cNvSpPr>
            <p:nvPr/>
          </p:nvSpPr>
          <p:spPr bwMode="auto">
            <a:xfrm flipH="1">
              <a:off x="3744" y="2826"/>
              <a:ext cx="822" cy="344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94" name="Line 63"/>
            <p:cNvSpPr>
              <a:spLocks noChangeShapeType="1"/>
            </p:cNvSpPr>
            <p:nvPr/>
          </p:nvSpPr>
          <p:spPr bwMode="auto">
            <a:xfrm flipH="1">
              <a:off x="3763" y="2992"/>
              <a:ext cx="822" cy="344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95" name="Line 64"/>
            <p:cNvSpPr>
              <a:spLocks noChangeShapeType="1"/>
            </p:cNvSpPr>
            <p:nvPr/>
          </p:nvSpPr>
          <p:spPr bwMode="auto">
            <a:xfrm flipH="1">
              <a:off x="3782" y="3158"/>
              <a:ext cx="822" cy="344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96" name="Text Box 65"/>
            <p:cNvSpPr txBox="1">
              <a:spLocks noChangeArrowheads="1"/>
            </p:cNvSpPr>
            <p:nvPr/>
          </p:nvSpPr>
          <p:spPr bwMode="auto">
            <a:xfrm>
              <a:off x="3628" y="3048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6397" name="Text Box 66"/>
            <p:cNvSpPr txBox="1">
              <a:spLocks noChangeArrowheads="1"/>
            </p:cNvSpPr>
            <p:nvPr/>
          </p:nvSpPr>
          <p:spPr bwMode="auto">
            <a:xfrm>
              <a:off x="3640" y="3228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6398" name="Text Box 67"/>
            <p:cNvSpPr txBox="1">
              <a:spLocks noChangeArrowheads="1"/>
            </p:cNvSpPr>
            <p:nvPr/>
          </p:nvSpPr>
          <p:spPr bwMode="auto">
            <a:xfrm>
              <a:off x="3659" y="3387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6399" name="Text Box 68"/>
            <p:cNvSpPr txBox="1">
              <a:spLocks noChangeArrowheads="1"/>
            </p:cNvSpPr>
            <p:nvPr/>
          </p:nvSpPr>
          <p:spPr bwMode="auto">
            <a:xfrm>
              <a:off x="4578" y="3650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1" dirty="0">
                  <a:solidFill>
                    <a:srgbClr val="CC0000"/>
                  </a:solidFill>
                </a:rPr>
                <a:t>will accept packet</a:t>
              </a:r>
            </a:p>
            <a:p>
              <a:pPr>
                <a:defRPr/>
              </a:pPr>
              <a:r>
                <a:rPr lang="en-US" sz="1200" i="1" dirty="0">
                  <a:solidFill>
                    <a:srgbClr val="CC0000"/>
                  </a:solidFill>
                </a:rPr>
                <a:t>with </a:t>
              </a:r>
              <a:r>
                <a:rPr lang="en-US" sz="1200" i="1" dirty="0" err="1">
                  <a:solidFill>
                    <a:srgbClr val="CC0000"/>
                  </a:solidFill>
                </a:rPr>
                <a:t>seq</a:t>
              </a:r>
              <a:r>
                <a:rPr lang="en-US" sz="1200" i="1" dirty="0">
                  <a:solidFill>
                    <a:srgbClr val="CC0000"/>
                  </a:solidFill>
                </a:rPr>
                <a:t> number 0</a:t>
              </a:r>
            </a:p>
          </p:txBody>
        </p:sp>
        <p:sp>
          <p:nvSpPr>
            <p:cNvPr id="56400" name="Line 69"/>
            <p:cNvSpPr>
              <a:spLocks noChangeShapeType="1"/>
            </p:cNvSpPr>
            <p:nvPr/>
          </p:nvSpPr>
          <p:spPr bwMode="auto">
            <a:xfrm flipV="1">
              <a:off x="5022" y="3269"/>
              <a:ext cx="0" cy="40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401" name="Text Box 117"/>
            <p:cNvSpPr txBox="1">
              <a:spLocks noChangeArrowheads="1"/>
            </p:cNvSpPr>
            <p:nvPr/>
          </p:nvSpPr>
          <p:spPr bwMode="auto">
            <a:xfrm>
              <a:off x="2796" y="3813"/>
              <a:ext cx="63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prstClr val="black"/>
                  </a:solidFill>
                </a:rPr>
                <a:t>(b) oops!</a:t>
              </a:r>
            </a:p>
          </p:txBody>
        </p:sp>
      </p:grpSp>
      <p:grpSp>
        <p:nvGrpSpPr>
          <p:cNvPr id="48139" name="Group 128"/>
          <p:cNvGrpSpPr>
            <a:grpSpLocks/>
          </p:cNvGrpSpPr>
          <p:nvPr/>
        </p:nvGrpSpPr>
        <p:grpSpPr bwMode="auto">
          <a:xfrm>
            <a:off x="7357085" y="825501"/>
            <a:ext cx="4294187" cy="2138363"/>
            <a:chOff x="2803" y="520"/>
            <a:chExt cx="2705" cy="1347"/>
          </a:xfrm>
        </p:grpSpPr>
        <p:grpSp>
          <p:nvGrpSpPr>
            <p:cNvPr id="48146" name="Group 72"/>
            <p:cNvGrpSpPr>
              <a:grpSpLocks/>
            </p:cNvGrpSpPr>
            <p:nvPr/>
          </p:nvGrpSpPr>
          <p:grpSpPr bwMode="auto">
            <a:xfrm>
              <a:off x="2819" y="568"/>
              <a:ext cx="649" cy="173"/>
              <a:chOff x="1895" y="3931"/>
              <a:chExt cx="649" cy="173"/>
            </a:xfrm>
          </p:grpSpPr>
          <p:sp>
            <p:nvSpPr>
              <p:cNvPr id="56372" name="Rectangle 73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373" name="Text Box 74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>
                    <a:solidFill>
                      <a:prstClr val="white"/>
                    </a:solidFill>
                    <a:latin typeface="Arial" charset="0"/>
                  </a:rPr>
                  <a:t>0 1 2</a:t>
                </a:r>
                <a:r>
                  <a:rPr lang="en-US" sz="1200">
                    <a:solidFill>
                      <a:prstClr val="black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grpSp>
          <p:nvGrpSpPr>
            <p:cNvPr id="48147" name="Group 75"/>
            <p:cNvGrpSpPr>
              <a:grpSpLocks/>
            </p:cNvGrpSpPr>
            <p:nvPr/>
          </p:nvGrpSpPr>
          <p:grpSpPr bwMode="auto">
            <a:xfrm>
              <a:off x="2831" y="741"/>
              <a:ext cx="649" cy="173"/>
              <a:chOff x="1895" y="3931"/>
              <a:chExt cx="649" cy="173"/>
            </a:xfrm>
          </p:grpSpPr>
          <p:sp>
            <p:nvSpPr>
              <p:cNvPr id="56370" name="Rectangle 76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371" name="Text Box 77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>
                    <a:solidFill>
                      <a:prstClr val="white"/>
                    </a:solidFill>
                    <a:latin typeface="Arial" charset="0"/>
                  </a:rPr>
                  <a:t>0 1 2</a:t>
                </a:r>
                <a:r>
                  <a:rPr lang="en-US" sz="1200">
                    <a:solidFill>
                      <a:prstClr val="black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grpSp>
          <p:nvGrpSpPr>
            <p:cNvPr id="48148" name="Group 78"/>
            <p:cNvGrpSpPr>
              <a:grpSpLocks/>
            </p:cNvGrpSpPr>
            <p:nvPr/>
          </p:nvGrpSpPr>
          <p:grpSpPr bwMode="auto">
            <a:xfrm>
              <a:off x="2836" y="907"/>
              <a:ext cx="649" cy="173"/>
              <a:chOff x="1895" y="3931"/>
              <a:chExt cx="649" cy="173"/>
            </a:xfrm>
          </p:grpSpPr>
          <p:sp>
            <p:nvSpPr>
              <p:cNvPr id="56368" name="Rectangle 79"/>
              <p:cNvSpPr>
                <a:spLocks noChangeArrowheads="1"/>
              </p:cNvSpPr>
              <p:nvPr/>
            </p:nvSpPr>
            <p:spPr bwMode="auto">
              <a:xfrm>
                <a:off x="1936" y="3962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369" name="Text Box 80"/>
              <p:cNvSpPr txBox="1">
                <a:spLocks noChangeArrowheads="1"/>
              </p:cNvSpPr>
              <p:nvPr/>
            </p:nvSpPr>
            <p:spPr bwMode="auto">
              <a:xfrm>
                <a:off x="1895" y="3931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>
                    <a:solidFill>
                      <a:prstClr val="white"/>
                    </a:solidFill>
                    <a:latin typeface="Arial" charset="0"/>
                  </a:rPr>
                  <a:t>0 1 2</a:t>
                </a:r>
                <a:r>
                  <a:rPr lang="en-US" sz="1200">
                    <a:solidFill>
                      <a:prstClr val="black"/>
                    </a:solidFill>
                    <a:latin typeface="Arial" charset="0"/>
                  </a:rPr>
                  <a:t> 3 0 1 2</a:t>
                </a:r>
              </a:p>
            </p:txBody>
          </p:sp>
        </p:grpSp>
        <p:sp>
          <p:nvSpPr>
            <p:cNvPr id="56341" name="Line 81"/>
            <p:cNvSpPr>
              <a:spLocks noChangeShapeType="1"/>
            </p:cNvSpPr>
            <p:nvPr/>
          </p:nvSpPr>
          <p:spPr bwMode="auto">
            <a:xfrm>
              <a:off x="3460" y="655"/>
              <a:ext cx="1151" cy="150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42" name="Line 82"/>
            <p:cNvSpPr>
              <a:spLocks noChangeShapeType="1"/>
            </p:cNvSpPr>
            <p:nvPr/>
          </p:nvSpPr>
          <p:spPr bwMode="auto">
            <a:xfrm>
              <a:off x="3479" y="835"/>
              <a:ext cx="1139" cy="144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43" name="Line 83"/>
            <p:cNvSpPr>
              <a:spLocks noChangeShapeType="1"/>
            </p:cNvSpPr>
            <p:nvPr/>
          </p:nvSpPr>
          <p:spPr bwMode="auto">
            <a:xfrm>
              <a:off x="3498" y="1015"/>
              <a:ext cx="1124" cy="132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44" name="Text Box 84"/>
            <p:cNvSpPr txBox="1">
              <a:spLocks noChangeArrowheads="1"/>
            </p:cNvSpPr>
            <p:nvPr/>
          </p:nvSpPr>
          <p:spPr bwMode="auto">
            <a:xfrm>
              <a:off x="3489" y="520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</a:rPr>
                <a:t>pkt0</a:t>
              </a:r>
            </a:p>
          </p:txBody>
        </p:sp>
        <p:sp>
          <p:nvSpPr>
            <p:cNvPr id="56345" name="Text Box 85"/>
            <p:cNvSpPr txBox="1">
              <a:spLocks noChangeArrowheads="1"/>
            </p:cNvSpPr>
            <p:nvPr/>
          </p:nvSpPr>
          <p:spPr bwMode="auto">
            <a:xfrm>
              <a:off x="3529" y="700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</a:rPr>
                <a:t>pkt1</a:t>
              </a:r>
            </a:p>
          </p:txBody>
        </p:sp>
        <p:sp>
          <p:nvSpPr>
            <p:cNvPr id="56346" name="Text Box 86"/>
            <p:cNvSpPr txBox="1">
              <a:spLocks noChangeArrowheads="1"/>
            </p:cNvSpPr>
            <p:nvPr/>
          </p:nvSpPr>
          <p:spPr bwMode="auto">
            <a:xfrm>
              <a:off x="3527" y="880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</a:rPr>
                <a:t>pkt2</a:t>
              </a:r>
            </a:p>
          </p:txBody>
        </p:sp>
        <p:sp>
          <p:nvSpPr>
            <p:cNvPr id="56347" name="Rectangle 88"/>
            <p:cNvSpPr>
              <a:spLocks noChangeArrowheads="1"/>
            </p:cNvSpPr>
            <p:nvPr/>
          </p:nvSpPr>
          <p:spPr bwMode="auto">
            <a:xfrm>
              <a:off x="3035" y="1394"/>
              <a:ext cx="253" cy="119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48" name="Text Box 89"/>
            <p:cNvSpPr txBox="1">
              <a:spLocks noChangeArrowheads="1"/>
            </p:cNvSpPr>
            <p:nvPr/>
          </p:nvSpPr>
          <p:spPr bwMode="auto">
            <a:xfrm>
              <a:off x="2838" y="1365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0 1</a:t>
              </a:r>
              <a:r>
                <a:rPr lang="en-US" sz="1200">
                  <a:solidFill>
                    <a:prstClr val="white"/>
                  </a:solidFill>
                  <a:latin typeface="Arial" charset="0"/>
                </a:rPr>
                <a:t> 2</a:t>
              </a: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 </a:t>
              </a:r>
              <a:r>
                <a:rPr lang="en-US" sz="1200">
                  <a:solidFill>
                    <a:prstClr val="white"/>
                  </a:solidFill>
                  <a:latin typeface="Arial" charset="0"/>
                </a:rPr>
                <a:t>3 0</a:t>
              </a: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 1 2</a:t>
              </a:r>
            </a:p>
          </p:txBody>
        </p:sp>
        <p:sp>
          <p:nvSpPr>
            <p:cNvPr id="56349" name="Line 90"/>
            <p:cNvSpPr>
              <a:spLocks noChangeShapeType="1"/>
            </p:cNvSpPr>
            <p:nvPr/>
          </p:nvSpPr>
          <p:spPr bwMode="auto">
            <a:xfrm>
              <a:off x="3480" y="1473"/>
              <a:ext cx="1124" cy="141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0" name="Text Box 91"/>
            <p:cNvSpPr txBox="1">
              <a:spLocks noChangeArrowheads="1"/>
            </p:cNvSpPr>
            <p:nvPr/>
          </p:nvSpPr>
          <p:spPr bwMode="auto">
            <a:xfrm>
              <a:off x="3545" y="1478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>
                  <a:solidFill>
                    <a:prstClr val="black"/>
                  </a:solidFill>
                </a:rPr>
                <a:t>pkt0</a:t>
              </a:r>
            </a:p>
          </p:txBody>
        </p:sp>
        <p:sp>
          <p:nvSpPr>
            <p:cNvPr id="56351" name="Rectangle 95"/>
            <p:cNvSpPr>
              <a:spLocks noChangeArrowheads="1"/>
            </p:cNvSpPr>
            <p:nvPr/>
          </p:nvSpPr>
          <p:spPr bwMode="auto">
            <a:xfrm>
              <a:off x="4740" y="758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2" name="Text Box 96"/>
            <p:cNvSpPr txBox="1">
              <a:spLocks noChangeArrowheads="1"/>
            </p:cNvSpPr>
            <p:nvPr/>
          </p:nvSpPr>
          <p:spPr bwMode="auto">
            <a:xfrm>
              <a:off x="4621" y="727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0</a:t>
              </a:r>
              <a:r>
                <a:rPr lang="en-US" sz="1200">
                  <a:solidFill>
                    <a:prstClr val="white"/>
                  </a:solidFill>
                  <a:latin typeface="Arial" charset="0"/>
                </a:rPr>
                <a:t> 1 2 3</a:t>
              </a: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 0 1 2</a:t>
              </a:r>
            </a:p>
          </p:txBody>
        </p:sp>
        <p:sp>
          <p:nvSpPr>
            <p:cNvPr id="56353" name="Rectangle 97"/>
            <p:cNvSpPr>
              <a:spLocks noChangeArrowheads="1"/>
            </p:cNvSpPr>
            <p:nvPr/>
          </p:nvSpPr>
          <p:spPr bwMode="auto">
            <a:xfrm>
              <a:off x="4816" y="929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4" name="Text Box 98"/>
            <p:cNvSpPr txBox="1">
              <a:spLocks noChangeArrowheads="1"/>
            </p:cNvSpPr>
            <p:nvPr/>
          </p:nvSpPr>
          <p:spPr bwMode="auto">
            <a:xfrm>
              <a:off x="4619" y="900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0 1</a:t>
              </a:r>
              <a:r>
                <a:rPr lang="en-US" sz="1200">
                  <a:solidFill>
                    <a:prstClr val="white"/>
                  </a:solidFill>
                  <a:latin typeface="Arial" charset="0"/>
                </a:rPr>
                <a:t> 2 3 0</a:t>
              </a: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 1 2</a:t>
              </a:r>
            </a:p>
          </p:txBody>
        </p:sp>
        <p:sp>
          <p:nvSpPr>
            <p:cNvPr id="56355" name="Rectangle 99"/>
            <p:cNvSpPr>
              <a:spLocks noChangeArrowheads="1"/>
            </p:cNvSpPr>
            <p:nvPr/>
          </p:nvSpPr>
          <p:spPr bwMode="auto">
            <a:xfrm>
              <a:off x="4898" y="1095"/>
              <a:ext cx="253" cy="119"/>
            </a:xfrm>
            <a:prstGeom prst="rect">
              <a:avLst/>
            </a:pr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6" name="Text Box 100"/>
            <p:cNvSpPr txBox="1">
              <a:spLocks noChangeArrowheads="1"/>
            </p:cNvSpPr>
            <p:nvPr/>
          </p:nvSpPr>
          <p:spPr bwMode="auto">
            <a:xfrm>
              <a:off x="4621" y="1066"/>
              <a:ext cx="64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0 1 2 </a:t>
              </a:r>
              <a:r>
                <a:rPr lang="en-US" sz="1200">
                  <a:solidFill>
                    <a:prstClr val="white"/>
                  </a:solidFill>
                  <a:latin typeface="Arial" charset="0"/>
                </a:rPr>
                <a:t>3 0 1</a:t>
              </a:r>
              <a:r>
                <a:rPr lang="en-US" sz="1200">
                  <a:solidFill>
                    <a:prstClr val="black"/>
                  </a:solidFill>
                  <a:latin typeface="Arial" charset="0"/>
                </a:rPr>
                <a:t> 2</a:t>
              </a:r>
            </a:p>
          </p:txBody>
        </p:sp>
        <p:sp>
          <p:nvSpPr>
            <p:cNvPr id="56357" name="Line 103"/>
            <p:cNvSpPr>
              <a:spLocks noChangeShapeType="1"/>
            </p:cNvSpPr>
            <p:nvPr/>
          </p:nvSpPr>
          <p:spPr bwMode="auto">
            <a:xfrm flipH="1">
              <a:off x="3453" y="810"/>
              <a:ext cx="1124" cy="463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8" name="Line 104"/>
            <p:cNvSpPr>
              <a:spLocks noChangeShapeType="1"/>
            </p:cNvSpPr>
            <p:nvPr/>
          </p:nvSpPr>
          <p:spPr bwMode="auto">
            <a:xfrm flipH="1">
              <a:off x="3465" y="976"/>
              <a:ext cx="1131" cy="478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59" name="Text Box 107"/>
            <p:cNvSpPr txBox="1">
              <a:spLocks noChangeArrowheads="1"/>
            </p:cNvSpPr>
            <p:nvPr/>
          </p:nvSpPr>
          <p:spPr bwMode="auto">
            <a:xfrm>
              <a:off x="3780" y="1245"/>
              <a:ext cx="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b="1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56360" name="Text Box 109"/>
            <p:cNvSpPr txBox="1">
              <a:spLocks noChangeArrowheads="1"/>
            </p:cNvSpPr>
            <p:nvPr/>
          </p:nvSpPr>
          <p:spPr bwMode="auto">
            <a:xfrm>
              <a:off x="4596" y="1501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200" i="1">
                  <a:solidFill>
                    <a:srgbClr val="CC0000"/>
                  </a:solidFill>
                </a:rPr>
                <a:t>will accept packet</a:t>
              </a:r>
            </a:p>
            <a:p>
              <a:pPr>
                <a:defRPr/>
              </a:pPr>
              <a:r>
                <a:rPr lang="en-US" sz="1200" i="1">
                  <a:solidFill>
                    <a:srgbClr val="CC0000"/>
                  </a:solidFill>
                </a:rPr>
                <a:t>with seq number 0</a:t>
              </a:r>
            </a:p>
          </p:txBody>
        </p:sp>
        <p:sp>
          <p:nvSpPr>
            <p:cNvPr id="56361" name="Line 110"/>
            <p:cNvSpPr>
              <a:spLocks noChangeShapeType="1"/>
            </p:cNvSpPr>
            <p:nvPr/>
          </p:nvSpPr>
          <p:spPr bwMode="auto">
            <a:xfrm flipH="1" flipV="1">
              <a:off x="5033" y="1253"/>
              <a:ext cx="0" cy="281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56362" name="Line 112"/>
            <p:cNvSpPr>
              <a:spLocks noChangeShapeType="1"/>
            </p:cNvSpPr>
            <p:nvPr/>
          </p:nvSpPr>
          <p:spPr bwMode="auto">
            <a:xfrm>
              <a:off x="3475" y="1290"/>
              <a:ext cx="372" cy="46"/>
            </a:xfrm>
            <a:prstGeom prst="lin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48171" name="Group 115"/>
            <p:cNvGrpSpPr>
              <a:grpSpLocks/>
            </p:cNvGrpSpPr>
            <p:nvPr/>
          </p:nvGrpSpPr>
          <p:grpSpPr bwMode="auto">
            <a:xfrm>
              <a:off x="2838" y="1185"/>
              <a:ext cx="649" cy="173"/>
              <a:chOff x="2667" y="3750"/>
              <a:chExt cx="649" cy="173"/>
            </a:xfrm>
          </p:grpSpPr>
          <p:sp>
            <p:nvSpPr>
              <p:cNvPr id="56366" name="Rectangle 113"/>
              <p:cNvSpPr>
                <a:spLocks noChangeArrowheads="1"/>
              </p:cNvSpPr>
              <p:nvPr/>
            </p:nvSpPr>
            <p:spPr bwMode="auto">
              <a:xfrm>
                <a:off x="2786" y="3779"/>
                <a:ext cx="253" cy="119"/>
              </a:xfrm>
              <a:prstGeom prst="rect">
                <a:avLst/>
              </a:prstGeom>
              <a:solidFill>
                <a:srgbClr val="0000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56367" name="Text Box 114"/>
              <p:cNvSpPr txBox="1">
                <a:spLocks noChangeArrowheads="1"/>
              </p:cNvSpPr>
              <p:nvPr/>
            </p:nvSpPr>
            <p:spPr bwMode="auto">
              <a:xfrm>
                <a:off x="2667" y="3750"/>
                <a:ext cx="64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1200">
                    <a:solidFill>
                      <a:prstClr val="black"/>
                    </a:solidFill>
                    <a:latin typeface="Arial" charset="0"/>
                  </a:rPr>
                  <a:t>0 </a:t>
                </a:r>
                <a:r>
                  <a:rPr lang="en-US" sz="1200">
                    <a:solidFill>
                      <a:prstClr val="white"/>
                    </a:solidFill>
                    <a:latin typeface="Arial" charset="0"/>
                  </a:rPr>
                  <a:t>1 2</a:t>
                </a:r>
                <a:r>
                  <a:rPr lang="en-US" sz="120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en-US" sz="1200">
                    <a:solidFill>
                      <a:prstClr val="white"/>
                    </a:solidFill>
                    <a:latin typeface="Arial" charset="0"/>
                  </a:rPr>
                  <a:t>3 </a:t>
                </a:r>
                <a:r>
                  <a:rPr lang="en-US" sz="1200">
                    <a:solidFill>
                      <a:prstClr val="black"/>
                    </a:solidFill>
                    <a:latin typeface="Arial" charset="0"/>
                  </a:rPr>
                  <a:t>0 1 2</a:t>
                </a:r>
              </a:p>
            </p:txBody>
          </p:sp>
        </p:grpSp>
        <p:sp>
          <p:nvSpPr>
            <p:cNvPr id="56364" name="Text Box 116"/>
            <p:cNvSpPr txBox="1">
              <a:spLocks noChangeArrowheads="1"/>
            </p:cNvSpPr>
            <p:nvPr/>
          </p:nvSpPr>
          <p:spPr bwMode="auto">
            <a:xfrm>
              <a:off x="3547" y="1154"/>
              <a:ext cx="33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1400" dirty="0">
                  <a:solidFill>
                    <a:prstClr val="black"/>
                  </a:solidFill>
                </a:rPr>
                <a:t>pkt3</a:t>
              </a:r>
            </a:p>
          </p:txBody>
        </p:sp>
        <p:sp>
          <p:nvSpPr>
            <p:cNvPr id="56365" name="Text Box 119"/>
            <p:cNvSpPr txBox="1">
              <a:spLocks noChangeArrowheads="1"/>
            </p:cNvSpPr>
            <p:nvPr/>
          </p:nvSpPr>
          <p:spPr bwMode="auto">
            <a:xfrm>
              <a:off x="2803" y="1655"/>
              <a:ext cx="9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>
                  <a:solidFill>
                    <a:prstClr val="black"/>
                  </a:solidFill>
                </a:rPr>
                <a:t>(a) no problem</a:t>
              </a:r>
            </a:p>
          </p:txBody>
        </p:sp>
      </p:grpSp>
      <p:grpSp>
        <p:nvGrpSpPr>
          <p:cNvPr id="373882" name="Group 122"/>
          <p:cNvGrpSpPr>
            <a:grpSpLocks/>
          </p:cNvGrpSpPr>
          <p:nvPr/>
        </p:nvGrpSpPr>
        <p:grpSpPr bwMode="auto">
          <a:xfrm>
            <a:off x="9341460" y="890589"/>
            <a:ext cx="517525" cy="5278437"/>
            <a:chOff x="3821" y="550"/>
            <a:chExt cx="326" cy="3325"/>
          </a:xfrm>
        </p:grpSpPr>
        <p:pic>
          <p:nvPicPr>
            <p:cNvPr id="48144" name="Picture 5" descr="curtai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3" y="550"/>
              <a:ext cx="284" cy="1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145" name="Picture 111" descr="curtain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1" y="2564"/>
              <a:ext cx="326" cy="1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73881" name="Text Box 121"/>
          <p:cNvSpPr txBox="1">
            <a:spLocks noChangeArrowheads="1"/>
          </p:cNvSpPr>
          <p:nvPr/>
        </p:nvSpPr>
        <p:spPr bwMode="auto">
          <a:xfrm>
            <a:off x="7603146" y="3049588"/>
            <a:ext cx="38354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i="1" dirty="0">
                <a:solidFill>
                  <a:prstClr val="black"/>
                </a:solidFill>
              </a:rPr>
              <a:t>receiver can</a:t>
            </a:r>
            <a:r>
              <a:rPr lang="ja-JP" altLang="en-US" i="1" dirty="0">
                <a:solidFill>
                  <a:prstClr val="black"/>
                </a:solidFill>
              </a:rPr>
              <a:t>’</a:t>
            </a:r>
            <a:r>
              <a:rPr lang="en-US" altLang="ja-JP" i="1" dirty="0">
                <a:solidFill>
                  <a:prstClr val="black"/>
                </a:solidFill>
              </a:rPr>
              <a:t>t see sender side.</a:t>
            </a:r>
          </a:p>
          <a:p>
            <a:pPr>
              <a:defRPr/>
            </a:pPr>
            <a:r>
              <a:rPr lang="en-US" i="1" dirty="0">
                <a:solidFill>
                  <a:prstClr val="black"/>
                </a:solidFill>
              </a:rPr>
              <a:t>receiver behavior identical in both cases!</a:t>
            </a:r>
          </a:p>
          <a:p>
            <a:pPr>
              <a:defRPr/>
            </a:pPr>
            <a:r>
              <a:rPr lang="en-US" i="1" dirty="0">
                <a:solidFill>
                  <a:srgbClr val="CC0000"/>
                </a:solidFill>
              </a:rPr>
              <a:t>something</a:t>
            </a:r>
            <a:r>
              <a:rPr lang="ja-JP" altLang="en-US" i="1" dirty="0">
                <a:solidFill>
                  <a:srgbClr val="CC0000"/>
                </a:solidFill>
              </a:rPr>
              <a:t>’</a:t>
            </a:r>
            <a:r>
              <a:rPr lang="en-US" altLang="ja-JP" i="1" dirty="0">
                <a:solidFill>
                  <a:srgbClr val="CC0000"/>
                </a:solidFill>
              </a:rPr>
              <a:t>s (very) wrong!</a:t>
            </a:r>
            <a:endParaRPr lang="en-US" i="1" dirty="0">
              <a:solidFill>
                <a:srgbClr val="CC0000"/>
              </a:solidFill>
            </a:endParaRPr>
          </a:p>
        </p:txBody>
      </p:sp>
      <p:sp>
        <p:nvSpPr>
          <p:cNvPr id="373884" name="Rectangle 124"/>
          <p:cNvSpPr>
            <a:spLocks noChangeArrowheads="1"/>
          </p:cNvSpPr>
          <p:nvPr/>
        </p:nvSpPr>
        <p:spPr bwMode="auto">
          <a:xfrm>
            <a:off x="854075" y="2685257"/>
            <a:ext cx="5636234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  <a:defRPr/>
            </a:pPr>
            <a:r>
              <a:rPr lang="en-US" sz="24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duplicate </a:t>
            </a:r>
            <a:r>
              <a:rPr lang="en-US" sz="24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data accepted as new in (b)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endParaRPr lang="en-US" sz="2400" dirty="0">
              <a:solidFill>
                <a:prstClr val="black"/>
              </a:solidFill>
              <a:latin typeface="Gill Sans MT" charset="0"/>
              <a:ea typeface="ＭＳ Ｐゴシック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sz="2400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Q:</a:t>
            </a:r>
            <a:r>
              <a:rPr lang="en-US" sz="24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 what relationship between </a:t>
            </a:r>
            <a:r>
              <a:rPr lang="en-US" sz="2400" dirty="0" err="1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seq</a:t>
            </a:r>
            <a:r>
              <a:rPr lang="en-US" sz="2400" dirty="0">
                <a:solidFill>
                  <a:prstClr val="black"/>
                </a:solidFill>
                <a:latin typeface="Gill Sans MT" charset="0"/>
                <a:ea typeface="ＭＳ Ｐゴシック" charset="0"/>
              </a:rPr>
              <a:t> # size and window size to avoid problem in (b)?</a:t>
            </a:r>
          </a:p>
        </p:txBody>
      </p:sp>
    </p:spTree>
    <p:extLst>
      <p:ext uri="{BB962C8B-B14F-4D97-AF65-F5344CB8AC3E}">
        <p14:creationId xmlns:p14="http://schemas.microsoft.com/office/powerpoint/2010/main" val="324678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3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73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881" grpId="0"/>
      <p:bldP spid="37388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524B-4689-4349-8A61-994FB85E95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45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22522" y="397467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2116977" y="1306412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958" y="2996952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2256716" y="1916833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2423592" y="1268760"/>
            <a:ext cx="6048672" cy="4642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Transport layer services</a:t>
            </a:r>
          </a:p>
          <a:p>
            <a:r>
              <a:rPr lang="en-US" sz="2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Addressing, multiplexing/</a:t>
            </a:r>
            <a:r>
              <a:rPr lang="en-US" sz="24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demultiplexing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r>
              <a:rPr lang="en-US" sz="2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Connectionless, unreliable transport: UDP</a:t>
            </a:r>
          </a:p>
          <a:p>
            <a:r>
              <a:rPr lang="en-US" sz="2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principles of reliable data transfer</a:t>
            </a:r>
          </a:p>
          <a:p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i="1">
                <a:solidFill>
                  <a:prstClr val="black"/>
                </a:solidFill>
              </a:rPr>
              <a:t>Next: </a:t>
            </a:r>
            <a:r>
              <a:rPr lang="en-US" sz="2400" i="1" dirty="0">
                <a:solidFill>
                  <a:prstClr val="black"/>
                </a:solidFill>
              </a:rPr>
              <a:t>connection-oriented transport: TCP</a:t>
            </a:r>
          </a:p>
          <a:p>
            <a:pPr lvl="1"/>
            <a:r>
              <a:rPr lang="en-US" i="1" dirty="0">
                <a:solidFill>
                  <a:prstClr val="black"/>
                </a:solidFill>
              </a:rPr>
              <a:t>reliable transfer</a:t>
            </a:r>
          </a:p>
          <a:p>
            <a:pPr lvl="1"/>
            <a:r>
              <a:rPr lang="en-US" i="1" dirty="0">
                <a:solidFill>
                  <a:prstClr val="black"/>
                </a:solidFill>
              </a:rPr>
              <a:t>flow control</a:t>
            </a:r>
          </a:p>
          <a:p>
            <a:pPr lvl="1"/>
            <a:r>
              <a:rPr lang="en-US" i="1" dirty="0">
                <a:solidFill>
                  <a:prstClr val="black"/>
                </a:solidFill>
              </a:rPr>
              <a:t>connection management</a:t>
            </a:r>
            <a:endParaRPr lang="en-US" sz="2000" i="1" dirty="0">
              <a:solidFill>
                <a:prstClr val="black"/>
              </a:solidFill>
            </a:endParaRPr>
          </a:p>
          <a:p>
            <a:pPr lvl="1"/>
            <a:r>
              <a:rPr lang="en-US" i="1" dirty="0">
                <a:solidFill>
                  <a:prstClr val="black"/>
                </a:solidFill>
              </a:rPr>
              <a:t>TCP congestion control</a:t>
            </a:r>
          </a:p>
          <a:p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83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Reading </a:t>
            </a:r>
            <a:r>
              <a:rPr lang="sv-SE" dirty="0" err="1" smtClean="0"/>
              <a:t>instructions</a:t>
            </a:r>
            <a:r>
              <a:rPr lang="sv-SE" dirty="0" smtClean="0"/>
              <a:t> </a:t>
            </a:r>
            <a:r>
              <a:rPr lang="sv-SE" dirty="0" err="1" smtClean="0"/>
              <a:t>chapter</a:t>
            </a:r>
            <a:r>
              <a:rPr lang="sv-SE" dirty="0" smtClean="0"/>
              <a:t> 3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57400" y="1600200"/>
            <a:ext cx="8610601" cy="4648200"/>
          </a:xfrm>
        </p:spPr>
        <p:txBody>
          <a:bodyPr>
            <a:normAutofit fontScale="55000" lnSpcReduction="20000"/>
          </a:bodyPr>
          <a:lstStyle/>
          <a:p>
            <a:r>
              <a:rPr lang="sv-SE" b="1" dirty="0" err="1"/>
              <a:t>K</a:t>
            </a:r>
            <a:r>
              <a:rPr lang="sv-SE" b="1" dirty="0" err="1" smtClean="0"/>
              <a:t>uroseRoss</a:t>
            </a:r>
            <a:r>
              <a:rPr lang="sv-SE" b="1" dirty="0" smtClean="0"/>
              <a:t> </a:t>
            </a:r>
            <a:r>
              <a:rPr lang="sv-SE" b="1" dirty="0" err="1" smtClean="0"/>
              <a:t>book</a:t>
            </a:r>
            <a:endParaRPr lang="sv-SE" b="1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b="1" dirty="0" smtClean="0"/>
          </a:p>
          <a:p>
            <a:r>
              <a:rPr lang="sv-SE" b="1" dirty="0" err="1" smtClean="0"/>
              <a:t>Other</a:t>
            </a:r>
            <a:r>
              <a:rPr lang="sv-SE" b="1" dirty="0" smtClean="0"/>
              <a:t> </a:t>
            </a:r>
            <a:r>
              <a:rPr lang="sv-SE" b="1" dirty="0" err="1" smtClean="0"/>
              <a:t>resources</a:t>
            </a:r>
            <a:r>
              <a:rPr lang="sv-SE" b="1" dirty="0" smtClean="0"/>
              <a:t> (</a:t>
            </a:r>
            <a:r>
              <a:rPr lang="sv-SE" b="1" dirty="0" err="1" smtClean="0"/>
              <a:t>further</a:t>
            </a:r>
            <a:r>
              <a:rPr lang="sv-SE" b="1" dirty="0" smtClean="0"/>
              <a:t>, </a:t>
            </a:r>
            <a:r>
              <a:rPr lang="sv-SE" b="1" dirty="0" err="1" smtClean="0"/>
              <a:t>optional</a:t>
            </a:r>
            <a:r>
              <a:rPr lang="sv-SE" b="1" dirty="0" smtClean="0"/>
              <a:t> </a:t>
            </a:r>
            <a:r>
              <a:rPr lang="sv-SE" b="1" dirty="0" err="1" smtClean="0"/>
              <a:t>study</a:t>
            </a:r>
            <a:r>
              <a:rPr lang="sv-SE" b="1" dirty="0" smtClean="0"/>
              <a:t>)</a:t>
            </a:r>
          </a:p>
          <a:p>
            <a:endParaRPr lang="sv-SE" dirty="0" smtClean="0"/>
          </a:p>
          <a:p>
            <a:pPr lvl="1"/>
            <a:r>
              <a:rPr lang="en-US" dirty="0" err="1"/>
              <a:t>Lakshman</a:t>
            </a:r>
            <a:r>
              <a:rPr lang="en-US" dirty="0"/>
              <a:t>, T. V., </a:t>
            </a:r>
            <a:r>
              <a:rPr lang="en-US" dirty="0" err="1"/>
              <a:t>Upamanyu</a:t>
            </a:r>
            <a:r>
              <a:rPr lang="en-US" dirty="0"/>
              <a:t> </a:t>
            </a:r>
            <a:r>
              <a:rPr lang="en-US" dirty="0" err="1"/>
              <a:t>Madhow</a:t>
            </a:r>
            <a:r>
              <a:rPr lang="en-US" dirty="0"/>
              <a:t>, and Bernhard </a:t>
            </a:r>
            <a:r>
              <a:rPr lang="en-US" dirty="0" err="1"/>
              <a:t>Suter</a:t>
            </a:r>
            <a:r>
              <a:rPr lang="en-US" dirty="0"/>
              <a:t>. "Window-based error recovery and flow control with a slow acknowledgement channel: a study of TCP/IP performance." INFOCOM'97. Sixteenth Annual Joint Conference of the IEEE Computer and Communications Societies. Proceedings IEEE. Vol. 3. IEEE, 1997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Rizzo, Luigi. "Effective erasure codes for reliable computer communication protocols." ACM SIGCOMM Computer Communication Review 27.2 (1997): 24-36.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</a:t>
            </a:r>
            <a:r>
              <a:rPr lang="en-US" dirty="0"/>
              <a:t>. </a:t>
            </a:r>
            <a:r>
              <a:rPr lang="en-US" dirty="0" err="1"/>
              <a:t>Agarwal</a:t>
            </a:r>
            <a:r>
              <a:rPr lang="en-US" dirty="0"/>
              <a:t> and M. </a:t>
            </a:r>
            <a:r>
              <a:rPr lang="en-US" dirty="0" err="1"/>
              <a:t>Charikar</a:t>
            </a:r>
            <a:r>
              <a:rPr lang="en-US" dirty="0"/>
              <a:t>, “On the advantage of network coding </a:t>
            </a:r>
            <a:r>
              <a:rPr lang="en-US" dirty="0" smtClean="0"/>
              <a:t>for improving </a:t>
            </a:r>
            <a:r>
              <a:rPr lang="en-US" dirty="0"/>
              <a:t>network throughput,” in Proceedings of the IEEE </a:t>
            </a:r>
            <a:r>
              <a:rPr lang="en-US" dirty="0" smtClean="0"/>
              <a:t>Information Theory </a:t>
            </a:r>
            <a:r>
              <a:rPr lang="en-US" dirty="0"/>
              <a:t>Workshop, Oct. </a:t>
            </a:r>
            <a:r>
              <a:rPr lang="en-US" dirty="0" smtClean="0"/>
              <a:t>2004</a:t>
            </a:r>
          </a:p>
          <a:p>
            <a:pPr lvl="1"/>
            <a:r>
              <a:rPr lang="en-US" dirty="0"/>
              <a:t>Harvey, N. J., Kleinberg, R., &amp; Lehman, A. R. (2006). On the capacity of information networks. IEEE/ACM Transactions on Networking (TON), 14(SI), 2345-2364.</a:t>
            </a:r>
            <a:endParaRPr lang="sv-SE" dirty="0"/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415986" y="2063228"/>
          <a:ext cx="5562601" cy="1079574"/>
        </p:xfrm>
        <a:graphic>
          <a:graphicData uri="http://schemas.openxmlformats.org/drawingml/2006/table">
            <a:tbl>
              <a:tblPr/>
              <a:tblGrid>
                <a:gridCol w="3504439"/>
                <a:gridCol w="2058162"/>
              </a:tblGrid>
              <a:tr h="539787">
                <a:tc>
                  <a:txBody>
                    <a:bodyPr/>
                    <a:lstStyle/>
                    <a:p>
                      <a:r>
                        <a:rPr lang="sv-SE" sz="1800" b="1" dirty="0" err="1">
                          <a:effectLst/>
                        </a:rPr>
                        <a:t>Careful</a:t>
                      </a:r>
                      <a:endParaRPr lang="sv-SE" sz="18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1" dirty="0">
                          <a:effectLst/>
                        </a:rPr>
                        <a:t>Quick</a:t>
                      </a:r>
                      <a:endParaRPr lang="sv-SE" sz="18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539787">
                <a:tc>
                  <a:txBody>
                    <a:bodyPr/>
                    <a:lstStyle/>
                    <a:p>
                      <a:r>
                        <a:rPr lang="sv-SE" sz="1800" dirty="0" smtClean="0">
                          <a:effectLst/>
                        </a:rPr>
                        <a:t> </a:t>
                      </a:r>
                      <a:r>
                        <a:rPr lang="sv-SE" sz="1800" dirty="0">
                          <a:effectLst/>
                        </a:rPr>
                        <a:t>3.1, 3.2, 3.4-3.7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dirty="0" smtClean="0">
                          <a:effectLst/>
                        </a:rPr>
                        <a:t>3.3</a:t>
                      </a:r>
                      <a:endParaRPr lang="sv-SE" sz="18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CA8EF-88B6-4E38-9B27-576EE51ADF2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5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review</a:t>
            </a:r>
            <a:r>
              <a:rPr lang="sv-SE" dirty="0" smtClean="0"/>
              <a:t> </a:t>
            </a:r>
            <a:r>
              <a:rPr lang="sv-SE" dirty="0" err="1" smtClean="0"/>
              <a:t>questions</a:t>
            </a:r>
            <a:r>
              <a:rPr lang="sv-SE" dirty="0" smtClean="0"/>
              <a:t> on </a:t>
            </a:r>
            <a:r>
              <a:rPr lang="sv-SE" dirty="0" err="1" smtClean="0"/>
              <a:t>this</a:t>
            </a:r>
            <a:r>
              <a:rPr lang="sv-SE" dirty="0" smtClean="0"/>
              <a:t> part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923" y="917086"/>
            <a:ext cx="11254153" cy="5448807"/>
          </a:xfrm>
        </p:spPr>
        <p:txBody>
          <a:bodyPr/>
          <a:lstStyle/>
          <a:p>
            <a:r>
              <a:rPr lang="sv-SE" sz="2000" dirty="0" err="1"/>
              <a:t>Why</a:t>
            </a:r>
            <a:r>
              <a:rPr lang="sv-SE" sz="2000" dirty="0"/>
              <a:t> do </a:t>
            </a:r>
            <a:r>
              <a:rPr lang="sv-SE" sz="2000" dirty="0" err="1"/>
              <a:t>we</a:t>
            </a:r>
            <a:r>
              <a:rPr lang="sv-SE" sz="2000" dirty="0"/>
              <a:t> </a:t>
            </a:r>
            <a:r>
              <a:rPr lang="sv-SE" sz="2000" dirty="0" err="1"/>
              <a:t>need</a:t>
            </a:r>
            <a:r>
              <a:rPr lang="sv-SE" sz="2000" dirty="0"/>
              <a:t> an extra </a:t>
            </a:r>
            <a:r>
              <a:rPr lang="sv-SE" sz="2000" dirty="0" err="1"/>
              <a:t>protocol</a:t>
            </a:r>
            <a:r>
              <a:rPr lang="sv-SE" sz="2000" dirty="0"/>
              <a:t>, i.e. UDP, </a:t>
            </a:r>
            <a:r>
              <a:rPr lang="sv-SE" sz="2000" dirty="0" err="1"/>
              <a:t>to</a:t>
            </a:r>
            <a:r>
              <a:rPr lang="sv-SE" sz="2000" dirty="0"/>
              <a:t> </a:t>
            </a:r>
            <a:r>
              <a:rPr lang="sv-SE" sz="2000" dirty="0" err="1"/>
              <a:t>deliver</a:t>
            </a:r>
            <a:r>
              <a:rPr lang="sv-SE" sz="2000" dirty="0"/>
              <a:t> the </a:t>
            </a:r>
            <a:r>
              <a:rPr lang="sv-SE" sz="2000" dirty="0" err="1"/>
              <a:t>datagram</a:t>
            </a:r>
            <a:r>
              <a:rPr lang="sv-SE" sz="2000" dirty="0"/>
              <a:t> service </a:t>
            </a:r>
            <a:r>
              <a:rPr lang="sv-SE" sz="2000" dirty="0" err="1"/>
              <a:t>of</a:t>
            </a:r>
            <a:r>
              <a:rPr lang="sv-SE" sz="2000" dirty="0"/>
              <a:t> Internets IP </a:t>
            </a:r>
            <a:r>
              <a:rPr lang="sv-SE" sz="2000" dirty="0" err="1"/>
              <a:t>to</a:t>
            </a:r>
            <a:r>
              <a:rPr lang="sv-SE" sz="2000" dirty="0"/>
              <a:t> the </a:t>
            </a:r>
            <a:r>
              <a:rPr lang="sv-SE" sz="2000" dirty="0" err="1"/>
              <a:t>applications</a:t>
            </a:r>
            <a:r>
              <a:rPr lang="sv-SE" sz="2000" dirty="0"/>
              <a:t>?</a:t>
            </a:r>
          </a:p>
          <a:p>
            <a:r>
              <a:rPr lang="sv-SE" sz="2000" dirty="0"/>
              <a:t>Draw space-</a:t>
            </a:r>
            <a:r>
              <a:rPr lang="sv-SE" sz="2000" dirty="0" err="1"/>
              <a:t>time</a:t>
            </a:r>
            <a:r>
              <a:rPr lang="sv-SE" sz="2000" dirty="0"/>
              <a:t> diagrams  </a:t>
            </a:r>
            <a:r>
              <a:rPr lang="sv-SE" sz="2000" dirty="0" err="1"/>
              <a:t>without</a:t>
            </a:r>
            <a:r>
              <a:rPr lang="sv-SE" sz="2000" dirty="0"/>
              <a:t> </a:t>
            </a:r>
            <a:r>
              <a:rPr lang="sv-SE" sz="2000" dirty="0" err="1"/>
              <a:t>errors</a:t>
            </a:r>
            <a:r>
              <a:rPr lang="sv-SE" sz="2000" dirty="0"/>
              <a:t> and </a:t>
            </a:r>
            <a:r>
              <a:rPr lang="sv-SE" sz="2000" dirty="0" err="1"/>
              <a:t>with</a:t>
            </a:r>
            <a:r>
              <a:rPr lang="sv-SE" sz="2000" dirty="0"/>
              <a:t> </a:t>
            </a:r>
            <a:r>
              <a:rPr lang="sv-SE" sz="2000" dirty="0" err="1"/>
              <a:t>errors</a:t>
            </a:r>
            <a:r>
              <a:rPr lang="sv-SE" sz="2000" dirty="0"/>
              <a:t>, for the </a:t>
            </a:r>
            <a:r>
              <a:rPr lang="sv-SE" sz="2000" dirty="0" err="1"/>
              <a:t>following</a:t>
            </a:r>
            <a:r>
              <a:rPr lang="sv-SE" sz="2000" dirty="0"/>
              <a:t>, for a pair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sender-receive</a:t>
            </a:r>
            <a:r>
              <a:rPr lang="sv-SE" sz="2000" dirty="0"/>
              <a:t> S-R: (</a:t>
            </a:r>
            <a:r>
              <a:rPr lang="sv-SE" sz="2000" dirty="0" err="1"/>
              <a:t>assume</a:t>
            </a:r>
            <a:r>
              <a:rPr lang="sv-SE" sz="2000" dirty="0"/>
              <a:t> </a:t>
            </a:r>
            <a:r>
              <a:rPr lang="sv-SE" sz="2000" dirty="0" err="1"/>
              <a:t>only</a:t>
            </a:r>
            <a:r>
              <a:rPr lang="sv-SE" sz="2000" dirty="0"/>
              <a:t> 1 </a:t>
            </a:r>
            <a:r>
              <a:rPr lang="sv-SE" sz="2000" dirty="0" err="1"/>
              <a:t>link</a:t>
            </a:r>
            <a:r>
              <a:rPr lang="sv-SE" sz="2000" dirty="0"/>
              <a:t> </a:t>
            </a:r>
            <a:r>
              <a:rPr lang="sv-SE" sz="2000" dirty="0" err="1"/>
              <a:t>between</a:t>
            </a:r>
            <a:r>
              <a:rPr lang="sv-SE" sz="2000" dirty="0"/>
              <a:t> </a:t>
            </a:r>
            <a:r>
              <a:rPr lang="sv-SE" sz="2000" dirty="0" err="1"/>
              <a:t>them</a:t>
            </a:r>
            <a:r>
              <a:rPr lang="sv-SE" sz="2000" dirty="0"/>
              <a:t>)</a:t>
            </a:r>
          </a:p>
          <a:p>
            <a:pPr lvl="1"/>
            <a:r>
              <a:rPr lang="sv-SE" sz="2000" dirty="0"/>
              <a:t>Stop-and-</a:t>
            </a:r>
            <a:r>
              <a:rPr lang="sv-SE" sz="2000" dirty="0" err="1"/>
              <a:t>wait</a:t>
            </a:r>
            <a:r>
              <a:rPr lang="sv-SE" sz="2000" dirty="0"/>
              <a:t>:</a:t>
            </a:r>
            <a:r>
              <a:rPr lang="sv-SE" sz="2000" dirty="0"/>
              <a:t> transmission </a:t>
            </a:r>
            <a:r>
              <a:rPr lang="sv-SE" sz="2000" dirty="0" err="1"/>
              <a:t>delay</a:t>
            </a:r>
            <a:r>
              <a:rPr lang="sv-SE" sz="2000" dirty="0"/>
              <a:t> &lt; </a:t>
            </a:r>
            <a:r>
              <a:rPr lang="sv-SE" sz="2000" dirty="0" err="1"/>
              <a:t>propagation</a:t>
            </a:r>
            <a:r>
              <a:rPr lang="sv-SE" sz="2000" dirty="0"/>
              <a:t> </a:t>
            </a:r>
            <a:r>
              <a:rPr lang="sv-SE" sz="2000" dirty="0" err="1"/>
              <a:t>delay</a:t>
            </a:r>
            <a:r>
              <a:rPr lang="sv-SE" sz="2000" dirty="0"/>
              <a:t> and </a:t>
            </a:r>
            <a:r>
              <a:rPr lang="sv-SE" sz="2000" dirty="0"/>
              <a:t>transmission </a:t>
            </a:r>
            <a:r>
              <a:rPr lang="sv-SE" sz="2000" dirty="0" err="1"/>
              <a:t>delay</a:t>
            </a:r>
            <a:r>
              <a:rPr lang="sv-SE" sz="2000" dirty="0"/>
              <a:t> </a:t>
            </a:r>
            <a:r>
              <a:rPr lang="sv-SE" sz="2000" dirty="0"/>
              <a:t>&gt; </a:t>
            </a:r>
            <a:r>
              <a:rPr lang="sv-SE" sz="2000" dirty="0" err="1"/>
              <a:t>propagation</a:t>
            </a:r>
            <a:r>
              <a:rPr lang="sv-SE" sz="2000" dirty="0"/>
              <a:t> </a:t>
            </a:r>
            <a:r>
              <a:rPr lang="sv-SE" sz="2000" dirty="0" err="1"/>
              <a:t>delay</a:t>
            </a:r>
            <a:endParaRPr lang="sv-SE" sz="2000" dirty="0"/>
          </a:p>
          <a:p>
            <a:pPr lvl="1"/>
            <a:r>
              <a:rPr lang="sv-SE" sz="2000" dirty="0" err="1"/>
              <a:t>Sliding</a:t>
            </a:r>
            <a:r>
              <a:rPr lang="sv-SE" sz="2000" dirty="0"/>
              <a:t> </a:t>
            </a:r>
            <a:r>
              <a:rPr lang="sv-SE" sz="2000" dirty="0" err="1"/>
              <a:t>window</a:t>
            </a:r>
            <a:r>
              <a:rPr lang="sv-SE" sz="2000" dirty="0"/>
              <a:t> </a:t>
            </a:r>
            <a:r>
              <a:rPr lang="sv-SE" sz="2000" dirty="0" err="1"/>
              <a:t>aka</a:t>
            </a:r>
            <a:r>
              <a:rPr lang="sv-SE" sz="2000" dirty="0"/>
              <a:t> </a:t>
            </a:r>
            <a:r>
              <a:rPr lang="sv-SE" sz="2000" dirty="0" err="1"/>
              <a:t>pipelined</a:t>
            </a:r>
            <a:r>
              <a:rPr lang="sv-SE" sz="2000" dirty="0"/>
              <a:t> </a:t>
            </a:r>
            <a:r>
              <a:rPr lang="sv-SE" sz="2000" dirty="0" err="1"/>
              <a:t>protocol</a:t>
            </a:r>
            <a:r>
              <a:rPr lang="sv-SE" sz="2000" dirty="0"/>
              <a:t>, </a:t>
            </a:r>
            <a:r>
              <a:rPr lang="sv-SE" sz="2000" dirty="0" err="1"/>
              <a:t>with</a:t>
            </a:r>
            <a:r>
              <a:rPr lang="sv-SE" sz="2000" dirty="0"/>
              <a:t>  </a:t>
            </a:r>
            <a:r>
              <a:rPr lang="sv-SE" sz="2000" dirty="0" err="1"/>
              <a:t>window’s</a:t>
            </a:r>
            <a:r>
              <a:rPr lang="sv-SE" sz="2000" dirty="0"/>
              <a:t> transmission </a:t>
            </a:r>
            <a:r>
              <a:rPr lang="sv-SE" sz="2000" dirty="0" err="1"/>
              <a:t>delay</a:t>
            </a:r>
            <a:r>
              <a:rPr lang="sv-SE" sz="2000" dirty="0"/>
              <a:t> &lt; </a:t>
            </a:r>
            <a:r>
              <a:rPr lang="sv-SE" sz="2000" dirty="0" err="1"/>
              <a:t>propagation</a:t>
            </a:r>
            <a:r>
              <a:rPr lang="sv-SE" sz="2000" dirty="0"/>
              <a:t> </a:t>
            </a:r>
            <a:r>
              <a:rPr lang="sv-SE" sz="2000" dirty="0" err="1"/>
              <a:t>delay</a:t>
            </a:r>
            <a:r>
              <a:rPr lang="sv-SE" sz="2000" dirty="0"/>
              <a:t> and </a:t>
            </a:r>
            <a:r>
              <a:rPr lang="sv-SE" sz="2000" dirty="0" err="1"/>
              <a:t>window’s</a:t>
            </a:r>
            <a:r>
              <a:rPr lang="sv-SE" sz="2000" dirty="0"/>
              <a:t> transmission </a:t>
            </a:r>
            <a:r>
              <a:rPr lang="sv-SE" sz="2000" dirty="0" err="1"/>
              <a:t>delay</a:t>
            </a:r>
            <a:r>
              <a:rPr lang="sv-SE" sz="2000" dirty="0"/>
              <a:t> &gt; </a:t>
            </a:r>
            <a:r>
              <a:rPr lang="sv-SE" sz="2000" dirty="0" err="1"/>
              <a:t>propagation</a:t>
            </a:r>
            <a:r>
              <a:rPr lang="sv-SE" sz="2000" dirty="0"/>
              <a:t> </a:t>
            </a:r>
            <a:r>
              <a:rPr lang="sv-SE" sz="2000" dirty="0" err="1"/>
              <a:t>delay</a:t>
            </a:r>
            <a:r>
              <a:rPr lang="sv-SE" sz="2000" dirty="0"/>
              <a:t>; </a:t>
            </a:r>
            <a:r>
              <a:rPr lang="sv-SE" sz="2000" dirty="0" err="1"/>
              <a:t>illustrate</a:t>
            </a:r>
            <a:r>
              <a:rPr lang="sv-SE" sz="2000" dirty="0"/>
              <a:t> </a:t>
            </a:r>
            <a:r>
              <a:rPr lang="sv-SE" sz="2000" dirty="0" err="1"/>
              <a:t>both</a:t>
            </a:r>
            <a:r>
              <a:rPr lang="sv-SE" sz="2000" dirty="0"/>
              <a:t> go-back-n and </a:t>
            </a:r>
            <a:r>
              <a:rPr lang="sv-SE" sz="2000" dirty="0" err="1"/>
              <a:t>selective</a:t>
            </a:r>
            <a:r>
              <a:rPr lang="sv-SE" sz="2000" dirty="0"/>
              <a:t> </a:t>
            </a:r>
            <a:r>
              <a:rPr lang="sv-SE" sz="2000" dirty="0" err="1"/>
              <a:t>repeat</a:t>
            </a:r>
            <a:r>
              <a:rPr lang="sv-SE" sz="2000" dirty="0"/>
              <a:t> </a:t>
            </a:r>
            <a:r>
              <a:rPr lang="sv-SE" sz="2000" dirty="0" err="1"/>
              <a:t>when</a:t>
            </a:r>
            <a:r>
              <a:rPr lang="sv-SE" sz="2000" dirty="0"/>
              <a:t> </a:t>
            </a:r>
            <a:r>
              <a:rPr lang="sv-SE" sz="2000" dirty="0" err="1"/>
              <a:t>there</a:t>
            </a:r>
            <a:r>
              <a:rPr lang="sv-SE" sz="2000" dirty="0"/>
              <a:t> </a:t>
            </a:r>
            <a:r>
              <a:rPr lang="sv-SE" sz="2000" dirty="0" err="1"/>
              <a:t>are</a:t>
            </a:r>
            <a:r>
              <a:rPr lang="sv-SE" sz="2000" dirty="0"/>
              <a:t> </a:t>
            </a:r>
            <a:r>
              <a:rPr lang="sv-SE" sz="2000" dirty="0" err="1"/>
              <a:t>errors</a:t>
            </a:r>
            <a:endParaRPr lang="sv-SE" sz="2000" dirty="0"/>
          </a:p>
          <a:p>
            <a:pPr lvl="1"/>
            <a:r>
              <a:rPr lang="sv-SE" sz="2000" dirty="0"/>
              <a:t>Show </a:t>
            </a:r>
            <a:r>
              <a:rPr lang="sv-SE" sz="2000" dirty="0" err="1"/>
              <a:t>how</a:t>
            </a:r>
            <a:r>
              <a:rPr lang="sv-SE" sz="2000" dirty="0"/>
              <a:t> to </a:t>
            </a:r>
            <a:r>
              <a:rPr lang="sv-SE" sz="2000" dirty="0" err="1"/>
              <a:t>compute</a:t>
            </a:r>
            <a:r>
              <a:rPr lang="sv-SE" sz="2000" dirty="0"/>
              <a:t> the </a:t>
            </a:r>
            <a:r>
              <a:rPr lang="sv-SE" sz="2000" dirty="0" err="1"/>
              <a:t>effective</a:t>
            </a:r>
            <a:r>
              <a:rPr lang="sv-SE" sz="2000" dirty="0"/>
              <a:t> </a:t>
            </a:r>
            <a:r>
              <a:rPr lang="sv-SE" sz="2000" dirty="0" err="1"/>
              <a:t>throughput</a:t>
            </a:r>
            <a:r>
              <a:rPr lang="sv-SE" sz="2000" dirty="0"/>
              <a:t> </a:t>
            </a:r>
            <a:r>
              <a:rPr lang="sv-SE" sz="2000" dirty="0" err="1"/>
              <a:t>between</a:t>
            </a:r>
            <a:r>
              <a:rPr lang="sv-SE" sz="2000" dirty="0"/>
              <a:t> S-R in the </a:t>
            </a:r>
            <a:r>
              <a:rPr lang="sv-SE" sz="2000" dirty="0" err="1"/>
              <a:t>above</a:t>
            </a:r>
            <a:r>
              <a:rPr lang="sv-SE" sz="2000" dirty="0"/>
              <a:t> </a:t>
            </a:r>
            <a:r>
              <a:rPr lang="sv-SE" sz="2000" dirty="0" err="1"/>
              <a:t>cases</a:t>
            </a:r>
            <a:r>
              <a:rPr lang="sv-SE" sz="2000" dirty="0"/>
              <a:t>, </a:t>
            </a:r>
            <a:r>
              <a:rPr lang="sv-SE" sz="2000" dirty="0" err="1"/>
              <a:t>when</a:t>
            </a:r>
            <a:r>
              <a:rPr lang="sv-SE" sz="2000" dirty="0"/>
              <a:t> </a:t>
            </a:r>
            <a:r>
              <a:rPr lang="sv-SE" sz="2000" dirty="0" err="1"/>
              <a:t>there</a:t>
            </a:r>
            <a:r>
              <a:rPr lang="sv-SE" sz="2000" dirty="0"/>
              <a:t> </a:t>
            </a:r>
            <a:r>
              <a:rPr lang="sv-SE" sz="2000" dirty="0" err="1"/>
              <a:t>are</a:t>
            </a:r>
            <a:r>
              <a:rPr lang="sv-SE" sz="2000" dirty="0"/>
              <a:t> no </a:t>
            </a:r>
            <a:r>
              <a:rPr lang="sv-SE" sz="2000" dirty="0" err="1" smtClean="0"/>
              <a:t>errors</a:t>
            </a:r>
            <a:endParaRPr lang="sv-SE" sz="2000" dirty="0"/>
          </a:p>
          <a:p>
            <a:r>
              <a:rPr lang="en-US" sz="2000" dirty="0"/>
              <a:t>What are the goals of reliable data transfer?</a:t>
            </a:r>
          </a:p>
          <a:p>
            <a:r>
              <a:rPr lang="en-US" sz="2000" dirty="0"/>
              <a:t>Reliable data transfer: show why we need sequence numbers when the sender may retransmit due to timeouts. </a:t>
            </a:r>
          </a:p>
          <a:p>
            <a:r>
              <a:rPr lang="en-US" sz="2000" dirty="0"/>
              <a:t>Show how there can be wraparound in a reliable data transfer session if the sequence-numbers range is not large enough.</a:t>
            </a:r>
          </a:p>
          <a:p>
            <a:r>
              <a:rPr lang="en-US" sz="2000" dirty="0"/>
              <a:t>Describe the go-back-N and selective repeat methods for reliable data transfer</a:t>
            </a:r>
          </a:p>
          <a:p>
            <a:pPr marL="0" indent="0">
              <a:buNone/>
            </a:pPr>
            <a:endParaRPr lang="sv-SE" dirty="0" smtClean="0"/>
          </a:p>
          <a:p>
            <a:pPr lvl="1"/>
            <a:endParaRPr lang="sv-SE" dirty="0"/>
          </a:p>
          <a:p>
            <a:pPr lvl="1"/>
            <a:endParaRPr lang="sv-SE" dirty="0" smtClean="0"/>
          </a:p>
          <a:p>
            <a:pPr lvl="1"/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2AC88E-12D1-4E0B-B9FD-67681EB23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57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Extra </a:t>
            </a:r>
            <a:r>
              <a:rPr lang="sv-SE" dirty="0" err="1" smtClean="0"/>
              <a:t>slides</a:t>
            </a:r>
            <a:r>
              <a:rPr lang="sv-SE" dirty="0" smtClean="0"/>
              <a:t>, for </a:t>
            </a:r>
            <a:r>
              <a:rPr lang="sv-SE" dirty="0" err="1" smtClean="0"/>
              <a:t>further</a:t>
            </a:r>
            <a:r>
              <a:rPr lang="sv-SE" dirty="0" smtClean="0"/>
              <a:t> </a:t>
            </a:r>
            <a:r>
              <a:rPr lang="sv-SE" dirty="0" err="1" smtClean="0"/>
              <a:t>study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100888" y="6445250"/>
            <a:ext cx="2895600" cy="2873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3: Transport Layer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3a-</a:t>
            </a:r>
            <a:fld id="{EB2AC88E-12D1-4E0B-B9FD-67681EB235A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28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3201B7-EF14-427A-9CAD-CDDB257B4B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49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 err="1"/>
              <a:t>Bounding</a:t>
            </a:r>
            <a:r>
              <a:rPr lang="sv-SE" sz="2800" dirty="0"/>
              <a:t> </a:t>
            </a:r>
            <a:r>
              <a:rPr lang="sv-SE" sz="2800" dirty="0" err="1"/>
              <a:t>sequence</a:t>
            </a:r>
            <a:r>
              <a:rPr lang="sv-SE" sz="2800" dirty="0"/>
              <a:t> </a:t>
            </a:r>
            <a:r>
              <a:rPr lang="sv-SE" sz="2800" dirty="0" err="1"/>
              <a:t>numbers</a:t>
            </a:r>
            <a:r>
              <a:rPr lang="sv-SE" sz="2800" dirty="0"/>
              <a:t> for stop-and-</a:t>
            </a:r>
            <a:r>
              <a:rPr lang="sv-SE" sz="2800" dirty="0" err="1"/>
              <a:t>wait</a:t>
            </a:r>
            <a:r>
              <a:rPr lang="sv-SE" sz="2800" dirty="0"/>
              <a:t>…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753"/>
            <a:ext cx="8229600" cy="49294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sv-SE" dirty="0" smtClean="0"/>
              <a:t>… s.t. </a:t>
            </a:r>
            <a:r>
              <a:rPr lang="sv-SE" dirty="0" smtClean="0">
                <a:solidFill>
                  <a:srgbClr val="FF0000"/>
                </a:solidFill>
              </a:rPr>
              <a:t>no wraparound</a:t>
            </a:r>
            <a:r>
              <a:rPr lang="sv-SE" dirty="0" smtClean="0"/>
              <a:t>, i.e. we do not run out of numbers: </a:t>
            </a:r>
            <a:r>
              <a:rPr lang="sv-SE" i="1" dirty="0" smtClean="0"/>
              <a:t>binary value suffices for stop-and-wait: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sv-SE" b="1" dirty="0" err="1" smtClean="0"/>
              <a:t>Proof</a:t>
            </a:r>
            <a:r>
              <a:rPr lang="sv-SE" b="1" dirty="0" smtClean="0"/>
              <a:t> sketch</a:t>
            </a:r>
            <a:r>
              <a:rPr lang="sv-SE" dirty="0" smtClean="0"/>
              <a:t>: assume towards a contradiction that  there is wraparound when we use binary seq. nums.</a:t>
            </a:r>
          </a:p>
          <a:p>
            <a:pPr lvl="1">
              <a:lnSpc>
                <a:spcPct val="90000"/>
              </a:lnSpc>
            </a:pPr>
            <a:r>
              <a:rPr lang="sv-SE" dirty="0" smtClean="0"/>
              <a:t>R expects segment #f, receives segment #(f+2):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sv-SE" dirty="0" smtClean="0"/>
              <a:t>R rec. f+2 =&gt; S sent f+2 =&gt; S rec. ack for f+1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sv-SE" dirty="0" smtClean="0"/>
              <a:t>=&gt; R ack f+1=&gt; R ack  f =&gt; contradiction</a:t>
            </a:r>
          </a:p>
          <a:p>
            <a:pPr lvl="1">
              <a:lnSpc>
                <a:spcPct val="90000"/>
              </a:lnSpc>
            </a:pPr>
            <a:r>
              <a:rPr lang="sv-SE" dirty="0" smtClean="0"/>
              <a:t>R expects f+2, receives f: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sv-SE" dirty="0" smtClean="0"/>
              <a:t>R exp. f+2 =&gt;  R ack f+1 =&gt; S sent f+1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sv-SE" dirty="0" smtClean="0"/>
              <a:t>=&gt; S rec. ack for f =&gt; contradiction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841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 rot="20993115">
            <a:off x="176007" y="1121189"/>
            <a:ext cx="6025662" cy="37513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2400" dirty="0" smtClean="0"/>
              <a:t>Transport Layer: </a:t>
            </a:r>
            <a:r>
              <a:rPr lang="en-US" sz="2400" dirty="0" smtClean="0">
                <a:solidFill>
                  <a:srgbClr val="FF0000"/>
                </a:solidFill>
              </a:rPr>
              <a:t>Learning goals: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understand principles of transport layer services:</a:t>
            </a:r>
          </a:p>
          <a:p>
            <a:pPr lvl="1"/>
            <a:r>
              <a:rPr lang="en-US" sz="1800" dirty="0"/>
              <a:t>a</a:t>
            </a:r>
            <a:r>
              <a:rPr lang="en-US" sz="1800" dirty="0" smtClean="0"/>
              <a:t>ddressing, multiplexing/</a:t>
            </a:r>
            <a:r>
              <a:rPr lang="en-US" sz="1800" dirty="0" err="1" smtClean="0"/>
              <a:t>demultiplexing</a:t>
            </a:r>
            <a:endParaRPr lang="en-US" sz="1800" dirty="0" smtClean="0"/>
          </a:p>
          <a:p>
            <a:pPr lvl="1"/>
            <a:r>
              <a:rPr lang="en-US" sz="1800" dirty="0" smtClean="0"/>
              <a:t>reliable data transfer</a:t>
            </a:r>
          </a:p>
          <a:p>
            <a:pPr lvl="1"/>
            <a:r>
              <a:rPr lang="en-US" sz="1800" dirty="0" smtClean="0"/>
              <a:t>flow control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congestion control (not really a Transport-layer issue --</a:t>
            </a:r>
            <a:r>
              <a:rPr lang="en-US" sz="1800" i="1" dirty="0" smtClean="0"/>
              <a:t>some study in connection to transport layer since it is there in TCP; more in connection with </a:t>
            </a:r>
            <a:r>
              <a:rPr lang="en-US" sz="1800" i="1" dirty="0" err="1" smtClean="0"/>
              <a:t>RealTime</a:t>
            </a:r>
            <a:r>
              <a:rPr lang="en-US" sz="1800" i="1" dirty="0" smtClean="0"/>
              <a:t> traffic</a:t>
            </a:r>
            <a:r>
              <a:rPr lang="en-US" sz="1800" dirty="0" smtClean="0"/>
              <a:t>)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instantiation and implementation in the Internet </a:t>
            </a:r>
            <a:endParaRPr lang="en-US" sz="2400" dirty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Roadmap</a:t>
            </a:r>
            <a:endParaRPr lang="en-US" dirty="0" smtClean="0"/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524B-4689-4349-8A61-994FB85E956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3" name="Picture 3" descr="C:\Users\ptrianta.NET\AppData\Local\Microsoft\Windows\Temporary Internet Files\Content.IE5\PUCT662B\MP90042767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11174" y="395872"/>
            <a:ext cx="1925226" cy="128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4508483" y="1268760"/>
            <a:ext cx="45719" cy="464286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prstClr val="white"/>
              </a:solidFill>
            </a:endParaRPr>
          </a:p>
        </p:txBody>
      </p:sp>
      <p:pic>
        <p:nvPicPr>
          <p:cNvPr id="35842" name="Picture 2" descr="https://encrypted-tbn3.gstatic.com/images?q=tbn:ANd9GcSm49ArgnEZDebR1_E8OcRMSerzCqMJyxU0bjHyAGPiUYacOr9hJ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464" y="1777095"/>
            <a:ext cx="279474" cy="27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2256716" y="1916833"/>
            <a:ext cx="7799724" cy="376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4815098" y="1268760"/>
            <a:ext cx="7095546" cy="4642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Transport layer services in Internet</a:t>
            </a:r>
          </a:p>
          <a:p>
            <a:r>
              <a:rPr lang="en-US" sz="2400" dirty="0">
                <a:solidFill>
                  <a:prstClr val="black"/>
                </a:solidFill>
              </a:rPr>
              <a:t>Addressing, multiplexing/</a:t>
            </a:r>
            <a:r>
              <a:rPr lang="en-US" sz="2400" dirty="0" err="1">
                <a:solidFill>
                  <a:prstClr val="black"/>
                </a:solidFill>
              </a:rPr>
              <a:t>demultiplexing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Connectionless, unreliable transport: UDP</a:t>
            </a:r>
          </a:p>
          <a:p>
            <a:r>
              <a:rPr lang="en-US" sz="2400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Principles </a:t>
            </a:r>
            <a:r>
              <a:rPr lang="en-US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of reliable data transfer</a:t>
            </a:r>
          </a:p>
          <a:p>
            <a:endParaRPr lang="en-US" sz="2400" dirty="0" smtClean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en-US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endParaRPr lang="en-US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en-US" sz="18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Next lecture: connection-oriented transport: TCP</a:t>
            </a:r>
          </a:p>
          <a:p>
            <a:pPr lvl="1"/>
            <a:r>
              <a:rPr lang="en-US" sz="18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reliable transfer</a:t>
            </a:r>
          </a:p>
          <a:p>
            <a:pPr lvl="1"/>
            <a:r>
              <a:rPr lang="en-US" sz="18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flow control</a:t>
            </a:r>
          </a:p>
          <a:p>
            <a:pPr lvl="1"/>
            <a:r>
              <a:rPr lang="en-US" sz="18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connection management</a:t>
            </a:r>
            <a:endParaRPr lang="en-US" sz="1600" i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1"/>
            <a:r>
              <a:rPr lang="en-US" sz="1800" i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TCP congestion control</a:t>
            </a:r>
          </a:p>
          <a:p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6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>
                <a:solidFill>
                  <a:prstClr val="black"/>
                </a:solidFill>
              </a:rPr>
              <a:t>3-</a:t>
            </a:r>
            <a:fld id="{8E0ADA39-F796-4157-A397-EBBC57FBB9CD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50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1968500" y="185739"/>
            <a:ext cx="7772400" cy="650974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+mj-cs"/>
              </a:rPr>
              <a:t>rdt2.0 has </a:t>
            </a:r>
            <a:r>
              <a:rPr lang="en-US" dirty="0" smtClean="0">
                <a:ea typeface="ＭＳ Ｐゴシック" charset="0"/>
                <a:cs typeface="+mj-cs"/>
              </a:rPr>
              <a:t>an issue ….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4092" y="1589088"/>
            <a:ext cx="5377595" cy="28559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CC0000"/>
                </a:solidFill>
              </a:rPr>
              <a:t>what happens if ACK/NAK corrupted?</a:t>
            </a:r>
          </a:p>
          <a:p>
            <a:pPr>
              <a:lnSpc>
                <a:spcPct val="80000"/>
              </a:lnSpc>
              <a:defRPr/>
            </a:pPr>
            <a:r>
              <a:rPr lang="en-US" sz="2400" dirty="0"/>
              <a:t>sender uncertain </a:t>
            </a:r>
            <a:r>
              <a:rPr lang="en-US" altLang="ja-JP" sz="2400" dirty="0"/>
              <a:t>what happened at receiver!</a:t>
            </a:r>
          </a:p>
          <a:p>
            <a:pPr>
              <a:lnSpc>
                <a:spcPct val="80000"/>
              </a:lnSpc>
              <a:defRPr/>
            </a:pPr>
            <a:r>
              <a:rPr lang="en-US" sz="2400" b="1" dirty="0"/>
              <a:t>Can </a:t>
            </a:r>
            <a:r>
              <a:rPr lang="en-US" altLang="ja-JP" sz="2400" b="1" dirty="0"/>
              <a:t>retransmit : BUT WATCH: possible duplicates!</a:t>
            </a:r>
            <a:endParaRPr lang="en-US" altLang="ja-JP" b="1" dirty="0" smtClean="0"/>
          </a:p>
          <a:p>
            <a:pPr>
              <a:lnSpc>
                <a:spcPct val="80000"/>
              </a:lnSpc>
              <a:spcBef>
                <a:spcPct val="60000"/>
              </a:spcBef>
              <a:buFont typeface="Wingdings" pitchFamily="2" charset="2"/>
              <a:buNone/>
              <a:defRPr/>
            </a:pPr>
            <a:endParaRPr lang="en-US" sz="2400" dirty="0"/>
          </a:p>
          <a:p>
            <a:pPr>
              <a:lnSpc>
                <a:spcPct val="70000"/>
              </a:lnSpc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lnSpc>
                <a:spcPct val="7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3471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19800" y="1600200"/>
            <a:ext cx="5738446" cy="2844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sz="3200" dirty="0">
                <a:solidFill>
                  <a:srgbClr val="CC0000"/>
                </a:solidFill>
              </a:rPr>
              <a:t>handling duplicates</a:t>
            </a:r>
            <a:r>
              <a:rPr lang="en-US" sz="3200" dirty="0">
                <a:solidFill>
                  <a:srgbClr val="FF0000"/>
                </a:solidFill>
              </a:rPr>
              <a:t>: </a:t>
            </a:r>
          </a:p>
          <a:p>
            <a:pPr>
              <a:defRPr/>
            </a:pPr>
            <a:r>
              <a:rPr lang="en-US" sz="2400" dirty="0"/>
              <a:t>sender retransmits current </a:t>
            </a:r>
            <a:r>
              <a:rPr lang="en-US" sz="2400" dirty="0" err="1"/>
              <a:t>pkt</a:t>
            </a:r>
            <a:r>
              <a:rPr lang="en-US" sz="2400" dirty="0"/>
              <a:t> if hears nothing</a:t>
            </a:r>
          </a:p>
          <a:p>
            <a:pPr>
              <a:defRPr/>
            </a:pPr>
            <a:r>
              <a:rPr lang="en-US" sz="2400" dirty="0"/>
              <a:t>sender adds </a:t>
            </a:r>
            <a:r>
              <a:rPr lang="en-US" sz="2400" i="1" dirty="0">
                <a:solidFill>
                  <a:srgbClr val="000099"/>
                </a:solidFill>
              </a:rPr>
              <a:t>sequence number</a:t>
            </a:r>
            <a:r>
              <a:rPr lang="en-US" sz="2400" dirty="0"/>
              <a:t> to each </a:t>
            </a:r>
            <a:r>
              <a:rPr lang="en-US" sz="2400" dirty="0" err="1"/>
              <a:t>pkt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receiver discards (</a:t>
            </a:r>
            <a:r>
              <a:rPr lang="en-US" sz="2400" dirty="0" err="1"/>
              <a:t>doesn</a:t>
            </a:r>
            <a:r>
              <a:rPr lang="ja-JP" altLang="en-US" sz="2400" dirty="0"/>
              <a:t>’</a:t>
            </a:r>
            <a:r>
              <a:rPr lang="en-US" altLang="ja-JP" sz="2400" dirty="0"/>
              <a:t>t deliver up) duplicate </a:t>
            </a:r>
            <a:r>
              <a:rPr lang="en-US" altLang="ja-JP" sz="2400" dirty="0" err="1"/>
              <a:t>pkt</a:t>
            </a:r>
            <a:endParaRPr lang="en-US" sz="2400" dirty="0"/>
          </a:p>
        </p:txBody>
      </p:sp>
      <p:grpSp>
        <p:nvGrpSpPr>
          <p:cNvPr id="347149" name="Group 13"/>
          <p:cNvGrpSpPr>
            <a:grpSpLocks/>
          </p:cNvGrpSpPr>
          <p:nvPr/>
        </p:nvGrpSpPr>
        <p:grpSpPr bwMode="auto">
          <a:xfrm>
            <a:off x="3987801" y="4445001"/>
            <a:ext cx="4092575" cy="1603375"/>
            <a:chOff x="1552" y="2800"/>
            <a:chExt cx="2578" cy="1010"/>
          </a:xfrm>
        </p:grpSpPr>
        <p:sp>
          <p:nvSpPr>
            <p:cNvPr id="32777" name="Rectangle 7"/>
            <p:cNvSpPr>
              <a:spLocks noChangeArrowheads="1"/>
            </p:cNvSpPr>
            <p:nvPr/>
          </p:nvSpPr>
          <p:spPr bwMode="auto">
            <a:xfrm>
              <a:off x="1552" y="2974"/>
              <a:ext cx="2578" cy="836"/>
            </a:xfrm>
            <a:prstGeom prst="rect">
              <a:avLst/>
            </a:prstGeom>
            <a:noFill/>
            <a:ln w="1905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32778" name="Rectangle 9"/>
            <p:cNvSpPr>
              <a:spLocks noChangeArrowheads="1"/>
            </p:cNvSpPr>
            <p:nvPr/>
          </p:nvSpPr>
          <p:spPr bwMode="auto">
            <a:xfrm>
              <a:off x="2226" y="2913"/>
              <a:ext cx="1038" cy="1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32779" name="Text Box 10"/>
            <p:cNvSpPr txBox="1">
              <a:spLocks noChangeArrowheads="1"/>
            </p:cNvSpPr>
            <p:nvPr/>
          </p:nvSpPr>
          <p:spPr bwMode="auto">
            <a:xfrm>
              <a:off x="1724" y="2800"/>
              <a:ext cx="1340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800">
                  <a:solidFill>
                    <a:srgbClr val="CC0000"/>
                  </a:solidFill>
                  <a:latin typeface="Gill Sans MT" charset="0"/>
                </a:rPr>
                <a:t>stop and wait</a:t>
              </a:r>
            </a:p>
          </p:txBody>
        </p:sp>
        <p:sp>
          <p:nvSpPr>
            <p:cNvPr id="32780" name="Text Box 6"/>
            <p:cNvSpPr txBox="1">
              <a:spLocks noChangeArrowheads="1"/>
            </p:cNvSpPr>
            <p:nvPr/>
          </p:nvSpPr>
          <p:spPr bwMode="auto">
            <a:xfrm>
              <a:off x="1665" y="3052"/>
              <a:ext cx="2452" cy="6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CC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sz="2400" dirty="0">
                  <a:solidFill>
                    <a:prstClr val="black"/>
                  </a:solidFill>
                  <a:latin typeface="Gill Sans MT" charset="0"/>
                </a:rPr>
                <a:t>sender sends one packet, 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2400" dirty="0">
                  <a:solidFill>
                    <a:prstClr val="black"/>
                  </a:solidFill>
                  <a:latin typeface="Gill Sans MT" charset="0"/>
                </a:rPr>
                <a:t>then waits for receiver 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2400" dirty="0">
                  <a:solidFill>
                    <a:prstClr val="black"/>
                  </a:solidFill>
                  <a:latin typeface="Gill Sans MT" charset="0"/>
                </a:rPr>
                <a:t>response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856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39" grpId="0" animBg="1"/>
      <p:bldP spid="34714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  <a:alpha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794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7100888" y="6445250"/>
            <a:ext cx="2895600" cy="2873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solidFill>
                  <a:prstClr val="black"/>
                </a:solidFill>
              </a:rPr>
              <a:t>Transport</a:t>
            </a:r>
            <a:r>
              <a:rPr lang="en-US" sz="1400">
                <a:solidFill>
                  <a:prstClr val="black"/>
                </a:solidFill>
              </a:rPr>
              <a:t> </a:t>
            </a:r>
            <a:r>
              <a:rPr lang="en-US" sz="1200">
                <a:solidFill>
                  <a:prstClr val="black"/>
                </a:solidFill>
              </a:rPr>
              <a:t>Layer</a:t>
            </a:r>
          </a:p>
        </p:txBody>
      </p:sp>
      <p:sp>
        <p:nvSpPr>
          <p:cNvPr id="33795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>
                <a:solidFill>
                  <a:prstClr val="black"/>
                </a:solidFill>
              </a:rPr>
              <a:t>3-</a:t>
            </a:r>
            <a:fld id="{61ED8332-9C97-4BAD-93E0-F020B0D15A68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51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>
          <a:xfrm>
            <a:off x="1857376" y="161926"/>
            <a:ext cx="8277225" cy="663575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</a:rPr>
              <a:t>rdt2.1: sender, handles garbled ACK/NAKs</a:t>
            </a:r>
            <a:endParaRPr lang="en-US" sz="4000" dirty="0">
              <a:ea typeface="ＭＳ Ｐゴシック" charset="0"/>
            </a:endParaRPr>
          </a:p>
        </p:txBody>
      </p:sp>
      <p:sp>
        <p:nvSpPr>
          <p:cNvPr id="28678" name="Oval 3"/>
          <p:cNvSpPr>
            <a:spLocks noChangeArrowheads="1"/>
          </p:cNvSpPr>
          <p:nvPr/>
        </p:nvSpPr>
        <p:spPr bwMode="auto">
          <a:xfrm>
            <a:off x="4392613" y="2306638"/>
            <a:ext cx="901700" cy="83661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4340226" y="2395538"/>
            <a:ext cx="10906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Wait for call 0 from above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4648201" y="1577975"/>
            <a:ext cx="3694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sndpkt = make_pkt(0, data, checksum)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4662489" y="1265239"/>
            <a:ext cx="21113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rdt_send(data)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682" name="Line 7"/>
          <p:cNvSpPr>
            <a:spLocks noChangeShapeType="1"/>
          </p:cNvSpPr>
          <p:nvPr/>
        </p:nvSpPr>
        <p:spPr bwMode="auto">
          <a:xfrm>
            <a:off x="4779963" y="1630363"/>
            <a:ext cx="27352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83" name="Line 8"/>
          <p:cNvSpPr>
            <a:spLocks noChangeShapeType="1"/>
          </p:cNvSpPr>
          <p:nvPr/>
        </p:nvSpPr>
        <p:spPr bwMode="auto">
          <a:xfrm>
            <a:off x="4117976" y="2262188"/>
            <a:ext cx="377825" cy="1905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84" name="Freeform 9"/>
          <p:cNvSpPr>
            <a:spLocks/>
          </p:cNvSpPr>
          <p:nvPr/>
        </p:nvSpPr>
        <p:spPr bwMode="auto">
          <a:xfrm rot="-6989453">
            <a:off x="3703638" y="4603750"/>
            <a:ext cx="952500" cy="469900"/>
          </a:xfrm>
          <a:custGeom>
            <a:avLst/>
            <a:gdLst>
              <a:gd name="T0" fmla="*/ 2147483647 w 1500"/>
              <a:gd name="T1" fmla="*/ 2147483647 h 740"/>
              <a:gd name="T2" fmla="*/ 2147483647 w 1500"/>
              <a:gd name="T3" fmla="*/ 2147483647 h 74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8685" name="Group 10"/>
          <p:cNvGrpSpPr>
            <a:grpSpLocks/>
          </p:cNvGrpSpPr>
          <p:nvPr/>
        </p:nvGrpSpPr>
        <p:grpSpPr bwMode="auto">
          <a:xfrm>
            <a:off x="6226176" y="2254250"/>
            <a:ext cx="1089025" cy="865188"/>
            <a:chOff x="2848" y="1499"/>
            <a:chExt cx="660" cy="510"/>
          </a:xfrm>
        </p:grpSpPr>
        <p:sp>
          <p:nvSpPr>
            <p:cNvPr id="28712" name="Oval 11"/>
            <p:cNvSpPr>
              <a:spLocks noChangeArrowheads="1"/>
            </p:cNvSpPr>
            <p:nvPr/>
          </p:nvSpPr>
          <p:spPr bwMode="auto">
            <a:xfrm>
              <a:off x="2893" y="1499"/>
              <a:ext cx="568" cy="510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28713" name="Text Box 12"/>
            <p:cNvSpPr txBox="1">
              <a:spLocks noChangeArrowheads="1"/>
            </p:cNvSpPr>
            <p:nvPr/>
          </p:nvSpPr>
          <p:spPr bwMode="auto">
            <a:xfrm>
              <a:off x="2848" y="1535"/>
              <a:ext cx="660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Wait for ACK or NAK 0</a:t>
              </a:r>
              <a:endParaRPr lang="en-US" sz="14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28686" name="Freeform 13"/>
          <p:cNvSpPr>
            <a:spLocks/>
          </p:cNvSpPr>
          <p:nvPr/>
        </p:nvSpPr>
        <p:spPr bwMode="auto">
          <a:xfrm flipV="1">
            <a:off x="4949826" y="2132013"/>
            <a:ext cx="1482725" cy="220662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87" name="Freeform 14"/>
          <p:cNvSpPr>
            <a:spLocks/>
          </p:cNvSpPr>
          <p:nvPr/>
        </p:nvSpPr>
        <p:spPr bwMode="auto">
          <a:xfrm rot="-1357180">
            <a:off x="7113589" y="2116138"/>
            <a:ext cx="466725" cy="685800"/>
          </a:xfrm>
          <a:custGeom>
            <a:avLst/>
            <a:gdLst>
              <a:gd name="T0" fmla="*/ 0 w 735"/>
              <a:gd name="T1" fmla="*/ 2147483647 h 1080"/>
              <a:gd name="T2" fmla="*/ 0 w 735"/>
              <a:gd name="T3" fmla="*/ 2147483647 h 108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88" name="Text Box 15"/>
          <p:cNvSpPr txBox="1">
            <a:spLocks noChangeArrowheads="1"/>
          </p:cNvSpPr>
          <p:nvPr/>
        </p:nvSpPr>
        <p:spPr bwMode="auto">
          <a:xfrm>
            <a:off x="7437439" y="2678113"/>
            <a:ext cx="2262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689" name="Text Box 16"/>
          <p:cNvSpPr txBox="1">
            <a:spLocks noChangeArrowheads="1"/>
          </p:cNvSpPr>
          <p:nvPr/>
        </p:nvSpPr>
        <p:spPr bwMode="auto">
          <a:xfrm>
            <a:off x="7399338" y="1920875"/>
            <a:ext cx="256381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rdt_rcv(rcvpkt) &amp;&amp;  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( corrupt(rcvpkt) ||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isNAK(rcvpkt) 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690" name="Line 17"/>
          <p:cNvSpPr>
            <a:spLocks noChangeShapeType="1"/>
          </p:cNvSpPr>
          <p:nvPr/>
        </p:nvSpPr>
        <p:spPr bwMode="auto">
          <a:xfrm>
            <a:off x="7569201" y="2717800"/>
            <a:ext cx="14335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91" name="Freeform 18"/>
          <p:cNvSpPr>
            <a:spLocks/>
          </p:cNvSpPr>
          <p:nvPr/>
        </p:nvSpPr>
        <p:spPr bwMode="auto">
          <a:xfrm rot="16200000" flipV="1">
            <a:off x="3725864" y="3492501"/>
            <a:ext cx="1266825" cy="123825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92" name="Freeform 19"/>
          <p:cNvSpPr>
            <a:spLocks/>
          </p:cNvSpPr>
          <p:nvPr/>
        </p:nvSpPr>
        <p:spPr bwMode="auto">
          <a:xfrm>
            <a:off x="5124450" y="4779963"/>
            <a:ext cx="1606550" cy="247650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93" name="Freeform 20"/>
          <p:cNvSpPr>
            <a:spLocks/>
          </p:cNvSpPr>
          <p:nvPr/>
        </p:nvSpPr>
        <p:spPr bwMode="auto">
          <a:xfrm rot="5400000" flipH="1" flipV="1">
            <a:off x="6494463" y="3440113"/>
            <a:ext cx="1363663" cy="204788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94" name="Text Box 21"/>
          <p:cNvSpPr txBox="1">
            <a:spLocks noChangeArrowheads="1"/>
          </p:cNvSpPr>
          <p:nvPr/>
        </p:nvSpPr>
        <p:spPr bwMode="auto">
          <a:xfrm>
            <a:off x="4889501" y="5364163"/>
            <a:ext cx="37639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sndpkt = make_pkt(1, data, checksum)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695" name="Text Box 22"/>
          <p:cNvSpPr txBox="1">
            <a:spLocks noChangeArrowheads="1"/>
          </p:cNvSpPr>
          <p:nvPr/>
        </p:nvSpPr>
        <p:spPr bwMode="auto">
          <a:xfrm>
            <a:off x="4959350" y="5026025"/>
            <a:ext cx="238918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rdt_send(data)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696" name="Line 23"/>
          <p:cNvSpPr>
            <a:spLocks noChangeShapeType="1"/>
          </p:cNvSpPr>
          <p:nvPr/>
        </p:nvSpPr>
        <p:spPr bwMode="auto">
          <a:xfrm>
            <a:off x="5006975" y="5378450"/>
            <a:ext cx="29035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97" name="Text Box 24"/>
          <p:cNvSpPr txBox="1">
            <a:spLocks noChangeArrowheads="1"/>
          </p:cNvSpPr>
          <p:nvPr/>
        </p:nvSpPr>
        <p:spPr bwMode="auto">
          <a:xfrm>
            <a:off x="7216776" y="3173413"/>
            <a:ext cx="299561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rdt_rcv(rcvpkt)   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&amp;&amp; notcorrupt(rcvpkt) 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&amp;&amp; isACK(rcvpkt) </a:t>
            </a:r>
          </a:p>
        </p:txBody>
      </p:sp>
      <p:sp>
        <p:nvSpPr>
          <p:cNvPr id="28698" name="Line 25"/>
          <p:cNvSpPr>
            <a:spLocks noChangeShapeType="1"/>
          </p:cNvSpPr>
          <p:nvPr/>
        </p:nvSpPr>
        <p:spPr bwMode="auto">
          <a:xfrm>
            <a:off x="7345363" y="39846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699" name="Text Box 26"/>
          <p:cNvSpPr txBox="1">
            <a:spLocks noChangeArrowheads="1"/>
          </p:cNvSpPr>
          <p:nvPr/>
        </p:nvSpPr>
        <p:spPr bwMode="auto">
          <a:xfrm>
            <a:off x="2244726" y="5435601"/>
            <a:ext cx="1819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700" name="Text Box 27"/>
          <p:cNvSpPr txBox="1">
            <a:spLocks noChangeArrowheads="1"/>
          </p:cNvSpPr>
          <p:nvPr/>
        </p:nvSpPr>
        <p:spPr bwMode="auto">
          <a:xfrm>
            <a:off x="2219326" y="4618038"/>
            <a:ext cx="201136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rdt_rcv(rcvpkt) &amp;&amp;  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( corrupt(rcvpkt) ||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isNAK(rcvpkt) )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701" name="Line 28"/>
          <p:cNvSpPr>
            <a:spLocks noChangeShapeType="1"/>
          </p:cNvSpPr>
          <p:nvPr/>
        </p:nvSpPr>
        <p:spPr bwMode="auto">
          <a:xfrm>
            <a:off x="2335214" y="5443538"/>
            <a:ext cx="1557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702" name="Text Box 29"/>
          <p:cNvSpPr txBox="1">
            <a:spLocks noChangeArrowheads="1"/>
          </p:cNvSpPr>
          <p:nvPr/>
        </p:nvSpPr>
        <p:spPr bwMode="auto">
          <a:xfrm>
            <a:off x="2162175" y="3016250"/>
            <a:ext cx="210978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prstClr val="black"/>
                </a:solidFill>
                <a:latin typeface="Arial" charset="0"/>
              </a:rPr>
              <a:t>rdt_rcv(rcvpkt)   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&amp;&amp; notcorrupt(rcvpkt) </a:t>
            </a:r>
          </a:p>
          <a:p>
            <a:r>
              <a:rPr lang="en-US">
                <a:solidFill>
                  <a:prstClr val="black"/>
                </a:solidFill>
                <a:latin typeface="Arial" charset="0"/>
              </a:rPr>
              <a:t>&amp;&amp; isACK(rcvpkt)</a:t>
            </a:r>
            <a:r>
              <a:rPr lang="en-US" sz="1000">
                <a:solidFill>
                  <a:prstClr val="black"/>
                </a:solidFill>
                <a:latin typeface="Arial" charset="0"/>
              </a:rPr>
              <a:t> </a:t>
            </a:r>
            <a:endParaRPr lang="en-US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8703" name="Line 30"/>
          <p:cNvSpPr>
            <a:spLocks noChangeShapeType="1"/>
          </p:cNvSpPr>
          <p:nvPr/>
        </p:nvSpPr>
        <p:spPr bwMode="auto">
          <a:xfrm>
            <a:off x="2306638" y="3854450"/>
            <a:ext cx="17383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8704" name="Group 31"/>
          <p:cNvGrpSpPr>
            <a:grpSpLocks/>
          </p:cNvGrpSpPr>
          <p:nvPr/>
        </p:nvGrpSpPr>
        <p:grpSpPr bwMode="auto">
          <a:xfrm>
            <a:off x="6376988" y="4200526"/>
            <a:ext cx="1117600" cy="823913"/>
            <a:chOff x="4156" y="2812"/>
            <a:chExt cx="704" cy="519"/>
          </a:xfrm>
        </p:grpSpPr>
        <p:sp>
          <p:nvSpPr>
            <p:cNvPr id="28710" name="Oval 32"/>
            <p:cNvSpPr>
              <a:spLocks noChangeArrowheads="1"/>
            </p:cNvSpPr>
            <p:nvPr/>
          </p:nvSpPr>
          <p:spPr bwMode="auto">
            <a:xfrm>
              <a:off x="4242" y="2812"/>
              <a:ext cx="567" cy="51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28711" name="Text Box 33"/>
            <p:cNvSpPr txBox="1">
              <a:spLocks noChangeArrowheads="1"/>
            </p:cNvSpPr>
            <p:nvPr/>
          </p:nvSpPr>
          <p:spPr bwMode="auto">
            <a:xfrm>
              <a:off x="4156" y="2870"/>
              <a:ext cx="70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Wait for</a:t>
              </a:r>
            </a:p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 call 1 from above</a:t>
              </a:r>
              <a:endParaRPr lang="en-US" sz="14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8705" name="Group 34"/>
          <p:cNvGrpSpPr>
            <a:grpSpLocks/>
          </p:cNvGrpSpPr>
          <p:nvPr/>
        </p:nvGrpSpPr>
        <p:grpSpPr bwMode="auto">
          <a:xfrm>
            <a:off x="4187826" y="4146551"/>
            <a:ext cx="1046163" cy="823913"/>
            <a:chOff x="4916" y="3266"/>
            <a:chExt cx="659" cy="519"/>
          </a:xfrm>
        </p:grpSpPr>
        <p:sp>
          <p:nvSpPr>
            <p:cNvPr id="28708" name="Oval 35"/>
            <p:cNvSpPr>
              <a:spLocks noChangeArrowheads="1"/>
            </p:cNvSpPr>
            <p:nvPr/>
          </p:nvSpPr>
          <p:spPr bwMode="auto">
            <a:xfrm>
              <a:off x="4957" y="3266"/>
              <a:ext cx="567" cy="51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28709" name="Text Box 36"/>
            <p:cNvSpPr txBox="1">
              <a:spLocks noChangeArrowheads="1"/>
            </p:cNvSpPr>
            <p:nvPr/>
          </p:nvSpPr>
          <p:spPr bwMode="auto">
            <a:xfrm>
              <a:off x="4916" y="3319"/>
              <a:ext cx="65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Wait for ACK or NAK 1</a:t>
              </a:r>
              <a:endParaRPr lang="en-US" sz="14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33826" name="Text Box 37"/>
          <p:cNvSpPr txBox="1">
            <a:spLocks noChangeArrowheads="1"/>
          </p:cNvSpPr>
          <p:nvPr/>
        </p:nvSpPr>
        <p:spPr bwMode="auto">
          <a:xfrm>
            <a:off x="7727950" y="399415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  <a:latin typeface="Symbol" charset="0"/>
              </a:rPr>
              <a:t>L</a:t>
            </a:r>
          </a:p>
        </p:txBody>
      </p:sp>
      <p:sp>
        <p:nvSpPr>
          <p:cNvPr id="33827" name="Text Box 38"/>
          <p:cNvSpPr txBox="1">
            <a:spLocks noChangeArrowheads="1"/>
          </p:cNvSpPr>
          <p:nvPr/>
        </p:nvSpPr>
        <p:spPr bwMode="auto">
          <a:xfrm>
            <a:off x="2878138" y="386873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  <a:latin typeface="Symbol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02186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  <a:alpha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4818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solidFill>
                  <a:prstClr val="black"/>
                </a:solidFill>
              </a:rPr>
              <a:t>Transport</a:t>
            </a:r>
            <a:r>
              <a:rPr lang="en-US" sz="1400">
                <a:solidFill>
                  <a:prstClr val="black"/>
                </a:solidFill>
              </a:rPr>
              <a:t> </a:t>
            </a:r>
            <a:r>
              <a:rPr lang="en-US" sz="1200">
                <a:solidFill>
                  <a:prstClr val="black"/>
                </a:solidFill>
              </a:rPr>
              <a:t>Layer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>
                <a:solidFill>
                  <a:prstClr val="black"/>
                </a:solidFill>
              </a:rPr>
              <a:t>3-</a:t>
            </a:r>
            <a:fld id="{844FAFDD-16EF-4688-9184-E133BEA3B9BE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52</a:t>
            </a:fld>
            <a:endParaRPr lang="en-US" sz="1200">
              <a:solidFill>
                <a:prstClr val="black"/>
              </a:solidFill>
            </a:endParaRPr>
          </a:p>
        </p:txBody>
      </p:sp>
      <p:grpSp>
        <p:nvGrpSpPr>
          <p:cNvPr id="29700" name="Group 3"/>
          <p:cNvGrpSpPr>
            <a:grpSpLocks/>
          </p:cNvGrpSpPr>
          <p:nvPr/>
        </p:nvGrpSpPr>
        <p:grpSpPr bwMode="auto">
          <a:xfrm>
            <a:off x="4562476" y="3352800"/>
            <a:ext cx="817563" cy="795338"/>
            <a:chOff x="963" y="1131"/>
            <a:chExt cx="515" cy="501"/>
          </a:xfrm>
        </p:grpSpPr>
        <p:sp>
          <p:nvSpPr>
            <p:cNvPr id="29731" name="Oval 4"/>
            <p:cNvSpPr>
              <a:spLocks noChangeArrowheads="1"/>
            </p:cNvSpPr>
            <p:nvPr/>
          </p:nvSpPr>
          <p:spPr bwMode="auto">
            <a:xfrm>
              <a:off x="963" y="1131"/>
              <a:ext cx="490" cy="501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29732" name="Text Box 5"/>
            <p:cNvSpPr txBox="1">
              <a:spLocks noChangeArrowheads="1"/>
            </p:cNvSpPr>
            <p:nvPr/>
          </p:nvSpPr>
          <p:spPr bwMode="auto">
            <a:xfrm>
              <a:off x="974" y="1153"/>
              <a:ext cx="50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Wait for </a:t>
              </a:r>
            </a:p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0 from below</a:t>
              </a:r>
              <a:endParaRPr lang="en-US" sz="14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29701" name="Line 6"/>
          <p:cNvSpPr>
            <a:spLocks noChangeShapeType="1"/>
          </p:cNvSpPr>
          <p:nvPr/>
        </p:nvSpPr>
        <p:spPr bwMode="auto">
          <a:xfrm>
            <a:off x="4398963" y="2282825"/>
            <a:ext cx="419100" cy="10795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702" name="Freeform 7"/>
          <p:cNvSpPr>
            <a:spLocks/>
          </p:cNvSpPr>
          <p:nvPr/>
        </p:nvSpPr>
        <p:spPr bwMode="auto">
          <a:xfrm flipV="1">
            <a:off x="5080001" y="2600326"/>
            <a:ext cx="1590675" cy="785813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7640638" y="2959101"/>
            <a:ext cx="30273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sndpkt = make_pkt(NAK, chksum)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704" name="Text Box 9"/>
          <p:cNvSpPr txBox="1">
            <a:spLocks noChangeArrowheads="1"/>
          </p:cNvSpPr>
          <p:nvPr/>
        </p:nvSpPr>
        <p:spPr bwMode="auto">
          <a:xfrm>
            <a:off x="7643814" y="3671888"/>
            <a:ext cx="262413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rdt_rcv(rcvpkt) &amp;&amp; 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   not corrupt(rcvpkt) &amp;&amp;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   has_seq0(rcvpkt)</a:t>
            </a:r>
          </a:p>
          <a:p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7727950" y="4370388"/>
            <a:ext cx="19383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706" name="Freeform 11"/>
          <p:cNvSpPr>
            <a:spLocks/>
          </p:cNvSpPr>
          <p:nvPr/>
        </p:nvSpPr>
        <p:spPr bwMode="auto">
          <a:xfrm>
            <a:off x="5097464" y="4168776"/>
            <a:ext cx="1590675" cy="688975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707" name="Text Box 12"/>
          <p:cNvSpPr txBox="1">
            <a:spLocks noChangeArrowheads="1"/>
          </p:cNvSpPr>
          <p:nvPr/>
        </p:nvSpPr>
        <p:spPr bwMode="auto">
          <a:xfrm>
            <a:off x="4486275" y="4749800"/>
            <a:ext cx="3581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rdt_rcv(rcvpkt) &amp;&amp; notcorrupt(rcvpkt) 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  &amp;&amp; has_seq1(rcvpkt)</a:t>
            </a:r>
            <a:r>
              <a:rPr lang="en-US">
                <a:solidFill>
                  <a:prstClr val="black"/>
                </a:solidFill>
                <a:latin typeface="Arial" charset="0"/>
              </a:rPr>
              <a:t> </a:t>
            </a:r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708" name="Line 13"/>
          <p:cNvSpPr>
            <a:spLocks noChangeShapeType="1"/>
          </p:cNvSpPr>
          <p:nvPr/>
        </p:nvSpPr>
        <p:spPr bwMode="auto">
          <a:xfrm>
            <a:off x="4552951" y="5307013"/>
            <a:ext cx="28987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709" name="Text Box 14"/>
          <p:cNvSpPr txBox="1">
            <a:spLocks noChangeArrowheads="1"/>
          </p:cNvSpPr>
          <p:nvPr/>
        </p:nvSpPr>
        <p:spPr bwMode="auto">
          <a:xfrm>
            <a:off x="4495801" y="5362576"/>
            <a:ext cx="3852863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extract(rcvpkt,data)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deliver_data(data)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sndpkt = make_pkt(ACK, chksum)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grpSp>
        <p:nvGrpSpPr>
          <p:cNvPr id="29710" name="Group 15"/>
          <p:cNvGrpSpPr>
            <a:grpSpLocks/>
          </p:cNvGrpSpPr>
          <p:nvPr/>
        </p:nvGrpSpPr>
        <p:grpSpPr bwMode="auto">
          <a:xfrm>
            <a:off x="6261100" y="3387726"/>
            <a:ext cx="825500" cy="796925"/>
            <a:chOff x="4398" y="3133"/>
            <a:chExt cx="520" cy="502"/>
          </a:xfrm>
        </p:grpSpPr>
        <p:sp>
          <p:nvSpPr>
            <p:cNvPr id="29729" name="Oval 16"/>
            <p:cNvSpPr>
              <a:spLocks noChangeArrowheads="1"/>
            </p:cNvSpPr>
            <p:nvPr/>
          </p:nvSpPr>
          <p:spPr bwMode="auto">
            <a:xfrm>
              <a:off x="4398" y="3133"/>
              <a:ext cx="507" cy="502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29730" name="Text Box 17"/>
            <p:cNvSpPr txBox="1">
              <a:spLocks noChangeArrowheads="1"/>
            </p:cNvSpPr>
            <p:nvPr/>
          </p:nvSpPr>
          <p:spPr bwMode="auto">
            <a:xfrm>
              <a:off x="4414" y="3163"/>
              <a:ext cx="50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Wait for </a:t>
              </a:r>
            </a:p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1 from below</a:t>
              </a:r>
              <a:endParaRPr lang="en-US" sz="14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29711" name="Freeform 18"/>
          <p:cNvSpPr>
            <a:spLocks/>
          </p:cNvSpPr>
          <p:nvPr/>
        </p:nvSpPr>
        <p:spPr bwMode="auto">
          <a:xfrm rot="-1361013">
            <a:off x="6961189" y="2979738"/>
            <a:ext cx="839787" cy="863600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712" name="Text Box 19"/>
          <p:cNvSpPr txBox="1">
            <a:spLocks noChangeArrowheads="1"/>
          </p:cNvSpPr>
          <p:nvPr/>
        </p:nvSpPr>
        <p:spPr bwMode="auto">
          <a:xfrm>
            <a:off x="4648200" y="1284288"/>
            <a:ext cx="39814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rdt_rcv(rcvpkt) &amp;&amp; notcorrupt(rcvpkt) 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  &amp;&amp; has_seq0(rcvpkt) 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713" name="Line 20"/>
          <p:cNvSpPr>
            <a:spLocks noChangeShapeType="1"/>
          </p:cNvSpPr>
          <p:nvPr/>
        </p:nvSpPr>
        <p:spPr bwMode="auto">
          <a:xfrm>
            <a:off x="4757739" y="1854200"/>
            <a:ext cx="19145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714" name="Text Box 21"/>
          <p:cNvSpPr txBox="1">
            <a:spLocks noChangeArrowheads="1"/>
          </p:cNvSpPr>
          <p:nvPr/>
        </p:nvSpPr>
        <p:spPr bwMode="auto">
          <a:xfrm>
            <a:off x="4660900" y="1811338"/>
            <a:ext cx="3475038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extract(rcvpkt,data)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deliver_data(data)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sndpkt = make_pkt(ACK, chksum)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715" name="Freeform 22"/>
          <p:cNvSpPr>
            <a:spLocks/>
          </p:cNvSpPr>
          <p:nvPr/>
        </p:nvSpPr>
        <p:spPr bwMode="auto">
          <a:xfrm rot="1020547">
            <a:off x="6985000" y="3703638"/>
            <a:ext cx="839788" cy="863600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716" name="Text Box 23"/>
          <p:cNvSpPr txBox="1">
            <a:spLocks noChangeArrowheads="1"/>
          </p:cNvSpPr>
          <p:nvPr/>
        </p:nvSpPr>
        <p:spPr bwMode="auto">
          <a:xfrm>
            <a:off x="7591425" y="2662238"/>
            <a:ext cx="28717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rdt_rcv(rcvpkt) &amp;&amp; (corrupt(rcvpkt)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717" name="Line 24"/>
          <p:cNvSpPr>
            <a:spLocks noChangeShapeType="1"/>
          </p:cNvSpPr>
          <p:nvPr/>
        </p:nvSpPr>
        <p:spPr bwMode="auto">
          <a:xfrm>
            <a:off x="7729539" y="2973388"/>
            <a:ext cx="1938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718" name="Text Box 25"/>
          <p:cNvSpPr txBox="1">
            <a:spLocks noChangeArrowheads="1"/>
          </p:cNvSpPr>
          <p:nvPr/>
        </p:nvSpPr>
        <p:spPr bwMode="auto">
          <a:xfrm>
            <a:off x="7599363" y="4424364"/>
            <a:ext cx="29400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sndpkt = make_pkt(ACK, chksum)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719" name="Text Box 26"/>
          <p:cNvSpPr txBox="1">
            <a:spLocks noChangeArrowheads="1"/>
          </p:cNvSpPr>
          <p:nvPr/>
        </p:nvSpPr>
        <p:spPr bwMode="auto">
          <a:xfrm>
            <a:off x="1717675" y="3651250"/>
            <a:ext cx="26241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rdt_rcv(rcvpkt) &amp;&amp; 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   not corrupt(rcvpkt) &amp;&amp;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   has_seq1(rcvpkt)</a:t>
            </a:r>
          </a:p>
          <a:p>
            <a:endParaRPr lang="en-US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720" name="Line 27"/>
          <p:cNvSpPr>
            <a:spLocks noChangeShapeType="1"/>
          </p:cNvSpPr>
          <p:nvPr/>
        </p:nvSpPr>
        <p:spPr bwMode="auto">
          <a:xfrm>
            <a:off x="1801814" y="4359275"/>
            <a:ext cx="1938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721" name="Text Box 28"/>
          <p:cNvSpPr txBox="1">
            <a:spLocks noChangeArrowheads="1"/>
          </p:cNvSpPr>
          <p:nvPr/>
        </p:nvSpPr>
        <p:spPr bwMode="auto">
          <a:xfrm>
            <a:off x="1665289" y="2598738"/>
            <a:ext cx="287178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rdt_rcv(rcvpkt) &amp;&amp; (corrupt(rcvpkt)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722" name="Line 29"/>
          <p:cNvSpPr>
            <a:spLocks noChangeShapeType="1"/>
          </p:cNvSpPr>
          <p:nvPr/>
        </p:nvSpPr>
        <p:spPr bwMode="auto">
          <a:xfrm>
            <a:off x="1803400" y="2973388"/>
            <a:ext cx="19383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723" name="Text Box 30"/>
          <p:cNvSpPr txBox="1">
            <a:spLocks noChangeArrowheads="1"/>
          </p:cNvSpPr>
          <p:nvPr/>
        </p:nvSpPr>
        <p:spPr bwMode="auto">
          <a:xfrm>
            <a:off x="1749425" y="4381501"/>
            <a:ext cx="29400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sndpkt = make_pkt(ACK, chksum)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724" name="Text Box 31"/>
          <p:cNvSpPr txBox="1">
            <a:spLocks noChangeArrowheads="1"/>
          </p:cNvSpPr>
          <p:nvPr/>
        </p:nvSpPr>
        <p:spPr bwMode="auto">
          <a:xfrm>
            <a:off x="1725613" y="2940051"/>
            <a:ext cx="30273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sndpkt = make_pkt(NAK, chksum)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udt_send(sndpkt)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9725" name="Freeform 32"/>
          <p:cNvSpPr>
            <a:spLocks/>
          </p:cNvSpPr>
          <p:nvPr/>
        </p:nvSpPr>
        <p:spPr bwMode="auto">
          <a:xfrm rot="20579453" flipH="1">
            <a:off x="3759200" y="3640138"/>
            <a:ext cx="839788" cy="863600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726" name="Freeform 33"/>
          <p:cNvSpPr>
            <a:spLocks/>
          </p:cNvSpPr>
          <p:nvPr/>
        </p:nvSpPr>
        <p:spPr bwMode="auto">
          <a:xfrm rot="1361013" flipH="1">
            <a:off x="3746500" y="2992438"/>
            <a:ext cx="839788" cy="863600"/>
          </a:xfrm>
          <a:custGeom>
            <a:avLst/>
            <a:gdLst>
              <a:gd name="T0" fmla="*/ 2147483647 w 619"/>
              <a:gd name="T1" fmla="*/ 2147483647 h 1815"/>
              <a:gd name="T2" fmla="*/ 0 w 619"/>
              <a:gd name="T3" fmla="*/ 2147483647 h 181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9727" name="Picture 34" descr="underline_b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3" y="8255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4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3100" y="185739"/>
            <a:ext cx="8324850" cy="941387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</a:rPr>
              <a:t>rdt2.1: receiver, handles garbled </a:t>
            </a:r>
            <a:r>
              <a:rPr lang="en-US" sz="2800" dirty="0">
                <a:ea typeface="ＭＳ Ｐゴシック" charset="0"/>
              </a:rPr>
              <a:t>ACK/NAKs</a:t>
            </a:r>
            <a:endParaRPr lang="en-US" sz="32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03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7100888" y="6445250"/>
            <a:ext cx="2895600" cy="2873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solidFill>
                  <a:prstClr val="black"/>
                </a:solidFill>
              </a:rPr>
              <a:t>Transport</a:t>
            </a:r>
            <a:r>
              <a:rPr lang="en-US" sz="1400">
                <a:solidFill>
                  <a:prstClr val="black"/>
                </a:solidFill>
              </a:rPr>
              <a:t> </a:t>
            </a:r>
            <a:r>
              <a:rPr lang="en-US" sz="1200">
                <a:solidFill>
                  <a:prstClr val="black"/>
                </a:solidFill>
              </a:rPr>
              <a:t>Layer</a:t>
            </a:r>
          </a:p>
        </p:txBody>
      </p:sp>
      <p:sp>
        <p:nvSpPr>
          <p:cNvPr id="35843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>
                <a:solidFill>
                  <a:prstClr val="black"/>
                </a:solidFill>
              </a:rPr>
              <a:t>3-</a:t>
            </a:r>
            <a:fld id="{61E8737C-9A03-44A6-8F80-157356774DAE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53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19088"/>
            <a:ext cx="7772400" cy="301600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  <a:cs typeface="+mj-cs"/>
              </a:rPr>
              <a:t>rdt2.1: discussion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1"/>
            <a:ext cx="4186808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u="sng" dirty="0" smtClean="0">
                <a:solidFill>
                  <a:srgbClr val="CC0000"/>
                </a:solidFill>
              </a:rPr>
              <a:t>sender:</a:t>
            </a:r>
            <a:endParaRPr lang="en-US" dirty="0" smtClean="0">
              <a:solidFill>
                <a:srgbClr val="CC0000"/>
              </a:solidFill>
            </a:endParaRPr>
          </a:p>
          <a:p>
            <a:pPr>
              <a:defRPr/>
            </a:pPr>
            <a:r>
              <a:rPr lang="en-US" dirty="0" err="1" smtClean="0"/>
              <a:t>seq</a:t>
            </a:r>
            <a:r>
              <a:rPr lang="en-US" dirty="0" smtClean="0"/>
              <a:t> # added to </a:t>
            </a:r>
            <a:r>
              <a:rPr lang="en-US" dirty="0" err="1" smtClean="0"/>
              <a:t>pkt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two seq. #</a:t>
            </a:r>
            <a:r>
              <a:rPr lang="ja-JP" altLang="en-US" dirty="0" smtClean="0"/>
              <a:t>’</a:t>
            </a:r>
            <a:r>
              <a:rPr lang="en-US" altLang="ja-JP" dirty="0" smtClean="0"/>
              <a:t>s (0,1) will suffice.  Why?</a:t>
            </a:r>
          </a:p>
          <a:p>
            <a:pPr>
              <a:defRPr/>
            </a:pPr>
            <a:r>
              <a:rPr lang="en-US" dirty="0" smtClean="0"/>
              <a:t>must check if received ACK/NAK corrupted </a:t>
            </a:r>
          </a:p>
          <a:p>
            <a:pPr>
              <a:defRPr/>
            </a:pPr>
            <a:r>
              <a:rPr lang="en-US" dirty="0" smtClean="0"/>
              <a:t>twice as many states</a:t>
            </a:r>
          </a:p>
          <a:p>
            <a:pPr lvl="1">
              <a:defRPr/>
            </a:pPr>
            <a:r>
              <a:rPr lang="en-US" dirty="0" smtClean="0"/>
              <a:t>state must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remember</a:t>
            </a:r>
            <a:r>
              <a:rPr lang="ja-JP" altLang="en-US" dirty="0" smtClean="0"/>
              <a:t>”</a:t>
            </a:r>
            <a:r>
              <a:rPr lang="en-US" altLang="ja-JP" dirty="0" smtClean="0"/>
              <a:t> whether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expected</a:t>
            </a:r>
            <a:r>
              <a:rPr lang="ja-JP" altLang="en-US" dirty="0" smtClean="0"/>
              <a:t>”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pkt</a:t>
            </a:r>
            <a:r>
              <a:rPr lang="en-US" altLang="ja-JP" dirty="0" smtClean="0"/>
              <a:t> should have </a:t>
            </a:r>
            <a:r>
              <a:rPr lang="en-US" altLang="ja-JP" dirty="0" err="1" smtClean="0"/>
              <a:t>seq</a:t>
            </a:r>
            <a:r>
              <a:rPr lang="en-US" altLang="ja-JP" dirty="0" smtClean="0"/>
              <a:t> #  0 or 1 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u="sng">
                <a:solidFill>
                  <a:srgbClr val="CC0000"/>
                </a:solidFill>
                <a:ea typeface="ＭＳ Ｐゴシック" charset="0"/>
                <a:cs typeface="+mn-cs"/>
              </a:rPr>
              <a:t>receiver:</a:t>
            </a:r>
            <a:endParaRPr lang="en-US">
              <a:solidFill>
                <a:srgbClr val="CC0000"/>
              </a:solidFill>
              <a:ea typeface="ＭＳ Ｐゴシック" charset="0"/>
              <a:cs typeface="+mn-cs"/>
            </a:endParaRPr>
          </a:p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must check if received packet is duplicate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state indicates whether 0 or 1 is expected pkt seq #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ea typeface="ＭＳ Ｐゴシック" charset="0"/>
                <a:cs typeface="+mn-cs"/>
              </a:rPr>
              <a:t>note: receiver can </a:t>
            </a:r>
            <a:r>
              <a:rPr lang="en-US" i="1">
                <a:ea typeface="ＭＳ Ｐゴシック" charset="0"/>
                <a:cs typeface="+mn-cs"/>
              </a:rPr>
              <a:t>not</a:t>
            </a:r>
            <a:r>
              <a:rPr lang="en-US">
                <a:ea typeface="ＭＳ Ｐゴシック" charset="0"/>
                <a:cs typeface="+mn-cs"/>
              </a:rPr>
              <a:t> know if its last ACK/NAK received OK at sender</a:t>
            </a:r>
          </a:p>
        </p:txBody>
      </p:sp>
    </p:spTree>
    <p:extLst>
      <p:ext uri="{BB962C8B-B14F-4D97-AF65-F5344CB8AC3E}">
        <p14:creationId xmlns:p14="http://schemas.microsoft.com/office/powerpoint/2010/main" val="223707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>
                <a:solidFill>
                  <a:prstClr val="black"/>
                </a:solidFill>
              </a:rPr>
              <a:t>3-</a:t>
            </a:r>
            <a:fld id="{BF694E06-02DD-4D56-9A29-373E8E3CC97D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54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012950" y="230189"/>
            <a:ext cx="7772400" cy="69215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ea typeface="ＭＳ Ｐゴシック" charset="0"/>
              </a:rPr>
              <a:t>rdt2.2: a NAK-free protocol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43100" y="1581150"/>
            <a:ext cx="8064500" cy="2749550"/>
          </a:xfrm>
        </p:spPr>
        <p:txBody>
          <a:bodyPr>
            <a:normAutofit lnSpcReduction="10000"/>
          </a:bodyPr>
          <a:lstStyle/>
          <a:p>
            <a:pPr>
              <a:buFont typeface="Wingdings" charset="0"/>
              <a:buChar char="v"/>
              <a:defRPr/>
            </a:pPr>
            <a:r>
              <a:rPr lang="en-US" dirty="0">
                <a:ea typeface="ＭＳ Ｐゴシック" charset="0"/>
                <a:cs typeface="+mn-cs"/>
              </a:rPr>
              <a:t>same functionality as rdt2.1, using ACKs only</a:t>
            </a:r>
          </a:p>
          <a:p>
            <a:pPr>
              <a:buFont typeface="Wingdings" charset="0"/>
              <a:buChar char="v"/>
              <a:defRPr/>
            </a:pPr>
            <a:r>
              <a:rPr lang="en-US" dirty="0">
                <a:ea typeface="ＭＳ Ｐゴシック" charset="0"/>
                <a:cs typeface="+mn-cs"/>
              </a:rPr>
              <a:t>instead of NAK, receiver sends ACK for last </a:t>
            </a:r>
            <a:r>
              <a:rPr lang="en-US" dirty="0" err="1">
                <a:ea typeface="ＭＳ Ｐゴシック" charset="0"/>
                <a:cs typeface="+mn-cs"/>
              </a:rPr>
              <a:t>pkt</a:t>
            </a:r>
            <a:r>
              <a:rPr lang="en-US" dirty="0">
                <a:ea typeface="ＭＳ Ｐゴシック" charset="0"/>
                <a:cs typeface="+mn-cs"/>
              </a:rPr>
              <a:t> received OK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receiver must </a:t>
            </a:r>
            <a:r>
              <a:rPr lang="en-US" i="1" dirty="0">
                <a:ea typeface="ＭＳ Ｐゴシック" charset="0"/>
              </a:rPr>
              <a:t>explicitly</a:t>
            </a:r>
            <a:r>
              <a:rPr lang="en-US" dirty="0">
                <a:ea typeface="ＭＳ Ｐゴシック" charset="0"/>
              </a:rPr>
              <a:t> include </a:t>
            </a:r>
            <a:r>
              <a:rPr lang="en-US" dirty="0" err="1">
                <a:ea typeface="ＭＳ Ｐゴシック" charset="0"/>
              </a:rPr>
              <a:t>seq</a:t>
            </a:r>
            <a:r>
              <a:rPr lang="en-US" dirty="0">
                <a:ea typeface="ＭＳ Ｐゴシック" charset="0"/>
              </a:rPr>
              <a:t> # of </a:t>
            </a:r>
            <a:r>
              <a:rPr lang="en-US" dirty="0" err="1">
                <a:ea typeface="ＭＳ Ｐゴシック" charset="0"/>
              </a:rPr>
              <a:t>pkt</a:t>
            </a:r>
            <a:r>
              <a:rPr lang="en-US" dirty="0">
                <a:ea typeface="ＭＳ Ｐゴシック" charset="0"/>
              </a:rPr>
              <a:t> being </a:t>
            </a:r>
            <a:r>
              <a:rPr lang="en-US" dirty="0" err="1">
                <a:ea typeface="ＭＳ Ｐゴシック" charset="0"/>
              </a:rPr>
              <a:t>ACKed</a:t>
            </a:r>
            <a:r>
              <a:rPr lang="en-US" dirty="0">
                <a:ea typeface="ＭＳ Ｐゴシック" charset="0"/>
              </a:rPr>
              <a:t> </a:t>
            </a:r>
          </a:p>
          <a:p>
            <a:pPr>
              <a:buFont typeface="Wingdings" charset="0"/>
              <a:buChar char="v"/>
              <a:defRPr/>
            </a:pPr>
            <a:r>
              <a:rPr lang="en-US" dirty="0">
                <a:ea typeface="ＭＳ Ｐゴシック" charset="0"/>
                <a:cs typeface="+mn-cs"/>
              </a:rPr>
              <a:t>duplicate ACK at sender results in same action as NAK: </a:t>
            </a:r>
            <a:r>
              <a:rPr lang="en-US" i="1" dirty="0">
                <a:ea typeface="ＭＳ Ｐゴシック" charset="0"/>
                <a:cs typeface="+mn-cs"/>
              </a:rPr>
              <a:t>retransmit current </a:t>
            </a:r>
            <a:r>
              <a:rPr lang="en-US" i="1" dirty="0" err="1">
                <a:ea typeface="ＭＳ Ｐゴシック" charset="0"/>
                <a:cs typeface="+mn-cs"/>
              </a:rPr>
              <a:t>pkt</a:t>
            </a:r>
            <a:endParaRPr lang="en-US" dirty="0"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214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  <a:alpha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9938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>
                <a:solidFill>
                  <a:prstClr val="black"/>
                </a:solidFill>
              </a:rPr>
              <a:t>Transport</a:t>
            </a:r>
            <a:r>
              <a:rPr lang="en-US" sz="1400">
                <a:solidFill>
                  <a:prstClr val="black"/>
                </a:solidFill>
              </a:rPr>
              <a:t> </a:t>
            </a:r>
            <a:r>
              <a:rPr lang="en-US" sz="1200">
                <a:solidFill>
                  <a:prstClr val="black"/>
                </a:solidFill>
              </a:rPr>
              <a:t>Layer</a:t>
            </a: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sz="1200">
                <a:solidFill>
                  <a:prstClr val="black"/>
                </a:solidFill>
              </a:rPr>
              <a:t>3-</a:t>
            </a:r>
            <a:fld id="{D084B938-3924-484A-98F1-FBD5D477E2FF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55</a:t>
            </a:fld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3726" y="242888"/>
            <a:ext cx="3560763" cy="635000"/>
          </a:xfrm>
        </p:spPr>
        <p:txBody>
          <a:bodyPr/>
          <a:lstStyle/>
          <a:p>
            <a:pPr>
              <a:defRPr/>
            </a:pPr>
            <a:r>
              <a:rPr lang="en-US" sz="4000" dirty="0">
                <a:ea typeface="ＭＳ Ｐゴシック" charset="0"/>
              </a:rPr>
              <a:t>rdt3.0 sender</a:t>
            </a:r>
            <a:endParaRPr lang="en-US" dirty="0">
              <a:ea typeface="ＭＳ Ｐゴシック" charset="0"/>
              <a:cs typeface="+mj-cs"/>
            </a:endParaRPr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4543425" y="1384301"/>
            <a:ext cx="38608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sndpkt = make_pkt(0, data, checksum)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udt_send(sndpkt)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start_timer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4584701" y="1090613"/>
            <a:ext cx="17240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rdt_send(data)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799" name="Line 5"/>
          <p:cNvSpPr>
            <a:spLocks noChangeShapeType="1"/>
          </p:cNvSpPr>
          <p:nvPr/>
        </p:nvSpPr>
        <p:spPr bwMode="auto">
          <a:xfrm>
            <a:off x="4686300" y="14287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00" name="Line 6"/>
          <p:cNvSpPr>
            <a:spLocks noChangeShapeType="1"/>
          </p:cNvSpPr>
          <p:nvPr/>
        </p:nvSpPr>
        <p:spPr bwMode="auto">
          <a:xfrm>
            <a:off x="4273551" y="1544638"/>
            <a:ext cx="157163" cy="576262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33801" name="Group 7"/>
          <p:cNvGrpSpPr>
            <a:grpSpLocks/>
          </p:cNvGrpSpPr>
          <p:nvPr/>
        </p:nvGrpSpPr>
        <p:grpSpPr bwMode="auto">
          <a:xfrm>
            <a:off x="6884988" y="2090739"/>
            <a:ext cx="889000" cy="865187"/>
            <a:chOff x="445" y="1273"/>
            <a:chExt cx="560" cy="545"/>
          </a:xfrm>
        </p:grpSpPr>
        <p:sp>
          <p:nvSpPr>
            <p:cNvPr id="33849" name="Oval 8"/>
            <p:cNvSpPr>
              <a:spLocks noChangeArrowheads="1"/>
            </p:cNvSpPr>
            <p:nvPr/>
          </p:nvSpPr>
          <p:spPr bwMode="auto">
            <a:xfrm>
              <a:off x="445" y="1273"/>
              <a:ext cx="560" cy="54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33850" name="Text Box 9"/>
            <p:cNvSpPr txBox="1">
              <a:spLocks noChangeArrowheads="1"/>
            </p:cNvSpPr>
            <p:nvPr/>
          </p:nvSpPr>
          <p:spPr bwMode="auto">
            <a:xfrm>
              <a:off x="499" y="1309"/>
              <a:ext cx="450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Wait for ACK0</a:t>
              </a:r>
              <a:endParaRPr lang="en-US" sz="14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33802" name="Freeform 10"/>
          <p:cNvSpPr>
            <a:spLocks/>
          </p:cNvSpPr>
          <p:nvPr/>
        </p:nvSpPr>
        <p:spPr bwMode="auto">
          <a:xfrm flipV="1">
            <a:off x="4908550" y="2071688"/>
            <a:ext cx="2090738" cy="163512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03" name="Freeform 11"/>
          <p:cNvSpPr>
            <a:spLocks/>
          </p:cNvSpPr>
          <p:nvPr/>
        </p:nvSpPr>
        <p:spPr bwMode="auto">
          <a:xfrm>
            <a:off x="7593014" y="1674813"/>
            <a:ext cx="871537" cy="666750"/>
          </a:xfrm>
          <a:custGeom>
            <a:avLst/>
            <a:gdLst>
              <a:gd name="T0" fmla="*/ 0 w 549"/>
              <a:gd name="T1" fmla="*/ 2147483647 h 420"/>
              <a:gd name="T2" fmla="*/ 2147483647 w 549"/>
              <a:gd name="T3" fmla="*/ 2147483647 h 42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49" h="420">
                <a:moveTo>
                  <a:pt x="0" y="306"/>
                </a:moveTo>
                <a:cubicBezTo>
                  <a:pt x="78" y="0"/>
                  <a:pt x="549" y="315"/>
                  <a:pt x="87" y="42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8005764" y="1196975"/>
            <a:ext cx="17049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rdt_rcv(rcvpkt) &amp;&amp;  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( corrupt(rcvpkt) ||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isACK(rcvpkt,1) 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8215313" y="1898650"/>
            <a:ext cx="13509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33806" name="Group 14"/>
          <p:cNvGrpSpPr>
            <a:grpSpLocks/>
          </p:cNvGrpSpPr>
          <p:nvPr/>
        </p:nvGrpSpPr>
        <p:grpSpPr bwMode="auto">
          <a:xfrm>
            <a:off x="6977064" y="4005263"/>
            <a:ext cx="1189037" cy="850900"/>
            <a:chOff x="4090" y="3230"/>
            <a:chExt cx="749" cy="536"/>
          </a:xfrm>
        </p:grpSpPr>
        <p:sp>
          <p:nvSpPr>
            <p:cNvPr id="33847" name="Oval 15"/>
            <p:cNvSpPr>
              <a:spLocks noChangeArrowheads="1"/>
            </p:cNvSpPr>
            <p:nvPr/>
          </p:nvSpPr>
          <p:spPr bwMode="auto">
            <a:xfrm>
              <a:off x="4159" y="3230"/>
              <a:ext cx="595" cy="53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33848" name="Text Box 16"/>
            <p:cNvSpPr txBox="1">
              <a:spLocks noChangeArrowheads="1"/>
            </p:cNvSpPr>
            <p:nvPr/>
          </p:nvSpPr>
          <p:spPr bwMode="auto">
            <a:xfrm>
              <a:off x="4090" y="3270"/>
              <a:ext cx="74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Wait for </a:t>
              </a:r>
            </a:p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call 1 from above</a:t>
              </a:r>
              <a:endParaRPr lang="en-US" sz="14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33807" name="Freeform 17"/>
          <p:cNvSpPr>
            <a:spLocks/>
          </p:cNvSpPr>
          <p:nvPr/>
        </p:nvSpPr>
        <p:spPr bwMode="auto">
          <a:xfrm rot="16200000" flipV="1">
            <a:off x="3664745" y="3402807"/>
            <a:ext cx="1254125" cy="150813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08" name="Freeform 18"/>
          <p:cNvSpPr>
            <a:spLocks/>
          </p:cNvSpPr>
          <p:nvPr/>
        </p:nvSpPr>
        <p:spPr bwMode="auto">
          <a:xfrm>
            <a:off x="4894264" y="4738689"/>
            <a:ext cx="2312987" cy="274637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09" name="Freeform 19"/>
          <p:cNvSpPr>
            <a:spLocks/>
          </p:cNvSpPr>
          <p:nvPr/>
        </p:nvSpPr>
        <p:spPr bwMode="auto">
          <a:xfrm rot="5400000" flipH="1" flipV="1">
            <a:off x="7135020" y="3328195"/>
            <a:ext cx="1184275" cy="166687"/>
          </a:xfrm>
          <a:custGeom>
            <a:avLst/>
            <a:gdLst>
              <a:gd name="T0" fmla="*/ 0 w 2835"/>
              <a:gd name="T1" fmla="*/ 0 h 525"/>
              <a:gd name="T2" fmla="*/ 2147483647 w 2835"/>
              <a:gd name="T3" fmla="*/ 0 h 525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10" name="Text Box 20"/>
          <p:cNvSpPr txBox="1">
            <a:spLocks noChangeArrowheads="1"/>
          </p:cNvSpPr>
          <p:nvPr/>
        </p:nvSpPr>
        <p:spPr bwMode="auto">
          <a:xfrm>
            <a:off x="4840289" y="5224463"/>
            <a:ext cx="344487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sndpkt = make_pkt(1, data, checksum)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udt_send(sndpkt)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start_timer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811" name="Text Box 21"/>
          <p:cNvSpPr txBox="1">
            <a:spLocks noChangeArrowheads="1"/>
          </p:cNvSpPr>
          <p:nvPr/>
        </p:nvSpPr>
        <p:spPr bwMode="auto">
          <a:xfrm>
            <a:off x="4840289" y="4941888"/>
            <a:ext cx="17240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rdt_send(data)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812" name="Line 22"/>
          <p:cNvSpPr>
            <a:spLocks noChangeShapeType="1"/>
          </p:cNvSpPr>
          <p:nvPr/>
        </p:nvSpPr>
        <p:spPr bwMode="auto">
          <a:xfrm>
            <a:off x="4959350" y="5253038"/>
            <a:ext cx="25987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13" name="Text Box 23"/>
          <p:cNvSpPr txBox="1">
            <a:spLocks noChangeArrowheads="1"/>
          </p:cNvSpPr>
          <p:nvPr/>
        </p:nvSpPr>
        <p:spPr bwMode="auto">
          <a:xfrm>
            <a:off x="7804151" y="3106738"/>
            <a:ext cx="21494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rdt_rcv(rcvpkt)   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&amp;&amp; notcorrupt(rcvpkt) 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&amp;&amp; isACK(rcvpkt,0)</a:t>
            </a:r>
            <a:r>
              <a:rPr lang="en-US" sz="1000">
                <a:solidFill>
                  <a:prstClr val="black"/>
                </a:solidFill>
                <a:latin typeface="Arial" charset="0"/>
              </a:rPr>
              <a:t> </a:t>
            </a:r>
            <a:endParaRPr lang="en-US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814" name="Line 24"/>
          <p:cNvSpPr>
            <a:spLocks noChangeShapeType="1"/>
          </p:cNvSpPr>
          <p:nvPr/>
        </p:nvSpPr>
        <p:spPr bwMode="auto">
          <a:xfrm>
            <a:off x="7920039" y="3817938"/>
            <a:ext cx="14192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15" name="Text Box 25"/>
          <p:cNvSpPr txBox="1">
            <a:spLocks noChangeArrowheads="1"/>
          </p:cNvSpPr>
          <p:nvPr/>
        </p:nvSpPr>
        <p:spPr bwMode="auto">
          <a:xfrm>
            <a:off x="2814639" y="5062538"/>
            <a:ext cx="16224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rdt_rcv(rcvpkt) &amp;&amp;  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( corrupt(rcvpkt) ||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isACK(rcvpkt,0) 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816" name="Line 26"/>
          <p:cNvSpPr>
            <a:spLocks noChangeShapeType="1"/>
          </p:cNvSpPr>
          <p:nvPr/>
        </p:nvSpPr>
        <p:spPr bwMode="auto">
          <a:xfrm>
            <a:off x="2917826" y="5788025"/>
            <a:ext cx="12541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17" name="Text Box 27"/>
          <p:cNvSpPr txBox="1">
            <a:spLocks noChangeArrowheads="1"/>
          </p:cNvSpPr>
          <p:nvPr/>
        </p:nvSpPr>
        <p:spPr bwMode="auto">
          <a:xfrm>
            <a:off x="2432050" y="2865438"/>
            <a:ext cx="191293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rdt_rcv(rcvpkt)   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&amp;&amp; notcorrupt(rcvpkt) 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&amp;&amp; isACK(rcvpkt,1)</a:t>
            </a:r>
            <a:r>
              <a:rPr lang="en-US" sz="1000">
                <a:solidFill>
                  <a:prstClr val="black"/>
                </a:solidFill>
                <a:latin typeface="Arial" charset="0"/>
              </a:rPr>
              <a:t> </a:t>
            </a:r>
            <a:endParaRPr lang="en-US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818" name="Line 28"/>
          <p:cNvSpPr>
            <a:spLocks noChangeShapeType="1"/>
          </p:cNvSpPr>
          <p:nvPr/>
        </p:nvSpPr>
        <p:spPr bwMode="auto">
          <a:xfrm>
            <a:off x="2559050" y="3605213"/>
            <a:ext cx="15176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19" name="Text Box 29"/>
          <p:cNvSpPr txBox="1">
            <a:spLocks noChangeArrowheads="1"/>
          </p:cNvSpPr>
          <p:nvPr/>
        </p:nvSpPr>
        <p:spPr bwMode="auto">
          <a:xfrm>
            <a:off x="7824789" y="3798889"/>
            <a:ext cx="1514475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stop_timer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820" name="Text Box 30"/>
          <p:cNvSpPr txBox="1">
            <a:spLocks noChangeArrowheads="1"/>
          </p:cNvSpPr>
          <p:nvPr/>
        </p:nvSpPr>
        <p:spPr bwMode="auto">
          <a:xfrm>
            <a:off x="2424114" y="3578225"/>
            <a:ext cx="1514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stop_timer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821" name="Freeform 31"/>
          <p:cNvSpPr>
            <a:spLocks/>
          </p:cNvSpPr>
          <p:nvPr/>
        </p:nvSpPr>
        <p:spPr bwMode="auto">
          <a:xfrm>
            <a:off x="7762876" y="2338389"/>
            <a:ext cx="461963" cy="682625"/>
          </a:xfrm>
          <a:custGeom>
            <a:avLst/>
            <a:gdLst>
              <a:gd name="T0" fmla="*/ 0 w 291"/>
              <a:gd name="T1" fmla="*/ 2147483647 h 430"/>
              <a:gd name="T2" fmla="*/ 2147483647 w 291"/>
              <a:gd name="T3" fmla="*/ 2147483647 h 430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1" h="430">
                <a:moveTo>
                  <a:pt x="0" y="120"/>
                </a:moveTo>
                <a:cubicBezTo>
                  <a:pt x="291" y="0"/>
                  <a:pt x="259" y="430"/>
                  <a:pt x="15" y="25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22" name="Text Box 32"/>
          <p:cNvSpPr txBox="1">
            <a:spLocks noChangeArrowheads="1"/>
          </p:cNvSpPr>
          <p:nvPr/>
        </p:nvSpPr>
        <p:spPr bwMode="auto">
          <a:xfrm>
            <a:off x="8094664" y="2516189"/>
            <a:ext cx="211613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udt_send(sndpkt)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start_timer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823" name="Text Box 33"/>
          <p:cNvSpPr txBox="1">
            <a:spLocks noChangeArrowheads="1"/>
          </p:cNvSpPr>
          <p:nvPr/>
        </p:nvSpPr>
        <p:spPr bwMode="auto">
          <a:xfrm>
            <a:off x="8116889" y="2279650"/>
            <a:ext cx="11144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timeout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824" name="Line 34"/>
          <p:cNvSpPr>
            <a:spLocks noChangeShapeType="1"/>
          </p:cNvSpPr>
          <p:nvPr/>
        </p:nvSpPr>
        <p:spPr bwMode="auto">
          <a:xfrm>
            <a:off x="8205788" y="25336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25" name="Freeform 35"/>
          <p:cNvSpPr>
            <a:spLocks/>
          </p:cNvSpPr>
          <p:nvPr/>
        </p:nvSpPr>
        <p:spPr bwMode="auto">
          <a:xfrm>
            <a:off x="3754438" y="4702176"/>
            <a:ext cx="692150" cy="631825"/>
          </a:xfrm>
          <a:custGeom>
            <a:avLst/>
            <a:gdLst>
              <a:gd name="T0" fmla="*/ 2147483647 w 436"/>
              <a:gd name="T1" fmla="*/ 2147483647 h 398"/>
              <a:gd name="T2" fmla="*/ 2147483647 w 436"/>
              <a:gd name="T3" fmla="*/ 0 h 39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436" h="398">
                <a:moveTo>
                  <a:pt x="436" y="101"/>
                </a:moveTo>
                <a:cubicBezTo>
                  <a:pt x="367" y="398"/>
                  <a:pt x="0" y="31"/>
                  <a:pt x="300" y="0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26" name="Freeform 36"/>
          <p:cNvSpPr>
            <a:spLocks/>
          </p:cNvSpPr>
          <p:nvPr/>
        </p:nvSpPr>
        <p:spPr bwMode="auto">
          <a:xfrm>
            <a:off x="3554413" y="4413250"/>
            <a:ext cx="571500" cy="420688"/>
          </a:xfrm>
          <a:custGeom>
            <a:avLst/>
            <a:gdLst>
              <a:gd name="T0" fmla="*/ 2147483647 w 900"/>
              <a:gd name="T1" fmla="*/ 2147483647 h 662"/>
              <a:gd name="T2" fmla="*/ 2147483647 w 900"/>
              <a:gd name="T3" fmla="*/ 2147483647 h 66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900" h="662">
                <a:moveTo>
                  <a:pt x="900" y="360"/>
                </a:moveTo>
                <a:cubicBezTo>
                  <a:pt x="171" y="662"/>
                  <a:pt x="0" y="0"/>
                  <a:pt x="825" y="15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27" name="Text Box 37"/>
          <p:cNvSpPr txBox="1">
            <a:spLocks noChangeArrowheads="1"/>
          </p:cNvSpPr>
          <p:nvPr/>
        </p:nvSpPr>
        <p:spPr bwMode="auto">
          <a:xfrm>
            <a:off x="2152650" y="4460876"/>
            <a:ext cx="18240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udt_send(sndpkt)</a:t>
            </a:r>
          </a:p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start_timer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828" name="Text Box 38"/>
          <p:cNvSpPr txBox="1">
            <a:spLocks noChangeArrowheads="1"/>
          </p:cNvSpPr>
          <p:nvPr/>
        </p:nvSpPr>
        <p:spPr bwMode="auto">
          <a:xfrm>
            <a:off x="2166939" y="4206875"/>
            <a:ext cx="1114425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timeout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829" name="Line 39"/>
          <p:cNvSpPr>
            <a:spLocks noChangeShapeType="1"/>
          </p:cNvSpPr>
          <p:nvPr/>
        </p:nvSpPr>
        <p:spPr bwMode="auto">
          <a:xfrm>
            <a:off x="2270125" y="44894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30" name="Freeform 40"/>
          <p:cNvSpPr>
            <a:spLocks/>
          </p:cNvSpPr>
          <p:nvPr/>
        </p:nvSpPr>
        <p:spPr bwMode="auto">
          <a:xfrm>
            <a:off x="7950200" y="4373564"/>
            <a:ext cx="579438" cy="890587"/>
          </a:xfrm>
          <a:custGeom>
            <a:avLst/>
            <a:gdLst>
              <a:gd name="T0" fmla="*/ 2147483647 w 322"/>
              <a:gd name="T1" fmla="*/ 2147483647 h 483"/>
              <a:gd name="T2" fmla="*/ 0 w 322"/>
              <a:gd name="T3" fmla="*/ 2147483647 h 48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22" h="483">
                <a:moveTo>
                  <a:pt x="31" y="120"/>
                </a:moveTo>
                <a:cubicBezTo>
                  <a:pt x="322" y="0"/>
                  <a:pt x="64" y="483"/>
                  <a:pt x="0" y="18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831" name="Text Box 41"/>
          <p:cNvSpPr txBox="1">
            <a:spLocks noChangeArrowheads="1"/>
          </p:cNvSpPr>
          <p:nvPr/>
        </p:nvSpPr>
        <p:spPr bwMode="auto">
          <a:xfrm>
            <a:off x="2560638" y="1874838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rdt_rcv(rcvpkt)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grpSp>
        <p:nvGrpSpPr>
          <p:cNvPr id="33832" name="Group 42"/>
          <p:cNvGrpSpPr>
            <a:grpSpLocks/>
          </p:cNvGrpSpPr>
          <p:nvPr/>
        </p:nvGrpSpPr>
        <p:grpSpPr bwMode="auto">
          <a:xfrm>
            <a:off x="3943350" y="2135188"/>
            <a:ext cx="1189038" cy="850900"/>
            <a:chOff x="4090" y="3230"/>
            <a:chExt cx="749" cy="536"/>
          </a:xfrm>
        </p:grpSpPr>
        <p:sp>
          <p:nvSpPr>
            <p:cNvPr id="33845" name="Oval 43"/>
            <p:cNvSpPr>
              <a:spLocks noChangeArrowheads="1"/>
            </p:cNvSpPr>
            <p:nvPr/>
          </p:nvSpPr>
          <p:spPr bwMode="auto">
            <a:xfrm>
              <a:off x="4159" y="3230"/>
              <a:ext cx="595" cy="53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33846" name="Text Box 44"/>
            <p:cNvSpPr txBox="1">
              <a:spLocks noChangeArrowheads="1"/>
            </p:cNvSpPr>
            <p:nvPr/>
          </p:nvSpPr>
          <p:spPr bwMode="auto">
            <a:xfrm>
              <a:off x="4090" y="3270"/>
              <a:ext cx="749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Wait for </a:t>
              </a:r>
            </a:p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call 0from above</a:t>
              </a:r>
              <a:endParaRPr lang="en-US" sz="14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33833" name="Line 45"/>
          <p:cNvSpPr>
            <a:spLocks noChangeShapeType="1"/>
          </p:cNvSpPr>
          <p:nvPr/>
        </p:nvSpPr>
        <p:spPr bwMode="auto">
          <a:xfrm>
            <a:off x="2647951" y="2160588"/>
            <a:ext cx="1101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33834" name="Group 46"/>
          <p:cNvGrpSpPr>
            <a:grpSpLocks/>
          </p:cNvGrpSpPr>
          <p:nvPr/>
        </p:nvGrpSpPr>
        <p:grpSpPr bwMode="auto">
          <a:xfrm>
            <a:off x="4154488" y="3989389"/>
            <a:ext cx="889000" cy="865187"/>
            <a:chOff x="445" y="1273"/>
            <a:chExt cx="560" cy="545"/>
          </a:xfrm>
        </p:grpSpPr>
        <p:sp>
          <p:nvSpPr>
            <p:cNvPr id="33843" name="Oval 47"/>
            <p:cNvSpPr>
              <a:spLocks noChangeArrowheads="1"/>
            </p:cNvSpPr>
            <p:nvPr/>
          </p:nvSpPr>
          <p:spPr bwMode="auto">
            <a:xfrm>
              <a:off x="445" y="1273"/>
              <a:ext cx="560" cy="54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33844" name="Text Box 48"/>
            <p:cNvSpPr txBox="1">
              <a:spLocks noChangeArrowheads="1"/>
            </p:cNvSpPr>
            <p:nvPr/>
          </p:nvSpPr>
          <p:spPr bwMode="auto">
            <a:xfrm>
              <a:off x="499" y="1309"/>
              <a:ext cx="450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itchFamily="34" charset="0"/>
                  <a:ea typeface="MS PGothic" pitchFamily="34" charset="-128"/>
                </a:defRPr>
              </a:lvl9pPr>
            </a:lstStyle>
            <a:p>
              <a:r>
                <a:rPr lang="en-US" sz="1400">
                  <a:solidFill>
                    <a:prstClr val="black"/>
                  </a:solidFill>
                  <a:latin typeface="Arial" charset="0"/>
                </a:rPr>
                <a:t>Wait for ACK1</a:t>
              </a:r>
              <a:endParaRPr lang="en-US" sz="140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</p:grpSp>
      <p:sp>
        <p:nvSpPr>
          <p:cNvPr id="33835" name="Freeform 49"/>
          <p:cNvSpPr>
            <a:spLocks/>
          </p:cNvSpPr>
          <p:nvPr/>
        </p:nvSpPr>
        <p:spPr bwMode="auto">
          <a:xfrm flipH="1" flipV="1">
            <a:off x="3530600" y="1782764"/>
            <a:ext cx="579438" cy="890587"/>
          </a:xfrm>
          <a:custGeom>
            <a:avLst/>
            <a:gdLst>
              <a:gd name="T0" fmla="*/ 2147483647 w 322"/>
              <a:gd name="T1" fmla="*/ 2147483647 h 483"/>
              <a:gd name="T2" fmla="*/ 0 w 322"/>
              <a:gd name="T3" fmla="*/ 2147483647 h 483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22" h="483">
                <a:moveTo>
                  <a:pt x="31" y="120"/>
                </a:moveTo>
                <a:cubicBezTo>
                  <a:pt x="322" y="0"/>
                  <a:pt x="64" y="483"/>
                  <a:pt x="0" y="183"/>
                </a:cubicBezTo>
              </a:path>
            </a:pathLst>
          </a:custGeom>
          <a:noFill/>
          <a:ln w="19050" cmpd="sng">
            <a:solidFill>
              <a:srgbClr val="000000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80" name="Text Box 50"/>
          <p:cNvSpPr txBox="1">
            <a:spLocks noChangeArrowheads="1"/>
          </p:cNvSpPr>
          <p:nvPr/>
        </p:nvSpPr>
        <p:spPr bwMode="auto">
          <a:xfrm>
            <a:off x="8748713" y="4852988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  <a:latin typeface="Symbol" charset="0"/>
              </a:rPr>
              <a:t>L</a:t>
            </a:r>
          </a:p>
        </p:txBody>
      </p:sp>
      <p:sp>
        <p:nvSpPr>
          <p:cNvPr id="33837" name="Text Box 51"/>
          <p:cNvSpPr txBox="1">
            <a:spLocks noChangeArrowheads="1"/>
          </p:cNvSpPr>
          <p:nvPr/>
        </p:nvSpPr>
        <p:spPr bwMode="auto">
          <a:xfrm>
            <a:off x="8281988" y="4603750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r>
              <a:rPr lang="en-US" sz="1400">
                <a:solidFill>
                  <a:prstClr val="black"/>
                </a:solidFill>
                <a:latin typeface="Arial" charset="0"/>
              </a:rPr>
              <a:t>rdt_rcv(rcvpkt)</a:t>
            </a:r>
            <a:endParaRPr lang="en-US" sz="1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33838" name="Line 52"/>
          <p:cNvSpPr>
            <a:spLocks noChangeShapeType="1"/>
          </p:cNvSpPr>
          <p:nvPr/>
        </p:nvSpPr>
        <p:spPr bwMode="auto">
          <a:xfrm>
            <a:off x="8369301" y="4889500"/>
            <a:ext cx="1101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983" name="Text Box 53"/>
          <p:cNvSpPr txBox="1">
            <a:spLocks noChangeArrowheads="1"/>
          </p:cNvSpPr>
          <p:nvPr/>
        </p:nvSpPr>
        <p:spPr bwMode="auto">
          <a:xfrm>
            <a:off x="8651875" y="1847850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  <a:latin typeface="Symbol" charset="0"/>
              </a:rPr>
              <a:t>L</a:t>
            </a:r>
          </a:p>
        </p:txBody>
      </p:sp>
      <p:sp>
        <p:nvSpPr>
          <p:cNvPr id="39984" name="Text Box 54"/>
          <p:cNvSpPr txBox="1">
            <a:spLocks noChangeArrowheads="1"/>
          </p:cNvSpPr>
          <p:nvPr/>
        </p:nvSpPr>
        <p:spPr bwMode="auto">
          <a:xfrm>
            <a:off x="3000375" y="2124075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  <a:latin typeface="Symbol" charset="0"/>
              </a:rPr>
              <a:t>L</a:t>
            </a:r>
          </a:p>
        </p:txBody>
      </p:sp>
      <p:sp>
        <p:nvSpPr>
          <p:cNvPr id="39985" name="Text Box 55"/>
          <p:cNvSpPr txBox="1">
            <a:spLocks noChangeArrowheads="1"/>
          </p:cNvSpPr>
          <p:nvPr/>
        </p:nvSpPr>
        <p:spPr bwMode="auto">
          <a:xfrm>
            <a:off x="3403600" y="5794375"/>
            <a:ext cx="323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  <a:latin typeface="Symbol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27556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DFE07B-519F-4347-90DC-2F11241EA7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325438" y="172339"/>
            <a:ext cx="7772400" cy="459904"/>
          </a:xfrm>
        </p:spPr>
        <p:txBody>
          <a:bodyPr/>
          <a:lstStyle/>
          <a:p>
            <a:r>
              <a:rPr lang="en-US" sz="2800" dirty="0"/>
              <a:t>Addressing: </a:t>
            </a:r>
            <a:r>
              <a:rPr lang="en-US" sz="2800" dirty="0" smtClean="0"/>
              <a:t>Multiplexing/</a:t>
            </a:r>
            <a:r>
              <a:rPr lang="en-US" sz="2800" dirty="0" err="1" smtClean="0"/>
              <a:t>demultiplexing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(+ recall </a:t>
            </a:r>
            <a:r>
              <a:rPr lang="en-US" sz="2800" dirty="0"/>
              <a:t>encapsulation)</a:t>
            </a:r>
          </a:p>
        </p:txBody>
      </p:sp>
      <p:grpSp>
        <p:nvGrpSpPr>
          <p:cNvPr id="19461" name="Group 3"/>
          <p:cNvGrpSpPr>
            <a:grpSpLocks/>
          </p:cNvGrpSpPr>
          <p:nvPr/>
        </p:nvGrpSpPr>
        <p:grpSpPr bwMode="auto">
          <a:xfrm>
            <a:off x="2209800" y="3068960"/>
            <a:ext cx="7931150" cy="2935288"/>
            <a:chOff x="355" y="2243"/>
            <a:chExt cx="4996" cy="1849"/>
          </a:xfrm>
        </p:grpSpPr>
        <p:grpSp>
          <p:nvGrpSpPr>
            <p:cNvPr id="19478" name="Group 4"/>
            <p:cNvGrpSpPr>
              <a:grpSpLocks/>
            </p:cNvGrpSpPr>
            <p:nvPr/>
          </p:nvGrpSpPr>
          <p:grpSpPr bwMode="auto">
            <a:xfrm>
              <a:off x="355" y="2293"/>
              <a:ext cx="1261" cy="1500"/>
              <a:chOff x="608" y="2454"/>
              <a:chExt cx="1261" cy="1500"/>
            </a:xfrm>
          </p:grpSpPr>
          <p:sp>
            <p:nvSpPr>
              <p:cNvPr id="19515" name="Rectangle 5"/>
              <p:cNvSpPr>
                <a:spLocks noChangeArrowheads="1"/>
              </p:cNvSpPr>
              <p:nvPr/>
            </p:nvSpPr>
            <p:spPr bwMode="auto">
              <a:xfrm>
                <a:off x="608" y="24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application</a:t>
                </a:r>
              </a:p>
            </p:txBody>
          </p:sp>
          <p:sp>
            <p:nvSpPr>
              <p:cNvPr id="19516" name="Rectangle 6"/>
              <p:cNvSpPr>
                <a:spLocks noChangeArrowheads="1"/>
              </p:cNvSpPr>
              <p:nvPr/>
            </p:nvSpPr>
            <p:spPr bwMode="auto">
              <a:xfrm>
                <a:off x="608" y="27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transport</a:t>
                </a:r>
              </a:p>
            </p:txBody>
          </p:sp>
          <p:sp>
            <p:nvSpPr>
              <p:cNvPr id="19517" name="Rectangle 7"/>
              <p:cNvSpPr>
                <a:spLocks noChangeArrowheads="1"/>
              </p:cNvSpPr>
              <p:nvPr/>
            </p:nvSpPr>
            <p:spPr bwMode="auto">
              <a:xfrm>
                <a:off x="608" y="30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network</a:t>
                </a:r>
              </a:p>
            </p:txBody>
          </p:sp>
          <p:sp>
            <p:nvSpPr>
              <p:cNvPr id="19518" name="Rectangle 8"/>
              <p:cNvSpPr>
                <a:spLocks noChangeArrowheads="1"/>
              </p:cNvSpPr>
              <p:nvPr/>
            </p:nvSpPr>
            <p:spPr bwMode="auto">
              <a:xfrm>
                <a:off x="608" y="33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link</a:t>
                </a:r>
              </a:p>
            </p:txBody>
          </p:sp>
          <p:sp>
            <p:nvSpPr>
              <p:cNvPr id="19519" name="Rectangle 9"/>
              <p:cNvSpPr>
                <a:spLocks noChangeArrowheads="1"/>
              </p:cNvSpPr>
              <p:nvPr/>
            </p:nvSpPr>
            <p:spPr bwMode="auto">
              <a:xfrm>
                <a:off x="608" y="36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physical</a:t>
                </a:r>
              </a:p>
            </p:txBody>
          </p:sp>
        </p:grpSp>
        <p:grpSp>
          <p:nvGrpSpPr>
            <p:cNvPr id="19479" name="Group 10"/>
            <p:cNvGrpSpPr>
              <a:grpSpLocks/>
            </p:cNvGrpSpPr>
            <p:nvPr/>
          </p:nvGrpSpPr>
          <p:grpSpPr bwMode="auto">
            <a:xfrm>
              <a:off x="2014" y="2318"/>
              <a:ext cx="377" cy="315"/>
              <a:chOff x="2614" y="2862"/>
              <a:chExt cx="377" cy="315"/>
            </a:xfrm>
          </p:grpSpPr>
          <p:sp>
            <p:nvSpPr>
              <p:cNvPr id="19513" name="Rectangle 11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>
                  <a:solidFill>
                    <a:prstClr val="black"/>
                  </a:solidFill>
                </a:endParaRPr>
              </a:p>
            </p:txBody>
          </p:sp>
          <p:sp>
            <p:nvSpPr>
              <p:cNvPr id="19514" name="Oval 12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P1</a:t>
                </a:r>
              </a:p>
            </p:txBody>
          </p:sp>
        </p:grpSp>
        <p:grpSp>
          <p:nvGrpSpPr>
            <p:cNvPr id="19480" name="Group 13"/>
            <p:cNvGrpSpPr>
              <a:grpSpLocks/>
            </p:cNvGrpSpPr>
            <p:nvPr/>
          </p:nvGrpSpPr>
          <p:grpSpPr bwMode="auto">
            <a:xfrm>
              <a:off x="4090" y="2243"/>
              <a:ext cx="1261" cy="1500"/>
              <a:chOff x="608" y="2454"/>
              <a:chExt cx="1261" cy="1500"/>
            </a:xfrm>
          </p:grpSpPr>
          <p:sp>
            <p:nvSpPr>
              <p:cNvPr id="19508" name="Rectangle 14"/>
              <p:cNvSpPr>
                <a:spLocks noChangeArrowheads="1"/>
              </p:cNvSpPr>
              <p:nvPr/>
            </p:nvSpPr>
            <p:spPr bwMode="auto">
              <a:xfrm>
                <a:off x="608" y="24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application</a:t>
                </a:r>
              </a:p>
            </p:txBody>
          </p:sp>
          <p:sp>
            <p:nvSpPr>
              <p:cNvPr id="19509" name="Rectangle 15"/>
              <p:cNvSpPr>
                <a:spLocks noChangeArrowheads="1"/>
              </p:cNvSpPr>
              <p:nvPr/>
            </p:nvSpPr>
            <p:spPr bwMode="auto">
              <a:xfrm>
                <a:off x="608" y="27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transport</a:t>
                </a:r>
              </a:p>
            </p:txBody>
          </p:sp>
          <p:sp>
            <p:nvSpPr>
              <p:cNvPr id="19510" name="Rectangle 16"/>
              <p:cNvSpPr>
                <a:spLocks noChangeArrowheads="1"/>
              </p:cNvSpPr>
              <p:nvPr/>
            </p:nvSpPr>
            <p:spPr bwMode="auto">
              <a:xfrm>
                <a:off x="608" y="30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network</a:t>
                </a:r>
              </a:p>
            </p:txBody>
          </p:sp>
          <p:sp>
            <p:nvSpPr>
              <p:cNvPr id="19511" name="Rectangle 17"/>
              <p:cNvSpPr>
                <a:spLocks noChangeArrowheads="1"/>
              </p:cNvSpPr>
              <p:nvPr/>
            </p:nvSpPr>
            <p:spPr bwMode="auto">
              <a:xfrm>
                <a:off x="608" y="33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link</a:t>
                </a:r>
              </a:p>
            </p:txBody>
          </p:sp>
          <p:sp>
            <p:nvSpPr>
              <p:cNvPr id="19512" name="Rectangle 18"/>
              <p:cNvSpPr>
                <a:spLocks noChangeArrowheads="1"/>
              </p:cNvSpPr>
              <p:nvPr/>
            </p:nvSpPr>
            <p:spPr bwMode="auto">
              <a:xfrm>
                <a:off x="608" y="36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physical</a:t>
                </a:r>
              </a:p>
            </p:txBody>
          </p:sp>
        </p:grpSp>
        <p:grpSp>
          <p:nvGrpSpPr>
            <p:cNvPr id="19481" name="Group 19"/>
            <p:cNvGrpSpPr>
              <a:grpSpLocks/>
            </p:cNvGrpSpPr>
            <p:nvPr/>
          </p:nvGrpSpPr>
          <p:grpSpPr bwMode="auto">
            <a:xfrm>
              <a:off x="1994" y="2293"/>
              <a:ext cx="1723" cy="1500"/>
              <a:chOff x="608" y="2454"/>
              <a:chExt cx="1261" cy="1500"/>
            </a:xfrm>
          </p:grpSpPr>
          <p:sp>
            <p:nvSpPr>
              <p:cNvPr id="19503" name="Rectangle 20"/>
              <p:cNvSpPr>
                <a:spLocks noChangeArrowheads="1"/>
              </p:cNvSpPr>
              <p:nvPr/>
            </p:nvSpPr>
            <p:spPr bwMode="auto">
              <a:xfrm>
                <a:off x="608" y="24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application</a:t>
                </a:r>
              </a:p>
            </p:txBody>
          </p:sp>
          <p:sp>
            <p:nvSpPr>
              <p:cNvPr id="19504" name="Rectangle 21"/>
              <p:cNvSpPr>
                <a:spLocks noChangeArrowheads="1"/>
              </p:cNvSpPr>
              <p:nvPr/>
            </p:nvSpPr>
            <p:spPr bwMode="auto">
              <a:xfrm>
                <a:off x="608" y="27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transport</a:t>
                </a:r>
              </a:p>
            </p:txBody>
          </p:sp>
          <p:sp>
            <p:nvSpPr>
              <p:cNvPr id="19505" name="Rectangle 22"/>
              <p:cNvSpPr>
                <a:spLocks noChangeArrowheads="1"/>
              </p:cNvSpPr>
              <p:nvPr/>
            </p:nvSpPr>
            <p:spPr bwMode="auto">
              <a:xfrm>
                <a:off x="608" y="30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network</a:t>
                </a:r>
              </a:p>
            </p:txBody>
          </p:sp>
          <p:sp>
            <p:nvSpPr>
              <p:cNvPr id="19506" name="Rectangle 23"/>
              <p:cNvSpPr>
                <a:spLocks noChangeArrowheads="1"/>
              </p:cNvSpPr>
              <p:nvPr/>
            </p:nvSpPr>
            <p:spPr bwMode="auto">
              <a:xfrm>
                <a:off x="608" y="33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link</a:t>
                </a:r>
              </a:p>
            </p:txBody>
          </p:sp>
          <p:sp>
            <p:nvSpPr>
              <p:cNvPr id="19507" name="Rectangle 24"/>
              <p:cNvSpPr>
                <a:spLocks noChangeArrowheads="1"/>
              </p:cNvSpPr>
              <p:nvPr/>
            </p:nvSpPr>
            <p:spPr bwMode="auto">
              <a:xfrm>
                <a:off x="608" y="36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physical</a:t>
                </a:r>
              </a:p>
            </p:txBody>
          </p:sp>
        </p:grpSp>
        <p:grpSp>
          <p:nvGrpSpPr>
            <p:cNvPr id="19482" name="Group 25"/>
            <p:cNvGrpSpPr>
              <a:grpSpLocks/>
            </p:cNvGrpSpPr>
            <p:nvPr/>
          </p:nvGrpSpPr>
          <p:grpSpPr bwMode="auto">
            <a:xfrm>
              <a:off x="3271" y="2322"/>
              <a:ext cx="377" cy="315"/>
              <a:chOff x="2614" y="2862"/>
              <a:chExt cx="377" cy="315"/>
            </a:xfrm>
          </p:grpSpPr>
          <p:sp>
            <p:nvSpPr>
              <p:cNvPr id="19501" name="Rectangle 26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>
                  <a:solidFill>
                    <a:prstClr val="black"/>
                  </a:solidFill>
                </a:endParaRPr>
              </a:p>
            </p:txBody>
          </p:sp>
          <p:sp>
            <p:nvSpPr>
              <p:cNvPr id="19502" name="Oval 27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P2</a:t>
                </a:r>
              </a:p>
            </p:txBody>
          </p:sp>
        </p:grpSp>
        <p:grpSp>
          <p:nvGrpSpPr>
            <p:cNvPr id="19483" name="Group 28"/>
            <p:cNvGrpSpPr>
              <a:grpSpLocks/>
            </p:cNvGrpSpPr>
            <p:nvPr/>
          </p:nvGrpSpPr>
          <p:grpSpPr bwMode="auto">
            <a:xfrm>
              <a:off x="1148" y="2337"/>
              <a:ext cx="377" cy="315"/>
              <a:chOff x="2614" y="2862"/>
              <a:chExt cx="377" cy="315"/>
            </a:xfrm>
          </p:grpSpPr>
          <p:sp>
            <p:nvSpPr>
              <p:cNvPr id="19499" name="Rectangle 29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>
                  <a:solidFill>
                    <a:prstClr val="black"/>
                  </a:solidFill>
                </a:endParaRPr>
              </a:p>
            </p:txBody>
          </p:sp>
          <p:sp>
            <p:nvSpPr>
              <p:cNvPr id="19500" name="Oval 30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P3</a:t>
                </a:r>
              </a:p>
            </p:txBody>
          </p:sp>
        </p:grpSp>
        <p:grpSp>
          <p:nvGrpSpPr>
            <p:cNvPr id="19484" name="Group 31"/>
            <p:cNvGrpSpPr>
              <a:grpSpLocks/>
            </p:cNvGrpSpPr>
            <p:nvPr/>
          </p:nvGrpSpPr>
          <p:grpSpPr bwMode="auto">
            <a:xfrm>
              <a:off x="4155" y="2283"/>
              <a:ext cx="377" cy="315"/>
              <a:chOff x="2614" y="2862"/>
              <a:chExt cx="377" cy="315"/>
            </a:xfrm>
          </p:grpSpPr>
          <p:sp>
            <p:nvSpPr>
              <p:cNvPr id="19497" name="Rectangle 32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>
                  <a:solidFill>
                    <a:prstClr val="black"/>
                  </a:solidFill>
                </a:endParaRPr>
              </a:p>
            </p:txBody>
          </p:sp>
          <p:sp>
            <p:nvSpPr>
              <p:cNvPr id="19498" name="Oval 33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P4</a:t>
                </a:r>
              </a:p>
            </p:txBody>
          </p:sp>
        </p:grpSp>
        <p:grpSp>
          <p:nvGrpSpPr>
            <p:cNvPr id="19485" name="Group 34"/>
            <p:cNvGrpSpPr>
              <a:grpSpLocks/>
            </p:cNvGrpSpPr>
            <p:nvPr/>
          </p:nvGrpSpPr>
          <p:grpSpPr bwMode="auto">
            <a:xfrm>
              <a:off x="2053" y="2341"/>
              <a:ext cx="377" cy="315"/>
              <a:chOff x="2614" y="2862"/>
              <a:chExt cx="377" cy="315"/>
            </a:xfrm>
          </p:grpSpPr>
          <p:sp>
            <p:nvSpPr>
              <p:cNvPr id="19495" name="Rectangle 35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>
                  <a:solidFill>
                    <a:prstClr val="black"/>
                  </a:solidFill>
                </a:endParaRPr>
              </a:p>
            </p:txBody>
          </p:sp>
          <p:sp>
            <p:nvSpPr>
              <p:cNvPr id="19496" name="Oval 36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solidFill>
                      <a:prstClr val="black"/>
                    </a:solidFill>
                    <a:latin typeface="Comic Sans MS" pitchFamily="66" charset="0"/>
                  </a:rPr>
                  <a:t>P1</a:t>
                </a:r>
              </a:p>
            </p:txBody>
          </p:sp>
        </p:grpSp>
        <p:sp>
          <p:nvSpPr>
            <p:cNvPr id="19486" name="Text Box 37"/>
            <p:cNvSpPr txBox="1">
              <a:spLocks noChangeArrowheads="1"/>
            </p:cNvSpPr>
            <p:nvPr/>
          </p:nvSpPr>
          <p:spPr bwMode="auto">
            <a:xfrm>
              <a:off x="672" y="3842"/>
              <a:ext cx="5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C0504D"/>
                  </a:solidFill>
                  <a:latin typeface="Comic Sans MS" pitchFamily="66" charset="0"/>
                </a:rPr>
                <a:t>host 1</a:t>
              </a:r>
              <a:endParaRPr lang="en-US" sz="1600">
                <a:solidFill>
                  <a:prstClr val="black"/>
                </a:solidFill>
                <a:latin typeface="Comic Sans MS" pitchFamily="66" charset="0"/>
              </a:endParaRPr>
            </a:p>
          </p:txBody>
        </p:sp>
        <p:sp>
          <p:nvSpPr>
            <p:cNvPr id="19487" name="Text Box 38"/>
            <p:cNvSpPr txBox="1">
              <a:spLocks noChangeArrowheads="1"/>
            </p:cNvSpPr>
            <p:nvPr/>
          </p:nvSpPr>
          <p:spPr bwMode="auto">
            <a:xfrm>
              <a:off x="2566" y="3834"/>
              <a:ext cx="5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C0504D"/>
                  </a:solidFill>
                  <a:latin typeface="Comic Sans MS" pitchFamily="66" charset="0"/>
                </a:rPr>
                <a:t>host 2</a:t>
              </a:r>
              <a:endParaRPr lang="en-US" sz="1600">
                <a:solidFill>
                  <a:srgbClr val="C0504D"/>
                </a:solidFill>
                <a:latin typeface="Comic Sans MS" pitchFamily="66" charset="0"/>
              </a:endParaRPr>
            </a:p>
          </p:txBody>
        </p:sp>
        <p:sp>
          <p:nvSpPr>
            <p:cNvPr id="19488" name="Text Box 39"/>
            <p:cNvSpPr txBox="1">
              <a:spLocks noChangeArrowheads="1"/>
            </p:cNvSpPr>
            <p:nvPr/>
          </p:nvSpPr>
          <p:spPr bwMode="auto">
            <a:xfrm>
              <a:off x="4474" y="3757"/>
              <a:ext cx="5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C0504D"/>
                  </a:solidFill>
                  <a:latin typeface="Comic Sans MS" pitchFamily="66" charset="0"/>
                </a:rPr>
                <a:t>host 3</a:t>
              </a:r>
            </a:p>
          </p:txBody>
        </p:sp>
        <p:sp>
          <p:nvSpPr>
            <p:cNvPr id="19489" name="Line 40"/>
            <p:cNvSpPr>
              <a:spLocks noChangeShapeType="1"/>
            </p:cNvSpPr>
            <p:nvPr/>
          </p:nvSpPr>
          <p:spPr bwMode="auto">
            <a:xfrm>
              <a:off x="1344" y="2592"/>
              <a:ext cx="0" cy="10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19490" name="Line 41"/>
            <p:cNvSpPr>
              <a:spLocks noChangeShapeType="1"/>
            </p:cNvSpPr>
            <p:nvPr/>
          </p:nvSpPr>
          <p:spPr bwMode="auto">
            <a:xfrm flipV="1">
              <a:off x="2208" y="2544"/>
              <a:ext cx="0" cy="110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19491" name="Line 42"/>
            <p:cNvSpPr>
              <a:spLocks noChangeShapeType="1"/>
            </p:cNvSpPr>
            <p:nvPr/>
          </p:nvSpPr>
          <p:spPr bwMode="auto">
            <a:xfrm>
              <a:off x="1344" y="3648"/>
              <a:ext cx="86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19492" name="Line 43"/>
            <p:cNvSpPr>
              <a:spLocks noChangeShapeType="1"/>
            </p:cNvSpPr>
            <p:nvPr/>
          </p:nvSpPr>
          <p:spPr bwMode="auto">
            <a:xfrm>
              <a:off x="4320" y="2496"/>
              <a:ext cx="0" cy="115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19493" name="Line 44"/>
            <p:cNvSpPr>
              <a:spLocks noChangeShapeType="1"/>
            </p:cNvSpPr>
            <p:nvPr/>
          </p:nvSpPr>
          <p:spPr bwMode="auto">
            <a:xfrm flipV="1">
              <a:off x="3456" y="2544"/>
              <a:ext cx="0" cy="110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19494" name="Line 45"/>
            <p:cNvSpPr>
              <a:spLocks noChangeShapeType="1"/>
            </p:cNvSpPr>
            <p:nvPr/>
          </p:nvSpPr>
          <p:spPr bwMode="auto">
            <a:xfrm>
              <a:off x="3456" y="3648"/>
              <a:ext cx="86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</p:grpSp>
      <p:sp>
        <p:nvSpPr>
          <p:cNvPr id="19462" name="Rectangle 46"/>
          <p:cNvSpPr>
            <a:spLocks noChangeArrowheads="1"/>
          </p:cNvSpPr>
          <p:nvPr/>
        </p:nvSpPr>
        <p:spPr bwMode="auto">
          <a:xfrm>
            <a:off x="1981200" y="2895601"/>
            <a:ext cx="598488" cy="195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19463" name="Oval 47"/>
          <p:cNvSpPr>
            <a:spLocks noChangeArrowheads="1"/>
          </p:cNvSpPr>
          <p:nvPr/>
        </p:nvSpPr>
        <p:spPr bwMode="auto">
          <a:xfrm>
            <a:off x="4114800" y="281940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 sz="160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9464" name="Text Box 48"/>
          <p:cNvSpPr txBox="1">
            <a:spLocks noChangeArrowheads="1"/>
          </p:cNvSpPr>
          <p:nvPr/>
        </p:nvSpPr>
        <p:spPr bwMode="auto">
          <a:xfrm>
            <a:off x="4800600" y="2819400"/>
            <a:ext cx="1073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prstClr val="black"/>
                </a:solidFill>
                <a:latin typeface="Comic Sans MS" pitchFamily="66" charset="0"/>
              </a:rPr>
              <a:t>= process</a:t>
            </a:r>
          </a:p>
        </p:txBody>
      </p:sp>
      <p:sp>
        <p:nvSpPr>
          <p:cNvPr id="19465" name="Text Box 49"/>
          <p:cNvSpPr txBox="1">
            <a:spLocks noChangeArrowheads="1"/>
          </p:cNvSpPr>
          <p:nvPr/>
        </p:nvSpPr>
        <p:spPr bwMode="auto">
          <a:xfrm>
            <a:off x="2667000" y="2819400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prstClr val="black"/>
                </a:solidFill>
                <a:latin typeface="Comic Sans MS" pitchFamily="66" charset="0"/>
              </a:rPr>
              <a:t>= socket</a:t>
            </a:r>
          </a:p>
        </p:txBody>
      </p:sp>
      <p:sp>
        <p:nvSpPr>
          <p:cNvPr id="19466" name="Text Box 50"/>
          <p:cNvSpPr txBox="1">
            <a:spLocks noChangeArrowheads="1"/>
          </p:cNvSpPr>
          <p:nvPr/>
        </p:nvSpPr>
        <p:spPr bwMode="auto">
          <a:xfrm>
            <a:off x="1968501" y="1589088"/>
            <a:ext cx="1847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sv-SE" sz="160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19467" name="Text Box 51"/>
          <p:cNvSpPr txBox="1">
            <a:spLocks noChangeArrowheads="1"/>
          </p:cNvSpPr>
          <p:nvPr/>
        </p:nvSpPr>
        <p:spPr bwMode="auto">
          <a:xfrm>
            <a:off x="1992314" y="136683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sv-SE">
              <a:solidFill>
                <a:prstClr val="black"/>
              </a:solidFill>
            </a:endParaRPr>
          </a:p>
        </p:txBody>
      </p:sp>
      <p:sp>
        <p:nvSpPr>
          <p:cNvPr id="19468" name="Rectangle 52"/>
          <p:cNvSpPr>
            <a:spLocks noChangeArrowheads="1"/>
          </p:cNvSpPr>
          <p:nvPr/>
        </p:nvSpPr>
        <p:spPr bwMode="auto">
          <a:xfrm>
            <a:off x="1968501" y="1524000"/>
            <a:ext cx="3808413" cy="1066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dirty="0">
                <a:solidFill>
                  <a:prstClr val="black"/>
                </a:solidFill>
                <a:latin typeface="Comic Sans MS" pitchFamily="66" charset="0"/>
              </a:rPr>
              <a:t>delivering received segments</a:t>
            </a:r>
          </a:p>
          <a:p>
            <a:r>
              <a:rPr lang="en-US" sz="2000" dirty="0">
                <a:solidFill>
                  <a:prstClr val="black"/>
                </a:solidFill>
                <a:latin typeface="Comic Sans MS" pitchFamily="66" charset="0"/>
              </a:rPr>
              <a:t>to correct 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socket</a:t>
            </a:r>
          </a:p>
        </p:txBody>
      </p:sp>
      <p:grpSp>
        <p:nvGrpSpPr>
          <p:cNvPr id="19469" name="Group 53"/>
          <p:cNvGrpSpPr>
            <a:grpSpLocks/>
          </p:cNvGrpSpPr>
          <p:nvPr/>
        </p:nvGrpSpPr>
        <p:grpSpPr bwMode="auto">
          <a:xfrm>
            <a:off x="2057401" y="1295401"/>
            <a:ext cx="3382963" cy="396875"/>
            <a:chOff x="1080" y="3713"/>
            <a:chExt cx="1712" cy="250"/>
          </a:xfrm>
        </p:grpSpPr>
        <p:sp>
          <p:nvSpPr>
            <p:cNvPr id="19476" name="Rectangle 54"/>
            <p:cNvSpPr>
              <a:spLocks noChangeArrowheads="1"/>
            </p:cNvSpPr>
            <p:nvPr/>
          </p:nvSpPr>
          <p:spPr bwMode="auto">
            <a:xfrm>
              <a:off x="1422" y="3732"/>
              <a:ext cx="1002" cy="2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19477" name="Text Box 55"/>
            <p:cNvSpPr txBox="1">
              <a:spLocks noChangeArrowheads="1"/>
            </p:cNvSpPr>
            <p:nvPr/>
          </p:nvSpPr>
          <p:spPr bwMode="auto">
            <a:xfrm>
              <a:off x="1080" y="3713"/>
              <a:ext cx="1712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u="sng" dirty="0" err="1">
                  <a:solidFill>
                    <a:srgbClr val="FF0000"/>
                  </a:solidFill>
                  <a:latin typeface="Comic Sans MS" pitchFamily="66" charset="0"/>
                </a:rPr>
                <a:t>Demultiplexing</a:t>
              </a:r>
              <a:r>
                <a:rPr lang="en-US" sz="2000" u="sng" dirty="0">
                  <a:solidFill>
                    <a:srgbClr val="FF0000"/>
                  </a:solidFill>
                  <a:latin typeface="Comic Sans MS" pitchFamily="66" charset="0"/>
                </a:rPr>
                <a:t> at </a:t>
              </a:r>
              <a:r>
                <a:rPr lang="en-US" sz="2000" u="sng" dirty="0" err="1">
                  <a:solidFill>
                    <a:srgbClr val="FF0000"/>
                  </a:solidFill>
                  <a:latin typeface="Comic Sans MS" pitchFamily="66" charset="0"/>
                </a:rPr>
                <a:t>rcv</a:t>
              </a:r>
              <a:r>
                <a:rPr lang="en-US" sz="2000" u="sng" dirty="0">
                  <a:solidFill>
                    <a:srgbClr val="FF0000"/>
                  </a:solidFill>
                  <a:latin typeface="Comic Sans MS" pitchFamily="66" charset="0"/>
                </a:rPr>
                <a:t> host:</a:t>
              </a:r>
            </a:p>
          </p:txBody>
        </p:sp>
      </p:grpSp>
      <p:sp>
        <p:nvSpPr>
          <p:cNvPr id="19470" name="Text Box 56"/>
          <p:cNvSpPr txBox="1">
            <a:spLocks noChangeArrowheads="1"/>
          </p:cNvSpPr>
          <p:nvPr/>
        </p:nvSpPr>
        <p:spPr bwMode="auto">
          <a:xfrm>
            <a:off x="6654800" y="1571625"/>
            <a:ext cx="40020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prstClr val="black"/>
                </a:solidFill>
                <a:latin typeface="Comic Sans MS" pitchFamily="66" charset="0"/>
              </a:rPr>
              <a:t>gathering data, enveloping data </a:t>
            </a:r>
          </a:p>
          <a:p>
            <a:r>
              <a:rPr lang="en-US" sz="2000">
                <a:solidFill>
                  <a:prstClr val="black"/>
                </a:solidFill>
                <a:latin typeface="Comic Sans MS" pitchFamily="66" charset="0"/>
              </a:rPr>
              <a:t>with  header (later used for </a:t>
            </a:r>
          </a:p>
          <a:p>
            <a:r>
              <a:rPr lang="en-US" sz="2000">
                <a:solidFill>
                  <a:prstClr val="black"/>
                </a:solidFill>
                <a:latin typeface="Comic Sans MS" pitchFamily="66" charset="0"/>
              </a:rPr>
              <a:t>demultiplexing)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19471" name="Rectangle 57"/>
          <p:cNvSpPr>
            <a:spLocks noChangeArrowheads="1"/>
          </p:cNvSpPr>
          <p:nvPr/>
        </p:nvSpPr>
        <p:spPr bwMode="auto">
          <a:xfrm>
            <a:off x="6629401" y="1506539"/>
            <a:ext cx="3609975" cy="141922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>
              <a:solidFill>
                <a:prstClr val="black"/>
              </a:solidFill>
            </a:endParaRPr>
          </a:p>
        </p:txBody>
      </p:sp>
      <p:grpSp>
        <p:nvGrpSpPr>
          <p:cNvPr id="19472" name="Group 58"/>
          <p:cNvGrpSpPr>
            <a:grpSpLocks/>
          </p:cNvGrpSpPr>
          <p:nvPr/>
        </p:nvGrpSpPr>
        <p:grpSpPr bwMode="auto">
          <a:xfrm>
            <a:off x="6781800" y="1219201"/>
            <a:ext cx="3257550" cy="396875"/>
            <a:chOff x="913" y="3713"/>
            <a:chExt cx="2052" cy="250"/>
          </a:xfrm>
        </p:grpSpPr>
        <p:sp>
          <p:nvSpPr>
            <p:cNvPr id="19474" name="Rectangle 59"/>
            <p:cNvSpPr>
              <a:spLocks noChangeArrowheads="1"/>
            </p:cNvSpPr>
            <p:nvPr/>
          </p:nvSpPr>
          <p:spPr bwMode="auto">
            <a:xfrm>
              <a:off x="1422" y="3732"/>
              <a:ext cx="1002" cy="2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>
                <a:solidFill>
                  <a:prstClr val="black"/>
                </a:solidFill>
              </a:endParaRPr>
            </a:p>
          </p:txBody>
        </p:sp>
        <p:sp>
          <p:nvSpPr>
            <p:cNvPr id="19475" name="Text Box 60"/>
            <p:cNvSpPr txBox="1">
              <a:spLocks noChangeArrowheads="1"/>
            </p:cNvSpPr>
            <p:nvPr/>
          </p:nvSpPr>
          <p:spPr bwMode="auto">
            <a:xfrm>
              <a:off x="913" y="3713"/>
              <a:ext cx="2052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u="sng" dirty="0">
                  <a:solidFill>
                    <a:srgbClr val="FF0000"/>
                  </a:solidFill>
                  <a:latin typeface="Comic Sans MS" pitchFamily="66" charset="0"/>
                </a:rPr>
                <a:t>Multiplexing at send host:</a:t>
              </a:r>
              <a:endParaRPr lang="en-US" sz="2000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  <p:sp>
        <p:nvSpPr>
          <p:cNvPr id="19473" name="Rectangle 61"/>
          <p:cNvSpPr>
            <a:spLocks noGrp="1" noChangeArrowheads="1"/>
          </p:cNvSpPr>
          <p:nvPr>
            <p:ph type="body" sz="half" idx="1"/>
          </p:nvPr>
        </p:nvSpPr>
        <p:spPr>
          <a:xfrm>
            <a:off x="1968501" y="5991548"/>
            <a:ext cx="8311661" cy="622300"/>
          </a:xfrm>
          <a:solidFill>
            <a:srgbClr val="FFFF00">
              <a:alpha val="32000"/>
            </a:srgbClr>
          </a:solidFill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 dirty="0"/>
              <a:t>Recall: </a:t>
            </a:r>
            <a:r>
              <a:rPr lang="en-US" sz="1800" i="1" dirty="0">
                <a:solidFill>
                  <a:srgbClr val="FF0000"/>
                </a:solidFill>
              </a:rPr>
              <a:t>segment</a:t>
            </a:r>
            <a:r>
              <a:rPr lang="en-US" sz="1800" i="1" dirty="0"/>
              <a:t> </a:t>
            </a:r>
            <a:r>
              <a:rPr lang="en-US" sz="1800" dirty="0"/>
              <a:t>- unit of data exchanged between transport layer entities 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1600" dirty="0"/>
              <a:t>aka TPDU: transport protocol data unit</a:t>
            </a:r>
          </a:p>
        </p:txBody>
      </p:sp>
    </p:spTree>
    <p:extLst>
      <p:ext uri="{BB962C8B-B14F-4D97-AF65-F5344CB8AC3E}">
        <p14:creationId xmlns:p14="http://schemas.microsoft.com/office/powerpoint/2010/main" val="11225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6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124F8A40-6EA5-4A13-B274-AC9FCE74CC8C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9221" name="Rectangle 75"/>
          <p:cNvSpPr>
            <a:spLocks noChangeArrowheads="1"/>
          </p:cNvSpPr>
          <p:nvPr/>
        </p:nvSpPr>
        <p:spPr bwMode="auto">
          <a:xfrm>
            <a:off x="8145339" y="2000250"/>
            <a:ext cx="3324225" cy="32004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22" name="Rectangle 65"/>
          <p:cNvSpPr>
            <a:spLocks noChangeArrowheads="1"/>
          </p:cNvSpPr>
          <p:nvPr/>
        </p:nvSpPr>
        <p:spPr bwMode="auto">
          <a:xfrm>
            <a:off x="8069139" y="2095500"/>
            <a:ext cx="3324225" cy="32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23" name="Rectangle 22"/>
          <p:cNvSpPr>
            <a:spLocks noGrp="1" noChangeArrowheads="1"/>
          </p:cNvSpPr>
          <p:nvPr>
            <p:ph type="title"/>
          </p:nvPr>
        </p:nvSpPr>
        <p:spPr>
          <a:xfrm>
            <a:off x="241357" y="-18136"/>
            <a:ext cx="10959008" cy="761646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  <a:cs typeface="+mj-cs"/>
              </a:rPr>
              <a:t>Addressing </a:t>
            </a:r>
            <a:endParaRPr lang="en-US" sz="2400" dirty="0">
              <a:ea typeface="ＭＳ Ｐゴシック" charset="0"/>
              <a:cs typeface="+mj-cs"/>
            </a:endParaRPr>
          </a:p>
        </p:txBody>
      </p:sp>
      <p:sp>
        <p:nvSpPr>
          <p:cNvPr id="9224" name="Rectangle 23"/>
          <p:cNvSpPr>
            <a:spLocks noGrp="1" noChangeArrowheads="1"/>
          </p:cNvSpPr>
          <p:nvPr>
            <p:ph type="body" sz="half" idx="1"/>
          </p:nvPr>
        </p:nvSpPr>
        <p:spPr>
          <a:xfrm>
            <a:off x="128954" y="1595439"/>
            <a:ext cx="6898784" cy="3605212"/>
          </a:xfrm>
        </p:spPr>
        <p:txBody>
          <a:bodyPr>
            <a:normAutofit/>
          </a:bodyPr>
          <a:lstStyle/>
          <a:p>
            <a:pPr>
              <a:buFont typeface="Wingdings" charset="0"/>
              <a:buChar char="v"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Host </a:t>
            </a:r>
            <a:r>
              <a:rPr lang="en-US" dirty="0">
                <a:ea typeface="ＭＳ Ｐゴシック" charset="0"/>
                <a:cs typeface="+mn-cs"/>
              </a:rPr>
              <a:t>receives IP datagrams</a:t>
            </a:r>
          </a:p>
          <a:p>
            <a:pPr lvl="1">
              <a:lnSpc>
                <a:spcPct val="110000"/>
              </a:lnSpc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Datagram (i.e. IP packet)  </a:t>
            </a:r>
            <a:r>
              <a:rPr lang="en-US" dirty="0" smtClean="0">
                <a:ea typeface="ＭＳ Ｐゴシック" charset="0"/>
              </a:rPr>
              <a:t>has </a:t>
            </a:r>
            <a:r>
              <a:rPr lang="en-US" dirty="0">
                <a:ea typeface="ＭＳ Ｐゴシック" charset="0"/>
              </a:rPr>
              <a:t>source IP address, destination IP address</a:t>
            </a:r>
          </a:p>
          <a:p>
            <a:pPr lvl="1">
              <a:lnSpc>
                <a:spcPct val="110000"/>
              </a:lnSpc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datagram carries transport-layer </a:t>
            </a:r>
            <a:r>
              <a:rPr lang="en-US" dirty="0">
                <a:ea typeface="ＭＳ Ｐゴシック" charset="0"/>
              </a:rPr>
              <a:t>segment</a:t>
            </a:r>
          </a:p>
          <a:p>
            <a:pPr lvl="1">
              <a:lnSpc>
                <a:spcPct val="110000"/>
              </a:lnSpc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segment </a:t>
            </a:r>
            <a:r>
              <a:rPr lang="en-US" dirty="0">
                <a:ea typeface="ＭＳ Ｐゴシック" charset="0"/>
              </a:rPr>
              <a:t>has source, destination port number </a:t>
            </a:r>
          </a:p>
          <a:p>
            <a:pPr>
              <a:lnSpc>
                <a:spcPct val="120000"/>
              </a:lnSpc>
              <a:buFont typeface="Wingdings" charset="0"/>
              <a:buChar char="v"/>
              <a:defRPr/>
            </a:pPr>
            <a:r>
              <a:rPr lang="en-US" dirty="0" smtClean="0">
                <a:ea typeface="ＭＳ Ｐゴシック" charset="0"/>
                <a:cs typeface="+mn-cs"/>
              </a:rPr>
              <a:t>Host </a:t>
            </a:r>
            <a:r>
              <a:rPr lang="en-US" dirty="0">
                <a:ea typeface="ＭＳ Ｐゴシック" charset="0"/>
                <a:cs typeface="+mn-cs"/>
              </a:rPr>
              <a:t>uses </a:t>
            </a:r>
            <a:r>
              <a:rPr lang="en-US" i="1" dirty="0">
                <a:solidFill>
                  <a:srgbClr val="CC0000"/>
                </a:solidFill>
                <a:ea typeface="ＭＳ Ｐゴシック" charset="0"/>
                <a:cs typeface="+mn-cs"/>
              </a:rPr>
              <a:t>IP addresses &amp; port numbers</a:t>
            </a:r>
            <a:r>
              <a:rPr lang="en-US" dirty="0">
                <a:ea typeface="ＭＳ Ｐゴシック" charset="0"/>
                <a:cs typeface="+mn-cs"/>
              </a:rPr>
              <a:t> to direct segment to appropriate </a:t>
            </a:r>
            <a:r>
              <a:rPr lang="en-US" dirty="0">
                <a:solidFill>
                  <a:srgbClr val="C00000"/>
                </a:solidFill>
                <a:ea typeface="ＭＳ Ｐゴシック" charset="0"/>
                <a:cs typeface="+mn-cs"/>
              </a:rPr>
              <a:t>socket</a:t>
            </a:r>
          </a:p>
        </p:txBody>
      </p:sp>
      <p:sp>
        <p:nvSpPr>
          <p:cNvPr id="9225" name="Text Box 63"/>
          <p:cNvSpPr txBox="1">
            <a:spLocks noChangeArrowheads="1"/>
          </p:cNvSpPr>
          <p:nvPr/>
        </p:nvSpPr>
        <p:spPr bwMode="auto">
          <a:xfrm>
            <a:off x="8108827" y="2108201"/>
            <a:ext cx="1563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srgbClr val="CC0000"/>
                </a:solidFill>
              </a:rPr>
              <a:t>source port #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9226" name="Text Box 64"/>
          <p:cNvSpPr txBox="1">
            <a:spLocks noChangeArrowheads="1"/>
          </p:cNvSpPr>
          <p:nvPr/>
        </p:nvSpPr>
        <p:spPr bwMode="auto">
          <a:xfrm>
            <a:off x="9894763" y="2108201"/>
            <a:ext cx="1328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srgbClr val="CC0000"/>
                </a:solidFill>
              </a:rPr>
              <a:t>dest port #</a:t>
            </a:r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9227" name="Line 66"/>
          <p:cNvSpPr>
            <a:spLocks noChangeShapeType="1"/>
          </p:cNvSpPr>
          <p:nvPr/>
        </p:nvSpPr>
        <p:spPr bwMode="auto">
          <a:xfrm flipV="1">
            <a:off x="8059613" y="2495550"/>
            <a:ext cx="3328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28" name="Line 68"/>
          <p:cNvSpPr>
            <a:spLocks noChangeShapeType="1"/>
          </p:cNvSpPr>
          <p:nvPr/>
        </p:nvSpPr>
        <p:spPr bwMode="auto">
          <a:xfrm flipV="1">
            <a:off x="8069139" y="3486150"/>
            <a:ext cx="332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29" name="Line 69"/>
          <p:cNvSpPr>
            <a:spLocks noChangeShapeType="1"/>
          </p:cNvSpPr>
          <p:nvPr/>
        </p:nvSpPr>
        <p:spPr bwMode="auto">
          <a:xfrm flipV="1">
            <a:off x="9707438" y="2095500"/>
            <a:ext cx="0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30" name="Text Box 70"/>
          <p:cNvSpPr txBox="1">
            <a:spLocks noChangeArrowheads="1"/>
          </p:cNvSpPr>
          <p:nvPr/>
        </p:nvSpPr>
        <p:spPr bwMode="auto">
          <a:xfrm>
            <a:off x="9251826" y="16557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>
                <a:solidFill>
                  <a:prstClr val="black"/>
                </a:solidFill>
              </a:rPr>
              <a:t>32 bits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9231" name="Line 71"/>
          <p:cNvSpPr>
            <a:spLocks noChangeShapeType="1"/>
          </p:cNvSpPr>
          <p:nvPr/>
        </p:nvSpPr>
        <p:spPr bwMode="auto">
          <a:xfrm>
            <a:off x="10164638" y="1862138"/>
            <a:ext cx="1200150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32" name="Line 72"/>
          <p:cNvSpPr>
            <a:spLocks noChangeShapeType="1"/>
          </p:cNvSpPr>
          <p:nvPr/>
        </p:nvSpPr>
        <p:spPr bwMode="auto">
          <a:xfrm rot="10800000">
            <a:off x="8054851" y="1871663"/>
            <a:ext cx="1128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233" name="Text Box 73"/>
          <p:cNvSpPr txBox="1">
            <a:spLocks noChangeArrowheads="1"/>
          </p:cNvSpPr>
          <p:nvPr/>
        </p:nvSpPr>
        <p:spPr bwMode="auto">
          <a:xfrm>
            <a:off x="8962901" y="3816351"/>
            <a:ext cx="13890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>
                <a:solidFill>
                  <a:prstClr val="black"/>
                </a:solidFill>
              </a:rPr>
              <a:t>application</a:t>
            </a:r>
          </a:p>
          <a:p>
            <a:pPr>
              <a:defRPr/>
            </a:pPr>
            <a:r>
              <a:rPr lang="en-US" sz="2000">
                <a:solidFill>
                  <a:prstClr val="black"/>
                </a:solidFill>
              </a:rPr>
              <a:t>data </a:t>
            </a:r>
          </a:p>
          <a:p>
            <a:pPr>
              <a:defRPr/>
            </a:pPr>
            <a:r>
              <a:rPr lang="en-US" sz="2000">
                <a:solidFill>
                  <a:prstClr val="black"/>
                </a:solidFill>
              </a:rPr>
              <a:t>(payload)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9234" name="Text Box 74"/>
          <p:cNvSpPr txBox="1">
            <a:spLocks noChangeArrowheads="1"/>
          </p:cNvSpPr>
          <p:nvPr/>
        </p:nvSpPr>
        <p:spPr bwMode="auto">
          <a:xfrm>
            <a:off x="8578726" y="2849564"/>
            <a:ext cx="2290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>
                <a:solidFill>
                  <a:prstClr val="black"/>
                </a:solidFill>
              </a:rPr>
              <a:t>other header fields</a:t>
            </a:r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9235" name="Text Box 76"/>
          <p:cNvSpPr txBox="1">
            <a:spLocks noChangeArrowheads="1"/>
          </p:cNvSpPr>
          <p:nvPr/>
        </p:nvSpPr>
        <p:spPr bwMode="auto">
          <a:xfrm>
            <a:off x="8281863" y="5380039"/>
            <a:ext cx="306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>
                <a:solidFill>
                  <a:prstClr val="black"/>
                </a:solidFill>
              </a:rPr>
              <a:t>TCP/UDP segment format</a:t>
            </a:r>
            <a:endParaRPr lang="en-US" sz="2400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8896" y="303054"/>
            <a:ext cx="1822499" cy="1091576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V="1">
            <a:off x="4295808" y="986573"/>
            <a:ext cx="2056826" cy="12177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627077" y="799246"/>
            <a:ext cx="1151377" cy="28466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07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A6B40558-62C4-4DD3-BD09-580A2340CF09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00026"/>
            <a:ext cx="8931275" cy="63668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a typeface="ＭＳ Ｐゴシック" charset="0"/>
                <a:cs typeface="+mj-cs"/>
              </a:rPr>
              <a:t>UDP </a:t>
            </a:r>
            <a:r>
              <a:rPr lang="en-US" dirty="0">
                <a:ea typeface="ＭＳ Ｐゴシック" charset="0"/>
              </a:rPr>
              <a:t>addressing </a:t>
            </a:r>
            <a:r>
              <a:rPr lang="en-US" dirty="0" smtClean="0">
                <a:ea typeface="ＭＳ Ｐゴシック" charset="0"/>
              </a:rPr>
              <a:t>– </a:t>
            </a:r>
            <a:r>
              <a:rPr lang="en-US" dirty="0" err="1" smtClean="0">
                <a:ea typeface="ＭＳ Ｐゴシック" charset="0"/>
              </a:rPr>
              <a:t>demultiplexing</a:t>
            </a:r>
            <a:r>
              <a:rPr lang="en-US" dirty="0" smtClean="0">
                <a:ea typeface="ＭＳ Ｐゴシック" charset="0"/>
              </a:rPr>
              <a:t> + </a:t>
            </a:r>
            <a:r>
              <a:rPr lang="en-US" dirty="0">
                <a:ea typeface="ＭＳ Ｐゴシック" charset="0"/>
                <a:cs typeface="+mj-cs"/>
              </a:rPr>
              <a:t>example</a:t>
            </a:r>
          </a:p>
        </p:txBody>
      </p:sp>
      <p:sp>
        <p:nvSpPr>
          <p:cNvPr id="241708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4289425" y="1696198"/>
            <a:ext cx="3211513" cy="954049"/>
          </a:xfrm>
        </p:spPr>
        <p:txBody>
          <a:bodyPr>
            <a:normAutofit fontScale="77500" lnSpcReduction="20000"/>
          </a:bodyPr>
          <a:lstStyle/>
          <a:p>
            <a:pPr marL="173038" indent="-173038">
              <a:buNone/>
              <a:defRPr/>
            </a:pPr>
            <a:r>
              <a:rPr lang="en-US" sz="2000" b="1" dirty="0" err="1">
                <a:latin typeface="Courier New" charset="0"/>
                <a:ea typeface="ＭＳ Ｐゴシック" charset="0"/>
              </a:rPr>
              <a:t>DatagramSocket</a:t>
            </a:r>
            <a:r>
              <a:rPr lang="en-US" sz="2000" b="1" dirty="0">
                <a:latin typeface="Courier New" charset="0"/>
                <a:ea typeface="ＭＳ Ｐゴシック" charset="0"/>
              </a:rPr>
              <a:t> </a:t>
            </a:r>
            <a:r>
              <a:rPr lang="en-US" sz="2000" b="1" dirty="0" err="1">
                <a:latin typeface="Courier New" charset="0"/>
                <a:ea typeface="ＭＳ Ｐゴシック" charset="0"/>
              </a:rPr>
              <a:t>serverSocket</a:t>
            </a:r>
            <a:r>
              <a:rPr lang="en-US" sz="2000" b="1" dirty="0">
                <a:latin typeface="Courier New" charset="0"/>
                <a:ea typeface="ＭＳ Ｐゴシック" charset="0"/>
              </a:rPr>
              <a:t> = new </a:t>
            </a:r>
            <a:r>
              <a:rPr lang="en-US" sz="2000" b="1" dirty="0" err="1">
                <a:latin typeface="Courier New" charset="0"/>
                <a:ea typeface="ＭＳ Ｐゴシック" charset="0"/>
              </a:rPr>
              <a:t>DatagramSocket</a:t>
            </a:r>
            <a:endParaRPr lang="en-US" sz="2000" b="1" dirty="0">
              <a:latin typeface="Courier New" charset="0"/>
              <a:ea typeface="ＭＳ Ｐゴシック" charset="0"/>
            </a:endParaRPr>
          </a:p>
          <a:p>
            <a:pPr marL="173038" indent="-173038">
              <a:buNone/>
              <a:defRPr/>
            </a:pPr>
            <a:r>
              <a:rPr lang="en-US" sz="2000" b="1" dirty="0">
                <a:latin typeface="Courier New" charset="0"/>
                <a:ea typeface="ＭＳ Ｐゴシック" charset="0"/>
              </a:rPr>
              <a:t> (</a:t>
            </a:r>
            <a:r>
              <a:rPr lang="en-US" sz="2000" b="1" dirty="0">
                <a:solidFill>
                  <a:srgbClr val="CC0000"/>
                </a:solidFill>
                <a:latin typeface="Courier New" charset="0"/>
                <a:ea typeface="ＭＳ Ｐゴシック" charset="0"/>
              </a:rPr>
              <a:t>6428</a:t>
            </a:r>
            <a:r>
              <a:rPr lang="en-US" sz="2000" b="1" dirty="0">
                <a:latin typeface="Courier New" charset="0"/>
                <a:ea typeface="ＭＳ Ｐゴシック" charset="0"/>
              </a:rPr>
              <a:t>);</a:t>
            </a:r>
          </a:p>
          <a:p>
            <a:pPr marL="173038" indent="-173038">
              <a:buFont typeface="Wingdings" charset="0"/>
              <a:buChar char="v"/>
              <a:defRPr/>
            </a:pPr>
            <a:endParaRPr lang="en-US" sz="4000" dirty="0">
              <a:ea typeface="ＭＳ Ｐゴシック" charset="0"/>
            </a:endParaRPr>
          </a:p>
        </p:txBody>
      </p:sp>
      <p:sp>
        <p:nvSpPr>
          <p:cNvPr id="9223" name="Freeform 89"/>
          <p:cNvSpPr>
            <a:spLocks/>
          </p:cNvSpPr>
          <p:nvPr/>
        </p:nvSpPr>
        <p:spPr bwMode="auto">
          <a:xfrm>
            <a:off x="4713288" y="2478088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224" name="Freeform 97"/>
          <p:cNvSpPr>
            <a:spLocks/>
          </p:cNvSpPr>
          <p:nvPr/>
        </p:nvSpPr>
        <p:spPr bwMode="auto">
          <a:xfrm>
            <a:off x="1928814" y="2782889"/>
            <a:ext cx="460375" cy="2193925"/>
          </a:xfrm>
          <a:custGeom>
            <a:avLst/>
            <a:gdLst>
              <a:gd name="T0" fmla="*/ 2147483647 w 290"/>
              <a:gd name="T1" fmla="*/ 2147483647 h 1382"/>
              <a:gd name="T2" fmla="*/ 0 w 290"/>
              <a:gd name="T3" fmla="*/ 2147483647 h 1382"/>
              <a:gd name="T4" fmla="*/ 2147483647 w 290"/>
              <a:gd name="T5" fmla="*/ 0 h 1382"/>
              <a:gd name="T6" fmla="*/ 2147483647 w 290"/>
              <a:gd name="T7" fmla="*/ 2147483647 h 1382"/>
              <a:gd name="T8" fmla="*/ 2147483647 w 290"/>
              <a:gd name="T9" fmla="*/ 2147483647 h 1382"/>
              <a:gd name="T10" fmla="*/ 2147483647 w 290"/>
              <a:gd name="T11" fmla="*/ 2147483647 h 13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0" h="1382">
                <a:moveTo>
                  <a:pt x="15" y="1382"/>
                </a:moveTo>
                <a:lnTo>
                  <a:pt x="0" y="1360"/>
                </a:lnTo>
                <a:lnTo>
                  <a:pt x="290" y="0"/>
                </a:lnTo>
                <a:lnTo>
                  <a:pt x="284" y="1258"/>
                </a:lnTo>
                <a:lnTo>
                  <a:pt x="182" y="1382"/>
                </a:lnTo>
                <a:lnTo>
                  <a:pt x="15" y="138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225" name="Rectangle 23"/>
          <p:cNvSpPr>
            <a:spLocks noChangeArrowheads="1"/>
          </p:cNvSpPr>
          <p:nvPr/>
        </p:nvSpPr>
        <p:spPr bwMode="auto">
          <a:xfrm>
            <a:off x="2433639" y="2749550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226" name="Rectangle 24"/>
          <p:cNvSpPr>
            <a:spLocks noChangeArrowheads="1"/>
          </p:cNvSpPr>
          <p:nvPr/>
        </p:nvSpPr>
        <p:spPr bwMode="auto">
          <a:xfrm>
            <a:off x="2395539" y="2803526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227" name="Line 25"/>
          <p:cNvSpPr>
            <a:spLocks noChangeShapeType="1"/>
          </p:cNvSpPr>
          <p:nvPr/>
        </p:nvSpPr>
        <p:spPr bwMode="auto">
          <a:xfrm>
            <a:off x="2405063" y="3563939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2362201" y="3546476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transport</a:t>
            </a:r>
          </a:p>
        </p:txBody>
      </p:sp>
      <p:sp>
        <p:nvSpPr>
          <p:cNvPr id="9229" name="Line 27"/>
          <p:cNvSpPr>
            <a:spLocks noChangeShapeType="1"/>
          </p:cNvSpPr>
          <p:nvPr/>
        </p:nvSpPr>
        <p:spPr bwMode="auto">
          <a:xfrm>
            <a:off x="2413000" y="3884614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230" name="Line 28"/>
          <p:cNvSpPr>
            <a:spLocks noChangeShapeType="1"/>
          </p:cNvSpPr>
          <p:nvPr/>
        </p:nvSpPr>
        <p:spPr bwMode="auto">
          <a:xfrm>
            <a:off x="2398713" y="4194176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231" name="Line 29"/>
          <p:cNvSpPr>
            <a:spLocks noChangeShapeType="1"/>
          </p:cNvSpPr>
          <p:nvPr/>
        </p:nvSpPr>
        <p:spPr bwMode="auto">
          <a:xfrm>
            <a:off x="2398713" y="4479926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232" name="Text Box 26"/>
          <p:cNvSpPr txBox="1">
            <a:spLocks noChangeArrowheads="1"/>
          </p:cNvSpPr>
          <p:nvPr/>
        </p:nvSpPr>
        <p:spPr bwMode="auto">
          <a:xfrm>
            <a:off x="2397126" y="2794001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application</a:t>
            </a:r>
          </a:p>
        </p:txBody>
      </p:sp>
      <p:sp>
        <p:nvSpPr>
          <p:cNvPr id="9233" name="Text Box 26"/>
          <p:cNvSpPr txBox="1">
            <a:spLocks noChangeArrowheads="1"/>
          </p:cNvSpPr>
          <p:nvPr/>
        </p:nvSpPr>
        <p:spPr bwMode="auto">
          <a:xfrm>
            <a:off x="2352676" y="4451351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physical</a:t>
            </a:r>
          </a:p>
        </p:txBody>
      </p:sp>
      <p:sp>
        <p:nvSpPr>
          <p:cNvPr id="9234" name="Text Box 26"/>
          <p:cNvSpPr txBox="1">
            <a:spLocks noChangeArrowheads="1"/>
          </p:cNvSpPr>
          <p:nvPr/>
        </p:nvSpPr>
        <p:spPr bwMode="auto">
          <a:xfrm>
            <a:off x="2371726" y="4165601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link</a:t>
            </a:r>
          </a:p>
        </p:txBody>
      </p:sp>
      <p:sp>
        <p:nvSpPr>
          <p:cNvPr id="9235" name="Text Box 26"/>
          <p:cNvSpPr txBox="1">
            <a:spLocks noChangeArrowheads="1"/>
          </p:cNvSpPr>
          <p:nvPr/>
        </p:nvSpPr>
        <p:spPr bwMode="auto">
          <a:xfrm>
            <a:off x="2362201" y="3870326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network</a:t>
            </a:r>
          </a:p>
        </p:txBody>
      </p:sp>
      <p:sp>
        <p:nvSpPr>
          <p:cNvPr id="11284" name="Oval 110"/>
          <p:cNvSpPr>
            <a:spLocks noChangeArrowheads="1"/>
          </p:cNvSpPr>
          <p:nvPr/>
        </p:nvSpPr>
        <p:spPr bwMode="auto">
          <a:xfrm>
            <a:off x="2732089" y="3079750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P3</a:t>
            </a:r>
          </a:p>
        </p:txBody>
      </p:sp>
      <p:grpSp>
        <p:nvGrpSpPr>
          <p:cNvPr id="241775" name="Group 111"/>
          <p:cNvGrpSpPr>
            <a:grpSpLocks/>
          </p:cNvGrpSpPr>
          <p:nvPr/>
        </p:nvGrpSpPr>
        <p:grpSpPr bwMode="auto">
          <a:xfrm>
            <a:off x="2700338" y="3403600"/>
            <a:ext cx="620712" cy="228600"/>
            <a:chOff x="1287" y="2524"/>
            <a:chExt cx="260" cy="100"/>
          </a:xfrm>
        </p:grpSpPr>
        <p:sp>
          <p:nvSpPr>
            <p:cNvPr id="11390" name="Rectangle 112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91" name="Rectangle 113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92" name="Rectangle 114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93" name="Rectangle 115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9238" name="Rectangle 23"/>
          <p:cNvSpPr>
            <a:spLocks noChangeArrowheads="1"/>
          </p:cNvSpPr>
          <p:nvPr/>
        </p:nvSpPr>
        <p:spPr bwMode="auto">
          <a:xfrm>
            <a:off x="5260976" y="2516188"/>
            <a:ext cx="1497013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239" name="Rectangle 24"/>
          <p:cNvSpPr>
            <a:spLocks noChangeArrowheads="1"/>
          </p:cNvSpPr>
          <p:nvPr/>
        </p:nvSpPr>
        <p:spPr bwMode="auto">
          <a:xfrm>
            <a:off x="5226050" y="2570163"/>
            <a:ext cx="1473200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240" name="Line 25"/>
          <p:cNvSpPr>
            <a:spLocks noChangeShapeType="1"/>
          </p:cNvSpPr>
          <p:nvPr/>
        </p:nvSpPr>
        <p:spPr bwMode="auto">
          <a:xfrm>
            <a:off x="5232400" y="3340101"/>
            <a:ext cx="14605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241" name="Text Box 26"/>
          <p:cNvSpPr txBox="1">
            <a:spLocks noChangeArrowheads="1"/>
          </p:cNvSpPr>
          <p:nvPr/>
        </p:nvSpPr>
        <p:spPr bwMode="auto">
          <a:xfrm>
            <a:off x="5303839" y="3322639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transport</a:t>
            </a:r>
          </a:p>
        </p:txBody>
      </p:sp>
      <p:sp>
        <p:nvSpPr>
          <p:cNvPr id="9242" name="Line 27"/>
          <p:cNvSpPr>
            <a:spLocks noChangeShapeType="1"/>
          </p:cNvSpPr>
          <p:nvPr/>
        </p:nvSpPr>
        <p:spPr bwMode="auto">
          <a:xfrm>
            <a:off x="5233989" y="3657600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243" name="Text Box 26"/>
          <p:cNvSpPr txBox="1">
            <a:spLocks noChangeArrowheads="1"/>
          </p:cNvSpPr>
          <p:nvPr/>
        </p:nvSpPr>
        <p:spPr bwMode="auto">
          <a:xfrm>
            <a:off x="5300664" y="2536826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application</a:t>
            </a:r>
          </a:p>
        </p:txBody>
      </p:sp>
      <p:sp>
        <p:nvSpPr>
          <p:cNvPr id="9244" name="Text Box 26"/>
          <p:cNvSpPr txBox="1">
            <a:spLocks noChangeArrowheads="1"/>
          </p:cNvSpPr>
          <p:nvPr/>
        </p:nvSpPr>
        <p:spPr bwMode="auto">
          <a:xfrm>
            <a:off x="5297489" y="422751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physical</a:t>
            </a:r>
          </a:p>
        </p:txBody>
      </p:sp>
      <p:sp>
        <p:nvSpPr>
          <p:cNvPr id="9245" name="Text Box 26"/>
          <p:cNvSpPr txBox="1">
            <a:spLocks noChangeArrowheads="1"/>
          </p:cNvSpPr>
          <p:nvPr/>
        </p:nvSpPr>
        <p:spPr bwMode="auto">
          <a:xfrm>
            <a:off x="5297489" y="394176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link</a:t>
            </a:r>
          </a:p>
        </p:txBody>
      </p:sp>
      <p:sp>
        <p:nvSpPr>
          <p:cNvPr id="9246" name="Text Box 26"/>
          <p:cNvSpPr txBox="1">
            <a:spLocks noChangeArrowheads="1"/>
          </p:cNvSpPr>
          <p:nvPr/>
        </p:nvSpPr>
        <p:spPr bwMode="auto">
          <a:xfrm>
            <a:off x="5297489" y="364331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network</a:t>
            </a:r>
          </a:p>
        </p:txBody>
      </p:sp>
      <p:sp>
        <p:nvSpPr>
          <p:cNvPr id="9247" name="Line 27"/>
          <p:cNvSpPr>
            <a:spLocks noChangeShapeType="1"/>
          </p:cNvSpPr>
          <p:nvPr/>
        </p:nvSpPr>
        <p:spPr bwMode="auto">
          <a:xfrm>
            <a:off x="5230814" y="3968750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248" name="Line 27"/>
          <p:cNvSpPr>
            <a:spLocks noChangeShapeType="1"/>
          </p:cNvSpPr>
          <p:nvPr/>
        </p:nvSpPr>
        <p:spPr bwMode="auto">
          <a:xfrm>
            <a:off x="5227639" y="4267200"/>
            <a:ext cx="14573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297" name="Oval 128"/>
          <p:cNvSpPr>
            <a:spLocks noChangeArrowheads="1"/>
          </p:cNvSpPr>
          <p:nvPr/>
        </p:nvSpPr>
        <p:spPr bwMode="auto">
          <a:xfrm>
            <a:off x="5645150" y="2876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P1</a:t>
            </a:r>
          </a:p>
        </p:txBody>
      </p:sp>
      <p:grpSp>
        <p:nvGrpSpPr>
          <p:cNvPr id="241798" name="Group 134"/>
          <p:cNvGrpSpPr>
            <a:grpSpLocks/>
          </p:cNvGrpSpPr>
          <p:nvPr/>
        </p:nvGrpSpPr>
        <p:grpSpPr bwMode="auto">
          <a:xfrm>
            <a:off x="5516563" y="3192463"/>
            <a:ext cx="887412" cy="228600"/>
            <a:chOff x="1383" y="2620"/>
            <a:chExt cx="260" cy="100"/>
          </a:xfrm>
        </p:grpSpPr>
        <p:sp>
          <p:nvSpPr>
            <p:cNvPr id="11386" name="Rectangle 135"/>
            <p:cNvSpPr>
              <a:spLocks noChangeArrowheads="1"/>
            </p:cNvSpPr>
            <p:nvPr/>
          </p:nvSpPr>
          <p:spPr bwMode="auto">
            <a:xfrm>
              <a:off x="1383" y="2620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7" name="Rectangle 136"/>
            <p:cNvSpPr>
              <a:spLocks noChangeArrowheads="1"/>
            </p:cNvSpPr>
            <p:nvPr/>
          </p:nvSpPr>
          <p:spPr bwMode="auto">
            <a:xfrm>
              <a:off x="1434" y="2633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8" name="Rectangle 137"/>
            <p:cNvSpPr>
              <a:spLocks noChangeArrowheads="1"/>
            </p:cNvSpPr>
            <p:nvPr/>
          </p:nvSpPr>
          <p:spPr bwMode="auto">
            <a:xfrm>
              <a:off x="1599" y="2678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9" name="Rectangle 138"/>
            <p:cNvSpPr>
              <a:spLocks noChangeArrowheads="1"/>
            </p:cNvSpPr>
            <p:nvPr/>
          </p:nvSpPr>
          <p:spPr bwMode="auto">
            <a:xfrm>
              <a:off x="1394" y="2679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9251" name="Rectangle 23"/>
          <p:cNvSpPr>
            <a:spLocks noChangeArrowheads="1"/>
          </p:cNvSpPr>
          <p:nvPr/>
        </p:nvSpPr>
        <p:spPr bwMode="auto">
          <a:xfrm>
            <a:off x="8267700" y="2741613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252" name="Rectangle 24"/>
          <p:cNvSpPr>
            <a:spLocks noChangeArrowheads="1"/>
          </p:cNvSpPr>
          <p:nvPr/>
        </p:nvSpPr>
        <p:spPr bwMode="auto">
          <a:xfrm>
            <a:off x="8229601" y="2795588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253" name="Line 25"/>
          <p:cNvSpPr>
            <a:spLocks noChangeShapeType="1"/>
          </p:cNvSpPr>
          <p:nvPr/>
        </p:nvSpPr>
        <p:spPr bwMode="auto">
          <a:xfrm>
            <a:off x="8239125" y="3556001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254" name="Text Box 26"/>
          <p:cNvSpPr txBox="1">
            <a:spLocks noChangeArrowheads="1"/>
          </p:cNvSpPr>
          <p:nvPr/>
        </p:nvSpPr>
        <p:spPr bwMode="auto">
          <a:xfrm>
            <a:off x="8196264" y="3538539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transport</a:t>
            </a:r>
          </a:p>
        </p:txBody>
      </p:sp>
      <p:sp>
        <p:nvSpPr>
          <p:cNvPr id="9255" name="Line 27"/>
          <p:cNvSpPr>
            <a:spLocks noChangeShapeType="1"/>
          </p:cNvSpPr>
          <p:nvPr/>
        </p:nvSpPr>
        <p:spPr bwMode="auto">
          <a:xfrm>
            <a:off x="8247063" y="3876676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256" name="Line 28"/>
          <p:cNvSpPr>
            <a:spLocks noChangeShapeType="1"/>
          </p:cNvSpPr>
          <p:nvPr/>
        </p:nvSpPr>
        <p:spPr bwMode="auto">
          <a:xfrm>
            <a:off x="8232775" y="4186239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257" name="Line 29"/>
          <p:cNvSpPr>
            <a:spLocks noChangeShapeType="1"/>
          </p:cNvSpPr>
          <p:nvPr/>
        </p:nvSpPr>
        <p:spPr bwMode="auto">
          <a:xfrm>
            <a:off x="8232775" y="4471989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258" name="Text Box 26"/>
          <p:cNvSpPr txBox="1">
            <a:spLocks noChangeArrowheads="1"/>
          </p:cNvSpPr>
          <p:nvPr/>
        </p:nvSpPr>
        <p:spPr bwMode="auto">
          <a:xfrm>
            <a:off x="8231189" y="278606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application</a:t>
            </a:r>
          </a:p>
        </p:txBody>
      </p:sp>
      <p:sp>
        <p:nvSpPr>
          <p:cNvPr id="9259" name="Text Box 26"/>
          <p:cNvSpPr txBox="1">
            <a:spLocks noChangeArrowheads="1"/>
          </p:cNvSpPr>
          <p:nvPr/>
        </p:nvSpPr>
        <p:spPr bwMode="auto">
          <a:xfrm>
            <a:off x="8186739" y="444341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physical</a:t>
            </a:r>
          </a:p>
        </p:txBody>
      </p:sp>
      <p:sp>
        <p:nvSpPr>
          <p:cNvPr id="9260" name="Text Box 26"/>
          <p:cNvSpPr txBox="1">
            <a:spLocks noChangeArrowheads="1"/>
          </p:cNvSpPr>
          <p:nvPr/>
        </p:nvSpPr>
        <p:spPr bwMode="auto">
          <a:xfrm>
            <a:off x="8205789" y="415766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link</a:t>
            </a:r>
          </a:p>
        </p:txBody>
      </p:sp>
      <p:sp>
        <p:nvSpPr>
          <p:cNvPr id="9261" name="Text Box 26"/>
          <p:cNvSpPr txBox="1">
            <a:spLocks noChangeArrowheads="1"/>
          </p:cNvSpPr>
          <p:nvPr/>
        </p:nvSpPr>
        <p:spPr bwMode="auto">
          <a:xfrm>
            <a:off x="8196264" y="3862389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network</a:t>
            </a:r>
          </a:p>
        </p:txBody>
      </p:sp>
      <p:sp>
        <p:nvSpPr>
          <p:cNvPr id="11310" name="Oval 153"/>
          <p:cNvSpPr>
            <a:spLocks noChangeArrowheads="1"/>
          </p:cNvSpPr>
          <p:nvPr/>
        </p:nvSpPr>
        <p:spPr bwMode="auto">
          <a:xfrm>
            <a:off x="8566150" y="309403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P4</a:t>
            </a:r>
          </a:p>
        </p:txBody>
      </p:sp>
      <p:sp>
        <p:nvSpPr>
          <p:cNvPr id="9263" name="Freeform 154"/>
          <p:cNvSpPr>
            <a:spLocks/>
          </p:cNvSpPr>
          <p:nvPr/>
        </p:nvSpPr>
        <p:spPr bwMode="auto">
          <a:xfrm>
            <a:off x="9526589" y="2762250"/>
            <a:ext cx="504825" cy="2133600"/>
          </a:xfrm>
          <a:custGeom>
            <a:avLst/>
            <a:gdLst>
              <a:gd name="T0" fmla="*/ 2147483647 w 318"/>
              <a:gd name="T1" fmla="*/ 2147483647 h 1344"/>
              <a:gd name="T2" fmla="*/ 2147483647 w 318"/>
              <a:gd name="T3" fmla="*/ 0 h 1344"/>
              <a:gd name="T4" fmla="*/ 0 w 318"/>
              <a:gd name="T5" fmla="*/ 2147483647 h 1344"/>
              <a:gd name="T6" fmla="*/ 2147483647 w 318"/>
              <a:gd name="T7" fmla="*/ 2147483647 h 1344"/>
              <a:gd name="T8" fmla="*/ 2147483647 w 318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1344">
                <a:moveTo>
                  <a:pt x="318" y="1344"/>
                </a:moveTo>
                <a:lnTo>
                  <a:pt x="12" y="0"/>
                </a:lnTo>
                <a:lnTo>
                  <a:pt x="0" y="1224"/>
                </a:lnTo>
                <a:lnTo>
                  <a:pt x="121" y="1344"/>
                </a:lnTo>
                <a:lnTo>
                  <a:pt x="318" y="1344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241820" name="Group 156"/>
          <p:cNvGrpSpPr>
            <a:grpSpLocks/>
          </p:cNvGrpSpPr>
          <p:nvPr/>
        </p:nvGrpSpPr>
        <p:grpSpPr bwMode="auto">
          <a:xfrm>
            <a:off x="8559801" y="3425825"/>
            <a:ext cx="620713" cy="204788"/>
            <a:chOff x="1287" y="2524"/>
            <a:chExt cx="260" cy="100"/>
          </a:xfrm>
        </p:grpSpPr>
        <p:sp>
          <p:nvSpPr>
            <p:cNvPr id="11382" name="Rectangle 157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3" name="Rectangle 158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4" name="Rectangle 159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5" name="Rectangle 160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241837" name="Rectangle 173"/>
          <p:cNvSpPr>
            <a:spLocks noChangeArrowheads="1"/>
          </p:cNvSpPr>
          <p:nvPr/>
        </p:nvSpPr>
        <p:spPr bwMode="auto">
          <a:xfrm>
            <a:off x="7686676" y="1752600"/>
            <a:ext cx="2659063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115888" indent="-11588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b="1">
                <a:solidFill>
                  <a:prstClr val="black"/>
                </a:solidFill>
                <a:latin typeface="Courier New" charset="0"/>
                <a:ea typeface="ＭＳ Ｐゴシック" charset="0"/>
              </a:rPr>
              <a:t>DatagramSocket mySocket1 = new DatagramSocket (</a:t>
            </a:r>
            <a:r>
              <a:rPr lang="en-US" b="1">
                <a:solidFill>
                  <a:srgbClr val="CC0000"/>
                </a:solidFill>
                <a:latin typeface="Courier New" charset="0"/>
                <a:ea typeface="ＭＳ Ｐゴシック" charset="0"/>
              </a:rPr>
              <a:t>5775</a:t>
            </a:r>
            <a:r>
              <a:rPr lang="en-US" b="1">
                <a:solidFill>
                  <a:prstClr val="black"/>
                </a:solidFill>
                <a:latin typeface="Courier New" charset="0"/>
                <a:ea typeface="ＭＳ Ｐゴシック" charset="0"/>
              </a:rPr>
              <a:t>);</a:t>
            </a:r>
          </a:p>
          <a:p>
            <a:pPr marL="115888" indent="-11588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endParaRPr lang="en-US">
              <a:solidFill>
                <a:prstClr val="black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241838" name="Rectangle 174"/>
          <p:cNvSpPr>
            <a:spLocks noChangeArrowheads="1"/>
          </p:cNvSpPr>
          <p:nvPr/>
        </p:nvSpPr>
        <p:spPr bwMode="auto">
          <a:xfrm>
            <a:off x="1720851" y="1703389"/>
            <a:ext cx="2613025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115888" indent="-11588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b="1">
                <a:solidFill>
                  <a:prstClr val="black"/>
                </a:solidFill>
                <a:latin typeface="Courier New" charset="0"/>
                <a:ea typeface="ＭＳ Ｐゴシック" charset="0"/>
              </a:rPr>
              <a:t>DatagramSocket mySocket2 = new DatagramSocket</a:t>
            </a:r>
          </a:p>
          <a:p>
            <a:pPr marL="115888" indent="-11588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r>
              <a:rPr lang="en-US" b="1">
                <a:solidFill>
                  <a:prstClr val="black"/>
                </a:solidFill>
                <a:latin typeface="Courier New" charset="0"/>
                <a:ea typeface="ＭＳ Ｐゴシック" charset="0"/>
              </a:rPr>
              <a:t> (</a:t>
            </a:r>
            <a:r>
              <a:rPr lang="en-US" b="1">
                <a:solidFill>
                  <a:srgbClr val="CC0000"/>
                </a:solidFill>
                <a:latin typeface="Courier New" charset="0"/>
                <a:ea typeface="ＭＳ Ｐゴシック" charset="0"/>
              </a:rPr>
              <a:t>9157</a:t>
            </a:r>
            <a:r>
              <a:rPr lang="en-US" b="1">
                <a:solidFill>
                  <a:prstClr val="black"/>
                </a:solidFill>
                <a:latin typeface="Courier New" charset="0"/>
                <a:ea typeface="ＭＳ Ｐゴシック" charset="0"/>
              </a:rPr>
              <a:t>);</a:t>
            </a:r>
          </a:p>
          <a:p>
            <a:pPr marL="115888" indent="-115888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defRPr/>
            </a:pPr>
            <a:endParaRPr lang="en-US" sz="2000">
              <a:solidFill>
                <a:prstClr val="black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241841" name="Line 177"/>
          <p:cNvSpPr>
            <a:spLocks noChangeShapeType="1"/>
          </p:cNvSpPr>
          <p:nvPr/>
        </p:nvSpPr>
        <p:spPr bwMode="auto">
          <a:xfrm>
            <a:off x="2936875" y="3506788"/>
            <a:ext cx="0" cy="217646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2" name="Line 178"/>
          <p:cNvSpPr>
            <a:spLocks noChangeShapeType="1"/>
          </p:cNvSpPr>
          <p:nvPr/>
        </p:nvSpPr>
        <p:spPr bwMode="auto">
          <a:xfrm>
            <a:off x="5867400" y="3265489"/>
            <a:ext cx="12700" cy="240823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4" name="Line 180"/>
          <p:cNvSpPr>
            <a:spLocks noChangeShapeType="1"/>
          </p:cNvSpPr>
          <p:nvPr/>
        </p:nvSpPr>
        <p:spPr bwMode="auto">
          <a:xfrm>
            <a:off x="2936876" y="5665788"/>
            <a:ext cx="29368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5" name="Line 181"/>
          <p:cNvSpPr>
            <a:spLocks noChangeShapeType="1"/>
          </p:cNvSpPr>
          <p:nvPr/>
        </p:nvSpPr>
        <p:spPr bwMode="auto">
          <a:xfrm>
            <a:off x="5743575" y="3278188"/>
            <a:ext cx="0" cy="22463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6" name="Line 182"/>
          <p:cNvSpPr>
            <a:spLocks noChangeShapeType="1"/>
          </p:cNvSpPr>
          <p:nvPr/>
        </p:nvSpPr>
        <p:spPr bwMode="auto">
          <a:xfrm>
            <a:off x="3044826" y="5507038"/>
            <a:ext cx="274002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7" name="Line 183"/>
          <p:cNvSpPr>
            <a:spLocks noChangeShapeType="1"/>
          </p:cNvSpPr>
          <p:nvPr/>
        </p:nvSpPr>
        <p:spPr bwMode="auto">
          <a:xfrm>
            <a:off x="3038475" y="3494088"/>
            <a:ext cx="12700" cy="20177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8" name="Line 184"/>
          <p:cNvSpPr>
            <a:spLocks noChangeShapeType="1"/>
          </p:cNvSpPr>
          <p:nvPr/>
        </p:nvSpPr>
        <p:spPr bwMode="auto">
          <a:xfrm>
            <a:off x="8947150" y="3544888"/>
            <a:ext cx="0" cy="217646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49" name="Line 185"/>
          <p:cNvSpPr>
            <a:spLocks noChangeShapeType="1"/>
          </p:cNvSpPr>
          <p:nvPr/>
        </p:nvSpPr>
        <p:spPr bwMode="auto">
          <a:xfrm>
            <a:off x="8829675" y="3513138"/>
            <a:ext cx="12700" cy="20177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50" name="Line 186"/>
          <p:cNvSpPr>
            <a:spLocks noChangeShapeType="1"/>
          </p:cNvSpPr>
          <p:nvPr/>
        </p:nvSpPr>
        <p:spPr bwMode="auto">
          <a:xfrm>
            <a:off x="6010275" y="3284539"/>
            <a:ext cx="12700" cy="2408237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51" name="Line 187"/>
          <p:cNvSpPr>
            <a:spLocks noChangeShapeType="1"/>
          </p:cNvSpPr>
          <p:nvPr/>
        </p:nvSpPr>
        <p:spPr bwMode="auto">
          <a:xfrm>
            <a:off x="6143625" y="3297238"/>
            <a:ext cx="0" cy="2246312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52" name="Line 188"/>
          <p:cNvSpPr>
            <a:spLocks noChangeShapeType="1"/>
          </p:cNvSpPr>
          <p:nvPr/>
        </p:nvSpPr>
        <p:spPr bwMode="auto">
          <a:xfrm>
            <a:off x="6032501" y="5684838"/>
            <a:ext cx="293687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241853" name="Line 189"/>
          <p:cNvSpPr>
            <a:spLocks noChangeShapeType="1"/>
          </p:cNvSpPr>
          <p:nvPr/>
        </p:nvSpPr>
        <p:spPr bwMode="auto">
          <a:xfrm>
            <a:off x="6118226" y="5516563"/>
            <a:ext cx="2740025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241860" name="Group 196"/>
          <p:cNvGrpSpPr>
            <a:grpSpLocks/>
          </p:cNvGrpSpPr>
          <p:nvPr/>
        </p:nvGrpSpPr>
        <p:grpSpPr bwMode="auto">
          <a:xfrm>
            <a:off x="2641600" y="5765804"/>
            <a:ext cx="1657350" cy="657226"/>
            <a:chOff x="1310" y="3697"/>
            <a:chExt cx="1044" cy="414"/>
          </a:xfrm>
        </p:grpSpPr>
        <p:sp>
          <p:nvSpPr>
            <p:cNvPr id="11379" name="Rectangle 193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0" name="Line 194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81" name="Text Box 195"/>
            <p:cNvSpPr txBox="1">
              <a:spLocks noChangeArrowheads="1"/>
            </p:cNvSpPr>
            <p:nvPr/>
          </p:nvSpPr>
          <p:spPr bwMode="auto">
            <a:xfrm>
              <a:off x="1310" y="3822"/>
              <a:ext cx="1002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source port: 9157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dest port: 6428</a:t>
              </a:r>
            </a:p>
          </p:txBody>
        </p:sp>
      </p:grpSp>
      <p:grpSp>
        <p:nvGrpSpPr>
          <p:cNvPr id="241865" name="Group 201"/>
          <p:cNvGrpSpPr>
            <a:grpSpLocks/>
          </p:cNvGrpSpPr>
          <p:nvPr/>
        </p:nvGrpSpPr>
        <p:grpSpPr bwMode="auto">
          <a:xfrm>
            <a:off x="3952876" y="4889504"/>
            <a:ext cx="1704975" cy="657226"/>
            <a:chOff x="2741" y="3750"/>
            <a:chExt cx="1074" cy="414"/>
          </a:xfrm>
        </p:grpSpPr>
        <p:sp>
          <p:nvSpPr>
            <p:cNvPr id="11376" name="Rectangle 198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7" name="Line 199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8" name="Text Box 200"/>
            <p:cNvSpPr txBox="1">
              <a:spLocks noChangeArrowheads="1"/>
            </p:cNvSpPr>
            <p:nvPr/>
          </p:nvSpPr>
          <p:spPr bwMode="auto">
            <a:xfrm>
              <a:off x="2813" y="3875"/>
              <a:ext cx="1002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source port: 6428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dest port: 9157</a:t>
              </a:r>
            </a:p>
          </p:txBody>
        </p:sp>
      </p:grpSp>
      <p:grpSp>
        <p:nvGrpSpPr>
          <p:cNvPr id="241866" name="Group 202"/>
          <p:cNvGrpSpPr>
            <a:grpSpLocks/>
          </p:cNvGrpSpPr>
          <p:nvPr/>
        </p:nvGrpSpPr>
        <p:grpSpPr bwMode="auto">
          <a:xfrm>
            <a:off x="6967538" y="4889504"/>
            <a:ext cx="1350962" cy="657226"/>
            <a:chOff x="1503" y="3697"/>
            <a:chExt cx="851" cy="414"/>
          </a:xfrm>
        </p:grpSpPr>
        <p:sp>
          <p:nvSpPr>
            <p:cNvPr id="11373" name="Rectangle 203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4" name="Line 204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5" name="Text Box 205"/>
            <p:cNvSpPr txBox="1">
              <a:spLocks noChangeArrowheads="1"/>
            </p:cNvSpPr>
            <p:nvPr/>
          </p:nvSpPr>
          <p:spPr bwMode="auto">
            <a:xfrm>
              <a:off x="1503" y="3822"/>
              <a:ext cx="80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source port: ?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dest port: ?</a:t>
              </a:r>
            </a:p>
          </p:txBody>
        </p:sp>
      </p:grpSp>
      <p:grpSp>
        <p:nvGrpSpPr>
          <p:cNvPr id="241870" name="Group 206"/>
          <p:cNvGrpSpPr>
            <a:grpSpLocks/>
          </p:cNvGrpSpPr>
          <p:nvPr/>
        </p:nvGrpSpPr>
        <p:grpSpPr bwMode="auto">
          <a:xfrm>
            <a:off x="6218239" y="5743579"/>
            <a:ext cx="1398587" cy="657226"/>
            <a:chOff x="2741" y="3750"/>
            <a:chExt cx="881" cy="414"/>
          </a:xfrm>
        </p:grpSpPr>
        <p:sp>
          <p:nvSpPr>
            <p:cNvPr id="11370" name="Rectangle 207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1" name="Line 208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72" name="Text Box 209"/>
            <p:cNvSpPr txBox="1">
              <a:spLocks noChangeArrowheads="1"/>
            </p:cNvSpPr>
            <p:nvPr/>
          </p:nvSpPr>
          <p:spPr bwMode="auto">
            <a:xfrm>
              <a:off x="2813" y="3875"/>
              <a:ext cx="80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source port: ?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dest port: ?</a:t>
              </a:r>
            </a:p>
          </p:txBody>
        </p:sp>
      </p:grpSp>
      <p:grpSp>
        <p:nvGrpSpPr>
          <p:cNvPr id="9283" name="Group 214"/>
          <p:cNvGrpSpPr>
            <a:grpSpLocks/>
          </p:cNvGrpSpPr>
          <p:nvPr/>
        </p:nvGrpSpPr>
        <p:grpSpPr bwMode="auto">
          <a:xfrm>
            <a:off x="1524000" y="4381501"/>
            <a:ext cx="711200" cy="669925"/>
            <a:chOff x="-44" y="1473"/>
            <a:chExt cx="981" cy="1105"/>
          </a:xfrm>
        </p:grpSpPr>
        <p:pic>
          <p:nvPicPr>
            <p:cNvPr id="9320" name="Picture 21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21" name="Freeform 21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326 w 356"/>
                <a:gd name="T3" fmla="*/ 131 h 368"/>
                <a:gd name="T4" fmla="*/ 2759 w 356"/>
                <a:gd name="T5" fmla="*/ 2736 h 368"/>
                <a:gd name="T6" fmla="*/ 608 w 356"/>
                <a:gd name="T7" fmla="*/ 3422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284" name="Group 217"/>
          <p:cNvGrpSpPr>
            <a:grpSpLocks/>
          </p:cNvGrpSpPr>
          <p:nvPr/>
        </p:nvGrpSpPr>
        <p:grpSpPr bwMode="auto">
          <a:xfrm flipH="1">
            <a:off x="9793288" y="4505326"/>
            <a:ext cx="711200" cy="669925"/>
            <a:chOff x="-44" y="1473"/>
            <a:chExt cx="981" cy="1105"/>
          </a:xfrm>
        </p:grpSpPr>
        <p:pic>
          <p:nvPicPr>
            <p:cNvPr id="9318" name="Picture 21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19" name="Freeform 21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326 w 356"/>
                <a:gd name="T3" fmla="*/ 131 h 368"/>
                <a:gd name="T4" fmla="*/ 2759 w 356"/>
                <a:gd name="T5" fmla="*/ 2736 h 368"/>
                <a:gd name="T6" fmla="*/ 608 w 356"/>
                <a:gd name="T7" fmla="*/ 3422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285" name="Group 220"/>
          <p:cNvGrpSpPr>
            <a:grpSpLocks/>
          </p:cNvGrpSpPr>
          <p:nvPr/>
        </p:nvGrpSpPr>
        <p:grpSpPr bwMode="auto">
          <a:xfrm>
            <a:off x="4616451" y="3903663"/>
            <a:ext cx="358775" cy="704850"/>
            <a:chOff x="4140" y="429"/>
            <a:chExt cx="1425" cy="2396"/>
          </a:xfrm>
        </p:grpSpPr>
        <p:sp>
          <p:nvSpPr>
            <p:cNvPr id="9286" name="Freeform 221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4 w 354"/>
                <a:gd name="T1" fmla="*/ 0 h 2742"/>
                <a:gd name="T2" fmla="*/ 74 w 354"/>
                <a:gd name="T3" fmla="*/ 95 h 2742"/>
                <a:gd name="T4" fmla="*/ 73 w 354"/>
                <a:gd name="T5" fmla="*/ 734 h 2742"/>
                <a:gd name="T6" fmla="*/ 0 w 354"/>
                <a:gd name="T7" fmla="*/ 768 h 2742"/>
                <a:gd name="T8" fmla="*/ 14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35" name="Rectangle 222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288" name="Freeform 223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45 w 211"/>
                <a:gd name="T3" fmla="*/ 61 h 2537"/>
                <a:gd name="T4" fmla="*/ 2 w 211"/>
                <a:gd name="T5" fmla="*/ 69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289" name="Freeform 224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70 w 328"/>
                <a:gd name="T3" fmla="*/ 36 h 226"/>
                <a:gd name="T4" fmla="*/ 70 w 328"/>
                <a:gd name="T5" fmla="*/ 64 h 226"/>
                <a:gd name="T6" fmla="*/ 0 w 328"/>
                <a:gd name="T7" fmla="*/ 2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38" name="Rectangle 225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9291" name="Group 226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364" name="AutoShape 227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1365" name="AutoShape 228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1340" name="Rectangle 229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9293" name="Group 230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362" name="AutoShape 231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6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1363" name="AutoShape 232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1342" name="Rectangle 233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43" name="Rectangle 234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9296" name="Group 235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360" name="AutoShape 236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1361" name="AutoShape 237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9297" name="Freeform 238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70 w 328"/>
                <a:gd name="T3" fmla="*/ 35 h 226"/>
                <a:gd name="T4" fmla="*/ 70 w 328"/>
                <a:gd name="T5" fmla="*/ 62 h 226"/>
                <a:gd name="T6" fmla="*/ 0 w 328"/>
                <a:gd name="T7" fmla="*/ 2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9298" name="Group 239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358" name="AutoShape 240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1359" name="AutoShape 241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1347" name="Rectangle 242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300" name="Freeform 243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62 w 296"/>
                <a:gd name="T3" fmla="*/ 39 h 256"/>
                <a:gd name="T4" fmla="*/ 62 w 296"/>
                <a:gd name="T5" fmla="*/ 71 h 256"/>
                <a:gd name="T6" fmla="*/ 0 w 296"/>
                <a:gd name="T7" fmla="*/ 2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301" name="Freeform 244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65 w 304"/>
                <a:gd name="T3" fmla="*/ 46 h 288"/>
                <a:gd name="T4" fmla="*/ 61 w 304"/>
                <a:gd name="T5" fmla="*/ 81 h 288"/>
                <a:gd name="T6" fmla="*/ 2 w 304"/>
                <a:gd name="T7" fmla="*/ 35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50" name="Oval 245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303" name="Freeform 246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0 h 240"/>
                <a:gd name="T2" fmla="*/ 2 w 306"/>
                <a:gd name="T3" fmla="*/ 68 h 240"/>
                <a:gd name="T4" fmla="*/ 65 w 306"/>
                <a:gd name="T5" fmla="*/ 31 h 240"/>
                <a:gd name="T6" fmla="*/ 62 w 306"/>
                <a:gd name="T7" fmla="*/ 0 h 240"/>
                <a:gd name="T8" fmla="*/ 0 w 306"/>
                <a:gd name="T9" fmla="*/ 3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52" name="AutoShape 247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53" name="AutoShape 248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54" name="Oval 249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55" name="Oval 250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1356" name="Oval 251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57" name="Rectangle 252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28" name="Rectangle 105"/>
          <p:cNvSpPr txBox="1">
            <a:spLocks noChangeArrowheads="1"/>
          </p:cNvSpPr>
          <p:nvPr/>
        </p:nvSpPr>
        <p:spPr>
          <a:xfrm>
            <a:off x="36542" y="942097"/>
            <a:ext cx="4881532" cy="6073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1800" dirty="0" smtClean="0">
                <a:latin typeface="+mj-lt"/>
                <a:ea typeface="ＭＳ Ｐゴシック" charset="0"/>
              </a:rPr>
              <a:t>when host receives UDP segment:</a:t>
            </a:r>
          </a:p>
          <a:p>
            <a:pPr>
              <a:buFont typeface="Wingdings" charset="0"/>
              <a:buChar char="§"/>
              <a:defRPr/>
            </a:pPr>
            <a:r>
              <a:rPr lang="en-US" sz="1800" dirty="0" smtClean="0">
                <a:latin typeface="+mj-lt"/>
                <a:ea typeface="ＭＳ Ｐゴシック" charset="0"/>
              </a:rPr>
              <a:t>directs UDP segment to socket with that port #</a:t>
            </a:r>
            <a:endParaRPr lang="en-US" sz="1800" dirty="0">
              <a:latin typeface="+mj-lt"/>
              <a:ea typeface="ＭＳ Ｐゴシック" charset="0"/>
            </a:endParaRPr>
          </a:p>
        </p:txBody>
      </p:sp>
      <p:sp>
        <p:nvSpPr>
          <p:cNvPr id="129" name="Rectangle 111"/>
          <p:cNvSpPr>
            <a:spLocks noChangeArrowheads="1"/>
          </p:cNvSpPr>
          <p:nvPr/>
        </p:nvSpPr>
        <p:spPr bwMode="auto">
          <a:xfrm>
            <a:off x="5495658" y="867237"/>
            <a:ext cx="6696342" cy="6559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/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None/>
              <a:defRPr/>
            </a:pPr>
            <a:r>
              <a:rPr lang="en-US" dirty="0">
                <a:solidFill>
                  <a:prstClr val="black"/>
                </a:solidFill>
                <a:ea typeface="ＭＳ Ｐゴシック" charset="0"/>
              </a:rPr>
              <a:t>IP datagrams with </a:t>
            </a: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same </a:t>
            </a:r>
            <a:r>
              <a:rPr lang="en-US" i="1" dirty="0" err="1">
                <a:solidFill>
                  <a:srgbClr val="CC0000"/>
                </a:solidFill>
                <a:ea typeface="ＭＳ Ｐゴシック" charset="0"/>
              </a:rPr>
              <a:t>dest</a:t>
            </a: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. </a:t>
            </a:r>
            <a:r>
              <a:rPr lang="en-US" i="1">
                <a:solidFill>
                  <a:srgbClr val="CC0000"/>
                </a:solidFill>
                <a:ea typeface="ＭＳ Ｐゴシック" charset="0"/>
              </a:rPr>
              <a:t>port </a:t>
            </a:r>
            <a:r>
              <a:rPr lang="en-US" i="1" smtClean="0">
                <a:solidFill>
                  <a:srgbClr val="CC0000"/>
                </a:solidFill>
                <a:ea typeface="ＭＳ Ｐゴシック" charset="0"/>
              </a:rPr>
              <a:t># </a:t>
            </a:r>
            <a:r>
              <a:rPr lang="en-US" smtClean="0">
                <a:solidFill>
                  <a:prstClr val="black"/>
                </a:solidFill>
                <a:ea typeface="ＭＳ Ｐゴシック" charset="0"/>
              </a:rPr>
              <a:t>(but </a:t>
            </a:r>
            <a:r>
              <a:rPr lang="en-US" dirty="0" smtClean="0">
                <a:solidFill>
                  <a:prstClr val="black"/>
                </a:solidFill>
                <a:ea typeface="ＭＳ Ｐゴシック" charset="0"/>
              </a:rPr>
              <a:t>perhaps different </a:t>
            </a:r>
            <a:r>
              <a:rPr lang="en-US" dirty="0">
                <a:solidFill>
                  <a:prstClr val="black"/>
                </a:solidFill>
                <a:ea typeface="ＭＳ Ｐゴシック" charset="0"/>
              </a:rPr>
              <a:t>source IP addresses </a:t>
            </a:r>
            <a:r>
              <a:rPr lang="en-US" dirty="0" smtClean="0">
                <a:solidFill>
                  <a:prstClr val="black"/>
                </a:solidFill>
                <a:ea typeface="ＭＳ Ｐゴシック" charset="0"/>
              </a:rPr>
              <a:t>or </a:t>
            </a:r>
            <a:r>
              <a:rPr lang="en-US" dirty="0">
                <a:solidFill>
                  <a:prstClr val="black"/>
                </a:solidFill>
                <a:ea typeface="ＭＳ Ｐゴシック" charset="0"/>
              </a:rPr>
              <a:t>source port numbers will be </a:t>
            </a:r>
            <a:r>
              <a:rPr lang="en-US" dirty="0" smtClean="0">
                <a:solidFill>
                  <a:prstClr val="black"/>
                </a:solidFill>
                <a:ea typeface="ＭＳ Ｐゴシック" charset="0"/>
              </a:rPr>
              <a:t>directed) </a:t>
            </a:r>
            <a:r>
              <a:rPr lang="en-US" i="1" dirty="0">
                <a:solidFill>
                  <a:srgbClr val="C00000"/>
                </a:solidFill>
                <a:ea typeface="ＭＳ Ｐゴシック" charset="0"/>
              </a:rPr>
              <a:t>to the </a:t>
            </a: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same </a:t>
            </a:r>
            <a:r>
              <a:rPr lang="en-US" i="1" dirty="0">
                <a:solidFill>
                  <a:srgbClr val="CC0000"/>
                </a:solidFill>
                <a:ea typeface="ＭＳ Ｐゴシック" charset="0"/>
              </a:rPr>
              <a:t>socket</a:t>
            </a:r>
            <a:endParaRPr lang="en-US" dirty="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30" name="AutoShape 113"/>
          <p:cNvSpPr>
            <a:spLocks noChangeArrowheads="1"/>
          </p:cNvSpPr>
          <p:nvPr/>
        </p:nvSpPr>
        <p:spPr bwMode="auto">
          <a:xfrm>
            <a:off x="4895477" y="1006451"/>
            <a:ext cx="560388" cy="378598"/>
          </a:xfrm>
          <a:prstGeom prst="rightArrow">
            <a:avLst>
              <a:gd name="adj1" fmla="val 50000"/>
              <a:gd name="adj2" fmla="val 45026"/>
            </a:avLst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34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4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4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1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41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4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4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1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41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41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41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241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24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24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41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708" grpId="0" build="p"/>
      <p:bldP spid="241838" grpId="0"/>
      <p:bldP spid="1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4"/>
          <p:cNvSpPr txBox="1">
            <a:spLocks noChangeArrowheads="1"/>
          </p:cNvSpPr>
          <p:nvPr/>
        </p:nvSpPr>
        <p:spPr>
          <a:xfrm rot="585077">
            <a:off x="9255267" y="1281200"/>
            <a:ext cx="2726841" cy="214509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>
            <a:normAutofit fontScale="550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dirty="0" smtClean="0">
                <a:ea typeface="ＭＳ Ｐゴシック" charset="0"/>
              </a:rPr>
              <a:t>server may support many simultaneous TCP sockets: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ea typeface="ＭＳ Ｐゴシック" charset="0"/>
              </a:rPr>
              <a:t>one socket per connection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 smtClean="0">
                <a:ea typeface="ＭＳ Ｐゴシック" charset="0"/>
              </a:rPr>
              <a:t>each identified by its own 4-tuple</a:t>
            </a:r>
            <a:br>
              <a:rPr lang="en-US" dirty="0" smtClean="0">
                <a:ea typeface="ＭＳ Ｐゴシック" charset="0"/>
              </a:rPr>
            </a:br>
            <a:endParaRPr lang="en-US" dirty="0" smtClean="0">
              <a:ea typeface="ＭＳ Ｐゴシック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i="1" dirty="0" smtClean="0">
                <a:ea typeface="ＭＳ Ｐゴシック" charset="0"/>
              </a:rPr>
              <a:t>E.g. web servers have different sockets for each connecting client</a:t>
            </a:r>
            <a:endParaRPr lang="en-US" i="1" dirty="0">
              <a:ea typeface="ＭＳ Ｐゴシック" charset="0"/>
            </a:endParaRPr>
          </a:p>
        </p:txBody>
      </p:sp>
      <p:sp>
        <p:nvSpPr>
          <p:cNvPr id="142" name="Rectangle 3"/>
          <p:cNvSpPr txBox="1">
            <a:spLocks noChangeArrowheads="1"/>
          </p:cNvSpPr>
          <p:nvPr/>
        </p:nvSpPr>
        <p:spPr bwMode="auto">
          <a:xfrm>
            <a:off x="534004" y="882927"/>
            <a:ext cx="4307078" cy="9544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1800" dirty="0" smtClean="0">
                <a:ea typeface="ＭＳ Ｐゴシック" charset="0"/>
              </a:rPr>
              <a:t>TCP socket identified by 4-tuple: </a:t>
            </a:r>
          </a:p>
          <a:p>
            <a:pPr>
              <a:buFont typeface="Wingdings" charset="0"/>
              <a:buChar char="§"/>
              <a:defRPr/>
            </a:pPr>
            <a:r>
              <a:rPr lang="en-US" sz="1800" dirty="0" smtClean="0">
                <a:solidFill>
                  <a:srgbClr val="CC0000"/>
                </a:solidFill>
                <a:ea typeface="ＭＳ Ｐゴシック" charset="0"/>
              </a:rPr>
              <a:t>source IP address, source port number</a:t>
            </a:r>
          </a:p>
          <a:p>
            <a:pPr>
              <a:buFont typeface="Wingdings" charset="0"/>
              <a:buChar char="§"/>
              <a:defRPr/>
            </a:pPr>
            <a:r>
              <a:rPr lang="en-US" sz="1800" dirty="0" err="1" smtClean="0">
                <a:solidFill>
                  <a:srgbClr val="CC0000"/>
                </a:solidFill>
                <a:ea typeface="ＭＳ Ｐゴシック" charset="0"/>
              </a:rPr>
              <a:t>dest</a:t>
            </a:r>
            <a:r>
              <a:rPr lang="en-US" sz="1800" dirty="0" smtClean="0">
                <a:solidFill>
                  <a:srgbClr val="CC0000"/>
                </a:solidFill>
                <a:ea typeface="ＭＳ Ｐゴシック" charset="0"/>
              </a:rPr>
              <a:t> IP address, </a:t>
            </a:r>
            <a:r>
              <a:rPr lang="en-US" sz="1800" dirty="0" err="1" smtClean="0">
                <a:solidFill>
                  <a:srgbClr val="CC0000"/>
                </a:solidFill>
                <a:ea typeface="ＭＳ Ｐゴシック" charset="0"/>
              </a:rPr>
              <a:t>dest</a:t>
            </a:r>
            <a:r>
              <a:rPr lang="en-US" sz="1800" dirty="0" smtClean="0">
                <a:solidFill>
                  <a:srgbClr val="CC0000"/>
                </a:solidFill>
                <a:ea typeface="ＭＳ Ｐゴシック" charset="0"/>
              </a:rPr>
              <a:t> port number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ED1564EB-4D56-484B-BA31-050E7CFB7C4C}" type="slidenum">
              <a:rPr lang="en-US" sz="120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title"/>
          </p:nvPr>
        </p:nvSpPr>
        <p:spPr>
          <a:xfrm>
            <a:off x="168442" y="200026"/>
            <a:ext cx="10419347" cy="636687"/>
          </a:xfrm>
        </p:spPr>
        <p:txBody>
          <a:bodyPr/>
          <a:lstStyle/>
          <a:p>
            <a:pPr>
              <a:defRPr/>
            </a:pPr>
            <a:r>
              <a:rPr lang="en-US" sz="3200" dirty="0" err="1">
                <a:ea typeface="ＭＳ Ｐゴシック" charset="0"/>
              </a:rPr>
              <a:t>TCPConnection</a:t>
            </a:r>
            <a:r>
              <a:rPr lang="en-US" sz="3200" dirty="0">
                <a:ea typeface="ＭＳ Ｐゴシック" charset="0"/>
              </a:rPr>
              <a:t>-oriented (</a:t>
            </a:r>
            <a:r>
              <a:rPr lang="en-US" sz="3200" dirty="0" smtClean="0">
                <a:ea typeface="ＭＳ Ｐゴシック" charset="0"/>
              </a:rPr>
              <a:t>TCP) addressing/</a:t>
            </a:r>
            <a:r>
              <a:rPr lang="en-US" sz="3200" dirty="0" err="1" smtClean="0">
                <a:ea typeface="ＭＳ Ｐゴシック" charset="0"/>
              </a:rPr>
              <a:t>demux</a:t>
            </a:r>
            <a:r>
              <a:rPr lang="en-US" sz="3200" dirty="0" smtClean="0">
                <a:ea typeface="ＭＳ Ｐゴシック" charset="0"/>
              </a:rPr>
              <a:t> + example</a:t>
            </a:r>
            <a:endParaRPr lang="en-US" sz="3200" dirty="0">
              <a:ea typeface="ＭＳ Ｐゴシック" charset="0"/>
            </a:endParaRPr>
          </a:p>
        </p:txBody>
      </p:sp>
      <p:sp>
        <p:nvSpPr>
          <p:cNvPr id="11270" name="Freeform 5"/>
          <p:cNvSpPr>
            <a:spLocks/>
          </p:cNvSpPr>
          <p:nvPr/>
        </p:nvSpPr>
        <p:spPr bwMode="auto">
          <a:xfrm>
            <a:off x="3777900" y="1765300"/>
            <a:ext cx="552450" cy="2082800"/>
          </a:xfrm>
          <a:custGeom>
            <a:avLst/>
            <a:gdLst>
              <a:gd name="T0" fmla="*/ 0 w 348"/>
              <a:gd name="T1" fmla="*/ 2147483647 h 1312"/>
              <a:gd name="T2" fmla="*/ 2147483647 w 348"/>
              <a:gd name="T3" fmla="*/ 0 h 1312"/>
              <a:gd name="T4" fmla="*/ 2147483647 w 348"/>
              <a:gd name="T5" fmla="*/ 2147483647 h 1312"/>
              <a:gd name="T6" fmla="*/ 2147483647 w 348"/>
              <a:gd name="T7" fmla="*/ 2147483647 h 1312"/>
              <a:gd name="T8" fmla="*/ 0 w 348"/>
              <a:gd name="T9" fmla="*/ 2147483647 h 1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48" h="1312">
                <a:moveTo>
                  <a:pt x="0" y="1306"/>
                </a:moveTo>
                <a:lnTo>
                  <a:pt x="348" y="0"/>
                </a:lnTo>
                <a:lnTo>
                  <a:pt x="342" y="1258"/>
                </a:lnTo>
                <a:lnTo>
                  <a:pt x="180" y="1312"/>
                </a:lnTo>
                <a:lnTo>
                  <a:pt x="0" y="13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271" name="Freeform 6"/>
          <p:cNvSpPr>
            <a:spLocks/>
          </p:cNvSpPr>
          <p:nvPr/>
        </p:nvSpPr>
        <p:spPr bwMode="auto">
          <a:xfrm>
            <a:off x="1376014" y="1944689"/>
            <a:ext cx="460375" cy="2193925"/>
          </a:xfrm>
          <a:custGeom>
            <a:avLst/>
            <a:gdLst>
              <a:gd name="T0" fmla="*/ 2147483647 w 290"/>
              <a:gd name="T1" fmla="*/ 2147483647 h 1382"/>
              <a:gd name="T2" fmla="*/ 0 w 290"/>
              <a:gd name="T3" fmla="*/ 2147483647 h 1382"/>
              <a:gd name="T4" fmla="*/ 2147483647 w 290"/>
              <a:gd name="T5" fmla="*/ 0 h 1382"/>
              <a:gd name="T6" fmla="*/ 2147483647 w 290"/>
              <a:gd name="T7" fmla="*/ 2147483647 h 1382"/>
              <a:gd name="T8" fmla="*/ 2147483647 w 290"/>
              <a:gd name="T9" fmla="*/ 2147483647 h 1382"/>
              <a:gd name="T10" fmla="*/ 2147483647 w 290"/>
              <a:gd name="T11" fmla="*/ 2147483647 h 138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90" h="1382">
                <a:moveTo>
                  <a:pt x="15" y="1382"/>
                </a:moveTo>
                <a:lnTo>
                  <a:pt x="0" y="1360"/>
                </a:lnTo>
                <a:lnTo>
                  <a:pt x="290" y="0"/>
                </a:lnTo>
                <a:lnTo>
                  <a:pt x="284" y="1258"/>
                </a:lnTo>
                <a:lnTo>
                  <a:pt x="182" y="1382"/>
                </a:lnTo>
                <a:lnTo>
                  <a:pt x="15" y="138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272" name="Rectangle 23"/>
          <p:cNvSpPr>
            <a:spLocks noChangeArrowheads="1"/>
          </p:cNvSpPr>
          <p:nvPr/>
        </p:nvSpPr>
        <p:spPr bwMode="auto">
          <a:xfrm>
            <a:off x="1891950" y="1911350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1273" name="Rectangle 24"/>
          <p:cNvSpPr>
            <a:spLocks noChangeArrowheads="1"/>
          </p:cNvSpPr>
          <p:nvPr/>
        </p:nvSpPr>
        <p:spPr bwMode="auto">
          <a:xfrm>
            <a:off x="1853851" y="1965326"/>
            <a:ext cx="12731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1274" name="Line 25"/>
          <p:cNvSpPr>
            <a:spLocks noChangeShapeType="1"/>
          </p:cNvSpPr>
          <p:nvPr/>
        </p:nvSpPr>
        <p:spPr bwMode="auto">
          <a:xfrm>
            <a:off x="1863375" y="2725739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275" name="Text Box 26"/>
          <p:cNvSpPr txBox="1">
            <a:spLocks noChangeArrowheads="1"/>
          </p:cNvSpPr>
          <p:nvPr/>
        </p:nvSpPr>
        <p:spPr bwMode="auto">
          <a:xfrm>
            <a:off x="1820514" y="2708276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transport</a:t>
            </a:r>
          </a:p>
        </p:txBody>
      </p:sp>
      <p:sp>
        <p:nvSpPr>
          <p:cNvPr id="11276" name="Line 27"/>
          <p:cNvSpPr>
            <a:spLocks noChangeShapeType="1"/>
          </p:cNvSpPr>
          <p:nvPr/>
        </p:nvSpPr>
        <p:spPr bwMode="auto">
          <a:xfrm>
            <a:off x="1871313" y="3046414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277" name="Line 28"/>
          <p:cNvSpPr>
            <a:spLocks noChangeShapeType="1"/>
          </p:cNvSpPr>
          <p:nvPr/>
        </p:nvSpPr>
        <p:spPr bwMode="auto">
          <a:xfrm>
            <a:off x="1857025" y="3355976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278" name="Line 29"/>
          <p:cNvSpPr>
            <a:spLocks noChangeShapeType="1"/>
          </p:cNvSpPr>
          <p:nvPr/>
        </p:nvSpPr>
        <p:spPr bwMode="auto">
          <a:xfrm>
            <a:off x="1857025" y="3641726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279" name="Text Box 26"/>
          <p:cNvSpPr txBox="1">
            <a:spLocks noChangeArrowheads="1"/>
          </p:cNvSpPr>
          <p:nvPr/>
        </p:nvSpPr>
        <p:spPr bwMode="auto">
          <a:xfrm>
            <a:off x="1855439" y="1955801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application</a:t>
            </a:r>
          </a:p>
        </p:txBody>
      </p:sp>
      <p:sp>
        <p:nvSpPr>
          <p:cNvPr id="11280" name="Text Box 26"/>
          <p:cNvSpPr txBox="1">
            <a:spLocks noChangeArrowheads="1"/>
          </p:cNvSpPr>
          <p:nvPr/>
        </p:nvSpPr>
        <p:spPr bwMode="auto">
          <a:xfrm>
            <a:off x="1810989" y="3613151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physical</a:t>
            </a:r>
          </a:p>
        </p:txBody>
      </p:sp>
      <p:sp>
        <p:nvSpPr>
          <p:cNvPr id="11281" name="Text Box 26"/>
          <p:cNvSpPr txBox="1">
            <a:spLocks noChangeArrowheads="1"/>
          </p:cNvSpPr>
          <p:nvPr/>
        </p:nvSpPr>
        <p:spPr bwMode="auto">
          <a:xfrm>
            <a:off x="1830039" y="3327401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link</a:t>
            </a:r>
          </a:p>
        </p:txBody>
      </p:sp>
      <p:sp>
        <p:nvSpPr>
          <p:cNvPr id="11282" name="Text Box 26"/>
          <p:cNvSpPr txBox="1">
            <a:spLocks noChangeArrowheads="1"/>
          </p:cNvSpPr>
          <p:nvPr/>
        </p:nvSpPr>
        <p:spPr bwMode="auto">
          <a:xfrm>
            <a:off x="1820514" y="3032126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network</a:t>
            </a:r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21904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P3</a:t>
            </a:r>
          </a:p>
        </p:txBody>
      </p:sp>
      <p:grpSp>
        <p:nvGrpSpPr>
          <p:cNvPr id="11284" name="Group 20"/>
          <p:cNvGrpSpPr>
            <a:grpSpLocks/>
          </p:cNvGrpSpPr>
          <p:nvPr/>
        </p:nvGrpSpPr>
        <p:grpSpPr bwMode="auto">
          <a:xfrm>
            <a:off x="2158651" y="2565400"/>
            <a:ext cx="620713" cy="228600"/>
            <a:chOff x="1287" y="2524"/>
            <a:chExt cx="260" cy="100"/>
          </a:xfrm>
        </p:grpSpPr>
        <p:sp>
          <p:nvSpPr>
            <p:cNvPr id="13451" name="Rectangle 21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52" name="Rectangle 22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53" name="Rectangle 23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54" name="Rectangle 24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1285" name="Rectangle 23"/>
          <p:cNvSpPr>
            <a:spLocks noChangeArrowheads="1"/>
          </p:cNvSpPr>
          <p:nvPr/>
        </p:nvSpPr>
        <p:spPr bwMode="auto">
          <a:xfrm>
            <a:off x="4390675" y="1677988"/>
            <a:ext cx="2254250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1286" name="Rectangle 24"/>
          <p:cNvSpPr>
            <a:spLocks noChangeArrowheads="1"/>
          </p:cNvSpPr>
          <p:nvPr/>
        </p:nvSpPr>
        <p:spPr bwMode="auto">
          <a:xfrm>
            <a:off x="4336701" y="1755776"/>
            <a:ext cx="2225675" cy="19796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1287" name="Text Box 26"/>
          <p:cNvSpPr txBox="1">
            <a:spLocks noChangeArrowheads="1"/>
          </p:cNvSpPr>
          <p:nvPr/>
        </p:nvSpPr>
        <p:spPr bwMode="auto">
          <a:xfrm>
            <a:off x="4762151" y="2484439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transport</a:t>
            </a:r>
          </a:p>
        </p:txBody>
      </p:sp>
      <p:sp>
        <p:nvSpPr>
          <p:cNvPr id="11288" name="Text Box 26"/>
          <p:cNvSpPr txBox="1">
            <a:spLocks noChangeArrowheads="1"/>
          </p:cNvSpPr>
          <p:nvPr/>
        </p:nvSpPr>
        <p:spPr bwMode="auto">
          <a:xfrm>
            <a:off x="4816126" y="1708151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application</a:t>
            </a:r>
          </a:p>
        </p:txBody>
      </p:sp>
      <p:sp>
        <p:nvSpPr>
          <p:cNvPr id="11289" name="Text Box 26"/>
          <p:cNvSpPr txBox="1">
            <a:spLocks noChangeArrowheads="1"/>
          </p:cNvSpPr>
          <p:nvPr/>
        </p:nvSpPr>
        <p:spPr bwMode="auto">
          <a:xfrm>
            <a:off x="4755801" y="338931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physical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4755801" y="310356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link</a:t>
            </a:r>
          </a:p>
        </p:txBody>
      </p:sp>
      <p:sp>
        <p:nvSpPr>
          <p:cNvPr id="13339" name="Oval 36"/>
          <p:cNvSpPr>
            <a:spLocks noChangeArrowheads="1"/>
          </p:cNvSpPr>
          <p:nvPr/>
        </p:nvSpPr>
        <p:spPr bwMode="auto">
          <a:xfrm>
            <a:off x="4455764" y="2014538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P4</a:t>
            </a:r>
          </a:p>
        </p:txBody>
      </p:sp>
      <p:sp>
        <p:nvSpPr>
          <p:cNvPr id="11292" name="Rectangle 23"/>
          <p:cNvSpPr>
            <a:spLocks noChangeArrowheads="1"/>
          </p:cNvSpPr>
          <p:nvPr/>
        </p:nvSpPr>
        <p:spPr bwMode="auto">
          <a:xfrm>
            <a:off x="7525989" y="1903413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1293" name="Rectangle 24"/>
          <p:cNvSpPr>
            <a:spLocks noChangeArrowheads="1"/>
          </p:cNvSpPr>
          <p:nvPr/>
        </p:nvSpPr>
        <p:spPr bwMode="auto">
          <a:xfrm>
            <a:off x="7329138" y="1944688"/>
            <a:ext cx="1631950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24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1294" name="Text Box 26"/>
          <p:cNvSpPr txBox="1">
            <a:spLocks noChangeArrowheads="1"/>
          </p:cNvSpPr>
          <p:nvPr/>
        </p:nvSpPr>
        <p:spPr bwMode="auto">
          <a:xfrm>
            <a:off x="7454551" y="2700339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transport</a:t>
            </a:r>
          </a:p>
        </p:txBody>
      </p:sp>
      <p:sp>
        <p:nvSpPr>
          <p:cNvPr id="11295" name="Text Box 26"/>
          <p:cNvSpPr txBox="1">
            <a:spLocks noChangeArrowheads="1"/>
          </p:cNvSpPr>
          <p:nvPr/>
        </p:nvSpPr>
        <p:spPr bwMode="auto">
          <a:xfrm>
            <a:off x="7489476" y="194786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application</a:t>
            </a:r>
          </a:p>
        </p:txBody>
      </p:sp>
      <p:sp>
        <p:nvSpPr>
          <p:cNvPr id="11296" name="Text Box 26"/>
          <p:cNvSpPr txBox="1">
            <a:spLocks noChangeArrowheads="1"/>
          </p:cNvSpPr>
          <p:nvPr/>
        </p:nvSpPr>
        <p:spPr bwMode="auto">
          <a:xfrm>
            <a:off x="7497414" y="360521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physical</a:t>
            </a:r>
          </a:p>
        </p:txBody>
      </p:sp>
      <p:sp>
        <p:nvSpPr>
          <p:cNvPr id="11297" name="Text Box 26"/>
          <p:cNvSpPr txBox="1">
            <a:spLocks noChangeArrowheads="1"/>
          </p:cNvSpPr>
          <p:nvPr/>
        </p:nvSpPr>
        <p:spPr bwMode="auto">
          <a:xfrm>
            <a:off x="7464076" y="3319464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link</a:t>
            </a:r>
          </a:p>
        </p:txBody>
      </p:sp>
      <p:sp>
        <p:nvSpPr>
          <p:cNvPr id="11298" name="Text Box 26"/>
          <p:cNvSpPr txBox="1">
            <a:spLocks noChangeArrowheads="1"/>
          </p:cNvSpPr>
          <p:nvPr/>
        </p:nvSpPr>
        <p:spPr bwMode="auto">
          <a:xfrm>
            <a:off x="7454551" y="3024189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network</a:t>
            </a:r>
          </a:p>
        </p:txBody>
      </p:sp>
      <p:sp>
        <p:nvSpPr>
          <p:cNvPr id="13347" name="Oval 53"/>
          <p:cNvSpPr>
            <a:spLocks noChangeArrowheads="1"/>
          </p:cNvSpPr>
          <p:nvPr/>
        </p:nvSpPr>
        <p:spPr bwMode="auto">
          <a:xfrm>
            <a:off x="7410100" y="224155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P2</a:t>
            </a:r>
          </a:p>
        </p:txBody>
      </p:sp>
      <p:sp>
        <p:nvSpPr>
          <p:cNvPr id="11300" name="Freeform 54"/>
          <p:cNvSpPr>
            <a:spLocks/>
          </p:cNvSpPr>
          <p:nvPr/>
        </p:nvSpPr>
        <p:spPr bwMode="auto">
          <a:xfrm>
            <a:off x="8984901" y="1924050"/>
            <a:ext cx="504825" cy="2133600"/>
          </a:xfrm>
          <a:custGeom>
            <a:avLst/>
            <a:gdLst>
              <a:gd name="T0" fmla="*/ 2147483647 w 318"/>
              <a:gd name="T1" fmla="*/ 2147483647 h 1344"/>
              <a:gd name="T2" fmla="*/ 2147483647 w 318"/>
              <a:gd name="T3" fmla="*/ 0 h 1344"/>
              <a:gd name="T4" fmla="*/ 0 w 318"/>
              <a:gd name="T5" fmla="*/ 2147483647 h 1344"/>
              <a:gd name="T6" fmla="*/ 2147483647 w 318"/>
              <a:gd name="T7" fmla="*/ 2147483647 h 1344"/>
              <a:gd name="T8" fmla="*/ 2147483647 w 318"/>
              <a:gd name="T9" fmla="*/ 2147483647 h 1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18" h="1344">
                <a:moveTo>
                  <a:pt x="318" y="1344"/>
                </a:moveTo>
                <a:lnTo>
                  <a:pt x="12" y="0"/>
                </a:lnTo>
                <a:lnTo>
                  <a:pt x="0" y="1224"/>
                </a:lnTo>
                <a:lnTo>
                  <a:pt x="121" y="1344"/>
                </a:lnTo>
                <a:lnTo>
                  <a:pt x="318" y="1344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11301" name="Group 76"/>
          <p:cNvGrpSpPr>
            <a:grpSpLocks/>
          </p:cNvGrpSpPr>
          <p:nvPr/>
        </p:nvGrpSpPr>
        <p:grpSpPr bwMode="auto">
          <a:xfrm>
            <a:off x="2782538" y="5170484"/>
            <a:ext cx="2016125" cy="657224"/>
            <a:chOff x="1084" y="3697"/>
            <a:chExt cx="1270" cy="414"/>
          </a:xfrm>
        </p:grpSpPr>
        <p:sp>
          <p:nvSpPr>
            <p:cNvPr id="13448" name="Rectangle 77"/>
            <p:cNvSpPr>
              <a:spLocks noChangeArrowheads="1"/>
            </p:cNvSpPr>
            <p:nvPr/>
          </p:nvSpPr>
          <p:spPr bwMode="auto">
            <a:xfrm>
              <a:off x="1553" y="3697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9" name="Line 78"/>
            <p:cNvSpPr>
              <a:spLocks noChangeShapeType="1"/>
            </p:cNvSpPr>
            <p:nvPr/>
          </p:nvSpPr>
          <p:spPr bwMode="auto">
            <a:xfrm flipV="1">
              <a:off x="2179" y="3770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50" name="Text Box 79"/>
            <p:cNvSpPr txBox="1">
              <a:spLocks noChangeArrowheads="1"/>
            </p:cNvSpPr>
            <p:nvPr/>
          </p:nvSpPr>
          <p:spPr bwMode="auto">
            <a:xfrm>
              <a:off x="1084" y="3822"/>
              <a:ext cx="1228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source IP,port: A,9157</a:t>
              </a:r>
            </a:p>
            <a:p>
              <a:pPr algn="r"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dest IP, port: B,80</a:t>
              </a:r>
            </a:p>
          </p:txBody>
        </p:sp>
      </p:grpSp>
      <p:grpSp>
        <p:nvGrpSpPr>
          <p:cNvPr id="11302" name="Group 80"/>
          <p:cNvGrpSpPr>
            <a:grpSpLocks/>
          </p:cNvGrpSpPr>
          <p:nvPr/>
        </p:nvGrpSpPr>
        <p:grpSpPr bwMode="auto">
          <a:xfrm>
            <a:off x="2625376" y="4479929"/>
            <a:ext cx="1878013" cy="657226"/>
            <a:chOff x="2741" y="3750"/>
            <a:chExt cx="1183" cy="414"/>
          </a:xfrm>
        </p:grpSpPr>
        <p:sp>
          <p:nvSpPr>
            <p:cNvPr id="13445" name="Rectangle 81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6" name="Line 82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7" name="Text Box 83"/>
            <p:cNvSpPr txBox="1">
              <a:spLocks noChangeArrowheads="1"/>
            </p:cNvSpPr>
            <p:nvPr/>
          </p:nvSpPr>
          <p:spPr bwMode="auto">
            <a:xfrm>
              <a:off x="2813" y="3875"/>
              <a:ext cx="111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source IP,port: B,80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dest IP,port: A,9157</a:t>
              </a:r>
            </a:p>
          </p:txBody>
        </p:sp>
      </p:grpSp>
      <p:sp>
        <p:nvSpPr>
          <p:cNvPr id="13351" name="Text Box 93"/>
          <p:cNvSpPr txBox="1">
            <a:spLocks noChangeArrowheads="1"/>
          </p:cNvSpPr>
          <p:nvPr/>
        </p:nvSpPr>
        <p:spPr bwMode="auto">
          <a:xfrm flipH="1">
            <a:off x="168442" y="4705351"/>
            <a:ext cx="2026722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dirty="0" smtClean="0">
                <a:solidFill>
                  <a:prstClr val="black"/>
                </a:solidFill>
                <a:latin typeface="Gill Sans MT" charset="0"/>
              </a:rPr>
              <a:t>client: </a:t>
            </a:r>
            <a:r>
              <a:rPr lang="en-US" sz="1800" dirty="0">
                <a:solidFill>
                  <a:prstClr val="black"/>
                </a:solidFill>
                <a:latin typeface="Gill Sans MT" charset="0"/>
              </a:rPr>
              <a:t>IP address A</a:t>
            </a:r>
          </a:p>
        </p:txBody>
      </p:sp>
      <p:sp>
        <p:nvSpPr>
          <p:cNvPr id="13352" name="Text Box 94"/>
          <p:cNvSpPr txBox="1">
            <a:spLocks noChangeArrowheads="1"/>
          </p:cNvSpPr>
          <p:nvPr/>
        </p:nvSpPr>
        <p:spPr bwMode="auto">
          <a:xfrm flipH="1">
            <a:off x="7902676" y="4190395"/>
            <a:ext cx="2094597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dirty="0" smtClean="0">
                <a:solidFill>
                  <a:prstClr val="black"/>
                </a:solidFill>
                <a:latin typeface="Gill Sans MT" charset="0"/>
              </a:rPr>
              <a:t>client: </a:t>
            </a:r>
            <a:r>
              <a:rPr lang="en-US" sz="1800" dirty="0">
                <a:solidFill>
                  <a:prstClr val="black"/>
                </a:solidFill>
                <a:latin typeface="Gill Sans MT" charset="0"/>
              </a:rPr>
              <a:t>IP address C</a:t>
            </a:r>
          </a:p>
        </p:txBody>
      </p:sp>
      <p:sp>
        <p:nvSpPr>
          <p:cNvPr id="13353" name="Line 96"/>
          <p:cNvSpPr>
            <a:spLocks noChangeShapeType="1"/>
          </p:cNvSpPr>
          <p:nvPr/>
        </p:nvSpPr>
        <p:spPr bwMode="auto">
          <a:xfrm>
            <a:off x="4312888" y="343217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3354" name="Line 97"/>
          <p:cNvSpPr>
            <a:spLocks noChangeShapeType="1"/>
          </p:cNvSpPr>
          <p:nvPr/>
        </p:nvSpPr>
        <p:spPr bwMode="auto">
          <a:xfrm>
            <a:off x="4328763" y="3130550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1307" name="Text Box 26"/>
          <p:cNvSpPr txBox="1">
            <a:spLocks noChangeArrowheads="1"/>
          </p:cNvSpPr>
          <p:nvPr/>
        </p:nvSpPr>
        <p:spPr bwMode="auto">
          <a:xfrm>
            <a:off x="4716114" y="2795589"/>
            <a:ext cx="1317625" cy="32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ea typeface="MS PGothic" pitchFamily="34" charset="-128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400">
                <a:solidFill>
                  <a:prstClr val="black"/>
                </a:solidFill>
              </a:rPr>
              <a:t>network</a:t>
            </a:r>
          </a:p>
        </p:txBody>
      </p:sp>
      <p:sp>
        <p:nvSpPr>
          <p:cNvPr id="13356" name="Line 99"/>
          <p:cNvSpPr>
            <a:spLocks noChangeShapeType="1"/>
          </p:cNvSpPr>
          <p:nvPr/>
        </p:nvSpPr>
        <p:spPr bwMode="auto">
          <a:xfrm>
            <a:off x="4331938" y="2808288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3357" name="Line 100"/>
          <p:cNvSpPr>
            <a:spLocks noChangeShapeType="1"/>
          </p:cNvSpPr>
          <p:nvPr/>
        </p:nvSpPr>
        <p:spPr bwMode="auto">
          <a:xfrm>
            <a:off x="4335113" y="2486025"/>
            <a:ext cx="22336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11310" name="Group 101"/>
          <p:cNvGrpSpPr>
            <a:grpSpLocks/>
          </p:cNvGrpSpPr>
          <p:nvPr/>
        </p:nvGrpSpPr>
        <p:grpSpPr bwMode="auto">
          <a:xfrm>
            <a:off x="4511326" y="2347913"/>
            <a:ext cx="473075" cy="228600"/>
            <a:chOff x="1287" y="2524"/>
            <a:chExt cx="260" cy="100"/>
          </a:xfrm>
        </p:grpSpPr>
        <p:sp>
          <p:nvSpPr>
            <p:cNvPr id="13441" name="Rectangle 102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2" name="Rectangle 103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3" name="Rectangle 104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4" name="Rectangle 105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3359" name="Oval 106"/>
          <p:cNvSpPr>
            <a:spLocks noChangeArrowheads="1"/>
          </p:cNvSpPr>
          <p:nvPr/>
        </p:nvSpPr>
        <p:spPr bwMode="auto">
          <a:xfrm>
            <a:off x="5822600" y="201930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P6</a:t>
            </a:r>
          </a:p>
        </p:txBody>
      </p:sp>
      <p:sp>
        <p:nvSpPr>
          <p:cNvPr id="13360" name="Oval 112"/>
          <p:cNvSpPr>
            <a:spLocks noChangeArrowheads="1"/>
          </p:cNvSpPr>
          <p:nvPr/>
        </p:nvSpPr>
        <p:spPr bwMode="auto">
          <a:xfrm>
            <a:off x="5151089" y="2017713"/>
            <a:ext cx="598487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P5</a:t>
            </a:r>
          </a:p>
        </p:txBody>
      </p:sp>
      <p:grpSp>
        <p:nvGrpSpPr>
          <p:cNvPr id="11313" name="Group 118"/>
          <p:cNvGrpSpPr>
            <a:grpSpLocks/>
          </p:cNvGrpSpPr>
          <p:nvPr/>
        </p:nvGrpSpPr>
        <p:grpSpPr bwMode="auto">
          <a:xfrm>
            <a:off x="5216176" y="2352675"/>
            <a:ext cx="473075" cy="228600"/>
            <a:chOff x="1287" y="2524"/>
            <a:chExt cx="260" cy="100"/>
          </a:xfrm>
        </p:grpSpPr>
        <p:sp>
          <p:nvSpPr>
            <p:cNvPr id="13437" name="Rectangle 11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8" name="Rectangle 120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9" name="Rectangle 121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40" name="Rectangle 122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11314" name="Group 123"/>
          <p:cNvGrpSpPr>
            <a:grpSpLocks/>
          </p:cNvGrpSpPr>
          <p:nvPr/>
        </p:nvGrpSpPr>
        <p:grpSpPr bwMode="auto">
          <a:xfrm>
            <a:off x="5887689" y="2357438"/>
            <a:ext cx="473075" cy="228600"/>
            <a:chOff x="1287" y="2524"/>
            <a:chExt cx="260" cy="100"/>
          </a:xfrm>
        </p:grpSpPr>
        <p:sp>
          <p:nvSpPr>
            <p:cNvPr id="13433" name="Rectangle 124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4" name="Rectangle 125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5" name="Rectangle 126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6" name="Rectangle 127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3363" name="Line 133"/>
          <p:cNvSpPr>
            <a:spLocks noChangeShapeType="1"/>
          </p:cNvSpPr>
          <p:nvPr/>
        </p:nvSpPr>
        <p:spPr bwMode="auto">
          <a:xfrm>
            <a:off x="7321200" y="364807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3364" name="Line 134"/>
          <p:cNvSpPr>
            <a:spLocks noChangeShapeType="1"/>
          </p:cNvSpPr>
          <p:nvPr/>
        </p:nvSpPr>
        <p:spPr bwMode="auto">
          <a:xfrm>
            <a:off x="7311675" y="3352800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3365" name="Line 135"/>
          <p:cNvSpPr>
            <a:spLocks noChangeShapeType="1"/>
          </p:cNvSpPr>
          <p:nvPr/>
        </p:nvSpPr>
        <p:spPr bwMode="auto">
          <a:xfrm>
            <a:off x="7311675" y="30575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3366" name="Line 136"/>
          <p:cNvSpPr>
            <a:spLocks noChangeShapeType="1"/>
          </p:cNvSpPr>
          <p:nvPr/>
        </p:nvSpPr>
        <p:spPr bwMode="auto">
          <a:xfrm>
            <a:off x="7311675" y="2752725"/>
            <a:ext cx="1638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11319" name="Group 128"/>
          <p:cNvGrpSpPr>
            <a:grpSpLocks/>
          </p:cNvGrpSpPr>
          <p:nvPr/>
        </p:nvGrpSpPr>
        <p:grpSpPr bwMode="auto">
          <a:xfrm>
            <a:off x="7464076" y="2579688"/>
            <a:ext cx="473075" cy="228600"/>
            <a:chOff x="1287" y="2524"/>
            <a:chExt cx="260" cy="100"/>
          </a:xfrm>
        </p:grpSpPr>
        <p:sp>
          <p:nvSpPr>
            <p:cNvPr id="13429" name="Rectangle 12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0" name="Rectangle 130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1" name="Rectangle 131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32" name="Rectangle 132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11320" name="Group 137"/>
          <p:cNvGrpSpPr>
            <a:grpSpLocks/>
          </p:cNvGrpSpPr>
          <p:nvPr/>
        </p:nvGrpSpPr>
        <p:grpSpPr bwMode="auto">
          <a:xfrm>
            <a:off x="8259414" y="2570163"/>
            <a:ext cx="473075" cy="228600"/>
            <a:chOff x="1287" y="2524"/>
            <a:chExt cx="260" cy="100"/>
          </a:xfrm>
        </p:grpSpPr>
        <p:sp>
          <p:nvSpPr>
            <p:cNvPr id="13425" name="Rectangle 138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6" name="Rectangle 139"/>
            <p:cNvSpPr>
              <a:spLocks noChangeArrowheads="1"/>
            </p:cNvSpPr>
            <p:nvPr/>
          </p:nvSpPr>
          <p:spPr bwMode="auto">
            <a:xfrm>
              <a:off x="1338" y="2537"/>
              <a:ext cx="155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7" name="Rectangle 140"/>
            <p:cNvSpPr>
              <a:spLocks noChangeArrowheads="1"/>
            </p:cNvSpPr>
            <p:nvPr/>
          </p:nvSpPr>
          <p:spPr bwMode="auto">
            <a:xfrm>
              <a:off x="1503" y="2582"/>
              <a:ext cx="27" cy="26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8" name="Rectangle 141"/>
            <p:cNvSpPr>
              <a:spLocks noChangeArrowheads="1"/>
            </p:cNvSpPr>
            <p:nvPr/>
          </p:nvSpPr>
          <p:spPr bwMode="auto">
            <a:xfrm>
              <a:off x="1298" y="2583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13369" name="Oval 143"/>
          <p:cNvSpPr>
            <a:spLocks noChangeArrowheads="1"/>
          </p:cNvSpPr>
          <p:nvPr/>
        </p:nvSpPr>
        <p:spPr bwMode="auto">
          <a:xfrm>
            <a:off x="8200675" y="2236788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>
                <a:solidFill>
                  <a:prstClr val="black"/>
                </a:solidFill>
                <a:latin typeface="Arial" charset="0"/>
                <a:ea typeface="ＭＳ Ｐゴシック" charset="0"/>
              </a:rPr>
              <a:t>P3</a:t>
            </a:r>
          </a:p>
        </p:txBody>
      </p:sp>
      <p:sp>
        <p:nvSpPr>
          <p:cNvPr id="11322" name="Freeform 144"/>
          <p:cNvSpPr>
            <a:spLocks/>
          </p:cNvSpPr>
          <p:nvPr/>
        </p:nvSpPr>
        <p:spPr bwMode="auto">
          <a:xfrm>
            <a:off x="2452339" y="2439989"/>
            <a:ext cx="2695575" cy="2695575"/>
          </a:xfrm>
          <a:custGeom>
            <a:avLst/>
            <a:gdLst>
              <a:gd name="T0" fmla="*/ 0 w 1698"/>
              <a:gd name="T1" fmla="*/ 2147483647 h 1698"/>
              <a:gd name="T2" fmla="*/ 0 w 1698"/>
              <a:gd name="T3" fmla="*/ 2147483647 h 1698"/>
              <a:gd name="T4" fmla="*/ 2147483647 w 1698"/>
              <a:gd name="T5" fmla="*/ 2147483647 h 1698"/>
              <a:gd name="T6" fmla="*/ 2147483647 w 1698"/>
              <a:gd name="T7" fmla="*/ 2147483647 h 1698"/>
              <a:gd name="T8" fmla="*/ 2147483647 w 1698"/>
              <a:gd name="T9" fmla="*/ 0 h 16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98" h="1698">
                <a:moveTo>
                  <a:pt x="0" y="131"/>
                </a:moveTo>
                <a:lnTo>
                  <a:pt x="0" y="1698"/>
                </a:lnTo>
                <a:lnTo>
                  <a:pt x="1698" y="1690"/>
                </a:lnTo>
                <a:lnTo>
                  <a:pt x="1691" y="148"/>
                </a:lnTo>
                <a:lnTo>
                  <a:pt x="1443" y="0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323" name="Freeform 145"/>
          <p:cNvSpPr>
            <a:spLocks/>
          </p:cNvSpPr>
          <p:nvPr/>
        </p:nvSpPr>
        <p:spPr bwMode="auto">
          <a:xfrm>
            <a:off x="5438426" y="2471739"/>
            <a:ext cx="3089275" cy="3252787"/>
          </a:xfrm>
          <a:custGeom>
            <a:avLst/>
            <a:gdLst>
              <a:gd name="T0" fmla="*/ 0 w 1946"/>
              <a:gd name="T1" fmla="*/ 0 h 1801"/>
              <a:gd name="T2" fmla="*/ 0 w 1946"/>
              <a:gd name="T3" fmla="*/ 2147483647 h 1801"/>
              <a:gd name="T4" fmla="*/ 2147483647 w 1946"/>
              <a:gd name="T5" fmla="*/ 2147483647 h 1801"/>
              <a:gd name="T6" fmla="*/ 2147483647 w 1946"/>
              <a:gd name="T7" fmla="*/ 2147483647 h 180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46" h="1801">
                <a:moveTo>
                  <a:pt x="0" y="0"/>
                </a:moveTo>
                <a:lnTo>
                  <a:pt x="0" y="1801"/>
                </a:lnTo>
                <a:lnTo>
                  <a:pt x="1946" y="1794"/>
                </a:lnTo>
                <a:lnTo>
                  <a:pt x="1925" y="132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324" name="Freeform 146"/>
          <p:cNvSpPr>
            <a:spLocks/>
          </p:cNvSpPr>
          <p:nvPr/>
        </p:nvSpPr>
        <p:spPr bwMode="auto">
          <a:xfrm>
            <a:off x="6097239" y="2460625"/>
            <a:ext cx="1609725" cy="2465388"/>
          </a:xfrm>
          <a:custGeom>
            <a:avLst/>
            <a:gdLst>
              <a:gd name="T0" fmla="*/ 0 w 1014"/>
              <a:gd name="T1" fmla="*/ 0 h 1480"/>
              <a:gd name="T2" fmla="*/ 0 w 1014"/>
              <a:gd name="T3" fmla="*/ 2147483647 h 1480"/>
              <a:gd name="T4" fmla="*/ 2147483647 w 1014"/>
              <a:gd name="T5" fmla="*/ 2147483647 h 1480"/>
              <a:gd name="T6" fmla="*/ 2147483647 w 1014"/>
              <a:gd name="T7" fmla="*/ 2147483647 h 14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14" h="1480">
                <a:moveTo>
                  <a:pt x="0" y="0"/>
                </a:moveTo>
                <a:lnTo>
                  <a:pt x="0" y="1480"/>
                </a:lnTo>
                <a:lnTo>
                  <a:pt x="1014" y="1480"/>
                </a:lnTo>
                <a:lnTo>
                  <a:pt x="1014" y="146"/>
                </a:ln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11325" name="Group 147"/>
          <p:cNvGrpSpPr>
            <a:grpSpLocks/>
          </p:cNvGrpSpPr>
          <p:nvPr/>
        </p:nvGrpSpPr>
        <p:grpSpPr bwMode="auto">
          <a:xfrm>
            <a:off x="6195664" y="4684709"/>
            <a:ext cx="2063750" cy="657224"/>
            <a:chOff x="2741" y="3750"/>
            <a:chExt cx="1300" cy="414"/>
          </a:xfrm>
        </p:grpSpPr>
        <p:sp>
          <p:nvSpPr>
            <p:cNvPr id="13422" name="Rectangle 148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3" name="Line 149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4" name="Text Box 150"/>
            <p:cNvSpPr txBox="1">
              <a:spLocks noChangeArrowheads="1"/>
            </p:cNvSpPr>
            <p:nvPr/>
          </p:nvSpPr>
          <p:spPr bwMode="auto">
            <a:xfrm>
              <a:off x="2813" y="3875"/>
              <a:ext cx="1228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source IP,port: C,5775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1400">
                  <a:solidFill>
                    <a:prstClr val="black"/>
                  </a:solidFill>
                </a:rPr>
                <a:t>dest IP,port: B,80</a:t>
              </a:r>
            </a:p>
          </p:txBody>
        </p:sp>
      </p:grpSp>
      <p:grpSp>
        <p:nvGrpSpPr>
          <p:cNvPr id="11326" name="Group 151"/>
          <p:cNvGrpSpPr>
            <a:grpSpLocks/>
          </p:cNvGrpSpPr>
          <p:nvPr/>
        </p:nvGrpSpPr>
        <p:grpSpPr bwMode="auto">
          <a:xfrm>
            <a:off x="6265513" y="5503316"/>
            <a:ext cx="2063750" cy="661988"/>
            <a:chOff x="2741" y="3750"/>
            <a:chExt cx="1300" cy="417"/>
          </a:xfrm>
        </p:grpSpPr>
        <p:sp>
          <p:nvSpPr>
            <p:cNvPr id="13419" name="Rectangle 152"/>
            <p:cNvSpPr>
              <a:spLocks noChangeArrowheads="1"/>
            </p:cNvSpPr>
            <p:nvPr/>
          </p:nvSpPr>
          <p:spPr bwMode="auto">
            <a:xfrm>
              <a:off x="2859" y="3750"/>
              <a:ext cx="678" cy="1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0" name="Line 153"/>
            <p:cNvSpPr>
              <a:spLocks noChangeShapeType="1"/>
            </p:cNvSpPr>
            <p:nvPr/>
          </p:nvSpPr>
          <p:spPr bwMode="auto">
            <a:xfrm flipV="1">
              <a:off x="2741" y="3837"/>
              <a:ext cx="175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21" name="Text Box 154"/>
            <p:cNvSpPr txBox="1">
              <a:spLocks noChangeArrowheads="1"/>
            </p:cNvSpPr>
            <p:nvPr/>
          </p:nvSpPr>
          <p:spPr bwMode="auto">
            <a:xfrm>
              <a:off x="2813" y="3875"/>
              <a:ext cx="1228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lnSpc>
                  <a:spcPct val="85000"/>
                </a:lnSpc>
                <a:defRPr/>
              </a:pPr>
              <a:r>
                <a:rPr lang="en-US" sz="1400" dirty="0">
                  <a:solidFill>
                    <a:prstClr val="black"/>
                  </a:solidFill>
                </a:rPr>
                <a:t>source </a:t>
              </a:r>
              <a:r>
                <a:rPr lang="en-US" sz="1400" dirty="0" err="1">
                  <a:solidFill>
                    <a:prstClr val="black"/>
                  </a:solidFill>
                </a:rPr>
                <a:t>IP,port</a:t>
              </a:r>
              <a:r>
                <a:rPr lang="en-US" sz="1400" dirty="0">
                  <a:solidFill>
                    <a:prstClr val="black"/>
                  </a:solidFill>
                </a:rPr>
                <a:t>: C,9157</a:t>
              </a:r>
            </a:p>
            <a:p>
              <a:pPr>
                <a:lnSpc>
                  <a:spcPct val="85000"/>
                </a:lnSpc>
                <a:defRPr/>
              </a:pPr>
              <a:r>
                <a:rPr lang="en-US" sz="1400" dirty="0" err="1">
                  <a:solidFill>
                    <a:prstClr val="black"/>
                  </a:solidFill>
                </a:rPr>
                <a:t>dest</a:t>
              </a:r>
              <a:r>
                <a:rPr lang="en-US" sz="1400" dirty="0">
                  <a:solidFill>
                    <a:prstClr val="black"/>
                  </a:solidFill>
                </a:rPr>
                <a:t> </a:t>
              </a:r>
              <a:r>
                <a:rPr lang="en-US" sz="1400" dirty="0" err="1">
                  <a:solidFill>
                    <a:prstClr val="black"/>
                  </a:solidFill>
                </a:rPr>
                <a:t>IP,port</a:t>
              </a:r>
              <a:r>
                <a:rPr lang="en-US" sz="1400" dirty="0">
                  <a:solidFill>
                    <a:prstClr val="black"/>
                  </a:solidFill>
                </a:rPr>
                <a:t>: B,80</a:t>
              </a:r>
            </a:p>
          </p:txBody>
        </p:sp>
      </p:grpSp>
      <p:sp>
        <p:nvSpPr>
          <p:cNvPr id="364699" name="Text Box 155"/>
          <p:cNvSpPr txBox="1">
            <a:spLocks noChangeArrowheads="1"/>
          </p:cNvSpPr>
          <p:nvPr/>
        </p:nvSpPr>
        <p:spPr bwMode="auto">
          <a:xfrm rot="21299481">
            <a:off x="7396773" y="5935114"/>
            <a:ext cx="4859338" cy="581025"/>
          </a:xfrm>
          <a:prstGeom prst="rect">
            <a:avLst/>
          </a:prstGeom>
          <a:solidFill>
            <a:srgbClr val="FFFF00">
              <a:alpha val="67000"/>
            </a:srgb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CC0000"/>
                </a:solidFill>
              </a:rPr>
              <a:t>three segments, all destined to IP address: B,</a:t>
            </a:r>
          </a:p>
          <a:p>
            <a:pPr>
              <a:defRPr/>
            </a:pPr>
            <a:r>
              <a:rPr lang="en-US" dirty="0">
                <a:solidFill>
                  <a:srgbClr val="CC0000"/>
                </a:solidFill>
              </a:rPr>
              <a:t> </a:t>
            </a:r>
            <a:r>
              <a:rPr lang="en-US" dirty="0" err="1">
                <a:solidFill>
                  <a:srgbClr val="CC0000"/>
                </a:solidFill>
              </a:rPr>
              <a:t>dest</a:t>
            </a:r>
            <a:r>
              <a:rPr lang="en-US" dirty="0">
                <a:solidFill>
                  <a:srgbClr val="CC0000"/>
                </a:solidFill>
              </a:rPr>
              <a:t> port: 80 are </a:t>
            </a:r>
            <a:r>
              <a:rPr lang="en-US" dirty="0" err="1">
                <a:solidFill>
                  <a:srgbClr val="CC0000"/>
                </a:solidFill>
              </a:rPr>
              <a:t>demultiplexed</a:t>
            </a:r>
            <a:r>
              <a:rPr lang="en-US" dirty="0">
                <a:solidFill>
                  <a:srgbClr val="CC0000"/>
                </a:solidFill>
              </a:rPr>
              <a:t> to </a:t>
            </a:r>
            <a:r>
              <a:rPr lang="en-US" i="1" dirty="0">
                <a:solidFill>
                  <a:srgbClr val="CC0000"/>
                </a:solidFill>
              </a:rPr>
              <a:t>different </a:t>
            </a:r>
            <a:r>
              <a:rPr lang="en-US" dirty="0">
                <a:solidFill>
                  <a:srgbClr val="CC0000"/>
                </a:solidFill>
              </a:rPr>
              <a:t>sockets</a:t>
            </a:r>
          </a:p>
        </p:txBody>
      </p:sp>
      <p:sp>
        <p:nvSpPr>
          <p:cNvPr id="364700" name="Line 156"/>
          <p:cNvSpPr>
            <a:spLocks noChangeShapeType="1"/>
          </p:cNvSpPr>
          <p:nvPr/>
        </p:nvSpPr>
        <p:spPr bwMode="auto">
          <a:xfrm>
            <a:off x="4460525" y="5770563"/>
            <a:ext cx="2857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364701" name="Line 157"/>
          <p:cNvSpPr>
            <a:spLocks noChangeShapeType="1"/>
          </p:cNvSpPr>
          <p:nvPr/>
        </p:nvSpPr>
        <p:spPr bwMode="auto">
          <a:xfrm>
            <a:off x="7529163" y="5292725"/>
            <a:ext cx="2857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364702" name="Line 158"/>
          <p:cNvSpPr>
            <a:spLocks noChangeShapeType="1"/>
          </p:cNvSpPr>
          <p:nvPr/>
        </p:nvSpPr>
        <p:spPr bwMode="auto">
          <a:xfrm>
            <a:off x="7605363" y="6086475"/>
            <a:ext cx="2857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3379" name="Text Box 160"/>
          <p:cNvSpPr txBox="1">
            <a:spLocks noChangeArrowheads="1"/>
          </p:cNvSpPr>
          <p:nvPr/>
        </p:nvSpPr>
        <p:spPr bwMode="auto">
          <a:xfrm flipH="1">
            <a:off x="4441634" y="3795646"/>
            <a:ext cx="2241572" cy="31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sz="1800" dirty="0">
                <a:solidFill>
                  <a:prstClr val="black"/>
                </a:solidFill>
                <a:latin typeface="Gill Sans MT" charset="0"/>
              </a:rPr>
              <a:t>server: IP address B</a:t>
            </a:r>
          </a:p>
        </p:txBody>
      </p:sp>
      <p:grpSp>
        <p:nvGrpSpPr>
          <p:cNvPr id="11332" name="Group 161"/>
          <p:cNvGrpSpPr>
            <a:grpSpLocks/>
          </p:cNvGrpSpPr>
          <p:nvPr/>
        </p:nvGrpSpPr>
        <p:grpSpPr bwMode="auto">
          <a:xfrm>
            <a:off x="3779489" y="3192463"/>
            <a:ext cx="358775" cy="704850"/>
            <a:chOff x="4140" y="429"/>
            <a:chExt cx="1425" cy="2396"/>
          </a:xfrm>
        </p:grpSpPr>
        <p:sp>
          <p:nvSpPr>
            <p:cNvPr id="11339" name="Freeform 16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14 w 354"/>
                <a:gd name="T1" fmla="*/ 0 h 2742"/>
                <a:gd name="T2" fmla="*/ 74 w 354"/>
                <a:gd name="T3" fmla="*/ 95 h 2742"/>
                <a:gd name="T4" fmla="*/ 73 w 354"/>
                <a:gd name="T5" fmla="*/ 734 h 2742"/>
                <a:gd name="T6" fmla="*/ 0 w 354"/>
                <a:gd name="T7" fmla="*/ 768 h 2742"/>
                <a:gd name="T8" fmla="*/ 14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88" name="Rectangle 163"/>
            <p:cNvSpPr>
              <a:spLocks noChangeArrowheads="1"/>
            </p:cNvSpPr>
            <p:nvPr/>
          </p:nvSpPr>
          <p:spPr bwMode="auto">
            <a:xfrm>
              <a:off x="4203" y="429"/>
              <a:ext cx="1053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41" name="Freeform 16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45 w 211"/>
                <a:gd name="T3" fmla="*/ 61 h 2537"/>
                <a:gd name="T4" fmla="*/ 2 w 211"/>
                <a:gd name="T5" fmla="*/ 699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42" name="Freeform 16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70 w 328"/>
                <a:gd name="T3" fmla="*/ 36 h 226"/>
                <a:gd name="T4" fmla="*/ 70 w 328"/>
                <a:gd name="T5" fmla="*/ 64 h 226"/>
                <a:gd name="T6" fmla="*/ 0 w 328"/>
                <a:gd name="T7" fmla="*/ 28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391" name="Rectangle 166"/>
            <p:cNvSpPr>
              <a:spLocks noChangeArrowheads="1"/>
            </p:cNvSpPr>
            <p:nvPr/>
          </p:nvSpPr>
          <p:spPr bwMode="auto">
            <a:xfrm>
              <a:off x="4209" y="693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1344" name="Group 16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417" name="AutoShape 168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3418" name="AutoShape 169"/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92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3393" name="Rectangle 170"/>
            <p:cNvSpPr>
              <a:spLocks noChangeArrowheads="1"/>
            </p:cNvSpPr>
            <p:nvPr/>
          </p:nvSpPr>
          <p:spPr bwMode="auto">
            <a:xfrm>
              <a:off x="4222" y="101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1346" name="Group 17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415" name="AutoShape 172"/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4" cy="16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3416" name="AutoShape 173"/>
              <p:cNvSpPr>
                <a:spLocks noChangeArrowheads="1"/>
              </p:cNvSpPr>
              <p:nvPr/>
            </p:nvSpPr>
            <p:spPr bwMode="auto">
              <a:xfrm>
                <a:off x="628" y="2586"/>
                <a:ext cx="69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3395" name="Rectangle 174"/>
            <p:cNvSpPr>
              <a:spLocks noChangeArrowheads="1"/>
            </p:cNvSpPr>
            <p:nvPr/>
          </p:nvSpPr>
          <p:spPr bwMode="auto">
            <a:xfrm>
              <a:off x="4216" y="1357"/>
              <a:ext cx="599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396" name="Rectangle 175"/>
            <p:cNvSpPr>
              <a:spLocks noChangeArrowheads="1"/>
            </p:cNvSpPr>
            <p:nvPr/>
          </p:nvSpPr>
          <p:spPr bwMode="auto">
            <a:xfrm>
              <a:off x="4228" y="1654"/>
              <a:ext cx="593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1349" name="Group 17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413" name="AutoShape 177"/>
              <p:cNvSpPr>
                <a:spLocks noChangeArrowheads="1"/>
              </p:cNvSpPr>
              <p:nvPr/>
            </p:nvSpPr>
            <p:spPr bwMode="auto">
              <a:xfrm>
                <a:off x="611" y="2568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3414" name="AutoShape 178"/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9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1350" name="Freeform 17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70 w 328"/>
                <a:gd name="T3" fmla="*/ 35 h 226"/>
                <a:gd name="T4" fmla="*/ 70 w 328"/>
                <a:gd name="T5" fmla="*/ 62 h 226"/>
                <a:gd name="T6" fmla="*/ 0 w 328"/>
                <a:gd name="T7" fmla="*/ 2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11351" name="Group 18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411" name="AutoShape 181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3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13412" name="AutoShape 182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1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solidFill>
                    <a:prstClr val="black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3400" name="Rectangle 183"/>
            <p:cNvSpPr>
              <a:spLocks noChangeArrowheads="1"/>
            </p:cNvSpPr>
            <p:nvPr/>
          </p:nvSpPr>
          <p:spPr bwMode="auto">
            <a:xfrm>
              <a:off x="5250" y="429"/>
              <a:ext cx="69" cy="2288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53" name="Freeform 18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62 w 296"/>
                <a:gd name="T3" fmla="*/ 39 h 256"/>
                <a:gd name="T4" fmla="*/ 62 w 296"/>
                <a:gd name="T5" fmla="*/ 71 h 256"/>
                <a:gd name="T6" fmla="*/ 0 w 296"/>
                <a:gd name="T7" fmla="*/ 27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354" name="Freeform 18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65 w 304"/>
                <a:gd name="T3" fmla="*/ 46 h 288"/>
                <a:gd name="T4" fmla="*/ 61 w 304"/>
                <a:gd name="T5" fmla="*/ 81 h 288"/>
                <a:gd name="T6" fmla="*/ 2 w 304"/>
                <a:gd name="T7" fmla="*/ 35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03" name="Oval 186"/>
            <p:cNvSpPr>
              <a:spLocks noChangeArrowheads="1"/>
            </p:cNvSpPr>
            <p:nvPr/>
          </p:nvSpPr>
          <p:spPr bwMode="auto">
            <a:xfrm>
              <a:off x="5515" y="2609"/>
              <a:ext cx="50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356" name="Freeform 18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30 h 240"/>
                <a:gd name="T2" fmla="*/ 2 w 306"/>
                <a:gd name="T3" fmla="*/ 68 h 240"/>
                <a:gd name="T4" fmla="*/ 65 w 306"/>
                <a:gd name="T5" fmla="*/ 31 h 240"/>
                <a:gd name="T6" fmla="*/ 62 w 306"/>
                <a:gd name="T7" fmla="*/ 0 h 240"/>
                <a:gd name="T8" fmla="*/ 0 w 306"/>
                <a:gd name="T9" fmla="*/ 3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405" name="AutoShape 188"/>
            <p:cNvSpPr>
              <a:spLocks noChangeArrowheads="1"/>
            </p:cNvSpPr>
            <p:nvPr/>
          </p:nvSpPr>
          <p:spPr bwMode="auto">
            <a:xfrm>
              <a:off x="4140" y="2679"/>
              <a:ext cx="1198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06" name="AutoShape 189"/>
            <p:cNvSpPr>
              <a:spLocks noChangeArrowheads="1"/>
            </p:cNvSpPr>
            <p:nvPr/>
          </p:nvSpPr>
          <p:spPr bwMode="auto">
            <a:xfrm>
              <a:off x="4203" y="2712"/>
              <a:ext cx="1072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07" name="Oval 190"/>
            <p:cNvSpPr>
              <a:spLocks noChangeArrowheads="1"/>
            </p:cNvSpPr>
            <p:nvPr/>
          </p:nvSpPr>
          <p:spPr bwMode="auto">
            <a:xfrm>
              <a:off x="4310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08" name="Oval 191"/>
            <p:cNvSpPr>
              <a:spLocks noChangeArrowheads="1"/>
            </p:cNvSpPr>
            <p:nvPr/>
          </p:nvSpPr>
          <p:spPr bwMode="auto">
            <a:xfrm>
              <a:off x="4487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3409" name="Oval 192"/>
            <p:cNvSpPr>
              <a:spLocks noChangeArrowheads="1"/>
            </p:cNvSpPr>
            <p:nvPr/>
          </p:nvSpPr>
          <p:spPr bwMode="auto">
            <a:xfrm>
              <a:off x="4663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3410" name="Rectangle 193"/>
            <p:cNvSpPr>
              <a:spLocks noChangeArrowheads="1"/>
            </p:cNvSpPr>
            <p:nvPr/>
          </p:nvSpPr>
          <p:spPr bwMode="auto">
            <a:xfrm>
              <a:off x="5061" y="1837"/>
              <a:ext cx="88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11333" name="Group 194"/>
          <p:cNvGrpSpPr>
            <a:grpSpLocks/>
          </p:cNvGrpSpPr>
          <p:nvPr/>
        </p:nvGrpSpPr>
        <p:grpSpPr bwMode="auto">
          <a:xfrm>
            <a:off x="914050" y="3613151"/>
            <a:ext cx="711200" cy="669925"/>
            <a:chOff x="-44" y="1473"/>
            <a:chExt cx="981" cy="1105"/>
          </a:xfrm>
        </p:grpSpPr>
        <p:pic>
          <p:nvPicPr>
            <p:cNvPr id="11337" name="Picture 195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38" name="Freeform 19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326 w 356"/>
                <a:gd name="T3" fmla="*/ 131 h 368"/>
                <a:gd name="T4" fmla="*/ 2759 w 356"/>
                <a:gd name="T5" fmla="*/ 2736 h 368"/>
                <a:gd name="T6" fmla="*/ 608 w 356"/>
                <a:gd name="T7" fmla="*/ 3422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1334" name="Group 197"/>
          <p:cNvGrpSpPr>
            <a:grpSpLocks/>
          </p:cNvGrpSpPr>
          <p:nvPr/>
        </p:nvGrpSpPr>
        <p:grpSpPr bwMode="auto">
          <a:xfrm flipH="1">
            <a:off x="9216675" y="3529014"/>
            <a:ext cx="711200" cy="669925"/>
            <a:chOff x="-44" y="1473"/>
            <a:chExt cx="981" cy="1105"/>
          </a:xfrm>
        </p:grpSpPr>
        <p:pic>
          <p:nvPicPr>
            <p:cNvPr id="11335" name="Picture 19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36" name="Freeform 19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326 w 356"/>
                <a:gd name="T3" fmla="*/ 131 h 368"/>
                <a:gd name="T4" fmla="*/ 2759 w 356"/>
                <a:gd name="T5" fmla="*/ 2736 h 368"/>
                <a:gd name="T6" fmla="*/ 608 w 356"/>
                <a:gd name="T7" fmla="*/ 3422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5375081" y="930684"/>
            <a:ext cx="391863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>
                <a:ea typeface="ＭＳ Ｐゴシック" charset="0"/>
              </a:rPr>
              <a:t>(</a:t>
            </a:r>
            <a:r>
              <a:rPr lang="en-US" dirty="0" err="1" smtClean="0">
                <a:ea typeface="ＭＳ Ｐゴシック" charset="0"/>
              </a:rPr>
              <a:t>Demux</a:t>
            </a:r>
            <a:r>
              <a:rPr lang="en-US" dirty="0" smtClean="0">
                <a:ea typeface="ＭＳ Ｐゴシック" charset="0"/>
              </a:rPr>
              <a:t>) Receiver </a:t>
            </a:r>
            <a:r>
              <a:rPr lang="en-US" dirty="0">
                <a:ea typeface="ＭＳ Ｐゴシック" charset="0"/>
              </a:rPr>
              <a:t>uses all 4 values to direct segment to appropriate socket</a:t>
            </a:r>
            <a:endParaRPr lang="en-US" dirty="0">
              <a:ea typeface="ＭＳ Ｐゴシック" charset="0"/>
            </a:endParaRPr>
          </a:p>
        </p:txBody>
      </p:sp>
      <p:sp>
        <p:nvSpPr>
          <p:cNvPr id="144" name="AutoShape 113"/>
          <p:cNvSpPr>
            <a:spLocks noChangeArrowheads="1"/>
          </p:cNvSpPr>
          <p:nvPr/>
        </p:nvSpPr>
        <p:spPr bwMode="auto">
          <a:xfrm>
            <a:off x="4860316" y="1090246"/>
            <a:ext cx="560388" cy="378598"/>
          </a:xfrm>
          <a:prstGeom prst="rightArrow">
            <a:avLst>
              <a:gd name="adj1" fmla="val 50000"/>
              <a:gd name="adj2" fmla="val 45026"/>
            </a:avLst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18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36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6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364699" grpId="0" animBg="1"/>
      <p:bldP spid="2" grpId="0" animBg="1"/>
      <p:bldP spid="144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3034</TotalTime>
  <Words>4535</Words>
  <Application>Microsoft Office PowerPoint</Application>
  <PresentationFormat>Widescreen</PresentationFormat>
  <Paragraphs>1102</Paragraphs>
  <Slides>55</Slides>
  <Notes>2</Notes>
  <HiddenSlides>6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70" baseType="lpstr">
      <vt:lpstr>MS PGothic</vt:lpstr>
      <vt:lpstr>MS PGothic</vt:lpstr>
      <vt:lpstr>Arial</vt:lpstr>
      <vt:lpstr>Calibri</vt:lpstr>
      <vt:lpstr>Comic Sans MS</vt:lpstr>
      <vt:lpstr>Courier New</vt:lpstr>
      <vt:lpstr>Gill Sans MT</vt:lpstr>
      <vt:lpstr>Helvetica</vt:lpstr>
      <vt:lpstr>Symbol</vt:lpstr>
      <vt:lpstr>Tahoma</vt:lpstr>
      <vt:lpstr>Times New Roman</vt:lpstr>
      <vt:lpstr>Wingdings</vt:lpstr>
      <vt:lpstr>ZapfDingbats</vt:lpstr>
      <vt:lpstr>1_Office Theme</vt:lpstr>
      <vt:lpstr>Picture</vt:lpstr>
      <vt:lpstr>Course on Computer Communication and Networks   Lecture 4  Chapter 3; Transport Layer, Part A</vt:lpstr>
      <vt:lpstr>Transport services and protocols</vt:lpstr>
      <vt:lpstr>Parenthesis: On last week’s questions</vt:lpstr>
      <vt:lpstr>Internet transport-layer protocols</vt:lpstr>
      <vt:lpstr>Roadmap</vt:lpstr>
      <vt:lpstr>Addressing: Multiplexing/demultiplexing (+ recall encapsulation)</vt:lpstr>
      <vt:lpstr>Addressing </vt:lpstr>
      <vt:lpstr>UDP addressing – demultiplexing + example</vt:lpstr>
      <vt:lpstr>TCPConnection-oriented (TCP) addressing/demux + example</vt:lpstr>
      <vt:lpstr>TCP demux: Threaded web server</vt:lpstr>
      <vt:lpstr>Roadmap</vt:lpstr>
      <vt:lpstr>UDP: User Datagram Protocol [RFC 768]</vt:lpstr>
      <vt:lpstr>UDP: segment header</vt:lpstr>
      <vt:lpstr>UDP Checksum[RFC 1071]: check bit flips</vt:lpstr>
      <vt:lpstr>Roadmap</vt:lpstr>
      <vt:lpstr>Principles of reliable data transfer</vt:lpstr>
      <vt:lpstr>Reliable data transfer (RDT): getting started</vt:lpstr>
      <vt:lpstr>RDT: </vt:lpstr>
      <vt:lpstr>Reliable data transfer: getting started</vt:lpstr>
      <vt:lpstr>rdt1.0: reliable transfer &amp; reliable channel</vt:lpstr>
      <vt:lpstr>rdt2.0: channel with bit errors</vt:lpstr>
      <vt:lpstr>rdt2.0: FSM specification</vt:lpstr>
      <vt:lpstr>rdt2.0: operation with no errors</vt:lpstr>
      <vt:lpstr>rdt2.0: error scenario</vt:lpstr>
      <vt:lpstr>Recall: RDT  (Reliable Data Transfer, aka error control)</vt:lpstr>
      <vt:lpstr>rdt3.0: channels with errors and loss</vt:lpstr>
      <vt:lpstr>Recall: RDT  (Reliable Data Transfer, aka error control)</vt:lpstr>
      <vt:lpstr>rdt3.0 (cont) : channels with errors and loss</vt:lpstr>
      <vt:lpstr>rdt3.0 in action</vt:lpstr>
      <vt:lpstr>rdt3.0 in action</vt:lpstr>
      <vt:lpstr>Roadmap</vt:lpstr>
      <vt:lpstr>Performance of rdt3.0 (stop&amp;wait)</vt:lpstr>
      <vt:lpstr>Performance of rdt3.0 (cont)</vt:lpstr>
      <vt:lpstr>Is RDT necessarily that slow/inefficient?</vt:lpstr>
      <vt:lpstr>Pipelined protocols</vt:lpstr>
      <vt:lpstr>Pipelining: increased utilization</vt:lpstr>
      <vt:lpstr>Pipelined protocols: ack-based error control</vt:lpstr>
      <vt:lpstr>Go-Back-n: sender</vt:lpstr>
      <vt:lpstr>GBn in action</vt:lpstr>
      <vt:lpstr>Selective repeat: sender, receiver windows</vt:lpstr>
      <vt:lpstr>Selective repeat</vt:lpstr>
      <vt:lpstr>Selective repeat in action</vt:lpstr>
      <vt:lpstr>Roadmap</vt:lpstr>
      <vt:lpstr>Selective repeat: Sequence numbers</vt:lpstr>
      <vt:lpstr>Roadmap</vt:lpstr>
      <vt:lpstr>Reading instructions chapter 3</vt:lpstr>
      <vt:lpstr>Some review questions on this part</vt:lpstr>
      <vt:lpstr>Extra slides, for further study</vt:lpstr>
      <vt:lpstr>Bounding sequence numbers for stop-and-wait…</vt:lpstr>
      <vt:lpstr>rdt2.0 has an issue ….</vt:lpstr>
      <vt:lpstr>rdt2.1: sender, handles garbled ACK/NAKs</vt:lpstr>
      <vt:lpstr>rdt2.1: receiver, handles garbled ACK/NAKs</vt:lpstr>
      <vt:lpstr>rdt2.1: discussion</vt:lpstr>
      <vt:lpstr>rdt2.2: a NAK-free protocol</vt:lpstr>
      <vt:lpstr>rdt3.0 sender</vt:lpstr>
    </vt:vector>
  </TitlesOfParts>
  <Company>Chalmers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on Computer Communication and Networks   Lecture 4  Chapter 3; Transport Layer, Part A</dc:title>
  <dc:creator>Marina Papatriantafilou</dc:creator>
  <cp:lastModifiedBy>Marina Papatriantafilou</cp:lastModifiedBy>
  <cp:revision>50</cp:revision>
  <dcterms:created xsi:type="dcterms:W3CDTF">2018-01-19T14:41:32Z</dcterms:created>
  <dcterms:modified xsi:type="dcterms:W3CDTF">2018-01-21T17:16:22Z</dcterms:modified>
</cp:coreProperties>
</file>