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8" r:id="rId40"/>
    <p:sldId id="299" r:id="rId41"/>
    <p:sldId id="301" r:id="rId42"/>
    <p:sldId id="302" r:id="rId43"/>
    <p:sldId id="300" r:id="rId44"/>
    <p:sldId id="303" r:id="rId45"/>
    <p:sldId id="304" r:id="rId46"/>
    <p:sldId id="305" r:id="rId47"/>
    <p:sldId id="306" r:id="rId48"/>
    <p:sldId id="308" r:id="rId49"/>
    <p:sldId id="307" r:id="rId50"/>
    <p:sldId id="310" r:id="rId51"/>
    <p:sldId id="311" r:id="rId52"/>
    <p:sldId id="312" r:id="rId53"/>
    <p:sldId id="313" r:id="rId5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5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793F6-EE52-47B9-AA8D-5358F21545D3}" type="datetimeFigureOut">
              <a:rPr lang="sv-SE" smtClean="0"/>
              <a:t>2018-01-17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3C600-E689-4F43-A043-AF0BF3FF59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126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E4B522-25AE-45F1-81B5-F5955C595D7D}" type="slidenum">
              <a:rPr lang="en-US" altLang="zh-CN" sz="1300">
                <a:solidFill>
                  <a:prstClr val="black"/>
                </a:solidFill>
              </a:rPr>
              <a:pPr/>
              <a:t>2</a:t>
            </a:fld>
            <a:endParaRPr lang="en-US" altLang="zh-C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27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F08C4B-558A-4AEA-95E8-E00C6E0C1353}" type="slidenum">
              <a:rPr lang="en-US" altLang="zh-CN" sz="1300">
                <a:solidFill>
                  <a:prstClr val="black"/>
                </a:solidFill>
                <a:ea typeface="ＭＳ Ｐゴシック" pitchFamily="34" charset="-128"/>
              </a:rPr>
              <a:pPr/>
              <a:t>19</a:t>
            </a:fld>
            <a:endParaRPr lang="en-US" altLang="zh-CN" sz="130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9090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7FE09F-457D-48D6-9271-A96E5248A16C}" type="slidenum">
              <a:rPr lang="en-US" altLang="zh-CN" sz="1300">
                <a:solidFill>
                  <a:prstClr val="black"/>
                </a:solidFill>
                <a:ea typeface="ＭＳ Ｐゴシック" pitchFamily="34" charset="-128"/>
              </a:rPr>
              <a:pPr/>
              <a:t>20</a:t>
            </a:fld>
            <a:endParaRPr lang="en-US" altLang="zh-CN" sz="130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1274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FECFC7-3D80-4DE0-978C-0553558BF338}" type="slidenum">
              <a:rPr lang="en-US" altLang="zh-CN" sz="1300">
                <a:solidFill>
                  <a:prstClr val="black"/>
                </a:solidFill>
                <a:ea typeface="ＭＳ Ｐゴシック" pitchFamily="34" charset="-128"/>
              </a:rPr>
              <a:pPr/>
              <a:t>23</a:t>
            </a:fld>
            <a:endParaRPr lang="en-US" altLang="zh-CN" sz="130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9111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1D11B8-9B7F-44E5-8474-351CA8133307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90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AB645A-A62C-44F1-8B1F-D74F3664FA3A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4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95B35A-2819-47C2-859E-0579C4BBF7F9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50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974C5F-1339-435A-8AEA-14C8FC147A00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59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4A906B-ECEE-4260-B3F7-2FEA7DAF184A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52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CF8B85-59C0-4CC2-AED8-3373A36FBFFC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18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075CC5-CA30-438B-827B-6CDF2B1736DD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8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DA1B69-7DF0-4C26-A5AE-939C40B320D7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77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803615-12B3-461F-96E6-6D8B76076022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40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9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0752AD-CD1E-41C6-A634-FBC80C9AD4DE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41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36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D09B15-5BAC-42B8-855A-322EAC325966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42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13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8459A6-86D9-4BC9-A45A-9076B453D298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43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34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BBFDEE-D011-4BAA-827A-869E0BE95370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44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7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7AB8B1-52B6-4EBA-AA02-83B4B80874FC}" type="slidenum">
              <a:rPr lang="en-US" altLang="zh-CN" sz="1300">
                <a:solidFill>
                  <a:prstClr val="black"/>
                </a:solidFill>
                <a:ea typeface="ＭＳ Ｐゴシック" pitchFamily="34" charset="-128"/>
              </a:rPr>
              <a:pPr/>
              <a:t>50</a:t>
            </a:fld>
            <a:endParaRPr lang="en-US" altLang="zh-CN" sz="130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5101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585AC4-D95D-486D-9A17-122D58A97A3F}" type="slidenum">
              <a:rPr lang="en-US" altLang="zh-CN" sz="1300">
                <a:solidFill>
                  <a:prstClr val="black"/>
                </a:solidFill>
                <a:ea typeface="ＭＳ Ｐゴシック" pitchFamily="34" charset="-128"/>
              </a:rPr>
              <a:pPr/>
              <a:t>51</a:t>
            </a:fld>
            <a:endParaRPr lang="en-US" altLang="zh-CN" sz="130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82204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5FA89B-EDD3-42B4-AB10-BED36080BCC2}" type="slidenum">
              <a:rPr lang="en-US" altLang="zh-CN" sz="1300">
                <a:solidFill>
                  <a:prstClr val="black"/>
                </a:solidFill>
                <a:ea typeface="ＭＳ Ｐゴシック" pitchFamily="34" charset="-128"/>
              </a:rPr>
              <a:pPr/>
              <a:t>52</a:t>
            </a:fld>
            <a:endParaRPr lang="en-US" altLang="zh-CN" sz="130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7341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E3ACF9-5734-4D69-A222-8D3C244D338B}" type="slidenum">
              <a:rPr lang="en-US" altLang="zh-CN" sz="1300">
                <a:solidFill>
                  <a:prstClr val="black"/>
                </a:solidFill>
                <a:ea typeface="ＭＳ Ｐゴシック" pitchFamily="34" charset="-128"/>
              </a:rPr>
              <a:pPr/>
              <a:t>53</a:t>
            </a:fld>
            <a:endParaRPr lang="en-US" altLang="zh-CN" sz="130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0118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DD701E-7C01-4BFF-BDE4-5DA153B1A57C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1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F8F019-F2B0-42C9-AA3B-ED39F70F132D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09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37AD0E-EFF2-441B-9E0E-9876B8F776EE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51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54FE14-A550-452C-A889-BD1934A258DC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6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C9C6C4D-6D8E-45F2-8FE9-729D4999CA84}" type="slidenum">
              <a:rPr lang="en-US" altLang="zh-CN" sz="1300">
                <a:solidFill>
                  <a:prstClr val="black"/>
                </a:solidFill>
                <a:ea typeface="ＭＳ Ｐゴシック" pitchFamily="34" charset="-128"/>
              </a:rPr>
              <a:pPr/>
              <a:t>14</a:t>
            </a:fld>
            <a:endParaRPr lang="en-US" altLang="zh-CN" sz="130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0901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3A4E9B-85EF-46CB-B710-26C76AC3318F}" type="slidenum">
              <a:rPr lang="en-US" altLang="zh-CN" sz="1300">
                <a:solidFill>
                  <a:prstClr val="black"/>
                </a:solidFill>
                <a:ea typeface="ＭＳ Ｐゴシック" pitchFamily="34" charset="-128"/>
              </a:rPr>
              <a:pPr/>
              <a:t>17</a:t>
            </a:fld>
            <a:endParaRPr lang="en-US" altLang="zh-CN" sz="130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3244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1F6A49-2306-4217-B416-211DC55D419F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7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40769"/>
            <a:ext cx="103632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59" y="60361"/>
            <a:ext cx="527050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3023660" y="6135108"/>
            <a:ext cx="91683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 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34632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0"/>
            <a:ext cx="10959008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96" y="3058"/>
            <a:ext cx="10959008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2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4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C9026-0FDF-4765-800E-BA6E6BE89FAE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1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012692-A241-4177-B45D-C44F3B7455D0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1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00200"/>
            <a:ext cx="103632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4000500"/>
            <a:ext cx="103632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v-SE">
                <a:solidFill>
                  <a:prstClr val="black">
                    <a:tint val="75000"/>
                  </a:prstClr>
                </a:solidFill>
              </a:rPr>
              <a:t>2-</a:t>
            </a:r>
            <a:fld id="{37D579C9-7C85-4830-B364-C07CFBA5A2C2}" type="slidenum">
              <a:rPr lang="en-US" alt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5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600200"/>
            <a:ext cx="508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600200"/>
            <a:ext cx="508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66EF228-180D-495A-A3D2-BF1CAE9B82F3}" type="datetime1">
              <a:rPr lang="en-US" altLang="sv-SE">
                <a:solidFill>
                  <a:prstClr val="black"/>
                </a:solidFill>
              </a:rPr>
              <a:pPr/>
              <a:t>1/17/2018</a:t>
            </a:fld>
            <a:endParaRPr lang="en-US" altLang="sv-SE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7435851" y="6467475"/>
            <a:ext cx="38608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v-SE">
                <a:solidFill>
                  <a:prstClr val="black">
                    <a:tint val="75000"/>
                  </a:prstClr>
                </a:solidFill>
              </a:rPr>
              <a:t>2-</a:t>
            </a:r>
            <a:fld id="{DD90BD27-5A03-4220-B95F-9B9AC7338964}" type="slidenum">
              <a:rPr lang="en-US" alt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0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00200"/>
            <a:ext cx="508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400" y="1600200"/>
            <a:ext cx="508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66CE986-100E-49F2-B8DC-F8357EF8DB51}" type="datetime1">
              <a:rPr lang="en-US" altLang="sv-SE">
                <a:solidFill>
                  <a:prstClr val="black"/>
                </a:solidFill>
              </a:rPr>
              <a:pPr/>
              <a:t>1/17/2018</a:t>
            </a:fld>
            <a:endParaRPr lang="en-US" altLang="sv-SE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7435851" y="6467475"/>
            <a:ext cx="38608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v-SE">
                <a:solidFill>
                  <a:prstClr val="black">
                    <a:tint val="75000"/>
                  </a:prstClr>
                </a:solidFill>
              </a:rPr>
              <a:t>2-</a:t>
            </a:r>
            <a:fld id="{4D8EA861-BAEC-4BC1-952B-F0B159ADD5BC}" type="slidenum">
              <a:rPr lang="en-US" alt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0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48683" y="44624"/>
            <a:ext cx="109590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836712"/>
            <a:ext cx="109728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555" y="6518275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431371" y="6559932"/>
            <a:ext cx="1128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Marina Papatriantafilou – 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Application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layer</a:t>
            </a:r>
            <a:endParaRPr lang="sv-SE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sv-SE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48683" y="836712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01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2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6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.wmf"/><Relationship Id="rId22" Type="http://schemas.openxmlformats.org/officeDocument/2006/relationships/oleObject" Target="../embeddings/oleObject15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2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t-servers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7FpM6SJWIRILERee2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908721"/>
            <a:ext cx="8492836" cy="26917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</a:t>
            </a:r>
            <a:r>
              <a:rPr lang="sv-SE" dirty="0"/>
              <a:t>3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err="1" smtClean="0"/>
              <a:t>Chapter</a:t>
            </a:r>
            <a:r>
              <a:rPr lang="sv-SE" dirty="0" smtClean="0"/>
              <a:t> 2: </a:t>
            </a:r>
            <a:r>
              <a:rPr lang="en-US" dirty="0" smtClean="0"/>
              <a:t>Application-layer, basic applications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EDA344/DIT 423, </a:t>
            </a:r>
            <a:r>
              <a:rPr lang="sv-SE" dirty="0"/>
              <a:t>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4BF7F5F-5DF2-41A6-84F2-91D44003286D}" type="slidenum">
              <a:rPr lang="en-US" altLang="zh-CN" sz="1400">
                <a:solidFill>
                  <a:prstClr val="black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zh-CN" sz="1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091" y="45518"/>
            <a:ext cx="9928537" cy="761646"/>
          </a:xfrm>
        </p:spPr>
        <p:txBody>
          <a:bodyPr/>
          <a:lstStyle/>
          <a:p>
            <a:r>
              <a:rPr lang="en-US" altLang="zh-CN" sz="3200" dirty="0">
                <a:ea typeface="宋体" charset="-122"/>
              </a:rPr>
              <a:t>Services to upper layer </a:t>
            </a:r>
            <a:r>
              <a:rPr lang="en-US" altLang="zh-CN" sz="3200" dirty="0" smtClean="0">
                <a:ea typeface="宋体" charset="-122"/>
              </a:rPr>
              <a:t> by </a:t>
            </a:r>
            <a:r>
              <a:rPr lang="en-US" altLang="zh-CN" sz="3200" dirty="0">
                <a:ea typeface="宋体" charset="-122"/>
              </a:rPr>
              <a:t>Internet transport protocols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0021" y="1316573"/>
            <a:ext cx="5682095" cy="2399642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400" u="sng" dirty="0">
                <a:solidFill>
                  <a:srgbClr val="FF0000"/>
                </a:solidFill>
                <a:ea typeface="宋体" charset="-122"/>
              </a:rPr>
              <a:t>TCP service:</a:t>
            </a:r>
            <a:endParaRPr lang="en-US" altLang="zh-CN" sz="2400" dirty="0"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i="1" dirty="0">
                <a:solidFill>
                  <a:srgbClr val="C00000"/>
                </a:solidFill>
                <a:ea typeface="宋体" charset="-122"/>
              </a:rPr>
              <a:t>connection-oriented reliable transport </a:t>
            </a:r>
            <a:r>
              <a:rPr lang="en-US" altLang="zh-CN" sz="2000" dirty="0">
                <a:ea typeface="宋体" charset="-122"/>
              </a:rPr>
              <a:t>between sending and receiving process</a:t>
            </a:r>
          </a:p>
          <a:p>
            <a:pPr lvl="1">
              <a:lnSpc>
                <a:spcPct val="90000"/>
              </a:lnSpc>
            </a:pPr>
            <a:r>
              <a:rPr lang="en-US" altLang="zh-CN" sz="1600" dirty="0">
                <a:ea typeface="宋体" charset="-122"/>
              </a:rPr>
              <a:t>correct, in-order delivery of data</a:t>
            </a:r>
          </a:p>
          <a:p>
            <a:pPr lvl="1">
              <a:lnSpc>
                <a:spcPct val="90000"/>
              </a:lnSpc>
            </a:pPr>
            <a:r>
              <a:rPr lang="en-US" altLang="zh-CN" sz="1600" dirty="0">
                <a:ea typeface="宋体" charset="-122"/>
              </a:rPr>
              <a:t>setup required between client, server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zh-CN" sz="2000" i="1" dirty="0">
              <a:solidFill>
                <a:schemeClr val="accent2"/>
              </a:solidFill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i="1" dirty="0">
                <a:solidFill>
                  <a:srgbClr val="C00000"/>
                </a:solidFill>
                <a:ea typeface="宋体" charset="-122"/>
              </a:rPr>
              <a:t>does </a:t>
            </a:r>
            <a:r>
              <a:rPr lang="en-US" altLang="zh-CN" sz="2000" b="1" i="1" u="sng" dirty="0">
                <a:solidFill>
                  <a:srgbClr val="C00000"/>
                </a:solidFill>
                <a:ea typeface="宋体" charset="-122"/>
              </a:rPr>
              <a:t>not</a:t>
            </a:r>
            <a:r>
              <a:rPr lang="en-US" altLang="zh-CN" sz="2000" i="1" dirty="0">
                <a:solidFill>
                  <a:srgbClr val="C00000"/>
                </a:solidFill>
                <a:ea typeface="宋体" charset="-122"/>
              </a:rPr>
              <a:t> provide</a:t>
            </a:r>
            <a:r>
              <a:rPr lang="en-US" altLang="zh-CN" sz="2000" i="1" dirty="0">
                <a:solidFill>
                  <a:schemeClr val="accent2"/>
                </a:solidFill>
                <a:ea typeface="宋体" charset="-122"/>
              </a:rPr>
              <a:t>:</a:t>
            </a:r>
            <a:r>
              <a:rPr lang="en-US" altLang="zh-CN" sz="2000" dirty="0">
                <a:ea typeface="宋体" charset="-122"/>
              </a:rPr>
              <a:t> timing,  bandwidth guarantees</a:t>
            </a:r>
            <a:endParaRPr lang="en-US" altLang="zh-CN" sz="2400" dirty="0">
              <a:ea typeface="宋体" charset="-122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5846" y="1374641"/>
            <a:ext cx="5884509" cy="2341574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400" u="sng" dirty="0">
                <a:solidFill>
                  <a:srgbClr val="FF0000"/>
                </a:solidFill>
                <a:ea typeface="宋体" charset="-122"/>
              </a:rPr>
              <a:t>UDP service:</a:t>
            </a:r>
            <a:endParaRPr lang="en-US" altLang="zh-CN" sz="2400" dirty="0">
              <a:ea typeface="宋体" charset="-122"/>
            </a:endParaRPr>
          </a:p>
          <a:p>
            <a:r>
              <a:rPr lang="en-US" altLang="zh-CN" sz="2000" i="1" dirty="0">
                <a:solidFill>
                  <a:srgbClr val="C00000"/>
                </a:solidFill>
                <a:ea typeface="宋体" charset="-122"/>
              </a:rPr>
              <a:t>connectionless</a:t>
            </a:r>
          </a:p>
          <a:p>
            <a:r>
              <a:rPr lang="en-US" altLang="zh-CN" sz="2000" i="1" dirty="0">
                <a:solidFill>
                  <a:srgbClr val="C00000"/>
                </a:solidFill>
                <a:ea typeface="宋体" charset="-122"/>
              </a:rPr>
              <a:t>Unreliable, “best-effort” transport</a:t>
            </a:r>
            <a:r>
              <a:rPr lang="en-US" altLang="zh-CN" sz="2000" dirty="0">
                <a:solidFill>
                  <a:srgbClr val="C00000"/>
                </a:solidFill>
                <a:ea typeface="宋体" charset="-122"/>
              </a:rPr>
              <a:t> </a:t>
            </a:r>
            <a:r>
              <a:rPr lang="en-US" altLang="zh-CN" sz="2000" dirty="0">
                <a:ea typeface="宋体" charset="-122"/>
              </a:rPr>
              <a:t>between sending and receiving process</a:t>
            </a:r>
          </a:p>
          <a:p>
            <a:pPr marL="0" indent="0">
              <a:buNone/>
            </a:pPr>
            <a:endParaRPr lang="en-US" altLang="zh-CN" sz="2000" dirty="0">
              <a:ea typeface="宋体" charset="-122"/>
            </a:endParaRPr>
          </a:p>
          <a:p>
            <a:r>
              <a:rPr lang="en-US" altLang="zh-CN" sz="2000" i="1" dirty="0">
                <a:solidFill>
                  <a:srgbClr val="C00000"/>
                </a:solidFill>
                <a:ea typeface="宋体" charset="-122"/>
              </a:rPr>
              <a:t>does </a:t>
            </a:r>
            <a:r>
              <a:rPr lang="en-US" altLang="zh-CN" sz="2000" b="1" i="1" u="sng" dirty="0">
                <a:solidFill>
                  <a:srgbClr val="C00000"/>
                </a:solidFill>
                <a:ea typeface="宋体" charset="-122"/>
              </a:rPr>
              <a:t>not</a:t>
            </a:r>
            <a:r>
              <a:rPr lang="en-US" altLang="zh-CN" sz="2000" i="1" dirty="0">
                <a:solidFill>
                  <a:srgbClr val="C00000"/>
                </a:solidFill>
                <a:ea typeface="宋体" charset="-122"/>
              </a:rPr>
              <a:t> provide</a:t>
            </a:r>
            <a:r>
              <a:rPr lang="en-US" altLang="zh-CN" sz="2000" dirty="0">
                <a:ea typeface="宋体" charset="-122"/>
              </a:rPr>
              <a:t>: timing, or bandwidth </a:t>
            </a:r>
            <a:r>
              <a:rPr lang="en-US" altLang="zh-CN" sz="2000" dirty="0" smtClean="0">
                <a:ea typeface="宋体" charset="-122"/>
              </a:rPr>
              <a:t>guarantees</a:t>
            </a:r>
            <a:endParaRPr lang="en-US" altLang="zh-CN" sz="2000" dirty="0">
              <a:ea typeface="宋体" charset="-122"/>
            </a:endParaRPr>
          </a:p>
          <a:p>
            <a:endParaRPr lang="en-US" altLang="zh-CN" sz="2000" dirty="0">
              <a:ea typeface="宋体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16490" y="851476"/>
            <a:ext cx="787064" cy="762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05976" y="1375493"/>
            <a:ext cx="458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</a:rPr>
              <a:t>TCP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655" y="1029752"/>
            <a:ext cx="620859" cy="9371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17795" y="1689702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</a:rPr>
              <a:t>UDP</a:t>
            </a: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32399" y="3845169"/>
            <a:ext cx="4447543" cy="25487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69BBBC-5922-4AC7-A51A-856D6A20E7C5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11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1" y="153195"/>
            <a:ext cx="8747125" cy="838200"/>
          </a:xfrm>
        </p:spPr>
        <p:txBody>
          <a:bodyPr/>
          <a:lstStyle/>
          <a:p>
            <a:r>
              <a:rPr lang="en-US" altLang="sv-SE" sz="3200">
                <a:ea typeface="ＭＳ Ｐゴシック" panose="020B0600070205080204" pitchFamily="34" charset="-128"/>
              </a:rPr>
              <a:t>Internet apps:  application, transport protocols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1739900" y="1773238"/>
            <a:ext cx="28067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sv-SE" b="1">
                <a:solidFill>
                  <a:prstClr val="black"/>
                </a:solidFill>
              </a:rPr>
              <a:t>application</a:t>
            </a:r>
            <a:endParaRPr lang="en-US" altLang="sv-SE">
              <a:solidFill>
                <a:prstClr val="black"/>
              </a:solidFill>
            </a:endParaRPr>
          </a:p>
          <a:p>
            <a:pPr algn="r">
              <a:spcBef>
                <a:spcPct val="0"/>
              </a:spcBef>
            </a:pPr>
            <a:endParaRPr lang="en-US" altLang="sv-SE">
              <a:solidFill>
                <a:prstClr val="black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altLang="sv-SE">
                <a:solidFill>
                  <a:prstClr val="black"/>
                </a:solidFill>
              </a:rPr>
              <a:t>e-mail</a:t>
            </a:r>
          </a:p>
          <a:p>
            <a:pPr algn="r">
              <a:spcBef>
                <a:spcPct val="0"/>
              </a:spcBef>
            </a:pPr>
            <a:r>
              <a:rPr lang="en-US" altLang="sv-SE">
                <a:solidFill>
                  <a:prstClr val="black"/>
                </a:solidFill>
              </a:rPr>
              <a:t>remote terminal access</a:t>
            </a:r>
          </a:p>
          <a:p>
            <a:pPr algn="r">
              <a:spcBef>
                <a:spcPct val="0"/>
              </a:spcBef>
            </a:pPr>
            <a:r>
              <a:rPr lang="en-US" altLang="sv-SE">
                <a:solidFill>
                  <a:prstClr val="black"/>
                </a:solidFill>
              </a:rPr>
              <a:t>Web </a:t>
            </a:r>
          </a:p>
          <a:p>
            <a:pPr algn="r">
              <a:spcBef>
                <a:spcPct val="0"/>
              </a:spcBef>
            </a:pPr>
            <a:r>
              <a:rPr lang="en-US" altLang="sv-SE">
                <a:solidFill>
                  <a:prstClr val="black"/>
                </a:solidFill>
              </a:rPr>
              <a:t>file transfer</a:t>
            </a:r>
          </a:p>
          <a:p>
            <a:pPr algn="r">
              <a:spcBef>
                <a:spcPct val="0"/>
              </a:spcBef>
            </a:pPr>
            <a:r>
              <a:rPr lang="en-US" altLang="sv-SE">
                <a:solidFill>
                  <a:prstClr val="black"/>
                </a:solidFill>
              </a:rPr>
              <a:t>streaming multimedia</a:t>
            </a:r>
          </a:p>
          <a:p>
            <a:pPr algn="r">
              <a:spcBef>
                <a:spcPct val="0"/>
              </a:spcBef>
            </a:pPr>
            <a:endParaRPr lang="en-US" altLang="sv-SE">
              <a:solidFill>
                <a:prstClr val="black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altLang="sv-SE">
                <a:solidFill>
                  <a:prstClr val="black"/>
                </a:solidFill>
              </a:rPr>
              <a:t>Internet telephony</a:t>
            </a:r>
          </a:p>
          <a:p>
            <a:pPr algn="r">
              <a:spcBef>
                <a:spcPct val="0"/>
              </a:spcBef>
            </a:pPr>
            <a:endParaRPr lang="en-US" altLang="sv-SE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4725989" y="1458914"/>
            <a:ext cx="282098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b="1">
                <a:solidFill>
                  <a:prstClr val="black"/>
                </a:solidFill>
              </a:rPr>
              <a:t>application</a:t>
            </a:r>
          </a:p>
          <a:p>
            <a:pPr>
              <a:spcBef>
                <a:spcPct val="0"/>
              </a:spcBef>
            </a:pPr>
            <a:r>
              <a:rPr lang="en-US" altLang="sv-SE" b="1">
                <a:solidFill>
                  <a:prstClr val="black"/>
                </a:solidFill>
              </a:rPr>
              <a:t>layer protocol</a:t>
            </a:r>
            <a:endParaRPr lang="en-US" altLang="sv-SE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endParaRPr lang="en-US" altLang="sv-SE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sv-SE">
                <a:solidFill>
                  <a:prstClr val="black"/>
                </a:solidFill>
              </a:rPr>
              <a:t>SMTP [RFC 2821]</a:t>
            </a:r>
          </a:p>
          <a:p>
            <a:pPr>
              <a:spcBef>
                <a:spcPct val="0"/>
              </a:spcBef>
            </a:pPr>
            <a:r>
              <a:rPr lang="en-US" altLang="sv-SE">
                <a:solidFill>
                  <a:prstClr val="black"/>
                </a:solidFill>
              </a:rPr>
              <a:t>Telnet [RFC 854]</a:t>
            </a:r>
          </a:p>
          <a:p>
            <a:pPr>
              <a:spcBef>
                <a:spcPct val="0"/>
              </a:spcBef>
            </a:pPr>
            <a:r>
              <a:rPr lang="en-US" altLang="sv-SE">
                <a:solidFill>
                  <a:prstClr val="black"/>
                </a:solidFill>
              </a:rPr>
              <a:t>HTTP [RFC 2616]</a:t>
            </a:r>
          </a:p>
          <a:p>
            <a:pPr>
              <a:spcBef>
                <a:spcPct val="0"/>
              </a:spcBef>
            </a:pPr>
            <a:r>
              <a:rPr lang="en-US" altLang="sv-SE">
                <a:solidFill>
                  <a:prstClr val="black"/>
                </a:solidFill>
              </a:rPr>
              <a:t>FTP [RFC 959]</a:t>
            </a:r>
          </a:p>
          <a:p>
            <a:pPr>
              <a:spcBef>
                <a:spcPct val="0"/>
              </a:spcBef>
            </a:pPr>
            <a:r>
              <a:rPr lang="en-US" altLang="sv-SE">
                <a:solidFill>
                  <a:prstClr val="black"/>
                </a:solidFill>
              </a:rPr>
              <a:t>HTTP (e.g., YouTube), </a:t>
            </a:r>
            <a:br>
              <a:rPr lang="en-US" altLang="sv-SE">
                <a:solidFill>
                  <a:prstClr val="black"/>
                </a:solidFill>
              </a:rPr>
            </a:br>
            <a:r>
              <a:rPr lang="en-US" altLang="sv-SE">
                <a:solidFill>
                  <a:prstClr val="black"/>
                </a:solidFill>
              </a:rPr>
              <a:t>RTP [RFC 1889]</a:t>
            </a:r>
          </a:p>
          <a:p>
            <a:pPr>
              <a:spcBef>
                <a:spcPct val="0"/>
              </a:spcBef>
            </a:pPr>
            <a:r>
              <a:rPr lang="en-US" altLang="sv-SE">
                <a:solidFill>
                  <a:prstClr val="black"/>
                </a:solidFill>
              </a:rPr>
              <a:t>SIP, RTP, proprietary</a:t>
            </a:r>
          </a:p>
          <a:p>
            <a:pPr>
              <a:spcBef>
                <a:spcPct val="0"/>
              </a:spcBef>
            </a:pPr>
            <a:r>
              <a:rPr lang="en-US" altLang="sv-SE">
                <a:solidFill>
                  <a:prstClr val="black"/>
                </a:solidFill>
              </a:rPr>
              <a:t>(e.g., Skype)</a:t>
            </a:r>
            <a:endParaRPr lang="en-US" altLang="sv-SE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7554914" y="1477964"/>
            <a:ext cx="262413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b="1">
                <a:solidFill>
                  <a:prstClr val="black"/>
                </a:solidFill>
              </a:rPr>
              <a:t>underlying</a:t>
            </a:r>
          </a:p>
          <a:p>
            <a:pPr>
              <a:spcBef>
                <a:spcPct val="0"/>
              </a:spcBef>
            </a:pPr>
            <a:r>
              <a:rPr lang="en-US" altLang="sv-SE" b="1">
                <a:solidFill>
                  <a:prstClr val="black"/>
                </a:solidFill>
              </a:rPr>
              <a:t>transport protocol</a:t>
            </a:r>
            <a:endParaRPr lang="en-US" altLang="sv-SE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endParaRPr lang="en-US" altLang="sv-SE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sv-SE">
                <a:solidFill>
                  <a:prstClr val="black"/>
                </a:solidFill>
              </a:rPr>
              <a:t>TCP</a:t>
            </a:r>
          </a:p>
          <a:p>
            <a:pPr>
              <a:spcBef>
                <a:spcPct val="0"/>
              </a:spcBef>
            </a:pPr>
            <a:r>
              <a:rPr lang="en-US" altLang="sv-SE">
                <a:solidFill>
                  <a:prstClr val="black"/>
                </a:solidFill>
              </a:rPr>
              <a:t>TCP</a:t>
            </a:r>
          </a:p>
          <a:p>
            <a:pPr>
              <a:spcBef>
                <a:spcPct val="0"/>
              </a:spcBef>
            </a:pPr>
            <a:r>
              <a:rPr lang="en-US" altLang="sv-SE">
                <a:solidFill>
                  <a:prstClr val="black"/>
                </a:solidFill>
              </a:rPr>
              <a:t>TCP</a:t>
            </a:r>
          </a:p>
          <a:p>
            <a:pPr>
              <a:spcBef>
                <a:spcPct val="0"/>
              </a:spcBef>
            </a:pPr>
            <a:r>
              <a:rPr lang="en-US" altLang="sv-SE">
                <a:solidFill>
                  <a:prstClr val="black"/>
                </a:solidFill>
              </a:rPr>
              <a:t>TCP</a:t>
            </a:r>
          </a:p>
          <a:p>
            <a:pPr>
              <a:spcBef>
                <a:spcPct val="0"/>
              </a:spcBef>
            </a:pPr>
            <a:r>
              <a:rPr lang="en-US" altLang="sv-SE">
                <a:solidFill>
                  <a:prstClr val="black"/>
                </a:solidFill>
              </a:rPr>
              <a:t>TCP or UDP</a:t>
            </a:r>
          </a:p>
          <a:p>
            <a:pPr>
              <a:spcBef>
                <a:spcPct val="0"/>
              </a:spcBef>
            </a:pPr>
            <a:endParaRPr lang="en-US" altLang="sv-SE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endParaRPr lang="en-US" altLang="sv-SE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sv-SE">
                <a:solidFill>
                  <a:prstClr val="black"/>
                </a:solidFill>
              </a:rPr>
              <a:t>TCP or UDP</a:t>
            </a:r>
          </a:p>
        </p:txBody>
      </p:sp>
      <p:sp>
        <p:nvSpPr>
          <p:cNvPr id="62472" name="Line 7"/>
          <p:cNvSpPr>
            <a:spLocks noChangeShapeType="1"/>
          </p:cNvSpPr>
          <p:nvPr/>
        </p:nvSpPr>
        <p:spPr bwMode="auto">
          <a:xfrm>
            <a:off x="2595563" y="2152651"/>
            <a:ext cx="7334250" cy="95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2473" name="Line 8"/>
          <p:cNvSpPr>
            <a:spLocks noChangeShapeType="1"/>
          </p:cNvSpPr>
          <p:nvPr/>
        </p:nvSpPr>
        <p:spPr bwMode="auto">
          <a:xfrm flipV="1">
            <a:off x="2547939" y="2743200"/>
            <a:ext cx="73247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2474" name="Line 9"/>
          <p:cNvSpPr>
            <a:spLocks noChangeShapeType="1"/>
          </p:cNvSpPr>
          <p:nvPr/>
        </p:nvSpPr>
        <p:spPr bwMode="auto">
          <a:xfrm flipV="1">
            <a:off x="2568575" y="3038475"/>
            <a:ext cx="72961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2475" name="Line 10"/>
          <p:cNvSpPr>
            <a:spLocks noChangeShapeType="1"/>
          </p:cNvSpPr>
          <p:nvPr/>
        </p:nvSpPr>
        <p:spPr bwMode="auto">
          <a:xfrm flipV="1">
            <a:off x="2566988" y="3333750"/>
            <a:ext cx="7277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2476" name="Line 11"/>
          <p:cNvSpPr>
            <a:spLocks noChangeShapeType="1"/>
          </p:cNvSpPr>
          <p:nvPr/>
        </p:nvSpPr>
        <p:spPr bwMode="auto">
          <a:xfrm flipV="1">
            <a:off x="2597150" y="3657601"/>
            <a:ext cx="7258050" cy="95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2477" name="Line 12"/>
          <p:cNvSpPr>
            <a:spLocks noChangeShapeType="1"/>
          </p:cNvSpPr>
          <p:nvPr/>
        </p:nvSpPr>
        <p:spPr bwMode="auto">
          <a:xfrm flipV="1">
            <a:off x="2538413" y="4257675"/>
            <a:ext cx="7315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V="1">
            <a:off x="2363789" y="4881563"/>
            <a:ext cx="73437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2116978" y="1222576"/>
            <a:ext cx="45719" cy="37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17" y="1680449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6452" y="871378"/>
            <a:ext cx="598554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General description and functionality</a:t>
            </a:r>
          </a:p>
          <a:p>
            <a:pPr lvl="1"/>
            <a:r>
              <a:rPr lang="en-US" sz="2000" dirty="0">
                <a:solidFill>
                  <a:prstClr val="white">
                    <a:lumMod val="65000"/>
                  </a:prstClr>
                </a:solidFill>
              </a:rPr>
              <a:t>Authentication, cookies and related aspects</a:t>
            </a:r>
          </a:p>
          <a:p>
            <a:pPr lvl="1"/>
            <a:r>
              <a:rPr lang="en-US" sz="2000" dirty="0">
                <a:solidFill>
                  <a:prstClr val="white">
                    <a:lumMod val="65000"/>
                  </a:prstClr>
                </a:solidFill>
              </a:rPr>
              <a:t>Caching and proxies</a:t>
            </a:r>
            <a:endParaRPr lang="en-US" altLang="sv-SE" sz="2400" dirty="0">
              <a:solidFill>
                <a:prstClr val="white">
                  <a:lumMod val="65000"/>
                </a:prstClr>
              </a:solidFill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white">
                    <a:lumMod val="65000"/>
                  </a:prstClr>
                </a:solidFill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white">
                    <a:lumMod val="65000"/>
                  </a:prstClr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8080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70F8D0-4732-4C4E-95F9-4A1E26FF13A0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13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597696" y="25402"/>
            <a:ext cx="7772400" cy="892175"/>
          </a:xfrm>
        </p:spPr>
        <p:txBody>
          <a:bodyPr/>
          <a:lstStyle/>
          <a:p>
            <a:r>
              <a:rPr lang="en-US" altLang="sv-SE" dirty="0" smtClean="0">
                <a:ea typeface="ＭＳ Ｐゴシック" panose="020B0600070205080204" pitchFamily="34" charset="-128"/>
              </a:rPr>
              <a:t>Web and HTTP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891" y="1360489"/>
            <a:ext cx="10723418" cy="31257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sv-SE" i="1" dirty="0" smtClean="0">
                <a:ea typeface="ＭＳ Ｐゴシック" panose="020B0600070205080204" pitchFamily="34" charset="-128"/>
              </a:rPr>
              <a:t>First, some jargon…</a:t>
            </a:r>
          </a:p>
          <a:p>
            <a:r>
              <a:rPr lang="en-US" altLang="sv-SE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web page</a:t>
            </a:r>
            <a:r>
              <a:rPr lang="en-US" altLang="sv-SE" sz="2400" dirty="0">
                <a:ea typeface="ＭＳ Ｐゴシック" panose="020B0600070205080204" pitchFamily="34" charset="-128"/>
              </a:rPr>
              <a:t> consists of </a:t>
            </a:r>
            <a:r>
              <a:rPr lang="en-US" altLang="sv-SE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objects</a:t>
            </a:r>
          </a:p>
          <a:p>
            <a:r>
              <a:rPr lang="en-US" altLang="sv-SE" sz="2400" dirty="0">
                <a:ea typeface="ＭＳ Ｐゴシック" panose="020B0600070205080204" pitchFamily="34" charset="-128"/>
              </a:rPr>
              <a:t>object can be HTML file, JPEG image, Java applet, audio file,…</a:t>
            </a:r>
          </a:p>
          <a:p>
            <a:r>
              <a:rPr lang="en-US" altLang="sv-SE" sz="2400" dirty="0">
                <a:ea typeface="ＭＳ Ｐゴシック" panose="020B0600070205080204" pitchFamily="34" charset="-128"/>
              </a:rPr>
              <a:t>web page consists of </a:t>
            </a:r>
            <a:r>
              <a:rPr lang="en-US" altLang="sv-SE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base HTML-file</a:t>
            </a:r>
            <a:r>
              <a:rPr lang="en-US" altLang="sv-SE" sz="2400" dirty="0">
                <a:ea typeface="ＭＳ Ｐゴシック" panose="020B0600070205080204" pitchFamily="34" charset="-128"/>
              </a:rPr>
              <a:t> which includes </a:t>
            </a:r>
            <a:r>
              <a:rPr lang="en-US" altLang="sv-SE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several referenced objects</a:t>
            </a:r>
          </a:p>
          <a:p>
            <a:r>
              <a:rPr lang="en-US" altLang="sv-SE" sz="2400" dirty="0">
                <a:ea typeface="ＭＳ Ｐゴシック" panose="020B0600070205080204" pitchFamily="34" charset="-128"/>
              </a:rPr>
              <a:t>each object is addressable by a </a:t>
            </a:r>
            <a:r>
              <a:rPr lang="en-US" altLang="sv-SE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URL, </a:t>
            </a:r>
            <a:r>
              <a:rPr lang="en-US" altLang="sv-SE" sz="2400" dirty="0">
                <a:ea typeface="ＭＳ Ｐゴシック" panose="020B0600070205080204" pitchFamily="34" charset="-128"/>
              </a:rPr>
              <a:t>e.g.,</a:t>
            </a:r>
          </a:p>
          <a:p>
            <a:pPr>
              <a:buFont typeface="Wingdings" panose="05000000000000000000" pitchFamily="2" charset="2"/>
              <a:buNone/>
            </a:pP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100357" name="Group 10"/>
          <p:cNvGrpSpPr>
            <a:grpSpLocks/>
          </p:cNvGrpSpPr>
          <p:nvPr/>
        </p:nvGrpSpPr>
        <p:grpSpPr bwMode="auto">
          <a:xfrm>
            <a:off x="2725739" y="4486275"/>
            <a:ext cx="6835775" cy="1144588"/>
            <a:chOff x="788" y="2955"/>
            <a:chExt cx="4306" cy="721"/>
          </a:xfrm>
        </p:grpSpPr>
        <p:sp>
          <p:nvSpPr>
            <p:cNvPr id="100359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sv-SE" sz="2400" dirty="0">
                  <a:solidFill>
                    <a:prstClr val="black"/>
                  </a:solidFill>
                  <a:latin typeface="Courier New" panose="02070309020205020404" pitchFamily="49" charset="0"/>
                </a:rPr>
                <a:t>www.someschool.edu/someDept/pic.gif</a:t>
              </a:r>
            </a:p>
          </p:txBody>
        </p:sp>
        <p:sp>
          <p:nvSpPr>
            <p:cNvPr id="100360" name="AutoShape 6"/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 sz="240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0361" name="AutoShape 7"/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 sz="240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0362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sv-SE" sz="2400">
                  <a:solidFill>
                    <a:prstClr val="black"/>
                  </a:solidFill>
                </a:rPr>
                <a:t>host name</a:t>
              </a:r>
            </a:p>
          </p:txBody>
        </p:sp>
        <p:sp>
          <p:nvSpPr>
            <p:cNvPr id="100363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sv-SE" sz="2400">
                  <a:solidFill>
                    <a:prstClr val="black"/>
                  </a:solidFill>
                </a:rPr>
                <a:t>path</a:t>
              </a:r>
              <a:r>
                <a:rPr lang="en-US" altLang="sv-SE" sz="2400">
                  <a:solidFill>
                    <a:prstClr val="black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sv-SE" sz="2400">
                  <a:solidFill>
                    <a:prstClr val="black"/>
                  </a:solidFill>
                </a:rPr>
                <a:t>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10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705976" y="6270625"/>
            <a:ext cx="58102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A2D7B17-789A-44B4-915F-3F476DEB15EC}" type="slidenum">
              <a:rPr lang="en-US" altLang="zh-CN" sz="1200">
                <a:solidFill>
                  <a:prstClr val="black"/>
                </a:solidFill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zh-CN" sz="1200">
              <a:solidFill>
                <a:prstClr val="black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5313" y="260649"/>
            <a:ext cx="8513763" cy="504056"/>
          </a:xfrm>
        </p:spPr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HTTP: </a:t>
            </a:r>
            <a:r>
              <a:rPr lang="en-US" altLang="zh-CN" dirty="0">
                <a:solidFill>
                  <a:srgbClr val="CC0000"/>
                </a:solidFill>
                <a:ea typeface="ＭＳ Ｐゴシック" pitchFamily="34" charset="-128"/>
              </a:rPr>
              <a:t>hypertext transfer </a:t>
            </a:r>
            <a:r>
              <a:rPr lang="en-US" altLang="zh-CN" dirty="0" smtClean="0">
                <a:solidFill>
                  <a:srgbClr val="CC0000"/>
                </a:solidFill>
                <a:ea typeface="ＭＳ Ｐゴシック" pitchFamily="34" charset="-128"/>
              </a:rPr>
              <a:t>protocol </a:t>
            </a:r>
            <a:r>
              <a:rPr lang="en-US" altLang="zh-CN" dirty="0" smtClean="0">
                <a:ea typeface="ＭＳ Ｐゴシック" pitchFamily="34" charset="-128"/>
              </a:rPr>
              <a:t>overview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1987" y="1217078"/>
            <a:ext cx="5552070" cy="1582219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zh-CN" dirty="0" smtClean="0">
                <a:ea typeface="ＭＳ Ｐゴシック" pitchFamily="34" charset="-128"/>
              </a:rPr>
              <a:t>Web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application layer protocol</a:t>
            </a:r>
          </a:p>
          <a:p>
            <a:pPr>
              <a:lnSpc>
                <a:spcPct val="75000"/>
              </a:lnSpc>
            </a:pPr>
            <a:r>
              <a:rPr lang="en-US" altLang="zh-CN" sz="2200" i="1" dirty="0">
                <a:solidFill>
                  <a:srgbClr val="CC0000"/>
                </a:solidFill>
                <a:ea typeface="ＭＳ Ｐゴシック" pitchFamily="34" charset="-128"/>
              </a:rPr>
              <a:t>http client</a:t>
            </a:r>
            <a:r>
              <a:rPr lang="en-US" altLang="zh-CN" sz="2200" i="1" dirty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en-US" altLang="zh-CN" sz="2200" dirty="0">
                <a:ea typeface="ＭＳ Ｐゴシック" pitchFamily="34" charset="-128"/>
              </a:rPr>
              <a:t> web browser; requests, receives, </a:t>
            </a:r>
            <a:r>
              <a:rPr lang="en-US" altLang="ja-JP" sz="2200" dirty="0">
                <a:ea typeface="ＭＳ Ｐゴシック" pitchFamily="34" charset="-128"/>
              </a:rPr>
              <a:t>displays Web objects </a:t>
            </a:r>
          </a:p>
          <a:p>
            <a:pPr>
              <a:lnSpc>
                <a:spcPct val="75000"/>
              </a:lnSpc>
            </a:pPr>
            <a:r>
              <a:rPr lang="en-US" altLang="zh-CN" sz="2200" i="1" dirty="0">
                <a:solidFill>
                  <a:srgbClr val="CC0000"/>
                </a:solidFill>
                <a:ea typeface="ＭＳ Ｐゴシック" pitchFamily="34" charset="-128"/>
              </a:rPr>
              <a:t>http server:</a:t>
            </a:r>
            <a:r>
              <a:rPr lang="en-US" altLang="zh-CN" sz="2200" dirty="0">
                <a:ea typeface="ＭＳ Ｐゴシック" pitchFamily="34" charset="-128"/>
              </a:rPr>
              <a:t> Web server sends objects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6089651" y="2455864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Firefox browser</a:t>
            </a:r>
            <a:endParaRPr lang="en-US" altLang="zh-CN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9032875" y="3836989"/>
            <a:ext cx="1346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server</a:t>
            </a:r>
            <a:endParaRPr lang="en-US" altLang="zh-CN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84" name="Text Box 23"/>
          <p:cNvSpPr txBox="1">
            <a:spLocks noChangeArrowheads="1"/>
          </p:cNvSpPr>
          <p:nvPr/>
        </p:nvSpPr>
        <p:spPr bwMode="auto">
          <a:xfrm>
            <a:off x="6343650" y="5218114"/>
            <a:ext cx="15255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iphone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Safari browser</a:t>
            </a:r>
            <a:endParaRPr lang="en-US" altLang="zh-CN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302500" y="2136775"/>
            <a:ext cx="2101850" cy="946150"/>
            <a:chOff x="3640" y="1346"/>
            <a:chExt cx="1324" cy="596"/>
          </a:xfrm>
        </p:grpSpPr>
        <p:sp>
          <p:nvSpPr>
            <p:cNvPr id="24632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633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dirty="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HTTP request</a:t>
              </a:r>
              <a:endParaRPr lang="en-US" altLang="zh-CN" sz="24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7413626" y="2344739"/>
            <a:ext cx="1971675" cy="904875"/>
            <a:chOff x="4141" y="394"/>
            <a:chExt cx="1242" cy="570"/>
          </a:xfrm>
        </p:grpSpPr>
        <p:sp>
          <p:nvSpPr>
            <p:cNvPr id="24630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631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HTTP response</a:t>
              </a:r>
              <a:endParaRPr lang="en-US" altLang="zh-CN"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 rot="-3183056">
            <a:off x="7278688" y="3630613"/>
            <a:ext cx="2101850" cy="946150"/>
            <a:chOff x="3640" y="1346"/>
            <a:chExt cx="1324" cy="596"/>
          </a:xfrm>
        </p:grpSpPr>
        <p:sp>
          <p:nvSpPr>
            <p:cNvPr id="24628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629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HTTP request</a:t>
              </a:r>
              <a:endParaRPr lang="en-US" altLang="zh-CN"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-3264937">
            <a:off x="7324726" y="3870326"/>
            <a:ext cx="1971675" cy="904875"/>
            <a:chOff x="4141" y="394"/>
            <a:chExt cx="1242" cy="570"/>
          </a:xfrm>
        </p:grpSpPr>
        <p:sp>
          <p:nvSpPr>
            <p:cNvPr id="24626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627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HTTP response</a:t>
              </a:r>
              <a:endParaRPr lang="en-US" altLang="zh-CN"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pic>
        <p:nvPicPr>
          <p:cNvPr id="24589" name="Picture 43" descr="iphone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286251"/>
            <a:ext cx="38258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0" name="Group 44"/>
          <p:cNvGrpSpPr>
            <a:grpSpLocks/>
          </p:cNvGrpSpPr>
          <p:nvPr/>
        </p:nvGrpSpPr>
        <p:grpSpPr bwMode="auto">
          <a:xfrm>
            <a:off x="6281738" y="1468438"/>
            <a:ext cx="1066800" cy="1079500"/>
            <a:chOff x="-44" y="1473"/>
            <a:chExt cx="981" cy="1105"/>
          </a:xfrm>
        </p:grpSpPr>
        <p:pic>
          <p:nvPicPr>
            <p:cNvPr id="2462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2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24591" name="Group 47"/>
          <p:cNvGrpSpPr>
            <a:grpSpLocks/>
          </p:cNvGrpSpPr>
          <p:nvPr/>
        </p:nvGrpSpPr>
        <p:grpSpPr bwMode="auto">
          <a:xfrm>
            <a:off x="9402764" y="2633663"/>
            <a:ext cx="695325" cy="1282700"/>
            <a:chOff x="4140" y="429"/>
            <a:chExt cx="1425" cy="2396"/>
          </a:xfrm>
        </p:grpSpPr>
        <p:sp>
          <p:nvSpPr>
            <p:cNvPr id="24592" name="Freeform 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593" name="Rectangle 49"/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594" name="Freeform 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595" name="Freeform 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596" name="Rectangle 52"/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24597" name="Group 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4622" name="AutoShape 54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23" name="AutoShape 55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4598" name="Rectangle 56"/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24599" name="Group 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620" name="AutoShape 58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21" name="AutoShape 59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4600" name="Rectangle 60"/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601" name="Rectangle 61"/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24602" name="Group 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618" name="AutoShape 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19" name="AutoShape 64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4603" name="Freeform 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4604" name="Group 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616" name="AutoShape 6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17" name="AutoShape 68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4605" name="Rectangle 69"/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606" name="Freeform 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607" name="Freeform 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608" name="Oval 72"/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609" name="Freeform 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610" name="AutoShape 74"/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611" name="AutoShape 75"/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612" name="Oval 76"/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613" name="Oval 77"/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614" name="Oval 78"/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4615" name="Rectangle 79"/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651987" y="2979452"/>
            <a:ext cx="5628164" cy="30128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i="1" dirty="0">
                <a:solidFill>
                  <a:srgbClr val="CC0000"/>
                </a:solidFill>
                <a:ea typeface="ＭＳ Ｐゴシック" pitchFamily="34" charset="-128"/>
              </a:rPr>
              <a:t>uses TCP: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200" dirty="0">
                <a:solidFill>
                  <a:prstClr val="black"/>
                </a:solidFill>
                <a:ea typeface="ＭＳ Ｐゴシック" pitchFamily="34" charset="-128"/>
              </a:rPr>
              <a:t>client initiates TCP connection to server,  </a:t>
            </a:r>
            <a:r>
              <a:rPr lang="en-US" altLang="zh-CN" sz="2200" b="1" dirty="0">
                <a:solidFill>
                  <a:prstClr val="black"/>
                </a:solidFill>
                <a:ea typeface="ＭＳ Ｐゴシック" pitchFamily="34" charset="-128"/>
              </a:rPr>
              <a:t>port 80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200" dirty="0">
                <a:solidFill>
                  <a:prstClr val="black"/>
                </a:solidFill>
                <a:ea typeface="ＭＳ Ｐゴシック" pitchFamily="34" charset="-128"/>
              </a:rPr>
              <a:t>server accepts TCP connection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200" dirty="0">
                <a:solidFill>
                  <a:prstClr val="black"/>
                </a:solidFill>
                <a:ea typeface="ＭＳ Ｐゴシック" pitchFamily="34" charset="-128"/>
              </a:rPr>
              <a:t>HTTP messages (application-layer protocol messages) exchanged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200" dirty="0">
                <a:solidFill>
                  <a:prstClr val="black"/>
                </a:solidFill>
                <a:ea typeface="ＭＳ Ｐゴシック" pitchFamily="34" charset="-128"/>
              </a:rPr>
              <a:t>TCP connection closed</a:t>
            </a:r>
          </a:p>
        </p:txBody>
      </p:sp>
    </p:spTree>
    <p:extLst>
      <p:ext uri="{BB962C8B-B14F-4D97-AF65-F5344CB8AC3E}">
        <p14:creationId xmlns:p14="http://schemas.microsoft.com/office/powerpoint/2010/main" val="25747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1B2CEAA6-8847-4F16-AEC5-2FB1AB1BB89F}" type="slidenum">
              <a:rPr lang="en-US" altLang="zh-CN" sz="1400">
                <a:solidFill>
                  <a:prstClr val="black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zh-CN" sz="1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52" name="Line 11"/>
          <p:cNvSpPr>
            <a:spLocks noChangeShapeType="1"/>
          </p:cNvSpPr>
          <p:nvPr/>
        </p:nvSpPr>
        <p:spPr bwMode="auto">
          <a:xfrm>
            <a:off x="339590" y="2051830"/>
            <a:ext cx="0" cy="449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7653" name="Rectangle 13"/>
          <p:cNvSpPr>
            <a:spLocks noChangeArrowheads="1"/>
          </p:cNvSpPr>
          <p:nvPr/>
        </p:nvSpPr>
        <p:spPr bwMode="auto">
          <a:xfrm>
            <a:off x="1762126" y="6019801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v-SE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6925" y="257176"/>
            <a:ext cx="7772400" cy="507529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http example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276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6489" y="964730"/>
            <a:ext cx="6638131" cy="7889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400" dirty="0">
                <a:ea typeface="宋体" charset="-122"/>
              </a:rPr>
              <a:t>user enters URL </a:t>
            </a:r>
          </a:p>
          <a:p>
            <a:pPr>
              <a:buFont typeface="ZapfDingbats" pitchFamily="82" charset="2"/>
              <a:buNone/>
            </a:pPr>
            <a:r>
              <a:rPr lang="en-US" altLang="zh-CN" sz="2400" dirty="0" err="1">
                <a:ea typeface="宋体" charset="-122"/>
              </a:rPr>
              <a:t>eg</a:t>
            </a:r>
            <a:r>
              <a:rPr lang="en-US" altLang="zh-CN" sz="2400" dirty="0">
                <a:ea typeface="宋体" charset="-122"/>
              </a:rPr>
              <a:t> </a:t>
            </a:r>
            <a:r>
              <a:rPr lang="en-US" altLang="zh-CN" sz="2000" dirty="0">
                <a:latin typeface="Arial" charset="0"/>
                <a:ea typeface="宋体" charset="-122"/>
              </a:rPr>
              <a:t>www.someSchool.edu/someDepartment/home.index</a:t>
            </a:r>
            <a:endParaRPr lang="en-US" altLang="zh-CN" sz="2400" dirty="0">
              <a:ea typeface="宋体" charset="-122"/>
            </a:endParaRPr>
          </a:p>
        </p:txBody>
      </p:sp>
      <p:sp>
        <p:nvSpPr>
          <p:cNvPr id="276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03554" y="1901797"/>
            <a:ext cx="4970598" cy="13335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1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.</a:t>
            </a:r>
            <a:r>
              <a:rPr lang="en-US" altLang="zh-CN" sz="1800" dirty="0" smtClean="0">
                <a:ea typeface="宋体" charset="-122"/>
              </a:rPr>
              <a:t> </a:t>
            </a:r>
            <a:r>
              <a:rPr lang="en-US" altLang="zh-CN" sz="1800" b="1" dirty="0">
                <a:ea typeface="宋体" charset="-122"/>
              </a:rPr>
              <a:t>http client </a:t>
            </a:r>
            <a:r>
              <a:rPr lang="en-US" altLang="zh-CN" sz="1800" dirty="0">
                <a:ea typeface="宋体" charset="-122"/>
              </a:rPr>
              <a:t>initiates TCP connection to http server (process) at </a:t>
            </a:r>
            <a:r>
              <a:rPr lang="en-US" altLang="zh-CN" sz="1800" dirty="0">
                <a:latin typeface="Arial" charset="0"/>
                <a:ea typeface="宋体" charset="-122"/>
              </a:rPr>
              <a:t>www.someSchool.edu.</a:t>
            </a:r>
            <a:r>
              <a:rPr lang="en-US" altLang="zh-CN" sz="1800" dirty="0">
                <a:ea typeface="宋体" charset="-122"/>
              </a:rPr>
              <a:t> Port 80 is default for http server.</a:t>
            </a:r>
            <a:endParaRPr lang="en-US" altLang="zh-CN" sz="2000" dirty="0">
              <a:ea typeface="宋体" charset="-122"/>
            </a:endParaRPr>
          </a:p>
        </p:txBody>
      </p:sp>
      <p:sp>
        <p:nvSpPr>
          <p:cNvPr id="27657" name="Rectangle 5"/>
          <p:cNvSpPr>
            <a:spLocks noChangeArrowheads="1"/>
          </p:cNvSpPr>
          <p:nvPr/>
        </p:nvSpPr>
        <p:spPr bwMode="auto">
          <a:xfrm>
            <a:off x="1003553" y="3422678"/>
            <a:ext cx="4949572" cy="919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0504D"/>
              </a:buClr>
              <a:buFont typeface="ZapfDingbats" pitchFamily="82" charset="2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Calibri"/>
              </a:rPr>
              <a:t>3</a:t>
            </a:r>
            <a:r>
              <a:rPr lang="en-US" altLang="zh-CN" sz="2000" dirty="0" smtClean="0">
                <a:solidFill>
                  <a:srgbClr val="FF0000"/>
                </a:solidFill>
                <a:latin typeface="Calibri"/>
              </a:rPr>
              <a:t>a.</a:t>
            </a:r>
            <a:r>
              <a:rPr lang="en-US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</a:rPr>
              <a:t>client sends http </a:t>
            </a:r>
            <a:r>
              <a:rPr lang="en-US" altLang="zh-CN" sz="1800" i="1" dirty="0">
                <a:solidFill>
                  <a:srgbClr val="C0504D"/>
                </a:solidFill>
                <a:latin typeface="Calibri"/>
              </a:rPr>
              <a:t>request message</a:t>
            </a:r>
            <a:r>
              <a:rPr lang="en-US" altLang="zh-CN" sz="1800" dirty="0">
                <a:solidFill>
                  <a:prstClr val="black"/>
                </a:solidFill>
                <a:latin typeface="Calibri"/>
              </a:rPr>
              <a:t> (containing URL) into TCP connection socket</a:t>
            </a:r>
          </a:p>
        </p:txBody>
      </p:sp>
      <p:sp>
        <p:nvSpPr>
          <p:cNvPr id="27658" name="Rectangle 6"/>
          <p:cNvSpPr>
            <a:spLocks noChangeArrowheads="1"/>
          </p:cNvSpPr>
          <p:nvPr/>
        </p:nvSpPr>
        <p:spPr bwMode="auto">
          <a:xfrm>
            <a:off x="6515099" y="2133204"/>
            <a:ext cx="5247409" cy="12961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0504D"/>
              </a:buClr>
              <a:buFont typeface="ZapfDingbats" pitchFamily="82" charset="2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en-US" altLang="zh-CN" sz="2000" dirty="0" smtClean="0">
                <a:solidFill>
                  <a:srgbClr val="FF0000"/>
                </a:solidFill>
                <a:latin typeface="Calibri"/>
              </a:rPr>
              <a:t>.</a:t>
            </a:r>
            <a:r>
              <a:rPr lang="en-US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zh-CN" sz="1800" b="1" dirty="0">
                <a:solidFill>
                  <a:prstClr val="black"/>
                </a:solidFill>
                <a:latin typeface="Calibri"/>
              </a:rPr>
              <a:t>http server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</a:rPr>
              <a:t>at host www.someSchool.edu waiting for TCP connection at port 80.  “accepts” connection, notifying client</a:t>
            </a:r>
            <a:endParaRPr lang="en-US" altLang="zh-CN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59" name="Rectangle 7"/>
          <p:cNvSpPr>
            <a:spLocks noChangeArrowheads="1"/>
          </p:cNvSpPr>
          <p:nvPr/>
        </p:nvSpPr>
        <p:spPr bwMode="auto">
          <a:xfrm>
            <a:off x="6524136" y="3686176"/>
            <a:ext cx="5233025" cy="1171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0504D"/>
              </a:buClr>
              <a:buFont typeface="ZapfDingbats" pitchFamily="82" charset="2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Calibri"/>
              </a:rPr>
              <a:t>3</a:t>
            </a:r>
            <a:r>
              <a:rPr lang="en-US" altLang="zh-CN" sz="2000" dirty="0" smtClean="0">
                <a:solidFill>
                  <a:srgbClr val="FF0000"/>
                </a:solidFill>
                <a:latin typeface="Calibri"/>
              </a:rPr>
              <a:t>b</a:t>
            </a:r>
            <a:r>
              <a:rPr lang="en-US" altLang="zh-CN" sz="2000" dirty="0" smtClean="0">
                <a:solidFill>
                  <a:srgbClr val="FF0000"/>
                </a:solidFill>
                <a:latin typeface="Calibri"/>
              </a:rPr>
              <a:t>.</a:t>
            </a:r>
            <a:r>
              <a:rPr lang="en-US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</a:rPr>
              <a:t>server receives request, forms </a:t>
            </a:r>
            <a:r>
              <a:rPr lang="en-US" altLang="zh-CN" sz="1800" i="1" dirty="0">
                <a:solidFill>
                  <a:srgbClr val="C0504D"/>
                </a:solidFill>
                <a:latin typeface="Calibri"/>
              </a:rPr>
              <a:t>response message</a:t>
            </a:r>
            <a:r>
              <a:rPr lang="en-US" altLang="zh-CN" sz="1800" dirty="0">
                <a:solidFill>
                  <a:prstClr val="black"/>
                </a:solidFill>
                <a:latin typeface="Calibri"/>
              </a:rPr>
              <a:t> with requested object (</a:t>
            </a:r>
            <a:r>
              <a:rPr lang="en-US" altLang="zh-CN" sz="1800" dirty="0" err="1">
                <a:solidFill>
                  <a:prstClr val="black"/>
                </a:solidFill>
                <a:latin typeface="Calibri"/>
              </a:rPr>
              <a:t>someDepartment</a:t>
            </a:r>
            <a:r>
              <a:rPr lang="en-US" altLang="zh-CN" sz="18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altLang="zh-CN" sz="1800" dirty="0" err="1">
                <a:solidFill>
                  <a:prstClr val="black"/>
                </a:solidFill>
                <a:latin typeface="Calibri"/>
              </a:rPr>
              <a:t>home.index</a:t>
            </a:r>
            <a:r>
              <a:rPr lang="en-US" altLang="zh-CN" sz="1800" dirty="0">
                <a:solidFill>
                  <a:prstClr val="black"/>
                </a:solidFill>
                <a:latin typeface="Calibri"/>
              </a:rPr>
              <a:t>), sends message into socket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5572126" y="2647951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5457826" y="3886201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7663" name="Text Box 12"/>
          <p:cNvSpPr txBox="1">
            <a:spLocks noChangeArrowheads="1"/>
          </p:cNvSpPr>
          <p:nvPr/>
        </p:nvSpPr>
        <p:spPr bwMode="auto">
          <a:xfrm>
            <a:off x="339590" y="5680825"/>
            <a:ext cx="663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0504D"/>
                </a:solidFill>
                <a:latin typeface="Calibri"/>
              </a:rPr>
              <a:t>time</a:t>
            </a:r>
            <a:endParaRPr lang="en-US" altLang="zh-CN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5543551" y="3162301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7665" name="Text Box 15"/>
          <p:cNvSpPr txBox="1">
            <a:spLocks noChangeArrowheads="1"/>
          </p:cNvSpPr>
          <p:nvPr/>
        </p:nvSpPr>
        <p:spPr bwMode="auto">
          <a:xfrm>
            <a:off x="8118764" y="942975"/>
            <a:ext cx="328352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xtLst/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prstClr val="black"/>
                </a:solidFill>
                <a:latin typeface="Arial" charset="0"/>
              </a:rPr>
              <a:t>(contains text,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prstClr val="black"/>
                </a:solidFill>
                <a:latin typeface="Arial" charset="0"/>
              </a:rPr>
              <a:t>references to 10 </a:t>
            </a:r>
            <a:r>
              <a:rPr lang="en-US" altLang="zh-CN" sz="1800" dirty="0" smtClean="0">
                <a:solidFill>
                  <a:prstClr val="black"/>
                </a:solidFill>
                <a:latin typeface="Arial" charset="0"/>
              </a:rPr>
              <a:t>jpeg </a:t>
            </a:r>
            <a:r>
              <a:rPr lang="en-US" altLang="zh-CN" sz="1800" dirty="0">
                <a:solidFill>
                  <a:prstClr val="black"/>
                </a:solidFill>
                <a:latin typeface="Arial" charset="0"/>
              </a:rPr>
              <a:t>images)</a:t>
            </a:r>
            <a:endParaRPr lang="en-US" altLang="zh-CN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1003553" y="4548215"/>
            <a:ext cx="4963859" cy="1222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3</a:t>
            </a:r>
            <a:r>
              <a:rPr lang="en-US" altLang="zh-CN" sz="2000" dirty="0" smtClean="0">
                <a:solidFill>
                  <a:srgbClr val="FF0000"/>
                </a:solidFill>
              </a:rPr>
              <a:t>c</a:t>
            </a:r>
            <a:r>
              <a:rPr lang="en-US" altLang="zh-CN" sz="1800" dirty="0" smtClean="0">
                <a:solidFill>
                  <a:srgbClr val="FF0000"/>
                </a:solidFill>
              </a:rPr>
              <a:t>.</a:t>
            </a:r>
            <a:r>
              <a:rPr lang="en-US" altLang="zh-CN" sz="1800" dirty="0" smtClean="0">
                <a:solidFill>
                  <a:prstClr val="black"/>
                </a:solidFill>
              </a:rPr>
              <a:t> </a:t>
            </a:r>
            <a:r>
              <a:rPr lang="en-US" altLang="zh-CN" sz="1800" dirty="0">
                <a:solidFill>
                  <a:prstClr val="black"/>
                </a:solidFill>
              </a:rPr>
              <a:t>client receives response </a:t>
            </a:r>
            <a:r>
              <a:rPr lang="en-US" altLang="zh-CN" sz="1800" dirty="0" err="1">
                <a:solidFill>
                  <a:prstClr val="black"/>
                </a:solidFill>
              </a:rPr>
              <a:t>msg</a:t>
            </a:r>
            <a:r>
              <a:rPr lang="en-US" altLang="zh-CN" sz="1800" dirty="0">
                <a:solidFill>
                  <a:prstClr val="black"/>
                </a:solidFill>
              </a:rPr>
              <a:t> with file, displays html.  Parsing html file, finds 10 referenced jpeg  objects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6515100" y="5042006"/>
            <a:ext cx="5247408" cy="4333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0504D"/>
              </a:buClr>
              <a:buFont typeface="ZapfDingbats" pitchFamily="82" charset="2"/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4</a:t>
            </a:r>
            <a:r>
              <a:rPr lang="en-US" altLang="zh-CN" sz="2000" dirty="0" smtClean="0">
                <a:solidFill>
                  <a:srgbClr val="FF0000"/>
                </a:solidFill>
                <a:latin typeface="Calibri"/>
              </a:rPr>
              <a:t>.</a:t>
            </a:r>
            <a:r>
              <a:rPr lang="en-US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</a:rPr>
              <a:t>server closes TCP connection. </a:t>
            </a:r>
            <a:endParaRPr lang="en-US" altLang="zh-CN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828800" y="7408862"/>
            <a:ext cx="34290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v-SE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5190759" y="4634465"/>
            <a:ext cx="1629507" cy="756918"/>
          </a:xfrm>
          <a:prstGeom prst="line">
            <a:avLst/>
          </a:prstGeom>
          <a:noFill/>
          <a:ln w="2921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003554" y="5880880"/>
            <a:ext cx="4970598" cy="5052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0504D"/>
              </a:buClr>
              <a:buFont typeface="ZapfDingbats" pitchFamily="82" charset="2"/>
              <a:buNone/>
            </a:pPr>
            <a:r>
              <a:rPr lang="en-US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Calibri"/>
              </a:rPr>
              <a:t>Steps 1-5 repeated for each of 10 jpeg objects</a:t>
            </a:r>
          </a:p>
        </p:txBody>
      </p:sp>
    </p:spTree>
    <p:extLst>
      <p:ext uri="{BB962C8B-B14F-4D97-AF65-F5344CB8AC3E}">
        <p14:creationId xmlns:p14="http://schemas.microsoft.com/office/powerpoint/2010/main" val="34181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nimBg="1"/>
      <p:bldP spid="41993" grpId="0" animBg="1"/>
      <p:bldP spid="41998" grpId="0" animBg="1"/>
      <p:bldP spid="419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2181936-10C3-46EC-93A5-B991673A5DB3}" type="slidenum">
              <a:rPr lang="en-US" altLang="zh-CN" sz="1400">
                <a:solidFill>
                  <a:prstClr val="black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zh-CN" sz="1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046087" y="0"/>
            <a:ext cx="7772400" cy="838200"/>
          </a:xfrm>
        </p:spPr>
        <p:txBody>
          <a:bodyPr/>
          <a:lstStyle/>
          <a:p>
            <a:r>
              <a:rPr lang="en-US" altLang="zh-CN" sz="2800" dirty="0">
                <a:ea typeface="宋体" charset="-122"/>
              </a:rPr>
              <a:t>Non-persistent and persistent http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056" y="940297"/>
            <a:ext cx="5482070" cy="241094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Non-persistent (http1.0)</a:t>
            </a:r>
            <a:endParaRPr lang="en-US" altLang="zh-CN" sz="2000" dirty="0"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charset="-122"/>
              </a:rPr>
              <a:t>server parses request, responds, closes TCP connection</a:t>
            </a:r>
          </a:p>
          <a:p>
            <a:pPr>
              <a:lnSpc>
                <a:spcPct val="90000"/>
              </a:lnSpc>
            </a:pPr>
            <a:r>
              <a:rPr lang="en-US" altLang="zh-CN" sz="2000" i="1" dirty="0">
                <a:ea typeface="宋体" charset="-122"/>
              </a:rPr>
              <a:t>non-persistent HTTP response time =  2RTT+ file transmission  time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new TCP connection for each object </a:t>
            </a:r>
            <a:r>
              <a:rPr lang="en-US" altLang="zh-CN" sz="2000" dirty="0">
                <a:ea typeface="宋体" charset="-122"/>
              </a:rPr>
              <a:t>=&gt; extra overhead per object</a:t>
            </a:r>
          </a:p>
          <a:p>
            <a:pPr>
              <a:lnSpc>
                <a:spcPct val="90000"/>
              </a:lnSpc>
            </a:pPr>
            <a:endParaRPr lang="en-US" altLang="zh-CN" sz="2000" dirty="0">
              <a:ea typeface="宋体" charset="-122"/>
            </a:endParaRPr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1" y="971550"/>
            <a:ext cx="5638799" cy="2783032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Persistent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on same TCP connection:</a:t>
            </a:r>
            <a:r>
              <a:rPr lang="en-US" altLang="zh-CN" sz="2000" dirty="0">
                <a:ea typeface="宋体" charset="-122"/>
              </a:rPr>
              <a:t> server parses request, responds, parses new request,..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charset="-122"/>
              </a:rPr>
              <a:t>Client sends requests for all referenced objects as soon as it receives base HTML; 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charset="-122"/>
              </a:rPr>
              <a:t>Less overhead per object 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solidFill>
                  <a:srgbClr val="C00000"/>
                </a:solidFill>
                <a:ea typeface="宋体" charset="-122"/>
              </a:rPr>
              <a:t>Objects are fetched sequentially (http 1.1)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altLang="zh-CN" sz="1600" dirty="0">
                <a:solidFill>
                  <a:srgbClr val="C00000"/>
                </a:solidFill>
                <a:ea typeface="宋体" charset="-122"/>
              </a:rPr>
              <a:t>- update http/2: fetches in priority ordering</a:t>
            </a:r>
          </a:p>
          <a:p>
            <a:pPr>
              <a:lnSpc>
                <a:spcPct val="90000"/>
              </a:lnSpc>
            </a:pPr>
            <a:endParaRPr lang="en-US" altLang="zh-CN" sz="2000" dirty="0">
              <a:solidFill>
                <a:srgbClr val="C00000"/>
              </a:solidFill>
              <a:ea typeface="宋体" charset="-122"/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zh-CN" sz="2000" dirty="0">
              <a:ea typeface="宋体" charset="-122"/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zh-CN" sz="2000" dirty="0">
              <a:ea typeface="宋体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563" y="3608857"/>
            <a:ext cx="2719301" cy="30470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92006" y="5301208"/>
            <a:ext cx="5542794" cy="7571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400" dirty="0">
                <a:solidFill>
                  <a:srgbClr val="C00000"/>
                </a:solidFill>
              </a:rPr>
              <a:t>With both, browsers can open parallel sessions</a:t>
            </a:r>
          </a:p>
        </p:txBody>
      </p:sp>
    </p:spTree>
    <p:extLst>
      <p:ext uri="{BB962C8B-B14F-4D97-AF65-F5344CB8AC3E}">
        <p14:creationId xmlns:p14="http://schemas.microsoft.com/office/powerpoint/2010/main" val="155137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F84FDF2-C505-4BD5-8BD9-36741BF3A3B3}" type="slidenum">
              <a:rPr lang="en-US" altLang="zh-CN" sz="1200">
                <a:solidFill>
                  <a:prstClr val="black"/>
                </a:solidFill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zh-CN" sz="1200">
              <a:solidFill>
                <a:prstClr val="black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5426"/>
            <a:ext cx="7772400" cy="467271"/>
          </a:xfrm>
        </p:spPr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HTTP request message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1544" y="1193503"/>
            <a:ext cx="8229600" cy="1440160"/>
          </a:xfrm>
        </p:spPr>
        <p:txBody>
          <a:bodyPr/>
          <a:lstStyle/>
          <a:p>
            <a:r>
              <a:rPr lang="en-US" altLang="zh-CN" sz="2400" dirty="0">
                <a:ea typeface="ＭＳ Ｐゴシック" pitchFamily="34" charset="-128"/>
              </a:rPr>
              <a:t>two types of HTTP messages: </a:t>
            </a:r>
            <a:r>
              <a:rPr lang="en-US" altLang="zh-CN" sz="2400" i="1" dirty="0">
                <a:solidFill>
                  <a:srgbClr val="CC0000"/>
                </a:solidFill>
                <a:ea typeface="ＭＳ Ｐゴシック" pitchFamily="34" charset="-128"/>
              </a:rPr>
              <a:t>request</a:t>
            </a:r>
            <a:r>
              <a:rPr lang="en-US" altLang="zh-CN" sz="2400" dirty="0">
                <a:solidFill>
                  <a:srgbClr val="CC0000"/>
                </a:solidFill>
                <a:ea typeface="ＭＳ Ｐゴシック" pitchFamily="34" charset="-128"/>
              </a:rPr>
              <a:t>, </a:t>
            </a:r>
            <a:r>
              <a:rPr lang="en-US" altLang="zh-CN" sz="2400" i="1" dirty="0">
                <a:solidFill>
                  <a:srgbClr val="CC0000"/>
                </a:solidFill>
                <a:ea typeface="ＭＳ Ｐゴシック" pitchFamily="34" charset="-128"/>
              </a:rPr>
              <a:t>response</a:t>
            </a:r>
          </a:p>
          <a:p>
            <a:r>
              <a:rPr lang="en-US" altLang="zh-CN" sz="2400" dirty="0">
                <a:solidFill>
                  <a:srgbClr val="CC0000"/>
                </a:solidFill>
                <a:ea typeface="ＭＳ Ｐゴシック" pitchFamily="34" charset="-128"/>
              </a:rPr>
              <a:t>HTTP request message:</a:t>
            </a:r>
          </a:p>
          <a:p>
            <a:pPr lvl="1"/>
            <a:r>
              <a:rPr lang="en-US" altLang="zh-CN" sz="2000" dirty="0">
                <a:ea typeface="ＭＳ Ｐゴシック" pitchFamily="34" charset="-128"/>
              </a:rPr>
              <a:t>ASCII (human-readable format)</a:t>
            </a:r>
            <a:endParaRPr lang="en-US" altLang="zh-CN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1746250" y="3036889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request line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(GET, POST,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HEAD commands</a:t>
            </a:r>
            <a:r>
              <a:rPr lang="en-US" altLang="zh-CN" sz="200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)</a:t>
            </a:r>
            <a:endParaRPr lang="en-US" altLang="zh-CN" sz="2400">
              <a:solidFill>
                <a:srgbClr val="000099"/>
              </a:solidFill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>
            <a:off x="3449638" y="3368675"/>
            <a:ext cx="868362" cy="1460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0728" name="Freeform 7"/>
          <p:cNvSpPr>
            <a:spLocks/>
          </p:cNvSpPr>
          <p:nvPr/>
        </p:nvSpPr>
        <p:spPr bwMode="auto">
          <a:xfrm>
            <a:off x="4300539" y="3705225"/>
            <a:ext cx="149225" cy="1957388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3263901" y="4222751"/>
            <a:ext cx="974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 lines</a:t>
            </a:r>
            <a:endParaRPr lang="en-US" altLang="zh-CN" sz="2400">
              <a:solidFill>
                <a:srgbClr val="00009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3833814" y="5789613"/>
            <a:ext cx="51117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712913" y="5121276"/>
            <a:ext cx="2343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carriage return,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line feed at start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of line indicates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end of header lines</a:t>
            </a:r>
            <a:endParaRPr lang="en-US" altLang="zh-CN" sz="2400">
              <a:solidFill>
                <a:srgbClr val="00009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4333876" y="3403601"/>
            <a:ext cx="605472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GET /index.html HTTP/1.1\r\n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Host: www-net.cs.umass.edu\r\n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User-Agent: Firefox/3.6.10\r\n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Accept: text/html,application/xhtml+xml\r\n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Accept-Language: en-us,en;q=0.5\r\n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Accept-Encoding: gzip,deflate\r\n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Accept-Charset: ISO-8859-1,utf-8;q=0.7\r\n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Keep-Alive: 115\r\n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solidFill>
                  <a:prstClr val="black"/>
                </a:solidFill>
                <a:latin typeface="Courier New" pitchFamily="49" charset="0"/>
                <a:ea typeface="ＭＳ Ｐゴシック" pitchFamily="34" charset="-128"/>
              </a:rPr>
              <a:t>\r\n</a:t>
            </a:r>
          </a:p>
        </p:txBody>
      </p:sp>
      <p:sp>
        <p:nvSpPr>
          <p:cNvPr id="30733" name="Line 17"/>
          <p:cNvSpPr>
            <a:spLocks noChangeShapeType="1"/>
          </p:cNvSpPr>
          <p:nvPr/>
        </p:nvSpPr>
        <p:spPr bwMode="auto">
          <a:xfrm flipH="1">
            <a:off x="7858125" y="2921000"/>
            <a:ext cx="166688" cy="51435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0734" name="Text Box 18"/>
          <p:cNvSpPr txBox="1">
            <a:spLocks noChangeArrowheads="1"/>
          </p:cNvSpPr>
          <p:nvPr/>
        </p:nvSpPr>
        <p:spPr bwMode="auto">
          <a:xfrm>
            <a:off x="7908926" y="2633663"/>
            <a:ext cx="241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carriage return character</a:t>
            </a:r>
          </a:p>
        </p:txBody>
      </p:sp>
      <p:sp>
        <p:nvSpPr>
          <p:cNvPr id="30735" name="Text Box 19"/>
          <p:cNvSpPr txBox="1">
            <a:spLocks noChangeArrowheads="1"/>
          </p:cNvSpPr>
          <p:nvPr/>
        </p:nvSpPr>
        <p:spPr bwMode="auto">
          <a:xfrm>
            <a:off x="8061325" y="2930525"/>
            <a:ext cx="1866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line-feed character</a:t>
            </a:r>
          </a:p>
        </p:txBody>
      </p:sp>
      <p:sp>
        <p:nvSpPr>
          <p:cNvPr id="30736" name="Line 20"/>
          <p:cNvSpPr>
            <a:spLocks noChangeShapeType="1"/>
          </p:cNvSpPr>
          <p:nvPr/>
        </p:nvSpPr>
        <p:spPr bwMode="auto">
          <a:xfrm flipH="1">
            <a:off x="8139113" y="3230563"/>
            <a:ext cx="80962" cy="2524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t>2-</a:t>
            </a:r>
            <a:fld id="{2F399586-EA4F-451A-8BD9-645737C35CB2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18</a:t>
            </a:fld>
            <a:endParaRPr lang="en-US" altLang="sv-SE" sz="12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HTTP request message: general format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9" y="908720"/>
            <a:ext cx="5012725" cy="2835696"/>
          </a:xfrm>
          <a:prstGeom prst="rect">
            <a:avLst/>
          </a:prstGeom>
        </p:spPr>
      </p:pic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290945" y="3960440"/>
            <a:ext cx="5504447" cy="25578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dirty="0">
                <a:solidFill>
                  <a:srgbClr val="CC0000"/>
                </a:solidFill>
                <a:ea typeface="ＭＳ Ｐゴシック" pitchFamily="34" charset="-128"/>
              </a:rPr>
              <a:t>HTTP/1.0 (non-persistent)</a:t>
            </a:r>
          </a:p>
          <a:p>
            <a:r>
              <a:rPr lang="en-US" altLang="zh-CN" sz="2400" dirty="0">
                <a:solidFill>
                  <a:prstClr val="black"/>
                </a:solidFill>
                <a:ea typeface="ＭＳ Ｐゴシック" pitchFamily="34" charset="-128"/>
              </a:rPr>
              <a:t>GET</a:t>
            </a:r>
          </a:p>
          <a:p>
            <a:r>
              <a:rPr lang="en-US" altLang="zh-CN" sz="2400" dirty="0">
                <a:solidFill>
                  <a:prstClr val="black"/>
                </a:solidFill>
                <a:ea typeface="ＭＳ Ｐゴシック" pitchFamily="34" charset="-128"/>
              </a:rPr>
              <a:t>POST (</a:t>
            </a:r>
            <a:r>
              <a:rPr lang="en-US" altLang="zh-CN" sz="2400" dirty="0" err="1">
                <a:solidFill>
                  <a:prstClr val="black"/>
                </a:solidFill>
                <a:ea typeface="ＭＳ Ｐゴシック" pitchFamily="34" charset="-128"/>
              </a:rPr>
              <a:t>eg</a:t>
            </a:r>
            <a:r>
              <a:rPr lang="en-US" altLang="zh-CN" sz="2400" dirty="0">
                <a:solidFill>
                  <a:prstClr val="black"/>
                </a:solidFill>
                <a:ea typeface="ＭＳ Ｐゴシック" pitchFamily="34" charset="-128"/>
              </a:rPr>
              <a:t> data to some input form)</a:t>
            </a:r>
          </a:p>
          <a:p>
            <a:r>
              <a:rPr lang="en-US" altLang="zh-CN" sz="2400" dirty="0">
                <a:solidFill>
                  <a:prstClr val="black"/>
                </a:solidFill>
                <a:ea typeface="ＭＳ Ｐゴシック" pitchFamily="34" charset="-128"/>
              </a:rPr>
              <a:t>HEAD: asks server to send only header</a:t>
            </a:r>
          </a:p>
        </p:txBody>
      </p:sp>
      <p:sp>
        <p:nvSpPr>
          <p:cNvPr id="75" name="Rectangle 4"/>
          <p:cNvSpPr txBox="1">
            <a:spLocks noChangeArrowheads="1"/>
          </p:cNvSpPr>
          <p:nvPr/>
        </p:nvSpPr>
        <p:spPr>
          <a:xfrm>
            <a:off x="6019799" y="3960440"/>
            <a:ext cx="5784273" cy="25578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dirty="0">
                <a:solidFill>
                  <a:srgbClr val="CC0000"/>
                </a:solidFill>
                <a:ea typeface="ＭＳ Ｐゴシック" pitchFamily="34" charset="-128"/>
              </a:rPr>
              <a:t>HTTP/1.1 (persistent)</a:t>
            </a:r>
          </a:p>
          <a:p>
            <a:r>
              <a:rPr lang="en-US" altLang="zh-CN" sz="2400" dirty="0">
                <a:solidFill>
                  <a:prstClr val="black"/>
                </a:solidFill>
                <a:ea typeface="ＭＳ Ｐゴシック" pitchFamily="34" charset="-128"/>
              </a:rPr>
              <a:t>GET, POST, HEAD</a:t>
            </a:r>
          </a:p>
          <a:p>
            <a:r>
              <a:rPr lang="en-US" altLang="zh-CN" sz="2400" dirty="0">
                <a:solidFill>
                  <a:prstClr val="black"/>
                </a:solidFill>
                <a:ea typeface="ＭＳ Ｐゴシック" pitchFamily="34" charset="-128"/>
              </a:rPr>
              <a:t>PUT: uploads file in body to path specified in URL field</a:t>
            </a:r>
          </a:p>
          <a:p>
            <a:r>
              <a:rPr lang="en-US" altLang="zh-CN" sz="2400" dirty="0">
                <a:solidFill>
                  <a:prstClr val="black"/>
                </a:solidFill>
                <a:ea typeface="ＭＳ Ｐゴシック" pitchFamily="34" charset="-128"/>
              </a:rPr>
              <a:t>DELETE: deletes file specified in the URL field</a:t>
            </a:r>
          </a:p>
        </p:txBody>
      </p:sp>
    </p:spTree>
    <p:extLst>
      <p:ext uri="{BB962C8B-B14F-4D97-AF65-F5344CB8AC3E}">
        <p14:creationId xmlns:p14="http://schemas.microsoft.com/office/powerpoint/2010/main" val="38713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840416" y="5656486"/>
            <a:ext cx="73042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7F84B12-CFB4-42E7-B0E3-5EE895AA47C1}" type="slidenum">
              <a:rPr lang="en-US" altLang="zh-CN" sz="1200">
                <a:solidFill>
                  <a:prstClr val="black"/>
                </a:solidFill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zh-CN" sz="1200">
              <a:solidFill>
                <a:prstClr val="black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8750"/>
            <a:ext cx="7772400" cy="736600"/>
          </a:xfrm>
        </p:spPr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HTTP response message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1534319" y="993999"/>
            <a:ext cx="1790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status line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(protocol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status code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status phrase)</a:t>
            </a:r>
            <a:endParaRPr lang="en-US" altLang="zh-CN" sz="2400" dirty="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799" name="Line 6"/>
          <p:cNvSpPr>
            <a:spLocks noChangeShapeType="1"/>
          </p:cNvSpPr>
          <p:nvPr/>
        </p:nvSpPr>
        <p:spPr bwMode="auto">
          <a:xfrm>
            <a:off x="4295801" y="917006"/>
            <a:ext cx="923925" cy="257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3800" name="Freeform 7"/>
          <p:cNvSpPr>
            <a:spLocks/>
          </p:cNvSpPr>
          <p:nvPr/>
        </p:nvSpPr>
        <p:spPr bwMode="auto">
          <a:xfrm>
            <a:off x="3581401" y="1443261"/>
            <a:ext cx="257175" cy="2941638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2417764" y="2424337"/>
            <a:ext cx="974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 lines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802" name="Line 9"/>
          <p:cNvSpPr>
            <a:spLocks noChangeShapeType="1"/>
          </p:cNvSpPr>
          <p:nvPr/>
        </p:nvSpPr>
        <p:spPr bwMode="auto">
          <a:xfrm flipV="1">
            <a:off x="3074591" y="4238056"/>
            <a:ext cx="757238" cy="2127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3803" name="Text Box 10"/>
          <p:cNvSpPr txBox="1">
            <a:spLocks noChangeArrowheads="1"/>
          </p:cNvSpPr>
          <p:nvPr/>
        </p:nvSpPr>
        <p:spPr bwMode="auto">
          <a:xfrm>
            <a:off x="1724423" y="4013424"/>
            <a:ext cx="13795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data, e.g.,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requested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HTML file</a:t>
            </a:r>
            <a:endParaRPr lang="en-US" altLang="zh-CN" sz="2400" dirty="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804" name="Rectangle 15"/>
          <p:cNvSpPr>
            <a:spLocks noChangeArrowheads="1"/>
          </p:cNvSpPr>
          <p:nvPr/>
        </p:nvSpPr>
        <p:spPr bwMode="auto">
          <a:xfrm>
            <a:off x="3767138" y="1182911"/>
            <a:ext cx="690086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prstClr val="black"/>
                </a:solidFill>
                <a:latin typeface="Courier New" pitchFamily="49" charset="0"/>
              </a:rPr>
              <a:t>HTTP/1.1 200 OK\r\n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prstClr val="black"/>
                </a:solidFill>
                <a:latin typeface="Courier New" pitchFamily="49" charset="0"/>
              </a:rPr>
              <a:t>Date: Sun, 26 Sep </a:t>
            </a:r>
            <a:r>
              <a:rPr lang="en-US" altLang="zh-CN" sz="1800" b="1" dirty="0" smtClean="0">
                <a:solidFill>
                  <a:prstClr val="black"/>
                </a:solidFill>
                <a:latin typeface="Courier New" pitchFamily="49" charset="0"/>
              </a:rPr>
              <a:t>2016 </a:t>
            </a:r>
            <a:r>
              <a:rPr lang="en-US" altLang="zh-CN" sz="1800" b="1" dirty="0">
                <a:solidFill>
                  <a:prstClr val="black"/>
                </a:solidFill>
                <a:latin typeface="Courier New" pitchFamily="49" charset="0"/>
              </a:rPr>
              <a:t>20:09:20 GMT\r\n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prstClr val="black"/>
                </a:solidFill>
                <a:latin typeface="Courier New" pitchFamily="49" charset="0"/>
              </a:rPr>
              <a:t>Server: Apache/2.0.52 (CentOS)\r\n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prstClr val="black"/>
                </a:solidFill>
                <a:latin typeface="Courier New" pitchFamily="49" charset="0"/>
              </a:rPr>
              <a:t>Last-Modified: Tue, 30 Oct 2007 17:00:02 GMT\r\n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 err="1">
                <a:solidFill>
                  <a:prstClr val="black"/>
                </a:solidFill>
                <a:latin typeface="Courier New" pitchFamily="49" charset="0"/>
              </a:rPr>
              <a:t>ETag</a:t>
            </a:r>
            <a:r>
              <a:rPr lang="en-US" altLang="zh-CN" sz="1800" b="1" dirty="0">
                <a:solidFill>
                  <a:prstClr val="black"/>
                </a:solidFill>
                <a:latin typeface="Courier New" pitchFamily="49" charset="0"/>
              </a:rPr>
              <a:t>: "17dc6-a5c-bf716880"\r\n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prstClr val="black"/>
                </a:solidFill>
                <a:latin typeface="Courier New" pitchFamily="49" charset="0"/>
              </a:rPr>
              <a:t>Accept-Ranges: bytes\r\n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prstClr val="black"/>
                </a:solidFill>
                <a:latin typeface="Courier New" pitchFamily="49" charset="0"/>
              </a:rPr>
              <a:t>Content-Length: 2652\r\n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prstClr val="black"/>
                </a:solidFill>
                <a:latin typeface="Courier New" pitchFamily="49" charset="0"/>
              </a:rPr>
              <a:t>Keep-Alive: timeout=10, max=100\r\n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prstClr val="black"/>
                </a:solidFill>
                <a:latin typeface="Courier New" pitchFamily="49" charset="0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prstClr val="black"/>
                </a:solidFill>
                <a:latin typeface="Courier New" pitchFamily="49" charset="0"/>
              </a:rPr>
              <a:t>Content-Type: text/html; charset=ISO-8859-1\r\n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prstClr val="black"/>
                </a:solidFill>
                <a:latin typeface="Courier New" pitchFamily="49" charset="0"/>
              </a:rPr>
              <a:t>\r\n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zh-CN" sz="1800" b="1" dirty="0">
              <a:solidFill>
                <a:prstClr val="black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zh-CN" sz="1800" b="1" dirty="0">
                <a:solidFill>
                  <a:prstClr val="black"/>
                </a:solidFill>
                <a:latin typeface="Courier New" pitchFamily="49" charset="0"/>
              </a:rPr>
              <a:t>data data data data data ... </a:t>
            </a:r>
            <a:endParaRPr lang="en-US" altLang="zh-CN" sz="1800" b="1" dirty="0">
              <a:solidFill>
                <a:prstClr val="black"/>
              </a:solidFill>
              <a:latin typeface="Courier New" pitchFamily="49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301207" y="4450781"/>
            <a:ext cx="7269633" cy="21512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Courier New" pitchFamily="49" charset="0"/>
              </a:rPr>
              <a:t>200 OK</a:t>
            </a:r>
            <a:r>
              <a:rPr lang="en-US" altLang="zh-CN" sz="2000" dirty="0">
                <a:solidFill>
                  <a:prstClr val="black"/>
                </a:solidFill>
              </a:rPr>
              <a:t>: </a:t>
            </a:r>
            <a:r>
              <a:rPr lang="en-US" altLang="zh-CN" sz="1800" dirty="0">
                <a:solidFill>
                  <a:prstClr val="black"/>
                </a:solidFill>
              </a:rPr>
              <a:t>request succeeded, requested object  in this </a:t>
            </a:r>
            <a:r>
              <a:rPr lang="en-US" altLang="zh-CN" sz="1800" dirty="0" err="1">
                <a:solidFill>
                  <a:prstClr val="black"/>
                </a:solidFill>
              </a:rPr>
              <a:t>msg</a:t>
            </a:r>
            <a:endParaRPr lang="en-US" altLang="zh-CN" sz="1800" dirty="0">
              <a:solidFill>
                <a:prstClr val="black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Courier New" pitchFamily="49" charset="0"/>
              </a:rPr>
              <a:t>301 Moved Permanently</a:t>
            </a:r>
            <a:r>
              <a:rPr lang="en-US" altLang="zh-CN" sz="2000" dirty="0">
                <a:solidFill>
                  <a:prstClr val="black"/>
                </a:solidFill>
              </a:rPr>
              <a:t>: </a:t>
            </a:r>
            <a:r>
              <a:rPr lang="en-US" altLang="zh-CN" sz="1800" dirty="0">
                <a:solidFill>
                  <a:prstClr val="black"/>
                </a:solidFill>
              </a:rPr>
              <a:t>requested object moved, new location specified later in this message (Location:)</a:t>
            </a:r>
          </a:p>
          <a:p>
            <a:pPr>
              <a:buFont typeface="ZapfDingbats" pitchFamily="82" charset="2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Courier New" pitchFamily="49" charset="0"/>
              </a:rPr>
              <a:t>400 Bad Request: </a:t>
            </a:r>
            <a:r>
              <a:rPr lang="en-US" altLang="zh-CN" sz="1800" dirty="0">
                <a:solidFill>
                  <a:prstClr val="black"/>
                </a:solidFill>
              </a:rPr>
              <a:t>request message not understood </a:t>
            </a:r>
          </a:p>
          <a:p>
            <a:pPr>
              <a:buFont typeface="ZapfDingbats" pitchFamily="82" charset="2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Courier New" pitchFamily="49" charset="0"/>
              </a:rPr>
              <a:t>404 Not Found</a:t>
            </a:r>
            <a:r>
              <a:rPr lang="en-US" altLang="zh-CN" sz="2000" dirty="0">
                <a:solidFill>
                  <a:prstClr val="black"/>
                </a:solidFill>
              </a:rPr>
              <a:t>: </a:t>
            </a:r>
            <a:r>
              <a:rPr lang="en-US" altLang="zh-CN" sz="1800" dirty="0">
                <a:solidFill>
                  <a:prstClr val="black"/>
                </a:solidFill>
              </a:rPr>
              <a:t>requested document not found on this server</a:t>
            </a:r>
          </a:p>
          <a:p>
            <a:pPr>
              <a:buFont typeface="ZapfDingbats" pitchFamily="82" charset="2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Courier New" pitchFamily="49" charset="0"/>
              </a:rPr>
              <a:t>505 HTTP Version Not Supported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021091" y="1182911"/>
            <a:ext cx="432048" cy="3000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936922" y="2375346"/>
            <a:ext cx="1609157" cy="2205496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EE16CF80-CE10-43FD-90BF-A253106B3BA0}" type="slidenum">
              <a:rPr lang="en-US" altLang="zh-CN" sz="1400">
                <a:solidFill>
                  <a:prstClr val="black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CN" sz="1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Chapter 2: Application Layer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0436" y="1371600"/>
            <a:ext cx="4918364" cy="1465385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altLang="zh-CN" sz="2400" u="sng" dirty="0">
                <a:solidFill>
                  <a:srgbClr val="FF0000"/>
                </a:solidFill>
                <a:ea typeface="宋体" charset="-122"/>
              </a:rPr>
              <a:t>Chapter goals:</a:t>
            </a:r>
            <a:r>
              <a:rPr lang="en-US" altLang="zh-CN" sz="2400" dirty="0">
                <a:ea typeface="宋体" charset="-12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zh-CN" sz="2400" dirty="0">
                <a:ea typeface="宋体" charset="-122"/>
              </a:rPr>
              <a:t>conceptual + implementation aspects of </a:t>
            </a:r>
            <a:r>
              <a:rPr lang="en-US" altLang="zh-CN" sz="2400" dirty="0" smtClean="0">
                <a:ea typeface="宋体" charset="-122"/>
              </a:rPr>
              <a:t>basic </a:t>
            </a:r>
            <a:r>
              <a:rPr lang="en-US" altLang="zh-CN" sz="2400" dirty="0" smtClean="0">
                <a:ea typeface="宋体" charset="-122"/>
              </a:rPr>
              <a:t>application </a:t>
            </a:r>
            <a:r>
              <a:rPr lang="en-US" altLang="zh-CN" sz="2400" dirty="0" smtClean="0">
                <a:ea typeface="宋体" charset="-122"/>
              </a:rPr>
              <a:t>protocols</a:t>
            </a:r>
            <a:endParaRPr lang="en-US" altLang="zh-CN" sz="2400" dirty="0">
              <a:ea typeface="宋体" charset="-122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1" y="1371600"/>
            <a:ext cx="5818908" cy="241744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altLang="zh-CN" sz="2000" dirty="0"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3200" dirty="0">
                <a:ea typeface="宋体" charset="-122"/>
              </a:rPr>
              <a:t>specific protocols: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>
                <a:ea typeface="宋体" charset="-122"/>
              </a:rPr>
              <a:t>http, </a:t>
            </a:r>
            <a:r>
              <a:rPr lang="en-US" altLang="zh-CN" dirty="0" err="1" smtClean="0">
                <a:ea typeface="宋体" charset="-122"/>
              </a:rPr>
              <a:t>smtp</a:t>
            </a:r>
            <a:r>
              <a:rPr lang="en-US" altLang="zh-CN" dirty="0" smtClean="0">
                <a:ea typeface="宋体" charset="-122"/>
              </a:rPr>
              <a:t>, pop, </a:t>
            </a:r>
            <a:r>
              <a:rPr lang="en-US" altLang="zh-CN" dirty="0" err="1" smtClean="0">
                <a:ea typeface="宋体" charset="-122"/>
              </a:rPr>
              <a:t>dns</a:t>
            </a:r>
            <a:r>
              <a:rPr lang="en-US" altLang="zh-CN" dirty="0" smtClean="0">
                <a:ea typeface="宋体" charset="-122"/>
              </a:rPr>
              <a:t>, </a:t>
            </a:r>
          </a:p>
          <a:p>
            <a:pPr lvl="1">
              <a:lnSpc>
                <a:spcPct val="80000"/>
              </a:lnSpc>
            </a:pPr>
            <a:endParaRPr lang="en-US" altLang="zh-CN" i="1" dirty="0">
              <a:ea typeface="宋体" charset="-122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zh-CN" i="1" dirty="0" smtClean="0">
                <a:ea typeface="宋体" charset="-122"/>
              </a:rPr>
              <a:t>(p2p &amp; </a:t>
            </a:r>
            <a:r>
              <a:rPr lang="en-US" altLang="zh-CN" i="1" dirty="0">
                <a:ea typeface="宋体" charset="-122"/>
              </a:rPr>
              <a:t>streaming, </a:t>
            </a:r>
            <a:r>
              <a:rPr lang="en-US" altLang="zh-CN" i="1" dirty="0" smtClean="0">
                <a:ea typeface="宋体" charset="-122"/>
              </a:rPr>
              <a:t>CDN: later in the course)</a:t>
            </a:r>
          </a:p>
        </p:txBody>
      </p:sp>
    </p:spTree>
    <p:extLst>
      <p:ext uri="{BB962C8B-B14F-4D97-AF65-F5344CB8AC3E}">
        <p14:creationId xmlns:p14="http://schemas.microsoft.com/office/powerpoint/2010/main" val="23962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896486C5-F7F7-4777-A98D-92EBC8ECEC40}" type="slidenum">
              <a:rPr lang="en-US" altLang="zh-CN" sz="1200">
                <a:solidFill>
                  <a:prstClr val="black"/>
                </a:solidFill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zh-CN" sz="1200">
              <a:solidFill>
                <a:prstClr val="black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1946276" y="192089"/>
            <a:ext cx="8455025" cy="687387"/>
          </a:xfrm>
        </p:spPr>
        <p:txBody>
          <a:bodyPr/>
          <a:lstStyle/>
          <a:p>
            <a:r>
              <a:rPr lang="en-US" altLang="zh-CN" dirty="0">
                <a:ea typeface="ＭＳ Ｐゴシック" pitchFamily="34" charset="-128"/>
              </a:rPr>
              <a:t>Trying out HTTP (client side) for yourself</a:t>
            </a:r>
            <a:endParaRPr lang="en-US" altLang="zh-CN" dirty="0" smtClean="0">
              <a:ea typeface="ＭＳ Ｐゴシック" pitchFamily="34" charset="-128"/>
            </a:endParaRP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2766" y="1112396"/>
            <a:ext cx="8096250" cy="466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400" dirty="0">
                <a:ea typeface="ＭＳ Ｐゴシック" pitchFamily="34" charset="-128"/>
              </a:rPr>
              <a:t>1. Telnet to a Web server:</a:t>
            </a:r>
          </a:p>
          <a:p>
            <a:pPr lvl="2">
              <a:buFontTx/>
              <a:buNone/>
            </a:pPr>
            <a:endParaRPr lang="en-US" altLang="zh-CN" sz="1800" dirty="0">
              <a:ea typeface="ＭＳ Ｐゴシック" pitchFamily="34" charset="-128"/>
            </a:endParaRP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5505450" y="2155826"/>
            <a:ext cx="4425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opens TCP connection to port 80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(default HTTP server port) at cis.poly.edu.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anything typed in sent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to port 80 at cis.poly.edu</a:t>
            </a:r>
            <a:endParaRPr lang="en-US" altLang="zh-CN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2216150" y="2190751"/>
            <a:ext cx="318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telnet cis.poly.edu 80</a:t>
            </a:r>
            <a:endParaRPr lang="en-US" altLang="zh-CN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849" name="Rectangle 7"/>
          <p:cNvSpPr>
            <a:spLocks noChangeArrowheads="1"/>
          </p:cNvSpPr>
          <p:nvPr/>
        </p:nvSpPr>
        <p:spPr bwMode="auto">
          <a:xfrm>
            <a:off x="1885950" y="3600451"/>
            <a:ext cx="8096250" cy="466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prstClr val="black"/>
                </a:solidFill>
                <a:latin typeface="Calibri"/>
              </a:rPr>
              <a:t>2. type in a GET HTTP request:</a:t>
            </a:r>
          </a:p>
          <a:p>
            <a:pPr lvl="2" algn="ctr">
              <a:spcBef>
                <a:spcPct val="0"/>
              </a:spcBef>
              <a:buFontTx/>
              <a:buNone/>
            </a:pPr>
            <a:endParaRPr lang="en-US" altLang="zh-CN" sz="1800" dirty="0">
              <a:solidFill>
                <a:prstClr val="black"/>
              </a:solidFill>
            </a:endParaRP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2906713" y="4184650"/>
            <a:ext cx="2914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GET /~ross/ HTTP/1.1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Host: cis.poly.edu</a:t>
            </a:r>
            <a:endParaRPr lang="en-US" altLang="zh-CN" sz="1800" dirty="0">
              <a:solidFill>
                <a:srgbClr val="CC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372225" y="4098926"/>
            <a:ext cx="3092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by typing this in (hit carriage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return twice), you send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this minimal (but complete)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GET request to HTTP server</a:t>
            </a:r>
            <a:endParaRPr lang="en-US" altLang="zh-CN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5553075" y="2162175"/>
            <a:ext cx="247650" cy="1181100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>
            <a:off x="6353176" y="4067176"/>
            <a:ext cx="257175" cy="1190625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1885950" y="5429251"/>
            <a:ext cx="8096250" cy="466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/>
          <a:p>
            <a:pPr marL="342900" indent="-342900">
              <a:defRPr/>
            </a:pPr>
            <a:r>
              <a:rPr lang="en-US" altLang="zh-CN" sz="2400" dirty="0">
                <a:solidFill>
                  <a:prstClr val="black"/>
                </a:solidFill>
              </a:rPr>
              <a:t>3. look at response message sent by HTTP server!</a:t>
            </a:r>
          </a:p>
        </p:txBody>
      </p:sp>
    </p:spTree>
    <p:extLst>
      <p:ext uri="{BB962C8B-B14F-4D97-AF65-F5344CB8AC3E}">
        <p14:creationId xmlns:p14="http://schemas.microsoft.com/office/powerpoint/2010/main" val="9998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58"/>
            <a:ext cx="9144000" cy="761646"/>
          </a:xfrm>
        </p:spPr>
        <p:txBody>
          <a:bodyPr/>
          <a:lstStyle/>
          <a:p>
            <a:r>
              <a:rPr lang="sv-SE" dirty="0" err="1" smtClean="0"/>
              <a:t>Topic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programming</a:t>
            </a:r>
            <a:r>
              <a:rPr lang="sv-SE" dirty="0" smtClean="0"/>
              <a:t> </a:t>
            </a:r>
            <a:r>
              <a:rPr lang="sv-SE" dirty="0" err="1" smtClean="0"/>
              <a:t>assignment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1491" y="1600201"/>
            <a:ext cx="9897063" cy="2608384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http server</a:t>
            </a:r>
          </a:p>
          <a:p>
            <a:r>
              <a:rPr lang="sv-SE" dirty="0" err="1" smtClean="0"/>
              <a:t>Study</a:t>
            </a:r>
            <a:r>
              <a:rPr lang="sv-SE" dirty="0" smtClean="0"/>
              <a:t> </a:t>
            </a:r>
            <a:r>
              <a:rPr lang="sv-SE" dirty="0" smtClean="0"/>
              <a:t>http </a:t>
            </a:r>
            <a:r>
              <a:rPr lang="sv-SE" dirty="0" err="1" smtClean="0"/>
              <a:t>RFCs</a:t>
            </a:r>
            <a:endParaRPr lang="sv-SE" dirty="0" smtClean="0"/>
          </a:p>
          <a:p>
            <a:r>
              <a:rPr lang="sv-SE" dirty="0" err="1" smtClean="0"/>
              <a:t>Work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the </a:t>
            </a:r>
            <a:r>
              <a:rPr lang="sv-SE" dirty="0" smtClean="0"/>
              <a:t>implementation  (</a:t>
            </a:r>
            <a:r>
              <a:rPr lang="sv-SE" dirty="0" err="1" smtClean="0"/>
              <a:t>multithreaded</a:t>
            </a:r>
            <a:r>
              <a:rPr lang="sv-SE" dirty="0" smtClean="0"/>
              <a:t> server, </a:t>
            </a:r>
            <a:r>
              <a:rPr lang="sv-SE" dirty="0" err="1" smtClean="0"/>
              <a:t>interaction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client</a:t>
            </a:r>
            <a:r>
              <a:rPr lang="sv-SE" dirty="0" smtClean="0"/>
              <a:t>)</a:t>
            </a:r>
            <a:endParaRPr lang="sv-SE" dirty="0" smtClean="0"/>
          </a:p>
          <a:p>
            <a:r>
              <a:rPr lang="sv-SE" dirty="0" smtClean="0"/>
              <a:t>It is </a:t>
            </a:r>
            <a:r>
              <a:rPr lang="sv-SE" dirty="0" err="1" smtClean="0"/>
              <a:t>optional</a:t>
            </a:r>
            <a:r>
              <a:rPr lang="sv-SE" dirty="0" smtClean="0"/>
              <a:t>,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recommended</a:t>
            </a:r>
            <a:r>
              <a:rPr lang="sv-SE" dirty="0" smtClean="0"/>
              <a:t>!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learn</a:t>
            </a:r>
            <a:r>
              <a:rPr lang="sv-SE" dirty="0"/>
              <a:t> </a:t>
            </a:r>
            <a:r>
              <a:rPr lang="sv-SE" dirty="0" err="1" smtClean="0"/>
              <a:t>useful</a:t>
            </a:r>
            <a:r>
              <a:rPr lang="sv-SE" dirty="0" smtClean="0"/>
              <a:t> stuff </a:t>
            </a:r>
            <a:endParaRPr lang="sv-SE" dirty="0"/>
          </a:p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2116977" y="1222576"/>
            <a:ext cx="45719" cy="3175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98" y="2495199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6452" y="871378"/>
            <a:ext cx="598554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General description and functionality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Authentication, cookies and related aspects</a:t>
            </a:r>
          </a:p>
          <a:p>
            <a:pPr lvl="1"/>
            <a:r>
              <a:rPr lang="en-US" sz="2000" dirty="0">
                <a:solidFill>
                  <a:prstClr val="white">
                    <a:lumMod val="65000"/>
                  </a:prstClr>
                </a:solidFill>
              </a:rPr>
              <a:t>Caching and proxies</a:t>
            </a:r>
            <a:endParaRPr lang="en-US" altLang="sv-SE" sz="2400" dirty="0">
              <a:solidFill>
                <a:prstClr val="white">
                  <a:lumMod val="65000"/>
                </a:prstClr>
              </a:solidFill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white">
                    <a:lumMod val="65000"/>
                  </a:prstClr>
                </a:solidFill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white">
                    <a:lumMod val="65000"/>
                  </a:prstClr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31571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80118" y="6408105"/>
            <a:ext cx="681037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1040F52-A7B1-4442-AECD-87CD4AB4E2BA}" type="slidenum">
              <a:rPr lang="en-US" altLang="zh-CN" sz="1200">
                <a:solidFill>
                  <a:prstClr val="black"/>
                </a:solidFill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zh-CN" sz="1200">
              <a:solidFill>
                <a:prstClr val="black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15816" y="2252030"/>
            <a:ext cx="5098280" cy="2711450"/>
          </a:xfrm>
          <a:prstGeom prst="rect">
            <a:avLst/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zh-CN" sz="2400">
              <a:solidFill>
                <a:prstClr val="black"/>
              </a:solidFill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4661595" y="2090106"/>
            <a:ext cx="828675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zh-CN" sz="2400">
              <a:solidFill>
                <a:prstClr val="black"/>
              </a:solidFill>
            </a:endParaRPr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3429"/>
            <a:ext cx="7772400" cy="417041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34" charset="-128"/>
              </a:rPr>
              <a:t>HTTP </a:t>
            </a:r>
            <a:r>
              <a:rPr lang="en-US" altLang="zh-CN" i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34" charset="-128"/>
              </a:rPr>
              <a:t>is </a:t>
            </a:r>
            <a:r>
              <a:rPr lang="ja-JP" altLang="en-US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“</a:t>
            </a:r>
            <a:r>
              <a:rPr lang="en-US" altLang="ja-JP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stateless</a:t>
            </a:r>
            <a:r>
              <a:rPr lang="ja-JP" altLang="en-US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”</a:t>
            </a:r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56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75520" y="1161692"/>
            <a:ext cx="8368605" cy="53911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zh-CN" i="1" dirty="0" smtClean="0">
                <a:solidFill>
                  <a:srgbClr val="CC0000"/>
                </a:solidFill>
                <a:ea typeface="ＭＳ Ｐゴシック" pitchFamily="34" charset="-128"/>
              </a:rPr>
              <a:t>HTTP </a:t>
            </a:r>
            <a:r>
              <a:rPr lang="en-US" altLang="zh-CN" sz="2400" dirty="0">
                <a:ea typeface="ＭＳ Ｐゴシック" pitchFamily="34" charset="-128"/>
              </a:rPr>
              <a:t>server maintains no information about past client requests</a:t>
            </a:r>
          </a:p>
        </p:txBody>
      </p:sp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422031" y="2315531"/>
            <a:ext cx="5244451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000099"/>
                </a:solidFill>
                <a:latin typeface="Gill Sans MT" pitchFamily="34" charset="0"/>
              </a:rPr>
              <a:t>protocols that maintain </a:t>
            </a:r>
            <a:r>
              <a:rPr lang="ja-JP" altLang="en-US" sz="2400" dirty="0">
                <a:solidFill>
                  <a:srgbClr val="000099"/>
                </a:solidFill>
                <a:latin typeface="Gill Sans MT" pitchFamily="34" charset="0"/>
              </a:rPr>
              <a:t>“</a:t>
            </a:r>
            <a:r>
              <a:rPr lang="en-US" altLang="ja-JP" sz="2400" dirty="0">
                <a:solidFill>
                  <a:srgbClr val="000099"/>
                </a:solidFill>
                <a:latin typeface="Gill Sans MT" pitchFamily="34" charset="0"/>
              </a:rPr>
              <a:t>state</a:t>
            </a:r>
            <a:r>
              <a:rPr lang="ja-JP" altLang="en-US" sz="2400" dirty="0">
                <a:solidFill>
                  <a:srgbClr val="000099"/>
                </a:solidFill>
                <a:latin typeface="Gill Sans MT" pitchFamily="34" charset="0"/>
              </a:rPr>
              <a:t>”</a:t>
            </a:r>
            <a:r>
              <a:rPr lang="en-US" altLang="ja-JP" sz="2400" dirty="0">
                <a:solidFill>
                  <a:srgbClr val="000099"/>
                </a:solidFill>
                <a:latin typeface="Gill Sans MT" pitchFamily="34" charset="0"/>
              </a:rPr>
              <a:t> are complex!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zh-CN" sz="2400" dirty="0">
                <a:solidFill>
                  <a:prstClr val="black"/>
                </a:solidFill>
                <a:latin typeface="Gill Sans MT" pitchFamily="34" charset="0"/>
              </a:rPr>
              <a:t>past history (state) must be maintained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zh-CN" sz="2400" dirty="0">
                <a:solidFill>
                  <a:prstClr val="black"/>
                </a:solidFill>
                <a:latin typeface="Gill Sans MT" pitchFamily="34" charset="0"/>
              </a:rPr>
              <a:t>if server/client crashes, their views of </a:t>
            </a:r>
            <a:r>
              <a:rPr lang="ja-JP" altLang="en-US" sz="2400" dirty="0">
                <a:solidFill>
                  <a:prstClr val="black"/>
                </a:solidFill>
                <a:latin typeface="Gill Sans MT" pitchFamily="34" charset="0"/>
              </a:rPr>
              <a:t>“</a:t>
            </a:r>
            <a:r>
              <a:rPr lang="en-US" altLang="ja-JP" sz="2400" dirty="0">
                <a:solidFill>
                  <a:prstClr val="black"/>
                </a:solidFill>
                <a:latin typeface="Gill Sans MT" pitchFamily="34" charset="0"/>
              </a:rPr>
              <a:t>state</a:t>
            </a:r>
            <a:r>
              <a:rPr lang="ja-JP" altLang="en-US" sz="2400" dirty="0">
                <a:solidFill>
                  <a:prstClr val="black"/>
                </a:solidFill>
                <a:latin typeface="Gill Sans MT" pitchFamily="34" charset="0"/>
              </a:rPr>
              <a:t>”</a:t>
            </a:r>
            <a:r>
              <a:rPr lang="en-US" altLang="ja-JP" sz="2400" dirty="0">
                <a:solidFill>
                  <a:prstClr val="black"/>
                </a:solidFill>
                <a:latin typeface="Gill Sans MT" pitchFamily="34" charset="0"/>
              </a:rPr>
              <a:t> may be inconsistent, must be reconciled</a:t>
            </a:r>
          </a:p>
          <a:p>
            <a:pPr algn="ctr">
              <a:spcBef>
                <a:spcPct val="0"/>
              </a:spcBef>
              <a:buClrTx/>
              <a:buSzTx/>
            </a:pPr>
            <a:endParaRPr lang="en-US" altLang="zh-CN" sz="24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25610" name="Text Box 8"/>
          <p:cNvSpPr txBox="1">
            <a:spLocks noChangeArrowheads="1"/>
          </p:cNvSpPr>
          <p:nvPr/>
        </p:nvSpPr>
        <p:spPr bwMode="auto">
          <a:xfrm>
            <a:off x="4671119" y="2012318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aside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5959822" y="2469518"/>
            <a:ext cx="5054542" cy="836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zh-CN" i="1" dirty="0">
                <a:solidFill>
                  <a:srgbClr val="CC0000"/>
                </a:solidFill>
                <a:ea typeface="ＭＳ Ｐゴシック" pitchFamily="34" charset="-128"/>
              </a:rPr>
              <a:t>Q: how do web applications keep state though?</a:t>
            </a:r>
          </a:p>
        </p:txBody>
      </p:sp>
    </p:spTree>
    <p:extLst>
      <p:ext uri="{BB962C8B-B14F-4D97-AF65-F5344CB8AC3E}">
        <p14:creationId xmlns:p14="http://schemas.microsoft.com/office/powerpoint/2010/main" val="13979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t>2-</a:t>
            </a:r>
            <a:fld id="{14C8CC6B-30A2-455D-907D-BA98624E7A42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24</a:t>
            </a:fld>
            <a:endParaRPr lang="en-US" altLang="sv-SE" sz="12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800" y="153988"/>
            <a:ext cx="7772400" cy="773112"/>
          </a:xfrm>
        </p:spPr>
        <p:txBody>
          <a:bodyPr/>
          <a:lstStyle/>
          <a:p>
            <a:r>
              <a:rPr lang="en-US" altLang="sv-SE" dirty="0">
                <a:ea typeface="ＭＳ Ｐゴシック" panose="020B0600070205080204" pitchFamily="34" charset="-128"/>
              </a:rPr>
              <a:t>Cookies: keeping </a:t>
            </a:r>
            <a:r>
              <a:rPr lang="ja-JP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state</a:t>
            </a:r>
            <a:r>
              <a:rPr lang="ja-JP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2576514" y="1227139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>
                <a:solidFill>
                  <a:srgbClr val="CC0000"/>
                </a:solidFill>
              </a:rPr>
              <a:t>client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7497763" y="1273176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>
                <a:solidFill>
                  <a:srgbClr val="CC0000"/>
                </a:solidFill>
              </a:rPr>
              <a:t>server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3724276" y="4227513"/>
            <a:ext cx="3305175" cy="425450"/>
            <a:chOff x="1386" y="2663"/>
            <a:chExt cx="2082" cy="268"/>
          </a:xfrm>
        </p:grpSpPr>
        <p:sp>
          <p:nvSpPr>
            <p:cNvPr id="133207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33208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133209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 sz="24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210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sv-SE" sz="1800">
                    <a:solidFill>
                      <a:prstClr val="black"/>
                    </a:solidFill>
                  </a:rPr>
                  <a:t>usual http response msg</a:t>
                </a:r>
                <a:endParaRPr lang="en-US" altLang="sv-SE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3733801" y="6145214"/>
            <a:ext cx="3305175" cy="407987"/>
            <a:chOff x="1392" y="3605"/>
            <a:chExt cx="2082" cy="257"/>
          </a:xfrm>
        </p:grpSpPr>
        <p:sp>
          <p:nvSpPr>
            <p:cNvPr id="133203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33204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133205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 sz="24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206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sv-SE" sz="1800">
                    <a:solidFill>
                      <a:prstClr val="black"/>
                    </a:solidFill>
                  </a:rPr>
                  <a:t>usual http response msg</a:t>
                </a:r>
                <a:endParaRPr lang="en-US" altLang="sv-SE"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2505076" y="2454275"/>
            <a:ext cx="178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sz="1600">
                <a:solidFill>
                  <a:prstClr val="black"/>
                </a:solidFill>
              </a:rPr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1524000" y="4878388"/>
            <a:ext cx="173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sz="1800">
                <a:solidFill>
                  <a:prstClr val="black"/>
                </a:solidFill>
              </a:rPr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3733800" y="3589338"/>
            <a:ext cx="5638800" cy="1028700"/>
            <a:chOff x="1392" y="2261"/>
            <a:chExt cx="3552" cy="648"/>
          </a:xfrm>
        </p:grpSpPr>
        <p:sp>
          <p:nvSpPr>
            <p:cNvPr id="133196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197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sv-SE" sz="1800">
                  <a:solidFill>
                    <a:prstClr val="black"/>
                  </a:solidFill>
                </a:rPr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sv-SE" b="1">
                  <a:solidFill>
                    <a:prstClr val="black"/>
                  </a:solidFill>
                </a:rPr>
                <a:t>cookie: 1678</a:t>
              </a:r>
            </a:p>
          </p:txBody>
        </p:sp>
        <p:sp>
          <p:nvSpPr>
            <p:cNvPr id="133198" name="Text Box 28"/>
            <p:cNvSpPr txBox="1">
              <a:spLocks noChangeArrowheads="1"/>
            </p:cNvSpPr>
            <p:nvPr/>
          </p:nvSpPr>
          <p:spPr bwMode="auto">
            <a:xfrm>
              <a:off x="3554" y="2332"/>
              <a:ext cx="5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sv-SE" sz="1800" dirty="0">
                  <a:solidFill>
                    <a:srgbClr val="000099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</a:pPr>
              <a:r>
                <a:rPr lang="en-US" altLang="sv-SE" sz="1800" dirty="0">
                  <a:solidFill>
                    <a:srgbClr val="000099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</a:pPr>
              <a:r>
                <a:rPr lang="en-US" altLang="sv-SE" sz="1800" dirty="0">
                  <a:solidFill>
                    <a:srgbClr val="000099"/>
                  </a:solidFill>
                </a:rPr>
                <a:t>action</a:t>
              </a:r>
            </a:p>
          </p:txBody>
        </p:sp>
        <p:sp>
          <p:nvSpPr>
            <p:cNvPr id="133199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33200" name="Group 83"/>
            <p:cNvGrpSpPr>
              <a:grpSpLocks/>
            </p:cNvGrpSpPr>
            <p:nvPr/>
          </p:nvGrpSpPr>
          <p:grpSpPr bwMode="auto">
            <a:xfrm>
              <a:off x="4306" y="2363"/>
              <a:ext cx="564" cy="231"/>
              <a:chOff x="4306" y="2273"/>
              <a:chExt cx="564" cy="231"/>
            </a:xfrm>
          </p:grpSpPr>
          <p:sp>
            <p:nvSpPr>
              <p:cNvPr id="133201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 sz="24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202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6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sv-SE" sz="1800">
                    <a:solidFill>
                      <a:prstClr val="black"/>
                    </a:solidFill>
                  </a:rPr>
                  <a:t>access</a:t>
                </a:r>
              </a:p>
            </p:txBody>
          </p:sp>
        </p:grpSp>
      </p:grpSp>
      <p:grpSp>
        <p:nvGrpSpPr>
          <p:cNvPr id="133132" name="Group 81"/>
          <p:cNvGrpSpPr>
            <a:grpSpLocks/>
          </p:cNvGrpSpPr>
          <p:nvPr/>
        </p:nvGrpSpPr>
        <p:grpSpPr bwMode="auto">
          <a:xfrm>
            <a:off x="2460625" y="1922463"/>
            <a:ext cx="1068388" cy="565150"/>
            <a:chOff x="476" y="1047"/>
            <a:chExt cx="906" cy="486"/>
          </a:xfrm>
        </p:grpSpPr>
        <p:sp>
          <p:nvSpPr>
            <p:cNvPr id="133194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 sz="240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3195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881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sv-SE" sz="1400" b="1">
                  <a:solidFill>
                    <a:prstClr val="white"/>
                  </a:solidFill>
                </a:rPr>
                <a:t>ebay 8734</a:t>
              </a:r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3724276" y="2106614"/>
            <a:ext cx="5921375" cy="1296987"/>
            <a:chOff x="1386" y="1327"/>
            <a:chExt cx="3730" cy="817"/>
          </a:xfrm>
        </p:grpSpPr>
        <p:sp>
          <p:nvSpPr>
            <p:cNvPr id="133187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188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sv-SE" sz="1800">
                  <a:solidFill>
                    <a:prstClr val="black"/>
                  </a:solidFill>
                </a:rPr>
                <a:t>usual http request msg</a:t>
              </a:r>
            </a:p>
          </p:txBody>
        </p:sp>
        <p:sp>
          <p:nvSpPr>
            <p:cNvPr id="133189" name="Text Box 31"/>
            <p:cNvSpPr txBox="1">
              <a:spLocks noChangeArrowheads="1"/>
            </p:cNvSpPr>
            <p:nvPr/>
          </p:nvSpPr>
          <p:spPr bwMode="auto">
            <a:xfrm>
              <a:off x="3341" y="1390"/>
              <a:ext cx="108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sv-SE" sz="1800">
                  <a:solidFill>
                    <a:srgbClr val="000099"/>
                  </a:solidFill>
                </a:rPr>
                <a:t>Amazon server</a:t>
              </a:r>
            </a:p>
            <a:p>
              <a:pPr algn="ctr">
                <a:spcBef>
                  <a:spcPct val="0"/>
                </a:spcBef>
              </a:pPr>
              <a:r>
                <a:rPr lang="en-US" altLang="sv-SE" sz="1800">
                  <a:solidFill>
                    <a:srgbClr val="000099"/>
                  </a:solidFill>
                </a:rPr>
                <a:t>creates ID</a:t>
              </a:r>
            </a:p>
            <a:p>
              <a:pPr algn="ctr">
                <a:spcBef>
                  <a:spcPct val="0"/>
                </a:spcBef>
              </a:pPr>
              <a:r>
                <a:rPr lang="en-US" altLang="sv-SE" sz="1800">
                  <a:solidFill>
                    <a:srgbClr val="000099"/>
                  </a:solidFill>
                </a:rPr>
                <a:t>1678 for user</a:t>
              </a:r>
            </a:p>
          </p:txBody>
        </p:sp>
        <p:grpSp>
          <p:nvGrpSpPr>
            <p:cNvPr id="133190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133191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3192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 sz="24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193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sv-SE" sz="1800">
                    <a:solidFill>
                      <a:prstClr val="black"/>
                    </a:solidFill>
                  </a:rPr>
                  <a:t>create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sv-SE" sz="1800">
                    <a:solidFill>
                      <a:prstClr val="black"/>
                    </a:solidFill>
                  </a:rPr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2443163" y="2676525"/>
            <a:ext cx="4392612" cy="877728"/>
            <a:chOff x="459" y="1637"/>
            <a:chExt cx="3027" cy="709"/>
          </a:xfrm>
        </p:grpSpPr>
        <p:sp>
          <p:nvSpPr>
            <p:cNvPr id="133182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183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sv-SE" sz="1800">
                  <a:solidFill>
                    <a:prstClr val="black"/>
                  </a:solidFill>
                </a:rPr>
                <a:t>usual http response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sv-SE" b="1">
                  <a:solidFill>
                    <a:prstClr val="black"/>
                  </a:solidFill>
                </a:rPr>
                <a:t>set-cookie: 1678</a:t>
              </a:r>
              <a:r>
                <a:rPr lang="en-US" altLang="sv-SE" b="1">
                  <a:solidFill>
                    <a:prstClr val="black"/>
                  </a:solidFill>
                  <a:latin typeface="Courier New" panose="02070309020205020404" pitchFamily="49" charset="0"/>
                </a:rPr>
                <a:t> </a:t>
              </a:r>
            </a:p>
          </p:txBody>
        </p:sp>
        <p:grpSp>
          <p:nvGrpSpPr>
            <p:cNvPr id="133184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510"/>
              <a:chOff x="684" y="1746"/>
              <a:chExt cx="1004" cy="510"/>
            </a:xfrm>
          </p:grpSpPr>
          <p:sp>
            <p:nvSpPr>
              <p:cNvPr id="133185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 sz="24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186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sv-SE" sz="1400" b="1" dirty="0" err="1">
                    <a:solidFill>
                      <a:prstClr val="white"/>
                    </a:solidFill>
                  </a:rPr>
                  <a:t>ebay</a:t>
                </a:r>
                <a:r>
                  <a:rPr lang="en-US" altLang="sv-SE" sz="1400" b="1" dirty="0">
                    <a:solidFill>
                      <a:prstClr val="white"/>
                    </a:solidFill>
                  </a:rPr>
                  <a:t> 8734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sv-SE" sz="1400" b="1" dirty="0">
                    <a:solidFill>
                      <a:prstClr val="white"/>
                    </a:solidFill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3705226" y="4603751"/>
            <a:ext cx="5705475" cy="1901825"/>
            <a:chOff x="1374" y="2641"/>
            <a:chExt cx="3594" cy="1198"/>
          </a:xfrm>
        </p:grpSpPr>
        <p:sp>
          <p:nvSpPr>
            <p:cNvPr id="133177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178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sv-SE" sz="1800">
                  <a:solidFill>
                    <a:prstClr val="black"/>
                  </a:solidFill>
                </a:rPr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sv-SE" b="1">
                  <a:solidFill>
                    <a:prstClr val="black"/>
                  </a:solidFill>
                </a:rPr>
                <a:t>cookie: 1678</a:t>
              </a:r>
            </a:p>
          </p:txBody>
        </p:sp>
        <p:sp>
          <p:nvSpPr>
            <p:cNvPr id="133179" name="Text Box 29"/>
            <p:cNvSpPr txBox="1">
              <a:spLocks noChangeArrowheads="1"/>
            </p:cNvSpPr>
            <p:nvPr/>
          </p:nvSpPr>
          <p:spPr bwMode="auto">
            <a:xfrm>
              <a:off x="3584" y="3262"/>
              <a:ext cx="5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sv-SE" sz="1800">
                  <a:solidFill>
                    <a:srgbClr val="000099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</a:pPr>
              <a:r>
                <a:rPr lang="en-US" altLang="sv-SE" sz="1800">
                  <a:solidFill>
                    <a:srgbClr val="000099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</a:pPr>
              <a:r>
                <a:rPr lang="en-US" altLang="sv-SE" sz="1800">
                  <a:solidFill>
                    <a:srgbClr val="000099"/>
                  </a:solidFill>
                </a:rPr>
                <a:t>action</a:t>
              </a:r>
            </a:p>
          </p:txBody>
        </p:sp>
        <p:sp>
          <p:nvSpPr>
            <p:cNvPr id="133180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181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6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sv-SE" sz="1800">
                  <a:solidFill>
                    <a:prstClr val="black"/>
                  </a:solidFill>
                </a:rPr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2389188" y="5351465"/>
            <a:ext cx="1389062" cy="636019"/>
            <a:chOff x="684" y="1746"/>
            <a:chExt cx="1004" cy="488"/>
          </a:xfrm>
        </p:grpSpPr>
        <p:sp>
          <p:nvSpPr>
            <p:cNvPr id="133175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 sz="240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3176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sv-SE" sz="1400" b="1">
                  <a:solidFill>
                    <a:prstClr val="white"/>
                  </a:solidFill>
                </a:rPr>
                <a:t>ebay 8734</a:t>
              </a:r>
            </a:p>
            <a:p>
              <a:pPr>
                <a:spcBef>
                  <a:spcPct val="0"/>
                </a:spcBef>
              </a:pPr>
              <a:r>
                <a:rPr lang="en-US" altLang="sv-SE" sz="1400" b="1">
                  <a:solidFill>
                    <a:prstClr val="white"/>
                  </a:solidFill>
                </a:rPr>
                <a:t>amazon 1678</a:t>
              </a:r>
            </a:p>
          </p:txBody>
        </p:sp>
      </p:grpSp>
      <p:sp>
        <p:nvSpPr>
          <p:cNvPr id="133137" name="Text Box 80"/>
          <p:cNvSpPr txBox="1">
            <a:spLocks noChangeArrowheads="1"/>
          </p:cNvSpPr>
          <p:nvPr/>
        </p:nvSpPr>
        <p:spPr bwMode="auto">
          <a:xfrm>
            <a:off x="9366250" y="2692400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sz="1800">
                <a:solidFill>
                  <a:srgbClr val="CC0000"/>
                </a:solidFill>
              </a:rPr>
              <a:t>backend</a:t>
            </a:r>
          </a:p>
          <a:p>
            <a:pPr>
              <a:spcBef>
                <a:spcPct val="0"/>
              </a:spcBef>
            </a:pPr>
            <a:r>
              <a:rPr lang="en-US" altLang="sv-SE" sz="1800">
                <a:solidFill>
                  <a:srgbClr val="CC0000"/>
                </a:solidFill>
              </a:rPr>
              <a:t>database</a:t>
            </a:r>
          </a:p>
        </p:txBody>
      </p:sp>
      <p:sp>
        <p:nvSpPr>
          <p:cNvPr id="133138" name="AutoShape 327"/>
          <p:cNvSpPr>
            <a:spLocks noChangeArrowheads="1"/>
          </p:cNvSpPr>
          <p:nvPr/>
        </p:nvSpPr>
        <p:spPr bwMode="auto">
          <a:xfrm>
            <a:off x="9636125" y="3313113"/>
            <a:ext cx="592138" cy="90805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sv-SE" altLang="sv-SE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33139" name="Group 63"/>
          <p:cNvGrpSpPr>
            <a:grpSpLocks/>
          </p:cNvGrpSpPr>
          <p:nvPr/>
        </p:nvGrpSpPr>
        <p:grpSpPr bwMode="auto">
          <a:xfrm>
            <a:off x="6999288" y="1119189"/>
            <a:ext cx="411162" cy="771525"/>
            <a:chOff x="4140" y="429"/>
            <a:chExt cx="1425" cy="2396"/>
          </a:xfrm>
        </p:grpSpPr>
        <p:sp>
          <p:nvSpPr>
            <p:cNvPr id="133143" name="Freeform 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144" name="Rectangle 65"/>
            <p:cNvSpPr>
              <a:spLocks noChangeArrowheads="1"/>
            </p:cNvSpPr>
            <p:nvPr/>
          </p:nvSpPr>
          <p:spPr bwMode="auto">
            <a:xfrm>
              <a:off x="4206" y="429"/>
              <a:ext cx="1045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33145" name="Freeform 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146" name="Freeform 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147" name="Rectangle 68"/>
            <p:cNvSpPr>
              <a:spLocks noChangeArrowheads="1"/>
            </p:cNvSpPr>
            <p:nvPr/>
          </p:nvSpPr>
          <p:spPr bwMode="auto">
            <a:xfrm>
              <a:off x="4212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33148" name="Group 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3173" name="AutoShape 70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3174" name="AutoShape 71"/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3149" name="Rectangle 72"/>
            <p:cNvSpPr>
              <a:spLocks noChangeArrowheads="1"/>
            </p:cNvSpPr>
            <p:nvPr/>
          </p:nvSpPr>
          <p:spPr bwMode="auto">
            <a:xfrm>
              <a:off x="4223" y="1021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33150" name="Group 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3171" name="AutoShape 7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3172" name="AutoShape 75"/>
              <p:cNvSpPr>
                <a:spLocks noChangeArrowheads="1"/>
              </p:cNvSpPr>
              <p:nvPr/>
            </p:nvSpPr>
            <p:spPr bwMode="auto">
              <a:xfrm>
                <a:off x="625" y="2585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3151" name="Rectangle 76"/>
            <p:cNvSpPr>
              <a:spLocks noChangeArrowheads="1"/>
            </p:cNvSpPr>
            <p:nvPr/>
          </p:nvSpPr>
          <p:spPr bwMode="auto">
            <a:xfrm>
              <a:off x="4217" y="1356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33152" name="Rectangle 77"/>
            <p:cNvSpPr>
              <a:spLocks noChangeArrowheads="1"/>
            </p:cNvSpPr>
            <p:nvPr/>
          </p:nvSpPr>
          <p:spPr bwMode="auto">
            <a:xfrm>
              <a:off x="4228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33153" name="Group 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3169" name="AutoShape 79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3170" name="AutoShape 8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3154" name="Freeform 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33155" name="Group 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3167" name="AutoShape 83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3168" name="AutoShape 84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3156" name="Rectangle 85"/>
            <p:cNvSpPr>
              <a:spLocks noChangeArrowheads="1"/>
            </p:cNvSpPr>
            <p:nvPr/>
          </p:nvSpPr>
          <p:spPr bwMode="auto">
            <a:xfrm>
              <a:off x="5251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33157" name="Freeform 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158" name="Freeform 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159" name="Oval 88"/>
            <p:cNvSpPr>
              <a:spLocks noChangeArrowheads="1"/>
            </p:cNvSpPr>
            <p:nvPr/>
          </p:nvSpPr>
          <p:spPr bwMode="auto"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33160" name="Freeform 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3161" name="AutoShape 9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33162" name="AutoShape 91"/>
            <p:cNvSpPr>
              <a:spLocks noChangeArrowheads="1"/>
            </p:cNvSpPr>
            <p:nvPr/>
          </p:nvSpPr>
          <p:spPr bwMode="auto">
            <a:xfrm>
              <a:off x="4206" y="2712"/>
              <a:ext cx="1067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33163" name="Oval 92"/>
            <p:cNvSpPr>
              <a:spLocks noChangeArrowheads="1"/>
            </p:cNvSpPr>
            <p:nvPr/>
          </p:nvSpPr>
          <p:spPr bwMode="auto"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33164" name="Oval 93"/>
            <p:cNvSpPr>
              <a:spLocks noChangeArrowheads="1"/>
            </p:cNvSpPr>
            <p:nvPr/>
          </p:nvSpPr>
          <p:spPr bwMode="auto"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165" name="Oval 94"/>
            <p:cNvSpPr>
              <a:spLocks noChangeArrowheads="1"/>
            </p:cNvSpPr>
            <p:nvPr/>
          </p:nvSpPr>
          <p:spPr bwMode="auto"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33166" name="Rectangle 95"/>
            <p:cNvSpPr>
              <a:spLocks noChangeArrowheads="1"/>
            </p:cNvSpPr>
            <p:nvPr/>
          </p:nvSpPr>
          <p:spPr bwMode="auto"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33140" name="Group 96"/>
          <p:cNvGrpSpPr>
            <a:grpSpLocks/>
          </p:cNvGrpSpPr>
          <p:nvPr/>
        </p:nvGrpSpPr>
        <p:grpSpPr bwMode="auto">
          <a:xfrm>
            <a:off x="3330575" y="1117600"/>
            <a:ext cx="687388" cy="731838"/>
            <a:chOff x="-44" y="1473"/>
            <a:chExt cx="981" cy="1105"/>
          </a:xfrm>
        </p:grpSpPr>
        <p:pic>
          <p:nvPicPr>
            <p:cNvPr id="133141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42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6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43D5556-A18E-4946-A813-D5979445E642}" type="slidenum">
              <a:rPr lang="en-US" altLang="zh-CN" sz="1400">
                <a:solidFill>
                  <a:prstClr val="black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zh-CN" sz="1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Cookies (continued)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8538" y="1459037"/>
            <a:ext cx="3810000" cy="267111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400" u="sng" dirty="0">
                <a:solidFill>
                  <a:srgbClr val="FF0000"/>
                </a:solidFill>
                <a:ea typeface="宋体" charset="-122"/>
              </a:rPr>
              <a:t>cookies can bring:</a:t>
            </a:r>
            <a:endParaRPr lang="en-US" altLang="zh-CN" sz="2400" dirty="0">
              <a:ea typeface="宋体" charset="-122"/>
            </a:endParaRPr>
          </a:p>
          <a:p>
            <a:r>
              <a:rPr lang="en-US" altLang="zh-CN" sz="2400" dirty="0">
                <a:ea typeface="宋体" charset="-122"/>
              </a:rPr>
              <a:t>authorization</a:t>
            </a:r>
          </a:p>
          <a:p>
            <a:r>
              <a:rPr lang="en-US" altLang="zh-CN" sz="2400" dirty="0">
                <a:ea typeface="宋体" charset="-122"/>
              </a:rPr>
              <a:t>shopping carts</a:t>
            </a:r>
          </a:p>
          <a:p>
            <a:r>
              <a:rPr lang="en-US" altLang="zh-CN" sz="2400" dirty="0">
                <a:ea typeface="宋体" charset="-122"/>
              </a:rPr>
              <a:t>recommendations</a:t>
            </a:r>
          </a:p>
          <a:p>
            <a:r>
              <a:rPr lang="en-US" altLang="zh-CN" sz="2400" dirty="0">
                <a:ea typeface="宋体" charset="-122"/>
              </a:rPr>
              <a:t>user session state</a:t>
            </a:r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5205046" y="1411288"/>
            <a:ext cx="6370457" cy="2586281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0504D"/>
              </a:buClr>
              <a:buFont typeface="ZapfDingbats" pitchFamily="82" charset="2"/>
              <a:buNone/>
            </a:pPr>
            <a:r>
              <a:rPr lang="en-US" altLang="zh-CN" sz="2400" u="sng" dirty="0">
                <a:solidFill>
                  <a:srgbClr val="FF0000"/>
                </a:solidFill>
                <a:latin typeface="Calibri" panose="020F0502020204030204" pitchFamily="34" charset="0"/>
              </a:rPr>
              <a:t>Cookies and privacy:</a:t>
            </a:r>
            <a:endParaRPr lang="en-US" altLang="zh-CN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Clr>
                <a:srgbClr val="C0504D"/>
              </a:buClr>
            </a:pP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</a:rPr>
              <a:t>cookies permit sites to learn a lot about 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us</a:t>
            </a:r>
            <a:endParaRPr lang="en-US" altLang="zh-CN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Clr>
                <a:srgbClr val="C0504D"/>
              </a:buClr>
            </a:pP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we</a:t>
            </a: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</a:rPr>
              <a:t>may supply name and e-mail to sites</a:t>
            </a:r>
          </a:p>
          <a:p>
            <a:pPr>
              <a:buClr>
                <a:srgbClr val="C0504D"/>
              </a:buClr>
            </a:pP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</a:rPr>
              <a:t>search engines use  cookies to learn yet more</a:t>
            </a:r>
          </a:p>
          <a:p>
            <a:pPr>
              <a:buClr>
                <a:srgbClr val="C0504D"/>
              </a:buClr>
            </a:pP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</a:rPr>
              <a:t>advertising  companies  obtain info across sites</a:t>
            </a: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8845550" y="1177925"/>
            <a:ext cx="73129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0504D"/>
                </a:solidFill>
                <a:latin typeface="Calibri" panose="020F0502020204030204" pitchFamily="34" charset="0"/>
              </a:rPr>
              <a:t>aside</a:t>
            </a:r>
            <a:endParaRPr lang="en-US" altLang="zh-CN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2116977" y="1222576"/>
            <a:ext cx="45719" cy="3175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958" y="271451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6452" y="871378"/>
            <a:ext cx="598554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General description and functionality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Authentication, cookies and related aspects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Caching and proxies</a:t>
            </a:r>
            <a:endParaRPr lang="en-US" altLang="sv-SE" sz="240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white">
                    <a:lumMod val="65000"/>
                  </a:prstClr>
                </a:solidFill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white">
                    <a:lumMod val="65000"/>
                  </a:prstClr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42681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CABD38D-7538-4453-BEE8-29276E593A95}" type="slidenum">
              <a:rPr lang="en-US" altLang="zh-CN" sz="1400">
                <a:solidFill>
                  <a:prstClr val="black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zh-CN" sz="1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Web Caches (proxy server)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8783" y="2551531"/>
            <a:ext cx="5611935" cy="2033137"/>
          </a:xfrm>
        </p:spPr>
        <p:txBody>
          <a:bodyPr/>
          <a:lstStyle/>
          <a:p>
            <a:r>
              <a:rPr lang="en-US" altLang="zh-CN" sz="1800" dirty="0">
                <a:ea typeface="宋体" charset="-122"/>
              </a:rPr>
              <a:t>user configures browser: Web accesses via web cache</a:t>
            </a:r>
          </a:p>
          <a:p>
            <a:r>
              <a:rPr lang="en-US" altLang="zh-CN" sz="1800" dirty="0">
                <a:ea typeface="宋体" charset="-122"/>
              </a:rPr>
              <a:t>client sends all http requests to  web cache; the cache(proxy) server acts as </a:t>
            </a:r>
            <a:r>
              <a:rPr lang="en-US" altLang="zh-CN" sz="1800" dirty="0" smtClean="0">
                <a:ea typeface="宋体" charset="-122"/>
              </a:rPr>
              <a:t>usual </a:t>
            </a:r>
            <a:r>
              <a:rPr lang="en-US" altLang="zh-CN" sz="1800" dirty="0">
                <a:ea typeface="宋体" charset="-122"/>
              </a:rPr>
              <a:t>caches do</a:t>
            </a:r>
          </a:p>
          <a:p>
            <a:endParaRPr lang="en-US" altLang="zh-CN" sz="1800" dirty="0">
              <a:solidFill>
                <a:srgbClr val="FF0000"/>
              </a:solidFill>
              <a:ea typeface="宋体" charset="-122"/>
            </a:endParaRPr>
          </a:p>
          <a:p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Hierarchical, cooperative caching, ICP: Internet Caching Protocol (RFC2187)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124075" y="1174750"/>
            <a:ext cx="7200900" cy="5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0504D"/>
              </a:buClr>
              <a:buFont typeface="ZapfDingbats" pitchFamily="82" charset="2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Goal:</a:t>
            </a:r>
            <a:r>
              <a:rPr lang="en-US" altLang="zh-CN" sz="2000" dirty="0">
                <a:solidFill>
                  <a:prstClr val="black"/>
                </a:solidFill>
                <a:latin typeface="+mn-lt"/>
              </a:rPr>
              <a:t> satisfy client request without involving origin server</a:t>
            </a:r>
            <a:endParaRPr lang="en-US" altLang="zh-CN" sz="2400" dirty="0">
              <a:solidFill>
                <a:prstClr val="black"/>
              </a:solidFill>
              <a:latin typeface="+mn-lt"/>
            </a:endParaRPr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5727700" y="2955925"/>
          <a:ext cx="5159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2955925"/>
                        <a:ext cx="51593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667376" y="3368675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</a:rPr>
              <a:t>client</a:t>
            </a:r>
            <a:endParaRPr lang="en-US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5792789" y="4826000"/>
          <a:ext cx="5159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9" y="4826000"/>
                        <a:ext cx="5159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7548564" y="2774951"/>
            <a:ext cx="955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prstClr val="black"/>
                </a:solidFill>
              </a:rPr>
              <a:t>Proxy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prstClr val="black"/>
                </a:solidFill>
              </a:rPr>
              <a:t>server</a:t>
            </a:r>
            <a:endParaRPr lang="en-US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7773989" y="3556000"/>
            <a:ext cx="346075" cy="742950"/>
            <a:chOff x="4180" y="783"/>
            <a:chExt cx="150" cy="307"/>
          </a:xfrm>
        </p:grpSpPr>
        <p:sp>
          <p:nvSpPr>
            <p:cNvPr id="41009" name="AutoShape 1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010" name="Rectangle 1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011" name="Rectangle 1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012" name="AutoShape 1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013" name="Line 1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014" name="Line 1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015" name="Rectangle 1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016" name="Rectangle 1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40972" name="Line 20"/>
          <p:cNvSpPr>
            <a:spLocks noChangeShapeType="1"/>
          </p:cNvSpPr>
          <p:nvPr/>
        </p:nvSpPr>
        <p:spPr bwMode="auto">
          <a:xfrm>
            <a:off x="6289675" y="3144839"/>
            <a:ext cx="1428750" cy="668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0973" name="Line 21"/>
          <p:cNvSpPr>
            <a:spLocks noChangeShapeType="1"/>
          </p:cNvSpPr>
          <p:nvPr/>
        </p:nvSpPr>
        <p:spPr bwMode="auto">
          <a:xfrm flipH="1" flipV="1">
            <a:off x="6327776" y="3284538"/>
            <a:ext cx="1350963" cy="627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0974" name="Line 22"/>
          <p:cNvSpPr>
            <a:spLocks noChangeShapeType="1"/>
          </p:cNvSpPr>
          <p:nvPr/>
        </p:nvSpPr>
        <p:spPr bwMode="auto">
          <a:xfrm flipV="1">
            <a:off x="6283326" y="4095751"/>
            <a:ext cx="1401763" cy="760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0975" name="Line 23"/>
          <p:cNvSpPr>
            <a:spLocks noChangeShapeType="1"/>
          </p:cNvSpPr>
          <p:nvPr/>
        </p:nvSpPr>
        <p:spPr bwMode="auto">
          <a:xfrm flipH="1">
            <a:off x="6334125" y="4183063"/>
            <a:ext cx="140335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0976" name="Text Box 24"/>
          <p:cNvSpPr txBox="1">
            <a:spLocks noChangeArrowheads="1"/>
          </p:cNvSpPr>
          <p:nvPr/>
        </p:nvSpPr>
        <p:spPr bwMode="auto">
          <a:xfrm>
            <a:off x="5822951" y="5284788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</a:rPr>
              <a:t>client</a:t>
            </a:r>
            <a:endParaRPr lang="en-US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77" name="Text Box 25"/>
          <p:cNvSpPr txBox="1">
            <a:spLocks noChangeArrowheads="1"/>
          </p:cNvSpPr>
          <p:nvPr/>
        </p:nvSpPr>
        <p:spPr bwMode="auto">
          <a:xfrm rot="1422049">
            <a:off x="6372226" y="3195638"/>
            <a:ext cx="138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</a:rPr>
              <a:t>http request</a:t>
            </a:r>
            <a:endParaRPr lang="en-US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78" name="Text Box 26"/>
          <p:cNvSpPr txBox="1">
            <a:spLocks noChangeArrowheads="1"/>
          </p:cNvSpPr>
          <p:nvPr/>
        </p:nvSpPr>
        <p:spPr bwMode="auto">
          <a:xfrm rot="-1692639">
            <a:off x="6149976" y="4200525"/>
            <a:ext cx="138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</a:rPr>
              <a:t>http request</a:t>
            </a:r>
            <a:endParaRPr lang="en-US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79" name="Text Box 27"/>
          <p:cNvSpPr txBox="1">
            <a:spLocks noChangeArrowheads="1"/>
          </p:cNvSpPr>
          <p:nvPr/>
        </p:nvSpPr>
        <p:spPr bwMode="auto">
          <a:xfrm rot="1411598">
            <a:off x="6188075" y="3562350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</a:rPr>
              <a:t>http response</a:t>
            </a:r>
            <a:endParaRPr lang="en-US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80" name="Text Box 28"/>
          <p:cNvSpPr txBox="1">
            <a:spLocks noChangeArrowheads="1"/>
          </p:cNvSpPr>
          <p:nvPr/>
        </p:nvSpPr>
        <p:spPr bwMode="auto">
          <a:xfrm rot="-1737783">
            <a:off x="6356350" y="4519613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</a:rPr>
              <a:t>http response</a:t>
            </a:r>
            <a:endParaRPr lang="en-US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40981" name="Group 30"/>
          <p:cNvGrpSpPr>
            <a:grpSpLocks/>
          </p:cNvGrpSpPr>
          <p:nvPr/>
        </p:nvGrpSpPr>
        <p:grpSpPr bwMode="auto">
          <a:xfrm>
            <a:off x="9698039" y="2765425"/>
            <a:ext cx="346075" cy="742950"/>
            <a:chOff x="4180" y="783"/>
            <a:chExt cx="150" cy="307"/>
          </a:xfrm>
        </p:grpSpPr>
        <p:sp>
          <p:nvSpPr>
            <p:cNvPr id="41001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002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003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004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005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006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1007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008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0982" name="Group 39"/>
          <p:cNvGrpSpPr>
            <a:grpSpLocks/>
          </p:cNvGrpSpPr>
          <p:nvPr/>
        </p:nvGrpSpPr>
        <p:grpSpPr bwMode="auto">
          <a:xfrm>
            <a:off x="9698039" y="4670425"/>
            <a:ext cx="346075" cy="742950"/>
            <a:chOff x="4180" y="783"/>
            <a:chExt cx="150" cy="307"/>
          </a:xfrm>
        </p:grpSpPr>
        <p:sp>
          <p:nvSpPr>
            <p:cNvPr id="40993" name="AutoShape 4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0994" name="Rectangle 4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0995" name="Rectangle 4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0996" name="AutoShape 4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0997" name="Line 4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0998" name="Line 4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0999" name="Rectangle 4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000" name="Rectangle 4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40983" name="Line 48"/>
          <p:cNvSpPr>
            <a:spLocks noChangeShapeType="1"/>
          </p:cNvSpPr>
          <p:nvPr/>
        </p:nvSpPr>
        <p:spPr bwMode="auto">
          <a:xfrm flipV="1">
            <a:off x="8216901" y="3095626"/>
            <a:ext cx="1401763" cy="760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0984" name="Line 49"/>
          <p:cNvSpPr>
            <a:spLocks noChangeShapeType="1"/>
          </p:cNvSpPr>
          <p:nvPr/>
        </p:nvSpPr>
        <p:spPr bwMode="auto">
          <a:xfrm flipH="1">
            <a:off x="8267700" y="3182938"/>
            <a:ext cx="140335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0985" name="Text Box 50"/>
          <p:cNvSpPr txBox="1">
            <a:spLocks noChangeArrowheads="1"/>
          </p:cNvSpPr>
          <p:nvPr/>
        </p:nvSpPr>
        <p:spPr bwMode="auto">
          <a:xfrm rot="-1692639">
            <a:off x="8083551" y="3200400"/>
            <a:ext cx="138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</a:rPr>
              <a:t>http request</a:t>
            </a:r>
            <a:endParaRPr lang="en-US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86" name="Text Box 51"/>
          <p:cNvSpPr txBox="1">
            <a:spLocks noChangeArrowheads="1"/>
          </p:cNvSpPr>
          <p:nvPr/>
        </p:nvSpPr>
        <p:spPr bwMode="auto">
          <a:xfrm rot="-1737783">
            <a:off x="8289925" y="3519488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</a:rPr>
              <a:t>http response</a:t>
            </a:r>
            <a:endParaRPr lang="en-US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87" name="Line 52"/>
          <p:cNvSpPr>
            <a:spLocks noChangeShapeType="1"/>
          </p:cNvSpPr>
          <p:nvPr/>
        </p:nvSpPr>
        <p:spPr bwMode="auto">
          <a:xfrm>
            <a:off x="8175625" y="4259264"/>
            <a:ext cx="1428750" cy="668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0988" name="Line 53"/>
          <p:cNvSpPr>
            <a:spLocks noChangeShapeType="1"/>
          </p:cNvSpPr>
          <p:nvPr/>
        </p:nvSpPr>
        <p:spPr bwMode="auto">
          <a:xfrm flipH="1" flipV="1">
            <a:off x="8213726" y="4398963"/>
            <a:ext cx="1350963" cy="627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0989" name="Text Box 54"/>
          <p:cNvSpPr txBox="1">
            <a:spLocks noChangeArrowheads="1"/>
          </p:cNvSpPr>
          <p:nvPr/>
        </p:nvSpPr>
        <p:spPr bwMode="auto">
          <a:xfrm rot="1422049">
            <a:off x="8258176" y="4310063"/>
            <a:ext cx="138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</a:rPr>
              <a:t>http request</a:t>
            </a:r>
            <a:endParaRPr lang="en-US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90" name="Text Box 55"/>
          <p:cNvSpPr txBox="1">
            <a:spLocks noChangeArrowheads="1"/>
          </p:cNvSpPr>
          <p:nvPr/>
        </p:nvSpPr>
        <p:spPr bwMode="auto">
          <a:xfrm rot="1411598">
            <a:off x="8074025" y="4676775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</a:rPr>
              <a:t>http response</a:t>
            </a:r>
            <a:endParaRPr lang="en-US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91" name="Text Box 56"/>
          <p:cNvSpPr txBox="1">
            <a:spLocks noChangeArrowheads="1"/>
          </p:cNvSpPr>
          <p:nvPr/>
        </p:nvSpPr>
        <p:spPr bwMode="auto">
          <a:xfrm>
            <a:off x="9409113" y="5465764"/>
            <a:ext cx="800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</a:rPr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</a:rPr>
              <a:t>server</a:t>
            </a:r>
            <a:endParaRPr lang="en-US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92" name="Text Box 57"/>
          <p:cNvSpPr txBox="1">
            <a:spLocks noChangeArrowheads="1"/>
          </p:cNvSpPr>
          <p:nvPr/>
        </p:nvSpPr>
        <p:spPr bwMode="auto">
          <a:xfrm>
            <a:off x="9437688" y="2132014"/>
            <a:ext cx="800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</a:rPr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</a:rPr>
              <a:t>server</a:t>
            </a:r>
            <a:endParaRPr lang="en-US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88554" y="6492875"/>
            <a:ext cx="97389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EDA10E44-81B9-483D-9D08-364866B60520}" type="slidenum">
              <a:rPr lang="en-US" altLang="zh-CN" sz="1400">
                <a:solidFill>
                  <a:prstClr val="black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zh-CN" sz="1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88" name="Line 67"/>
          <p:cNvSpPr>
            <a:spLocks noChangeShapeType="1"/>
          </p:cNvSpPr>
          <p:nvPr/>
        </p:nvSpPr>
        <p:spPr bwMode="auto">
          <a:xfrm>
            <a:off x="6591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Why Web Caching?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9533" y="1476075"/>
            <a:ext cx="5752812" cy="338588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400" dirty="0">
                <a:solidFill>
                  <a:srgbClr val="FF0000"/>
                </a:solidFill>
                <a:ea typeface="宋体" charset="-122"/>
              </a:rPr>
              <a:t>Assume:</a:t>
            </a:r>
            <a:r>
              <a:rPr lang="en-US" altLang="zh-CN" sz="2400" dirty="0">
                <a:ea typeface="宋体" charset="-122"/>
              </a:rPr>
              <a:t> cache is close to client (e.g., in same network)</a:t>
            </a:r>
          </a:p>
          <a:p>
            <a:r>
              <a:rPr lang="en-US" altLang="zh-CN" sz="2400" dirty="0">
                <a:ea typeface="宋体" charset="-122"/>
              </a:rPr>
              <a:t>smaller response time</a:t>
            </a:r>
          </a:p>
          <a:p>
            <a:r>
              <a:rPr lang="en-US" altLang="zh-CN" sz="2400" dirty="0">
                <a:ea typeface="宋体" charset="-122"/>
              </a:rPr>
              <a:t>decrease traffic to distant servers</a:t>
            </a:r>
          </a:p>
          <a:p>
            <a:pPr lvl="1"/>
            <a:r>
              <a:rPr lang="en-US" altLang="zh-CN" sz="2000" dirty="0">
                <a:ea typeface="宋体" charset="-122"/>
              </a:rPr>
              <a:t>link out of institutional/local ISP network can be bottleneck </a:t>
            </a:r>
          </a:p>
          <a:p>
            <a:r>
              <a:rPr lang="en-US" altLang="zh-CN" sz="2400" dirty="0">
                <a:ea typeface="宋体" charset="-122"/>
              </a:rPr>
              <a:t>Important for large data applications (e.g. video,…)</a:t>
            </a:r>
          </a:p>
          <a:p>
            <a:pPr lvl="1">
              <a:buFont typeface="ZapfDingbats" pitchFamily="82" charset="2"/>
              <a:buNone/>
            </a:pPr>
            <a:r>
              <a:rPr lang="en-US" altLang="zh-CN" sz="1800" dirty="0" smtClean="0">
                <a:ea typeface="宋体" charset="-122"/>
              </a:rPr>
              <a:t> </a:t>
            </a:r>
            <a:endParaRPr lang="en-US" altLang="zh-CN" sz="1800" dirty="0">
              <a:ea typeface="宋体" charset="-122"/>
            </a:endParaRPr>
          </a:p>
        </p:txBody>
      </p:sp>
      <p:grpSp>
        <p:nvGrpSpPr>
          <p:cNvPr id="41991" name="Group 6"/>
          <p:cNvGrpSpPr>
            <a:grpSpLocks/>
          </p:cNvGrpSpPr>
          <p:nvPr/>
        </p:nvGrpSpPr>
        <p:grpSpPr bwMode="auto">
          <a:xfrm>
            <a:off x="6402388" y="1698626"/>
            <a:ext cx="184150" cy="542925"/>
            <a:chOff x="4180" y="783"/>
            <a:chExt cx="150" cy="307"/>
          </a:xfrm>
        </p:grpSpPr>
        <p:sp>
          <p:nvSpPr>
            <p:cNvPr id="42092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93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94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95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96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097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098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99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92" name="Group 15"/>
          <p:cNvGrpSpPr>
            <a:grpSpLocks/>
          </p:cNvGrpSpPr>
          <p:nvPr/>
        </p:nvGrpSpPr>
        <p:grpSpPr bwMode="auto">
          <a:xfrm>
            <a:off x="7326313" y="1155701"/>
            <a:ext cx="184150" cy="542925"/>
            <a:chOff x="4180" y="783"/>
            <a:chExt cx="150" cy="307"/>
          </a:xfrm>
        </p:grpSpPr>
        <p:sp>
          <p:nvSpPr>
            <p:cNvPr id="42084" name="AutoShape 1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85" name="Rectangle 1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86" name="Rectangle 1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87" name="AutoShape 1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88" name="Line 2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089" name="Line 2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090" name="Rectangle 2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91" name="Rectangle 2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93" name="Group 24"/>
          <p:cNvGrpSpPr>
            <a:grpSpLocks/>
          </p:cNvGrpSpPr>
          <p:nvPr/>
        </p:nvGrpSpPr>
        <p:grpSpPr bwMode="auto">
          <a:xfrm>
            <a:off x="8002588" y="1184276"/>
            <a:ext cx="184150" cy="542925"/>
            <a:chOff x="4180" y="783"/>
            <a:chExt cx="150" cy="307"/>
          </a:xfrm>
        </p:grpSpPr>
        <p:sp>
          <p:nvSpPr>
            <p:cNvPr id="42076" name="AutoShape 2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77" name="Rectangle 2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78" name="Rectangle 2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79" name="AutoShape 2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80" name="Line 2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081" name="Line 3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082" name="Rectangle 3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83" name="Rectangle 3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94" name="Group 33"/>
          <p:cNvGrpSpPr>
            <a:grpSpLocks/>
          </p:cNvGrpSpPr>
          <p:nvPr/>
        </p:nvGrpSpPr>
        <p:grpSpPr bwMode="auto">
          <a:xfrm>
            <a:off x="8583613" y="1365251"/>
            <a:ext cx="184150" cy="542925"/>
            <a:chOff x="4180" y="783"/>
            <a:chExt cx="150" cy="307"/>
          </a:xfrm>
        </p:grpSpPr>
        <p:sp>
          <p:nvSpPr>
            <p:cNvPr id="42068" name="AutoShape 3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69" name="Rectangle 3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70" name="Rectangle 3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71" name="AutoShape 3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72" name="Line 3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073" name="Line 3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074" name="Rectangle 4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75" name="Rectangle 4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995" name="Group 42"/>
          <p:cNvGrpSpPr>
            <a:grpSpLocks/>
          </p:cNvGrpSpPr>
          <p:nvPr/>
        </p:nvGrpSpPr>
        <p:grpSpPr bwMode="auto">
          <a:xfrm>
            <a:off x="8897938" y="2155826"/>
            <a:ext cx="184150" cy="542925"/>
            <a:chOff x="4180" y="783"/>
            <a:chExt cx="150" cy="307"/>
          </a:xfrm>
        </p:grpSpPr>
        <p:sp>
          <p:nvSpPr>
            <p:cNvPr id="42060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61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62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63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64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065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066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67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41996" name="Text Box 66"/>
          <p:cNvSpPr txBox="1">
            <a:spLocks noChangeArrowheads="1"/>
          </p:cNvSpPr>
          <p:nvPr/>
        </p:nvSpPr>
        <p:spPr bwMode="auto">
          <a:xfrm>
            <a:off x="9124950" y="1208089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prstClr val="black"/>
                </a:solidFill>
              </a:rPr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prstClr val="black"/>
                </a:solidFill>
              </a:rPr>
              <a:t>servers</a:t>
            </a:r>
            <a:endParaRPr lang="en-US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97" name="Line 68"/>
          <p:cNvSpPr>
            <a:spLocks noChangeShapeType="1"/>
          </p:cNvSpPr>
          <p:nvPr/>
        </p:nvSpPr>
        <p:spPr bwMode="auto">
          <a:xfrm>
            <a:off x="7400926" y="1695451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1998" name="Line 69"/>
          <p:cNvSpPr>
            <a:spLocks noChangeShapeType="1"/>
          </p:cNvSpPr>
          <p:nvPr/>
        </p:nvSpPr>
        <p:spPr bwMode="auto">
          <a:xfrm flipH="1">
            <a:off x="8029576" y="1733551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1999" name="Line 70"/>
          <p:cNvSpPr>
            <a:spLocks noChangeShapeType="1"/>
          </p:cNvSpPr>
          <p:nvPr/>
        </p:nvSpPr>
        <p:spPr bwMode="auto">
          <a:xfrm flipH="1">
            <a:off x="8486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2000" name="Line 71"/>
          <p:cNvSpPr>
            <a:spLocks noChangeShapeType="1"/>
          </p:cNvSpPr>
          <p:nvPr/>
        </p:nvSpPr>
        <p:spPr bwMode="auto">
          <a:xfrm flipH="1" flipV="1">
            <a:off x="8648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2001" name="Freeform 51"/>
          <p:cNvSpPr>
            <a:spLocks/>
          </p:cNvSpPr>
          <p:nvPr/>
        </p:nvSpPr>
        <p:spPr bwMode="auto">
          <a:xfrm>
            <a:off x="6686551" y="1689100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42002" name="Group 52"/>
          <p:cNvGrpSpPr>
            <a:grpSpLocks/>
          </p:cNvGrpSpPr>
          <p:nvPr/>
        </p:nvGrpSpPr>
        <p:grpSpPr bwMode="auto">
          <a:xfrm>
            <a:off x="7669213" y="2890838"/>
            <a:ext cx="501650" cy="233362"/>
            <a:chOff x="3600" y="219"/>
            <a:chExt cx="360" cy="175"/>
          </a:xfrm>
        </p:grpSpPr>
        <p:sp>
          <p:nvSpPr>
            <p:cNvPr id="42047" name="Oval 5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48" name="Line 5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049" name="Line 5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050" name="Rectangle 5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51" name="Oval 5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2052" name="Group 5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05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05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05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2053" name="Group 6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054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055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056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2003" name="Text Box 72"/>
          <p:cNvSpPr txBox="1">
            <a:spLocks noChangeArrowheads="1"/>
          </p:cNvSpPr>
          <p:nvPr/>
        </p:nvSpPr>
        <p:spPr bwMode="auto">
          <a:xfrm>
            <a:off x="7119938" y="1998664"/>
            <a:ext cx="1079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</a:rPr>
              <a:t> Internet</a:t>
            </a:r>
            <a:endParaRPr lang="en-US" altLang="zh-CN" sz="2400">
              <a:solidFill>
                <a:srgbClr val="C0504D"/>
              </a:solidFill>
              <a:latin typeface="Times New Roman" pitchFamily="18" charset="0"/>
            </a:endParaRPr>
          </a:p>
        </p:txBody>
      </p:sp>
      <p:sp>
        <p:nvSpPr>
          <p:cNvPr id="42004" name="Freeform 73"/>
          <p:cNvSpPr>
            <a:spLocks/>
          </p:cNvSpPr>
          <p:nvPr/>
        </p:nvSpPr>
        <p:spPr bwMode="auto">
          <a:xfrm>
            <a:off x="6256338" y="4059238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42005" name="Object 74"/>
          <p:cNvGraphicFramePr>
            <a:graphicFrameLocks noChangeAspect="1"/>
          </p:cNvGraphicFramePr>
          <p:nvPr/>
        </p:nvGraphicFramePr>
        <p:xfrm>
          <a:off x="6503988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6" name="Object 75"/>
          <p:cNvGraphicFramePr>
            <a:graphicFrameLocks noChangeAspect="1"/>
          </p:cNvGraphicFramePr>
          <p:nvPr/>
        </p:nvGraphicFramePr>
        <p:xfrm>
          <a:off x="700881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1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7" name="Object 76"/>
          <p:cNvGraphicFramePr>
            <a:graphicFrameLocks noChangeAspect="1"/>
          </p:cNvGraphicFramePr>
          <p:nvPr/>
        </p:nvGraphicFramePr>
        <p:xfrm>
          <a:off x="7542213" y="4794250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3" y="4794250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8" name="Object 77"/>
          <p:cNvGraphicFramePr>
            <a:graphicFrameLocks noChangeAspect="1"/>
          </p:cNvGraphicFramePr>
          <p:nvPr/>
        </p:nvGraphicFramePr>
        <p:xfrm>
          <a:off x="805656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Clip" r:id="rId7" imgW="1307263" imgH="1084139" progId="MS_ClipArt_Gallery.2">
                  <p:embed/>
                </p:oleObj>
              </mc:Choice>
              <mc:Fallback>
                <p:oleObj name="Clip" r:id="rId7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9" name="Line 89"/>
          <p:cNvSpPr>
            <a:spLocks noChangeShapeType="1"/>
          </p:cNvSpPr>
          <p:nvPr/>
        </p:nvSpPr>
        <p:spPr bwMode="auto">
          <a:xfrm>
            <a:off x="6696075" y="4605338"/>
            <a:ext cx="220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2010" name="Line 90"/>
          <p:cNvSpPr>
            <a:spLocks noChangeShapeType="1"/>
          </p:cNvSpPr>
          <p:nvPr/>
        </p:nvSpPr>
        <p:spPr bwMode="auto">
          <a:xfrm>
            <a:off x="6705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2011" name="Line 91"/>
          <p:cNvSpPr>
            <a:spLocks noChangeShapeType="1"/>
          </p:cNvSpPr>
          <p:nvPr/>
        </p:nvSpPr>
        <p:spPr bwMode="auto">
          <a:xfrm>
            <a:off x="7215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2012" name="Line 92"/>
          <p:cNvSpPr>
            <a:spLocks noChangeShapeType="1"/>
          </p:cNvSpPr>
          <p:nvPr/>
        </p:nvSpPr>
        <p:spPr bwMode="auto">
          <a:xfrm>
            <a:off x="7753350" y="4610101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2013" name="Line 93"/>
          <p:cNvSpPr>
            <a:spLocks noChangeShapeType="1"/>
          </p:cNvSpPr>
          <p:nvPr/>
        </p:nvSpPr>
        <p:spPr bwMode="auto">
          <a:xfrm>
            <a:off x="8253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2014" name="Line 94"/>
          <p:cNvSpPr>
            <a:spLocks noChangeShapeType="1"/>
          </p:cNvSpPr>
          <p:nvPr/>
        </p:nvSpPr>
        <p:spPr bwMode="auto">
          <a:xfrm>
            <a:off x="8891588" y="4605339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42015" name="Group 88"/>
          <p:cNvGrpSpPr>
            <a:grpSpLocks/>
          </p:cNvGrpSpPr>
          <p:nvPr/>
        </p:nvGrpSpPr>
        <p:grpSpPr bwMode="auto">
          <a:xfrm>
            <a:off x="8666163" y="4689476"/>
            <a:ext cx="347662" cy="695325"/>
            <a:chOff x="4730" y="2897"/>
            <a:chExt cx="219" cy="438"/>
          </a:xfrm>
        </p:grpSpPr>
        <p:sp>
          <p:nvSpPr>
            <p:cNvPr id="42037" name="Freeform 87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2038" name="Group 78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2039" name="AutoShape 7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40" name="Rectangle 8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41" name="Rectangle 8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42" name="AutoShape 8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43" name="Line 8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044" name="Line 8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045" name="Rectangle 8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46" name="Rectangle 8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2016" name="Group 95"/>
          <p:cNvGrpSpPr>
            <a:grpSpLocks/>
          </p:cNvGrpSpPr>
          <p:nvPr/>
        </p:nvGrpSpPr>
        <p:grpSpPr bwMode="auto">
          <a:xfrm>
            <a:off x="7669213" y="4181476"/>
            <a:ext cx="501650" cy="233363"/>
            <a:chOff x="3600" y="219"/>
            <a:chExt cx="360" cy="175"/>
          </a:xfrm>
        </p:grpSpPr>
        <p:sp>
          <p:nvSpPr>
            <p:cNvPr id="42024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25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026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2027" name="Rectangle 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2028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2029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034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035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036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2030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031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032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033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2017" name="Line 109"/>
          <p:cNvSpPr>
            <a:spLocks noChangeShapeType="1"/>
          </p:cNvSpPr>
          <p:nvPr/>
        </p:nvSpPr>
        <p:spPr bwMode="auto">
          <a:xfrm>
            <a:off x="7915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2018" name="Line 110"/>
          <p:cNvSpPr>
            <a:spLocks noChangeShapeType="1"/>
          </p:cNvSpPr>
          <p:nvPr/>
        </p:nvSpPr>
        <p:spPr bwMode="auto">
          <a:xfrm>
            <a:off x="7920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2019" name="Text Box 111"/>
          <p:cNvSpPr txBox="1">
            <a:spLocks noChangeArrowheads="1"/>
          </p:cNvSpPr>
          <p:nvPr/>
        </p:nvSpPr>
        <p:spPr bwMode="auto">
          <a:xfrm>
            <a:off x="6219826" y="3946526"/>
            <a:ext cx="1325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</a:rPr>
              <a:t>network</a:t>
            </a:r>
            <a:endParaRPr lang="en-US" altLang="zh-CN" sz="2400">
              <a:solidFill>
                <a:srgbClr val="C0504D"/>
              </a:solidFill>
              <a:latin typeface="Times New Roman" pitchFamily="18" charset="0"/>
            </a:endParaRPr>
          </a:p>
        </p:txBody>
      </p:sp>
      <p:sp>
        <p:nvSpPr>
          <p:cNvPr id="42020" name="Text Box 112"/>
          <p:cNvSpPr txBox="1">
            <a:spLocks noChangeArrowheads="1"/>
          </p:cNvSpPr>
          <p:nvPr/>
        </p:nvSpPr>
        <p:spPr bwMode="auto">
          <a:xfrm>
            <a:off x="8191501" y="4294188"/>
            <a:ext cx="145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</a:rPr>
              <a:t>10 Mbps LAN</a:t>
            </a:r>
            <a:endParaRPr lang="en-US" altLang="zh-CN" sz="2400">
              <a:solidFill>
                <a:srgbClr val="C0504D"/>
              </a:solidFill>
              <a:latin typeface="Times New Roman" pitchFamily="18" charset="0"/>
            </a:endParaRPr>
          </a:p>
        </p:txBody>
      </p:sp>
      <p:sp>
        <p:nvSpPr>
          <p:cNvPr id="42021" name="Text Box 113"/>
          <p:cNvSpPr txBox="1">
            <a:spLocks noChangeArrowheads="1"/>
          </p:cNvSpPr>
          <p:nvPr/>
        </p:nvSpPr>
        <p:spPr bwMode="auto">
          <a:xfrm>
            <a:off x="7916864" y="3322639"/>
            <a:ext cx="1195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</a:rPr>
              <a:t>1.5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</a:rPr>
              <a:t>access link</a:t>
            </a:r>
            <a:endParaRPr lang="en-US" altLang="zh-CN" sz="2400">
              <a:solidFill>
                <a:srgbClr val="C0504D"/>
              </a:solidFill>
              <a:latin typeface="Times New Roman" pitchFamily="18" charset="0"/>
            </a:endParaRPr>
          </a:p>
        </p:txBody>
      </p:sp>
      <p:sp>
        <p:nvSpPr>
          <p:cNvPr id="42022" name="Text Box 114"/>
          <p:cNvSpPr txBox="1">
            <a:spLocks noChangeArrowheads="1"/>
          </p:cNvSpPr>
          <p:nvPr/>
        </p:nvSpPr>
        <p:spPr bwMode="auto">
          <a:xfrm>
            <a:off x="8401050" y="5370513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FF0000"/>
                </a:solidFill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FF0000"/>
                </a:solidFill>
              </a:rPr>
              <a:t>cache</a:t>
            </a:r>
            <a:endParaRPr lang="en-US" altLang="zh-CN" sz="2400">
              <a:solidFill>
                <a:srgbClr val="C0504D"/>
              </a:solidFill>
              <a:latin typeface="Times New Roman" pitchFamily="18" charset="0"/>
            </a:endParaRPr>
          </a:p>
        </p:txBody>
      </p:sp>
      <p:sp>
        <p:nvSpPr>
          <p:cNvPr id="42023" name="Text Box 130"/>
          <p:cNvSpPr txBox="1">
            <a:spLocks noChangeArrowheads="1"/>
          </p:cNvSpPr>
          <p:nvPr/>
        </p:nvSpPr>
        <p:spPr bwMode="auto">
          <a:xfrm>
            <a:off x="703385" y="5919417"/>
            <a:ext cx="969347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Clr>
                <a:srgbClr val="C0504D"/>
              </a:buClr>
              <a:buFont typeface="ZapfDingbats" pitchFamily="82" charset="2"/>
              <a:buNone/>
            </a:pPr>
            <a:r>
              <a:rPr lang="en-US" altLang="zh-CN" sz="2400" i="1" dirty="0">
                <a:solidFill>
                  <a:prstClr val="black"/>
                </a:solidFill>
                <a:latin typeface="Times New Roman" pitchFamily="18" charset="0"/>
              </a:rPr>
              <a:t>E(delay)=</a:t>
            </a:r>
            <a:r>
              <a:rPr lang="en-US" altLang="zh-CN" sz="2400" i="1" dirty="0" err="1" smtClean="0">
                <a:solidFill>
                  <a:prstClr val="black"/>
                </a:solidFill>
                <a:latin typeface="Times New Roman" pitchFamily="18" charset="0"/>
              </a:rPr>
              <a:t>hitRatio</a:t>
            </a:r>
            <a:r>
              <a:rPr lang="en-US" altLang="zh-CN" sz="2400" i="1" dirty="0" smtClean="0">
                <a:solidFill>
                  <a:prstClr val="black"/>
                </a:solidFill>
                <a:latin typeface="Times New Roman" pitchFamily="18" charset="0"/>
              </a:rPr>
              <a:t>*</a:t>
            </a:r>
            <a:r>
              <a:rPr lang="en-US" altLang="zh-CN" sz="2400" i="1" dirty="0" err="1" smtClean="0">
                <a:solidFill>
                  <a:prstClr val="black"/>
                </a:solidFill>
                <a:latin typeface="Times New Roman" pitchFamily="18" charset="0"/>
              </a:rPr>
              <a:t>LocalAccessDelay</a:t>
            </a:r>
            <a:r>
              <a:rPr lang="en-US" altLang="zh-CN" sz="2400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400" i="1" dirty="0">
                <a:solidFill>
                  <a:prstClr val="black"/>
                </a:solidFill>
                <a:latin typeface="Times New Roman" pitchFamily="18" charset="0"/>
              </a:rPr>
              <a:t>+ (1-hitRatio)*</a:t>
            </a:r>
            <a:r>
              <a:rPr lang="en-US" altLang="zh-CN" sz="2400" i="1" dirty="0" err="1" smtClean="0">
                <a:solidFill>
                  <a:prstClr val="black"/>
                </a:solidFill>
                <a:latin typeface="Times New Roman" pitchFamily="18" charset="0"/>
              </a:rPr>
              <a:t>RemoteAccessDelay</a:t>
            </a:r>
            <a:endParaRPr lang="en-US" altLang="zh-CN" sz="2400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1998" y="5432963"/>
            <a:ext cx="2660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ea typeface="宋体" charset="-122"/>
              </a:rPr>
              <a:t>Performance effect:</a:t>
            </a:r>
            <a:endParaRPr lang="en-US" altLang="zh-CN" sz="2400" dirty="0">
              <a:solidFill>
                <a:srgbClr val="C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25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3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2116977" y="1222576"/>
            <a:ext cx="45719" cy="3175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39" y="306896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6452" y="871378"/>
            <a:ext cx="598554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General description and functionality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Authentication, cookies and related aspects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Caching and proxies</a:t>
            </a:r>
            <a:endParaRPr lang="en-US" altLang="sv-SE" sz="240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white">
                    <a:lumMod val="65000"/>
                  </a:prstClr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39758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0009FA7E-E083-414D-AE54-9AE20654E268}" type="slidenum">
              <a:rPr lang="en-US" altLang="zh-CN" sz="1400">
                <a:solidFill>
                  <a:prstClr val="black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zh-CN" sz="1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382000" cy="608112"/>
          </a:xfrm>
        </p:spPr>
        <p:txBody>
          <a:bodyPr/>
          <a:lstStyle/>
          <a:p>
            <a:r>
              <a:rPr lang="en-US" altLang="zh-CN" sz="2800" dirty="0">
                <a:ea typeface="宋体" charset="-122"/>
              </a:rPr>
              <a:t>Applications and application-layer protocols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1782" y="1124745"/>
            <a:ext cx="6032069" cy="320807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Application: communicating, distributed processes</a:t>
            </a:r>
            <a:endParaRPr lang="en-US" altLang="zh-CN" sz="2000" dirty="0"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ea typeface="宋体" charset="-122"/>
              </a:rPr>
              <a:t>running in network hosts in “user space”</a:t>
            </a:r>
            <a:endParaRPr lang="en-US" altLang="zh-CN" sz="1800" dirty="0">
              <a:solidFill>
                <a:srgbClr val="FF0000"/>
              </a:solidFill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ea typeface="宋体" charset="-122"/>
              </a:rPr>
              <a:t>e.g., email, file transfer, the Web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1800" dirty="0">
                <a:solidFill>
                  <a:srgbClr val="FF0000"/>
                </a:solidFill>
                <a:ea typeface="宋体" charset="-122"/>
              </a:rPr>
              <a:t>Application-layer </a:t>
            </a:r>
            <a:r>
              <a:rPr lang="en-US" altLang="zh-CN" sz="1800" b="1" dirty="0">
                <a:solidFill>
                  <a:srgbClr val="FF0000"/>
                </a:solidFill>
                <a:ea typeface="宋体" charset="-122"/>
              </a:rPr>
              <a:t>protocols</a:t>
            </a:r>
            <a:endParaRPr lang="en-US" altLang="zh-CN" sz="2000" b="1" dirty="0">
              <a:solidFill>
                <a:srgbClr val="FF0000"/>
              </a:solidFill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ea typeface="宋体" charset="-122"/>
              </a:rPr>
              <a:t>Are only one “piece” of an application -others are e.g. </a:t>
            </a:r>
            <a:r>
              <a:rPr lang="en-US" altLang="zh-CN" sz="1800" dirty="0">
                <a:solidFill>
                  <a:schemeClr val="accent2"/>
                </a:solidFill>
                <a:ea typeface="宋体" charset="-122"/>
              </a:rPr>
              <a:t>user agents</a:t>
            </a:r>
            <a:r>
              <a:rPr lang="en-US" altLang="zh-CN" sz="1800" dirty="0">
                <a:ea typeface="宋体" charset="-122"/>
              </a:rPr>
              <a:t>.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ea typeface="宋体" charset="-122"/>
              </a:rPr>
              <a:t>Web: browser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ea typeface="宋体" charset="-122"/>
              </a:rPr>
              <a:t>E-mail: mail reader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ea typeface="宋体" charset="-122"/>
              </a:rPr>
              <a:t>streaming audio/video: media player</a:t>
            </a:r>
          </a:p>
        </p:txBody>
      </p:sp>
      <p:grpSp>
        <p:nvGrpSpPr>
          <p:cNvPr id="16390" name="Group 4"/>
          <p:cNvGrpSpPr>
            <a:grpSpLocks/>
          </p:cNvGrpSpPr>
          <p:nvPr/>
        </p:nvGrpSpPr>
        <p:grpSpPr bwMode="auto">
          <a:xfrm>
            <a:off x="6432550" y="1876425"/>
            <a:ext cx="3678238" cy="3670300"/>
            <a:chOff x="3092" y="1182"/>
            <a:chExt cx="2317" cy="2312"/>
          </a:xfrm>
        </p:grpSpPr>
        <p:sp>
          <p:nvSpPr>
            <p:cNvPr id="16418" name="Freeform 5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109 w 1292"/>
                <a:gd name="T1" fmla="*/ 3 h 1255"/>
                <a:gd name="T2" fmla="*/ 16 w 1292"/>
                <a:gd name="T3" fmla="*/ 55 h 1255"/>
                <a:gd name="T4" fmla="*/ 13 w 1292"/>
                <a:gd name="T5" fmla="*/ 184 h 1255"/>
                <a:gd name="T6" fmla="*/ 24 w 1292"/>
                <a:gd name="T7" fmla="*/ 293 h 1255"/>
                <a:gd name="T8" fmla="*/ 112 w 1292"/>
                <a:gd name="T9" fmla="*/ 308 h 1255"/>
                <a:gd name="T10" fmla="*/ 294 w 1292"/>
                <a:gd name="T11" fmla="*/ 398 h 1255"/>
                <a:gd name="T12" fmla="*/ 453 w 1292"/>
                <a:gd name="T13" fmla="*/ 437 h 1255"/>
                <a:gd name="T14" fmla="*/ 545 w 1292"/>
                <a:gd name="T15" fmla="*/ 360 h 1255"/>
                <a:gd name="T16" fmla="*/ 578 w 1292"/>
                <a:gd name="T17" fmla="*/ 157 h 1255"/>
                <a:gd name="T18" fmla="*/ 548 w 1292"/>
                <a:gd name="T19" fmla="*/ 74 h 1255"/>
                <a:gd name="T20" fmla="*/ 340 w 1292"/>
                <a:gd name="T21" fmla="*/ 41 h 1255"/>
                <a:gd name="T22" fmla="*/ 109 w 1292"/>
                <a:gd name="T23" fmla="*/ 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19" name="Freeform 6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251 w 1340"/>
                <a:gd name="T1" fmla="*/ 14 h 1191"/>
                <a:gd name="T2" fmla="*/ 37 w 1340"/>
                <a:gd name="T3" fmla="*/ 20 h 1191"/>
                <a:gd name="T4" fmla="*/ 26 w 1340"/>
                <a:gd name="T5" fmla="*/ 142 h 1191"/>
                <a:gd name="T6" fmla="*/ 13 w 1340"/>
                <a:gd name="T7" fmla="*/ 254 h 1191"/>
                <a:gd name="T8" fmla="*/ 51 w 1340"/>
                <a:gd name="T9" fmla="*/ 307 h 1191"/>
                <a:gd name="T10" fmla="*/ 246 w 1340"/>
                <a:gd name="T11" fmla="*/ 308 h 1191"/>
                <a:gd name="T12" fmla="*/ 292 w 1340"/>
                <a:gd name="T13" fmla="*/ 398 h 1191"/>
                <a:gd name="T14" fmla="*/ 563 w 1340"/>
                <a:gd name="T15" fmla="*/ 387 h 1191"/>
                <a:gd name="T16" fmla="*/ 583 w 1340"/>
                <a:gd name="T17" fmla="*/ 202 h 1191"/>
                <a:gd name="T18" fmla="*/ 550 w 1340"/>
                <a:gd name="T19" fmla="*/ 121 h 1191"/>
                <a:gd name="T20" fmla="*/ 347 w 1340"/>
                <a:gd name="T21" fmla="*/ 102 h 1191"/>
                <a:gd name="T22" fmla="*/ 251 w 1340"/>
                <a:gd name="T23" fmla="*/ 14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20" name="Freeform 7"/>
            <p:cNvSpPr>
              <a:spLocks/>
            </p:cNvSpPr>
            <p:nvPr/>
          </p:nvSpPr>
          <p:spPr bwMode="auto">
            <a:xfrm>
              <a:off x="3324" y="2096"/>
              <a:ext cx="1874" cy="1398"/>
            </a:xfrm>
            <a:custGeom>
              <a:avLst/>
              <a:gdLst>
                <a:gd name="T0" fmla="*/ 12 w 2135"/>
                <a:gd name="T1" fmla="*/ 230 h 1662"/>
                <a:gd name="T2" fmla="*/ 47 w 2135"/>
                <a:gd name="T3" fmla="*/ 27 h 1662"/>
                <a:gd name="T4" fmla="*/ 300 w 2135"/>
                <a:gd name="T5" fmla="*/ 69 h 1662"/>
                <a:gd name="T6" fmla="*/ 552 w 2135"/>
                <a:gd name="T7" fmla="*/ 35 h 1662"/>
                <a:gd name="T8" fmla="*/ 915 w 2135"/>
                <a:gd name="T9" fmla="*/ 145 h 1662"/>
                <a:gd name="T10" fmla="*/ 921 w 2135"/>
                <a:gd name="T11" fmla="*/ 405 h 1662"/>
                <a:gd name="T12" fmla="*/ 722 w 2135"/>
                <a:gd name="T13" fmla="*/ 567 h 1662"/>
                <a:gd name="T14" fmla="*/ 372 w 2135"/>
                <a:gd name="T15" fmla="*/ 537 h 1662"/>
                <a:gd name="T16" fmla="*/ 230 w 2135"/>
                <a:gd name="T17" fmla="*/ 449 h 1662"/>
                <a:gd name="T18" fmla="*/ 84 w 2135"/>
                <a:gd name="T19" fmla="*/ 378 h 1662"/>
                <a:gd name="T20" fmla="*/ 12 w 2135"/>
                <a:gd name="T21" fmla="*/ 23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6421" name="Group 8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16635" name="Object 9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86" name="Clip" r:id="rId3" imgW="1307263" imgH="1084139" progId="MS_ClipArt_Gallery.2">
                      <p:embed/>
                    </p:oleObj>
                  </mc:Choice>
                  <mc:Fallback>
                    <p:oleObj name="Clip" r:id="rId3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636" name="Object 10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87" name="Clip" r:id="rId5" imgW="681706" imgH="480401" progId="MS_ClipArt_Gallery.2">
                      <p:embed/>
                    </p:oleObj>
                  </mc:Choice>
                  <mc:Fallback>
                    <p:oleObj name="Clip" r:id="rId5" imgW="681706" imgH="480401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637" name="Line 11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422" name="Group 12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16632" name="Object 13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88" name="Clip" r:id="rId7" imgW="1307263" imgH="1084139" progId="MS_ClipArt_Gallery.2">
                      <p:embed/>
                    </p:oleObj>
                  </mc:Choice>
                  <mc:Fallback>
                    <p:oleObj name="Clip" r:id="rId7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633" name="Object 14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89" name="Clip" r:id="rId8" imgW="681706" imgH="480401" progId="MS_ClipArt_Gallery.2">
                      <p:embed/>
                    </p:oleObj>
                  </mc:Choice>
                  <mc:Fallback>
                    <p:oleObj name="Clip" r:id="rId8" imgW="681706" imgH="480401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634" name="Line 15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423" name="Group 16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16629" name="Oval 1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30" name="Oval 1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31" name="Oval 1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424" name="Group 20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16621" name="AutoShape 2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22" name="Rectangle 2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23" name="Rectangle 2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24" name="AutoShape 2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25" name="Line 2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626" name="Line 2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627" name="Rectangle 2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28" name="Rectangle 2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425" name="Group 29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16618" name="Oval 30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19" name="Oval 31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20" name="Oval 32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6426" name="Line 33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27" name="Line 34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28" name="Line 35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29" name="Line 36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30" name="Line 37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31" name="Line 38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6432" name="Group 39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16610" name="AutoShape 4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11" name="Rectangle 4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12" name="Rectangle 4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13" name="AutoShape 4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14" name="Line 4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615" name="Line 4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616" name="Rectangle 4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17" name="Rectangle 4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433" name="Group 48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16601" name="Object 49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0" name="Clip" r:id="rId9" imgW="1307263" imgH="1084139" progId="MS_ClipArt_Gallery.2">
                      <p:embed/>
                    </p:oleObj>
                  </mc:Choice>
                  <mc:Fallback>
                    <p:oleObj name="Clip" r:id="rId9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248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602" name="Line 50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aphicFrame>
            <p:nvGraphicFramePr>
              <p:cNvPr id="16603" name="Object 51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1" name="Clip" r:id="rId10" imgW="1307263" imgH="1084139" progId="MS_ClipArt_Gallery.2">
                      <p:embed/>
                    </p:oleObj>
                  </mc:Choice>
                  <mc:Fallback>
                    <p:oleObj name="Clip" r:id="rId10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694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604" name="Line 52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6605" name="Group 53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16607" name="Oval 54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608" name="Oval 55"/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609" name="Oval 56"/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6606" name="Line 57"/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aphicFrame>
          <p:nvGraphicFramePr>
            <p:cNvPr id="16434" name="Object 58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" name="Clip" r:id="rId11" imgW="1307263" imgH="1084139" progId="MS_ClipArt_Gallery.2">
                    <p:embed/>
                  </p:oleObj>
                </mc:Choice>
                <mc:Fallback>
                  <p:oleObj name="Clip" r:id="rId11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2837"/>
                          <a:ext cx="263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35" name="Object 59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" name="Clip" r:id="rId12" imgW="1307263" imgH="1084139" progId="MS_ClipArt_Gallery.2">
                    <p:embed/>
                  </p:oleObj>
                </mc:Choice>
                <mc:Fallback>
                  <p:oleObj name="Clip" r:id="rId12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8" y="2830"/>
                          <a:ext cx="26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36" name="Oval 60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37" name="Oval 61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38" name="Oval 62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6439" name="Line 63"/>
            <p:cNvSpPr>
              <a:spLocks noChangeShapeType="1"/>
            </p:cNvSpPr>
            <p:nvPr/>
          </p:nvSpPr>
          <p:spPr bwMode="auto">
            <a:xfrm rot="-5400000">
              <a:off x="4097" y="2821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40" name="Line 64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41" name="Line 65"/>
            <p:cNvSpPr>
              <a:spLocks noChangeShapeType="1"/>
            </p:cNvSpPr>
            <p:nvPr/>
          </p:nvSpPr>
          <p:spPr bwMode="auto">
            <a:xfrm rot="16200000" flipV="1">
              <a:off x="3921" y="2602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42" name="Line 66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43" name="Line 67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44" name="Line 68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aphicFrame>
          <p:nvGraphicFramePr>
            <p:cNvPr id="16445" name="Object 69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4" name="Clip" r:id="rId13" imgW="982811" imgH="1208363" progId="MS_ClipArt_Gallery.2">
                    <p:embed/>
                  </p:oleObj>
                </mc:Choice>
                <mc:Fallback>
                  <p:oleObj name="Clip" r:id="rId13" imgW="982811" imgH="120836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" y="2309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46" name="Object 70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" name="Clip" r:id="rId15" imgW="982811" imgH="1208363" progId="MS_ClipArt_Gallery.2">
                    <p:embed/>
                  </p:oleObj>
                </mc:Choice>
                <mc:Fallback>
                  <p:oleObj name="Clip" r:id="rId15" imgW="982811" imgH="120836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2360"/>
                          <a:ext cx="128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47" name="Freeform 71"/>
            <p:cNvSpPr>
              <a:spLocks/>
            </p:cNvSpPr>
            <p:nvPr/>
          </p:nvSpPr>
          <p:spPr bwMode="auto">
            <a:xfrm>
              <a:off x="3911" y="2218"/>
              <a:ext cx="853" cy="192"/>
            </a:xfrm>
            <a:custGeom>
              <a:avLst/>
              <a:gdLst>
                <a:gd name="T0" fmla="*/ 0 w 972"/>
                <a:gd name="T1" fmla="*/ 82 h 228"/>
                <a:gd name="T2" fmla="*/ 197 w 972"/>
                <a:gd name="T3" fmla="*/ 3 h 228"/>
                <a:gd name="T4" fmla="*/ 444 w 972"/>
                <a:gd name="T5" fmla="*/ 61 h 228"/>
                <a:gd name="T6" fmla="*/ 0 60000 65536"/>
                <a:gd name="T7" fmla="*/ 0 60000 65536"/>
                <a:gd name="T8" fmla="*/ 0 60000 65536"/>
                <a:gd name="T9" fmla="*/ 0 w 972"/>
                <a:gd name="T10" fmla="*/ 0 h 228"/>
                <a:gd name="T11" fmla="*/ 972 w 972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228">
                  <a:moveTo>
                    <a:pt x="0" y="228"/>
                  </a:moveTo>
                  <a:cubicBezTo>
                    <a:pt x="135" y="123"/>
                    <a:pt x="270" y="18"/>
                    <a:pt x="432" y="9"/>
                  </a:cubicBezTo>
                  <a:cubicBezTo>
                    <a:pt x="594" y="0"/>
                    <a:pt x="783" y="85"/>
                    <a:pt x="972" y="1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6448" name="Group 72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16599" name="Object 7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6" name="Clip" r:id="rId16" imgW="826829" imgH="840406" progId="MS_ClipArt_Gallery.2">
                      <p:embed/>
                    </p:oleObj>
                  </mc:Choice>
                  <mc:Fallback>
                    <p:oleObj name="Clip" r:id="rId16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600" name="Object 7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7" name="Clip" r:id="rId18" imgW="1268295" imgH="1199426" progId="MS_ClipArt_Gallery.2">
                      <p:embed/>
                    </p:oleObj>
                  </mc:Choice>
                  <mc:Fallback>
                    <p:oleObj name="Clip" r:id="rId18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449" name="Group 75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16597" name="Object 7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8" name="Clip" r:id="rId20" imgW="826829" imgH="840406" progId="MS_ClipArt_Gallery.2">
                      <p:embed/>
                    </p:oleObj>
                  </mc:Choice>
                  <mc:Fallback>
                    <p:oleObj name="Clip" r:id="rId20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598" name="Object 7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9" name="Clip" r:id="rId21" imgW="1268295" imgH="1199426" progId="MS_ClipArt_Gallery.2">
                      <p:embed/>
                    </p:oleObj>
                  </mc:Choice>
                  <mc:Fallback>
                    <p:oleObj name="Clip" r:id="rId21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450" name="Group 78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16595" name="Object 79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0" name="Clip" r:id="rId22" imgW="826829" imgH="840406" progId="MS_ClipArt_Gallery.2">
                      <p:embed/>
                    </p:oleObj>
                  </mc:Choice>
                  <mc:Fallback>
                    <p:oleObj name="Clip" r:id="rId22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596" name="Rectangle 80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6451" name="Line 81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6452" name="Group 82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16587" name="AutoShape 8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88" name="Rectangle 8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89" name="Rectangle 8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90" name="AutoShape 8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91" name="Line 8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592" name="Line 8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593" name="Rectangle 8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94" name="Rectangle 9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453" name="Group 91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16579" name="AutoShape 9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80" name="Rectangle 9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81" name="Rectangle 9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82" name="AutoShape 9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83" name="Line 9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584" name="Line 9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585" name="Rectangle 9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86" name="Rectangle 9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6454" name="Line 100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55" name="Line 101"/>
            <p:cNvSpPr>
              <a:spLocks noChangeShapeType="1"/>
            </p:cNvSpPr>
            <p:nvPr/>
          </p:nvSpPr>
          <p:spPr bwMode="auto">
            <a:xfrm rot="-5400000">
              <a:off x="4935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56" name="Line 102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57" name="Line 103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58" name="Line 104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59" name="Line 105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60" name="Line 106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61" name="Line 107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62" name="Line 108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63" name="Line 109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64" name="Line 110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65" name="Line 111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6466" name="Group 112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16566" name="Oval 1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67" name="Line 1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568" name="Line 1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569" name="Rectangle 1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70" name="Oval 1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6571" name="Group 1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576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77" name="Line 1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78" name="Line 1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6572" name="Group 1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573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74" name="Line 1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75" name="Line 1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6467" name="Group 126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16553" name="Oval 1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54" name="Line 1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555" name="Line 1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556" name="Rectangle 1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57" name="Oval 1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6558" name="Group 1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563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64" name="Line 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65" name="Line 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6559" name="Group 1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560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61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62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6468" name="Group 140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16540" name="Oval 1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41" name="Line 1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542" name="Line 1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543" name="Rectangle 1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44" name="Oval 1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6545" name="Group 1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550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51" name="Line 1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52" name="Line 1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6546" name="Group 1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547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48" name="Line 1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49" name="Line 1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6469" name="Group 154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16527" name="Oval 1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28" name="Line 1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529" name="Line 1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530" name="Rectangle 1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31" name="Oval 1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6532" name="Group 1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537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38" name="Line 1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39" name="Line 1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6533" name="Group 1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534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35" name="Line 1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36" name="Line 1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6470" name="Group 168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16514" name="Oval 1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15" name="Line 1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516" name="Line 1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517" name="Rectangle 1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18" name="Oval 1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6519" name="Group 1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524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25" name="Line 1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26" name="Line 1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6520" name="Group 1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521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22" name="Line 1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23" name="Line 1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6471" name="Group 182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16501" name="Oval 1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02" name="Line 1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503" name="Line 1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504" name="Rectangle 1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05" name="Oval 1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6506" name="Group 1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511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12" name="Line 1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13" name="Line 1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6507" name="Group 1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508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09" name="Line 1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10" name="Line 1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6472" name="Group 196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16488" name="Oval 1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89" name="Line 1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90" name="Line 1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91" name="Rectangle 2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92" name="Oval 2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6493" name="Group 2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498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99" name="Line 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00" name="Line 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6494" name="Group 2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495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96" name="Line 2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97" name="Line 2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6473" name="Group 210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16475" name="Oval 2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76" name="Line 2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77" name="Line 2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78" name="Rectangle 2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79" name="Oval 2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6480" name="Group 2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485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86" name="Line 2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87" name="Line 2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6481" name="Group 2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482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83" name="Line 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84" name="Line 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6474" name="Line 224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145" name="Group 225"/>
          <p:cNvGrpSpPr>
            <a:grpSpLocks/>
          </p:cNvGrpSpPr>
          <p:nvPr/>
        </p:nvGrpSpPr>
        <p:grpSpPr bwMode="auto">
          <a:xfrm>
            <a:off x="6264276" y="1500189"/>
            <a:ext cx="3738563" cy="3830637"/>
            <a:chOff x="2986" y="945"/>
            <a:chExt cx="2355" cy="2413"/>
          </a:xfrm>
        </p:grpSpPr>
        <p:grpSp>
          <p:nvGrpSpPr>
            <p:cNvPr id="16392" name="Group 226"/>
            <p:cNvGrpSpPr>
              <a:grpSpLocks/>
            </p:cNvGrpSpPr>
            <p:nvPr/>
          </p:nvGrpSpPr>
          <p:grpSpPr bwMode="auto">
            <a:xfrm>
              <a:off x="2986" y="945"/>
              <a:ext cx="513" cy="541"/>
              <a:chOff x="2938" y="2925"/>
              <a:chExt cx="513" cy="541"/>
            </a:xfrm>
          </p:grpSpPr>
          <p:sp>
            <p:nvSpPr>
              <p:cNvPr id="16411" name="Rectangle 227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12" name="Rectangle 228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13" name="Rectangle 229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14" name="Text Box 230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prstClr val="white"/>
                    </a:solidFill>
                  </a:rPr>
                  <a:t>application</a:t>
                </a:r>
                <a:endParaRPr lang="en-US" altLang="zh-CN" sz="100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prstClr val="black"/>
                    </a:solidFill>
                  </a:rPr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prstClr val="black"/>
                    </a:solidFill>
                  </a:rPr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prstClr val="black"/>
                    </a:solidFill>
                  </a:rPr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prstClr val="black"/>
                    </a:solidFill>
                  </a:rPr>
                  <a:t>physical</a:t>
                </a:r>
                <a:endParaRPr lang="en-US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15" name="Line 231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16" name="Line 232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17" name="Line 233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393" name="Group 234"/>
            <p:cNvGrpSpPr>
              <a:grpSpLocks/>
            </p:cNvGrpSpPr>
            <p:nvPr/>
          </p:nvGrpSpPr>
          <p:grpSpPr bwMode="auto">
            <a:xfrm>
              <a:off x="4828" y="2751"/>
              <a:ext cx="513" cy="541"/>
              <a:chOff x="2938" y="2925"/>
              <a:chExt cx="513" cy="541"/>
            </a:xfrm>
          </p:grpSpPr>
          <p:sp>
            <p:nvSpPr>
              <p:cNvPr id="16404" name="Rectangle 235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05" name="Rectangle 236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06" name="Rectangle 237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07" name="Text Box 238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prstClr val="white"/>
                    </a:solidFill>
                  </a:rPr>
                  <a:t>application</a:t>
                </a:r>
                <a:endParaRPr lang="en-US" altLang="zh-CN" sz="100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prstClr val="black"/>
                    </a:solidFill>
                  </a:rPr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prstClr val="black"/>
                    </a:solidFill>
                  </a:rPr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prstClr val="black"/>
                    </a:solidFill>
                  </a:rPr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prstClr val="black"/>
                    </a:solidFill>
                  </a:rPr>
                  <a:t>physical</a:t>
                </a:r>
                <a:endParaRPr lang="en-US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08" name="Line 239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09" name="Line 240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10" name="Line 241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394" name="Group 242"/>
            <p:cNvGrpSpPr>
              <a:grpSpLocks/>
            </p:cNvGrpSpPr>
            <p:nvPr/>
          </p:nvGrpSpPr>
          <p:grpSpPr bwMode="auto">
            <a:xfrm>
              <a:off x="3352" y="2817"/>
              <a:ext cx="513" cy="541"/>
              <a:chOff x="2938" y="2925"/>
              <a:chExt cx="513" cy="541"/>
            </a:xfrm>
          </p:grpSpPr>
          <p:sp>
            <p:nvSpPr>
              <p:cNvPr id="16397" name="Rectangle 243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8" name="Rectangle 244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9" name="Rectangle 245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00" name="Text Box 246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prstClr val="white"/>
                    </a:solidFill>
                  </a:rPr>
                  <a:t>application</a:t>
                </a:r>
                <a:endParaRPr lang="en-US" altLang="zh-CN" sz="100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prstClr val="black"/>
                    </a:solidFill>
                  </a:rPr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prstClr val="black"/>
                    </a:solidFill>
                  </a:rPr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prstClr val="black"/>
                    </a:solidFill>
                  </a:rPr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prstClr val="black"/>
                    </a:solidFill>
                  </a:rPr>
                  <a:t>physical</a:t>
                </a:r>
                <a:endParaRPr lang="en-US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01" name="Line 247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02" name="Line 248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03" name="Line 249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395" name="Line 250"/>
            <p:cNvSpPr>
              <a:spLocks noChangeShapeType="1"/>
            </p:cNvSpPr>
            <p:nvPr/>
          </p:nvSpPr>
          <p:spPr bwMode="auto">
            <a:xfrm>
              <a:off x="3480" y="1020"/>
              <a:ext cx="1380" cy="17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396" name="Line 251"/>
            <p:cNvSpPr>
              <a:spLocks noChangeShapeType="1"/>
            </p:cNvSpPr>
            <p:nvPr/>
          </p:nvSpPr>
          <p:spPr bwMode="auto">
            <a:xfrm flipV="1">
              <a:off x="3846" y="2850"/>
              <a:ext cx="1002" cy="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13164" y="5133532"/>
            <a:ext cx="575035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b="1" dirty="0">
                <a:solidFill>
                  <a:prstClr val="black"/>
                </a:solidFill>
              </a:rPr>
              <a:t>App-layer protocols: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prstClr val="black"/>
                </a:solidFill>
              </a:rPr>
              <a:t>define </a:t>
            </a:r>
            <a:r>
              <a:rPr lang="en-US" altLang="zh-CN" dirty="0">
                <a:solidFill>
                  <a:prstClr val="black"/>
                </a:solidFill>
              </a:rPr>
              <a:t>messages exchanged and actions taken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prstClr val="black"/>
                </a:solidFill>
              </a:rPr>
              <a:t>use services </a:t>
            </a:r>
            <a:r>
              <a:rPr lang="en-US" altLang="zh-CN" dirty="0">
                <a:solidFill>
                  <a:prstClr val="black"/>
                </a:solidFill>
              </a:rPr>
              <a:t>provided by lower layer protocols</a:t>
            </a:r>
          </a:p>
        </p:txBody>
      </p:sp>
    </p:spTree>
    <p:extLst>
      <p:ext uri="{BB962C8B-B14F-4D97-AF65-F5344CB8AC3E}">
        <p14:creationId xmlns:p14="http://schemas.microsoft.com/office/powerpoint/2010/main" val="39930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DCCFA59-BC26-4A5E-AAFD-141C1F7BA25A}" type="slidenum">
              <a:rPr lang="en-US" altLang="zh-CN" sz="1400">
                <a:solidFill>
                  <a:prstClr val="black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zh-CN" sz="1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Electronic Mail</a:t>
            </a:r>
            <a:endParaRPr lang="en-US" altLang="zh-CN" smtClean="0">
              <a:ea typeface="SimSun" panose="02010600030101010101" pitchFamily="2" charset="-122"/>
            </a:endParaRP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581" y="1608180"/>
            <a:ext cx="5895110" cy="2782886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000" u="sng" dirty="0">
                <a:solidFill>
                  <a:srgbClr val="FF0000"/>
                </a:solidFill>
                <a:ea typeface="SimSun" panose="02010600030101010101" pitchFamily="2" charset="-122"/>
              </a:rPr>
              <a:t>User Agent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SimSun" panose="02010600030101010101" pitchFamily="2" charset="-122"/>
              </a:rPr>
              <a:t>a.k.a. “mail </a:t>
            </a:r>
            <a:r>
              <a:rPr lang="en-US" altLang="zh-CN" sz="2000" dirty="0" smtClean="0">
                <a:ea typeface="SimSun" panose="02010600030101010101" pitchFamily="2" charset="-122"/>
              </a:rPr>
              <a:t>reader”: </a:t>
            </a:r>
            <a:r>
              <a:rPr lang="en-US" altLang="zh-CN" sz="2000" dirty="0">
                <a:ea typeface="SimSun" panose="02010600030101010101" pitchFamily="2" charset="-122"/>
              </a:rPr>
              <a:t>composing, editing, reading mail messages -e.g., Outlook</a:t>
            </a:r>
            <a:r>
              <a:rPr lang="en-US" altLang="zh-CN" sz="2000" dirty="0" smtClean="0">
                <a:ea typeface="SimSun" panose="02010600030101010101" pitchFamily="2" charset="-122"/>
              </a:rPr>
              <a:t>,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gmail</a:t>
            </a:r>
            <a:r>
              <a:rPr lang="en-US" altLang="zh-CN" sz="2000" dirty="0" smtClean="0">
                <a:ea typeface="SimSun" panose="02010600030101010101" pitchFamily="2" charset="-122"/>
              </a:rPr>
              <a:t>  </a:t>
            </a:r>
            <a:endParaRPr lang="en-US" altLang="zh-CN" sz="2000" dirty="0">
              <a:ea typeface="SimSun" panose="02010600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000" u="sng" dirty="0">
                <a:solidFill>
                  <a:srgbClr val="FF0000"/>
                </a:solidFill>
                <a:ea typeface="SimSun" panose="02010600030101010101" pitchFamily="2" charset="-122"/>
              </a:rPr>
              <a:t>Mail Servers</a:t>
            </a:r>
            <a:r>
              <a:rPr lang="en-US" altLang="zh-CN" sz="2400" dirty="0"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ea typeface="SimSun" panose="02010600030101010101" pitchFamily="2" charset="-122"/>
              </a:rPr>
              <a:t>Simple Mail Transfer </a:t>
            </a:r>
            <a:r>
              <a:rPr lang="en-US" altLang="zh-CN" sz="2000" dirty="0">
                <a:solidFill>
                  <a:srgbClr val="FF0000"/>
                </a:solidFill>
                <a:ea typeface="SimSun" panose="02010600030101010101" pitchFamily="2" charset="-122"/>
              </a:rPr>
              <a:t>P</a:t>
            </a:r>
            <a:r>
              <a:rPr lang="en-US" altLang="zh-CN" sz="2000" dirty="0" smtClean="0">
                <a:solidFill>
                  <a:srgbClr val="FF0000"/>
                </a:solidFill>
                <a:ea typeface="SimSun" panose="02010600030101010101" pitchFamily="2" charset="-122"/>
              </a:rPr>
              <a:t>rotocol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SimSun" panose="02010600030101010101" pitchFamily="2" charset="-122"/>
              </a:rPr>
              <a:t>(SMTP) </a:t>
            </a:r>
            <a:r>
              <a:rPr lang="en-US" altLang="zh-CN" sz="2000" dirty="0" smtClean="0">
                <a:ea typeface="SimSun" panose="02010600030101010101" pitchFamily="2" charset="-122"/>
              </a:rPr>
              <a:t>between </a:t>
            </a:r>
            <a:r>
              <a:rPr lang="en-US" altLang="zh-CN" sz="2000" dirty="0">
                <a:ea typeface="SimSun" panose="02010600030101010101" pitchFamily="2" charset="-122"/>
              </a:rPr>
              <a:t>mail servers to send email messages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>
                <a:ea typeface="SimSun" panose="02010600030101010101" pitchFamily="2" charset="-122"/>
              </a:rPr>
              <a:t>“client”: </a:t>
            </a:r>
            <a:r>
              <a:rPr lang="en-US" altLang="zh-CN" sz="2000" dirty="0">
                <a:ea typeface="SimSun" panose="02010600030101010101" pitchFamily="2" charset="-122"/>
              </a:rPr>
              <a:t>sending mail server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>
                <a:ea typeface="SimSun" panose="02010600030101010101" pitchFamily="2" charset="-122"/>
              </a:rPr>
              <a:t>server: </a:t>
            </a:r>
            <a:r>
              <a:rPr lang="en-US" altLang="zh-CN" sz="2000" dirty="0">
                <a:ea typeface="SimSun" panose="02010600030101010101" pitchFamily="2" charset="-122"/>
              </a:rPr>
              <a:t>receiving mail server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zh-CN" sz="2000" dirty="0">
              <a:ea typeface="SimSun" panose="02010600030101010101" pitchFamily="2" charset="-122"/>
            </a:endParaRPr>
          </a:p>
        </p:txBody>
      </p:sp>
      <p:sp>
        <p:nvSpPr>
          <p:cNvPr id="52230" name="Rectangle 280"/>
          <p:cNvSpPr>
            <a:spLocks noChangeArrowheads="1"/>
          </p:cNvSpPr>
          <p:nvPr/>
        </p:nvSpPr>
        <p:spPr bwMode="auto">
          <a:xfrm>
            <a:off x="8401050" y="600076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v-SE" altLang="zh-C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2231" name="Group 279"/>
          <p:cNvGrpSpPr>
            <a:grpSpLocks/>
          </p:cNvGrpSpPr>
          <p:nvPr/>
        </p:nvGrpSpPr>
        <p:grpSpPr bwMode="auto">
          <a:xfrm>
            <a:off x="8477251" y="569914"/>
            <a:ext cx="1736725" cy="955675"/>
            <a:chOff x="4458" y="3335"/>
            <a:chExt cx="1094" cy="602"/>
          </a:xfrm>
        </p:grpSpPr>
        <p:sp>
          <p:nvSpPr>
            <p:cNvPr id="52352" name="Text Box 263"/>
            <p:cNvSpPr txBox="1">
              <a:spLocks noChangeArrowheads="1"/>
            </p:cNvSpPr>
            <p:nvPr/>
          </p:nvSpPr>
          <p:spPr bwMode="auto">
            <a:xfrm>
              <a:off x="4666" y="3725"/>
              <a:ext cx="8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prstClr val="black"/>
                  </a:solidFill>
                </a:rPr>
                <a:t>user mailbox</a:t>
              </a:r>
              <a:endParaRPr lang="en-US" altLang="zh-C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2353" name="Group 278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52356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57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2358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2359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2360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2361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2362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2363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2354" name="Rectangle 272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355" name="Text Box 277"/>
            <p:cNvSpPr txBox="1">
              <a:spLocks noChangeArrowheads="1"/>
            </p:cNvSpPr>
            <p:nvPr/>
          </p:nvSpPr>
          <p:spPr bwMode="auto">
            <a:xfrm>
              <a:off x="4560" y="3335"/>
              <a:ext cx="9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prstClr val="black"/>
                  </a:solidFill>
                </a:rPr>
                <a:t>outgoing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prstClr val="black"/>
                  </a:solidFill>
                </a:rPr>
                <a:t>message queue</a:t>
              </a:r>
              <a:endParaRPr lang="en-US" altLang="zh-C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232" name="Group 416"/>
          <p:cNvGrpSpPr>
            <a:grpSpLocks/>
          </p:cNvGrpSpPr>
          <p:nvPr/>
        </p:nvGrpSpPr>
        <p:grpSpPr bwMode="auto">
          <a:xfrm>
            <a:off x="5983289" y="1374775"/>
            <a:ext cx="4078287" cy="4827588"/>
            <a:chOff x="2701" y="920"/>
            <a:chExt cx="2569" cy="3041"/>
          </a:xfrm>
        </p:grpSpPr>
        <p:sp>
          <p:nvSpPr>
            <p:cNvPr id="52233" name="Line 417"/>
            <p:cNvSpPr>
              <a:spLocks noChangeShapeType="1"/>
            </p:cNvSpPr>
            <p:nvPr/>
          </p:nvSpPr>
          <p:spPr bwMode="auto">
            <a:xfrm>
              <a:off x="3498" y="1662"/>
              <a:ext cx="708" cy="4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52234" name="Group 418"/>
            <p:cNvGrpSpPr>
              <a:grpSpLocks/>
            </p:cNvGrpSpPr>
            <p:nvPr/>
          </p:nvGrpSpPr>
          <p:grpSpPr bwMode="auto">
            <a:xfrm>
              <a:off x="4375" y="1616"/>
              <a:ext cx="224" cy="588"/>
              <a:chOff x="4180" y="783"/>
              <a:chExt cx="150" cy="307"/>
            </a:xfrm>
          </p:grpSpPr>
          <p:sp>
            <p:nvSpPr>
              <p:cNvPr id="52344" name="AutoShape 41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45" name="Rectangle 42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46" name="Rectangle 42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47" name="AutoShape 42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48" name="Line 42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2349" name="Line 42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2350" name="Rectangle 42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51" name="Rectangle 42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2235" name="Group 427"/>
            <p:cNvGrpSpPr>
              <a:grpSpLocks/>
            </p:cNvGrpSpPr>
            <p:nvPr/>
          </p:nvGrpSpPr>
          <p:grpSpPr bwMode="auto">
            <a:xfrm>
              <a:off x="4222" y="1901"/>
              <a:ext cx="518" cy="661"/>
              <a:chOff x="4288" y="2627"/>
              <a:chExt cx="518" cy="661"/>
            </a:xfrm>
          </p:grpSpPr>
          <p:sp>
            <p:nvSpPr>
              <p:cNvPr id="52329" name="Rectangle 428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30" name="Text Box 429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>
                    <a:solidFill>
                      <a:prstClr val="black"/>
                    </a:solidFill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>
                    <a:solidFill>
                      <a:prstClr val="black"/>
                    </a:solidFill>
                  </a:rPr>
                  <a:t>server</a:t>
                </a:r>
                <a:endParaRPr lang="en-US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31" name="Rectangle 430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32" name="Line 431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2333" name="Line 432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2334" name="Line 433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2335" name="Line 434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2336" name="Line 435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2337" name="Line 436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2338" name="Line 437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2339" name="Rectangle 438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40" name="Rectangle 439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41" name="Rectangle 440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42" name="Rectangle 441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43" name="Rectangle 442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2236" name="Group 443"/>
            <p:cNvGrpSpPr>
              <a:grpSpLocks/>
            </p:cNvGrpSpPr>
            <p:nvPr/>
          </p:nvGrpSpPr>
          <p:grpSpPr bwMode="auto">
            <a:xfrm>
              <a:off x="4679" y="1358"/>
              <a:ext cx="447" cy="443"/>
              <a:chOff x="4337" y="290"/>
              <a:chExt cx="447" cy="443"/>
            </a:xfrm>
          </p:grpSpPr>
          <p:graphicFrame>
            <p:nvGraphicFramePr>
              <p:cNvPr id="52325" name="Object 444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62" name="Clip" r:id="rId3" imgW="1307263" imgH="1084139" progId="MS_ClipArt_Gallery.2">
                      <p:embed/>
                    </p:oleObj>
                  </mc:Choice>
                  <mc:Fallback>
                    <p:oleObj name="Clip" r:id="rId3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326" name="Group 445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52327" name="Rectangle 446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328" name="Text Box 447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solidFill>
                        <a:prstClr val="black"/>
                      </a:solidFill>
                    </a:rPr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solidFill>
                        <a:prstClr val="black"/>
                      </a:solidFill>
                    </a:rPr>
                    <a:t>agent</a:t>
                  </a:r>
                  <a:endParaRPr lang="en-US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52237" name="Group 448"/>
            <p:cNvGrpSpPr>
              <a:grpSpLocks/>
            </p:cNvGrpSpPr>
            <p:nvPr/>
          </p:nvGrpSpPr>
          <p:grpSpPr bwMode="auto">
            <a:xfrm>
              <a:off x="4823" y="1994"/>
              <a:ext cx="447" cy="443"/>
              <a:chOff x="4337" y="290"/>
              <a:chExt cx="447" cy="443"/>
            </a:xfrm>
          </p:grpSpPr>
          <p:graphicFrame>
            <p:nvGraphicFramePr>
              <p:cNvPr id="52321" name="Object 449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63" name="Clip" r:id="rId5" imgW="1307263" imgH="1084139" progId="MS_ClipArt_Gallery.2">
                      <p:embed/>
                    </p:oleObj>
                  </mc:Choice>
                  <mc:Fallback>
                    <p:oleObj name="Clip" r:id="rId5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322" name="Group 450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52323" name="Rectangle 451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324" name="Text Box 452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solidFill>
                        <a:prstClr val="black"/>
                      </a:solidFill>
                    </a:rPr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solidFill>
                        <a:prstClr val="black"/>
                      </a:solidFill>
                    </a:rPr>
                    <a:t>agent</a:t>
                  </a:r>
                  <a:endParaRPr lang="en-US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52238" name="Group 453"/>
            <p:cNvGrpSpPr>
              <a:grpSpLocks/>
            </p:cNvGrpSpPr>
            <p:nvPr/>
          </p:nvGrpSpPr>
          <p:grpSpPr bwMode="auto">
            <a:xfrm>
              <a:off x="4679" y="2654"/>
              <a:ext cx="447" cy="443"/>
              <a:chOff x="4337" y="290"/>
              <a:chExt cx="447" cy="443"/>
            </a:xfrm>
          </p:grpSpPr>
          <p:graphicFrame>
            <p:nvGraphicFramePr>
              <p:cNvPr id="52317" name="Object 454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64" name="Clip" r:id="rId6" imgW="1307263" imgH="1084139" progId="MS_ClipArt_Gallery.2">
                      <p:embed/>
                    </p:oleObj>
                  </mc:Choice>
                  <mc:Fallback>
                    <p:oleObj name="Clip" r:id="rId6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318" name="Group 455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5231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320" name="Text Box 457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solidFill>
                        <a:prstClr val="black"/>
                      </a:solidFill>
                    </a:rPr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solidFill>
                        <a:prstClr val="black"/>
                      </a:solidFill>
                    </a:rPr>
                    <a:t>agent</a:t>
                  </a:r>
                  <a:endParaRPr lang="en-US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52239" name="Group 458"/>
            <p:cNvGrpSpPr>
              <a:grpSpLocks/>
            </p:cNvGrpSpPr>
            <p:nvPr/>
          </p:nvGrpSpPr>
          <p:grpSpPr bwMode="auto">
            <a:xfrm>
              <a:off x="2962" y="2504"/>
              <a:ext cx="518" cy="946"/>
              <a:chOff x="3484" y="2522"/>
              <a:chExt cx="518" cy="946"/>
            </a:xfrm>
          </p:grpSpPr>
          <p:grpSp>
            <p:nvGrpSpPr>
              <p:cNvPr id="52292" name="Group 459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52309" name="AutoShape 460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310" name="Rectangle 461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311" name="Rectangle 462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312" name="AutoShape 463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313" name="Line 464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314" name="Line 465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315" name="Rectangle 466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316" name="Rectangle 467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2293" name="Group 468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52294" name="Rectangle 469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295" name="Text Box 470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solidFill>
                        <a:prstClr val="black"/>
                      </a:solidFill>
                    </a:rPr>
                    <a:t>mail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solidFill>
                        <a:prstClr val="black"/>
                      </a:solidFill>
                    </a:rPr>
                    <a:t>server</a:t>
                  </a:r>
                  <a:endParaRPr lang="en-US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296" name="Rectangle 471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297" name="Line 472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98" name="Line 473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99" name="Line 474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300" name="Line 475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301" name="Line 476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302" name="Line 477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303" name="Line 478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304" name="Rectangle 479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305" name="Rectangle 480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306" name="Rectangle 481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307" name="Rectangle 482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308" name="Rectangle 483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52240" name="Group 484"/>
            <p:cNvGrpSpPr>
              <a:grpSpLocks/>
            </p:cNvGrpSpPr>
            <p:nvPr/>
          </p:nvGrpSpPr>
          <p:grpSpPr bwMode="auto">
            <a:xfrm>
              <a:off x="3563" y="3200"/>
              <a:ext cx="447" cy="443"/>
              <a:chOff x="4337" y="290"/>
              <a:chExt cx="447" cy="443"/>
            </a:xfrm>
          </p:grpSpPr>
          <p:graphicFrame>
            <p:nvGraphicFramePr>
              <p:cNvPr id="52288" name="Object 485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65" name="Clip" r:id="rId7" imgW="1307263" imgH="1084139" progId="MS_ClipArt_Gallery.2">
                      <p:embed/>
                    </p:oleObj>
                  </mc:Choice>
                  <mc:Fallback>
                    <p:oleObj name="Clip" r:id="rId7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289" name="Group 486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52290" name="Rectangle 487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291" name="Text Box 488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solidFill>
                        <a:prstClr val="black"/>
                      </a:solidFill>
                    </a:rPr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solidFill>
                        <a:prstClr val="black"/>
                      </a:solidFill>
                    </a:rPr>
                    <a:t>agent</a:t>
                  </a:r>
                  <a:endParaRPr lang="en-US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52241" name="Group 489"/>
            <p:cNvGrpSpPr>
              <a:grpSpLocks/>
            </p:cNvGrpSpPr>
            <p:nvPr/>
          </p:nvGrpSpPr>
          <p:grpSpPr bwMode="auto">
            <a:xfrm>
              <a:off x="3035" y="3518"/>
              <a:ext cx="447" cy="443"/>
              <a:chOff x="4337" y="290"/>
              <a:chExt cx="447" cy="443"/>
            </a:xfrm>
          </p:grpSpPr>
          <p:graphicFrame>
            <p:nvGraphicFramePr>
              <p:cNvPr id="52284" name="Object 490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66" name="Clip" r:id="rId8" imgW="1307263" imgH="1084139" progId="MS_ClipArt_Gallery.2">
                      <p:embed/>
                    </p:oleObj>
                  </mc:Choice>
                  <mc:Fallback>
                    <p:oleObj name="Clip" r:id="rId8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285" name="Group 491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52286" name="Rectangle 492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287" name="Text Box 493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solidFill>
                        <a:prstClr val="black"/>
                      </a:solidFill>
                    </a:rPr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solidFill>
                        <a:prstClr val="black"/>
                      </a:solidFill>
                    </a:rPr>
                    <a:t>agent</a:t>
                  </a:r>
                  <a:endParaRPr lang="en-US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52242" name="Group 494"/>
            <p:cNvGrpSpPr>
              <a:grpSpLocks/>
            </p:cNvGrpSpPr>
            <p:nvPr/>
          </p:nvGrpSpPr>
          <p:grpSpPr bwMode="auto">
            <a:xfrm>
              <a:off x="2962" y="1082"/>
              <a:ext cx="518" cy="946"/>
              <a:chOff x="3484" y="2522"/>
              <a:chExt cx="518" cy="946"/>
            </a:xfrm>
          </p:grpSpPr>
          <p:grpSp>
            <p:nvGrpSpPr>
              <p:cNvPr id="52259" name="Group 495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52276" name="AutoShape 496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277" name="Rectangle 497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278" name="Rectangle 498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279" name="AutoShape 499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280" name="Line 500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81" name="Line 501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82" name="Rectangle 502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283" name="Rectangle 503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2260" name="Group 504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52261" name="Rectangle 505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262" name="Text Box 506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solidFill>
                        <a:prstClr val="black"/>
                      </a:solidFill>
                    </a:rPr>
                    <a:t>mail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solidFill>
                        <a:prstClr val="black"/>
                      </a:solidFill>
                    </a:rPr>
                    <a:t>server</a:t>
                  </a:r>
                  <a:endParaRPr lang="en-US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263" name="Rectangle 507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264" name="Line 508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65" name="Line 509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66" name="Line 510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67" name="Line 511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68" name="Line 512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69" name="Line 513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70" name="Line 514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71" name="Rectangle 515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272" name="Rectangle 516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273" name="Rectangle 517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274" name="Rectangle 518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275" name="Rectangle 519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52243" name="Group 520"/>
            <p:cNvGrpSpPr>
              <a:grpSpLocks/>
            </p:cNvGrpSpPr>
            <p:nvPr/>
          </p:nvGrpSpPr>
          <p:grpSpPr bwMode="auto">
            <a:xfrm>
              <a:off x="3431" y="920"/>
              <a:ext cx="447" cy="443"/>
              <a:chOff x="4337" y="290"/>
              <a:chExt cx="447" cy="443"/>
            </a:xfrm>
          </p:grpSpPr>
          <p:graphicFrame>
            <p:nvGraphicFramePr>
              <p:cNvPr id="52255" name="Object 521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67" name="Clip" r:id="rId9" imgW="1307263" imgH="1084139" progId="MS_ClipArt_Gallery.2">
                      <p:embed/>
                    </p:oleObj>
                  </mc:Choice>
                  <mc:Fallback>
                    <p:oleObj name="Clip" r:id="rId9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256" name="Group 522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52257" name="Rectangle 523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258" name="Text Box 524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solidFill>
                        <a:prstClr val="black"/>
                      </a:solidFill>
                    </a:rPr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solidFill>
                        <a:prstClr val="black"/>
                      </a:solidFill>
                    </a:rPr>
                    <a:t>agent</a:t>
                  </a:r>
                  <a:endParaRPr lang="en-US" altLang="zh-CN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2244" name="Line 525"/>
            <p:cNvSpPr>
              <a:spLocks noChangeShapeType="1"/>
            </p:cNvSpPr>
            <p:nvPr/>
          </p:nvSpPr>
          <p:spPr bwMode="auto">
            <a:xfrm flipV="1">
              <a:off x="3498" y="2370"/>
              <a:ext cx="708" cy="6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2245" name="Line 526"/>
            <p:cNvSpPr>
              <a:spLocks noChangeShapeType="1"/>
            </p:cNvSpPr>
            <p:nvPr/>
          </p:nvSpPr>
          <p:spPr bwMode="auto">
            <a:xfrm flipH="1" flipV="1">
              <a:off x="3030" y="2040"/>
              <a:ext cx="0" cy="7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52246" name="Group 527"/>
            <p:cNvGrpSpPr>
              <a:grpSpLocks/>
            </p:cNvGrpSpPr>
            <p:nvPr/>
          </p:nvGrpSpPr>
          <p:grpSpPr bwMode="auto">
            <a:xfrm>
              <a:off x="3559" y="2555"/>
              <a:ext cx="650" cy="288"/>
              <a:chOff x="3745" y="2537"/>
              <a:chExt cx="650" cy="288"/>
            </a:xfrm>
          </p:grpSpPr>
          <p:sp>
            <p:nvSpPr>
              <p:cNvPr id="52253" name="Rectangle 528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54" name="Text Box 529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400">
                    <a:solidFill>
                      <a:srgbClr val="FF0000"/>
                    </a:solidFill>
                  </a:rPr>
                  <a:t>SMTP</a:t>
                </a:r>
                <a:endParaRPr lang="en-US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2247" name="Group 530"/>
            <p:cNvGrpSpPr>
              <a:grpSpLocks/>
            </p:cNvGrpSpPr>
            <p:nvPr/>
          </p:nvGrpSpPr>
          <p:grpSpPr bwMode="auto">
            <a:xfrm>
              <a:off x="3535" y="1763"/>
              <a:ext cx="650" cy="288"/>
              <a:chOff x="3745" y="2537"/>
              <a:chExt cx="650" cy="288"/>
            </a:xfrm>
          </p:grpSpPr>
          <p:sp>
            <p:nvSpPr>
              <p:cNvPr id="52251" name="Rectangle 531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52" name="Text Box 532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400">
                    <a:solidFill>
                      <a:srgbClr val="FF0000"/>
                    </a:solidFill>
                  </a:rPr>
                  <a:t>SMTP</a:t>
                </a:r>
                <a:endParaRPr lang="en-US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2248" name="Group 533"/>
            <p:cNvGrpSpPr>
              <a:grpSpLocks/>
            </p:cNvGrpSpPr>
            <p:nvPr/>
          </p:nvGrpSpPr>
          <p:grpSpPr bwMode="auto">
            <a:xfrm>
              <a:off x="2701" y="2213"/>
              <a:ext cx="650" cy="288"/>
              <a:chOff x="3745" y="2537"/>
              <a:chExt cx="650" cy="288"/>
            </a:xfrm>
          </p:grpSpPr>
          <p:sp>
            <p:nvSpPr>
              <p:cNvPr id="52249" name="Rectangle 534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50" name="Text Box 535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400">
                    <a:solidFill>
                      <a:srgbClr val="FF0000"/>
                    </a:solidFill>
                  </a:rPr>
                  <a:t>SMTP</a:t>
                </a:r>
                <a:endParaRPr lang="en-US" altLang="zh-CN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31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t>2-</a:t>
            </a:r>
            <a:fld id="{D3572D57-2499-404E-AED0-A781DBE82657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31</a:t>
            </a:fld>
            <a:endParaRPr lang="en-US" altLang="sv-SE" sz="12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grpSp>
        <p:nvGrpSpPr>
          <p:cNvPr id="25604" name="Group 163"/>
          <p:cNvGrpSpPr>
            <a:grpSpLocks/>
          </p:cNvGrpSpPr>
          <p:nvPr/>
        </p:nvGrpSpPr>
        <p:grpSpPr bwMode="auto">
          <a:xfrm>
            <a:off x="2667001" y="4881563"/>
            <a:ext cx="912813" cy="1054100"/>
            <a:chOff x="3574" y="550"/>
            <a:chExt cx="575" cy="664"/>
          </a:xfrm>
        </p:grpSpPr>
        <p:grpSp>
          <p:nvGrpSpPr>
            <p:cNvPr id="25726" name="Group 164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25729" name="Picture 16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730" name="Freeform 16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727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28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user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agent</a:t>
              </a:r>
              <a:endParaRPr lang="en-US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5605" name="Group 130"/>
          <p:cNvGrpSpPr>
            <a:grpSpLocks/>
          </p:cNvGrpSpPr>
          <p:nvPr/>
        </p:nvGrpSpPr>
        <p:grpSpPr bwMode="auto">
          <a:xfrm>
            <a:off x="6376989" y="4613275"/>
            <a:ext cx="511175" cy="693738"/>
            <a:chOff x="4140" y="429"/>
            <a:chExt cx="1425" cy="2396"/>
          </a:xfrm>
        </p:grpSpPr>
        <p:sp>
          <p:nvSpPr>
            <p:cNvPr id="25694" name="Freeform 13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95" name="Rectangle 132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96" name="Freeform 13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97" name="Freeform 13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98" name="Rectangle 135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5699" name="Group 13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724" name="AutoShape 13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725" name="AutoShape 138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700" name="Rectangle 139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5701" name="Group 14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722" name="AutoShape 14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723" name="AutoShape 142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702" name="Rectangle 143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03" name="Rectangle 144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5704" name="Group 14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720" name="AutoShape 146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721" name="AutoShape 14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705" name="Freeform 14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5706" name="Group 14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718" name="AutoShape 15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719" name="AutoShape 151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707" name="Rectangle 152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08" name="Freeform 15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709" name="Freeform 15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710" name="Oval 155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11" name="Freeform 15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712" name="AutoShape 157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13" name="AutoShape 158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14" name="Oval 159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15" name="Oval 160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16" name="Oval 161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17" name="Rectangle 162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5606" name="Group 97"/>
          <p:cNvGrpSpPr>
            <a:grpSpLocks/>
          </p:cNvGrpSpPr>
          <p:nvPr/>
        </p:nvGrpSpPr>
        <p:grpSpPr bwMode="auto">
          <a:xfrm>
            <a:off x="4198939" y="4668839"/>
            <a:ext cx="511175" cy="693737"/>
            <a:chOff x="4140" y="429"/>
            <a:chExt cx="1425" cy="2396"/>
          </a:xfrm>
        </p:grpSpPr>
        <p:sp>
          <p:nvSpPr>
            <p:cNvPr id="25662" name="Freeform 9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63" name="Rectangle 99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64" name="Freeform 10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65" name="Freeform 10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66" name="Rectangle 102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5667" name="Group 10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92" name="AutoShape 10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693" name="AutoShape 105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668" name="Rectangle 106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5669" name="Group 10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690" name="AutoShape 108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691" name="AutoShape 109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670" name="Rectangle 110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71" name="Rectangle 111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5672" name="Group 11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688" name="AutoShape 113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689" name="AutoShape 11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673" name="Freeform 11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5674" name="Group 11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686" name="AutoShape 117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687" name="AutoShape 118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675" name="Rectangle 119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76" name="Freeform 12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77" name="Freeform 12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78" name="Oval 122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79" name="Freeform 12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80" name="AutoShape 124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81" name="AutoShape 125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82" name="Oval 126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83" name="Oval 127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84" name="Oval 128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85" name="Rectangle 129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607" name="Picture 8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1" y="801689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0" y="22225"/>
            <a:ext cx="8235950" cy="1143000"/>
          </a:xfrm>
        </p:spPr>
        <p:txBody>
          <a:bodyPr/>
          <a:lstStyle/>
          <a:p>
            <a:r>
              <a:rPr lang="en-US" altLang="sv-SE" sz="4000" dirty="0">
                <a:ea typeface="ＭＳ Ｐゴシック" panose="020B0600070205080204" pitchFamily="34" charset="-128"/>
              </a:rPr>
              <a:t>Scenario: Alice sends message to Bob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256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3346" y="1084287"/>
            <a:ext cx="5385162" cy="262873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sz="2200" dirty="0">
                <a:ea typeface="ＭＳ Ｐゴシック" panose="020B0600070205080204" pitchFamily="34" charset="-128"/>
              </a:rPr>
              <a:t>1) Alice, UA: message </a:t>
            </a:r>
            <a:r>
              <a:rPr lang="ja-JP" altLang="en-US" sz="2200" dirty="0">
                <a:ea typeface="ＭＳ Ｐゴシック" panose="020B0600070205080204" pitchFamily="34" charset="-128"/>
              </a:rPr>
              <a:t>“</a:t>
            </a:r>
            <a:r>
              <a:rPr lang="en-US" altLang="ja-JP" sz="2200" dirty="0">
                <a:ea typeface="ＭＳ Ｐゴシック" panose="020B0600070205080204" pitchFamily="34" charset="-128"/>
              </a:rPr>
              <a:t>to</a:t>
            </a:r>
            <a:r>
              <a:rPr lang="ja-JP" altLang="en-US" sz="2200" dirty="0">
                <a:ea typeface="ＭＳ Ｐゴシック" panose="020B0600070205080204" pitchFamily="34" charset="-128"/>
              </a:rPr>
              <a:t>”</a:t>
            </a:r>
            <a:r>
              <a:rPr lang="en-US" altLang="ja-JP" sz="2200" dirty="0">
                <a:ea typeface="ＭＳ Ｐゴシック" panose="020B0600070205080204" pitchFamily="34" charset="-128"/>
              </a:rPr>
              <a:t> </a:t>
            </a:r>
            <a:r>
              <a:rPr lang="en-US" altLang="ja-JP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bob@someschool.edu</a:t>
            </a:r>
          </a:p>
          <a:p>
            <a:pPr>
              <a:buFont typeface="Wingdings" pitchFamily="2" charset="2"/>
              <a:buNone/>
            </a:pPr>
            <a:r>
              <a:rPr lang="en-US" altLang="sv-SE" sz="2200" dirty="0">
                <a:ea typeface="ＭＳ Ｐゴシック" panose="020B0600070205080204" pitchFamily="34" charset="-128"/>
              </a:rPr>
              <a:t>2) Alice, </a:t>
            </a:r>
            <a:r>
              <a:rPr lang="en-US" altLang="ja-JP" sz="2200" dirty="0">
                <a:ea typeface="ＭＳ Ｐゴシック" panose="020B0600070205080204" pitchFamily="34" charset="-128"/>
              </a:rPr>
              <a:t>UA: sends message to her mail server’s queue</a:t>
            </a:r>
          </a:p>
          <a:p>
            <a:pPr>
              <a:buFont typeface="Wingdings" pitchFamily="2" charset="2"/>
              <a:buNone/>
            </a:pPr>
            <a:r>
              <a:rPr lang="en-US" altLang="sv-SE" sz="2200" dirty="0">
                <a:ea typeface="ＭＳ Ｐゴシック" panose="020B0600070205080204" pitchFamily="34" charset="-128"/>
              </a:rPr>
              <a:t>3) Alice,  mail server: TCP connection with Bob</a:t>
            </a:r>
            <a:r>
              <a:rPr lang="ja-JP" altLang="en-US" sz="2200" dirty="0">
                <a:ea typeface="ＭＳ Ｐゴシック" panose="020B0600070205080204" pitchFamily="34" charset="-128"/>
              </a:rPr>
              <a:t>’</a:t>
            </a:r>
            <a:r>
              <a:rPr lang="en-US" altLang="ja-JP" sz="2200" dirty="0">
                <a:ea typeface="ＭＳ Ｐゴシック" panose="020B0600070205080204" pitchFamily="34" charset="-128"/>
              </a:rPr>
              <a:t>s mail server (acting as a </a:t>
            </a:r>
            <a:r>
              <a:rPr lang="en-US" altLang="sv-SE" sz="2200" dirty="0">
                <a:ea typeface="ＭＳ Ｐゴシック" panose="020B0600070205080204" pitchFamily="34" charset="-128"/>
              </a:rPr>
              <a:t>client of SMTP)</a:t>
            </a:r>
          </a:p>
        </p:txBody>
      </p:sp>
      <p:sp>
        <p:nvSpPr>
          <p:cNvPr id="2561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30416" y="1124695"/>
            <a:ext cx="5699188" cy="258832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sz="2200" dirty="0">
                <a:ea typeface="ＭＳ Ｐゴシック" panose="020B0600070205080204" pitchFamily="34" charset="-128"/>
              </a:rPr>
              <a:t>4) Alice’s mail server sends Alice</a:t>
            </a:r>
            <a:r>
              <a:rPr lang="ja-JP" altLang="en-US" sz="2200" dirty="0">
                <a:ea typeface="ＭＳ Ｐゴシック" panose="020B0600070205080204" pitchFamily="34" charset="-128"/>
              </a:rPr>
              <a:t>’</a:t>
            </a:r>
            <a:r>
              <a:rPr lang="en-US" altLang="ja-JP" sz="2200" dirty="0">
                <a:ea typeface="ＭＳ Ｐゴシック" panose="020B0600070205080204" pitchFamily="34" charset="-128"/>
              </a:rPr>
              <a:t>s message over the TCP connection</a:t>
            </a:r>
          </a:p>
          <a:p>
            <a:pPr>
              <a:buFont typeface="Wingdings" pitchFamily="2" charset="2"/>
              <a:buNone/>
            </a:pPr>
            <a:r>
              <a:rPr lang="en-US" altLang="sv-SE" sz="2200" dirty="0">
                <a:ea typeface="ＭＳ Ｐゴシック" panose="020B0600070205080204" pitchFamily="34" charset="-128"/>
              </a:rPr>
              <a:t>5) Bob</a:t>
            </a:r>
            <a:r>
              <a:rPr lang="ja-JP" altLang="en-US" sz="2200" dirty="0">
                <a:ea typeface="ＭＳ Ｐゴシック" panose="020B0600070205080204" pitchFamily="34" charset="-128"/>
              </a:rPr>
              <a:t>’</a:t>
            </a:r>
            <a:r>
              <a:rPr lang="en-US" altLang="ja-JP" sz="2200" dirty="0">
                <a:ea typeface="ＭＳ Ｐゴシック" panose="020B0600070205080204" pitchFamily="34" charset="-128"/>
              </a:rPr>
              <a:t>s mail server places the message in Bob</a:t>
            </a:r>
            <a:r>
              <a:rPr lang="ja-JP" altLang="en-US" sz="2200" dirty="0">
                <a:ea typeface="ＭＳ Ｐゴシック" panose="020B0600070205080204" pitchFamily="34" charset="-128"/>
              </a:rPr>
              <a:t>’</a:t>
            </a:r>
            <a:r>
              <a:rPr lang="en-US" altLang="ja-JP" sz="2200" dirty="0">
                <a:ea typeface="ＭＳ Ｐゴシック" panose="020B0600070205080204" pitchFamily="34" charset="-128"/>
              </a:rPr>
              <a:t>s mailbox</a:t>
            </a:r>
          </a:p>
          <a:p>
            <a:pPr>
              <a:buFont typeface="Wingdings" pitchFamily="2" charset="2"/>
              <a:buNone/>
            </a:pPr>
            <a:r>
              <a:rPr lang="en-US" altLang="sv-SE" sz="2200" dirty="0">
                <a:ea typeface="ＭＳ Ｐゴシック" panose="020B0600070205080204" pitchFamily="34" charset="-128"/>
              </a:rPr>
              <a:t>6) Bob invokes his UA to read message</a:t>
            </a:r>
          </a:p>
          <a:p>
            <a:pPr>
              <a:buFont typeface="Wingdings" pitchFamily="2" charset="2"/>
              <a:buNone/>
            </a:pPr>
            <a:endParaRPr lang="en-US" altLang="sv-SE" sz="2200" dirty="0">
              <a:ea typeface="ＭＳ Ｐゴシック" panose="020B0600070205080204" pitchFamily="34" charset="-128"/>
            </a:endParaRPr>
          </a:p>
        </p:txBody>
      </p:sp>
      <p:grpSp>
        <p:nvGrpSpPr>
          <p:cNvPr id="25611" name="Group 20"/>
          <p:cNvGrpSpPr>
            <a:grpSpLocks/>
          </p:cNvGrpSpPr>
          <p:nvPr/>
        </p:nvGrpSpPr>
        <p:grpSpPr bwMode="auto">
          <a:xfrm>
            <a:off x="4332289" y="4956175"/>
            <a:ext cx="809625" cy="1049338"/>
            <a:chOff x="4296" y="2627"/>
            <a:chExt cx="510" cy="661"/>
          </a:xfrm>
        </p:grpSpPr>
        <p:sp>
          <p:nvSpPr>
            <p:cNvPr id="25647" name="Rectangle 2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48" name="Text Box 22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mail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server</a:t>
              </a:r>
              <a:endParaRPr lang="en-US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49" name="Rectangle 2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50" name="Line 2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51" name="Line 2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52" name="Line 2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53" name="Line 2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54" name="Line 2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55" name="Line 2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56" name="Line 3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57" name="Rectangle 3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58" name="Rectangle 3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59" name="Rectangle 3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60" name="Rectangle 3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61" name="Rectangle 3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612" name="Picture 36" descr="Al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6" y="5121275"/>
            <a:ext cx="5619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37" descr="Bo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39" y="5026026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4" name="Group 48"/>
          <p:cNvGrpSpPr>
            <a:grpSpLocks/>
          </p:cNvGrpSpPr>
          <p:nvPr/>
        </p:nvGrpSpPr>
        <p:grpSpPr bwMode="auto">
          <a:xfrm>
            <a:off x="6523039" y="4902200"/>
            <a:ext cx="809625" cy="1049338"/>
            <a:chOff x="4296" y="2627"/>
            <a:chExt cx="510" cy="661"/>
          </a:xfrm>
        </p:grpSpPr>
        <p:sp>
          <p:nvSpPr>
            <p:cNvPr id="25632" name="Rectangle 49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33" name="Text Box 50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mail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server</a:t>
              </a:r>
              <a:endParaRPr lang="en-US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34" name="Rectangle 51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35" name="Line 52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36" name="Line 53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37" name="Line 54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38" name="Line 55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39" name="Line 56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40" name="Line 57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41" name="Line 58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42" name="Rectangle 59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43" name="Rectangle 60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44" name="Rectangle 61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45" name="Rectangle 62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46" name="Rectangle 63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5615" name="Line 69"/>
          <p:cNvSpPr>
            <a:spLocks noChangeShapeType="1"/>
          </p:cNvSpPr>
          <p:nvPr/>
        </p:nvSpPr>
        <p:spPr bwMode="auto">
          <a:xfrm>
            <a:off x="3452814" y="5494338"/>
            <a:ext cx="892175" cy="146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5616" name="Line 70"/>
          <p:cNvSpPr>
            <a:spLocks noChangeShapeType="1"/>
          </p:cNvSpPr>
          <p:nvPr/>
        </p:nvSpPr>
        <p:spPr bwMode="auto">
          <a:xfrm>
            <a:off x="5138739" y="5629276"/>
            <a:ext cx="1379537" cy="2190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5617" name="Line 71"/>
          <p:cNvSpPr>
            <a:spLocks noChangeShapeType="1"/>
          </p:cNvSpPr>
          <p:nvPr/>
        </p:nvSpPr>
        <p:spPr bwMode="auto">
          <a:xfrm flipV="1">
            <a:off x="7369176" y="5408614"/>
            <a:ext cx="1027113" cy="4270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5618" name="Oval 72"/>
          <p:cNvSpPr>
            <a:spLocks noChangeArrowheads="1"/>
          </p:cNvSpPr>
          <p:nvPr/>
        </p:nvSpPr>
        <p:spPr bwMode="auto">
          <a:xfrm>
            <a:off x="2582863" y="4943476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>
                <a:srgbClr val="C0504D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endParaRPr lang="en-US" altLang="sv-SE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619" name="Oval 74"/>
          <p:cNvSpPr>
            <a:spLocks noChangeArrowheads="1"/>
          </p:cNvSpPr>
          <p:nvPr/>
        </p:nvSpPr>
        <p:spPr bwMode="auto">
          <a:xfrm>
            <a:off x="3692525" y="5438776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>
                <a:srgbClr val="C0504D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endParaRPr lang="en-US" altLang="sv-SE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620" name="Oval 75"/>
          <p:cNvSpPr>
            <a:spLocks noChangeArrowheads="1"/>
          </p:cNvSpPr>
          <p:nvPr/>
        </p:nvSpPr>
        <p:spPr bwMode="auto">
          <a:xfrm>
            <a:off x="4564063" y="551815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>
                <a:srgbClr val="C0504D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en-US" altLang="sv-SE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621" name="Oval 76"/>
          <p:cNvSpPr>
            <a:spLocks noChangeArrowheads="1"/>
          </p:cNvSpPr>
          <p:nvPr/>
        </p:nvSpPr>
        <p:spPr bwMode="auto">
          <a:xfrm>
            <a:off x="5675313" y="5603876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>
                <a:srgbClr val="C0504D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en-US" altLang="sv-SE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622" name="Oval 77"/>
          <p:cNvSpPr>
            <a:spLocks noChangeArrowheads="1"/>
          </p:cNvSpPr>
          <p:nvPr/>
        </p:nvSpPr>
        <p:spPr bwMode="auto">
          <a:xfrm>
            <a:off x="6780213" y="5935664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>
                <a:srgbClr val="C0504D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solidFill>
                  <a:prstClr val="black"/>
                </a:solidFill>
                <a:latin typeface="Arial" panose="020B0604020202020204" pitchFamily="34" charset="0"/>
              </a:rPr>
              <a:t>5</a:t>
            </a:r>
            <a:endParaRPr lang="en-US" altLang="sv-SE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623" name="Oval 78"/>
          <p:cNvSpPr>
            <a:spLocks noChangeArrowheads="1"/>
          </p:cNvSpPr>
          <p:nvPr/>
        </p:nvSpPr>
        <p:spPr bwMode="auto">
          <a:xfrm>
            <a:off x="7702550" y="550545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>
                <a:srgbClr val="C0504D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solidFill>
                  <a:prstClr val="black"/>
                </a:solidFill>
                <a:latin typeface="Arial" panose="020B0604020202020204" pitchFamily="34" charset="0"/>
              </a:rPr>
              <a:t>6</a:t>
            </a:r>
            <a:endParaRPr lang="en-US" altLang="sv-SE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624" name="Text Box 95"/>
          <p:cNvSpPr txBox="1">
            <a:spLocks noChangeArrowheads="1"/>
          </p:cNvSpPr>
          <p:nvPr/>
        </p:nvSpPr>
        <p:spPr bwMode="auto">
          <a:xfrm>
            <a:off x="3848101" y="6069013"/>
            <a:ext cx="18934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rgbClr val="C0504D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solidFill>
                  <a:prstClr val="black"/>
                </a:solidFill>
                <a:latin typeface="Arial" panose="020B0604020202020204" pitchFamily="34" charset="0"/>
              </a:rPr>
              <a:t>Alice</a:t>
            </a: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</a:rPr>
              <a:t>s mail server</a:t>
            </a:r>
            <a:endParaRPr lang="en-US" altLang="sv-SE" sz="1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625" name="Text Box 96"/>
          <p:cNvSpPr txBox="1">
            <a:spLocks noChangeArrowheads="1"/>
          </p:cNvSpPr>
          <p:nvPr/>
        </p:nvSpPr>
        <p:spPr bwMode="auto">
          <a:xfrm>
            <a:off x="6122988" y="6132513"/>
            <a:ext cx="18149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rgbClr val="C0504D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solidFill>
                  <a:prstClr val="black"/>
                </a:solidFill>
                <a:latin typeface="Arial" panose="020B0604020202020204" pitchFamily="34" charset="0"/>
              </a:rPr>
              <a:t>Bob</a:t>
            </a: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</a:rPr>
              <a:t>s mail server</a:t>
            </a:r>
            <a:endParaRPr lang="en-US" altLang="sv-SE" sz="1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5626" name="Group 169"/>
          <p:cNvGrpSpPr>
            <a:grpSpLocks/>
          </p:cNvGrpSpPr>
          <p:nvPr/>
        </p:nvGrpSpPr>
        <p:grpSpPr bwMode="auto">
          <a:xfrm>
            <a:off x="8196263" y="4808538"/>
            <a:ext cx="912812" cy="1054100"/>
            <a:chOff x="3574" y="550"/>
            <a:chExt cx="575" cy="664"/>
          </a:xfrm>
        </p:grpSpPr>
        <p:grpSp>
          <p:nvGrpSpPr>
            <p:cNvPr id="25627" name="Group 170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25630" name="Picture 1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31" name="Freeform 17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628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29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user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agent</a:t>
              </a:r>
              <a:endParaRPr lang="en-US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7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t>2-</a:t>
            </a:r>
            <a:fld id="{4C35F1BE-0B73-4DD9-858B-80DE7031A96A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32</a:t>
            </a:fld>
            <a:endParaRPr lang="en-US" altLang="sv-SE" sz="12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4625"/>
            <a:ext cx="7772400" cy="809451"/>
          </a:xfrm>
        </p:spPr>
        <p:txBody>
          <a:bodyPr/>
          <a:lstStyle/>
          <a:p>
            <a:r>
              <a:rPr lang="en-US" altLang="sv-SE" sz="4000" dirty="0">
                <a:ea typeface="ＭＳ Ｐゴシック" panose="020B0600070205080204" pitchFamily="34" charset="-128"/>
              </a:rPr>
              <a:t>Sample SMTP interaction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1524000" y="940595"/>
            <a:ext cx="7668344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b="1" dirty="0">
                <a:solidFill>
                  <a:prstClr val="black"/>
                </a:solidFill>
                <a:latin typeface="Courier New" panose="02070309020205020404" pitchFamily="49" charset="0"/>
              </a:rPr>
              <a:t>    </a:t>
            </a:r>
            <a:r>
              <a:rPr lang="en-US" altLang="sv-SE" sz="1600" b="1" dirty="0">
                <a:solidFill>
                  <a:prstClr val="black"/>
                </a:solidFill>
                <a:latin typeface="Courier New" panose="02070309020205020404" pitchFamily="49" charset="0"/>
              </a:rPr>
              <a:t>S: 220 hamburger.edu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solidFill>
                  <a:prstClr val="black"/>
                </a:solidFill>
                <a:latin typeface="Courier New" panose="02070309020205020404" pitchFamily="49" charset="0"/>
              </a:rPr>
              <a:t>     C: HELO crepes.fr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solidFill>
                  <a:prstClr val="black"/>
                </a:solidFill>
                <a:latin typeface="Courier New" panose="02070309020205020404" pitchFamily="49" charset="0"/>
              </a:rPr>
              <a:t>     S: 250  Hello crepes.fr, pleased to meet you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solidFill>
                  <a:prstClr val="black"/>
                </a:solidFill>
                <a:latin typeface="Courier New" panose="02070309020205020404" pitchFamily="49" charset="0"/>
              </a:rPr>
              <a:t>     C: MAIL FROM: &lt;alice@crepes.fr&gt;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solidFill>
                  <a:prstClr val="black"/>
                </a:solidFill>
                <a:latin typeface="Courier New" panose="02070309020205020404" pitchFamily="49" charset="0"/>
              </a:rPr>
              <a:t>     S: 250 alice@crepes.fr... Sender ok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solidFill>
                  <a:prstClr val="black"/>
                </a:solidFill>
                <a:latin typeface="Courier New" panose="02070309020205020404" pitchFamily="49" charset="0"/>
              </a:rPr>
              <a:t>     C: RCPT TO: &lt;bob@hamburger.edu&gt;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solidFill>
                  <a:prstClr val="black"/>
                </a:solidFill>
                <a:latin typeface="Courier New" panose="02070309020205020404" pitchFamily="49" charset="0"/>
              </a:rPr>
              <a:t>     S: 250 bob@hamburger.edu ... Recipient ok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solidFill>
                  <a:prstClr val="black"/>
                </a:solidFill>
                <a:latin typeface="Courier New" panose="02070309020205020404" pitchFamily="49" charset="0"/>
              </a:rPr>
              <a:t>     C: DATA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solidFill>
                  <a:prstClr val="black"/>
                </a:solidFill>
                <a:latin typeface="Courier New" panose="02070309020205020404" pitchFamily="49" charset="0"/>
              </a:rPr>
              <a:t>     S: 354 Enter mail, end with "." on a line by itself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solidFill>
                  <a:prstClr val="black"/>
                </a:solidFill>
                <a:latin typeface="Courier New" panose="02070309020205020404" pitchFamily="49" charset="0"/>
              </a:rPr>
              <a:t>     C: Do you like ketchup?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solidFill>
                  <a:prstClr val="black"/>
                </a:solidFill>
                <a:latin typeface="Courier New" panose="02070309020205020404" pitchFamily="49" charset="0"/>
              </a:rPr>
              <a:t>     C: How about pickles?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solidFill>
                  <a:prstClr val="black"/>
                </a:solidFill>
                <a:latin typeface="Courier New" panose="02070309020205020404" pitchFamily="49" charset="0"/>
              </a:rPr>
              <a:t>     C: 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solidFill>
                  <a:prstClr val="black"/>
                </a:solidFill>
                <a:latin typeface="Courier New" panose="02070309020205020404" pitchFamily="49" charset="0"/>
              </a:rPr>
              <a:t>     S: 250 Message accepted for delivery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solidFill>
                  <a:prstClr val="black"/>
                </a:solidFill>
                <a:latin typeface="Courier New" panose="02070309020205020404" pitchFamily="49" charset="0"/>
              </a:rPr>
              <a:t>     C: QUIT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solidFill>
                  <a:prstClr val="black"/>
                </a:solidFill>
                <a:latin typeface="Courier New" panose="02070309020205020404" pitchFamily="49" charset="0"/>
              </a:rPr>
              <a:t>     S: 221 hamburger.edu closing connection</a:t>
            </a:r>
            <a:endParaRPr lang="en-US" altLang="sv-SE" sz="16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16080" y="4664799"/>
            <a:ext cx="4015928" cy="18201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sv-SE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You can try it out through </a:t>
            </a:r>
          </a:p>
          <a:p>
            <a:pPr marL="0" indent="0">
              <a:buNone/>
            </a:pPr>
            <a:r>
              <a:rPr lang="en-US" altLang="sv-SE" sz="2000" b="1" dirty="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telnet </a:t>
            </a:r>
            <a:r>
              <a:rPr lang="en-US" altLang="sv-SE" sz="2000" b="1" dirty="0" err="1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servername</a:t>
            </a:r>
            <a:r>
              <a:rPr lang="en-US" altLang="sv-SE" sz="2000" b="1" dirty="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25</a:t>
            </a:r>
            <a:endParaRPr lang="en-US" altLang="sv-SE" sz="200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r>
              <a:rPr lang="en-US" altLang="sv-SE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see 220 reply from server</a:t>
            </a:r>
          </a:p>
          <a:p>
            <a:r>
              <a:rPr lang="en-US" altLang="sv-SE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enter HELO, MAIL FROM, RCPT TO, DATA, QUIT commands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66168" y="4737795"/>
            <a:ext cx="4607744" cy="1736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v-SE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SMTP (RFC 2821) uses TCP, port 25</a:t>
            </a:r>
          </a:p>
          <a:p>
            <a:r>
              <a:rPr lang="en-US" altLang="sv-SE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three phases </a:t>
            </a:r>
          </a:p>
          <a:p>
            <a:pPr lvl="1"/>
            <a:r>
              <a:rPr lang="en-US" altLang="sv-SE" sz="1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handshaking (greeting)</a:t>
            </a:r>
          </a:p>
          <a:p>
            <a:pPr lvl="1"/>
            <a:r>
              <a:rPr lang="en-US" altLang="sv-SE" sz="1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transfer of messages </a:t>
            </a:r>
          </a:p>
          <a:p>
            <a:pPr lvl="1"/>
            <a:r>
              <a:rPr lang="en-US" altLang="sv-SE" sz="1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closure</a:t>
            </a:r>
          </a:p>
        </p:txBody>
      </p:sp>
    </p:spTree>
    <p:extLst>
      <p:ext uri="{BB962C8B-B14F-4D97-AF65-F5344CB8AC3E}">
        <p14:creationId xmlns:p14="http://schemas.microsoft.com/office/powerpoint/2010/main" val="42196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7100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2969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t>2-</a:t>
            </a:r>
            <a:fld id="{9A95C06D-B873-4DDE-8B66-C866A8CC63F3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33</a:t>
            </a:fld>
            <a:endParaRPr lang="en-US" altLang="sv-SE" sz="12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077988" y="23813"/>
            <a:ext cx="7772400" cy="1143000"/>
          </a:xfrm>
        </p:spPr>
        <p:txBody>
          <a:bodyPr/>
          <a:lstStyle/>
          <a:p>
            <a:r>
              <a:rPr lang="en-US" altLang="sv-SE" sz="4000" dirty="0">
                <a:ea typeface="ＭＳ Ｐゴシック" panose="020B0600070205080204" pitchFamily="34" charset="-128"/>
              </a:rPr>
              <a:t>SMTP &amp; Mail message format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958" y="1892300"/>
            <a:ext cx="5720230" cy="365283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sz="2400" dirty="0">
                <a:ea typeface="ＭＳ Ｐゴシック" panose="020B0600070205080204" pitchFamily="34" charset="-128"/>
              </a:rPr>
              <a:t>RFC 822: standard for text message format:</a:t>
            </a:r>
          </a:p>
          <a:p>
            <a:r>
              <a:rPr lang="en-US" altLang="sv-SE" sz="2400" dirty="0">
                <a:ea typeface="ＭＳ Ｐゴシック" panose="020B0600070205080204" pitchFamily="34" charset="-128"/>
              </a:rPr>
              <a:t>header lines, e.g.,</a:t>
            </a:r>
          </a:p>
          <a:p>
            <a:pPr lvl="1"/>
            <a:r>
              <a:rPr lang="en-US" altLang="sv-SE" sz="2000" dirty="0">
                <a:ea typeface="ＭＳ Ｐゴシック" panose="020B0600070205080204" pitchFamily="34" charset="-128"/>
              </a:rPr>
              <a:t>To:, From:, Subject: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sv-SE" i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different</a:t>
            </a:r>
            <a:r>
              <a:rPr lang="en-US" altLang="sv-SE" i="1" dirty="0" smtClean="0">
                <a:solidFill>
                  <a:srgbClr val="66FFCC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sv-SE" i="1" dirty="0" smtClean="0">
                <a:ea typeface="ＭＳ Ｐゴシック" panose="020B0600070205080204" pitchFamily="34" charset="-128"/>
              </a:rPr>
              <a:t>from </a:t>
            </a:r>
            <a:r>
              <a:rPr lang="en-US" altLang="sv-SE" sz="2200" dirty="0">
                <a:ea typeface="ＭＳ Ｐゴシック" panose="020B0600070205080204" pitchFamily="34" charset="-128"/>
              </a:rPr>
              <a:t>SMTP MAIL FROM, RCPT TO: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commands</a:t>
            </a:r>
          </a:p>
          <a:p>
            <a:r>
              <a:rPr lang="en-US" altLang="sv-SE" sz="2400" dirty="0">
                <a:ea typeface="ＭＳ Ｐゴシック" panose="020B0600070205080204" pitchFamily="34" charset="-128"/>
              </a:rPr>
              <a:t>Body: the </a:t>
            </a:r>
            <a:r>
              <a:rPr lang="ja-JP" altLang="en-US" sz="2400" dirty="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message</a:t>
            </a:r>
            <a:r>
              <a:rPr lang="ja-JP" altLang="en-US" sz="2400" dirty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sv-SE" sz="2000" dirty="0">
                <a:ea typeface="ＭＳ Ｐゴシック" panose="020B0600070205080204" pitchFamily="34" charset="-128"/>
              </a:rPr>
              <a:t>ASCII 7-bit characters only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6502400" y="1892300"/>
            <a:ext cx="2832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>
                <a:solidFill>
                  <a:prstClr val="white"/>
                </a:solidFill>
                <a:latin typeface="Arial" panose="020B0604020202020204" pitchFamily="34" charset="0"/>
              </a:rPr>
              <a:t>header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502400" y="2705100"/>
            <a:ext cx="2832100" cy="1739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>
                <a:solidFill>
                  <a:prstClr val="white"/>
                </a:solidFill>
                <a:latin typeface="Arial" panose="020B0604020202020204" pitchFamily="34" charset="0"/>
              </a:rPr>
              <a:t>body</a:t>
            </a: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6299200" y="1778000"/>
            <a:ext cx="32385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rgbClr val="C0504D"/>
              </a:buClr>
              <a:buSzPct val="85000"/>
              <a:buFont typeface="ZapfDingbats" pitchFamily="82" charset="2"/>
              <a:buNone/>
            </a:pPr>
            <a:endParaRPr lang="sv-SE" altLang="sv-SE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 flipV="1">
            <a:off x="3695699" y="3833446"/>
            <a:ext cx="2681287" cy="45781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9663113" y="2112964"/>
            <a:ext cx="792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prstClr val="black"/>
                </a:solidFill>
                <a:latin typeface="Arial" panose="020B0604020202020204" pitchFamily="34" charset="0"/>
              </a:rPr>
              <a:t>blank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prstClr val="black"/>
                </a:solidFill>
                <a:latin typeface="Arial" panose="020B0604020202020204" pitchFamily="34" charset="0"/>
              </a:rPr>
              <a:t>line</a:t>
            </a:r>
          </a:p>
        </p:txBody>
      </p:sp>
      <p:sp>
        <p:nvSpPr>
          <p:cNvPr id="29708" name="Line 14"/>
          <p:cNvSpPr>
            <a:spLocks noChangeShapeType="1"/>
          </p:cNvSpPr>
          <p:nvPr/>
        </p:nvSpPr>
        <p:spPr bwMode="auto">
          <a:xfrm flipH="1">
            <a:off x="8775700" y="2552700"/>
            <a:ext cx="96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 flipV="1">
            <a:off x="3598985" y="2159000"/>
            <a:ext cx="2852615" cy="393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t>2-</a:t>
            </a:r>
            <a:fld id="{78EF4CA2-FBE6-4F78-B5E1-10ECBFC69C74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34</a:t>
            </a:fld>
            <a:endParaRPr lang="en-US" altLang="sv-SE" sz="12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grpSp>
        <p:nvGrpSpPr>
          <p:cNvPr id="30724" name="Group 133"/>
          <p:cNvGrpSpPr>
            <a:grpSpLocks/>
          </p:cNvGrpSpPr>
          <p:nvPr/>
        </p:nvGrpSpPr>
        <p:grpSpPr bwMode="auto">
          <a:xfrm>
            <a:off x="4486276" y="1577975"/>
            <a:ext cx="511175" cy="693738"/>
            <a:chOff x="4140" y="429"/>
            <a:chExt cx="1425" cy="2396"/>
          </a:xfrm>
        </p:grpSpPr>
        <p:sp>
          <p:nvSpPr>
            <p:cNvPr id="30816" name="Freeform 13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817" name="Rectangle 135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18" name="Freeform 13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819" name="Freeform 13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820" name="Rectangle 138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0821" name="Group 13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0846" name="AutoShape 140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847" name="AutoShape 141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822" name="Rectangle 142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0823" name="Group 14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0844" name="AutoShape 144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845" name="AutoShape 145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824" name="Rectangle 146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25" name="Rectangle 147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0826" name="Group 14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0842" name="AutoShape 149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843" name="AutoShape 150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827" name="Freeform 15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30828" name="Group 15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0840" name="AutoShape 153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841" name="AutoShape 154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829" name="Rectangle 155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30" name="Freeform 15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831" name="Freeform 15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832" name="Oval 158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33" name="Freeform 15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834" name="AutoShape 16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35" name="AutoShape 161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36" name="Oval 162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37" name="Oval 163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38" name="Oval 164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39" name="Rectangle 165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0725" name="Group 100"/>
          <p:cNvGrpSpPr>
            <a:grpSpLocks/>
          </p:cNvGrpSpPr>
          <p:nvPr/>
        </p:nvGrpSpPr>
        <p:grpSpPr bwMode="auto">
          <a:xfrm>
            <a:off x="6172201" y="1587500"/>
            <a:ext cx="511175" cy="693738"/>
            <a:chOff x="4140" y="429"/>
            <a:chExt cx="1425" cy="2396"/>
          </a:xfrm>
        </p:grpSpPr>
        <p:sp>
          <p:nvSpPr>
            <p:cNvPr id="30784" name="Freeform 10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85" name="Rectangle 102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86" name="Freeform 10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87" name="Freeform 10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88" name="Rectangle 105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0789" name="Group 10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0814" name="AutoShape 10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815" name="AutoShape 108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90" name="Rectangle 109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0791" name="Group 11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0812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813" name="AutoShape 112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92" name="Rectangle 113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93" name="Rectangle 114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0794" name="Group 11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0810" name="AutoShape 116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811" name="AutoShape 11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95" name="Freeform 11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30796" name="Group 11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0808" name="AutoShape 12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809" name="AutoShape 121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97" name="Rectangle 122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98" name="Freeform 12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99" name="Freeform 12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800" name="Oval 125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01" name="Freeform 12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802" name="AutoShape 127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03" name="AutoShape 128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04" name="Oval 129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05" name="Oval 130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06" name="Oval 131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07" name="Rectangle 132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116632"/>
            <a:ext cx="7772400" cy="893762"/>
          </a:xfrm>
        </p:spPr>
        <p:txBody>
          <a:bodyPr/>
          <a:lstStyle/>
          <a:p>
            <a:r>
              <a:rPr lang="en-US" altLang="sv-SE" dirty="0" smtClean="0">
                <a:ea typeface="ＭＳ Ｐゴシック" panose="020B0600070205080204" pitchFamily="34" charset="-128"/>
              </a:rPr>
              <a:t>Mail access protocols</a:t>
            </a:r>
          </a:p>
        </p:txBody>
      </p:sp>
      <p:sp>
        <p:nvSpPr>
          <p:cNvPr id="307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69818" y="3230563"/>
            <a:ext cx="9615055" cy="2102892"/>
          </a:xfrm>
        </p:spPr>
        <p:txBody>
          <a:bodyPr/>
          <a:lstStyle/>
          <a:p>
            <a:r>
              <a:rPr lang="en-US" altLang="sv-SE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SMTP:</a:t>
            </a:r>
            <a:r>
              <a:rPr lang="en-US" altLang="sv-SE" sz="2400" dirty="0">
                <a:ea typeface="ＭＳ Ｐゴシック" panose="020B0600070205080204" pitchFamily="34" charset="-128"/>
              </a:rPr>
              <a:t> delivery/storage to receiver</a:t>
            </a:r>
            <a:r>
              <a:rPr lang="ja-JP" altLang="en-US" sz="2400" dirty="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s server</a:t>
            </a:r>
          </a:p>
          <a:p>
            <a:r>
              <a:rPr lang="en-US" altLang="sv-SE" sz="2400" dirty="0">
                <a:ea typeface="ＭＳ Ｐゴシック" panose="020B0600070205080204" pitchFamily="34" charset="-128"/>
              </a:rPr>
              <a:t>mail access protocol: retrieval from server</a:t>
            </a:r>
          </a:p>
          <a:p>
            <a:pPr lvl="1"/>
            <a:r>
              <a:rPr lang="en-US" altLang="sv-SE" sz="22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POP:</a:t>
            </a:r>
            <a:r>
              <a:rPr lang="en-US" altLang="sv-SE" sz="2200" dirty="0">
                <a:ea typeface="ＭＳ Ｐゴシック" panose="020B0600070205080204" pitchFamily="34" charset="-128"/>
              </a:rPr>
              <a:t> Post Office Protocol [RFC 1939]: authorization, download </a:t>
            </a:r>
          </a:p>
          <a:p>
            <a:pPr lvl="1"/>
            <a:r>
              <a:rPr lang="en-US" altLang="sv-SE" sz="22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IMAP:</a:t>
            </a:r>
            <a:r>
              <a:rPr lang="en-US" altLang="sv-SE" sz="2200" dirty="0">
                <a:ea typeface="ＭＳ Ｐゴシック" panose="020B0600070205080204" pitchFamily="34" charset="-128"/>
              </a:rPr>
              <a:t> Internet Mail Access Protocol [RFC 1730]: more features, including manipulation of stored </a:t>
            </a:r>
            <a:r>
              <a:rPr lang="en-US" altLang="sv-SE" sz="2200" dirty="0" err="1">
                <a:ea typeface="ＭＳ Ｐゴシック" panose="020B0600070205080204" pitchFamily="34" charset="-128"/>
              </a:rPr>
              <a:t>msgs</a:t>
            </a:r>
            <a:r>
              <a:rPr lang="en-US" altLang="sv-SE" sz="2200" dirty="0">
                <a:ea typeface="ＭＳ Ｐゴシック" panose="020B0600070205080204" pitchFamily="34" charset="-128"/>
              </a:rPr>
              <a:t> on server</a:t>
            </a:r>
          </a:p>
        </p:txBody>
      </p:sp>
      <p:grpSp>
        <p:nvGrpSpPr>
          <p:cNvPr id="30729" name="Group 158"/>
          <p:cNvGrpSpPr>
            <a:grpSpLocks/>
          </p:cNvGrpSpPr>
          <p:nvPr/>
        </p:nvGrpSpPr>
        <p:grpSpPr bwMode="auto">
          <a:xfrm>
            <a:off x="4286250" y="1987551"/>
            <a:ext cx="1506538" cy="1133476"/>
            <a:chOff x="1774" y="1206"/>
            <a:chExt cx="949" cy="714"/>
          </a:xfrm>
        </p:grpSpPr>
        <p:sp>
          <p:nvSpPr>
            <p:cNvPr id="30768" name="Text Box 95"/>
            <p:cNvSpPr txBox="1">
              <a:spLocks noChangeArrowheads="1"/>
            </p:cNvSpPr>
            <p:nvPr/>
          </p:nvSpPr>
          <p:spPr bwMode="auto">
            <a:xfrm>
              <a:off x="1774" y="1583"/>
              <a:ext cx="949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sender</a:t>
              </a:r>
              <a:r>
                <a:rPr lang="ja-JP" altLang="en-US" sz="1600">
                  <a:solidFill>
                    <a:prstClr val="black"/>
                  </a:solidFill>
                  <a:latin typeface="Arial" panose="020B0604020202020204" pitchFamily="34" charset="0"/>
                </a:rPr>
                <a:t>’</a:t>
              </a:r>
              <a:r>
                <a:rPr lang="en-US" altLang="ja-JP" sz="1600">
                  <a:solidFill>
                    <a:prstClr val="black"/>
                  </a:solidFill>
                  <a:latin typeface="Arial" panose="020B0604020202020204" pitchFamily="34" charset="0"/>
                </a:rPr>
                <a:t>s mail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server</a:t>
              </a:r>
              <a:endParaRPr lang="en-US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0769" name="Group 157"/>
            <p:cNvGrpSpPr>
              <a:grpSpLocks/>
            </p:cNvGrpSpPr>
            <p:nvPr/>
          </p:nvGrpSpPr>
          <p:grpSpPr bwMode="auto"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30770" name="Rectangle 94"/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0771" name="Rectangle 96"/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0772" name="Line 97"/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0773" name="Line 98"/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0774" name="Line 99"/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0775" name="Line 100"/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0776" name="Line 101"/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0777" name="Line 102"/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0778" name="Line 103"/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0779" name="Rectangle 104"/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0780" name="Rectangle 105"/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0781" name="Rectangle 106"/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0782" name="Rectangle 107"/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0783" name="Rectangle 108"/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C0504D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30730" name="Text Box 121"/>
          <p:cNvSpPr txBox="1">
            <a:spLocks noChangeArrowheads="1"/>
          </p:cNvSpPr>
          <p:nvPr/>
        </p:nvSpPr>
        <p:spPr bwMode="auto">
          <a:xfrm>
            <a:off x="3544889" y="1466851"/>
            <a:ext cx="890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C0000"/>
                </a:solidFill>
                <a:latin typeface="Arial" panose="020B0604020202020204" pitchFamily="34" charset="0"/>
              </a:rPr>
              <a:t>SMTP</a:t>
            </a:r>
          </a:p>
        </p:txBody>
      </p:sp>
      <p:sp>
        <p:nvSpPr>
          <p:cNvPr id="30731" name="Rectangle 153"/>
          <p:cNvSpPr>
            <a:spLocks noChangeArrowheads="1"/>
          </p:cNvSpPr>
          <p:nvPr/>
        </p:nvSpPr>
        <p:spPr bwMode="auto">
          <a:xfrm>
            <a:off x="5305425" y="1457325"/>
            <a:ext cx="8572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rgbClr val="C0504D"/>
              </a:buClr>
              <a:buSzPct val="85000"/>
              <a:buFont typeface="ZapfDingbats" pitchFamily="82" charset="2"/>
              <a:buNone/>
            </a:pPr>
            <a:endParaRPr lang="sv-SE" altLang="sv-SE" sz="240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732" name="Text Box 154"/>
          <p:cNvSpPr txBox="1">
            <a:spLocks noChangeArrowheads="1"/>
          </p:cNvSpPr>
          <p:nvPr/>
        </p:nvSpPr>
        <p:spPr bwMode="auto">
          <a:xfrm>
            <a:off x="5146675" y="1477964"/>
            <a:ext cx="890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C0000"/>
                </a:solidFill>
                <a:latin typeface="Arial" panose="020B0604020202020204" pitchFamily="34" charset="0"/>
              </a:rPr>
              <a:t>SMTP</a:t>
            </a:r>
          </a:p>
        </p:txBody>
      </p:sp>
      <p:sp>
        <p:nvSpPr>
          <p:cNvPr id="30733" name="Text Box 156"/>
          <p:cNvSpPr txBox="1">
            <a:spLocks noChangeArrowheads="1"/>
          </p:cNvSpPr>
          <p:nvPr/>
        </p:nvSpPr>
        <p:spPr bwMode="auto">
          <a:xfrm>
            <a:off x="7008813" y="1308100"/>
            <a:ext cx="1511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i="1">
                <a:solidFill>
                  <a:srgbClr val="CC0000"/>
                </a:solidFill>
                <a:latin typeface="Arial" panose="020B0604020202020204" pitchFamily="34" charset="0"/>
              </a:rPr>
              <a:t>mail access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i="1">
                <a:solidFill>
                  <a:srgbClr val="CC0000"/>
                </a:solidFill>
                <a:latin typeface="Arial" panose="020B0604020202020204" pitchFamily="34" charset="0"/>
              </a:rPr>
              <a:t>protocol</a:t>
            </a:r>
            <a:endParaRPr lang="en-US" altLang="sv-SE" sz="1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30734" name="Text Box 160"/>
          <p:cNvSpPr txBox="1">
            <a:spLocks noChangeArrowheads="1"/>
          </p:cNvSpPr>
          <p:nvPr/>
        </p:nvSpPr>
        <p:spPr bwMode="auto">
          <a:xfrm>
            <a:off x="5860251" y="2598739"/>
            <a:ext cx="160973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>
                <a:solidFill>
                  <a:prstClr val="black"/>
                </a:solidFill>
                <a:latin typeface="Arial" panose="020B0604020202020204" pitchFamily="34" charset="0"/>
              </a:rPr>
              <a:t>receiver</a:t>
            </a: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</a:rPr>
              <a:t>s mail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>
                <a:solidFill>
                  <a:prstClr val="black"/>
                </a:solidFill>
                <a:latin typeface="Arial" panose="020B0604020202020204" pitchFamily="34" charset="0"/>
              </a:rPr>
              <a:t>server</a:t>
            </a:r>
            <a:endParaRPr lang="en-US" altLang="sv-SE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30735" name="Group 161"/>
          <p:cNvGrpSpPr>
            <a:grpSpLocks/>
          </p:cNvGrpSpPr>
          <p:nvPr/>
        </p:nvGrpSpPr>
        <p:grpSpPr bwMode="auto">
          <a:xfrm>
            <a:off x="6324601" y="2000251"/>
            <a:ext cx="809625" cy="561975"/>
            <a:chOff x="2070" y="2004"/>
            <a:chExt cx="510" cy="354"/>
          </a:xfrm>
        </p:grpSpPr>
        <p:sp>
          <p:nvSpPr>
            <p:cNvPr id="30754" name="Rectangle 162"/>
            <p:cNvSpPr>
              <a:spLocks noChangeArrowheads="1"/>
            </p:cNvSpPr>
            <p:nvPr/>
          </p:nvSpPr>
          <p:spPr bwMode="auto"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0755" name="Rectangle 163"/>
            <p:cNvSpPr>
              <a:spLocks noChangeArrowheads="1"/>
            </p:cNvSpPr>
            <p:nvPr/>
          </p:nvSpPr>
          <p:spPr bwMode="auto"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0756" name="Line 164"/>
            <p:cNvSpPr>
              <a:spLocks noChangeShapeType="1"/>
            </p:cNvSpPr>
            <p:nvPr/>
          </p:nvSpPr>
          <p:spPr bwMode="auto">
            <a:xfrm>
              <a:off x="2143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57" name="Line 165"/>
            <p:cNvSpPr>
              <a:spLocks noChangeShapeType="1"/>
            </p:cNvSpPr>
            <p:nvPr/>
          </p:nvSpPr>
          <p:spPr bwMode="auto">
            <a:xfrm>
              <a:off x="2252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58" name="Line 166"/>
            <p:cNvSpPr>
              <a:spLocks noChangeShapeType="1"/>
            </p:cNvSpPr>
            <p:nvPr/>
          </p:nvSpPr>
          <p:spPr bwMode="auto">
            <a:xfrm>
              <a:off x="2307" y="210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59" name="Line 167"/>
            <p:cNvSpPr>
              <a:spLocks noChangeShapeType="1"/>
            </p:cNvSpPr>
            <p:nvPr/>
          </p:nvSpPr>
          <p:spPr bwMode="auto">
            <a:xfrm>
              <a:off x="2364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60" name="Line 168"/>
            <p:cNvSpPr>
              <a:spLocks noChangeShapeType="1"/>
            </p:cNvSpPr>
            <p:nvPr/>
          </p:nvSpPr>
          <p:spPr bwMode="auto">
            <a:xfrm>
              <a:off x="2425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61" name="Line 169"/>
            <p:cNvSpPr>
              <a:spLocks noChangeShapeType="1"/>
            </p:cNvSpPr>
            <p:nvPr/>
          </p:nvSpPr>
          <p:spPr bwMode="auto">
            <a:xfrm>
              <a:off x="2481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62" name="Line 170"/>
            <p:cNvSpPr>
              <a:spLocks noChangeShapeType="1"/>
            </p:cNvSpPr>
            <p:nvPr/>
          </p:nvSpPr>
          <p:spPr bwMode="auto">
            <a:xfrm>
              <a:off x="2196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763" name="Rectangle 171"/>
            <p:cNvSpPr>
              <a:spLocks noChangeArrowheads="1"/>
            </p:cNvSpPr>
            <p:nvPr/>
          </p:nvSpPr>
          <p:spPr bwMode="auto"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0764" name="Rectangle 172"/>
            <p:cNvSpPr>
              <a:spLocks noChangeArrowheads="1"/>
            </p:cNvSpPr>
            <p:nvPr/>
          </p:nvSpPr>
          <p:spPr bwMode="auto"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0765" name="Rectangle 173"/>
            <p:cNvSpPr>
              <a:spLocks noChangeArrowheads="1"/>
            </p:cNvSpPr>
            <p:nvPr/>
          </p:nvSpPr>
          <p:spPr bwMode="auto"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0766" name="Rectangle 174"/>
            <p:cNvSpPr>
              <a:spLocks noChangeArrowheads="1"/>
            </p:cNvSpPr>
            <p:nvPr/>
          </p:nvSpPr>
          <p:spPr bwMode="auto"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0767" name="Rectangle 175"/>
            <p:cNvSpPr>
              <a:spLocks noChangeArrowheads="1"/>
            </p:cNvSpPr>
            <p:nvPr/>
          </p:nvSpPr>
          <p:spPr bwMode="auto"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0736" name="Picture 176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1" y="1557339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79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01" y="1571626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8" name="Line 94"/>
          <p:cNvSpPr>
            <a:spLocks noChangeShapeType="1"/>
          </p:cNvSpPr>
          <p:nvPr/>
        </p:nvSpPr>
        <p:spPr bwMode="auto">
          <a:xfrm>
            <a:off x="3527425" y="1905000"/>
            <a:ext cx="9032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0739" name="Line 95"/>
          <p:cNvSpPr>
            <a:spLocks noChangeShapeType="1"/>
          </p:cNvSpPr>
          <p:nvPr/>
        </p:nvSpPr>
        <p:spPr bwMode="auto">
          <a:xfrm>
            <a:off x="5157789" y="1901825"/>
            <a:ext cx="90328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0740" name="Line 96"/>
          <p:cNvSpPr>
            <a:spLocks noChangeShapeType="1"/>
          </p:cNvSpPr>
          <p:nvPr/>
        </p:nvSpPr>
        <p:spPr bwMode="auto">
          <a:xfrm>
            <a:off x="6777039" y="1898650"/>
            <a:ext cx="1697037" cy="15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0741" name="Text Box 156"/>
          <p:cNvSpPr txBox="1">
            <a:spLocks noChangeArrowheads="1"/>
          </p:cNvSpPr>
          <p:nvPr/>
        </p:nvSpPr>
        <p:spPr bwMode="auto">
          <a:xfrm>
            <a:off x="7234239" y="1927225"/>
            <a:ext cx="1311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i="1">
                <a:solidFill>
                  <a:srgbClr val="CC0000"/>
                </a:solidFill>
                <a:latin typeface="Arial" panose="020B0604020202020204" pitchFamily="34" charset="0"/>
              </a:rPr>
              <a:t>(e.g., </a:t>
            </a:r>
            <a:r>
              <a:rPr lang="en-US" altLang="sv-SE" sz="1600" i="1">
                <a:solidFill>
                  <a:srgbClr val="CC0000"/>
                </a:solidFill>
                <a:latin typeface="Arial" panose="020B0604020202020204" pitchFamily="34" charset="0"/>
              </a:rPr>
              <a:t>POP,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>
                <a:solidFill>
                  <a:srgbClr val="CC0000"/>
                </a:solidFill>
                <a:latin typeface="Arial" panose="020B0604020202020204" pitchFamily="34" charset="0"/>
              </a:rPr>
              <a:t>         IMAP</a:t>
            </a:r>
            <a:r>
              <a:rPr lang="en-US" altLang="sv-SE" sz="1800" i="1">
                <a:solidFill>
                  <a:srgbClr val="CC0000"/>
                </a:solidFill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30742" name="Group 166"/>
          <p:cNvGrpSpPr>
            <a:grpSpLocks/>
          </p:cNvGrpSpPr>
          <p:nvPr/>
        </p:nvGrpSpPr>
        <p:grpSpPr bwMode="auto">
          <a:xfrm>
            <a:off x="2590801" y="1419225"/>
            <a:ext cx="912813" cy="1054100"/>
            <a:chOff x="3574" y="550"/>
            <a:chExt cx="575" cy="664"/>
          </a:xfrm>
        </p:grpSpPr>
        <p:grpSp>
          <p:nvGrpSpPr>
            <p:cNvPr id="30749" name="Group 167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30752" name="Picture 1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53" name="Freeform 16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750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51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user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agent</a:t>
              </a:r>
              <a:endParaRPr lang="en-US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0743" name="Group 172"/>
          <p:cNvGrpSpPr>
            <a:grpSpLocks/>
          </p:cNvGrpSpPr>
          <p:nvPr/>
        </p:nvGrpSpPr>
        <p:grpSpPr bwMode="auto">
          <a:xfrm>
            <a:off x="8491538" y="1422400"/>
            <a:ext cx="912812" cy="1054100"/>
            <a:chOff x="3574" y="550"/>
            <a:chExt cx="575" cy="664"/>
          </a:xfrm>
        </p:grpSpPr>
        <p:grpSp>
          <p:nvGrpSpPr>
            <p:cNvPr id="30744" name="Group 173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30747" name="Picture 1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48" name="Freeform 17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745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6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user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agent</a:t>
              </a:r>
              <a:endParaRPr lang="en-US" altLang="sv-SE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1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2116977" y="1222576"/>
            <a:ext cx="45719" cy="3175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24" y="3569687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6452" y="871378"/>
            <a:ext cx="598554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General description and functionality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Authentication, cookies and related aspects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Caching and proxies</a:t>
            </a:r>
            <a:endParaRPr lang="en-US" altLang="sv-SE" sz="240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20987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4C643C1-C53B-493D-9473-04CD25A72882}" type="slidenum">
              <a:rPr lang="en-US" altLang="zh-CN" sz="1400">
                <a:solidFill>
                  <a:prstClr val="black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zh-CN" sz="1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DNS: Domain Name System</a:t>
            </a:r>
            <a:endParaRPr lang="en-US" altLang="zh-CN" smtClean="0">
              <a:ea typeface="SimSun" panose="02010600030101010101" pitchFamily="2" charset="-122"/>
            </a:endParaRP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600200"/>
            <a:ext cx="7823200" cy="3927764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400" dirty="0">
                <a:solidFill>
                  <a:srgbClr val="FF0000"/>
                </a:solidFill>
                <a:ea typeface="SimSun" panose="02010600030101010101" pitchFamily="2" charset="-122"/>
              </a:rPr>
              <a:t>People:</a:t>
            </a:r>
            <a:r>
              <a:rPr lang="en-US" altLang="zh-CN" sz="2400" dirty="0">
                <a:ea typeface="SimSun" panose="02010600030101010101" pitchFamily="2" charset="-122"/>
              </a:rPr>
              <a:t> many identifiers:</a:t>
            </a:r>
          </a:p>
          <a:p>
            <a:pPr lvl="1"/>
            <a:r>
              <a:rPr lang="en-US" altLang="zh-CN" sz="2000" dirty="0">
                <a:ea typeface="SimSun" panose="02010600030101010101" pitchFamily="2" charset="-122"/>
              </a:rPr>
              <a:t>SSN, name, Passport #</a:t>
            </a:r>
          </a:p>
          <a:p>
            <a:pPr>
              <a:buFont typeface="ZapfDingbats" pitchFamily="82" charset="2"/>
              <a:buNone/>
            </a:pPr>
            <a:r>
              <a:rPr lang="en-US" altLang="zh-CN" sz="2400" dirty="0">
                <a:solidFill>
                  <a:srgbClr val="FF0000"/>
                </a:solidFill>
                <a:ea typeface="SimSun" panose="02010600030101010101" pitchFamily="2" charset="-122"/>
              </a:rPr>
              <a:t>Internet hosts, routers:</a:t>
            </a:r>
            <a:r>
              <a:rPr lang="en-US" altLang="zh-CN" sz="2400" dirty="0">
                <a:ea typeface="SimSun" panose="02010600030101010101" pitchFamily="2" charset="-122"/>
              </a:rPr>
              <a:t> IP address (32 bit) - used for addressing datagrams (129.16.237.85)</a:t>
            </a:r>
          </a:p>
          <a:p>
            <a:pPr lvl="1"/>
            <a:r>
              <a:rPr lang="en-US" altLang="zh-CN" sz="2000" dirty="0">
                <a:ea typeface="SimSun" panose="02010600030101010101" pitchFamily="2" charset="-122"/>
              </a:rPr>
              <a:t>name (alphanumeric addresses) hard to process @ router</a:t>
            </a:r>
          </a:p>
          <a:p>
            <a:pPr lvl="1"/>
            <a:r>
              <a:rPr lang="en-US" altLang="zh-CN" sz="2000" dirty="0">
                <a:ea typeface="SimSun" panose="02010600030101010101" pitchFamily="2" charset="-122"/>
              </a:rPr>
              <a:t>“name”, e.g., (</a:t>
            </a:r>
            <a:r>
              <a:rPr lang="en-US" altLang="zh-CN" sz="2000" dirty="0" smtClean="0">
                <a:ea typeface="SimSun" panose="02010600030101010101" pitchFamily="2" charset="-122"/>
              </a:rPr>
              <a:t>www.cse.chalmers.se</a:t>
            </a:r>
            <a:r>
              <a:rPr lang="en-US" altLang="zh-CN" sz="2000" dirty="0">
                <a:ea typeface="SimSun" panose="02010600030101010101" pitchFamily="2" charset="-122"/>
              </a:rPr>
              <a:t>)- used by humans</a:t>
            </a:r>
          </a:p>
          <a:p>
            <a:pPr>
              <a:buFont typeface="ZapfDingbats" pitchFamily="82" charset="2"/>
              <a:buNone/>
            </a:pPr>
            <a:endParaRPr lang="en-US" altLang="zh-CN" sz="2400" u="sng" dirty="0">
              <a:solidFill>
                <a:srgbClr val="FF0000"/>
              </a:solidFill>
              <a:ea typeface="SimSun" panose="02010600030101010101" pitchFamily="2" charset="-122"/>
            </a:endParaRPr>
          </a:p>
          <a:p>
            <a:pPr>
              <a:buFont typeface="ZapfDingbats" pitchFamily="82" charset="2"/>
              <a:buNone/>
            </a:pPr>
            <a:endParaRPr lang="en-US" altLang="zh-CN" sz="2400" u="sng" dirty="0">
              <a:solidFill>
                <a:srgbClr val="FF0000"/>
              </a:solidFill>
              <a:ea typeface="SimSun" panose="02010600030101010101" pitchFamily="2" charset="-122"/>
            </a:endParaRPr>
          </a:p>
          <a:p>
            <a:pPr>
              <a:buFont typeface="ZapfDingbats" pitchFamily="82" charset="2"/>
              <a:buNone/>
            </a:pPr>
            <a:r>
              <a:rPr lang="en-US" altLang="zh-CN" sz="2400" u="sng" dirty="0">
                <a:solidFill>
                  <a:srgbClr val="FF0000"/>
                </a:solidFill>
                <a:ea typeface="SimSun" panose="02010600030101010101" pitchFamily="2" charset="-122"/>
              </a:rPr>
              <a:t>Q:</a:t>
            </a:r>
            <a:r>
              <a:rPr lang="en-US" altLang="zh-CN" sz="2400" dirty="0">
                <a:ea typeface="SimSun" panose="02010600030101010101" pitchFamily="2" charset="-122"/>
              </a:rPr>
              <a:t> map between IP addresses and name ?</a:t>
            </a:r>
          </a:p>
        </p:txBody>
      </p:sp>
    </p:spTree>
    <p:extLst>
      <p:ext uri="{BB962C8B-B14F-4D97-AF65-F5344CB8AC3E}">
        <p14:creationId xmlns:p14="http://schemas.microsoft.com/office/powerpoint/2010/main" val="42698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6"/>
          <p:cNvSpPr txBox="1">
            <a:spLocks noGrp="1"/>
          </p:cNvSpPr>
          <p:nvPr/>
        </p:nvSpPr>
        <p:spPr bwMode="auto">
          <a:xfrm>
            <a:off x="9829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03B5115-D4E7-43C0-A0AA-804491BC3E8F}" type="slidenum">
              <a:rPr lang="en-US" altLang="sv-SE" sz="1400">
                <a:solidFill>
                  <a:prstClr val="black"/>
                </a:solidFill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sv-SE" sz="1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95500" y="0"/>
            <a:ext cx="8572500" cy="1143000"/>
          </a:xfrm>
        </p:spPr>
        <p:txBody>
          <a:bodyPr/>
          <a:lstStyle/>
          <a:p>
            <a:r>
              <a:rPr lang="en-US" altLang="sv-SE" smtClean="0">
                <a:ea typeface="ＭＳ Ｐゴシック" panose="020B0600070205080204" pitchFamily="34" charset="-128"/>
                <a:cs typeface="Arial" panose="020B0604020202020204" pitchFamily="34" charset="0"/>
              </a:rPr>
              <a:t>Hostname to IP address translation 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4182" y="1123950"/>
            <a:ext cx="11443854" cy="167466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sv-SE" sz="2400" dirty="0">
                <a:ea typeface="ＭＳ Ｐゴシック" panose="020B0600070205080204" pitchFamily="34" charset="-128"/>
              </a:rPr>
              <a:t> </a:t>
            </a:r>
            <a:r>
              <a:rPr lang="en-US" altLang="sv-SE" sz="24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Example: </a:t>
            </a:r>
            <a:r>
              <a:rPr lang="en-US" altLang="sv-SE" sz="2400" dirty="0">
                <a:solidFill>
                  <a:schemeClr val="accent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www.chalmers.se  129.16.71.10</a:t>
            </a:r>
          </a:p>
          <a:p>
            <a:r>
              <a:rPr lang="en-US" altLang="sv-SE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File with mapping may be edited on the system</a:t>
            </a:r>
          </a:p>
          <a:p>
            <a:pPr lvl="1"/>
            <a:r>
              <a:rPr lang="en-US" altLang="sv-SE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sv-SE" sz="20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eg</a:t>
            </a:r>
            <a:r>
              <a:rPr lang="en-US" altLang="sv-SE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Unix</a:t>
            </a:r>
            <a:r>
              <a:rPr lang="en-US" altLang="sv-SE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: /</a:t>
            </a:r>
            <a:r>
              <a:rPr lang="en-US" altLang="sv-SE" sz="20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etc</a:t>
            </a:r>
            <a:r>
              <a:rPr lang="en-US" altLang="sv-SE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/hosts -  </a:t>
            </a:r>
            <a:r>
              <a:rPr lang="en-US" altLang="sv-SE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Windows: c:\windows\system32\drivers\etc\hosts</a:t>
            </a:r>
          </a:p>
          <a:p>
            <a:pPr lvl="1"/>
            <a:r>
              <a:rPr lang="en-US" altLang="sv-SE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 Example of an entry manually entered in the file</a:t>
            </a:r>
            <a:r>
              <a:rPr lang="en-US" altLang="sv-SE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: “</a:t>
            </a:r>
            <a:r>
              <a:rPr lang="en-US" altLang="sv-SE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129.16.20.245 fibula.ce.chalmers.se fibula”</a:t>
            </a:r>
          </a:p>
          <a:p>
            <a:pPr marL="0" indent="0">
              <a:buNone/>
            </a:pPr>
            <a:endParaRPr lang="en-US" altLang="sv-SE" sz="24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182" y="3151046"/>
            <a:ext cx="5700216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sv-SE" sz="2000" dirty="0">
                <a:solidFill>
                  <a:prstClr val="blac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Does not scale for all possible hosts, hard to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sv-SE" sz="2000" dirty="0">
                <a:solidFill>
                  <a:prstClr val="blac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All hosts need one copy of the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sv-SE" sz="2000" dirty="0" smtClean="0">
                <a:solidFill>
                  <a:prstClr val="blac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Impossible </a:t>
            </a:r>
            <a:r>
              <a:rPr lang="en-US" altLang="sv-SE" sz="2000" dirty="0">
                <a:solidFill>
                  <a:prstClr val="blac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on the Internet</a:t>
            </a:r>
          </a:p>
        </p:txBody>
      </p:sp>
      <p:sp>
        <p:nvSpPr>
          <p:cNvPr id="3" name="Rectangle 2"/>
          <p:cNvSpPr/>
          <p:nvPr/>
        </p:nvSpPr>
        <p:spPr>
          <a:xfrm>
            <a:off x="554182" y="4519137"/>
            <a:ext cx="600594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Alternative: DNS, a large </a:t>
            </a:r>
            <a:r>
              <a:rPr lang="en-US" altLang="sv-SE" sz="24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distributed</a:t>
            </a: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database</a:t>
            </a:r>
          </a:p>
          <a:p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sv-SE" sz="24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DNS</a:t>
            </a: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– </a:t>
            </a:r>
            <a:r>
              <a:rPr lang="en-US" altLang="sv-SE" sz="24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</a:t>
            </a: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omain </a:t>
            </a:r>
            <a:r>
              <a:rPr lang="en-US" altLang="sv-SE" sz="24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</a:t>
            </a: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ame </a:t>
            </a:r>
            <a:r>
              <a:rPr lang="en-US" altLang="sv-SE" sz="24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ystem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825095" y="4581926"/>
            <a:ext cx="4752109" cy="1536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sv-SE" sz="24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why not centralize DNS?</a:t>
            </a:r>
          </a:p>
          <a:p>
            <a:r>
              <a:rPr lang="en-US" altLang="sv-SE" sz="2000" dirty="0" smtClean="0">
                <a:ea typeface="ＭＳ Ｐゴシック" panose="020B0600070205080204" pitchFamily="34" charset="-128"/>
              </a:rPr>
              <a:t>single point of failure</a:t>
            </a:r>
          </a:p>
          <a:p>
            <a:r>
              <a:rPr lang="en-US" altLang="sv-SE" sz="2000" dirty="0" smtClean="0">
                <a:ea typeface="ＭＳ Ｐゴシック" panose="020B0600070205080204" pitchFamily="34" charset="-128"/>
              </a:rPr>
              <a:t>traffic volume</a:t>
            </a:r>
          </a:p>
          <a:p>
            <a:r>
              <a:rPr lang="en-US" altLang="sv-SE" sz="2000" dirty="0" smtClean="0">
                <a:ea typeface="ＭＳ Ｐゴシック" panose="020B0600070205080204" pitchFamily="34" charset="-128"/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37086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9406ABE1-C8C0-45D1-B03C-085435452BB3}" type="slidenum">
              <a:rPr lang="en-US" altLang="sv-SE" sz="1200" smtClean="0">
                <a:solidFill>
                  <a:prstClr val="black"/>
                </a:solidFill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38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grpSp>
        <p:nvGrpSpPr>
          <p:cNvPr id="37892" name="Group 23"/>
          <p:cNvGrpSpPr>
            <a:grpSpLocks/>
          </p:cNvGrpSpPr>
          <p:nvPr/>
        </p:nvGrpSpPr>
        <p:grpSpPr bwMode="auto">
          <a:xfrm>
            <a:off x="3250625" y="3895729"/>
            <a:ext cx="8205788" cy="2444750"/>
            <a:chOff x="230" y="576"/>
            <a:chExt cx="5504" cy="1757"/>
          </a:xfrm>
        </p:grpSpPr>
        <p:sp>
          <p:nvSpPr>
            <p:cNvPr id="37899" name="Text Box 2"/>
            <p:cNvSpPr txBox="1">
              <a:spLocks noChangeArrowheads="1"/>
            </p:cNvSpPr>
            <p:nvPr/>
          </p:nvSpPr>
          <p:spPr bwMode="auto">
            <a:xfrm>
              <a:off x="2256" y="576"/>
              <a:ext cx="138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prstClr val="black"/>
                  </a:solidFill>
                  <a:latin typeface="Arial" panose="020B0604020202020204" pitchFamily="34" charset="0"/>
                </a:rPr>
                <a:t>Root DNS Servers</a:t>
              </a:r>
            </a:p>
          </p:txBody>
        </p:sp>
        <p:sp>
          <p:nvSpPr>
            <p:cNvPr id="37900" name="Text Box 4"/>
            <p:cNvSpPr txBox="1">
              <a:spLocks noChangeArrowheads="1"/>
            </p:cNvSpPr>
            <p:nvPr/>
          </p:nvSpPr>
          <p:spPr bwMode="auto">
            <a:xfrm>
              <a:off x="528" y="1344"/>
              <a:ext cx="132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 dirty="0">
                  <a:solidFill>
                    <a:srgbClr val="C0504D"/>
                  </a:solidFill>
                  <a:latin typeface="Arial" panose="020B0604020202020204" pitchFamily="34" charset="0"/>
                </a:rPr>
                <a:t>com</a:t>
              </a:r>
              <a:r>
                <a:rPr lang="en-US" altLang="sv-SE" sz="1800" dirty="0">
                  <a:solidFill>
                    <a:prstClr val="black"/>
                  </a:solidFill>
                  <a:latin typeface="Arial" panose="020B0604020202020204" pitchFamily="34" charset="0"/>
                </a:rPr>
                <a:t> DNS servers</a:t>
              </a:r>
            </a:p>
          </p:txBody>
        </p:sp>
        <p:sp>
          <p:nvSpPr>
            <p:cNvPr id="37901" name="Text Box 5"/>
            <p:cNvSpPr txBox="1">
              <a:spLocks noChangeArrowheads="1"/>
            </p:cNvSpPr>
            <p:nvPr/>
          </p:nvSpPr>
          <p:spPr bwMode="auto">
            <a:xfrm>
              <a:off x="2304" y="1296"/>
              <a:ext cx="1257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C0504D"/>
                  </a:solidFill>
                  <a:latin typeface="Arial" panose="020B0604020202020204" pitchFamily="34" charset="0"/>
                </a:rPr>
                <a:t>org</a:t>
              </a:r>
              <a:r>
                <a:rPr lang="en-US" altLang="sv-SE" sz="1800">
                  <a:solidFill>
                    <a:prstClr val="black"/>
                  </a:solidFill>
                  <a:latin typeface="Arial" panose="020B0604020202020204" pitchFamily="34" charset="0"/>
                </a:rPr>
                <a:t> DNS servers</a:t>
              </a:r>
            </a:p>
          </p:txBody>
        </p:sp>
        <p:sp>
          <p:nvSpPr>
            <p:cNvPr id="37902" name="Text Box 6"/>
            <p:cNvSpPr txBox="1">
              <a:spLocks noChangeArrowheads="1"/>
            </p:cNvSpPr>
            <p:nvPr/>
          </p:nvSpPr>
          <p:spPr bwMode="auto">
            <a:xfrm>
              <a:off x="4032" y="1296"/>
              <a:ext cx="129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C0504D"/>
                  </a:solidFill>
                  <a:latin typeface="Arial" panose="020B0604020202020204" pitchFamily="34" charset="0"/>
                </a:rPr>
                <a:t>edu</a:t>
              </a:r>
              <a:r>
                <a:rPr lang="en-US" altLang="sv-SE" sz="1800">
                  <a:solidFill>
                    <a:prstClr val="black"/>
                  </a:solidFill>
                  <a:latin typeface="Arial" panose="020B0604020202020204" pitchFamily="34" charset="0"/>
                </a:rPr>
                <a:t> DNS servers</a:t>
              </a:r>
            </a:p>
          </p:txBody>
        </p:sp>
        <p:sp>
          <p:nvSpPr>
            <p:cNvPr id="37903" name="Line 7"/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904" name="Line 8"/>
            <p:cNvSpPr>
              <a:spLocks noChangeShapeType="1"/>
            </p:cNvSpPr>
            <p:nvPr/>
          </p:nvSpPr>
          <p:spPr bwMode="auto">
            <a:xfrm>
              <a:off x="2928" y="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905" name="Line 9"/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906" name="Text Box 10"/>
            <p:cNvSpPr txBox="1">
              <a:spLocks noChangeArrowheads="1"/>
            </p:cNvSpPr>
            <p:nvPr/>
          </p:nvSpPr>
          <p:spPr bwMode="auto">
            <a:xfrm>
              <a:off x="3878" y="1752"/>
              <a:ext cx="99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prstClr val="black"/>
                  </a:solidFill>
                  <a:latin typeface="Arial" panose="020B0604020202020204" pitchFamily="34" charset="0"/>
                </a:rPr>
                <a:t>poly.edu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prstClr val="black"/>
                  </a:solidFill>
                  <a:latin typeface="Arial" panose="020B0604020202020204" pitchFamily="34" charset="0"/>
                </a:rPr>
                <a:t>DNS servers</a:t>
              </a:r>
            </a:p>
          </p:txBody>
        </p:sp>
        <p:sp>
          <p:nvSpPr>
            <p:cNvPr id="37907" name="Text Box 11"/>
            <p:cNvSpPr txBox="1">
              <a:spLocks noChangeArrowheads="1"/>
            </p:cNvSpPr>
            <p:nvPr/>
          </p:nvSpPr>
          <p:spPr bwMode="auto">
            <a:xfrm>
              <a:off x="4742" y="1752"/>
              <a:ext cx="99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prstClr val="black"/>
                  </a:solidFill>
                  <a:latin typeface="Arial" panose="020B0604020202020204" pitchFamily="34" charset="0"/>
                </a:rPr>
                <a:t>umass.edu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prstClr val="black"/>
                  </a:solidFill>
                  <a:latin typeface="Arial" panose="020B0604020202020204" pitchFamily="34" charset="0"/>
                </a:rPr>
                <a:t>DNS servers</a:t>
              </a:r>
            </a:p>
          </p:txBody>
        </p:sp>
        <p:sp>
          <p:nvSpPr>
            <p:cNvPr id="37908" name="Line 12"/>
            <p:cNvSpPr>
              <a:spLocks noChangeShapeType="1"/>
            </p:cNvSpPr>
            <p:nvPr/>
          </p:nvSpPr>
          <p:spPr bwMode="auto">
            <a:xfrm flipH="1">
              <a:off x="4224" y="153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909" name="Line 13"/>
            <p:cNvSpPr>
              <a:spLocks noChangeShapeType="1"/>
            </p:cNvSpPr>
            <p:nvPr/>
          </p:nvSpPr>
          <p:spPr bwMode="auto">
            <a:xfrm>
              <a:off x="4848" y="153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910" name="Text Box 14"/>
            <p:cNvSpPr txBox="1">
              <a:spLocks noChangeArrowheads="1"/>
            </p:cNvSpPr>
            <p:nvPr/>
          </p:nvSpPr>
          <p:spPr bwMode="auto">
            <a:xfrm>
              <a:off x="230" y="1848"/>
              <a:ext cx="99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prstClr val="black"/>
                  </a:solidFill>
                  <a:latin typeface="Arial" panose="020B0604020202020204" pitchFamily="34" charset="0"/>
                </a:rPr>
                <a:t>yahoo.com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prstClr val="black"/>
                  </a:solidFill>
                  <a:latin typeface="Arial" panose="020B0604020202020204" pitchFamily="34" charset="0"/>
                </a:rPr>
                <a:t>DNS servers</a:t>
              </a:r>
            </a:p>
          </p:txBody>
        </p:sp>
        <p:sp>
          <p:nvSpPr>
            <p:cNvPr id="37911" name="Text Box 15"/>
            <p:cNvSpPr txBox="1">
              <a:spLocks noChangeArrowheads="1"/>
            </p:cNvSpPr>
            <p:nvPr/>
          </p:nvSpPr>
          <p:spPr bwMode="auto">
            <a:xfrm>
              <a:off x="1248" y="1872"/>
              <a:ext cx="1001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prstClr val="black"/>
                  </a:solidFill>
                  <a:latin typeface="Arial" panose="020B0604020202020204" pitchFamily="34" charset="0"/>
                </a:rPr>
                <a:t>amazon.com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prstClr val="black"/>
                  </a:solidFill>
                  <a:latin typeface="Arial" panose="020B0604020202020204" pitchFamily="34" charset="0"/>
                </a:rPr>
                <a:t>DNS servers</a:t>
              </a:r>
            </a:p>
          </p:txBody>
        </p:sp>
        <p:sp>
          <p:nvSpPr>
            <p:cNvPr id="37912" name="Line 16"/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913" name="Line 17"/>
            <p:cNvSpPr>
              <a:spLocks noChangeShapeType="1"/>
            </p:cNvSpPr>
            <p:nvPr/>
          </p:nvSpPr>
          <p:spPr bwMode="auto">
            <a:xfrm>
              <a:off x="1392" y="1584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914" name="Text Box 18"/>
            <p:cNvSpPr txBox="1">
              <a:spLocks noChangeArrowheads="1"/>
            </p:cNvSpPr>
            <p:nvPr/>
          </p:nvSpPr>
          <p:spPr bwMode="auto">
            <a:xfrm>
              <a:off x="2534" y="1799"/>
              <a:ext cx="993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prstClr val="black"/>
                  </a:solidFill>
                  <a:latin typeface="Arial" panose="020B0604020202020204" pitchFamily="34" charset="0"/>
                </a:rPr>
                <a:t>pbs.org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prstClr val="black"/>
                  </a:solidFill>
                  <a:latin typeface="Arial" panose="020B0604020202020204" pitchFamily="34" charset="0"/>
                </a:rPr>
                <a:t>DNS servers</a:t>
              </a:r>
            </a:p>
          </p:txBody>
        </p:sp>
        <p:sp>
          <p:nvSpPr>
            <p:cNvPr id="37915" name="Line 19"/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37893" name="Rectangle 20"/>
          <p:cNvSpPr>
            <a:spLocks noGrp="1" noChangeArrowheads="1"/>
          </p:cNvSpPr>
          <p:nvPr>
            <p:ph type="title"/>
          </p:nvPr>
        </p:nvSpPr>
        <p:spPr>
          <a:xfrm>
            <a:off x="1150316" y="92865"/>
            <a:ext cx="8023225" cy="936625"/>
          </a:xfrm>
        </p:spPr>
        <p:txBody>
          <a:bodyPr/>
          <a:lstStyle/>
          <a:p>
            <a:r>
              <a:rPr lang="en-US" altLang="sv-SE" dirty="0">
                <a:ea typeface="ＭＳ Ｐゴシック" panose="020B0600070205080204" pitchFamily="34" charset="-128"/>
              </a:rPr>
              <a:t>DNS: a distributed, hierarchical database</a:t>
            </a:r>
          </a:p>
        </p:txBody>
      </p:sp>
      <p:sp>
        <p:nvSpPr>
          <p:cNvPr id="28" name="Rounded Rectangular Callout 27"/>
          <p:cNvSpPr/>
          <p:nvPr/>
        </p:nvSpPr>
        <p:spPr bwMode="auto">
          <a:xfrm>
            <a:off x="10135494" y="3926521"/>
            <a:ext cx="1789071" cy="760413"/>
          </a:xfrm>
          <a:prstGeom prst="wedgeRoundRectCallout">
            <a:avLst>
              <a:gd name="adj1" fmla="val -63619"/>
              <a:gd name="adj2" fmla="val 79808"/>
              <a:gd name="adj3" fmla="val 16667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aka Top- Level Domains</a:t>
            </a:r>
            <a:endParaRPr lang="sv-SE" sz="16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9017952" y="1879165"/>
            <a:ext cx="3019023" cy="9540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sv-SE" sz="1600" i="1" dirty="0">
                <a:solidFill>
                  <a:prstClr val="black"/>
                </a:solidFill>
              </a:rPr>
              <a:t>13 logical root name </a:t>
            </a:r>
            <a:r>
              <a:rPr lang="ja-JP" altLang="en-US" sz="1600" i="1" dirty="0">
                <a:solidFill>
                  <a:prstClr val="black"/>
                </a:solidFill>
              </a:rPr>
              <a:t>“</a:t>
            </a:r>
            <a:r>
              <a:rPr lang="en-US" altLang="ja-JP" sz="1600" i="1" dirty="0">
                <a:solidFill>
                  <a:prstClr val="black"/>
                </a:solidFill>
              </a:rPr>
              <a:t>servers</a:t>
            </a:r>
            <a:r>
              <a:rPr lang="ja-JP" altLang="en-US" sz="1600" i="1" dirty="0">
                <a:solidFill>
                  <a:prstClr val="black"/>
                </a:solidFill>
              </a:rPr>
              <a:t>”</a:t>
            </a:r>
            <a:r>
              <a:rPr lang="en-US" altLang="ja-JP" sz="1600" i="1" dirty="0">
                <a:solidFill>
                  <a:prstClr val="black"/>
                </a:solidFill>
              </a:rPr>
              <a:t> worldwide - each “server” replicated many times </a:t>
            </a:r>
            <a:r>
              <a:rPr lang="en-US" altLang="ja-JP" sz="1600" i="1" dirty="0">
                <a:solidFill>
                  <a:prstClr val="black"/>
                </a:solidFill>
                <a:hlinkClick r:id="rId3"/>
              </a:rPr>
              <a:t>http://www.root-servers.org/</a:t>
            </a:r>
            <a:r>
              <a:rPr lang="en-US" altLang="ja-JP" sz="1600" i="1" dirty="0">
                <a:solidFill>
                  <a:prstClr val="black"/>
                </a:solidFill>
              </a:rPr>
              <a:t>  </a:t>
            </a:r>
          </a:p>
          <a:p>
            <a:pPr>
              <a:lnSpc>
                <a:spcPct val="85000"/>
              </a:lnSpc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</a:pPr>
            <a:endParaRPr lang="en-US" altLang="ja-JP" sz="1600" i="1" dirty="0">
              <a:solidFill>
                <a:prstClr val="black"/>
              </a:solidFill>
            </a:endParaRPr>
          </a:p>
        </p:txBody>
      </p:sp>
      <p:sp>
        <p:nvSpPr>
          <p:cNvPr id="26" name="AutoShape 22"/>
          <p:cNvSpPr>
            <a:spLocks noChangeAspect="1" noChangeArrowheads="1"/>
          </p:cNvSpPr>
          <p:nvPr/>
        </p:nvSpPr>
        <p:spPr bwMode="auto">
          <a:xfrm>
            <a:off x="2570683" y="961910"/>
            <a:ext cx="57848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40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" name="Picture 23" descr="worl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484" y="1758834"/>
            <a:ext cx="431958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2297634" y="2541473"/>
            <a:ext cx="20907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sz="1000">
                <a:solidFill>
                  <a:srgbClr val="000000"/>
                </a:solidFill>
              </a:rPr>
              <a:t>a. Verisign, Los Angeles CA</a:t>
            </a:r>
          </a:p>
          <a:p>
            <a:pPr>
              <a:spcBef>
                <a:spcPct val="0"/>
              </a:spcBef>
            </a:pPr>
            <a:r>
              <a:rPr lang="en-US" altLang="sv-SE" sz="1000">
                <a:solidFill>
                  <a:srgbClr val="000000"/>
                </a:solidFill>
              </a:rPr>
              <a:t>    (5 other sites)</a:t>
            </a:r>
          </a:p>
          <a:p>
            <a:pPr>
              <a:spcBef>
                <a:spcPct val="0"/>
              </a:spcBef>
            </a:pPr>
            <a:r>
              <a:rPr lang="en-US" altLang="sv-SE" sz="1000">
                <a:solidFill>
                  <a:srgbClr val="000000"/>
                </a:solidFill>
              </a:rPr>
              <a:t>b. USC-ISI Marina del Rey, CA</a:t>
            </a:r>
          </a:p>
          <a:p>
            <a:pPr>
              <a:spcBef>
                <a:spcPct val="0"/>
              </a:spcBef>
            </a:pPr>
            <a:r>
              <a:rPr lang="en-US" altLang="sv-SE" sz="1000">
                <a:solidFill>
                  <a:srgbClr val="000000"/>
                </a:solidFill>
              </a:rPr>
              <a:t>l. ICANN Los Angeles, CA</a:t>
            </a:r>
          </a:p>
          <a:p>
            <a:pPr>
              <a:spcBef>
                <a:spcPct val="0"/>
              </a:spcBef>
            </a:pPr>
            <a:r>
              <a:rPr lang="en-US" altLang="sv-SE" sz="1000">
                <a:solidFill>
                  <a:srgbClr val="000000"/>
                </a:solidFill>
              </a:rPr>
              <a:t>   (41 other sites)</a:t>
            </a:r>
            <a:endParaRPr lang="en-US" altLang="sv-SE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3847033" y="2493847"/>
            <a:ext cx="531812" cy="341312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294458" y="1714384"/>
            <a:ext cx="194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sz="1000">
                <a:solidFill>
                  <a:srgbClr val="000000"/>
                </a:solidFill>
              </a:rPr>
              <a:t>e. NASA Mt View, CA</a:t>
            </a:r>
          </a:p>
          <a:p>
            <a:pPr>
              <a:spcBef>
                <a:spcPct val="0"/>
              </a:spcBef>
            </a:pPr>
            <a:r>
              <a:rPr lang="en-US" altLang="sv-SE" sz="1000">
                <a:solidFill>
                  <a:srgbClr val="000000"/>
                </a:solidFill>
              </a:rPr>
              <a:t>f. Internet Software C.</a:t>
            </a:r>
          </a:p>
          <a:p>
            <a:pPr>
              <a:spcBef>
                <a:spcPct val="0"/>
              </a:spcBef>
            </a:pPr>
            <a:r>
              <a:rPr lang="en-US" altLang="sv-SE" sz="1000">
                <a:solidFill>
                  <a:srgbClr val="000000"/>
                </a:solidFill>
              </a:rPr>
              <a:t>Palo Alto, CA (and 48 other   sites)</a:t>
            </a:r>
            <a:endParaRPr lang="en-US" altLang="sv-SE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Freeform 28"/>
          <p:cNvSpPr>
            <a:spLocks/>
          </p:cNvSpPr>
          <p:nvPr/>
        </p:nvSpPr>
        <p:spPr bwMode="auto">
          <a:xfrm flipV="1">
            <a:off x="3513658" y="2249372"/>
            <a:ext cx="817562" cy="184150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6387033" y="1354023"/>
            <a:ext cx="227806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sv-SE" sz="1000">
                <a:solidFill>
                  <a:srgbClr val="000000"/>
                </a:solidFill>
              </a:rPr>
              <a:t>i. Netnod, Stockholm (37 other sites)</a:t>
            </a:r>
          </a:p>
        </p:txBody>
      </p:sp>
      <p:sp>
        <p:nvSpPr>
          <p:cNvPr id="34" name="Freeform 30"/>
          <p:cNvSpPr>
            <a:spLocks/>
          </p:cNvSpPr>
          <p:nvPr/>
        </p:nvSpPr>
        <p:spPr bwMode="auto">
          <a:xfrm>
            <a:off x="6021909" y="1449272"/>
            <a:ext cx="446087" cy="654050"/>
          </a:xfrm>
          <a:custGeom>
            <a:avLst/>
            <a:gdLst>
              <a:gd name="T0" fmla="*/ 2147483647 w 666"/>
              <a:gd name="T1" fmla="*/ 0 h 1005"/>
              <a:gd name="T2" fmla="*/ 0 w 666"/>
              <a:gd name="T3" fmla="*/ 2147483647 h 1005"/>
              <a:gd name="T4" fmla="*/ 0 60000 65536"/>
              <a:gd name="T5" fmla="*/ 0 60000 65536"/>
              <a:gd name="T6" fmla="*/ 0 w 666"/>
              <a:gd name="T7" fmla="*/ 0 h 1005"/>
              <a:gd name="T8" fmla="*/ 666 w 666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423546" y="1065097"/>
            <a:ext cx="25193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sz="1000">
                <a:solidFill>
                  <a:srgbClr val="000000"/>
                </a:solidFill>
              </a:rPr>
              <a:t>k. RIPE London (17 other sites)</a:t>
            </a:r>
            <a:endParaRPr lang="en-US" altLang="sv-SE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Freeform 32"/>
          <p:cNvSpPr>
            <a:spLocks/>
          </p:cNvSpPr>
          <p:nvPr/>
        </p:nvSpPr>
        <p:spPr bwMode="auto">
          <a:xfrm>
            <a:off x="5840933" y="1242897"/>
            <a:ext cx="615950" cy="946150"/>
          </a:xfrm>
          <a:custGeom>
            <a:avLst/>
            <a:gdLst>
              <a:gd name="T0" fmla="*/ 2147483647 w 922"/>
              <a:gd name="T1" fmla="*/ 0 h 1448"/>
              <a:gd name="T2" fmla="*/ 0 w 922"/>
              <a:gd name="T3" fmla="*/ 2147483647 h 1448"/>
              <a:gd name="T4" fmla="*/ 0 60000 65536"/>
              <a:gd name="T5" fmla="*/ 0 60000 65536"/>
              <a:gd name="T6" fmla="*/ 0 w 922"/>
              <a:gd name="T7" fmla="*/ 0 h 1448"/>
              <a:gd name="T8" fmla="*/ 922 w 922"/>
              <a:gd name="T9" fmla="*/ 1448 h 1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8001520" y="1684222"/>
            <a:ext cx="17668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sz="1000">
                <a:solidFill>
                  <a:srgbClr val="000000"/>
                </a:solidFill>
              </a:rPr>
              <a:t>m. WIDE Tokyo</a:t>
            </a:r>
          </a:p>
          <a:p>
            <a:pPr>
              <a:spcBef>
                <a:spcPct val="0"/>
              </a:spcBef>
            </a:pPr>
            <a:r>
              <a:rPr lang="en-US" altLang="sv-SE" sz="1000">
                <a:solidFill>
                  <a:srgbClr val="000000"/>
                </a:solidFill>
              </a:rPr>
              <a:t>(5 other sites)</a:t>
            </a:r>
            <a:endParaRPr lang="en-US" altLang="sv-SE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Freeform 34"/>
          <p:cNvSpPr>
            <a:spLocks/>
          </p:cNvSpPr>
          <p:nvPr/>
        </p:nvSpPr>
        <p:spPr bwMode="auto">
          <a:xfrm>
            <a:off x="7664970" y="1979497"/>
            <a:ext cx="400050" cy="431800"/>
          </a:xfrm>
          <a:custGeom>
            <a:avLst/>
            <a:gdLst>
              <a:gd name="T0" fmla="*/ 2147483647 w 252"/>
              <a:gd name="T1" fmla="*/ 0 h 462"/>
              <a:gd name="T2" fmla="*/ 0 w 252"/>
              <a:gd name="T3" fmla="*/ 2147483647 h 462"/>
              <a:gd name="T4" fmla="*/ 0 60000 65536"/>
              <a:gd name="T5" fmla="*/ 0 60000 65536"/>
              <a:gd name="T6" fmla="*/ 0 w 252"/>
              <a:gd name="T7" fmla="*/ 0 h 462"/>
              <a:gd name="T8" fmla="*/ 252 w 252"/>
              <a:gd name="T9" fmla="*/ 462 h 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3686695" y="922223"/>
            <a:ext cx="25987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sz="1000" dirty="0">
                <a:solidFill>
                  <a:srgbClr val="000000"/>
                </a:solidFill>
              </a:rPr>
              <a:t>c. Cogent, Herndon, VA (5 other sites)</a:t>
            </a:r>
          </a:p>
          <a:p>
            <a:pPr>
              <a:spcBef>
                <a:spcPct val="0"/>
              </a:spcBef>
            </a:pPr>
            <a:r>
              <a:rPr lang="en-US" altLang="sv-SE" sz="1000" dirty="0">
                <a:solidFill>
                  <a:srgbClr val="000000"/>
                </a:solidFill>
              </a:rPr>
              <a:t>d. U Maryland College Park, MD</a:t>
            </a:r>
          </a:p>
          <a:p>
            <a:pPr>
              <a:spcBef>
                <a:spcPct val="0"/>
              </a:spcBef>
            </a:pPr>
            <a:r>
              <a:rPr lang="en-US" altLang="sv-SE" sz="1000" dirty="0">
                <a:solidFill>
                  <a:srgbClr val="000000"/>
                </a:solidFill>
              </a:rPr>
              <a:t>h. ARL Aberdeen, MD</a:t>
            </a:r>
          </a:p>
          <a:p>
            <a:pPr>
              <a:spcBef>
                <a:spcPct val="0"/>
              </a:spcBef>
            </a:pPr>
            <a:r>
              <a:rPr lang="en-US" altLang="sv-SE" sz="1000" dirty="0">
                <a:solidFill>
                  <a:srgbClr val="000000"/>
                </a:solidFill>
              </a:rPr>
              <a:t>j. Verisign, Dulles VA (69 other sites )</a:t>
            </a:r>
            <a:endParaRPr lang="en-US" altLang="sv-SE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0" name="Straight Arrow Connector 2"/>
          <p:cNvCxnSpPr>
            <a:cxnSpLocks noChangeShapeType="1"/>
          </p:cNvCxnSpPr>
          <p:nvPr/>
        </p:nvCxnSpPr>
        <p:spPr bwMode="auto">
          <a:xfrm flipH="1">
            <a:off x="4967809" y="1658822"/>
            <a:ext cx="7937" cy="6905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3640659" y="3270135"/>
            <a:ext cx="1470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sz="1000">
                <a:solidFill>
                  <a:srgbClr val="000000"/>
                </a:solidFill>
              </a:rPr>
              <a:t>g. US DoD Columbus, OH (5 other sites)</a:t>
            </a:r>
            <a:endParaRPr lang="en-US" altLang="sv-SE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2" name="Straight Arrow Connector 24"/>
          <p:cNvCxnSpPr>
            <a:cxnSpLocks noChangeShapeType="1"/>
            <a:stCxn id="41" idx="0"/>
          </p:cNvCxnSpPr>
          <p:nvPr/>
        </p:nvCxnSpPr>
        <p:spPr bwMode="auto">
          <a:xfrm flipV="1">
            <a:off x="4375671" y="2325572"/>
            <a:ext cx="481013" cy="9445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ounded Rectangular Callout 42"/>
          <p:cNvSpPr/>
          <p:nvPr/>
        </p:nvSpPr>
        <p:spPr bwMode="auto">
          <a:xfrm>
            <a:off x="832426" y="4738248"/>
            <a:ext cx="2182632" cy="760413"/>
          </a:xfrm>
          <a:prstGeom prst="wedgeRoundRectCallout">
            <a:avLst>
              <a:gd name="adj1" fmla="val 65467"/>
              <a:gd name="adj2" fmla="val 95225"/>
              <a:gd name="adj3" fmla="val 16667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authoritative DNS </a:t>
            </a:r>
            <a:r>
              <a:rPr lang="en-US" sz="1600" b="1" dirty="0" smtClean="0">
                <a:solidFill>
                  <a:prstClr val="black"/>
                </a:solidFill>
                <a:latin typeface="Arial" charset="0"/>
              </a:rPr>
              <a:t>servers </a:t>
            </a:r>
            <a:endParaRPr lang="en-US" sz="1600" b="1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26887" y="3063288"/>
            <a:ext cx="3089172" cy="15450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sv-SE" sz="1600" i="1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authoritative DNS server:</a:t>
            </a:r>
            <a:r>
              <a:rPr lang="en-US" altLang="sv-SE" sz="1600" dirty="0" smtClean="0">
                <a:ea typeface="ＭＳ Ｐゴシック" panose="020B0600070205080204" pitchFamily="34" charset="-128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providing </a:t>
            </a:r>
            <a:r>
              <a:rPr lang="en-US" altLang="ja-JP" sz="1600" dirty="0"/>
              <a:t>authoritative </a:t>
            </a:r>
            <a:r>
              <a:rPr lang="en-US" altLang="ja-JP" sz="1600" dirty="0" smtClean="0"/>
              <a:t>hostname </a:t>
            </a:r>
            <a:r>
              <a:rPr lang="en-US" altLang="ja-JP" sz="1600" dirty="0"/>
              <a:t>to IP mappings </a:t>
            </a:r>
            <a:r>
              <a:rPr lang="en-US" altLang="ja-JP" sz="1600" dirty="0" smtClean="0"/>
              <a:t>for </a:t>
            </a:r>
            <a:r>
              <a:rPr lang="en-US" altLang="ja-JP" sz="1600" dirty="0"/>
              <a:t>organization</a:t>
            </a:r>
            <a:r>
              <a:rPr lang="ja-JP" altLang="en-US" sz="1600" dirty="0"/>
              <a:t>’</a:t>
            </a:r>
            <a:r>
              <a:rPr lang="en-US" altLang="ja-JP" sz="1600" dirty="0"/>
              <a:t>s named </a:t>
            </a:r>
            <a:r>
              <a:rPr lang="en-US" altLang="ja-JP" sz="1600" dirty="0" smtClean="0"/>
              <a:t>hosts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sv-SE" sz="1600" dirty="0" smtClean="0">
                <a:ea typeface="ＭＳ Ｐゴシック" panose="020B0600070205080204" pitchFamily="34" charset="-128"/>
              </a:rPr>
              <a:t>can </a:t>
            </a:r>
            <a:r>
              <a:rPr lang="en-US" altLang="sv-SE" sz="1600" dirty="0" smtClean="0">
                <a:ea typeface="ＭＳ Ｐゴシック" panose="020B0600070205080204" pitchFamily="34" charset="-128"/>
              </a:rPr>
              <a:t>be maintained </a:t>
            </a:r>
            <a:r>
              <a:rPr lang="en-US" altLang="sv-SE" sz="1600" dirty="0" smtClean="0">
                <a:ea typeface="ＭＳ Ｐゴシック" panose="020B0600070205080204" pitchFamily="34" charset="-128"/>
              </a:rPr>
              <a:t> by </a:t>
            </a:r>
            <a:r>
              <a:rPr lang="en-US" altLang="sv-SE" sz="1600" dirty="0" smtClean="0">
                <a:ea typeface="ＭＳ Ｐゴシック" panose="020B0600070205080204" pitchFamily="34" charset="-128"/>
              </a:rPr>
              <a:t>organization or service </a:t>
            </a:r>
            <a:r>
              <a:rPr lang="en-US" altLang="sv-SE" sz="1600" dirty="0" smtClean="0">
                <a:ea typeface="ＭＳ Ｐゴシック" panose="020B0600070205080204" pitchFamily="34" charset="-128"/>
              </a:rPr>
              <a:t>provider</a:t>
            </a:r>
            <a:endParaRPr lang="en-US" altLang="sv-SE" sz="1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28470" y="1671824"/>
            <a:ext cx="3449994" cy="10525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sv-SE" sz="1600" i="1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top-level domain </a:t>
            </a:r>
            <a:r>
              <a:rPr lang="en-US" altLang="sv-SE" sz="1600" dirty="0">
                <a:solidFill>
                  <a:prstClr val="black"/>
                </a:solidFill>
              </a:rPr>
              <a:t>TLD server</a:t>
            </a:r>
            <a:r>
              <a:rPr lang="en-US" altLang="sv-SE" sz="1600" i="1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sv-SE" sz="1600" dirty="0" smtClean="0">
                <a:ea typeface="ＭＳ Ｐゴシック" panose="020B0600070205080204" pitchFamily="34" charset="-128"/>
              </a:rPr>
              <a:t>responsible for com, org, </a:t>
            </a:r>
            <a:r>
              <a:rPr lang="en-US" altLang="sv-SE" sz="1600" dirty="0" smtClean="0">
                <a:ea typeface="ＭＳ Ｐゴシック" panose="020B0600070205080204" pitchFamily="34" charset="-128"/>
              </a:rPr>
              <a:t>net</a:t>
            </a:r>
            <a:r>
              <a:rPr lang="en-US" altLang="sv-SE" sz="1600" dirty="0" smtClean="0">
                <a:ea typeface="ＭＳ Ｐゴシック" panose="020B0600070205080204" pitchFamily="34" charset="-128"/>
              </a:rPr>
              <a:t>, </a:t>
            </a:r>
            <a:r>
              <a:rPr lang="en-US" altLang="sv-SE" sz="1600" dirty="0" err="1" smtClean="0">
                <a:ea typeface="ＭＳ Ｐゴシック" panose="020B0600070205080204" pitchFamily="34" charset="-128"/>
              </a:rPr>
              <a:t>edu</a:t>
            </a:r>
            <a:r>
              <a:rPr lang="en-US" altLang="sv-SE" sz="1600" dirty="0" smtClean="0">
                <a:ea typeface="ＭＳ Ｐゴシック" panose="020B0600070205080204" pitchFamily="34" charset="-128"/>
              </a:rPr>
              <a:t>, top-level </a:t>
            </a:r>
            <a:r>
              <a:rPr lang="en-US" altLang="sv-SE" sz="1600" dirty="0" smtClean="0">
                <a:ea typeface="ＭＳ Ｐゴシック" panose="020B0600070205080204" pitchFamily="34" charset="-128"/>
              </a:rPr>
              <a:t>country domains</a:t>
            </a:r>
            <a:r>
              <a:rPr lang="en-US" altLang="sv-SE" sz="1600" dirty="0" smtClean="0">
                <a:ea typeface="ＭＳ Ｐゴシック" panose="020B0600070205080204" pitchFamily="34" charset="-128"/>
              </a:rPr>
              <a:t>, e.g.: </a:t>
            </a:r>
            <a:r>
              <a:rPr lang="en-US" altLang="sv-SE" sz="1600" dirty="0" err="1" smtClean="0">
                <a:ea typeface="ＭＳ Ｐゴシック" panose="020B0600070205080204" pitchFamily="34" charset="-128"/>
              </a:rPr>
              <a:t>uk</a:t>
            </a:r>
            <a:r>
              <a:rPr lang="en-US" altLang="sv-SE" sz="1600" dirty="0" smtClean="0">
                <a:ea typeface="ＭＳ Ｐゴシック" panose="020B0600070205080204" pitchFamily="34" charset="-128"/>
              </a:rPr>
              <a:t>, </a:t>
            </a:r>
            <a:r>
              <a:rPr lang="en-US" altLang="sv-SE" sz="1600" dirty="0" err="1" smtClean="0">
                <a:ea typeface="ＭＳ Ｐゴシック" panose="020B0600070205080204" pitchFamily="34" charset="-128"/>
              </a:rPr>
              <a:t>fr</a:t>
            </a:r>
            <a:r>
              <a:rPr lang="en-US" altLang="sv-SE" sz="1600" dirty="0" smtClean="0">
                <a:ea typeface="ＭＳ Ｐゴシック" panose="020B0600070205080204" pitchFamily="34" charset="-128"/>
              </a:rPr>
              <a:t>, ca, </a:t>
            </a:r>
            <a:r>
              <a:rPr lang="en-US" altLang="sv-SE" sz="1600" dirty="0" err="1" smtClean="0">
                <a:ea typeface="ＭＳ Ｐゴシック" panose="020B0600070205080204" pitchFamily="34" charset="-128"/>
              </a:rPr>
              <a:t>jp</a:t>
            </a:r>
            <a:endParaRPr lang="en-US" altLang="sv-SE" sz="1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9785" y="2131408"/>
            <a:ext cx="3373349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sv-SE" sz="1600" i="1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Local name server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sv-SE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acts as proxy for clients,  caches entries for TTL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sv-SE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Sends queries to DNS hierarchy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sv-SE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each ISP has one</a:t>
            </a:r>
            <a:endParaRPr lang="en-US" altLang="sv-SE" sz="1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5769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6569C0-DB81-4858-A0E4-627E67C6CBEE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39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57700" name="Text Box 5"/>
          <p:cNvSpPr txBox="1">
            <a:spLocks noChangeArrowheads="1"/>
          </p:cNvSpPr>
          <p:nvPr/>
        </p:nvSpPr>
        <p:spPr bwMode="auto">
          <a:xfrm>
            <a:off x="4996576" y="4881564"/>
            <a:ext cx="17462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 dirty="0">
                <a:solidFill>
                  <a:prstClr val="black"/>
                </a:solidFill>
              </a:rPr>
              <a:t>requesting host</a:t>
            </a:r>
            <a:endParaRPr lang="en-US" altLang="sv-SE" sz="2400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altLang="sv-SE" sz="1600" i="1" dirty="0">
                <a:solidFill>
                  <a:srgbClr val="000099"/>
                </a:solidFill>
              </a:rPr>
              <a:t>cis.poly.edu</a:t>
            </a:r>
          </a:p>
        </p:txBody>
      </p:sp>
      <p:sp>
        <p:nvSpPr>
          <p:cNvPr id="157701" name="Text Box 6"/>
          <p:cNvSpPr txBox="1">
            <a:spLocks noChangeArrowheads="1"/>
          </p:cNvSpPr>
          <p:nvPr/>
        </p:nvSpPr>
        <p:spPr bwMode="auto">
          <a:xfrm>
            <a:off x="7473077" y="5775325"/>
            <a:ext cx="187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600" i="1">
                <a:solidFill>
                  <a:prstClr val="black"/>
                </a:solidFill>
              </a:rPr>
              <a:t>gaia.cs.umass.edu</a:t>
            </a:r>
          </a:p>
        </p:txBody>
      </p:sp>
      <p:sp>
        <p:nvSpPr>
          <p:cNvPr id="157702" name="Text Box 17"/>
          <p:cNvSpPr txBox="1">
            <a:spLocks noChangeArrowheads="1"/>
          </p:cNvSpPr>
          <p:nvPr/>
        </p:nvSpPr>
        <p:spPr bwMode="auto">
          <a:xfrm>
            <a:off x="7469401" y="855197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 dirty="0">
                <a:solidFill>
                  <a:prstClr val="black"/>
                </a:solidFill>
              </a:rPr>
              <a:t>root DNS server</a:t>
            </a:r>
            <a:endParaRPr lang="en-US" altLang="sv-SE" sz="1600" dirty="0">
              <a:solidFill>
                <a:prstClr val="black"/>
              </a:solidFill>
            </a:endParaRPr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 flipV="1">
            <a:off x="6076076" y="2916238"/>
            <a:ext cx="0" cy="13144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6190376" y="1220788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6476126" y="2382839"/>
            <a:ext cx="1485900" cy="95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 flipV="1">
            <a:off x="6476127" y="2554288"/>
            <a:ext cx="14192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6399927" y="1449388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6266577" y="2933701"/>
            <a:ext cx="9525" cy="1323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57864" name="Text Box 26"/>
          <p:cNvSpPr txBox="1">
            <a:spLocks noChangeArrowheads="1"/>
          </p:cNvSpPr>
          <p:nvPr/>
        </p:nvSpPr>
        <p:spPr bwMode="auto">
          <a:xfrm>
            <a:off x="5315663" y="1936636"/>
            <a:ext cx="1331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600" i="1" dirty="0" smtClean="0">
                <a:solidFill>
                  <a:srgbClr val="000099"/>
                </a:solidFill>
              </a:rPr>
              <a:t>dns.poly.edu</a:t>
            </a:r>
            <a:endParaRPr lang="en-US" altLang="sv-SE" sz="1600" i="1" dirty="0">
              <a:solidFill>
                <a:srgbClr val="000099"/>
              </a:solidFill>
            </a:endParaRPr>
          </a:p>
        </p:txBody>
      </p: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5787151" y="37719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>
                <a:solidFill>
                  <a:srgbClr val="CC0000"/>
                </a:solidFill>
              </a:rPr>
              <a:t>1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6330076" y="14382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>
                <a:solidFill>
                  <a:srgbClr val="CC0000"/>
                </a:solidFill>
              </a:rPr>
              <a:t>2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6768226" y="16764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>
                <a:solidFill>
                  <a:srgbClr val="CC0000"/>
                </a:solidFill>
              </a:rPr>
              <a:t>3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7082551" y="20859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>
                <a:solidFill>
                  <a:srgbClr val="CC0000"/>
                </a:solidFill>
              </a:rPr>
              <a:t>4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7112714" y="2573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>
                <a:solidFill>
                  <a:srgbClr val="CC0000"/>
                </a:solidFill>
              </a:rPr>
              <a:t>5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7709614" y="36131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>
                <a:solidFill>
                  <a:srgbClr val="CC0000"/>
                </a:solidFill>
              </a:rPr>
              <a:t>6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157716" name="Text Box 60"/>
          <p:cNvSpPr txBox="1">
            <a:spLocks noChangeArrowheads="1"/>
          </p:cNvSpPr>
          <p:nvPr/>
        </p:nvSpPr>
        <p:spPr bwMode="auto">
          <a:xfrm>
            <a:off x="7103824" y="4428842"/>
            <a:ext cx="19623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600" b="1" dirty="0" smtClean="0">
                <a:solidFill>
                  <a:prstClr val="black"/>
                </a:solidFill>
              </a:rPr>
              <a:t>dns.cs.umass.edu</a:t>
            </a:r>
            <a:endParaRPr lang="en-US" altLang="sv-SE" sz="1600" dirty="0">
              <a:solidFill>
                <a:prstClr val="black"/>
              </a:solidFill>
            </a:endParaRPr>
          </a:p>
        </p:txBody>
      </p:sp>
      <p:sp>
        <p:nvSpPr>
          <p:cNvPr id="202813" name="Text Box 61"/>
          <p:cNvSpPr txBox="1">
            <a:spLocks noChangeArrowheads="1"/>
          </p:cNvSpPr>
          <p:nvPr/>
        </p:nvSpPr>
        <p:spPr bwMode="auto">
          <a:xfrm>
            <a:off x="7082551" y="364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>
                <a:solidFill>
                  <a:srgbClr val="CC0000"/>
                </a:solidFill>
              </a:rPr>
              <a:t>7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6339601" y="37909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>
                <a:solidFill>
                  <a:srgbClr val="CC0000"/>
                </a:solidFill>
              </a:rPr>
              <a:t>8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>
            <a:off x="6409451" y="2714625"/>
            <a:ext cx="1493838" cy="13144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2816" name="Line 64"/>
          <p:cNvSpPr>
            <a:spLocks noChangeShapeType="1"/>
          </p:cNvSpPr>
          <p:nvPr/>
        </p:nvSpPr>
        <p:spPr bwMode="auto">
          <a:xfrm flipH="1" flipV="1">
            <a:off x="6369765" y="2840038"/>
            <a:ext cx="1493837" cy="13017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57722" name="Rectangle 66"/>
          <p:cNvSpPr>
            <a:spLocks noGrp="1" noChangeArrowheads="1"/>
          </p:cNvSpPr>
          <p:nvPr>
            <p:ph type="title"/>
          </p:nvPr>
        </p:nvSpPr>
        <p:spPr>
          <a:xfrm>
            <a:off x="360218" y="-204901"/>
            <a:ext cx="6846397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sv-SE" sz="3200" dirty="0">
                <a:ea typeface="ＭＳ Ｐゴシック" panose="020B0600070205080204" pitchFamily="34" charset="-128"/>
              </a:rPr>
              <a:t>DNS name </a:t>
            </a:r>
            <a:r>
              <a:rPr lang="en-US" altLang="sv-SE" sz="3200" dirty="0" smtClean="0">
                <a:ea typeface="ＭＳ Ｐゴシック" panose="020B0600070205080204" pitchFamily="34" charset="-128"/>
              </a:rPr>
              <a:t> resolution </a:t>
            </a:r>
            <a:r>
              <a:rPr lang="en-US" altLang="sv-SE" sz="3200" dirty="0"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157723" name="Rectangle 67"/>
          <p:cNvSpPr>
            <a:spLocks noGrp="1" noChangeArrowheads="1"/>
          </p:cNvSpPr>
          <p:nvPr>
            <p:ph type="body" sz="half" idx="1"/>
          </p:nvPr>
        </p:nvSpPr>
        <p:spPr>
          <a:xfrm>
            <a:off x="262716" y="952526"/>
            <a:ext cx="4888604" cy="971499"/>
          </a:xfrm>
        </p:spPr>
        <p:txBody>
          <a:bodyPr/>
          <a:lstStyle/>
          <a:p>
            <a:r>
              <a:rPr lang="en-US" altLang="sv-SE" sz="2400" dirty="0">
                <a:ea typeface="ＭＳ Ｐゴシック" panose="020B0600070205080204" pitchFamily="34" charset="-128"/>
              </a:rPr>
              <a:t>host at cis.poly.edu wants IP address for gaia.cs.umass.edu</a:t>
            </a:r>
          </a:p>
        </p:txBody>
      </p:sp>
      <p:sp>
        <p:nvSpPr>
          <p:cNvPr id="157724" name="Rectangle 69"/>
          <p:cNvSpPr>
            <a:spLocks noChangeArrowheads="1"/>
          </p:cNvSpPr>
          <p:nvPr/>
        </p:nvSpPr>
        <p:spPr bwMode="auto">
          <a:xfrm>
            <a:off x="182712" y="3411538"/>
            <a:ext cx="4933661" cy="19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 i="1" dirty="0">
                <a:solidFill>
                  <a:srgbClr val="CC0000"/>
                </a:solidFill>
                <a:latin typeface="Calibri"/>
              </a:rPr>
              <a:t>iterated query:</a:t>
            </a:r>
          </a:p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sv-SE" sz="2400" dirty="0">
                <a:solidFill>
                  <a:prstClr val="black"/>
                </a:solidFill>
                <a:latin typeface="Calibri"/>
              </a:rPr>
              <a:t>contacted server replies with name of server to contact</a:t>
            </a:r>
          </a:p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ja-JP" altLang="en-US" sz="2400" dirty="0">
                <a:solidFill>
                  <a:prstClr val="black"/>
                </a:solidFill>
                <a:latin typeface="Calibri"/>
              </a:rPr>
              <a:t>“</a:t>
            </a:r>
            <a:r>
              <a:rPr lang="en-US" altLang="ja-JP" sz="2400" dirty="0">
                <a:solidFill>
                  <a:prstClr val="black"/>
                </a:solidFill>
                <a:latin typeface="Calibri"/>
              </a:rPr>
              <a:t>I don</a:t>
            </a:r>
            <a:r>
              <a:rPr lang="ja-JP" altLang="en-US" sz="2400" dirty="0">
                <a:solidFill>
                  <a:prstClr val="black"/>
                </a:solidFill>
                <a:latin typeface="Calibri"/>
              </a:rPr>
              <a:t>’</a:t>
            </a:r>
            <a:r>
              <a:rPr lang="en-US" altLang="ja-JP" sz="2400" dirty="0">
                <a:solidFill>
                  <a:prstClr val="black"/>
                </a:solidFill>
                <a:latin typeface="Calibri"/>
              </a:rPr>
              <a:t>t know this name, but ask this server</a:t>
            </a:r>
            <a:r>
              <a:rPr lang="ja-JP" altLang="en-US" sz="2400" dirty="0">
                <a:solidFill>
                  <a:prstClr val="black"/>
                </a:solidFill>
                <a:latin typeface="Calibri"/>
              </a:rPr>
              <a:t>”</a:t>
            </a:r>
            <a:endParaRPr lang="en-US" altLang="sv-SE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7725" name="Group 86"/>
          <p:cNvGrpSpPr>
            <a:grpSpLocks/>
          </p:cNvGrpSpPr>
          <p:nvPr/>
        </p:nvGrpSpPr>
        <p:grpSpPr bwMode="auto">
          <a:xfrm flipH="1">
            <a:off x="8016002" y="5091114"/>
            <a:ext cx="925513" cy="795337"/>
            <a:chOff x="-44" y="1473"/>
            <a:chExt cx="981" cy="1105"/>
          </a:xfrm>
        </p:grpSpPr>
        <p:pic>
          <p:nvPicPr>
            <p:cNvPr id="157861" name="Picture 8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862" name="Freeform 8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57726" name="Group 89"/>
          <p:cNvGrpSpPr>
            <a:grpSpLocks/>
          </p:cNvGrpSpPr>
          <p:nvPr/>
        </p:nvGrpSpPr>
        <p:grpSpPr bwMode="auto">
          <a:xfrm>
            <a:off x="5555377" y="4244975"/>
            <a:ext cx="925513" cy="795338"/>
            <a:chOff x="-44" y="1473"/>
            <a:chExt cx="981" cy="1105"/>
          </a:xfrm>
        </p:grpSpPr>
        <p:pic>
          <p:nvPicPr>
            <p:cNvPr id="157859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860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57727" name="Group 125"/>
          <p:cNvGrpSpPr>
            <a:grpSpLocks/>
          </p:cNvGrpSpPr>
          <p:nvPr/>
        </p:nvGrpSpPr>
        <p:grpSpPr bwMode="auto">
          <a:xfrm>
            <a:off x="8016002" y="3743325"/>
            <a:ext cx="390525" cy="641350"/>
            <a:chOff x="4140" y="429"/>
            <a:chExt cx="1425" cy="2396"/>
          </a:xfrm>
        </p:grpSpPr>
        <p:sp>
          <p:nvSpPr>
            <p:cNvPr id="157827" name="Freeform 12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828" name="Rectangle 127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829" name="Freeform 12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830" name="Freeform 12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831" name="Rectangle 130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7832" name="Group 13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857" name="AutoShape 13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7858" name="AutoShape 133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7833" name="Rectangle 134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7834" name="Group 13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855" name="AutoShape 13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7856" name="AutoShape 137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7835" name="Rectangle 138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836" name="Rectangle 139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7837" name="Group 14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853" name="AutoShape 14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7854" name="AutoShape 1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7838" name="Freeform 14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57839" name="Group 14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851" name="AutoShape 145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7852" name="AutoShape 146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7840" name="Rectangle 147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841" name="Freeform 14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842" name="Freeform 14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843" name="Oval 150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844" name="Freeform 15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845" name="AutoShape 152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846" name="AutoShape 153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847" name="Oval 154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848" name="Oval 155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7849" name="Oval 156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850" name="Rectangle 157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57728" name="Group 158"/>
          <p:cNvGrpSpPr>
            <a:grpSpLocks/>
          </p:cNvGrpSpPr>
          <p:nvPr/>
        </p:nvGrpSpPr>
        <p:grpSpPr bwMode="auto">
          <a:xfrm>
            <a:off x="6012577" y="2230438"/>
            <a:ext cx="390525" cy="641350"/>
            <a:chOff x="4140" y="429"/>
            <a:chExt cx="1425" cy="2396"/>
          </a:xfrm>
        </p:grpSpPr>
        <p:sp>
          <p:nvSpPr>
            <p:cNvPr id="157795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796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797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798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799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7800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825" name="AutoShape 16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7826" name="AutoShape 166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7801" name="Rectangle 167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7802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823" name="AutoShape 1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7824" name="AutoShape 170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7803" name="Rectangle 171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804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7805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821" name="AutoShape 17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7822" name="AutoShape 1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7806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57807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819" name="AutoShape 178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7820" name="AutoShape 17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7808" name="Rectangle 180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809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810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811" name="Oval 183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812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813" name="AutoShape 185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814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815" name="Oval 187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816" name="Oval 188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7817" name="Oval 189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818" name="Rectangle 190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57729" name="Group 224"/>
          <p:cNvGrpSpPr>
            <a:grpSpLocks/>
          </p:cNvGrpSpPr>
          <p:nvPr/>
        </p:nvGrpSpPr>
        <p:grpSpPr bwMode="auto">
          <a:xfrm>
            <a:off x="7166690" y="968375"/>
            <a:ext cx="390525" cy="641350"/>
            <a:chOff x="4140" y="429"/>
            <a:chExt cx="1425" cy="2396"/>
          </a:xfrm>
        </p:grpSpPr>
        <p:sp>
          <p:nvSpPr>
            <p:cNvPr id="157763" name="Freeform 2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764" name="Rectangle 226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765" name="Freeform 2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766" name="Freeform 2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767" name="Rectangle 229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7768" name="Group 2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793" name="AutoShape 2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7794" name="AutoShape 23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7769" name="Rectangle 233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7770" name="Group 2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791" name="AutoShape 235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7792" name="AutoShape 23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7771" name="Rectangle 237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772" name="Rectangle 238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7773" name="Group 2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789" name="AutoShape 24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7790" name="AutoShape 2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7774" name="Freeform 2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57775" name="Group 2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787" name="AutoShape 244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7788" name="AutoShape 245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7776" name="Rectangle 246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777" name="Freeform 2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778" name="Freeform 2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779" name="Oval 249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780" name="Freeform 2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781" name="AutoShape 251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782" name="AutoShape 252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783" name="Oval 253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784" name="Oval 254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7785" name="Oval 255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786" name="Rectangle 256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57730" name="Group 257"/>
          <p:cNvGrpSpPr>
            <a:grpSpLocks/>
          </p:cNvGrpSpPr>
          <p:nvPr/>
        </p:nvGrpSpPr>
        <p:grpSpPr bwMode="auto">
          <a:xfrm>
            <a:off x="7982665" y="2220913"/>
            <a:ext cx="390525" cy="641350"/>
            <a:chOff x="4140" y="429"/>
            <a:chExt cx="1425" cy="2396"/>
          </a:xfrm>
        </p:grpSpPr>
        <p:sp>
          <p:nvSpPr>
            <p:cNvPr id="157731" name="Freeform 2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732" name="Rectangle 259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733" name="Freeform 2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734" name="Freeform 2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735" name="Rectangle 262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7736" name="Group 2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761" name="AutoShape 26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7762" name="AutoShape 265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7737" name="Rectangle 266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7738" name="Group 2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759" name="AutoShape 268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7760" name="AutoShape 269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7739" name="Rectangle 270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740" name="Rectangle 271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7741" name="Group 2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757" name="AutoShape 27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7758" name="AutoShape 274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7742" name="Freeform 2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57743" name="Group 2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755" name="AutoShape 277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7756" name="AutoShape 278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7744" name="Rectangle 279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745" name="Freeform 2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746" name="Freeform 2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747" name="Oval 282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748" name="Freeform 2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7749" name="AutoShape 284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750" name="AutoShape 285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751" name="Oval 286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752" name="Oval 287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7753" name="Oval 288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7754" name="Rectangle 289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8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  <p:bldP spid="202815" grpId="0" animBg="1"/>
      <p:bldP spid="202816" grpId="0" animBg="1"/>
      <p:bldP spid="1577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t>2-</a:t>
            </a:r>
            <a:fld id="{86030BEE-CCF0-4CED-959E-1B3C64B8A9FE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4</a:t>
            </a:fld>
            <a:endParaRPr lang="en-US" altLang="sv-SE" sz="12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grpSp>
        <p:nvGrpSpPr>
          <p:cNvPr id="76803" name="Group 582"/>
          <p:cNvGrpSpPr>
            <a:grpSpLocks/>
          </p:cNvGrpSpPr>
          <p:nvPr/>
        </p:nvGrpSpPr>
        <p:grpSpPr bwMode="auto">
          <a:xfrm>
            <a:off x="2066926" y="1492251"/>
            <a:ext cx="3540125" cy="4545013"/>
            <a:chOff x="3277" y="974"/>
            <a:chExt cx="2230" cy="2863"/>
          </a:xfrm>
        </p:grpSpPr>
        <p:sp>
          <p:nvSpPr>
            <p:cNvPr id="76810" name="Freeform 583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0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76811" name="Group 584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77185" name="Rectangle 58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86" name="AutoShape 58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76812" name="Freeform 587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13" name="Line 588"/>
            <p:cNvSpPr>
              <a:spLocks noChangeShapeType="1"/>
            </p:cNvSpPr>
            <p:nvPr/>
          </p:nvSpPr>
          <p:spPr bwMode="auto">
            <a:xfrm rot="16200000" flipV="1">
              <a:off x="4915" y="3313"/>
              <a:ext cx="285" cy="1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14" name="Line 589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15" name="Line 590"/>
            <p:cNvSpPr>
              <a:spLocks noChangeShapeType="1"/>
            </p:cNvSpPr>
            <p:nvPr/>
          </p:nvSpPr>
          <p:spPr bwMode="auto">
            <a:xfrm rot="16200000" flipH="1">
              <a:off x="5116" y="3190"/>
              <a:ext cx="96" cy="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16" name="Line 592"/>
            <p:cNvSpPr>
              <a:spLocks noChangeShapeType="1"/>
            </p:cNvSpPr>
            <p:nvPr/>
          </p:nvSpPr>
          <p:spPr bwMode="auto">
            <a:xfrm>
              <a:off x="3843" y="3009"/>
              <a:ext cx="94" cy="10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17" name="Line 593"/>
            <p:cNvSpPr>
              <a:spLocks noChangeShapeType="1"/>
            </p:cNvSpPr>
            <p:nvPr/>
          </p:nvSpPr>
          <p:spPr bwMode="auto">
            <a:xfrm flipV="1">
              <a:off x="3680" y="3150"/>
              <a:ext cx="261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18" name="Line 596"/>
            <p:cNvSpPr>
              <a:spLocks noChangeShapeType="1"/>
            </p:cNvSpPr>
            <p:nvPr/>
          </p:nvSpPr>
          <p:spPr bwMode="auto">
            <a:xfrm flipH="1">
              <a:off x="3948" y="3209"/>
              <a:ext cx="98" cy="1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19" name="Line 597"/>
            <p:cNvSpPr>
              <a:spLocks noChangeShapeType="1"/>
            </p:cNvSpPr>
            <p:nvPr/>
          </p:nvSpPr>
          <p:spPr bwMode="auto">
            <a:xfrm flipH="1" flipV="1">
              <a:off x="4132" y="3213"/>
              <a:ext cx="65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20" name="Line 598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21" name="Line 600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22" name="Line 601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76823" name="Group 602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77183" name="Picture 603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184" name="Picture 604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6824" name="Freeform 605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25" name="Freeform 606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26" name="Line 607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27" name="Line 608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28" name="Line 609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29" name="Line 610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30" name="Line 611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31" name="Line 612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32" name="Line 613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33" name="Line 614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34" name="Line 615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35" name="Line 616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36" name="Line 617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37" name="Line 618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38" name="Line 619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39" name="Line 620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40" name="Line 621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41" name="Line 622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842" name="Line 623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76843" name="Group 624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77166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67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68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69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70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71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72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73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74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75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76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77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78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79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80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81" name="Oval 640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77182" name="Picture 641" descr="cell_tower_radiation_gra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6844" name="Group 642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77157" name="Line 643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58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59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60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61" name="Group 647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77164" name="Freeform 6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165" name="Freeform 6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7162" name="Line 650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63" name="Line 651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45" name="Group 652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7714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5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5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52" name="Group 65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55" name="Freeform 6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156" name="Freeform 6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7153" name="Line 65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54" name="Line 66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46" name="Group 661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771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44" name="Group 66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47" name="Freeform 66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148" name="Freeform 66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7145" name="Line 66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46" name="Line 66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47" name="Group 670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7713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3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3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36" name="Group 67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39" name="Freeform 67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140" name="Freeform 67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7137" name="Line 67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38" name="Line 67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48" name="Group 679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7712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2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2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28" name="Group 68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31" name="Freeform 68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132" name="Freeform 68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7129" name="Line 68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30" name="Line 68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49" name="Group 688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7711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1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1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20" name="Group 69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23" name="Freeform 69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124" name="Freeform 69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7121" name="Line 69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22" name="Line 69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6850" name="Line 697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76851" name="Group 698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7710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1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1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12" name="Group 70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15" name="Freeform 7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116" name="Freeform 7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7113" name="Line 70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14" name="Line 70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52" name="Group 70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710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0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0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04" name="Group 7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07" name="Freeform 7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108" name="Freeform 7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7105" name="Line 7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106" name="Line 7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53" name="Group 716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7709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9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9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096" name="Group 72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099" name="Freeform 72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100" name="Freeform 72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7097" name="Line 72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098" name="Line 72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54" name="Group 725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7708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8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8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088" name="Group 7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091" name="Freeform 7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92" name="Freeform 7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7089" name="Line 7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090" name="Line 7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55" name="Group 734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7707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7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7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080" name="Group 73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083" name="Freeform 73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84" name="Freeform 74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7081" name="Line 74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082" name="Line 74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56" name="Group 743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7706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7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7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072" name="Group 74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075" name="Freeform 7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76" name="Freeform 7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7073" name="Line 75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074" name="Line 75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57" name="Group 752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77055" name="Group 753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77057" name="Freeform 754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58" name="Freeform 755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59" name="Freeform 756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60" name="Freeform 757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61" name="Freeform 758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62" name="Freeform 759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63" name="Freeform 760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64" name="Freeform 761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65" name="Freeform 762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66" name="Freeform 763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67" name="Freeform 764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68" name="Freeform 765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77056" name="Picture 766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6858" name="Group 767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77041" name="Group 768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77043" name="Freeform 769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44" name="Freeform 770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45" name="Freeform 771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46" name="Freeform 772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47" name="Freeform 773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48" name="Freeform 774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49" name="Freeform 775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50" name="Freeform 776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51" name="Freeform 777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52" name="Freeform 778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53" name="Freeform 779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54" name="Freeform 780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77042" name="Picture 781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6859" name="Line 782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76860" name="Group 783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77039" name="Picture 78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040" name="Freeform 78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61" name="Group 786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77037" name="Picture 78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038" name="Freeform 78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62" name="Group 789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77035" name="Picture 79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036" name="Freeform 79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63" name="Group 792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77033" name="Picture 79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034" name="Freeform 79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76864" name="Picture 795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6865" name="Group 796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77031" name="Picture 797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032" name="Picture 798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6866" name="Group 799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76999" name="Freeform 80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000" name="Rectangle 801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001" name="Freeform 80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002" name="Freeform 80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003" name="Rectangle 804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7004" name="Group 80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7029" name="AutoShape 806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30" name="AutoShape 807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7005" name="Rectangle 808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7006" name="Group 80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7027" name="AutoShape 810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28" name="AutoShape 811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7007" name="Rectangle 812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008" name="Rectangle 813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7009" name="Group 81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7025" name="AutoShape 815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26" name="AutoShape 816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7010" name="Freeform 81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7011" name="Group 81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7023" name="AutoShape 819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24" name="AutoShape 820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7012" name="Rectangle 821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013" name="Freeform 82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014" name="Freeform 82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015" name="Oval 824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016" name="Freeform 82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017" name="AutoShape 826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018" name="AutoShape 827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019" name="Oval 828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020" name="Oval 829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021" name="Oval 830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7022" name="Rectangle 831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67" name="Group 832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76967" name="Freeform 833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68" name="Rectangle 834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69" name="Freeform 835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70" name="Freeform 836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71" name="Rectangle 837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6972" name="Group 838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6997" name="AutoShape 839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98" name="AutoShape 840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6973" name="Rectangle 841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6974" name="Group 842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6995" name="AutoShape 843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96" name="AutoShape 844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6975" name="Rectangle 845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76" name="Rectangle 846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6977" name="Group 847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6993" name="AutoShape 848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94" name="AutoShape 849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6978" name="Freeform 850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6979" name="Group 851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6991" name="AutoShape 852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92" name="AutoShape 853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6980" name="Rectangle 854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81" name="Freeform 855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82" name="Freeform 856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83" name="Oval 857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84" name="Freeform 858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85" name="AutoShape 859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86" name="AutoShape 860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87" name="Oval 861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88" name="Oval 862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989" name="Oval 863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90" name="Rectangle 864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68" name="Group 865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76944" name="Picture 866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945" name="Picture 867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946" name="Freeform 86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76947" name="Picture 869" descr="scree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948" name="Freeform 87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49" name="Freeform 87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50" name="Freeform 87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51" name="Freeform 87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52" name="Freeform 87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53" name="Freeform 87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6954" name="Group 87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6961" name="Freeform 87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62" name="Freeform 87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63" name="Freeform 87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64" name="Freeform 88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65" name="Freeform 88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66" name="Freeform 88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6955" name="Freeform 88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56" name="Freeform 88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57" name="Freeform 88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58" name="Freeform 88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59" name="Freeform 88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60" name="Freeform 88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69" name="Group 889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76921" name="Picture 890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922" name="Picture 891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923" name="Freeform 892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76924" name="Picture 893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925" name="Freeform 894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26" name="Freeform 895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27" name="Freeform 896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28" name="Freeform 897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29" name="Freeform 898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30" name="Freeform 899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6931" name="Group 900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6938" name="Freeform 901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39" name="Freeform 902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40" name="Freeform 903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41" name="Freeform 904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42" name="Freeform 905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43" name="Freeform 906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6932" name="Freeform 907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33" name="Freeform 908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34" name="Freeform 909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35" name="Freeform 910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36" name="Freeform 911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37" name="Freeform 912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70" name="Group 913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76898" name="Picture 914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99" name="Picture 915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900" name="Freeform 91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76901" name="Picture 917" descr="screen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902" name="Freeform 91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03" name="Freeform 91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04" name="Freeform 92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05" name="Freeform 92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06" name="Freeform 92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07" name="Freeform 92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6908" name="Group 92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6915" name="Freeform 92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16" name="Freeform 92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17" name="Freeform 92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18" name="Freeform 92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19" name="Freeform 92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20" name="Freeform 93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6909" name="Freeform 93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10" name="Freeform 93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11" name="Freeform 93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12" name="Freeform 93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13" name="Freeform 93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914" name="Freeform 93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71" name="Group 937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76896" name="Picture 9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97" name="Freeform 93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872" name="Group 940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76873" name="Picture 941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74" name="Picture 942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75" name="Freeform 943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76876" name="Picture 944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77" name="Freeform 945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878" name="Freeform 946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879" name="Freeform 947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880" name="Freeform 948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881" name="Freeform 949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882" name="Freeform 950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6883" name="Group 951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6890" name="Freeform 952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891" name="Freeform 953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892" name="Freeform 954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893" name="Freeform 955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894" name="Freeform 956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895" name="Freeform 957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6884" name="Freeform 958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885" name="Freeform 959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886" name="Freeform 960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887" name="Freeform 961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888" name="Freeform 962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889" name="Freeform 963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1890713" y="184150"/>
            <a:ext cx="7772400" cy="852488"/>
          </a:xfrm>
        </p:spPr>
        <p:txBody>
          <a:bodyPr/>
          <a:lstStyle/>
          <a:p>
            <a:r>
              <a:rPr lang="en-US" altLang="sv-SE" smtClean="0">
                <a:ea typeface="ＭＳ Ｐゴシック" panose="020B0600070205080204" pitchFamily="34" charset="-128"/>
              </a:rPr>
              <a:t>Client-server architecture</a:t>
            </a:r>
          </a:p>
        </p:txBody>
      </p:sp>
      <p:sp>
        <p:nvSpPr>
          <p:cNvPr id="76805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6226176" y="996925"/>
            <a:ext cx="5619460" cy="534196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sv-SE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server: </a:t>
            </a:r>
          </a:p>
          <a:p>
            <a:r>
              <a:rPr lang="en-US" altLang="sv-SE" sz="2400" dirty="0">
                <a:ea typeface="ＭＳ Ｐゴシック" panose="020B0600070205080204" pitchFamily="34" charset="-128"/>
              </a:rPr>
              <a:t>always-on</a:t>
            </a:r>
          </a:p>
          <a:p>
            <a:r>
              <a:rPr lang="en-US" altLang="sv-SE" sz="2400" dirty="0">
                <a:ea typeface="ＭＳ Ｐゴシック" panose="020B0600070205080204" pitchFamily="34" charset="-128"/>
              </a:rPr>
              <a:t>permanent host address</a:t>
            </a:r>
          </a:p>
          <a:p>
            <a:r>
              <a:rPr lang="en-US" altLang="sv-SE" sz="2400" dirty="0">
                <a:ea typeface="ＭＳ Ｐゴシック" panose="020B0600070205080204" pitchFamily="34" charset="-128"/>
              </a:rPr>
              <a:t>clusters of servers for scaling</a:t>
            </a:r>
          </a:p>
          <a:p>
            <a:pPr>
              <a:spcBef>
                <a:spcPct val="75000"/>
              </a:spcBef>
              <a:buFont typeface="Wingdings" panose="05000000000000000000" pitchFamily="2" charset="2"/>
              <a:buNone/>
            </a:pPr>
            <a:r>
              <a:rPr lang="en-US" altLang="sv-SE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clients:</a:t>
            </a:r>
          </a:p>
          <a:p>
            <a:r>
              <a:rPr lang="en-US" altLang="sv-SE" sz="2400" dirty="0">
                <a:ea typeface="ＭＳ Ｐゴシック" panose="020B0600070205080204" pitchFamily="34" charset="-128"/>
              </a:rPr>
              <a:t>communicate with server</a:t>
            </a:r>
          </a:p>
          <a:p>
            <a:r>
              <a:rPr lang="en-US" altLang="sv-SE" sz="2400" dirty="0">
                <a:ea typeface="ＭＳ Ｐゴシック" panose="020B0600070205080204" pitchFamily="34" charset="-128"/>
              </a:rPr>
              <a:t>may be intermittently connected</a:t>
            </a:r>
          </a:p>
          <a:p>
            <a:r>
              <a:rPr lang="en-US" altLang="sv-SE" sz="2400" dirty="0">
                <a:ea typeface="ＭＳ Ｐゴシック" panose="020B0600070205080204" pitchFamily="34" charset="-128"/>
              </a:rPr>
              <a:t>may have dynamic host 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addresses</a:t>
            </a:r>
            <a:endParaRPr lang="en-US" altLang="sv-SE" sz="2400" dirty="0">
              <a:ea typeface="ＭＳ Ｐゴシック" panose="020B0600070205080204" pitchFamily="34" charset="-128"/>
            </a:endParaRPr>
          </a:p>
        </p:txBody>
      </p:sp>
      <p:sp>
        <p:nvSpPr>
          <p:cNvPr id="76807" name="Line 913"/>
          <p:cNvSpPr>
            <a:spLocks noChangeShapeType="1"/>
          </p:cNvSpPr>
          <p:nvPr/>
        </p:nvSpPr>
        <p:spPr bwMode="auto">
          <a:xfrm>
            <a:off x="2773363" y="3235326"/>
            <a:ext cx="2006600" cy="19780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6808" name="Line 800"/>
          <p:cNvSpPr>
            <a:spLocks noChangeShapeType="1"/>
          </p:cNvSpPr>
          <p:nvPr/>
        </p:nvSpPr>
        <p:spPr bwMode="auto">
          <a:xfrm>
            <a:off x="3735389" y="1844676"/>
            <a:ext cx="1481137" cy="310991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6809" name="Text Box 803"/>
          <p:cNvSpPr txBox="1">
            <a:spLocks noChangeArrowheads="1"/>
          </p:cNvSpPr>
          <p:nvPr/>
        </p:nvSpPr>
        <p:spPr bwMode="auto">
          <a:xfrm>
            <a:off x="1778001" y="4067176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>
                <a:solidFill>
                  <a:srgbClr val="CC0000"/>
                </a:solidFill>
              </a:rPr>
              <a:t>client/server</a:t>
            </a:r>
          </a:p>
        </p:txBody>
      </p:sp>
    </p:spTree>
    <p:extLst>
      <p:ext uri="{BB962C8B-B14F-4D97-AF65-F5344CB8AC3E}">
        <p14:creationId xmlns:p14="http://schemas.microsoft.com/office/powerpoint/2010/main" val="42206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B8B229-47BC-454A-962E-7C208776B8C7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40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59747" name="Text Box 24"/>
          <p:cNvSpPr txBox="1">
            <a:spLocks noChangeArrowheads="1"/>
          </p:cNvSpPr>
          <p:nvPr/>
        </p:nvSpPr>
        <p:spPr bwMode="auto">
          <a:xfrm>
            <a:off x="8986838" y="32575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>
                <a:solidFill>
                  <a:srgbClr val="CC0000"/>
                </a:solidFill>
              </a:rPr>
              <a:t>4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159748" name="Text Box 25"/>
          <p:cNvSpPr txBox="1">
            <a:spLocks noChangeArrowheads="1"/>
          </p:cNvSpPr>
          <p:nvPr/>
        </p:nvSpPr>
        <p:spPr bwMode="auto">
          <a:xfrm>
            <a:off x="8529638" y="33337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>
                <a:solidFill>
                  <a:srgbClr val="CC0000"/>
                </a:solidFill>
              </a:rPr>
              <a:t>5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159749" name="Text Box 26"/>
          <p:cNvSpPr txBox="1">
            <a:spLocks noChangeArrowheads="1"/>
          </p:cNvSpPr>
          <p:nvPr/>
        </p:nvSpPr>
        <p:spPr bwMode="auto">
          <a:xfrm>
            <a:off x="8248650" y="1817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>
                <a:solidFill>
                  <a:srgbClr val="CC0000"/>
                </a:solidFill>
              </a:rPr>
              <a:t>6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159750" name="Line 60"/>
          <p:cNvSpPr>
            <a:spLocks noChangeShapeType="1"/>
          </p:cNvSpPr>
          <p:nvPr/>
        </p:nvSpPr>
        <p:spPr bwMode="auto">
          <a:xfrm>
            <a:off x="8964613" y="2941639"/>
            <a:ext cx="0" cy="6746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59751" name="Line 61"/>
          <p:cNvSpPr>
            <a:spLocks noChangeShapeType="1"/>
          </p:cNvSpPr>
          <p:nvPr/>
        </p:nvSpPr>
        <p:spPr bwMode="auto">
          <a:xfrm flipH="1" flipV="1">
            <a:off x="8843963" y="2952750"/>
            <a:ext cx="0" cy="7191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59752" name="Line 62"/>
          <p:cNvSpPr>
            <a:spLocks noChangeShapeType="1"/>
          </p:cNvSpPr>
          <p:nvPr/>
        </p:nvSpPr>
        <p:spPr bwMode="auto">
          <a:xfrm flipH="1" flipV="1">
            <a:off x="8323264" y="1541464"/>
            <a:ext cx="458787" cy="56673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59753" name="Text Box 63"/>
          <p:cNvSpPr txBox="1">
            <a:spLocks noChangeArrowheads="1"/>
          </p:cNvSpPr>
          <p:nvPr/>
        </p:nvSpPr>
        <p:spPr bwMode="auto">
          <a:xfrm>
            <a:off x="8667750" y="13906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>
                <a:solidFill>
                  <a:srgbClr val="CC0000"/>
                </a:solidFill>
              </a:rPr>
              <a:t>3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159754" name="Rectangle 67"/>
          <p:cNvSpPr>
            <a:spLocks noChangeArrowheads="1"/>
          </p:cNvSpPr>
          <p:nvPr/>
        </p:nvSpPr>
        <p:spPr bwMode="auto">
          <a:xfrm>
            <a:off x="360218" y="1223530"/>
            <a:ext cx="483486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 i="1" dirty="0">
                <a:solidFill>
                  <a:srgbClr val="CC0000"/>
                </a:solidFill>
                <a:latin typeface="Gill Sans MT" panose="020B0502020104020203" pitchFamily="34" charset="0"/>
              </a:rPr>
              <a:t>recursive query</a:t>
            </a:r>
            <a:r>
              <a:rPr lang="en-US" altLang="sv-SE" sz="2800" i="1" dirty="0">
                <a:solidFill>
                  <a:srgbClr val="CC0000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sv-SE" sz="2400" dirty="0">
                <a:solidFill>
                  <a:prstClr val="black"/>
                </a:solidFill>
                <a:latin typeface="Gill Sans MT" panose="020B0502020104020203" pitchFamily="34" charset="0"/>
              </a:rPr>
              <a:t>puts burden of name resolution on contacted name server</a:t>
            </a:r>
          </a:p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sv-SE" sz="2400" dirty="0">
                <a:solidFill>
                  <a:prstClr val="black"/>
                </a:solidFill>
                <a:latin typeface="Gill Sans MT" panose="020B0502020104020203" pitchFamily="34" charset="0"/>
              </a:rPr>
              <a:t>heavy load at upper levels of hierarchy?</a:t>
            </a:r>
          </a:p>
        </p:txBody>
      </p:sp>
      <p:sp>
        <p:nvSpPr>
          <p:cNvPr id="159755" name="Text Box 5"/>
          <p:cNvSpPr txBox="1">
            <a:spLocks noChangeArrowheads="1"/>
          </p:cNvSpPr>
          <p:nvPr/>
        </p:nvSpPr>
        <p:spPr bwMode="auto">
          <a:xfrm>
            <a:off x="5730875" y="4881564"/>
            <a:ext cx="17462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>
                <a:solidFill>
                  <a:prstClr val="black"/>
                </a:solidFill>
              </a:rPr>
              <a:t>requesting host</a:t>
            </a:r>
            <a:endParaRPr lang="en-US" altLang="sv-SE" sz="240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altLang="sv-SE" sz="1600" i="1">
                <a:solidFill>
                  <a:srgbClr val="000099"/>
                </a:solidFill>
              </a:rPr>
              <a:t>cis.poly.edu</a:t>
            </a:r>
          </a:p>
        </p:txBody>
      </p:sp>
      <p:sp>
        <p:nvSpPr>
          <p:cNvPr id="159756" name="Text Box 6"/>
          <p:cNvSpPr txBox="1">
            <a:spLocks noChangeArrowheads="1"/>
          </p:cNvSpPr>
          <p:nvPr/>
        </p:nvSpPr>
        <p:spPr bwMode="auto">
          <a:xfrm>
            <a:off x="8207376" y="5775325"/>
            <a:ext cx="187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600" i="1">
                <a:solidFill>
                  <a:prstClr val="black"/>
                </a:solidFill>
              </a:rPr>
              <a:t>gaia.cs.umass.edu</a:t>
            </a:r>
          </a:p>
        </p:txBody>
      </p:sp>
      <p:sp>
        <p:nvSpPr>
          <p:cNvPr id="159757" name="Text Box 17"/>
          <p:cNvSpPr txBox="1">
            <a:spLocks noChangeArrowheads="1"/>
          </p:cNvSpPr>
          <p:nvPr/>
        </p:nvSpPr>
        <p:spPr bwMode="auto">
          <a:xfrm>
            <a:off x="7315201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>
                <a:solidFill>
                  <a:prstClr val="black"/>
                </a:solidFill>
              </a:rPr>
              <a:t>root DNS server</a:t>
            </a:r>
            <a:endParaRPr lang="en-US" altLang="sv-SE" sz="1600">
              <a:solidFill>
                <a:prstClr val="black"/>
              </a:solidFill>
            </a:endParaRPr>
          </a:p>
        </p:txBody>
      </p:sp>
      <p:sp>
        <p:nvSpPr>
          <p:cNvPr id="159758" name="Line 18"/>
          <p:cNvSpPr>
            <a:spLocks noChangeShapeType="1"/>
          </p:cNvSpPr>
          <p:nvPr/>
        </p:nvSpPr>
        <p:spPr bwMode="auto">
          <a:xfrm flipH="1" flipV="1">
            <a:off x="6810375" y="2916238"/>
            <a:ext cx="0" cy="13144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59759" name="Line 19"/>
          <p:cNvSpPr>
            <a:spLocks noChangeShapeType="1"/>
          </p:cNvSpPr>
          <p:nvPr/>
        </p:nvSpPr>
        <p:spPr bwMode="auto">
          <a:xfrm flipV="1">
            <a:off x="6915150" y="1220788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59760" name="Line 22"/>
          <p:cNvSpPr>
            <a:spLocks noChangeShapeType="1"/>
          </p:cNvSpPr>
          <p:nvPr/>
        </p:nvSpPr>
        <p:spPr bwMode="auto">
          <a:xfrm flipH="1">
            <a:off x="7143751" y="1449388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59761" name="Line 23"/>
          <p:cNvSpPr>
            <a:spLocks noChangeShapeType="1"/>
          </p:cNvSpPr>
          <p:nvPr/>
        </p:nvSpPr>
        <p:spPr bwMode="auto">
          <a:xfrm>
            <a:off x="7000876" y="2944814"/>
            <a:ext cx="9525" cy="1323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59762" name="Group 24"/>
          <p:cNvGrpSpPr>
            <a:grpSpLocks/>
          </p:cNvGrpSpPr>
          <p:nvPr/>
        </p:nvGrpSpPr>
        <p:grpSpPr bwMode="auto">
          <a:xfrm>
            <a:off x="5703888" y="3062289"/>
            <a:ext cx="1898650" cy="611187"/>
            <a:chOff x="2831" y="2132"/>
            <a:chExt cx="1196" cy="385"/>
          </a:xfrm>
        </p:grpSpPr>
        <p:sp>
          <p:nvSpPr>
            <p:cNvPr id="159910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 sz="2400">
                <a:solidFill>
                  <a:prstClr val="black"/>
                </a:solidFill>
              </a:endParaRPr>
            </a:p>
          </p:txBody>
        </p:sp>
        <p:sp>
          <p:nvSpPr>
            <p:cNvPr id="159911" name="Text Box 26"/>
            <p:cNvSpPr txBox="1">
              <a:spLocks noChangeArrowheads="1"/>
            </p:cNvSpPr>
            <p:nvPr/>
          </p:nvSpPr>
          <p:spPr bwMode="auto">
            <a:xfrm>
              <a:off x="2831" y="2132"/>
              <a:ext cx="119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sv-SE" sz="1800">
                  <a:solidFill>
                    <a:prstClr val="black"/>
                  </a:solidFill>
                </a:rPr>
                <a:t>local DNS server</a:t>
              </a:r>
              <a:endParaRPr lang="en-US" altLang="sv-SE" sz="2400">
                <a:solidFill>
                  <a:prstClr val="black"/>
                </a:solidFill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sv-SE" sz="1600" i="1">
                  <a:solidFill>
                    <a:srgbClr val="000099"/>
                  </a:solidFill>
                </a:rPr>
                <a:t>dns.poly.edu</a:t>
              </a:r>
            </a:p>
          </p:txBody>
        </p:sp>
      </p:grpSp>
      <p:sp>
        <p:nvSpPr>
          <p:cNvPr id="159763" name="Text Box 27"/>
          <p:cNvSpPr txBox="1">
            <a:spLocks noChangeArrowheads="1"/>
          </p:cNvSpPr>
          <p:nvPr/>
        </p:nvSpPr>
        <p:spPr bwMode="auto">
          <a:xfrm>
            <a:off x="6521450" y="37719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>
                <a:solidFill>
                  <a:srgbClr val="CC0000"/>
                </a:solidFill>
              </a:rPr>
              <a:t>1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159764" name="Text Box 28"/>
          <p:cNvSpPr txBox="1">
            <a:spLocks noChangeArrowheads="1"/>
          </p:cNvSpPr>
          <p:nvPr/>
        </p:nvSpPr>
        <p:spPr bwMode="auto">
          <a:xfrm>
            <a:off x="7064375" y="14382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>
                <a:solidFill>
                  <a:srgbClr val="CC0000"/>
                </a:solidFill>
              </a:rPr>
              <a:t>2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159765" name="Text Box 29"/>
          <p:cNvSpPr txBox="1">
            <a:spLocks noChangeArrowheads="1"/>
          </p:cNvSpPr>
          <p:nvPr/>
        </p:nvSpPr>
        <p:spPr bwMode="auto">
          <a:xfrm>
            <a:off x="7502525" y="16764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>
                <a:solidFill>
                  <a:srgbClr val="CC0000"/>
                </a:solidFill>
              </a:rPr>
              <a:t>7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159766" name="Text Box 60"/>
          <p:cNvSpPr txBox="1">
            <a:spLocks noChangeArrowheads="1"/>
          </p:cNvSpPr>
          <p:nvPr/>
        </p:nvSpPr>
        <p:spPr bwMode="auto">
          <a:xfrm>
            <a:off x="7877176" y="4429126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600">
                <a:solidFill>
                  <a:prstClr val="black"/>
                </a:solidFill>
              </a:rPr>
              <a:t>authoritative DNS server</a:t>
            </a:r>
            <a:endParaRPr lang="en-US" altLang="sv-SE" sz="240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altLang="sv-SE" sz="1600" b="1">
                <a:solidFill>
                  <a:prstClr val="black"/>
                </a:solidFill>
              </a:rPr>
              <a:t>dns.cs.umass.edu</a:t>
            </a:r>
            <a:endParaRPr lang="en-US" altLang="sv-SE" sz="1600">
              <a:solidFill>
                <a:prstClr val="black"/>
              </a:solidFill>
            </a:endParaRPr>
          </a:p>
        </p:txBody>
      </p:sp>
      <p:sp>
        <p:nvSpPr>
          <p:cNvPr id="159767" name="Text Box 62"/>
          <p:cNvSpPr txBox="1">
            <a:spLocks noChangeArrowheads="1"/>
          </p:cNvSpPr>
          <p:nvPr/>
        </p:nvSpPr>
        <p:spPr bwMode="auto">
          <a:xfrm>
            <a:off x="7073900" y="378142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>
                <a:solidFill>
                  <a:srgbClr val="CC0000"/>
                </a:solidFill>
              </a:rPr>
              <a:t>8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159768" name="Line 62"/>
          <p:cNvSpPr>
            <a:spLocks noChangeShapeType="1"/>
          </p:cNvSpPr>
          <p:nvPr/>
        </p:nvSpPr>
        <p:spPr bwMode="auto">
          <a:xfrm flipH="1" flipV="1">
            <a:off x="8377239" y="1333501"/>
            <a:ext cx="600075" cy="7413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59771" name="Text Box 65"/>
          <p:cNvSpPr txBox="1">
            <a:spLocks noChangeArrowheads="1"/>
          </p:cNvSpPr>
          <p:nvPr/>
        </p:nvSpPr>
        <p:spPr bwMode="auto">
          <a:xfrm>
            <a:off x="9124951" y="2287588"/>
            <a:ext cx="13255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sv-SE" sz="1800">
                <a:solidFill>
                  <a:prstClr val="black"/>
                </a:solidFill>
              </a:rPr>
              <a:t>TLD DNS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sv-SE" sz="1800">
                <a:solidFill>
                  <a:prstClr val="black"/>
                </a:solidFill>
              </a:rPr>
              <a:t>server</a:t>
            </a:r>
            <a:endParaRPr lang="en-US" altLang="sv-SE" sz="1600">
              <a:solidFill>
                <a:prstClr val="black"/>
              </a:solidFill>
            </a:endParaRPr>
          </a:p>
        </p:txBody>
      </p:sp>
      <p:grpSp>
        <p:nvGrpSpPr>
          <p:cNvPr id="159772" name="Group 140"/>
          <p:cNvGrpSpPr>
            <a:grpSpLocks/>
          </p:cNvGrpSpPr>
          <p:nvPr/>
        </p:nvGrpSpPr>
        <p:grpSpPr bwMode="auto">
          <a:xfrm flipH="1">
            <a:off x="8750301" y="5091114"/>
            <a:ext cx="925513" cy="795337"/>
            <a:chOff x="-44" y="1473"/>
            <a:chExt cx="981" cy="1105"/>
          </a:xfrm>
        </p:grpSpPr>
        <p:pic>
          <p:nvPicPr>
            <p:cNvPr id="159908" name="Picture 14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909" name="Freeform 1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59773" name="Group 143"/>
          <p:cNvGrpSpPr>
            <a:grpSpLocks/>
          </p:cNvGrpSpPr>
          <p:nvPr/>
        </p:nvGrpSpPr>
        <p:grpSpPr bwMode="auto">
          <a:xfrm>
            <a:off x="6289676" y="4244975"/>
            <a:ext cx="925513" cy="795338"/>
            <a:chOff x="-44" y="1473"/>
            <a:chExt cx="981" cy="1105"/>
          </a:xfrm>
        </p:grpSpPr>
        <p:pic>
          <p:nvPicPr>
            <p:cNvPr id="159906" name="Picture 1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907" name="Freeform 1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59774" name="Group 146"/>
          <p:cNvGrpSpPr>
            <a:grpSpLocks/>
          </p:cNvGrpSpPr>
          <p:nvPr/>
        </p:nvGrpSpPr>
        <p:grpSpPr bwMode="auto">
          <a:xfrm>
            <a:off x="8750301" y="3743325"/>
            <a:ext cx="390525" cy="641350"/>
            <a:chOff x="4140" y="429"/>
            <a:chExt cx="1425" cy="2396"/>
          </a:xfrm>
        </p:grpSpPr>
        <p:sp>
          <p:nvSpPr>
            <p:cNvPr id="159874" name="Freeform 1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875" name="Rectangle 148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76" name="Freeform 1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877" name="Freeform 1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878" name="Rectangle 151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9879" name="Group 1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904" name="AutoShape 153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9905" name="AutoShape 154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9880" name="Rectangle 155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9881" name="Group 1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902" name="AutoShape 15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9903" name="AutoShape 15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9882" name="Rectangle 159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83" name="Rectangle 160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9884" name="Group 1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900" name="AutoShape 162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9901" name="AutoShape 16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9885" name="Freeform 1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59886" name="Group 1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98" name="AutoShape 166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9899" name="AutoShape 167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9887" name="Rectangle 168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88" name="Freeform 1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889" name="Freeform 1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890" name="Oval 171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91" name="Freeform 1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892" name="AutoShape 173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93" name="AutoShape 174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94" name="Oval 175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95" name="Oval 176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9896" name="Oval 177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97" name="Rectangle 178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59775" name="Group 212"/>
          <p:cNvGrpSpPr>
            <a:grpSpLocks/>
          </p:cNvGrpSpPr>
          <p:nvPr/>
        </p:nvGrpSpPr>
        <p:grpSpPr bwMode="auto">
          <a:xfrm>
            <a:off x="6746876" y="2230438"/>
            <a:ext cx="390525" cy="641350"/>
            <a:chOff x="4140" y="429"/>
            <a:chExt cx="1425" cy="2396"/>
          </a:xfrm>
        </p:grpSpPr>
        <p:sp>
          <p:nvSpPr>
            <p:cNvPr id="159842" name="Freeform 21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843" name="Rectangle 214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44" name="Freeform 21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845" name="Freeform 21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846" name="Rectangle 217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9847" name="Group 21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72" name="AutoShape 219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9873" name="AutoShape 22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9848" name="Rectangle 221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9849" name="Group 22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70" name="AutoShape 223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9871" name="AutoShape 224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9850" name="Rectangle 225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51" name="Rectangle 226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9852" name="Group 22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68" name="AutoShape 228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9869" name="AutoShape 22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9853" name="Freeform 23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59854" name="Group 23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66" name="AutoShape 232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9867" name="AutoShape 233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9855" name="Rectangle 234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56" name="Freeform 23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857" name="Freeform 23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858" name="Oval 237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59" name="Freeform 23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860" name="AutoShape 239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61" name="AutoShape 240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62" name="Oval 241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63" name="Oval 242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9864" name="Oval 243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65" name="Rectangle 244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59776" name="Group 245"/>
          <p:cNvGrpSpPr>
            <a:grpSpLocks/>
          </p:cNvGrpSpPr>
          <p:nvPr/>
        </p:nvGrpSpPr>
        <p:grpSpPr bwMode="auto">
          <a:xfrm>
            <a:off x="7900989" y="968375"/>
            <a:ext cx="390525" cy="641350"/>
            <a:chOff x="4140" y="429"/>
            <a:chExt cx="1425" cy="2396"/>
          </a:xfrm>
        </p:grpSpPr>
        <p:sp>
          <p:nvSpPr>
            <p:cNvPr id="159810" name="Freeform 24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811" name="Rectangle 247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12" name="Freeform 24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813" name="Freeform 24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814" name="Rectangle 250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9815" name="Group 25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40" name="AutoShape 25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9841" name="AutoShape 253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9816" name="Rectangle 254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9817" name="Group 25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38" name="AutoShape 25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9839" name="AutoShape 257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9818" name="Rectangle 258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19" name="Rectangle 259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9820" name="Group 26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36" name="AutoShape 26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9837" name="AutoShape 26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9821" name="Freeform 26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59822" name="Group 26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34" name="AutoShape 265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9835" name="AutoShape 266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9823" name="Rectangle 267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24" name="Freeform 26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825" name="Freeform 26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826" name="Oval 270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27" name="Freeform 27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828" name="AutoShape 272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29" name="AutoShape 273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30" name="Oval 274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31" name="Oval 275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9832" name="Oval 276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33" name="Rectangle 277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59777" name="Group 311"/>
          <p:cNvGrpSpPr>
            <a:grpSpLocks/>
          </p:cNvGrpSpPr>
          <p:nvPr/>
        </p:nvGrpSpPr>
        <p:grpSpPr bwMode="auto">
          <a:xfrm>
            <a:off x="8716964" y="2220913"/>
            <a:ext cx="390525" cy="641350"/>
            <a:chOff x="4140" y="429"/>
            <a:chExt cx="1425" cy="2396"/>
          </a:xfrm>
        </p:grpSpPr>
        <p:sp>
          <p:nvSpPr>
            <p:cNvPr id="159778" name="Freeform 31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779" name="Rectangle 313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780" name="Freeform 31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781" name="Freeform 31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782" name="Rectangle 316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9783" name="Group 31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08" name="AutoShape 31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9809" name="AutoShape 319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9784" name="Rectangle 320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9785" name="Group 32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06" name="AutoShape 322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9807" name="AutoShape 323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9786" name="Rectangle 324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787" name="Rectangle 325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59788" name="Group 32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04" name="AutoShape 32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9805" name="AutoShape 32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9789" name="Freeform 32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59790" name="Group 33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02" name="AutoShape 331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9803" name="AutoShape 332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9791" name="Rectangle 333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792" name="Freeform 33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793" name="Freeform 33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794" name="Oval 336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795" name="Freeform 33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9796" name="AutoShape 338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797" name="AutoShape 339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798" name="Oval 340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799" name="Oval 341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9800" name="Oval 342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9801" name="Rectangle 343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</p:grpSp>
      <p:sp>
        <p:nvSpPr>
          <p:cNvPr id="167" name="Rectangle 66"/>
          <p:cNvSpPr>
            <a:spLocks noGrp="1" noChangeArrowheads="1"/>
          </p:cNvSpPr>
          <p:nvPr>
            <p:ph type="title"/>
          </p:nvPr>
        </p:nvSpPr>
        <p:spPr>
          <a:xfrm>
            <a:off x="360218" y="-204901"/>
            <a:ext cx="7629564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sv-SE" sz="3200" dirty="0">
                <a:ea typeface="ＭＳ Ｐゴシック" panose="020B0600070205080204" pitchFamily="34" charset="-128"/>
              </a:rPr>
              <a:t>DNS name </a:t>
            </a:r>
            <a:r>
              <a:rPr lang="en-US" altLang="sv-SE" sz="3200" dirty="0" smtClean="0">
                <a:ea typeface="ＭＳ Ｐゴシック" panose="020B0600070205080204" pitchFamily="34" charset="-128"/>
              </a:rPr>
              <a:t> resolution, another </a:t>
            </a:r>
            <a:r>
              <a:rPr lang="en-US" altLang="sv-SE" sz="3200" dirty="0">
                <a:ea typeface="ＭＳ Ｐゴシック" panose="020B0600070205080204" pitchFamily="34" charset="-128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0127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7"/>
          <p:cNvSpPr>
            <a:spLocks noChangeArrowheads="1"/>
          </p:cNvSpPr>
          <p:nvPr/>
        </p:nvSpPr>
        <p:spPr bwMode="auto">
          <a:xfrm>
            <a:off x="6025427" y="1277528"/>
            <a:ext cx="5267325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0099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sv-SE" altLang="sv-SE" sz="2400">
              <a:solidFill>
                <a:srgbClr val="C050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537F526D-AF56-4D7E-8950-F356EE089A6D}" type="slidenum">
              <a:rPr lang="en-US" altLang="sv-SE" sz="1200" smtClean="0">
                <a:solidFill>
                  <a:prstClr val="black"/>
                </a:solidFill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41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461433" y="11276"/>
            <a:ext cx="7772400" cy="892175"/>
          </a:xfrm>
        </p:spPr>
        <p:txBody>
          <a:bodyPr/>
          <a:lstStyle/>
          <a:p>
            <a:r>
              <a:rPr lang="en-US" altLang="sv-SE" sz="4000" dirty="0">
                <a:ea typeface="ＭＳ Ｐゴシック" panose="020B0600070205080204" pitchFamily="34" charset="-128"/>
              </a:rPr>
              <a:t>DNS records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8282" y="101630"/>
            <a:ext cx="7820025" cy="514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DNS:</a:t>
            </a:r>
            <a:r>
              <a:rPr lang="en-US" altLang="sv-SE" sz="2400" dirty="0">
                <a:ea typeface="ＭＳ Ｐゴシック" panose="020B0600070205080204" pitchFamily="34" charset="-128"/>
              </a:rPr>
              <a:t> distributed </a:t>
            </a:r>
            <a:r>
              <a:rPr lang="en-US" altLang="sv-SE" sz="2400" dirty="0" err="1">
                <a:ea typeface="ＭＳ Ｐゴシック" panose="020B0600070205080204" pitchFamily="34" charset="-128"/>
              </a:rPr>
              <a:t>db</a:t>
            </a:r>
            <a:r>
              <a:rPr lang="en-US" altLang="sv-SE" sz="2400" dirty="0">
                <a:ea typeface="ＭＳ Ｐゴシック" panose="020B0600070205080204" pitchFamily="34" charset="-128"/>
              </a:rPr>
              <a:t> storing resource records </a:t>
            </a:r>
            <a:r>
              <a:rPr lang="en-US" altLang="sv-SE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(RR)</a:t>
            </a:r>
          </a:p>
        </p:txBody>
      </p:sp>
      <p:sp>
        <p:nvSpPr>
          <p:cNvPr id="450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99656" y="4547139"/>
            <a:ext cx="4682836" cy="176919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type=NS</a:t>
            </a:r>
          </a:p>
          <a:p>
            <a:pPr lvl="1"/>
            <a:r>
              <a:rPr lang="en-US" altLang="sv-SE" sz="20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name</a:t>
            </a:r>
            <a:r>
              <a:rPr lang="en-US" altLang="sv-SE" sz="2000" dirty="0">
                <a:ea typeface="ＭＳ Ｐゴシック" panose="020B0600070205080204" pitchFamily="34" charset="-128"/>
              </a:rPr>
              <a:t> is domain (e.g., foo.com)</a:t>
            </a:r>
          </a:p>
          <a:p>
            <a:pPr lvl="1"/>
            <a:r>
              <a:rPr lang="en-US" altLang="sv-SE" sz="20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value</a:t>
            </a:r>
            <a:r>
              <a:rPr lang="en-US" altLang="sv-SE" sz="2000" dirty="0">
                <a:ea typeface="ＭＳ Ｐゴシック" panose="020B0600070205080204" pitchFamily="34" charset="-128"/>
              </a:rPr>
              <a:t> is hostname of authoritative name server for this domain</a:t>
            </a:r>
          </a:p>
          <a:p>
            <a:endParaRPr lang="en-US" altLang="sv-SE" sz="2400" dirty="0">
              <a:ea typeface="ＭＳ Ｐゴシック" panose="020B0600070205080204" pitchFamily="34" charset="-128"/>
            </a:endParaRPr>
          </a:p>
        </p:txBody>
      </p:sp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6025427" y="1334678"/>
            <a:ext cx="536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dirty="0">
                <a:solidFill>
                  <a:prstClr val="black"/>
                </a:solidFill>
                <a:latin typeface="Arial" panose="020B0604020202020204" pitchFamily="34" charset="0"/>
              </a:rPr>
              <a:t>RR format:</a:t>
            </a:r>
            <a:r>
              <a:rPr lang="en-US" altLang="sv-S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altLang="sv-SE" sz="1800" b="1" dirty="0">
                <a:solidFill>
                  <a:prstClr val="black"/>
                </a:solidFill>
                <a:latin typeface="Courier New" panose="02070309020205020404" pitchFamily="49" charset="0"/>
              </a:rPr>
              <a:t>(name, value, type, </a:t>
            </a:r>
            <a:r>
              <a:rPr lang="en-US" altLang="sv-SE" sz="1800" b="1" dirty="0" err="1">
                <a:solidFill>
                  <a:prstClr val="black"/>
                </a:solidFill>
                <a:latin typeface="Courier New" panose="02070309020205020404" pitchFamily="49" charset="0"/>
              </a:rPr>
              <a:t>ttl</a:t>
            </a:r>
            <a:r>
              <a:rPr lang="en-US" altLang="sv-SE" sz="1800" b="1" dirty="0">
                <a:solidFill>
                  <a:prstClr val="black"/>
                </a:solidFill>
                <a:latin typeface="Courier New" panose="02070309020205020404" pitchFamily="49" charset="0"/>
              </a:rPr>
              <a:t>)</a:t>
            </a:r>
            <a:endParaRPr lang="en-US" altLang="sv-SE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5" name="Rectangle 8"/>
          <p:cNvSpPr>
            <a:spLocks noChangeArrowheads="1"/>
          </p:cNvSpPr>
          <p:nvPr/>
        </p:nvSpPr>
        <p:spPr bwMode="auto">
          <a:xfrm>
            <a:off x="699656" y="3292044"/>
            <a:ext cx="4620491" cy="11382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SzPct val="75000"/>
              <a:buFont typeface="Wingdings" panose="05000000000000000000" pitchFamily="2" charset="2"/>
              <a:buNone/>
            </a:pPr>
            <a:r>
              <a:rPr lang="en-US" altLang="sv-SE" u="sng" dirty="0">
                <a:solidFill>
                  <a:srgbClr val="CC0000"/>
                </a:solidFill>
              </a:rPr>
              <a:t>type=A</a:t>
            </a:r>
          </a:p>
          <a:p>
            <a:pPr lvl="1">
              <a:lnSpc>
                <a:spcPct val="100000"/>
              </a:lnSpc>
            </a:pPr>
            <a:r>
              <a:rPr lang="en-US" altLang="sv-SE" sz="2000" b="1" dirty="0">
                <a:solidFill>
                  <a:prstClr val="black"/>
                </a:solidFill>
                <a:latin typeface="Courier New" panose="02070309020205020404" pitchFamily="49" charset="0"/>
              </a:rPr>
              <a:t>name</a:t>
            </a:r>
            <a:r>
              <a:rPr lang="en-US" altLang="sv-S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altLang="sv-SE" sz="2000" dirty="0">
                <a:solidFill>
                  <a:prstClr val="black"/>
                </a:solidFill>
              </a:rPr>
              <a:t>is hostname</a:t>
            </a:r>
          </a:p>
          <a:p>
            <a:pPr lvl="1">
              <a:lnSpc>
                <a:spcPct val="100000"/>
              </a:lnSpc>
            </a:pPr>
            <a:r>
              <a:rPr lang="en-US" altLang="sv-SE" sz="2000" b="1" dirty="0">
                <a:solidFill>
                  <a:prstClr val="black"/>
                </a:solidFill>
                <a:latin typeface="Courier New" panose="02070309020205020404" pitchFamily="49" charset="0"/>
              </a:rPr>
              <a:t>value</a:t>
            </a:r>
            <a:r>
              <a:rPr lang="en-US" altLang="sv-S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altLang="sv-SE" sz="2000" dirty="0">
                <a:solidFill>
                  <a:prstClr val="black"/>
                </a:solidFill>
              </a:rPr>
              <a:t>is IP address</a:t>
            </a:r>
          </a:p>
          <a:p>
            <a:pPr>
              <a:lnSpc>
                <a:spcPct val="100000"/>
              </a:lnSpc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endParaRPr lang="en-US" altLang="sv-SE" sz="2400" dirty="0">
              <a:solidFill>
                <a:prstClr val="black"/>
              </a:solidFill>
            </a:endParaRPr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5444834" y="2850155"/>
            <a:ext cx="6428509" cy="20220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rgbClr val="C0504D"/>
              </a:buClr>
              <a:buSzPct val="85000"/>
              <a:buFont typeface="ZapfDingbats" pitchFamily="82" charset="2"/>
              <a:buNone/>
            </a:pPr>
            <a:r>
              <a:rPr lang="en-US" altLang="sv-SE" u="sng" dirty="0">
                <a:solidFill>
                  <a:srgbClr val="CC0000"/>
                </a:solidFill>
              </a:rPr>
              <a:t>type=CNAME</a:t>
            </a:r>
          </a:p>
          <a:p>
            <a:pPr lvl="1">
              <a:lnSpc>
                <a:spcPct val="100000"/>
              </a:lnSpc>
            </a:pPr>
            <a:r>
              <a:rPr lang="en-US" altLang="sv-SE" sz="2000" b="1" dirty="0">
                <a:solidFill>
                  <a:prstClr val="black"/>
                </a:solidFill>
                <a:latin typeface="Courier New" panose="02070309020205020404" pitchFamily="49" charset="0"/>
              </a:rPr>
              <a:t>name</a:t>
            </a:r>
            <a:r>
              <a:rPr lang="en-US" altLang="sv-S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is </a:t>
            </a:r>
            <a:r>
              <a:rPr lang="en-US" altLang="sv-SE" sz="2000" dirty="0">
                <a:solidFill>
                  <a:prstClr val="black"/>
                </a:solidFill>
              </a:rPr>
              <a:t>alias name for some </a:t>
            </a:r>
            <a:r>
              <a:rPr lang="ja-JP" altLang="en-US" sz="2000" dirty="0">
                <a:solidFill>
                  <a:prstClr val="black"/>
                </a:solidFill>
              </a:rPr>
              <a:t>“</a:t>
            </a:r>
            <a:r>
              <a:rPr lang="en-US" altLang="ja-JP" sz="2000" dirty="0">
                <a:solidFill>
                  <a:prstClr val="black"/>
                </a:solidFill>
              </a:rPr>
              <a:t>canonical</a:t>
            </a:r>
            <a:r>
              <a:rPr lang="ja-JP" altLang="en-US" sz="2000" dirty="0">
                <a:solidFill>
                  <a:prstClr val="black"/>
                </a:solidFill>
              </a:rPr>
              <a:t>”</a:t>
            </a:r>
            <a:r>
              <a:rPr lang="en-US" altLang="ja-JP" sz="2000" dirty="0">
                <a:solidFill>
                  <a:prstClr val="black"/>
                </a:solidFill>
              </a:rPr>
              <a:t> (the real) name</a:t>
            </a:r>
          </a:p>
          <a:p>
            <a:pPr lvl="1">
              <a:lnSpc>
                <a:spcPct val="100000"/>
              </a:lnSpc>
            </a:pPr>
            <a:r>
              <a:rPr lang="en-US" altLang="sv-SE" sz="1800" b="1" dirty="0" err="1">
                <a:solidFill>
                  <a:prstClr val="black"/>
                </a:solidFill>
                <a:latin typeface="Courier New" panose="02070309020205020404" pitchFamily="49" charset="0"/>
              </a:rPr>
              <a:t>Eg</a:t>
            </a:r>
            <a:r>
              <a:rPr lang="en-US" altLang="sv-SE" sz="1800" b="1" dirty="0">
                <a:solidFill>
                  <a:prstClr val="black"/>
                </a:solidFill>
                <a:latin typeface="Courier New" panose="02070309020205020404" pitchFamily="49" charset="0"/>
              </a:rPr>
              <a:t> www.ibm.com</a:t>
            </a:r>
            <a:r>
              <a:rPr lang="en-US" altLang="sv-SE" sz="1800" dirty="0">
                <a:solidFill>
                  <a:prstClr val="black"/>
                </a:solidFill>
                <a:latin typeface="Courier New" panose="02070309020205020404" pitchFamily="49" charset="0"/>
              </a:rPr>
              <a:t> </a:t>
            </a:r>
            <a:r>
              <a:rPr lang="en-US" altLang="sv-SE" sz="2000" dirty="0">
                <a:solidFill>
                  <a:prstClr val="black"/>
                </a:solidFill>
              </a:rPr>
              <a:t>is really</a:t>
            </a:r>
            <a:endParaRPr lang="en-US" altLang="sv-SE" sz="1800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sv-SE" sz="1800" dirty="0">
                <a:solidFill>
                  <a:prstClr val="black"/>
                </a:solidFill>
                <a:latin typeface="Courier New" panose="02070309020205020404" pitchFamily="49" charset="0"/>
              </a:rPr>
              <a:t>  </a:t>
            </a:r>
            <a:r>
              <a:rPr lang="en-US" altLang="sv-SE" sz="1800" b="1" dirty="0">
                <a:solidFill>
                  <a:prstClr val="black"/>
                </a:solidFill>
                <a:latin typeface="Courier New" panose="02070309020205020404" pitchFamily="49" charset="0"/>
              </a:rPr>
              <a:t>servereast.backup2.ibm.com</a:t>
            </a:r>
          </a:p>
          <a:p>
            <a:pPr lvl="1">
              <a:lnSpc>
                <a:spcPct val="100000"/>
              </a:lnSpc>
            </a:pPr>
            <a:r>
              <a:rPr lang="en-US" altLang="sv-SE" sz="2000" b="1" dirty="0">
                <a:solidFill>
                  <a:prstClr val="black"/>
                </a:solidFill>
                <a:latin typeface="Courier New" panose="02070309020205020404" pitchFamily="49" charset="0"/>
              </a:rPr>
              <a:t>value</a:t>
            </a:r>
            <a:r>
              <a:rPr lang="en-US" altLang="sv-S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altLang="sv-SE" sz="2000" dirty="0">
                <a:solidFill>
                  <a:prstClr val="black"/>
                </a:solidFill>
              </a:rPr>
              <a:t>is canonical name</a:t>
            </a:r>
          </a:p>
          <a:p>
            <a:pPr>
              <a:lnSpc>
                <a:spcPct val="100000"/>
              </a:lnSpc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endParaRPr lang="en-US" altLang="sv-SE" sz="2400" dirty="0">
              <a:solidFill>
                <a:prstClr val="black"/>
              </a:solidFill>
            </a:endParaRPr>
          </a:p>
        </p:txBody>
      </p:sp>
      <p:sp>
        <p:nvSpPr>
          <p:cNvPr id="45067" name="Rectangle 10"/>
          <p:cNvSpPr>
            <a:spLocks noChangeArrowheads="1"/>
          </p:cNvSpPr>
          <p:nvPr/>
        </p:nvSpPr>
        <p:spPr bwMode="auto">
          <a:xfrm>
            <a:off x="5479073" y="5006647"/>
            <a:ext cx="6394272" cy="1309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rgbClr val="C0504D"/>
              </a:buClr>
              <a:buSzPct val="85000"/>
              <a:buFont typeface="ZapfDingbats" pitchFamily="82" charset="2"/>
              <a:buNone/>
            </a:pPr>
            <a:r>
              <a:rPr lang="en-US" altLang="sv-SE" u="sng" dirty="0">
                <a:solidFill>
                  <a:srgbClr val="CC0000"/>
                </a:solidFill>
              </a:rPr>
              <a:t>type=MX</a:t>
            </a:r>
          </a:p>
          <a:p>
            <a:pPr lvl="1">
              <a:lnSpc>
                <a:spcPct val="100000"/>
              </a:lnSpc>
            </a:pPr>
            <a:r>
              <a:rPr lang="en-US" altLang="sv-SE" sz="2000" b="1" dirty="0">
                <a:solidFill>
                  <a:prstClr val="black"/>
                </a:solidFill>
                <a:latin typeface="Courier New" panose="02070309020205020404" pitchFamily="49" charset="0"/>
              </a:rPr>
              <a:t>value</a:t>
            </a:r>
            <a:r>
              <a:rPr lang="en-US" altLang="sv-S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altLang="sv-SE" sz="2000" dirty="0">
                <a:solidFill>
                  <a:prstClr val="black"/>
                </a:solidFill>
              </a:rPr>
              <a:t>is name of </a:t>
            </a:r>
            <a:r>
              <a:rPr lang="en-US" altLang="sv-SE" sz="2000" dirty="0" err="1">
                <a:solidFill>
                  <a:prstClr val="black"/>
                </a:solidFill>
              </a:rPr>
              <a:t>mailserver</a:t>
            </a:r>
            <a:r>
              <a:rPr lang="en-US" altLang="sv-SE" sz="2000" dirty="0">
                <a:solidFill>
                  <a:prstClr val="black"/>
                </a:solidFill>
              </a:rPr>
              <a:t> associated with</a:t>
            </a:r>
            <a:r>
              <a:rPr lang="en-US" altLang="sv-S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altLang="sv-SE" sz="2000" b="1" dirty="0">
                <a:solidFill>
                  <a:prstClr val="black"/>
                </a:solidFill>
                <a:latin typeface="Courier New" panose="02070309020205020404" pitchFamily="49" charset="0"/>
              </a:rPr>
              <a:t>name</a:t>
            </a:r>
            <a:endParaRPr lang="en-US" altLang="sv-SE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buClr>
                <a:srgbClr val="C0504D"/>
              </a:buClr>
              <a:buSzPct val="85000"/>
              <a:buFont typeface="ZapfDingbats" pitchFamily="82" charset="2"/>
              <a:buChar char="r"/>
            </a:pPr>
            <a:endParaRPr lang="en-US" altLang="sv-SE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143499" y="858082"/>
            <a:ext cx="4733301" cy="2317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sv-SE" sz="16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DNS services</a:t>
            </a:r>
          </a:p>
          <a:p>
            <a:r>
              <a:rPr lang="en-US" altLang="sv-SE" sz="1600" dirty="0" smtClean="0">
                <a:ea typeface="ＭＳ Ｐゴシック" panose="020B0600070205080204" pitchFamily="34" charset="-128"/>
              </a:rPr>
              <a:t>hostname to IP address translation</a:t>
            </a:r>
          </a:p>
          <a:p>
            <a:r>
              <a:rPr lang="en-US" altLang="sv-SE" sz="1600" dirty="0" smtClean="0">
                <a:ea typeface="ＭＳ Ｐゴシック" panose="020B0600070205080204" pitchFamily="34" charset="-128"/>
              </a:rPr>
              <a:t>host aliasing: canonical, alias </a:t>
            </a:r>
            <a:r>
              <a:rPr lang="en-US" altLang="sv-SE" sz="1600" dirty="0" smtClean="0">
                <a:ea typeface="ＭＳ Ｐゴシック" panose="020B0600070205080204" pitchFamily="34" charset="-128"/>
              </a:rPr>
              <a:t>names</a:t>
            </a:r>
          </a:p>
          <a:p>
            <a:r>
              <a:rPr lang="en-US" altLang="sv-SE" sz="1600" dirty="0" smtClean="0">
                <a:ea typeface="ＭＳ Ｐゴシック" panose="020B0600070205080204" pitchFamily="34" charset="-128"/>
              </a:rPr>
              <a:t>Info for authoritative name DNS server</a:t>
            </a:r>
            <a:endParaRPr lang="en-US" altLang="sv-SE" sz="1600" dirty="0" smtClean="0">
              <a:ea typeface="ＭＳ Ｐゴシック" panose="020B0600070205080204" pitchFamily="34" charset="-128"/>
            </a:endParaRPr>
          </a:p>
          <a:p>
            <a:r>
              <a:rPr lang="en-US" altLang="sv-SE" sz="1600" dirty="0" smtClean="0">
                <a:ea typeface="ＭＳ Ｐゴシック" panose="020B0600070205080204" pitchFamily="34" charset="-128"/>
              </a:rPr>
              <a:t>mail server aliasing</a:t>
            </a:r>
          </a:p>
          <a:p>
            <a:r>
              <a:rPr lang="en-US" altLang="sv-SE" sz="1600" dirty="0" smtClean="0">
                <a:ea typeface="ＭＳ Ｐゴシック" panose="020B0600070205080204" pitchFamily="34" charset="-128"/>
              </a:rPr>
              <a:t>load distribution</a:t>
            </a:r>
          </a:p>
          <a:p>
            <a:pPr lvl="1"/>
            <a:r>
              <a:rPr lang="en-US" altLang="sv-SE" sz="1600" dirty="0" smtClean="0">
                <a:ea typeface="ＭＳ Ｐゴシック" panose="020B0600070205080204" pitchFamily="34" charset="-128"/>
              </a:rPr>
              <a:t>replicated Web servers: many IP addresses correspond to one name</a:t>
            </a:r>
          </a:p>
          <a:p>
            <a:endParaRPr lang="en-US" altLang="sv-SE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984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uiExpand="1" build="p" animBg="1"/>
      <p:bldP spid="45065" grpId="0" animBg="1"/>
      <p:bldP spid="45066" grpId="0" animBg="1"/>
      <p:bldP spid="4506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1EBF6DC3-DC41-4F9C-B97D-AABD4D58A5B3}" type="slidenum">
              <a:rPr lang="en-US" altLang="sv-SE" sz="1200" smtClean="0">
                <a:solidFill>
                  <a:prstClr val="black"/>
                </a:solidFill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42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1970088" y="217489"/>
            <a:ext cx="7772400" cy="601663"/>
          </a:xfrm>
        </p:spPr>
        <p:txBody>
          <a:bodyPr/>
          <a:lstStyle/>
          <a:p>
            <a:r>
              <a:rPr lang="en-US" altLang="sv-SE" sz="4000" dirty="0">
                <a:ea typeface="ＭＳ Ｐゴシック" panose="020B0600070205080204" pitchFamily="34" charset="-128"/>
              </a:rPr>
              <a:t>DNS protocol, messages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5855" y="1028701"/>
            <a:ext cx="11180617" cy="841375"/>
          </a:xfrm>
        </p:spPr>
        <p:txBody>
          <a:bodyPr/>
          <a:lstStyle/>
          <a:p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query</a:t>
            </a:r>
            <a:r>
              <a:rPr lang="en-US" altLang="sv-SE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and </a:t>
            </a: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reply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messages (use UDP), both with same </a:t>
            </a: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message format</a:t>
            </a:r>
            <a:endParaRPr lang="en-US" altLang="sv-SE" dirty="0" smtClean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6087" name="Rectangle 4"/>
          <p:cNvSpPr>
            <a:spLocks noChangeArrowheads="1"/>
          </p:cNvSpPr>
          <p:nvPr/>
        </p:nvSpPr>
        <p:spPr bwMode="auto">
          <a:xfrm>
            <a:off x="1647033" y="1917701"/>
            <a:ext cx="2676723" cy="115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100000"/>
              </a:lnSpc>
              <a:buSzPct val="75000"/>
              <a:buNone/>
            </a:pPr>
            <a:r>
              <a:rPr lang="en-US" altLang="sv-SE" sz="2000" dirty="0">
                <a:solidFill>
                  <a:srgbClr val="000099"/>
                </a:solidFill>
              </a:rPr>
              <a:t>identification:</a:t>
            </a:r>
            <a:r>
              <a:rPr lang="en-US" altLang="sv-SE" sz="2000" dirty="0">
                <a:solidFill>
                  <a:prstClr val="black"/>
                </a:solidFill>
              </a:rPr>
              <a:t> 16 bit # for query, reply to query uses same #</a:t>
            </a:r>
          </a:p>
        </p:txBody>
      </p:sp>
      <p:grpSp>
        <p:nvGrpSpPr>
          <p:cNvPr id="46088" name="Group 36"/>
          <p:cNvGrpSpPr>
            <a:grpSpLocks/>
          </p:cNvGrpSpPr>
          <p:nvPr/>
        </p:nvGrpSpPr>
        <p:grpSpPr bwMode="auto">
          <a:xfrm>
            <a:off x="4773316" y="2217661"/>
            <a:ext cx="3725863" cy="4184650"/>
            <a:chOff x="2672" y="1396"/>
            <a:chExt cx="2347" cy="2636"/>
          </a:xfrm>
        </p:grpSpPr>
        <p:sp>
          <p:nvSpPr>
            <p:cNvPr id="46099" name="Rectangle 33"/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100" name="Rectangle 12"/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101" name="Line 13"/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02" name="Line 14"/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03" name="Line 15"/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04" name="Line 16"/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05" name="Line 17"/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06" name="Line 18"/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07" name="Line 19"/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08" name="Text Box 20"/>
            <p:cNvSpPr txBox="1">
              <a:spLocks noChangeArrowheads="1"/>
            </p:cNvSpPr>
            <p:nvPr/>
          </p:nvSpPr>
          <p:spPr bwMode="auto">
            <a:xfrm>
              <a:off x="2842" y="1492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identification</a:t>
              </a:r>
            </a:p>
          </p:txBody>
        </p:sp>
        <p:sp>
          <p:nvSpPr>
            <p:cNvPr id="46109" name="Text Box 21"/>
            <p:cNvSpPr txBox="1">
              <a:spLocks noChangeArrowheads="1"/>
            </p:cNvSpPr>
            <p:nvPr/>
          </p:nvSpPr>
          <p:spPr bwMode="auto">
            <a:xfrm>
              <a:off x="4180" y="1492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flags</a:t>
              </a:r>
            </a:p>
          </p:txBody>
        </p:sp>
        <p:sp>
          <p:nvSpPr>
            <p:cNvPr id="46110" name="Text Box 22"/>
            <p:cNvSpPr txBox="1">
              <a:spLocks noChangeArrowheads="1"/>
            </p:cNvSpPr>
            <p:nvPr/>
          </p:nvSpPr>
          <p:spPr bwMode="auto">
            <a:xfrm>
              <a:off x="2862" y="1780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# questions</a:t>
              </a:r>
            </a:p>
          </p:txBody>
        </p:sp>
        <p:sp>
          <p:nvSpPr>
            <p:cNvPr id="46111" name="Text Box 23"/>
            <p:cNvSpPr txBox="1">
              <a:spLocks noChangeArrowheads="1"/>
            </p:cNvSpPr>
            <p:nvPr/>
          </p:nvSpPr>
          <p:spPr bwMode="auto">
            <a:xfrm>
              <a:off x="2789" y="2417"/>
              <a:ext cx="20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questions (variable # of questions)</a:t>
              </a:r>
            </a:p>
          </p:txBody>
        </p:sp>
        <p:sp>
          <p:nvSpPr>
            <p:cNvPr id="46112" name="Text Box 26"/>
            <p:cNvSpPr txBox="1">
              <a:spLocks noChangeArrowheads="1"/>
            </p:cNvSpPr>
            <p:nvPr/>
          </p:nvSpPr>
          <p:spPr bwMode="auto">
            <a:xfrm>
              <a:off x="3866" y="2067"/>
              <a:ext cx="10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# additional RRs</a:t>
              </a:r>
            </a:p>
          </p:txBody>
        </p:sp>
        <p:sp>
          <p:nvSpPr>
            <p:cNvPr id="46113" name="Text Box 27"/>
            <p:cNvSpPr txBox="1">
              <a:spLocks noChangeArrowheads="1"/>
            </p:cNvSpPr>
            <p:nvPr/>
          </p:nvSpPr>
          <p:spPr bwMode="auto">
            <a:xfrm>
              <a:off x="2762" y="20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# authority RRs</a:t>
              </a:r>
            </a:p>
          </p:txBody>
        </p:sp>
        <p:sp>
          <p:nvSpPr>
            <p:cNvPr id="46114" name="Text Box 28"/>
            <p:cNvSpPr txBox="1">
              <a:spLocks noChangeArrowheads="1"/>
            </p:cNvSpPr>
            <p:nvPr/>
          </p:nvSpPr>
          <p:spPr bwMode="auto">
            <a:xfrm>
              <a:off x="3928" y="1786"/>
              <a:ext cx="9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# answer RRs</a:t>
              </a:r>
            </a:p>
          </p:txBody>
        </p:sp>
        <p:sp>
          <p:nvSpPr>
            <p:cNvPr id="46115" name="Text Box 30"/>
            <p:cNvSpPr txBox="1">
              <a:spLocks noChangeArrowheads="1"/>
            </p:cNvSpPr>
            <p:nvPr/>
          </p:nvSpPr>
          <p:spPr bwMode="auto">
            <a:xfrm>
              <a:off x="2983" y="2848"/>
              <a:ext cx="16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answers (variable # of RRs)</a:t>
              </a:r>
            </a:p>
          </p:txBody>
        </p:sp>
        <p:sp>
          <p:nvSpPr>
            <p:cNvPr id="46116" name="Text Box 31"/>
            <p:cNvSpPr txBox="1">
              <a:spLocks noChangeArrowheads="1"/>
            </p:cNvSpPr>
            <p:nvPr/>
          </p:nvSpPr>
          <p:spPr bwMode="auto">
            <a:xfrm>
              <a:off x="3002" y="3280"/>
              <a:ext cx="17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authority (variable # of RRs)</a:t>
              </a:r>
            </a:p>
          </p:txBody>
        </p:sp>
        <p:sp>
          <p:nvSpPr>
            <p:cNvPr id="46117" name="Text Box 32"/>
            <p:cNvSpPr txBox="1">
              <a:spLocks noChangeArrowheads="1"/>
            </p:cNvSpPr>
            <p:nvPr/>
          </p:nvSpPr>
          <p:spPr bwMode="auto">
            <a:xfrm>
              <a:off x="2811" y="3700"/>
              <a:ext cx="20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solidFill>
                    <a:prstClr val="black"/>
                  </a:solidFill>
                  <a:latin typeface="Arial" panose="020B0604020202020204" pitchFamily="34" charset="0"/>
                </a:rPr>
                <a:t>additional info (variable # of RRs)</a:t>
              </a:r>
            </a:p>
          </p:txBody>
        </p:sp>
      </p:grpSp>
      <p:sp>
        <p:nvSpPr>
          <p:cNvPr id="46089" name="Line 34"/>
          <p:cNvSpPr>
            <a:spLocks noChangeShapeType="1"/>
          </p:cNvSpPr>
          <p:nvPr/>
        </p:nvSpPr>
        <p:spPr bwMode="auto">
          <a:xfrm flipV="1">
            <a:off x="3804420" y="2410506"/>
            <a:ext cx="1165225" cy="327025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6090" name="Line 35"/>
          <p:cNvSpPr>
            <a:spLocks noChangeShapeType="1"/>
          </p:cNvSpPr>
          <p:nvPr/>
        </p:nvSpPr>
        <p:spPr bwMode="auto">
          <a:xfrm flipH="1" flipV="1">
            <a:off x="8229600" y="2547938"/>
            <a:ext cx="491828" cy="9525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46091" name="Group 60"/>
          <p:cNvGrpSpPr>
            <a:grpSpLocks/>
          </p:cNvGrpSpPr>
          <p:nvPr/>
        </p:nvGrpSpPr>
        <p:grpSpPr bwMode="auto">
          <a:xfrm>
            <a:off x="4824909" y="1951077"/>
            <a:ext cx="1747837" cy="274638"/>
            <a:chOff x="2691" y="1194"/>
            <a:chExt cx="1101" cy="173"/>
          </a:xfrm>
        </p:grpSpPr>
        <p:sp>
          <p:nvSpPr>
            <p:cNvPr id="46096" name="Text Box 57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200" dirty="0">
                  <a:solidFill>
                    <a:prstClr val="black"/>
                  </a:solidFill>
                  <a:latin typeface="Arial" panose="020B0604020202020204" pitchFamily="34" charset="0"/>
                </a:rPr>
                <a:t>2 bytes</a:t>
              </a:r>
            </a:p>
          </p:txBody>
        </p:sp>
        <p:sp>
          <p:nvSpPr>
            <p:cNvPr id="46097" name="Line 58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098" name="Line 59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6092" name="Group 61"/>
          <p:cNvGrpSpPr>
            <a:grpSpLocks/>
          </p:cNvGrpSpPr>
          <p:nvPr/>
        </p:nvGrpSpPr>
        <p:grpSpPr bwMode="auto">
          <a:xfrm>
            <a:off x="6632699" y="1963779"/>
            <a:ext cx="1747837" cy="274638"/>
            <a:chOff x="2691" y="1194"/>
            <a:chExt cx="1101" cy="173"/>
          </a:xfrm>
        </p:grpSpPr>
        <p:sp>
          <p:nvSpPr>
            <p:cNvPr id="46093" name="Text Box 62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C0504D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200">
                  <a:solidFill>
                    <a:prstClr val="black"/>
                  </a:solidFill>
                  <a:latin typeface="Arial" panose="020B0604020202020204" pitchFamily="34" charset="0"/>
                </a:rPr>
                <a:t>2 bytes</a:t>
              </a:r>
            </a:p>
          </p:txBody>
        </p:sp>
        <p:sp>
          <p:nvSpPr>
            <p:cNvPr id="46094" name="Line 63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095" name="Line 64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530929" y="2267407"/>
            <a:ext cx="23185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altLang="sv-SE" sz="2400" dirty="0">
                <a:solidFill>
                  <a:srgbClr val="000099"/>
                </a:solidFill>
              </a:rPr>
              <a:t>flags: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sv-SE" dirty="0">
                <a:solidFill>
                  <a:prstClr val="black"/>
                </a:solidFill>
              </a:rPr>
              <a:t>query or reply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sv-SE" dirty="0">
                <a:solidFill>
                  <a:prstClr val="black"/>
                </a:solidFill>
              </a:rPr>
              <a:t>recursion desired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sv-SE" dirty="0">
                <a:solidFill>
                  <a:prstClr val="black"/>
                </a:solidFill>
              </a:rPr>
              <a:t>recursion available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sv-SE" dirty="0">
                <a:solidFill>
                  <a:prstClr val="black"/>
                </a:solidFill>
              </a:rPr>
              <a:t>reply is authoritative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985964" y="3703638"/>
            <a:ext cx="19018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dirty="0">
                <a:solidFill>
                  <a:prstClr val="black"/>
                </a:solidFill>
              </a:rPr>
              <a:t>name, type fields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dirty="0">
                <a:solidFill>
                  <a:prstClr val="black"/>
                </a:solidFill>
              </a:rPr>
              <a:t> for a query</a:t>
            </a:r>
            <a:endParaRPr lang="en-US" altLang="sv-SE" sz="2400" dirty="0">
              <a:solidFill>
                <a:prstClr val="black"/>
              </a:solidFill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722439" y="4425950"/>
            <a:ext cx="2168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prstClr val="black"/>
                </a:solidFill>
              </a:rPr>
              <a:t>RRs in response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prstClr val="black"/>
                </a:solidFill>
              </a:rPr>
              <a:t>to query</a:t>
            </a:r>
            <a:endParaRPr lang="en-US" altLang="sv-SE" sz="2400">
              <a:solidFill>
                <a:prstClr val="black"/>
              </a:solidFill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581150" y="5078413"/>
            <a:ext cx="23129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prstClr val="black"/>
                </a:solidFill>
              </a:rPr>
              <a:t>records for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prstClr val="black"/>
                </a:solidFill>
              </a:rPr>
              <a:t>authoritative servers</a:t>
            </a:r>
            <a:endParaRPr lang="en-US" altLang="sv-SE" sz="2400">
              <a:solidFill>
                <a:prstClr val="black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487488" y="5797550"/>
            <a:ext cx="239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dirty="0">
                <a:solidFill>
                  <a:prstClr val="black"/>
                </a:solidFill>
              </a:rPr>
              <a:t>additional </a:t>
            </a:r>
            <a:r>
              <a:rPr lang="en-US" altLang="ja-JP" sz="2000" dirty="0" smtClean="0">
                <a:solidFill>
                  <a:prstClr val="black"/>
                </a:solidFill>
              </a:rPr>
              <a:t>helpful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dirty="0">
                <a:solidFill>
                  <a:prstClr val="black"/>
                </a:solidFill>
              </a:rPr>
              <a:t>info that may be used</a:t>
            </a:r>
            <a:endParaRPr lang="en-US" altLang="sv-SE" sz="2400" dirty="0">
              <a:solidFill>
                <a:prstClr val="black"/>
              </a:solidFill>
            </a:endParaRPr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 flipH="1">
            <a:off x="3902075" y="6062663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3910013" y="5403850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 flipH="1">
            <a:off x="3917950" y="4745038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 flipH="1">
            <a:off x="3903663" y="4019550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8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4EDB29EA-6CBD-4E42-809A-3364EADE33CE}" type="slidenum">
              <a:rPr lang="en-US" altLang="sv-SE" sz="1200" smtClean="0">
                <a:solidFill>
                  <a:prstClr val="black"/>
                </a:solidFill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43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146051"/>
            <a:ext cx="10708104" cy="969963"/>
          </a:xfrm>
        </p:spPr>
        <p:txBody>
          <a:bodyPr/>
          <a:lstStyle/>
          <a:p>
            <a:r>
              <a:rPr lang="en-US" altLang="sv-SE" sz="4000" dirty="0">
                <a:ea typeface="ＭＳ Ｐゴシック" panose="020B0600070205080204" pitchFamily="34" charset="-128"/>
              </a:rPr>
              <a:t>DNS: </a:t>
            </a:r>
            <a:r>
              <a:rPr lang="en-US" altLang="sv-SE" sz="4000" dirty="0" smtClean="0">
                <a:ea typeface="ＭＳ Ｐゴシック" panose="020B0600070205080204" pitchFamily="34" charset="-128"/>
              </a:rPr>
              <a:t>side note on caching / updating </a:t>
            </a:r>
            <a:r>
              <a:rPr lang="en-US" altLang="sv-SE" sz="4000" dirty="0">
                <a:ea typeface="ＭＳ Ｐゴシック" panose="020B0600070205080204" pitchFamily="34" charset="-128"/>
              </a:rPr>
              <a:t>records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195389"/>
            <a:ext cx="10806545" cy="4651230"/>
          </a:xfrm>
        </p:spPr>
        <p:txBody>
          <a:bodyPr/>
          <a:lstStyle/>
          <a:p>
            <a:r>
              <a:rPr lang="en-US" altLang="sv-SE" dirty="0" smtClean="0">
                <a:ea typeface="ＭＳ Ｐゴシック" panose="020B0600070205080204" pitchFamily="34" charset="-128"/>
              </a:rPr>
              <a:t>once (any) name server learns mapping, it </a:t>
            </a:r>
            <a:r>
              <a:rPr lang="en-US" altLang="sv-SE" i="1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caches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mapping 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cache entries timeout after some time (TTL)</a:t>
            </a:r>
          </a:p>
          <a:p>
            <a:r>
              <a:rPr lang="en-US" altLang="sv-SE" dirty="0" smtClean="0">
                <a:ea typeface="ＭＳ Ｐゴシック" panose="020B0600070205080204" pitchFamily="34" charset="-128"/>
              </a:rPr>
              <a:t>cached entries may be </a:t>
            </a: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out-of-date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(best effort name-to-address translation!)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if name host changes IP address, may not be known Internet-wide until all TTLs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expire</a:t>
            </a:r>
          </a:p>
          <a:p>
            <a:pPr lvl="1"/>
            <a:endParaRPr lang="en-US" altLang="sv-SE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sv-SE" dirty="0" smtClean="0">
              <a:ea typeface="ＭＳ Ｐゴシック" panose="020B0600070205080204" pitchFamily="34" charset="-128"/>
            </a:endParaRPr>
          </a:p>
          <a:p>
            <a:r>
              <a:rPr lang="en-US" altLang="sv-SE" dirty="0" smtClean="0">
                <a:ea typeface="ＭＳ Ｐゴシック" panose="020B0600070205080204" pitchFamily="34" charset="-128"/>
              </a:rPr>
              <a:t>update/notify mechanisms proposed IETF standard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RFC 2136</a:t>
            </a:r>
          </a:p>
        </p:txBody>
      </p:sp>
    </p:spTree>
    <p:extLst>
      <p:ext uri="{BB962C8B-B14F-4D97-AF65-F5344CB8AC3E}">
        <p14:creationId xmlns:p14="http://schemas.microsoft.com/office/powerpoint/2010/main" val="37234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4951C221-367F-4973-94C6-1BE7EFC55F8F}" type="slidenum">
              <a:rPr lang="en-US" altLang="sv-SE" sz="1200" smtClean="0">
                <a:solidFill>
                  <a:prstClr val="black"/>
                </a:solidFill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44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2039888" y="50802"/>
            <a:ext cx="7772400" cy="903287"/>
          </a:xfrm>
        </p:spPr>
        <p:txBody>
          <a:bodyPr/>
          <a:lstStyle/>
          <a:p>
            <a:r>
              <a:rPr lang="en-US" altLang="sv-SE" smtClean="0">
                <a:ea typeface="ＭＳ Ｐゴシック" panose="020B0600070205080204" pitchFamily="34" charset="-128"/>
              </a:rPr>
              <a:t>Inserting records into </a:t>
            </a:r>
            <a:r>
              <a:rPr lang="en-US" altLang="sv-SE" sz="4000">
                <a:ea typeface="ＭＳ Ｐゴシック" panose="020B0600070205080204" pitchFamily="34" charset="-128"/>
              </a:rPr>
              <a:t>DNS</a:t>
            </a:r>
          </a:p>
        </p:txBody>
      </p:sp>
      <p:sp>
        <p:nvSpPr>
          <p:cNvPr id="481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8475" y="954089"/>
            <a:ext cx="7249124" cy="5564186"/>
          </a:xfrm>
        </p:spPr>
        <p:txBody>
          <a:bodyPr/>
          <a:lstStyle/>
          <a:p>
            <a:r>
              <a:rPr lang="en-US" altLang="sv-SE" dirty="0" smtClean="0">
                <a:ea typeface="ＭＳ Ｐゴシック" panose="020B0600070205080204" pitchFamily="34" charset="-128"/>
              </a:rPr>
              <a:t>example: new startup 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Network Utopia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”</a:t>
            </a:r>
            <a:endParaRPr lang="en-US" altLang="ja-JP" dirty="0" smtClean="0">
              <a:ea typeface="ＭＳ Ｐゴシック" panose="020B0600070205080204" pitchFamily="34" charset="-128"/>
            </a:endParaRPr>
          </a:p>
          <a:p>
            <a:r>
              <a:rPr lang="en-US" altLang="sv-SE" dirty="0" smtClean="0">
                <a:ea typeface="ＭＳ Ｐゴシック" panose="020B0600070205080204" pitchFamily="34" charset="-128"/>
              </a:rPr>
              <a:t>register name networkuptopia.com at </a:t>
            </a: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DNS registrar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(e.g., Network Solutions)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provide names, IP addresses of </a:t>
            </a:r>
            <a:r>
              <a:rPr lang="en-US" altLang="sv-SE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authoritative name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server </a:t>
            </a:r>
            <a:endParaRPr lang="en-US" altLang="sv-SE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sv-SE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registrar </a:t>
            </a:r>
            <a:r>
              <a:rPr lang="en-US" altLang="sv-SE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inserts two RRs into .com TLD server:</a:t>
            </a:r>
            <a:r>
              <a:rPr lang="en-US" altLang="sv-SE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sv-SE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sv-SE" sz="2000" b="1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(networkutopia.com, dns1.networkutopia.com, NS)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sv-SE" sz="2000" b="1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(dns1.networkutopia.com, 212.212.212.1, A)</a:t>
            </a:r>
            <a:endParaRPr lang="en-US" altLang="sv-SE" dirty="0" smtClean="0">
              <a:solidFill>
                <a:srgbClr val="FF0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sv-SE" dirty="0" smtClean="0">
                <a:ea typeface="ＭＳ Ｐゴシック" panose="020B0600070205080204" pitchFamily="34" charset="-128"/>
              </a:rPr>
              <a:t>Adding a </a:t>
            </a:r>
            <a:r>
              <a:rPr lang="en-US" altLang="sv-SE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new host/service to domain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sv-SE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Add to authoritative name server</a:t>
            </a:r>
          </a:p>
          <a:p>
            <a:pPr lvl="2"/>
            <a:r>
              <a:rPr lang="en-US" altLang="sv-SE" dirty="0" smtClean="0">
                <a:ea typeface="ＭＳ Ｐゴシック" panose="020B0600070205080204" pitchFamily="34" charset="-128"/>
              </a:rPr>
              <a:t>type A record for www.networkuptopia.com	</a:t>
            </a:r>
          </a:p>
          <a:p>
            <a:pPr lvl="2"/>
            <a:r>
              <a:rPr lang="en-US" altLang="sv-SE" dirty="0" smtClean="0">
                <a:ea typeface="ＭＳ Ｐゴシック" panose="020B0600070205080204" pitchFamily="34" charset="-128"/>
              </a:rPr>
              <a:t>type MX record for networkutopia.com (mail)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333302" y="4881564"/>
            <a:ext cx="17620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 dirty="0">
                <a:solidFill>
                  <a:prstClr val="black"/>
                </a:solidFill>
              </a:rPr>
              <a:t>requesting </a:t>
            </a:r>
            <a:r>
              <a:rPr lang="en-US" altLang="sv-SE" sz="1800" dirty="0" smtClean="0">
                <a:solidFill>
                  <a:prstClr val="black"/>
                </a:solidFill>
              </a:rPr>
              <a:t>host</a:t>
            </a:r>
            <a:endParaRPr lang="en-US" altLang="sv-SE" sz="2400" dirty="0">
              <a:solidFill>
                <a:prstClr val="black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9814012" y="855197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800" dirty="0">
                <a:solidFill>
                  <a:prstClr val="black"/>
                </a:solidFill>
              </a:rPr>
              <a:t>root DNS server</a:t>
            </a:r>
            <a:endParaRPr lang="en-US" altLang="sv-SE" sz="1600" dirty="0">
              <a:solidFill>
                <a:prstClr val="black"/>
              </a:solidFill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7744981" y="1936636"/>
            <a:ext cx="1162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600" i="1" dirty="0" smtClean="0">
                <a:solidFill>
                  <a:srgbClr val="000099"/>
                </a:solidFill>
              </a:rPr>
              <a:t>Local DNS</a:t>
            </a:r>
            <a:endParaRPr lang="en-US" altLang="sv-SE" sz="1600" i="1" dirty="0">
              <a:solidFill>
                <a:srgbClr val="000099"/>
              </a:solidFill>
            </a:endParaRPr>
          </a:p>
        </p:txBody>
      </p:sp>
      <p:sp>
        <p:nvSpPr>
          <p:cNvPr id="20" name="Text Box 60"/>
          <p:cNvSpPr txBox="1">
            <a:spLocks noChangeArrowheads="1"/>
          </p:cNvSpPr>
          <p:nvPr/>
        </p:nvSpPr>
        <p:spPr bwMode="auto">
          <a:xfrm>
            <a:off x="9295736" y="4368082"/>
            <a:ext cx="28696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sv-SE" sz="1400" b="1" dirty="0">
                <a:solidFill>
                  <a:srgbClr val="FF0000"/>
                </a:solidFill>
                <a:latin typeface="Courier New" panose="02070309020205020404" pitchFamily="49" charset="0"/>
              </a:rPr>
              <a:t>authoritative name </a:t>
            </a:r>
            <a:r>
              <a:rPr lang="en-US" altLang="sv-SE" sz="14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server</a:t>
            </a:r>
          </a:p>
          <a:p>
            <a:pPr algn="ctr">
              <a:spcBef>
                <a:spcPct val="0"/>
              </a:spcBef>
            </a:pPr>
            <a:r>
              <a:rPr lang="en-US" altLang="sv-SE" sz="14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dns1.networkutopia.com</a:t>
            </a:r>
            <a:endParaRPr lang="en-US" altLang="sv-SE" sz="1100" dirty="0">
              <a:solidFill>
                <a:prstClr val="black"/>
              </a:solidFill>
            </a:endParaRPr>
          </a:p>
        </p:txBody>
      </p:sp>
      <p:grpSp>
        <p:nvGrpSpPr>
          <p:cNvPr id="25" name="Group 86"/>
          <p:cNvGrpSpPr>
            <a:grpSpLocks/>
          </p:cNvGrpSpPr>
          <p:nvPr/>
        </p:nvGrpSpPr>
        <p:grpSpPr bwMode="auto">
          <a:xfrm flipH="1">
            <a:off x="10360613" y="5091114"/>
            <a:ext cx="925513" cy="795337"/>
            <a:chOff x="-44" y="1473"/>
            <a:chExt cx="981" cy="1105"/>
          </a:xfrm>
        </p:grpSpPr>
        <p:pic>
          <p:nvPicPr>
            <p:cNvPr id="26" name="Picture 8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8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89"/>
          <p:cNvGrpSpPr>
            <a:grpSpLocks/>
          </p:cNvGrpSpPr>
          <p:nvPr/>
        </p:nvGrpSpPr>
        <p:grpSpPr bwMode="auto">
          <a:xfrm>
            <a:off x="7899988" y="4244975"/>
            <a:ext cx="925513" cy="795338"/>
            <a:chOff x="-44" y="1473"/>
            <a:chExt cx="981" cy="1105"/>
          </a:xfrm>
        </p:grpSpPr>
        <p:pic>
          <p:nvPicPr>
            <p:cNvPr id="29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125"/>
          <p:cNvGrpSpPr>
            <a:grpSpLocks/>
          </p:cNvGrpSpPr>
          <p:nvPr/>
        </p:nvGrpSpPr>
        <p:grpSpPr bwMode="auto">
          <a:xfrm>
            <a:off x="10360613" y="3743325"/>
            <a:ext cx="390525" cy="641350"/>
            <a:chOff x="4140" y="429"/>
            <a:chExt cx="1425" cy="2396"/>
          </a:xfrm>
        </p:grpSpPr>
        <p:sp>
          <p:nvSpPr>
            <p:cNvPr id="32" name="Freeform 12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3" name="Rectangle 127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34" name="Freeform 12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" name="Freeform 12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" name="Rectangle 130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37" name="Group 13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2" name="AutoShape 13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AutoShape 133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" name="Rectangle 134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39" name="Group 13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0" name="AutoShape 13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AutoShape 137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0" name="Rectangle 138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41" name="Rectangle 139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42" name="Group 14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8" name="AutoShape 14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AutoShape 1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" name="Freeform 14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4" name="Group 14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6" name="AutoShape 145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AutoShape 146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5" name="Rectangle 147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46" name="Freeform 14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7" name="Freeform 14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8" name="Oval 150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49" name="Freeform 15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0" name="AutoShape 152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1" name="AutoShape 153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2" name="Oval 154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3" name="Oval 155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" name="Oval 156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55" name="Rectangle 157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oup 158"/>
          <p:cNvGrpSpPr>
            <a:grpSpLocks/>
          </p:cNvGrpSpPr>
          <p:nvPr/>
        </p:nvGrpSpPr>
        <p:grpSpPr bwMode="auto">
          <a:xfrm>
            <a:off x="8357188" y="2230438"/>
            <a:ext cx="390525" cy="641350"/>
            <a:chOff x="4140" y="429"/>
            <a:chExt cx="1425" cy="2396"/>
          </a:xfrm>
        </p:grpSpPr>
        <p:sp>
          <p:nvSpPr>
            <p:cNvPr id="65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6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67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8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9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70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" name="AutoShape 16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AutoShape 166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1" name="Rectangle 167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72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" name="AutoShape 1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AutoShape 170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3" name="Rectangle 171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74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75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" name="AutoShape 17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AutoShape 1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6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77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" name="AutoShape 178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AutoShape 17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 180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79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0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1" name="Oval 183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82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" name="AutoShape 185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84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85" name="Oval 187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86" name="Oval 188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7" name="Oval 189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88" name="Rectangle 190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24"/>
          <p:cNvGrpSpPr>
            <a:grpSpLocks/>
          </p:cNvGrpSpPr>
          <p:nvPr/>
        </p:nvGrpSpPr>
        <p:grpSpPr bwMode="auto">
          <a:xfrm>
            <a:off x="9511301" y="968375"/>
            <a:ext cx="390525" cy="641350"/>
            <a:chOff x="4140" y="429"/>
            <a:chExt cx="1425" cy="2396"/>
          </a:xfrm>
        </p:grpSpPr>
        <p:sp>
          <p:nvSpPr>
            <p:cNvPr id="98" name="Freeform 2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9" name="Rectangle 226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00" name="Freeform 2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1" name="Freeform 2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2" name="Rectangle 229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03" name="Group 2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8" name="AutoShape 2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AutoShape 23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4" name="Rectangle 233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05" name="Group 2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6" name="AutoShape 235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AutoShape 23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6" name="Rectangle 237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07" name="Rectangle 238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08" name="Group 2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4" name="AutoShape 24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AutoShape 2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9" name="Freeform 2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0" name="Group 2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2" name="AutoShape 244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AutoShape 245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1" name="Rectangle 246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12" name="Freeform 2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" name="Freeform 2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4" name="Oval 249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15" name="Freeform 2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6" name="AutoShape 251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17" name="AutoShape 252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18" name="Oval 253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19" name="Oval 254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0" name="Oval 255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21" name="Rectangle 256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30" name="Group 257"/>
          <p:cNvGrpSpPr>
            <a:grpSpLocks/>
          </p:cNvGrpSpPr>
          <p:nvPr/>
        </p:nvGrpSpPr>
        <p:grpSpPr bwMode="auto">
          <a:xfrm>
            <a:off x="10327276" y="2220913"/>
            <a:ext cx="390525" cy="641350"/>
            <a:chOff x="4140" y="429"/>
            <a:chExt cx="1425" cy="2396"/>
          </a:xfrm>
        </p:grpSpPr>
        <p:sp>
          <p:nvSpPr>
            <p:cNvPr id="131" name="Freeform 2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2" name="Rectangle 259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33" name="Freeform 2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4" name="Freeform 2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35" name="Rectangle 262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36" name="Group 2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61" name="AutoShape 26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AutoShape 265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7" name="Rectangle 266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38" name="Group 2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" name="AutoShape 268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AutoShape 269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9" name="Rectangle 270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0" name="Rectangle 271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grpSp>
          <p:nvGrpSpPr>
            <p:cNvPr id="141" name="Group 2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" name="AutoShape 27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AutoShape 274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2" name="Freeform 2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43" name="Group 2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5" name="AutoShape 277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AutoShape 278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4" name="Rectangle 279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5" name="Freeform 2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6" name="Freeform 2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7" name="Oval 282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48" name="Freeform 2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9" name="AutoShape 284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0" name="AutoShape 285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1" name="Oval 286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2" name="Oval 287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3" name="Oval 288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  <p:sp>
          <p:nvSpPr>
            <p:cNvPr id="154" name="Rectangle 289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prstClr val="black"/>
                </a:solidFill>
              </a:endParaRP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V="1">
            <a:off x="6966284" y="2490886"/>
            <a:ext cx="3236495" cy="8899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0303814" y="1794387"/>
            <a:ext cx="1750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sv-SE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.com TLD </a:t>
            </a:r>
            <a:r>
              <a:rPr lang="en-US" altLang="sv-SE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server:</a:t>
            </a:r>
            <a:endParaRPr lang="sv-SE" sz="1200" dirty="0"/>
          </a:p>
        </p:txBody>
      </p:sp>
      <p:cxnSp>
        <p:nvCxnSpPr>
          <p:cNvPr id="166" name="Straight Arrow Connector 165"/>
          <p:cNvCxnSpPr/>
          <p:nvPr/>
        </p:nvCxnSpPr>
        <p:spPr>
          <a:xfrm flipV="1">
            <a:off x="5829984" y="4881564"/>
            <a:ext cx="4530629" cy="100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9277254" y="1714556"/>
            <a:ext cx="3031496" cy="393605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5" name="Rectangle 164"/>
          <p:cNvSpPr/>
          <p:nvPr/>
        </p:nvSpPr>
        <p:spPr>
          <a:xfrm>
            <a:off x="9908525" y="5858913"/>
            <a:ext cx="2136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/>
              <a:t>Network</a:t>
            </a:r>
            <a:r>
              <a:rPr lang="sv-SE" dirty="0"/>
              <a:t> </a:t>
            </a:r>
            <a:r>
              <a:rPr lang="sv-SE" dirty="0" smtClean="0"/>
              <a:t>Utopia </a:t>
            </a:r>
            <a:r>
              <a:rPr lang="sv-SE" dirty="0" err="1" smtClean="0"/>
              <a:t>host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36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 smtClean="0">
                <a:ea typeface="ＭＳ Ｐゴシック" panose="020B0600070205080204" pitchFamily="34" charset="-128"/>
              </a:rPr>
              <a:t>DNS and security risks</a:t>
            </a:r>
          </a:p>
        </p:txBody>
      </p:sp>
      <p:sp>
        <p:nvSpPr>
          <p:cNvPr id="49155" name="Content Placeholder 5"/>
          <p:cNvSpPr>
            <a:spLocks noGrp="1"/>
          </p:cNvSpPr>
          <p:nvPr>
            <p:ph sz="half" idx="1"/>
          </p:nvPr>
        </p:nvSpPr>
        <p:spPr>
          <a:xfrm>
            <a:off x="346364" y="1124744"/>
            <a:ext cx="5643212" cy="518457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dirty="0" smtClean="0">
                <a:solidFill>
                  <a:srgbClr val="22228B"/>
                </a:solidFill>
                <a:ea typeface="ＭＳ Ｐゴシック" panose="020B0600070205080204" pitchFamily="34" charset="-128"/>
              </a:rPr>
              <a:t>DDoS attacks</a:t>
            </a:r>
          </a:p>
          <a:p>
            <a:r>
              <a:rPr lang="en-US" altLang="sv-SE" dirty="0" smtClean="0">
                <a:ea typeface="ＭＳ Ｐゴシック" panose="020B0600070205080204" pitchFamily="34" charset="-128"/>
              </a:rPr>
              <a:t>Bombard root servers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Mitigation (it actually works </a:t>
            </a:r>
            <a:r>
              <a:rPr lang="en-US" altLang="sv-SE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)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: local DNS servers cache IPs of TLD servers, allowing root server bypass</a:t>
            </a:r>
          </a:p>
          <a:p>
            <a:r>
              <a:rPr lang="en-US" altLang="sv-SE" dirty="0" smtClean="0">
                <a:ea typeface="ＭＳ Ｐゴシック" panose="020B0600070205080204" pitchFamily="34" charset="-128"/>
              </a:rPr>
              <a:t>Bombard TLD servers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Potentially more dangerous</a:t>
            </a:r>
          </a:p>
          <a:p>
            <a:pPr>
              <a:buFont typeface="Comic Sans MS" panose="030F0702030302020204" pitchFamily="66" charset="0"/>
              <a:buAutoNum type="arabicPeriod"/>
            </a:pP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124744"/>
            <a:ext cx="5403304" cy="5184576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Redirect attacks</a:t>
            </a:r>
          </a:p>
          <a:p>
            <a:pPr>
              <a:defRPr/>
            </a:pPr>
            <a:r>
              <a:rPr lang="en-US" dirty="0" smtClean="0"/>
              <a:t>Man-in-middle</a:t>
            </a:r>
          </a:p>
          <a:p>
            <a:pPr lvl="1">
              <a:defRPr/>
            </a:pPr>
            <a:r>
              <a:rPr lang="en-US" dirty="0" smtClean="0"/>
              <a:t>Intercept queries</a:t>
            </a:r>
          </a:p>
          <a:p>
            <a:pPr>
              <a:defRPr/>
            </a:pPr>
            <a:r>
              <a:rPr lang="en-US" dirty="0" smtClean="0"/>
              <a:t>DNS poisoning</a:t>
            </a:r>
          </a:p>
          <a:p>
            <a:pPr lvl="1">
              <a:defRPr/>
            </a:pPr>
            <a:r>
              <a:rPr lang="en-US" dirty="0" smtClean="0"/>
              <a:t>Send bogus replies to DNS server, which </a:t>
            </a:r>
            <a:r>
              <a:rPr lang="en-US" dirty="0" smtClean="0"/>
              <a:t>it caches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Exploit DNS for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DDoS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 smtClean="0"/>
              <a:t>Send queries with spoofed source </a:t>
            </a:r>
            <a:r>
              <a:rPr lang="en-US" dirty="0" smtClean="0"/>
              <a:t>address</a:t>
            </a:r>
            <a:endParaRPr lang="en-US" dirty="0" smtClean="0"/>
          </a:p>
        </p:txBody>
      </p:sp>
      <p:sp>
        <p:nvSpPr>
          <p:cNvPr id="491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4B327057-E65C-46B8-8AB1-F0A54FA6C6C8}" type="slidenum">
              <a:rPr lang="en-US" altLang="sv-SE" sz="1200" smtClean="0">
                <a:solidFill>
                  <a:prstClr val="black"/>
                </a:solidFill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45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7521A502-519F-4148-982B-63787B3B78AF}" type="slidenum">
              <a:rPr lang="en-US" altLang="sv-SE" sz="1200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46</a:t>
            </a:fld>
            <a:endParaRPr lang="en-US" altLang="sv-SE" sz="12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922" y="0"/>
            <a:ext cx="4005262" cy="819150"/>
          </a:xfrm>
        </p:spPr>
        <p:txBody>
          <a:bodyPr/>
          <a:lstStyle/>
          <a:p>
            <a:r>
              <a:rPr lang="en-US" altLang="sv-SE" dirty="0" smtClean="0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0413" y="1268760"/>
            <a:ext cx="7449963" cy="4455120"/>
          </a:xfrm>
          <a:noFill/>
        </p:spPr>
        <p:txBody>
          <a:bodyPr/>
          <a:lstStyle/>
          <a:p>
            <a:r>
              <a:rPr lang="en-US" altLang="sv-SE" sz="2400" dirty="0">
                <a:ea typeface="ＭＳ Ｐゴシック" panose="020B0600070205080204" pitchFamily="34" charset="-128"/>
              </a:rPr>
              <a:t>Addressing and Applications needs from 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Transport </a:t>
            </a:r>
            <a:r>
              <a:rPr lang="en-US" altLang="sv-SE" sz="2400" dirty="0">
                <a:ea typeface="ＭＳ Ｐゴシック" panose="020B0600070205080204" pitchFamily="34" charset="-128"/>
              </a:rPr>
              <a:t>layer</a:t>
            </a:r>
          </a:p>
          <a:p>
            <a:r>
              <a:rPr lang="en-US" altLang="sv-SE" sz="2400" dirty="0">
                <a:ea typeface="ＭＳ Ｐゴシック" panose="020B0600070205080204" pitchFamily="34" charset="-128"/>
              </a:rPr>
              <a:t>A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pplication </a:t>
            </a:r>
            <a:r>
              <a:rPr lang="en-US" altLang="sv-SE" sz="2400" dirty="0">
                <a:ea typeface="ＭＳ Ｐゴシック" panose="020B0600070205080204" pitchFamily="34" charset="-128"/>
              </a:rPr>
              <a:t>architectures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client-server</a:t>
            </a:r>
          </a:p>
          <a:p>
            <a:pPr lvl="1"/>
            <a:r>
              <a:rPr lang="en-US" altLang="sv-SE" i="1" dirty="0" smtClean="0">
                <a:ea typeface="ＭＳ Ｐゴシック" panose="020B0600070205080204" pitchFamily="34" charset="-128"/>
              </a:rPr>
              <a:t>(p2p: will study later in the course, after the layers-centered study)</a:t>
            </a:r>
          </a:p>
          <a:p>
            <a:pPr>
              <a:lnSpc>
                <a:spcPct val="100000"/>
              </a:lnSpc>
              <a:buSzPct val="75000"/>
            </a:pPr>
            <a:r>
              <a:rPr lang="en-US" altLang="sv-SE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specific protocols:</a:t>
            </a:r>
          </a:p>
          <a:p>
            <a:pPr lvl="1">
              <a:lnSpc>
                <a:spcPct val="100000"/>
              </a:lnSpc>
            </a:pPr>
            <a:r>
              <a:rPr lang="en-US" altLang="sv-SE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Http (connection to programming assignment)</a:t>
            </a:r>
          </a:p>
          <a:p>
            <a:pPr lvl="2"/>
            <a:r>
              <a:rPr lang="en-US" altLang="sv-SE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Caching </a:t>
            </a:r>
            <a:r>
              <a:rPr lang="en-US" altLang="sv-SE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etc</a:t>
            </a:r>
            <a:endParaRPr lang="en-US" altLang="sv-SE" dirty="0" smtClean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altLang="sv-SE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SMTP (POP, IMAP)</a:t>
            </a:r>
          </a:p>
          <a:p>
            <a:pPr lvl="1">
              <a:lnSpc>
                <a:spcPct val="100000"/>
              </a:lnSpc>
            </a:pPr>
            <a:r>
              <a:rPr lang="en-US" altLang="sv-SE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DNS</a:t>
            </a:r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6491288" y="1809750"/>
            <a:ext cx="39624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SzPct val="75000"/>
            </a:pPr>
            <a:endParaRPr lang="en-US" altLang="sv-SE">
              <a:solidFill>
                <a:srgbClr val="000000"/>
              </a:solidFill>
            </a:endParaRPr>
          </a:p>
        </p:txBody>
      </p:sp>
      <p:pic>
        <p:nvPicPr>
          <p:cNvPr id="8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5323" y="5417854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91138" y="4298960"/>
            <a:ext cx="3560535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Coming soon, after a </a:t>
            </a:r>
            <a:r>
              <a:rPr lang="en-US" dirty="0" smtClean="0">
                <a:solidFill>
                  <a:srgbClr val="C00000"/>
                </a:solidFill>
              </a:rPr>
              <a:t>pass </a:t>
            </a:r>
            <a:r>
              <a:rPr lang="en-US" dirty="0">
                <a:solidFill>
                  <a:srgbClr val="C00000"/>
                </a:solidFill>
              </a:rPr>
              <a:t>of the 4 top layers</a:t>
            </a:r>
          </a:p>
          <a:p>
            <a:r>
              <a:rPr lang="en-US" dirty="0">
                <a:solidFill>
                  <a:prstClr val="black"/>
                </a:solidFill>
              </a:rPr>
              <a:t>- P2P applications</a:t>
            </a:r>
          </a:p>
          <a:p>
            <a:r>
              <a:rPr lang="en-US" dirty="0">
                <a:solidFill>
                  <a:prstClr val="black"/>
                </a:solidFill>
              </a:rPr>
              <a:t>- video </a:t>
            </a:r>
            <a:r>
              <a:rPr lang="en-US" dirty="0" smtClean="0">
                <a:solidFill>
                  <a:prstClr val="black"/>
                </a:solidFill>
              </a:rPr>
              <a:t>streaming, </a:t>
            </a:r>
            <a:r>
              <a:rPr lang="en-US" dirty="0">
                <a:solidFill>
                  <a:prstClr val="black"/>
                </a:solidFill>
              </a:rPr>
              <a:t>content distribution </a:t>
            </a:r>
            <a:r>
              <a:rPr lang="en-US" dirty="0" smtClean="0">
                <a:solidFill>
                  <a:prstClr val="black"/>
                </a:solidFill>
              </a:rPr>
              <a:t>networks and more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975" y="5417854"/>
            <a:ext cx="4229235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sv-SE" dirty="0" smtClean="0"/>
              <a:t>Link to representative </a:t>
            </a:r>
            <a:r>
              <a:rPr lang="sv-SE" dirty="0" err="1" smtClean="0"/>
              <a:t>questions</a:t>
            </a:r>
            <a:r>
              <a:rPr lang="sv-SE" dirty="0" smtClean="0"/>
              <a:t> for </a:t>
            </a:r>
            <a:r>
              <a:rPr lang="sv-SE" dirty="0" err="1" smtClean="0"/>
              <a:t>week</a:t>
            </a:r>
            <a:r>
              <a:rPr lang="sv-SE" dirty="0" smtClean="0"/>
              <a:t> 1</a:t>
            </a:r>
          </a:p>
          <a:p>
            <a:r>
              <a:rPr lang="sv-SE" dirty="0" err="1" smtClean="0"/>
              <a:t>Please</a:t>
            </a:r>
            <a:r>
              <a:rPr lang="sv-SE" dirty="0" smtClean="0"/>
              <a:t> </a:t>
            </a:r>
            <a:r>
              <a:rPr lang="sv-SE" dirty="0" err="1" smtClean="0"/>
              <a:t>reply</a:t>
            </a:r>
            <a:r>
              <a:rPr lang="sv-SE" dirty="0" smtClean="0"/>
              <a:t> by </a:t>
            </a:r>
            <a:r>
              <a:rPr lang="sv-SE" dirty="0" err="1" smtClean="0"/>
              <a:t>Saturday</a:t>
            </a:r>
            <a:r>
              <a:rPr lang="sv-SE" dirty="0" smtClean="0"/>
              <a:t> 20/1, 7:00</a:t>
            </a:r>
          </a:p>
          <a:p>
            <a:r>
              <a:rPr lang="sv-SE" dirty="0" smtClean="0">
                <a:hlinkClick r:id="rId3"/>
              </a:rPr>
              <a:t>https</a:t>
            </a:r>
            <a:r>
              <a:rPr lang="sv-SE" dirty="0">
                <a:hlinkClick r:id="rId3"/>
              </a:rPr>
              <a:t>://</a:t>
            </a:r>
            <a:r>
              <a:rPr lang="sv-SE" dirty="0" smtClean="0">
                <a:hlinkClick r:id="rId3"/>
              </a:rPr>
              <a:t>goo.gl/forms/7FpM6SJWIRILERee2</a:t>
            </a: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49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Resources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Reading list </a:t>
            </a:r>
            <a:r>
              <a:rPr lang="sv-SE" dirty="0" err="1" smtClean="0"/>
              <a:t>main</a:t>
            </a:r>
            <a:r>
              <a:rPr lang="sv-SE" dirty="0" smtClean="0"/>
              <a:t> </a:t>
            </a:r>
            <a:r>
              <a:rPr lang="sv-SE" dirty="0" err="1" smtClean="0"/>
              <a:t>textbook</a:t>
            </a:r>
            <a:r>
              <a:rPr lang="sv-SE" dirty="0" smtClean="0"/>
              <a:t>:</a:t>
            </a:r>
          </a:p>
          <a:p>
            <a:r>
              <a:rPr lang="sv-SE" dirty="0" err="1" smtClean="0"/>
              <a:t>Study</a:t>
            </a:r>
            <a:r>
              <a:rPr lang="sv-SE" dirty="0" smtClean="0"/>
              <a:t>:  6/e</a:t>
            </a:r>
            <a:r>
              <a:rPr lang="sv-SE" dirty="0"/>
              <a:t>: 2.2, 2.4-2.5</a:t>
            </a:r>
            <a:r>
              <a:rPr lang="sv-SE" dirty="0" smtClean="0"/>
              <a:t>, </a:t>
            </a:r>
            <a:r>
              <a:rPr lang="sv-SE" dirty="0"/>
              <a:t>2.7-2.8, 7/e: </a:t>
            </a:r>
            <a:r>
              <a:rPr lang="sv-SE" dirty="0" smtClean="0"/>
              <a:t>2.2-2.4</a:t>
            </a:r>
          </a:p>
          <a:p>
            <a:endParaRPr lang="sv-SE" dirty="0"/>
          </a:p>
          <a:p>
            <a:r>
              <a:rPr lang="sv-SE" dirty="0"/>
              <a:t>Quick </a:t>
            </a:r>
            <a:r>
              <a:rPr lang="sv-SE" dirty="0" err="1"/>
              <a:t>reading</a:t>
            </a:r>
            <a:r>
              <a:rPr lang="sv-SE" dirty="0" smtClean="0"/>
              <a:t>: 6/e</a:t>
            </a:r>
            <a:r>
              <a:rPr lang="sv-SE" dirty="0"/>
              <a:t>: 2.1, 2.3, 2.6, 7/e: 2.1, </a:t>
            </a:r>
            <a:r>
              <a:rPr lang="sv-SE" dirty="0" smtClean="0"/>
              <a:t>2.5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Review </a:t>
            </a:r>
            <a:r>
              <a:rPr lang="en-US" dirty="0"/>
              <a:t>questions from the book, useful for summary </a:t>
            </a:r>
            <a:r>
              <a:rPr lang="en-US" dirty="0" smtClean="0"/>
              <a:t>study</a:t>
            </a:r>
          </a:p>
          <a:p>
            <a:r>
              <a:rPr lang="en-US" dirty="0"/>
              <a:t>C</a:t>
            </a:r>
            <a:r>
              <a:rPr lang="fr-FR" dirty="0" err="1" smtClean="0"/>
              <a:t>hapter</a:t>
            </a:r>
            <a:r>
              <a:rPr lang="fr-FR" dirty="0" smtClean="0"/>
              <a:t> </a:t>
            </a:r>
            <a:r>
              <a:rPr lang="fr-FR" dirty="0"/>
              <a:t>2: 4, 5, 6, 7, 8, 9, 10, 11, 12, 13, 16, </a:t>
            </a:r>
            <a:r>
              <a:rPr lang="fr-FR" dirty="0" smtClean="0"/>
              <a:t>19, 20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r>
              <a:rPr lang="sv-SE" dirty="0" smtClean="0"/>
              <a:t>/</a:t>
            </a:r>
            <a:r>
              <a:rPr lang="sv-SE" dirty="0" err="1" smtClean="0"/>
              <a:t>notes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180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939CDCF-05EE-4B5C-9B3F-03D5ED9B3452}" type="slidenum">
              <a:rPr lang="en-US" altLang="zh-CN" sz="1400">
                <a:solidFill>
                  <a:prstClr val="black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zh-CN" sz="1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3351" y="189941"/>
            <a:ext cx="8867328" cy="608112"/>
          </a:xfrm>
        </p:spPr>
        <p:txBody>
          <a:bodyPr/>
          <a:lstStyle/>
          <a:p>
            <a:r>
              <a:rPr lang="en-US" altLang="zh-CN" sz="3000" dirty="0">
                <a:ea typeface="宋体" charset="-122"/>
              </a:rPr>
              <a:t>Example review question </a:t>
            </a:r>
            <a:br>
              <a:rPr lang="en-US" altLang="zh-CN" sz="3000" dirty="0">
                <a:ea typeface="宋体" charset="-122"/>
              </a:rPr>
            </a:br>
            <a:r>
              <a:rPr lang="en-US" altLang="zh-CN" sz="3000" dirty="0">
                <a:ea typeface="宋体" charset="-122"/>
              </a:rPr>
              <a:t>Properties of transport service of interest to the app. 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8764" y="1390650"/>
            <a:ext cx="5298786" cy="30162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400" dirty="0">
                <a:solidFill>
                  <a:srgbClr val="FF0000"/>
                </a:solidFill>
                <a:ea typeface="宋体" charset="-122"/>
              </a:rPr>
              <a:t>Data loss</a:t>
            </a:r>
            <a:endParaRPr lang="en-US" altLang="zh-CN" sz="2400" dirty="0"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charset="-122"/>
              </a:rPr>
              <a:t>some apps (e.g., audio) can tolerate some loss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charset="-122"/>
              </a:rPr>
              <a:t>other apps (e.g., file transfer, telnet) require 100% reliable data transfer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charset="-122"/>
              </a:rPr>
              <a:t>In-order vs arbitrary-order delivery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892801" y="1298575"/>
            <a:ext cx="5634181" cy="4218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0504D"/>
              </a:buClr>
              <a:buFont typeface="ZapfDingbats" pitchFamily="82" charset="2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</a:rPr>
              <a:t>Bandwidth, Timing, Security</a:t>
            </a:r>
            <a:endParaRPr lang="en-US" altLang="zh-CN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Clr>
                <a:srgbClr val="C0504D"/>
              </a:buClr>
            </a:pPr>
            <a:r>
              <a:rPr lang="en-US" altLang="zh-CN" sz="2000" dirty="0">
                <a:solidFill>
                  <a:prstClr val="black"/>
                </a:solidFill>
                <a:latin typeface="Calibri" panose="020F0502020204030204" pitchFamily="34" charset="0"/>
              </a:rPr>
              <a:t>some apps (e.g., multimedia, interactive games) require minimum amount of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</a:rPr>
              <a:t>bandwidth</a:t>
            </a:r>
            <a:r>
              <a:rPr lang="en-US" altLang="zh-CN" sz="2000" dirty="0">
                <a:solidFill>
                  <a:prstClr val="black"/>
                </a:solidFill>
                <a:latin typeface="Calibri" panose="020F0502020204030204" pitchFamily="34" charset="0"/>
              </a:rPr>
              <a:t>, and/or low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</a:rPr>
              <a:t>delay</a:t>
            </a:r>
            <a:r>
              <a:rPr lang="en-US" altLang="zh-CN" sz="2000" dirty="0">
                <a:solidFill>
                  <a:prstClr val="black"/>
                </a:solidFill>
                <a:latin typeface="Calibri" panose="020F0502020204030204" pitchFamily="34" charset="0"/>
              </a:rPr>
              <a:t> and/or low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</a:rPr>
              <a:t>jitter</a:t>
            </a:r>
            <a:r>
              <a:rPr lang="en-US" altLang="zh-CN" sz="2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>
              <a:buClr>
                <a:srgbClr val="C0504D"/>
              </a:buClr>
            </a:pPr>
            <a:r>
              <a:rPr lang="en-US" altLang="zh-CN" sz="2000" dirty="0">
                <a:solidFill>
                  <a:prstClr val="black"/>
                </a:solidFill>
                <a:latin typeface="Calibri" panose="020F0502020204030204" pitchFamily="34" charset="0"/>
              </a:rPr>
              <a:t>other apps (elastic apps, e.g. file transfer) are ok with any bandwidth, timing they get</a:t>
            </a:r>
          </a:p>
          <a:p>
            <a:pPr>
              <a:buClr>
                <a:srgbClr val="C0504D"/>
              </a:buClr>
            </a:pPr>
            <a:endParaRPr lang="en-US" altLang="zh-CN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buClr>
                <a:srgbClr val="C0504D"/>
              </a:buClr>
              <a:buNone/>
            </a:pPr>
            <a:r>
              <a:rPr lang="sv-SE" altLang="zh-CN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Some</a:t>
            </a:r>
            <a:r>
              <a:rPr lang="sv-SE" altLang="zh-CN" sz="2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sv-SE" altLang="zh-CN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apps</a:t>
            </a:r>
            <a:r>
              <a:rPr lang="sv-SE" altLang="zh-CN" sz="2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sv-SE" altLang="zh-CN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also</a:t>
            </a:r>
            <a:r>
              <a:rPr lang="sv-SE" altLang="zh-CN" sz="2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sv-SE" altLang="zh-CN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require</a:t>
            </a:r>
            <a:r>
              <a:rPr lang="sv-SE" altLang="zh-CN" sz="2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sv-SE" altLang="zh-CN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confidentiality</a:t>
            </a:r>
            <a:r>
              <a:rPr lang="sv-SE" altLang="zh-CN" sz="20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sv-SE" altLang="zh-CN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integrity</a:t>
            </a:r>
            <a:r>
              <a:rPr lang="sv-SE" altLang="zh-CN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sv-SE" altLang="zh-CN" sz="2000" dirty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sv-SE" altLang="zh-CN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more</a:t>
            </a:r>
            <a:r>
              <a:rPr lang="sv-SE" altLang="zh-CN" sz="2000" dirty="0">
                <a:solidFill>
                  <a:prstClr val="black"/>
                </a:solidFill>
                <a:latin typeface="Calibri" panose="020F0502020204030204" pitchFamily="34" charset="0"/>
              </a:rPr>
              <a:t> in </a:t>
            </a:r>
            <a:r>
              <a:rPr lang="sv-SE" altLang="zh-CN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network</a:t>
            </a:r>
            <a:r>
              <a:rPr lang="sv-SE" altLang="zh-CN" sz="2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sv-SE" altLang="zh-CN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security</a:t>
            </a:r>
            <a:r>
              <a:rPr lang="sv-SE" altLang="zh-CN" sz="2000" dirty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endParaRPr lang="en-US" altLang="zh-CN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7885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t>2-</a:t>
            </a:r>
            <a:fld id="{D261481D-0589-4EF6-AB20-F53B35859F18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5</a:t>
            </a:fld>
            <a:endParaRPr lang="en-US" altLang="sv-SE" sz="12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grpSp>
        <p:nvGrpSpPr>
          <p:cNvPr id="78851" name="Group 566"/>
          <p:cNvGrpSpPr>
            <a:grpSpLocks/>
          </p:cNvGrpSpPr>
          <p:nvPr/>
        </p:nvGrpSpPr>
        <p:grpSpPr bwMode="auto">
          <a:xfrm>
            <a:off x="6726239" y="1546226"/>
            <a:ext cx="3540125" cy="4545013"/>
            <a:chOff x="3277" y="974"/>
            <a:chExt cx="2230" cy="2863"/>
          </a:xfrm>
        </p:grpSpPr>
        <p:sp>
          <p:nvSpPr>
            <p:cNvPr id="78859" name="Freeform 567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0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78860" name="Group 568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79234" name="Rectangle 56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235" name="AutoShape 57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78861" name="Freeform 571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62" name="Line 572"/>
            <p:cNvSpPr>
              <a:spLocks noChangeShapeType="1"/>
            </p:cNvSpPr>
            <p:nvPr/>
          </p:nvSpPr>
          <p:spPr bwMode="auto">
            <a:xfrm rot="-5400000">
              <a:off x="4924" y="3316"/>
              <a:ext cx="284" cy="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63" name="Line 573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64" name="Line 574"/>
            <p:cNvSpPr>
              <a:spLocks noChangeShapeType="1"/>
            </p:cNvSpPr>
            <p:nvPr/>
          </p:nvSpPr>
          <p:spPr bwMode="auto">
            <a:xfrm rot="16200000" flipH="1">
              <a:off x="5113" y="3192"/>
              <a:ext cx="90" cy="5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65" name="Line 576"/>
            <p:cNvSpPr>
              <a:spLocks noChangeShapeType="1"/>
            </p:cNvSpPr>
            <p:nvPr/>
          </p:nvSpPr>
          <p:spPr bwMode="auto">
            <a:xfrm>
              <a:off x="3843" y="3009"/>
              <a:ext cx="99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66" name="Line 577"/>
            <p:cNvSpPr>
              <a:spLocks noChangeShapeType="1"/>
            </p:cNvSpPr>
            <p:nvPr/>
          </p:nvSpPr>
          <p:spPr bwMode="auto">
            <a:xfrm flipV="1">
              <a:off x="3680" y="3159"/>
              <a:ext cx="256" cy="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67" name="Line 580"/>
            <p:cNvSpPr>
              <a:spLocks noChangeShapeType="1"/>
            </p:cNvSpPr>
            <p:nvPr/>
          </p:nvSpPr>
          <p:spPr bwMode="auto">
            <a:xfrm flipH="1">
              <a:off x="3948" y="3204"/>
              <a:ext cx="90" cy="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68" name="Line 581"/>
            <p:cNvSpPr>
              <a:spLocks noChangeShapeType="1"/>
            </p:cNvSpPr>
            <p:nvPr/>
          </p:nvSpPr>
          <p:spPr bwMode="auto">
            <a:xfrm flipH="1" flipV="1">
              <a:off x="4146" y="3213"/>
              <a:ext cx="51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69" name="Line 582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70" name="Line 584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71" name="Line 585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78872" name="Group 586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79232" name="Picture 587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233" name="Picture 588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8873" name="Freeform 589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74" name="Freeform 590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75" name="Line 591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76" name="Line 592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77" name="Line 593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78" name="Line 594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79" name="Line 595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80" name="Line 596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81" name="Line 597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82" name="Line 598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83" name="Line 599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84" name="Line 600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85" name="Line 601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86" name="Line 602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87" name="Line 603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88" name="Line 604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89" name="Line 605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90" name="Line 606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8891" name="Line 607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78892" name="Group 608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79215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216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217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218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219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220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221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222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223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224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225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226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227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228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229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230" name="Oval 624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79231" name="Picture 625" descr="cell_tower_radiation_gra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893" name="Group 626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79206" name="Line 627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207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208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209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210" name="Group 631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79213" name="Freeform 63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214" name="Freeform 63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211" name="Line 634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212" name="Line 635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894" name="Group 636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7919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9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20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201" name="Group 64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204" name="Freeform 6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205" name="Freeform 6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202" name="Line 64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203" name="Line 64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895" name="Group 645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7919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9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9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93" name="Group 64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96" name="Freeform 6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97" name="Freeform 6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194" name="Line 65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195" name="Line 65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896" name="Group 654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7918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8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8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85" name="Group 65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88" name="Freeform 6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89" name="Freeform 6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186" name="Line 66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187" name="Line 66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897" name="Group 663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7917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7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7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77" name="Group 66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80" name="Freeform 6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81" name="Freeform 6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178" name="Line 67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179" name="Line 67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898" name="Group 672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7916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6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6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69" name="Group 67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72" name="Freeform 67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73" name="Freeform 67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170" name="Line 67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171" name="Line 68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899" name="Line 681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78900" name="Group 682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7915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5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6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61" name="Group 68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64" name="Freeform 68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65" name="Freeform 68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162" name="Line 68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163" name="Line 69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901" name="Group 691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915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5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5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53" name="Group 69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56" name="Freeform 69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57" name="Freeform 69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154" name="Line 69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155" name="Line 69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902" name="Group 700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7914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4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4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45" name="Group 70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48" name="Freeform 7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49" name="Freeform 7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146" name="Line 70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147" name="Line 70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903" name="Group 709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7913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3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3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37" name="Group 71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40" name="Freeform 71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41" name="Freeform 71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138" name="Line 71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139" name="Line 71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904" name="Group 718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7912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2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2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29" name="Group 72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32" name="Freeform 72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33" name="Freeform 72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130" name="Line 72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131" name="Line 72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905" name="Group 727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7911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1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2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21" name="Group 73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24" name="Freeform 73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25" name="Freeform 73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122" name="Line 73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123" name="Line 73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906" name="Group 736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79104" name="Group 737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79106" name="Freeform 738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07" name="Freeform 739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08" name="Freeform 740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09" name="Freeform 741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10" name="Freeform 742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11" name="Freeform 743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12" name="Freeform 744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13" name="Freeform 745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14" name="Freeform 746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15" name="Freeform 747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16" name="Freeform 748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17" name="Freeform 749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79105" name="Picture 750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907" name="Group 751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79090" name="Group 752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79092" name="Freeform 753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93" name="Freeform 754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94" name="Freeform 755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95" name="Freeform 756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96" name="Freeform 757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97" name="Freeform 758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98" name="Freeform 759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99" name="Freeform 760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00" name="Freeform 761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01" name="Freeform 762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02" name="Freeform 763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03" name="Freeform 764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79091" name="Picture 765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8908" name="Line 766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78909" name="Group 767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79088" name="Picture 7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89" name="Freeform 7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910" name="Group 770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79086" name="Picture 7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87" name="Freeform 7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911" name="Group 773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79084" name="Picture 7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85" name="Freeform 7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912" name="Group 776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79082" name="Picture 7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83" name="Freeform 7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78913" name="Picture 779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914" name="Group 780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79080" name="Picture 781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081" name="Picture 782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915" name="Group 783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79048" name="Freeform 7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49" name="Rectangle 7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50" name="Freeform 7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51" name="Freeform 7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52" name="Rectangle 7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9053" name="Group 7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9078" name="AutoShape 7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79" name="AutoShape 7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054" name="Rectangle 7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9055" name="Group 7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9076" name="AutoShape 7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77" name="AutoShape 7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056" name="Rectangle 7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57" name="Rectangle 7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9058" name="Group 7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9074" name="AutoShape 7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75" name="AutoShape 8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059" name="Freeform 8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9060" name="Group 8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9072" name="AutoShape 8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73" name="AutoShape 8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061" name="Rectangle 8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62" name="Freeform 8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63" name="Freeform 8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64" name="Oval 8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65" name="Freeform 8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66" name="AutoShape 8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67" name="AutoShape 8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68" name="Oval 8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69" name="Oval 8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070" name="Oval 8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71" name="Rectangle 8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916" name="Group 816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79016" name="Freeform 81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17" name="Rectangle 818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18" name="Freeform 81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19" name="Freeform 82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20" name="Rectangle 821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9021" name="Group 82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9046" name="AutoShape 823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47" name="AutoShape 824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022" name="Rectangle 825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9023" name="Group 82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9044" name="AutoShape 827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45" name="AutoShape 828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024" name="Rectangle 829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25" name="Rectangle 830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9026" name="Group 83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9042" name="AutoShape 832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43" name="AutoShape 833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027" name="Freeform 83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9028" name="Group 83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9040" name="AutoShape 836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41" name="AutoShape 837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029" name="Rectangle 838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30" name="Freeform 83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31" name="Freeform 84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32" name="Oval 841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33" name="Freeform 84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34" name="AutoShape 843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35" name="AutoShape 844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36" name="Oval 845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37" name="Oval 846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038" name="Oval 847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39" name="Rectangle 848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917" name="Group 849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78993" name="Picture 850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994" name="Picture 851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95" name="Freeform 852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78996" name="Picture 853" descr="scree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97" name="Freeform 854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98" name="Freeform 855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99" name="Freeform 856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00" name="Freeform 857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01" name="Freeform 858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02" name="Freeform 859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9003" name="Group 860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9010" name="Freeform 861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11" name="Freeform 862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12" name="Freeform 863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13" name="Freeform 864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14" name="Freeform 865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15" name="Freeform 866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9004" name="Freeform 867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05" name="Freeform 868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06" name="Freeform 869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07" name="Freeform 870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08" name="Freeform 871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009" name="Freeform 872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918" name="Group 873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78970" name="Picture 874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971" name="Picture 875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72" name="Freeform 87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78973" name="Picture 877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74" name="Freeform 87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75" name="Freeform 87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76" name="Freeform 88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77" name="Freeform 88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78" name="Freeform 88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79" name="Freeform 88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8980" name="Group 88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8987" name="Freeform 88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88" name="Freeform 88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89" name="Freeform 88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90" name="Freeform 88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91" name="Freeform 88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92" name="Freeform 89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8981" name="Freeform 89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82" name="Freeform 89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83" name="Freeform 89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84" name="Freeform 89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85" name="Freeform 89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86" name="Freeform 89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919" name="Group 897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78947" name="Picture 898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948" name="Picture 899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49" name="Freeform 90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78950" name="Picture 901" descr="screen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51" name="Freeform 90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52" name="Freeform 90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53" name="Freeform 90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54" name="Freeform 90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55" name="Freeform 90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56" name="Freeform 90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8957" name="Group 90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8964" name="Freeform 90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65" name="Freeform 91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66" name="Freeform 91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67" name="Freeform 91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68" name="Freeform 91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69" name="Freeform 91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8958" name="Freeform 91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59" name="Freeform 91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60" name="Freeform 91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61" name="Freeform 91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62" name="Freeform 91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63" name="Freeform 92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920" name="Group 921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78945" name="Picture 92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46" name="Freeform 92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921" name="Group 924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78922" name="Picture 925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923" name="Picture 926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24" name="Freeform 92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78925" name="Picture 928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26" name="Freeform 92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27" name="Freeform 93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28" name="Freeform 93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29" name="Freeform 93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30" name="Freeform 93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31" name="Freeform 93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8932" name="Group 93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8939" name="Freeform 93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40" name="Freeform 93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41" name="Freeform 93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42" name="Freeform 93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43" name="Freeform 94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44" name="Freeform 94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8933" name="Freeform 94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34" name="Freeform 94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35" name="Freeform 94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36" name="Freeform 94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37" name="Freeform 94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938" name="Freeform 94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1863744" y="122406"/>
            <a:ext cx="7772400" cy="819150"/>
          </a:xfrm>
        </p:spPr>
        <p:txBody>
          <a:bodyPr/>
          <a:lstStyle/>
          <a:p>
            <a:r>
              <a:rPr lang="en-US" altLang="sv-SE" dirty="0" smtClean="0">
                <a:ea typeface="ＭＳ Ｐゴシック" panose="020B0600070205080204" pitchFamily="34" charset="-128"/>
              </a:rPr>
              <a:t>Peer2Peer architecture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49382" y="2071229"/>
            <a:ext cx="6195167" cy="324736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sv-SE" sz="2400" i="1" dirty="0">
                <a:ea typeface="ＭＳ Ｐゴシック" panose="020B0600070205080204" pitchFamily="34" charset="-128"/>
              </a:rPr>
              <a:t>no</a:t>
            </a:r>
            <a:r>
              <a:rPr lang="en-US" altLang="sv-SE" sz="2400" dirty="0">
                <a:ea typeface="ＭＳ Ｐゴシック" panose="020B0600070205080204" pitchFamily="34" charset="-128"/>
              </a:rPr>
              <a:t> always-on server</a:t>
            </a:r>
          </a:p>
          <a:p>
            <a:r>
              <a:rPr lang="en-US" altLang="sv-SE" sz="2400" dirty="0">
                <a:ea typeface="ＭＳ Ｐゴシック" panose="020B0600070205080204" pitchFamily="34" charset="-128"/>
              </a:rPr>
              <a:t>peers request service from other peers, provide service in return </a:t>
            </a:r>
          </a:p>
          <a:p>
            <a:r>
              <a:rPr lang="en-US" altLang="sv-SE" sz="2400" dirty="0">
                <a:ea typeface="ＭＳ Ｐゴシック" panose="020B0600070205080204" pitchFamily="34" charset="-128"/>
              </a:rPr>
              <a:t>peers are intermittently connected and may change addresses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complex management</a:t>
            </a:r>
          </a:p>
          <a:p>
            <a:endParaRPr lang="en-US" altLang="sv-SE" dirty="0" smtClean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78855" name="Line 1034"/>
          <p:cNvSpPr>
            <a:spLocks noChangeShapeType="1"/>
          </p:cNvSpPr>
          <p:nvPr/>
        </p:nvSpPr>
        <p:spPr bwMode="auto">
          <a:xfrm flipH="1">
            <a:off x="7745414" y="1852613"/>
            <a:ext cx="503237" cy="13890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8856" name="Line 1035"/>
          <p:cNvSpPr>
            <a:spLocks noChangeShapeType="1"/>
          </p:cNvSpPr>
          <p:nvPr/>
        </p:nvSpPr>
        <p:spPr bwMode="auto">
          <a:xfrm>
            <a:off x="7089776" y="2438401"/>
            <a:ext cx="238125" cy="25685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8857" name="Line 1036"/>
          <p:cNvSpPr>
            <a:spLocks noChangeShapeType="1"/>
          </p:cNvSpPr>
          <p:nvPr/>
        </p:nvSpPr>
        <p:spPr bwMode="auto">
          <a:xfrm>
            <a:off x="7799388" y="3581401"/>
            <a:ext cx="1198562" cy="19970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8858" name="Text Box 1037"/>
          <p:cNvSpPr txBox="1">
            <a:spLocks noChangeArrowheads="1"/>
          </p:cNvSpPr>
          <p:nvPr/>
        </p:nvSpPr>
        <p:spPr bwMode="auto">
          <a:xfrm>
            <a:off x="8763000" y="1373189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>
                <a:solidFill>
                  <a:srgbClr val="CC0000"/>
                </a:solidFill>
              </a:rPr>
              <a:t>peer-peer</a:t>
            </a:r>
          </a:p>
        </p:txBody>
      </p:sp>
    </p:spTree>
    <p:extLst>
      <p:ext uri="{BB962C8B-B14F-4D97-AF65-F5344CB8AC3E}">
        <p14:creationId xmlns:p14="http://schemas.microsoft.com/office/powerpoint/2010/main" val="30805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Line 2"/>
          <p:cNvSpPr>
            <a:spLocks noChangeShapeType="1"/>
          </p:cNvSpPr>
          <p:nvPr/>
        </p:nvSpPr>
        <p:spPr bwMode="auto">
          <a:xfrm>
            <a:off x="6791325" y="2409825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title"/>
          </p:nvPr>
        </p:nvSpPr>
        <p:spPr>
          <a:xfrm>
            <a:off x="1927225" y="269876"/>
            <a:ext cx="7772400" cy="663575"/>
          </a:xfrm>
        </p:spPr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Caching </a:t>
            </a:r>
            <a:r>
              <a:rPr lang="en-US" altLang="zh-CN" dirty="0" smtClean="0">
                <a:ea typeface="ＭＳ Ｐゴシック" pitchFamily="34" charset="-128"/>
              </a:rPr>
              <a:t>example, as an exercise: </a:t>
            </a:r>
            <a:endParaRPr lang="en-US" altLang="zh-CN" dirty="0" smtClean="0">
              <a:ea typeface="ＭＳ Ｐゴシック" pitchFamily="34" charset="-128"/>
            </a:endParaRPr>
          </a:p>
        </p:txBody>
      </p:sp>
      <p:sp>
        <p:nvSpPr>
          <p:cNvPr id="43015" name="Text Box 50"/>
          <p:cNvSpPr txBox="1">
            <a:spLocks noChangeArrowheads="1"/>
          </p:cNvSpPr>
          <p:nvPr/>
        </p:nvSpPr>
        <p:spPr bwMode="auto">
          <a:xfrm>
            <a:off x="9220200" y="1824038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servers</a:t>
            </a:r>
          </a:p>
        </p:txBody>
      </p:sp>
      <p:sp>
        <p:nvSpPr>
          <p:cNvPr id="43016" name="Line 51"/>
          <p:cNvSpPr>
            <a:spLocks noChangeShapeType="1"/>
          </p:cNvSpPr>
          <p:nvPr/>
        </p:nvSpPr>
        <p:spPr bwMode="auto">
          <a:xfrm>
            <a:off x="7600951" y="2028826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3017" name="Line 52"/>
          <p:cNvSpPr>
            <a:spLocks noChangeShapeType="1"/>
          </p:cNvSpPr>
          <p:nvPr/>
        </p:nvSpPr>
        <p:spPr bwMode="auto">
          <a:xfrm flipH="1">
            <a:off x="8229601" y="2066926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3018" name="Line 53"/>
          <p:cNvSpPr>
            <a:spLocks noChangeShapeType="1"/>
          </p:cNvSpPr>
          <p:nvPr/>
        </p:nvSpPr>
        <p:spPr bwMode="auto">
          <a:xfrm flipH="1">
            <a:off x="8686800" y="2228850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3019" name="Line 54"/>
          <p:cNvSpPr>
            <a:spLocks noChangeShapeType="1"/>
          </p:cNvSpPr>
          <p:nvPr/>
        </p:nvSpPr>
        <p:spPr bwMode="auto">
          <a:xfrm flipH="1" flipV="1">
            <a:off x="8848725" y="2990850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3020" name="Freeform 55"/>
          <p:cNvSpPr>
            <a:spLocks/>
          </p:cNvSpPr>
          <p:nvPr/>
        </p:nvSpPr>
        <p:spPr bwMode="auto">
          <a:xfrm>
            <a:off x="6875464" y="2022475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3021" name="Text Box 70"/>
          <p:cNvSpPr txBox="1">
            <a:spLocks noChangeArrowheads="1"/>
          </p:cNvSpPr>
          <p:nvPr/>
        </p:nvSpPr>
        <p:spPr bwMode="auto">
          <a:xfrm>
            <a:off x="7581901" y="2354264"/>
            <a:ext cx="931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 Internet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022" name="Freeform 71"/>
          <p:cNvSpPr>
            <a:spLocks/>
          </p:cNvSpPr>
          <p:nvPr/>
        </p:nvSpPr>
        <p:spPr bwMode="auto">
          <a:xfrm>
            <a:off x="6456363" y="4392613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3023" name="Line 77"/>
          <p:cNvSpPr>
            <a:spLocks noChangeShapeType="1"/>
          </p:cNvSpPr>
          <p:nvPr/>
        </p:nvSpPr>
        <p:spPr bwMode="auto">
          <a:xfrm flipH="1">
            <a:off x="6905626" y="4702175"/>
            <a:ext cx="8556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3024" name="Line 78"/>
          <p:cNvSpPr>
            <a:spLocks noChangeShapeType="1"/>
          </p:cNvSpPr>
          <p:nvPr/>
        </p:nvSpPr>
        <p:spPr bwMode="auto">
          <a:xfrm flipH="1">
            <a:off x="7415213" y="4749800"/>
            <a:ext cx="563562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3025" name="Line 79"/>
          <p:cNvSpPr>
            <a:spLocks noChangeShapeType="1"/>
          </p:cNvSpPr>
          <p:nvPr/>
        </p:nvSpPr>
        <p:spPr bwMode="auto">
          <a:xfrm flipH="1">
            <a:off x="7953376" y="4756150"/>
            <a:ext cx="149225" cy="3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3026" name="Line 80"/>
          <p:cNvSpPr>
            <a:spLocks noChangeShapeType="1"/>
          </p:cNvSpPr>
          <p:nvPr/>
        </p:nvSpPr>
        <p:spPr bwMode="auto">
          <a:xfrm>
            <a:off x="8320089" y="4735513"/>
            <a:ext cx="123825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3027" name="Line 95"/>
          <p:cNvSpPr>
            <a:spLocks noChangeShapeType="1"/>
          </p:cNvSpPr>
          <p:nvPr/>
        </p:nvSpPr>
        <p:spPr bwMode="auto">
          <a:xfrm>
            <a:off x="8115300" y="3467100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3028" name="Text Box 97"/>
          <p:cNvSpPr txBox="1">
            <a:spLocks noChangeArrowheads="1"/>
          </p:cNvSpPr>
          <p:nvPr/>
        </p:nvSpPr>
        <p:spPr bwMode="auto">
          <a:xfrm>
            <a:off x="6483351" y="4279901"/>
            <a:ext cx="1198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network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029" name="Text Box 98"/>
          <p:cNvSpPr txBox="1">
            <a:spLocks noChangeArrowheads="1"/>
          </p:cNvSpPr>
          <p:nvPr/>
        </p:nvSpPr>
        <p:spPr bwMode="auto">
          <a:xfrm>
            <a:off x="8394701" y="4660900"/>
            <a:ext cx="1484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100Mbps LAN</a:t>
            </a:r>
            <a:endParaRPr lang="en-US" altLang="zh-CN" sz="2400">
              <a:solidFill>
                <a:srgbClr val="C0504D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030" name="Text Box 99"/>
          <p:cNvSpPr txBox="1">
            <a:spLocks noChangeArrowheads="1"/>
          </p:cNvSpPr>
          <p:nvPr/>
        </p:nvSpPr>
        <p:spPr bwMode="auto">
          <a:xfrm>
            <a:off x="8116889" y="3656014"/>
            <a:ext cx="1190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1.54 Mbps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access link</a:t>
            </a:r>
            <a:endParaRPr lang="en-US" altLang="zh-CN" sz="2400">
              <a:solidFill>
                <a:srgbClr val="C0504D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3031" name="Group 111"/>
          <p:cNvGrpSpPr>
            <a:grpSpLocks/>
          </p:cNvGrpSpPr>
          <p:nvPr/>
        </p:nvGrpSpPr>
        <p:grpSpPr bwMode="auto">
          <a:xfrm>
            <a:off x="7699376" y="3165476"/>
            <a:ext cx="881063" cy="307975"/>
            <a:chOff x="2356" y="1300"/>
            <a:chExt cx="555" cy="194"/>
          </a:xfrm>
        </p:grpSpPr>
        <p:sp>
          <p:nvSpPr>
            <p:cNvPr id="43251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3252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3253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3254" name="Group 11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3257" name="Freeform 11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258" name="Freeform 11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255" name="Line 118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256" name="Line 119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3032" name="Group 120"/>
          <p:cNvGrpSpPr>
            <a:grpSpLocks/>
          </p:cNvGrpSpPr>
          <p:nvPr/>
        </p:nvGrpSpPr>
        <p:grpSpPr bwMode="auto">
          <a:xfrm>
            <a:off x="7678738" y="4460876"/>
            <a:ext cx="881062" cy="307975"/>
            <a:chOff x="2356" y="1300"/>
            <a:chExt cx="555" cy="194"/>
          </a:xfrm>
        </p:grpSpPr>
        <p:sp>
          <p:nvSpPr>
            <p:cNvPr id="4324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324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324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3246" name="Group 12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3249" name="Freeform 12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250" name="Freeform 12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247" name="Line 12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248" name="Line 12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43033" name="Rectangle 4"/>
          <p:cNvSpPr>
            <a:spLocks noChangeArrowheads="1"/>
          </p:cNvSpPr>
          <p:nvPr/>
        </p:nvSpPr>
        <p:spPr bwMode="auto">
          <a:xfrm>
            <a:off x="1922463" y="1335089"/>
            <a:ext cx="463468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i="1" dirty="0">
                <a:solidFill>
                  <a:srgbClr val="CC0000"/>
                </a:solidFill>
                <a:latin typeface="Gill Sans MT" pitchFamily="34" charset="0"/>
              </a:rPr>
              <a:t>assumptions: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>
                <a:solidFill>
                  <a:prstClr val="black"/>
                </a:solidFill>
                <a:latin typeface="Gill Sans MT" pitchFamily="34" charset="0"/>
              </a:rPr>
              <a:t>avg</a:t>
            </a: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 object size: 100K bits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>
                <a:solidFill>
                  <a:prstClr val="black"/>
                </a:solidFill>
                <a:latin typeface="Gill Sans MT" pitchFamily="34" charset="0"/>
              </a:rPr>
              <a:t>avg</a:t>
            </a: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 request rate from browsers to origin servers:15/sec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1800" dirty="0">
                <a:solidFill>
                  <a:prstClr val="black"/>
                </a:solidFill>
                <a:latin typeface="Gill Sans MT" pitchFamily="34" charset="0"/>
              </a:rPr>
              <a:t>i.e. </a:t>
            </a:r>
            <a:r>
              <a:rPr lang="en-US" altLang="zh-CN" sz="1800" dirty="0" err="1">
                <a:solidFill>
                  <a:prstClr val="black"/>
                </a:solidFill>
                <a:latin typeface="Gill Sans MT" pitchFamily="34" charset="0"/>
              </a:rPr>
              <a:t>avg</a:t>
            </a:r>
            <a:r>
              <a:rPr lang="en-US" altLang="zh-CN" sz="1800" dirty="0">
                <a:solidFill>
                  <a:prstClr val="black"/>
                </a:solidFill>
                <a:latin typeface="Gill Sans MT" pitchFamily="34" charset="0"/>
              </a:rPr>
              <a:t> data rate to browsers: 1.50 Mbps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RTT from institutional router to any origin server: 2 sec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access link rate: 1.54 Mbps</a:t>
            </a:r>
          </a:p>
          <a:p>
            <a:pPr>
              <a:lnSpc>
                <a:spcPct val="85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i="1" dirty="0">
                <a:solidFill>
                  <a:srgbClr val="CC0000"/>
                </a:solidFill>
                <a:latin typeface="Gill Sans MT" pitchFamily="34" charset="0"/>
              </a:rPr>
              <a:t>consequences: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LAN utilization: 1.5%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access link utilization = </a:t>
            </a:r>
            <a:r>
              <a:rPr lang="en-US" altLang="zh-CN" sz="2200" dirty="0">
                <a:solidFill>
                  <a:srgbClr val="CC0000"/>
                </a:solidFill>
                <a:latin typeface="Gill Sans MT" pitchFamily="34" charset="0"/>
              </a:rPr>
              <a:t>99%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total delay   = Internet delay + access delay + LAN delay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     =  2 sec + minutes + </a:t>
            </a:r>
            <a:r>
              <a:rPr lang="en-US" altLang="zh-CN" sz="2200" dirty="0" err="1">
                <a:solidFill>
                  <a:prstClr val="black"/>
                </a:solidFill>
                <a:latin typeface="Gill Sans MT" pitchFamily="34" charset="0"/>
              </a:rPr>
              <a:t>quite_small</a:t>
            </a:r>
            <a:endParaRPr lang="en-US" altLang="zh-CN" sz="2200" dirty="0">
              <a:solidFill>
                <a:prstClr val="black"/>
              </a:solidFill>
              <a:latin typeface="Gill Sans MT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zh-CN" sz="2400" dirty="0">
              <a:solidFill>
                <a:prstClr val="black"/>
              </a:solidFill>
              <a:latin typeface="Gill Sans MT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zh-CN" sz="24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8329" name="Oval 137"/>
          <p:cNvSpPr>
            <a:spLocks noChangeArrowheads="1"/>
          </p:cNvSpPr>
          <p:nvPr/>
        </p:nvSpPr>
        <p:spPr bwMode="auto">
          <a:xfrm>
            <a:off x="4830763" y="4509121"/>
            <a:ext cx="838200" cy="392113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zh-CN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30" name="Text Box 138"/>
          <p:cNvSpPr txBox="1">
            <a:spLocks noChangeArrowheads="1"/>
          </p:cNvSpPr>
          <p:nvPr/>
        </p:nvSpPr>
        <p:spPr bwMode="auto">
          <a:xfrm>
            <a:off x="4903789" y="4221089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problem!</a:t>
            </a:r>
          </a:p>
        </p:txBody>
      </p:sp>
      <p:grpSp>
        <p:nvGrpSpPr>
          <p:cNvPr id="43036" name="Group 139"/>
          <p:cNvGrpSpPr>
            <a:grpSpLocks/>
          </p:cNvGrpSpPr>
          <p:nvPr/>
        </p:nvGrpSpPr>
        <p:grpSpPr bwMode="auto">
          <a:xfrm>
            <a:off x="6443664" y="1957388"/>
            <a:ext cx="377825" cy="576262"/>
            <a:chOff x="4140" y="429"/>
            <a:chExt cx="1425" cy="2396"/>
          </a:xfrm>
        </p:grpSpPr>
        <p:sp>
          <p:nvSpPr>
            <p:cNvPr id="43211" name="Freeform 14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212" name="Rectangle 141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213" name="Freeform 14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214" name="Freeform 14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215" name="Rectangle 144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3216" name="Group 14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241" name="AutoShape 14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242" name="AutoShape 147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217" name="Rectangle 148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3218" name="Group 14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239" name="AutoShape 15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240" name="AutoShape 15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219" name="Rectangle 152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220" name="Rectangle 153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3221" name="Group 15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237" name="AutoShape 15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238" name="AutoShape 156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222" name="Freeform 15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3223" name="Group 15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235" name="AutoShape 15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236" name="AutoShape 160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224" name="Rectangle 161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225" name="Freeform 16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226" name="Freeform 16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227" name="Oval 164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228" name="Freeform 16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229" name="AutoShape 166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230" name="AutoShape 167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231" name="Oval 168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232" name="Oval 169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3233" name="Oval 170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234" name="Rectangle 171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037" name="Group 172"/>
          <p:cNvGrpSpPr>
            <a:grpSpLocks/>
          </p:cNvGrpSpPr>
          <p:nvPr/>
        </p:nvGrpSpPr>
        <p:grpSpPr bwMode="auto">
          <a:xfrm>
            <a:off x="6592888" y="5070476"/>
            <a:ext cx="525462" cy="557213"/>
            <a:chOff x="-44" y="1473"/>
            <a:chExt cx="981" cy="1105"/>
          </a:xfrm>
        </p:grpSpPr>
        <p:pic>
          <p:nvPicPr>
            <p:cNvPr id="43209" name="Picture 17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210" name="Freeform 1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3038" name="Group 175"/>
          <p:cNvGrpSpPr>
            <a:grpSpLocks/>
          </p:cNvGrpSpPr>
          <p:nvPr/>
        </p:nvGrpSpPr>
        <p:grpSpPr bwMode="auto">
          <a:xfrm>
            <a:off x="7358064" y="1479551"/>
            <a:ext cx="377825" cy="576263"/>
            <a:chOff x="4140" y="429"/>
            <a:chExt cx="1425" cy="2396"/>
          </a:xfrm>
        </p:grpSpPr>
        <p:sp>
          <p:nvSpPr>
            <p:cNvPr id="43177" name="Freeform 17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178" name="Rectangle 177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79" name="Freeform 17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180" name="Freeform 17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181" name="Rectangle 180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3182" name="Group 18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207" name="AutoShape 182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208" name="AutoShape 183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183" name="Rectangle 184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3184" name="Group 18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205" name="AutoShape 186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206" name="AutoShape 187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185" name="Rectangle 188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86" name="Rectangle 189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3187" name="Group 19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203" name="AutoShape 191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204" name="AutoShape 192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188" name="Freeform 19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3189" name="Group 19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201" name="AutoShape 19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202" name="AutoShape 196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190" name="Rectangle 197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91" name="Freeform 19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192" name="Freeform 19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193" name="Oval 200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94" name="Freeform 20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195" name="AutoShape 202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96" name="AutoShape 203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97" name="Oval 204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98" name="Oval 205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3199" name="Oval 206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200" name="Rectangle 207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039" name="Group 208"/>
          <p:cNvGrpSpPr>
            <a:grpSpLocks/>
          </p:cNvGrpSpPr>
          <p:nvPr/>
        </p:nvGrpSpPr>
        <p:grpSpPr bwMode="auto">
          <a:xfrm>
            <a:off x="8110539" y="1511301"/>
            <a:ext cx="377825" cy="576263"/>
            <a:chOff x="4140" y="429"/>
            <a:chExt cx="1425" cy="2396"/>
          </a:xfrm>
        </p:grpSpPr>
        <p:sp>
          <p:nvSpPr>
            <p:cNvPr id="43145" name="Freeform 20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146" name="Rectangle 210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47" name="Freeform 21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148" name="Freeform 21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149" name="Rectangle 213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3150" name="Group 21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175" name="AutoShape 215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76" name="AutoShape 216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151" name="Rectangle 217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3152" name="Group 21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173" name="AutoShape 219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74" name="AutoShape 220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153" name="Rectangle 221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54" name="Rectangle 222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3155" name="Group 22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171" name="AutoShape 224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72" name="AutoShape 225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156" name="Freeform 22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3157" name="Group 22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169" name="AutoShape 22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70" name="AutoShape 229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158" name="Rectangle 230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59" name="Freeform 23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160" name="Freeform 23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161" name="Oval 233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62" name="Freeform 23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163" name="AutoShape 235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64" name="AutoShape 236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65" name="Oval 237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66" name="Oval 238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3167" name="Oval 239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68" name="Rectangle 240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040" name="Group 241"/>
          <p:cNvGrpSpPr>
            <a:grpSpLocks/>
          </p:cNvGrpSpPr>
          <p:nvPr/>
        </p:nvGrpSpPr>
        <p:grpSpPr bwMode="auto">
          <a:xfrm>
            <a:off x="8720139" y="1663701"/>
            <a:ext cx="377825" cy="576263"/>
            <a:chOff x="4140" y="429"/>
            <a:chExt cx="1425" cy="2396"/>
          </a:xfrm>
        </p:grpSpPr>
        <p:sp>
          <p:nvSpPr>
            <p:cNvPr id="43113" name="Freeform 24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114" name="Rectangle 243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15" name="Freeform 24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116" name="Freeform 24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117" name="Rectangle 246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3118" name="Group 24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143" name="AutoShape 248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44" name="AutoShape 249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119" name="Rectangle 250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3120" name="Group 25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141" name="AutoShape 25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42" name="AutoShape 253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121" name="Rectangle 254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22" name="Rectangle 255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3123" name="Group 25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139" name="AutoShape 257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40" name="AutoShape 258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124" name="Freeform 25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3125" name="Group 26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137" name="AutoShape 261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38" name="AutoShape 262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126" name="Rectangle 263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27" name="Freeform 26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128" name="Freeform 26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129" name="Oval 266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30" name="Freeform 26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131" name="AutoShape 268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32" name="AutoShape 269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33" name="Oval 270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34" name="Oval 271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3135" name="Oval 272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36" name="Rectangle 273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041" name="Group 274"/>
          <p:cNvGrpSpPr>
            <a:grpSpLocks/>
          </p:cNvGrpSpPr>
          <p:nvPr/>
        </p:nvGrpSpPr>
        <p:grpSpPr bwMode="auto">
          <a:xfrm>
            <a:off x="9048751" y="2609851"/>
            <a:ext cx="377825" cy="576263"/>
            <a:chOff x="4140" y="429"/>
            <a:chExt cx="1425" cy="2396"/>
          </a:xfrm>
        </p:grpSpPr>
        <p:sp>
          <p:nvSpPr>
            <p:cNvPr id="43081" name="Freeform 2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082" name="Rectangle 276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083" name="Freeform 2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084" name="Freeform 2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085" name="Rectangle 279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3086" name="Group 2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111" name="AutoShape 281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12" name="AutoShape 28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087" name="Rectangle 283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3088" name="Group 2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109" name="AutoShape 28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10" name="AutoShape 286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089" name="Rectangle 287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090" name="Rectangle 288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3091" name="Group 2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107" name="AutoShape 29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08" name="AutoShape 291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092" name="Freeform 2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3093" name="Group 2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105" name="AutoShape 29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06" name="AutoShape 295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094" name="Rectangle 296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095" name="Freeform 2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096" name="Freeform 2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097" name="Oval 299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098" name="Freeform 3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099" name="AutoShape 301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00" name="AutoShape 302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01" name="Oval 303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02" name="Oval 304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3103" name="Oval 305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104" name="Rectangle 306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042" name="Group 307"/>
          <p:cNvGrpSpPr>
            <a:grpSpLocks/>
          </p:cNvGrpSpPr>
          <p:nvPr/>
        </p:nvGrpSpPr>
        <p:grpSpPr bwMode="auto">
          <a:xfrm>
            <a:off x="8308976" y="5027613"/>
            <a:ext cx="377825" cy="576262"/>
            <a:chOff x="4140" y="429"/>
            <a:chExt cx="1425" cy="2396"/>
          </a:xfrm>
        </p:grpSpPr>
        <p:sp>
          <p:nvSpPr>
            <p:cNvPr id="43049" name="Freeform 3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050" name="Rectangle 30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051" name="Freeform 3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052" name="Freeform 3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053" name="Rectangle 31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3054" name="Group 3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079" name="AutoShape 31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80" name="AutoShape 31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055" name="Rectangle 31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3056" name="Group 3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077" name="AutoShape 31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78" name="AutoShape 31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057" name="Rectangle 32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058" name="Rectangle 32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3059" name="Group 3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075" name="AutoShape 3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76" name="AutoShape 32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060" name="Freeform 3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3061" name="Group 3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073" name="AutoShape 32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74" name="AutoShape 32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062" name="Rectangle 32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063" name="Freeform 3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064" name="Freeform 3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065" name="Oval 33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066" name="Freeform 3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3067" name="AutoShape 33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068" name="AutoShape 33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069" name="Oval 33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070" name="Oval 33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3071" name="Oval 33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072" name="Rectangle 33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043" name="Group 340"/>
          <p:cNvGrpSpPr>
            <a:grpSpLocks/>
          </p:cNvGrpSpPr>
          <p:nvPr/>
        </p:nvGrpSpPr>
        <p:grpSpPr bwMode="auto">
          <a:xfrm>
            <a:off x="7104063" y="5092701"/>
            <a:ext cx="525462" cy="557213"/>
            <a:chOff x="-44" y="1473"/>
            <a:chExt cx="981" cy="1105"/>
          </a:xfrm>
        </p:grpSpPr>
        <p:pic>
          <p:nvPicPr>
            <p:cNvPr id="43047" name="Picture 34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8" name="Freeform 3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3044" name="Group 343"/>
          <p:cNvGrpSpPr>
            <a:grpSpLocks/>
          </p:cNvGrpSpPr>
          <p:nvPr/>
        </p:nvGrpSpPr>
        <p:grpSpPr bwMode="auto">
          <a:xfrm>
            <a:off x="7627938" y="5081588"/>
            <a:ext cx="525462" cy="557212"/>
            <a:chOff x="-44" y="1473"/>
            <a:chExt cx="981" cy="1105"/>
          </a:xfrm>
        </p:grpSpPr>
        <p:pic>
          <p:nvPicPr>
            <p:cNvPr id="43045" name="Picture 3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6" name="Freeform 3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3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9" grpId="0" animBg="1"/>
      <p:bldP spid="833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934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prstClr val="black"/>
                </a:solidFill>
                <a:latin typeface="Tahoma" pitchFamily="34" charset="0"/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44035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E8D31EA-A8F0-4A81-8947-368AB29588FA}" type="slidenum">
              <a:rPr lang="en-US" altLang="zh-CN" sz="1200">
                <a:solidFill>
                  <a:prstClr val="black"/>
                </a:solidFill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zh-CN" sz="1200">
              <a:solidFill>
                <a:prstClr val="black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922463" y="1335088"/>
            <a:ext cx="43116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i="1" dirty="0">
                <a:solidFill>
                  <a:srgbClr val="CC0000"/>
                </a:solidFill>
                <a:latin typeface="Gill Sans MT" pitchFamily="34" charset="0"/>
              </a:rPr>
              <a:t>assumptions: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>
                <a:solidFill>
                  <a:prstClr val="black"/>
                </a:solidFill>
                <a:latin typeface="Gill Sans MT" pitchFamily="34" charset="0"/>
              </a:rPr>
              <a:t>avg</a:t>
            </a: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 object size: 100K bits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>
                <a:solidFill>
                  <a:prstClr val="black"/>
                </a:solidFill>
                <a:latin typeface="Gill Sans MT" pitchFamily="34" charset="0"/>
              </a:rPr>
              <a:t>avg</a:t>
            </a: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 request rate from browsers to origin servers:15/sec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1800" dirty="0">
                <a:solidFill>
                  <a:prstClr val="black"/>
                </a:solidFill>
                <a:latin typeface="Gill Sans MT" pitchFamily="34" charset="0"/>
              </a:rPr>
              <a:t>i.e. </a:t>
            </a:r>
            <a:r>
              <a:rPr lang="en-US" altLang="zh-CN" sz="1800" dirty="0" err="1">
                <a:solidFill>
                  <a:prstClr val="black"/>
                </a:solidFill>
                <a:latin typeface="Gill Sans MT" pitchFamily="34" charset="0"/>
              </a:rPr>
              <a:t>avg</a:t>
            </a:r>
            <a:r>
              <a:rPr lang="en-US" altLang="zh-CN" sz="1800" dirty="0">
                <a:solidFill>
                  <a:prstClr val="black"/>
                </a:solidFill>
                <a:latin typeface="Gill Sans MT" pitchFamily="34" charset="0"/>
              </a:rPr>
              <a:t> data rate to browsers: 1.50 Mbps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RTT from institutional router to any origin server: 2 sec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access link rate: 1.54 Mbps</a:t>
            </a:r>
          </a:p>
          <a:p>
            <a:pPr>
              <a:lnSpc>
                <a:spcPct val="85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i="1" dirty="0">
                <a:solidFill>
                  <a:srgbClr val="CC0000"/>
                </a:solidFill>
                <a:latin typeface="Gill Sans MT" pitchFamily="34" charset="0"/>
              </a:rPr>
              <a:t>consequences: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LAN utilization: 1.5%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access link utilization = </a:t>
            </a:r>
            <a:r>
              <a:rPr lang="en-US" altLang="zh-CN" sz="2200" dirty="0">
                <a:solidFill>
                  <a:srgbClr val="CC0000"/>
                </a:solidFill>
                <a:latin typeface="Gill Sans MT" pitchFamily="34" charset="0"/>
              </a:rPr>
              <a:t>99%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total delay   = Internet delay + access delay + LAN delay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     =  2 sec + minutes + </a:t>
            </a:r>
            <a:r>
              <a:rPr lang="en-US" altLang="zh-CN" sz="2200" dirty="0" err="1">
                <a:solidFill>
                  <a:prstClr val="black"/>
                </a:solidFill>
                <a:latin typeface="Gill Sans MT" pitchFamily="34" charset="0"/>
              </a:rPr>
              <a:t>usecs</a:t>
            </a:r>
            <a:endParaRPr lang="en-US" altLang="zh-CN" sz="2200" dirty="0">
              <a:solidFill>
                <a:prstClr val="black"/>
              </a:solidFill>
              <a:latin typeface="Gill Sans MT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zh-CN" sz="2400" dirty="0">
              <a:solidFill>
                <a:prstClr val="black"/>
              </a:solidFill>
              <a:latin typeface="Gill Sans MT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zh-CN" sz="24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27225" y="269876"/>
            <a:ext cx="7772400" cy="663575"/>
          </a:xfrm>
        </p:spPr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Caching example: </a:t>
            </a:r>
            <a:r>
              <a:rPr lang="en-US" altLang="zh-CN" dirty="0">
                <a:ea typeface="ＭＳ Ｐゴシック" pitchFamily="34" charset="-128"/>
              </a:rPr>
              <a:t>faster access link</a:t>
            </a:r>
            <a:r>
              <a:rPr lang="en-US" altLang="zh-CN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44039" name="Text Box 50"/>
          <p:cNvSpPr txBox="1">
            <a:spLocks noChangeArrowheads="1"/>
          </p:cNvSpPr>
          <p:nvPr/>
        </p:nvSpPr>
        <p:spPr bwMode="auto">
          <a:xfrm>
            <a:off x="9220200" y="1824038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servers</a:t>
            </a:r>
          </a:p>
        </p:txBody>
      </p:sp>
      <p:sp>
        <p:nvSpPr>
          <p:cNvPr id="44040" name="Text Box 99"/>
          <p:cNvSpPr txBox="1">
            <a:spLocks noChangeArrowheads="1"/>
          </p:cNvSpPr>
          <p:nvPr/>
        </p:nvSpPr>
        <p:spPr bwMode="auto">
          <a:xfrm>
            <a:off x="8116889" y="3656014"/>
            <a:ext cx="1190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1.54 Mbps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access link</a:t>
            </a:r>
            <a:endParaRPr lang="en-US" altLang="zh-CN" sz="2400">
              <a:solidFill>
                <a:srgbClr val="C0504D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7507" name="Line 51"/>
          <p:cNvSpPr>
            <a:spLocks noChangeShapeType="1"/>
          </p:cNvSpPr>
          <p:nvPr/>
        </p:nvSpPr>
        <p:spPr bwMode="auto">
          <a:xfrm>
            <a:off x="4105275" y="3670301"/>
            <a:ext cx="990600" cy="1508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7508" name="Text Box 52"/>
          <p:cNvSpPr txBox="1">
            <a:spLocks noChangeArrowheads="1"/>
          </p:cNvSpPr>
          <p:nvPr/>
        </p:nvSpPr>
        <p:spPr bwMode="auto">
          <a:xfrm>
            <a:off x="5033963" y="3883026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prstClr val="black"/>
                </a:solidFill>
                <a:latin typeface="Gill Sans MT" pitchFamily="34" charset="0"/>
                <a:ea typeface="ＭＳ Ｐゴシック" pitchFamily="34" charset="-128"/>
              </a:rPr>
              <a:t>154 Mbps</a:t>
            </a:r>
          </a:p>
        </p:txBody>
      </p:sp>
      <p:sp>
        <p:nvSpPr>
          <p:cNvPr id="147509" name="Line 53"/>
          <p:cNvSpPr>
            <a:spLocks noChangeShapeType="1"/>
          </p:cNvSpPr>
          <p:nvPr/>
        </p:nvSpPr>
        <p:spPr bwMode="auto">
          <a:xfrm>
            <a:off x="8229601" y="3789364"/>
            <a:ext cx="1154113" cy="1746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7510" name="Text Box 54"/>
          <p:cNvSpPr txBox="1">
            <a:spLocks noChangeArrowheads="1"/>
          </p:cNvSpPr>
          <p:nvPr/>
        </p:nvSpPr>
        <p:spPr bwMode="auto">
          <a:xfrm>
            <a:off x="9312276" y="3779838"/>
            <a:ext cx="107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154 Mbps</a:t>
            </a:r>
          </a:p>
        </p:txBody>
      </p:sp>
      <p:sp>
        <p:nvSpPr>
          <p:cNvPr id="147511" name="Line 55"/>
          <p:cNvSpPr>
            <a:spLocks noChangeShapeType="1"/>
          </p:cNvSpPr>
          <p:nvPr/>
        </p:nvSpPr>
        <p:spPr bwMode="auto">
          <a:xfrm>
            <a:off x="3286126" y="5541963"/>
            <a:ext cx="969963" cy="2397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7512" name="Text Box 56"/>
          <p:cNvSpPr txBox="1">
            <a:spLocks noChangeArrowheads="1"/>
          </p:cNvSpPr>
          <p:nvPr/>
        </p:nvSpPr>
        <p:spPr bwMode="auto">
          <a:xfrm>
            <a:off x="4140201" y="5645151"/>
            <a:ext cx="809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prstClr val="black"/>
                </a:solidFill>
                <a:latin typeface="Gill Sans MT" pitchFamily="34" charset="0"/>
                <a:ea typeface="ＭＳ Ｐゴシック" pitchFamily="34" charset="-128"/>
              </a:rPr>
              <a:t>msecs</a:t>
            </a:r>
          </a:p>
        </p:txBody>
      </p:sp>
      <p:sp>
        <p:nvSpPr>
          <p:cNvPr id="147513" name="Text Box 57"/>
          <p:cNvSpPr txBox="1">
            <a:spLocks noChangeArrowheads="1"/>
          </p:cNvSpPr>
          <p:nvPr/>
        </p:nvSpPr>
        <p:spPr bwMode="auto">
          <a:xfrm>
            <a:off x="2122488" y="6051550"/>
            <a:ext cx="650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Cost:</a:t>
            </a:r>
            <a:r>
              <a:rPr lang="en-US" altLang="zh-CN" sz="24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increased access link speed (not cheap!)</a:t>
            </a:r>
          </a:p>
        </p:txBody>
      </p:sp>
      <p:sp>
        <p:nvSpPr>
          <p:cNvPr id="147515" name="Line 59"/>
          <p:cNvSpPr>
            <a:spLocks noChangeShapeType="1"/>
          </p:cNvSpPr>
          <p:nvPr/>
        </p:nvSpPr>
        <p:spPr bwMode="auto">
          <a:xfrm>
            <a:off x="4964114" y="4683126"/>
            <a:ext cx="706437" cy="1174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7516" name="Text Box 60"/>
          <p:cNvSpPr txBox="1">
            <a:spLocks noChangeArrowheads="1"/>
          </p:cNvSpPr>
          <p:nvPr/>
        </p:nvSpPr>
        <p:spPr bwMode="auto">
          <a:xfrm>
            <a:off x="5760813" y="4664075"/>
            <a:ext cx="670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prstClr val="black"/>
                </a:solidFill>
                <a:latin typeface="Gill Sans MT" pitchFamily="34" charset="0"/>
                <a:ea typeface="ＭＳ Ｐゴシック" pitchFamily="34" charset="-128"/>
              </a:rPr>
              <a:t>9.9%</a:t>
            </a:r>
          </a:p>
        </p:txBody>
      </p:sp>
      <p:sp>
        <p:nvSpPr>
          <p:cNvPr id="44050" name="Line 2"/>
          <p:cNvSpPr>
            <a:spLocks noChangeShapeType="1"/>
          </p:cNvSpPr>
          <p:nvPr/>
        </p:nvSpPr>
        <p:spPr bwMode="auto">
          <a:xfrm>
            <a:off x="6791325" y="2409825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4051" name="Line 51"/>
          <p:cNvSpPr>
            <a:spLocks noChangeShapeType="1"/>
          </p:cNvSpPr>
          <p:nvPr/>
        </p:nvSpPr>
        <p:spPr bwMode="auto">
          <a:xfrm>
            <a:off x="7600951" y="2028826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4052" name="Line 52"/>
          <p:cNvSpPr>
            <a:spLocks noChangeShapeType="1"/>
          </p:cNvSpPr>
          <p:nvPr/>
        </p:nvSpPr>
        <p:spPr bwMode="auto">
          <a:xfrm flipH="1">
            <a:off x="8229601" y="2066926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4053" name="Line 53"/>
          <p:cNvSpPr>
            <a:spLocks noChangeShapeType="1"/>
          </p:cNvSpPr>
          <p:nvPr/>
        </p:nvSpPr>
        <p:spPr bwMode="auto">
          <a:xfrm flipH="1">
            <a:off x="8686800" y="2228850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4054" name="Line 54"/>
          <p:cNvSpPr>
            <a:spLocks noChangeShapeType="1"/>
          </p:cNvSpPr>
          <p:nvPr/>
        </p:nvSpPr>
        <p:spPr bwMode="auto">
          <a:xfrm flipH="1" flipV="1">
            <a:off x="8848725" y="2990850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4055" name="Freeform 55"/>
          <p:cNvSpPr>
            <a:spLocks/>
          </p:cNvSpPr>
          <p:nvPr/>
        </p:nvSpPr>
        <p:spPr bwMode="auto">
          <a:xfrm>
            <a:off x="6875464" y="2022475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4056" name="Text Box 70"/>
          <p:cNvSpPr txBox="1">
            <a:spLocks noChangeArrowheads="1"/>
          </p:cNvSpPr>
          <p:nvPr/>
        </p:nvSpPr>
        <p:spPr bwMode="auto">
          <a:xfrm>
            <a:off x="7581901" y="2354264"/>
            <a:ext cx="931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 Internet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4057" name="Group 68"/>
          <p:cNvGrpSpPr>
            <a:grpSpLocks/>
          </p:cNvGrpSpPr>
          <p:nvPr/>
        </p:nvGrpSpPr>
        <p:grpSpPr bwMode="auto">
          <a:xfrm>
            <a:off x="7699376" y="3165476"/>
            <a:ext cx="881063" cy="307975"/>
            <a:chOff x="2356" y="1300"/>
            <a:chExt cx="555" cy="194"/>
          </a:xfrm>
        </p:grpSpPr>
        <p:sp>
          <p:nvSpPr>
            <p:cNvPr id="4428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428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428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4285" name="Group 7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4288" name="Freeform 7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289" name="Freeform 7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286" name="Line 75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287" name="Line 7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4058" name="Group 77"/>
          <p:cNvGrpSpPr>
            <a:grpSpLocks/>
          </p:cNvGrpSpPr>
          <p:nvPr/>
        </p:nvGrpSpPr>
        <p:grpSpPr bwMode="auto">
          <a:xfrm>
            <a:off x="6443664" y="1957388"/>
            <a:ext cx="377825" cy="576262"/>
            <a:chOff x="4140" y="429"/>
            <a:chExt cx="1425" cy="2396"/>
          </a:xfrm>
        </p:grpSpPr>
        <p:sp>
          <p:nvSpPr>
            <p:cNvPr id="44250" name="Freeform 7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251" name="Rectangle 7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52" name="Freeform 8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253" name="Freeform 8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254" name="Rectangle 8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4255" name="Group 8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280" name="AutoShape 8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81" name="AutoShape 8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256" name="Rectangle 8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4257" name="Group 8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278" name="AutoShape 8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79" name="AutoShape 8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258" name="Rectangle 9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59" name="Rectangle 9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4260" name="Group 9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276" name="AutoShape 9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77" name="AutoShape 9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261" name="Freeform 9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4262" name="Group 9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274" name="AutoShape 9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75" name="AutoShape 9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263" name="Rectangle 9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64" name="Freeform 10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265" name="Freeform 10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266" name="Oval 10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67" name="Freeform 10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268" name="AutoShape 10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69" name="AutoShape 10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70" name="Oval 10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71" name="Oval 10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4272" name="Oval 10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73" name="Rectangle 10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4059" name="Group 110"/>
          <p:cNvGrpSpPr>
            <a:grpSpLocks/>
          </p:cNvGrpSpPr>
          <p:nvPr/>
        </p:nvGrpSpPr>
        <p:grpSpPr bwMode="auto">
          <a:xfrm>
            <a:off x="7358064" y="1479551"/>
            <a:ext cx="377825" cy="576263"/>
            <a:chOff x="4140" y="429"/>
            <a:chExt cx="1425" cy="2396"/>
          </a:xfrm>
        </p:grpSpPr>
        <p:sp>
          <p:nvSpPr>
            <p:cNvPr id="44218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219" name="Rectangle 112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20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221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222" name="Rectangle 115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4223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248" name="AutoShape 11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49" name="AutoShape 118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224" name="Rectangle 119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4225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246" name="AutoShape 121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47" name="AutoShape 122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226" name="Rectangle 123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27" name="Rectangle 124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4228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244" name="AutoShape 126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45" name="AutoShape 127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229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4230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242" name="AutoShape 13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43" name="AutoShape 131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231" name="Rectangle 132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32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233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234" name="Oval 135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35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236" name="AutoShape 137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37" name="AutoShape 138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38" name="Oval 139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39" name="Oval 140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4240" name="Oval 141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41" name="Rectangle 142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4060" name="Group 143"/>
          <p:cNvGrpSpPr>
            <a:grpSpLocks/>
          </p:cNvGrpSpPr>
          <p:nvPr/>
        </p:nvGrpSpPr>
        <p:grpSpPr bwMode="auto">
          <a:xfrm>
            <a:off x="8110539" y="1511301"/>
            <a:ext cx="377825" cy="576263"/>
            <a:chOff x="4140" y="429"/>
            <a:chExt cx="1425" cy="2396"/>
          </a:xfrm>
        </p:grpSpPr>
        <p:sp>
          <p:nvSpPr>
            <p:cNvPr id="44186" name="Freeform 1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87" name="Rectangle 145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88" name="Freeform 1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89" name="Freeform 1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90" name="Rectangle 148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4191" name="Group 1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216" name="AutoShape 150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17" name="AutoShape 151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192" name="Rectangle 152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4193" name="Group 1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214" name="AutoShape 154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15" name="AutoShape 155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194" name="Rectangle 156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95" name="Rectangle 157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4196" name="Group 1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212" name="AutoShape 159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13" name="AutoShape 160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197" name="Freeform 1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4198" name="Group 1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210" name="AutoShape 1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11" name="AutoShape 164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199" name="Rectangle 165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00" name="Freeform 1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201" name="Freeform 1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202" name="Oval 168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03" name="Freeform 1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204" name="AutoShape 170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05" name="AutoShape 171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06" name="Oval 172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07" name="Oval 173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4208" name="Oval 174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209" name="Rectangle 175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4061" name="Group 176"/>
          <p:cNvGrpSpPr>
            <a:grpSpLocks/>
          </p:cNvGrpSpPr>
          <p:nvPr/>
        </p:nvGrpSpPr>
        <p:grpSpPr bwMode="auto">
          <a:xfrm>
            <a:off x="8720139" y="1663701"/>
            <a:ext cx="377825" cy="576263"/>
            <a:chOff x="4140" y="429"/>
            <a:chExt cx="1425" cy="2396"/>
          </a:xfrm>
        </p:grpSpPr>
        <p:sp>
          <p:nvSpPr>
            <p:cNvPr id="44154" name="Freeform 17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55" name="Rectangle 178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56" name="Freeform 17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57" name="Freeform 18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58" name="Rectangle 181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4159" name="Group 18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184" name="AutoShape 183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85" name="AutoShape 184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160" name="Rectangle 185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4161" name="Group 18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182" name="AutoShape 187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83" name="AutoShape 188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162" name="Rectangle 189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63" name="Rectangle 190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4164" name="Group 19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180" name="AutoShape 19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81" name="AutoShape 19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165" name="Freeform 19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4166" name="Group 19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178" name="AutoShape 19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79" name="AutoShape 197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167" name="Rectangle 198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68" name="Freeform 19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69" name="Freeform 20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70" name="Oval 201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71" name="Freeform 20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72" name="AutoShape 203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73" name="AutoShape 204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74" name="Oval 205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75" name="Oval 206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4176" name="Oval 207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77" name="Rectangle 208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4062" name="Group 209"/>
          <p:cNvGrpSpPr>
            <a:grpSpLocks/>
          </p:cNvGrpSpPr>
          <p:nvPr/>
        </p:nvGrpSpPr>
        <p:grpSpPr bwMode="auto">
          <a:xfrm>
            <a:off x="9048751" y="2609851"/>
            <a:ext cx="377825" cy="576263"/>
            <a:chOff x="4140" y="429"/>
            <a:chExt cx="1425" cy="2396"/>
          </a:xfrm>
        </p:grpSpPr>
        <p:sp>
          <p:nvSpPr>
            <p:cNvPr id="44122" name="Freeform 21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23" name="Rectangle 211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24" name="Freeform 21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25" name="Freeform 21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26" name="Rectangle 214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4127" name="Group 21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152" name="AutoShape 21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53" name="AutoShape 217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128" name="Rectangle 218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4129" name="Group 21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150" name="AutoShape 22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51" name="AutoShape 22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130" name="Rectangle 222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31" name="Rectangle 223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4132" name="Group 22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148" name="AutoShape 22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49" name="AutoShape 226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133" name="Freeform 22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4134" name="Group 22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146" name="AutoShape 22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47" name="AutoShape 230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135" name="Rectangle 231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36" name="Freeform 23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37" name="Freeform 23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38" name="Oval 234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39" name="Freeform 23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40" name="AutoShape 236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41" name="AutoShape 237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42" name="Oval 238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43" name="Oval 239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4144" name="Oval 240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45" name="Rectangle 241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44063" name="Freeform 71"/>
          <p:cNvSpPr>
            <a:spLocks/>
          </p:cNvSpPr>
          <p:nvPr/>
        </p:nvSpPr>
        <p:spPr bwMode="auto">
          <a:xfrm>
            <a:off x="6456363" y="4392613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4064" name="Line 77"/>
          <p:cNvSpPr>
            <a:spLocks noChangeShapeType="1"/>
          </p:cNvSpPr>
          <p:nvPr/>
        </p:nvSpPr>
        <p:spPr bwMode="auto">
          <a:xfrm flipH="1">
            <a:off x="6905626" y="4702175"/>
            <a:ext cx="8556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4065" name="Line 78"/>
          <p:cNvSpPr>
            <a:spLocks noChangeShapeType="1"/>
          </p:cNvSpPr>
          <p:nvPr/>
        </p:nvSpPr>
        <p:spPr bwMode="auto">
          <a:xfrm flipH="1">
            <a:off x="7415213" y="4749800"/>
            <a:ext cx="563562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4066" name="Line 79"/>
          <p:cNvSpPr>
            <a:spLocks noChangeShapeType="1"/>
          </p:cNvSpPr>
          <p:nvPr/>
        </p:nvSpPr>
        <p:spPr bwMode="auto">
          <a:xfrm flipH="1">
            <a:off x="7953376" y="4756150"/>
            <a:ext cx="149225" cy="3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4067" name="Line 80"/>
          <p:cNvSpPr>
            <a:spLocks noChangeShapeType="1"/>
          </p:cNvSpPr>
          <p:nvPr/>
        </p:nvSpPr>
        <p:spPr bwMode="auto">
          <a:xfrm>
            <a:off x="8320089" y="4735513"/>
            <a:ext cx="123825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4068" name="Text Box 97"/>
          <p:cNvSpPr txBox="1">
            <a:spLocks noChangeArrowheads="1"/>
          </p:cNvSpPr>
          <p:nvPr/>
        </p:nvSpPr>
        <p:spPr bwMode="auto">
          <a:xfrm>
            <a:off x="6483351" y="4279901"/>
            <a:ext cx="1198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network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4069" name="Text Box 98"/>
          <p:cNvSpPr txBox="1">
            <a:spLocks noChangeArrowheads="1"/>
          </p:cNvSpPr>
          <p:nvPr/>
        </p:nvSpPr>
        <p:spPr bwMode="auto">
          <a:xfrm>
            <a:off x="8394701" y="4660900"/>
            <a:ext cx="1484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100Mbps LAN</a:t>
            </a:r>
            <a:endParaRPr lang="en-US" altLang="zh-CN" sz="2400">
              <a:solidFill>
                <a:srgbClr val="C0504D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4070" name="Group 120"/>
          <p:cNvGrpSpPr>
            <a:grpSpLocks/>
          </p:cNvGrpSpPr>
          <p:nvPr/>
        </p:nvGrpSpPr>
        <p:grpSpPr bwMode="auto">
          <a:xfrm>
            <a:off x="7678738" y="4460876"/>
            <a:ext cx="881062" cy="307975"/>
            <a:chOff x="2356" y="1300"/>
            <a:chExt cx="555" cy="194"/>
          </a:xfrm>
        </p:grpSpPr>
        <p:sp>
          <p:nvSpPr>
            <p:cNvPr id="4411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411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411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4117" name="Group 12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4120" name="Freeform 12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121" name="Freeform 12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118" name="Line 12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119" name="Line 12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4071" name="Group 172"/>
          <p:cNvGrpSpPr>
            <a:grpSpLocks/>
          </p:cNvGrpSpPr>
          <p:nvPr/>
        </p:nvGrpSpPr>
        <p:grpSpPr bwMode="auto">
          <a:xfrm>
            <a:off x="6592888" y="5070476"/>
            <a:ext cx="525462" cy="557213"/>
            <a:chOff x="-44" y="1473"/>
            <a:chExt cx="981" cy="1105"/>
          </a:xfrm>
        </p:grpSpPr>
        <p:pic>
          <p:nvPicPr>
            <p:cNvPr id="44112" name="Picture 17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13" name="Freeform 1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4072" name="Group 307"/>
          <p:cNvGrpSpPr>
            <a:grpSpLocks/>
          </p:cNvGrpSpPr>
          <p:nvPr/>
        </p:nvGrpSpPr>
        <p:grpSpPr bwMode="auto">
          <a:xfrm>
            <a:off x="8308976" y="5027613"/>
            <a:ext cx="377825" cy="576262"/>
            <a:chOff x="4140" y="429"/>
            <a:chExt cx="1425" cy="2396"/>
          </a:xfrm>
        </p:grpSpPr>
        <p:sp>
          <p:nvSpPr>
            <p:cNvPr id="44080" name="Freeform 3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081" name="Rectangle 30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082" name="Freeform 3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083" name="Freeform 3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084" name="Rectangle 31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4085" name="Group 3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110" name="AutoShape 31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11" name="AutoShape 31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086" name="Rectangle 31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4087" name="Group 3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108" name="AutoShape 31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09" name="AutoShape 31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088" name="Rectangle 32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089" name="Rectangle 32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4090" name="Group 3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106" name="AutoShape 3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07" name="AutoShape 32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091" name="Freeform 3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4092" name="Group 3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104" name="AutoShape 32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05" name="AutoShape 32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093" name="Rectangle 32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094" name="Freeform 3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095" name="Freeform 3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096" name="Oval 33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097" name="Freeform 3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098" name="AutoShape 33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099" name="AutoShape 33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00" name="Oval 33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01" name="Oval 33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4102" name="Oval 33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4103" name="Rectangle 33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4073" name="Group 340"/>
          <p:cNvGrpSpPr>
            <a:grpSpLocks/>
          </p:cNvGrpSpPr>
          <p:nvPr/>
        </p:nvGrpSpPr>
        <p:grpSpPr bwMode="auto">
          <a:xfrm>
            <a:off x="7104063" y="5092701"/>
            <a:ext cx="525462" cy="557213"/>
            <a:chOff x="-44" y="1473"/>
            <a:chExt cx="981" cy="1105"/>
          </a:xfrm>
        </p:grpSpPr>
        <p:pic>
          <p:nvPicPr>
            <p:cNvPr id="44078" name="Picture 34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79" name="Freeform 3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4074" name="Group 343"/>
          <p:cNvGrpSpPr>
            <a:grpSpLocks/>
          </p:cNvGrpSpPr>
          <p:nvPr/>
        </p:nvGrpSpPr>
        <p:grpSpPr bwMode="auto">
          <a:xfrm>
            <a:off x="7627938" y="5081588"/>
            <a:ext cx="525462" cy="557212"/>
            <a:chOff x="-44" y="1473"/>
            <a:chExt cx="981" cy="1105"/>
          </a:xfrm>
        </p:grpSpPr>
        <p:pic>
          <p:nvPicPr>
            <p:cNvPr id="44076" name="Picture 3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77" name="Freeform 3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44075" name="Line 95"/>
          <p:cNvSpPr>
            <a:spLocks noChangeShapeType="1"/>
          </p:cNvSpPr>
          <p:nvPr/>
        </p:nvSpPr>
        <p:spPr bwMode="auto">
          <a:xfrm>
            <a:off x="8115300" y="3467101"/>
            <a:ext cx="19050" cy="989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4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4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4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4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4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07" grpId="0" animBg="1"/>
      <p:bldP spid="147509" grpId="0" animBg="1"/>
      <p:bldP spid="147510" grpId="0"/>
      <p:bldP spid="147511" grpId="0" animBg="1"/>
      <p:bldP spid="147512" grpId="0"/>
      <p:bldP spid="147513" grpId="0"/>
      <p:bldP spid="147515" grpId="0" animBg="1"/>
      <p:bldP spid="1475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71"/>
          <p:cNvSpPr>
            <a:spLocks/>
          </p:cNvSpPr>
          <p:nvPr/>
        </p:nvSpPr>
        <p:spPr bwMode="auto">
          <a:xfrm>
            <a:off x="6456363" y="4392613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5059" name="Line 77"/>
          <p:cNvSpPr>
            <a:spLocks noChangeShapeType="1"/>
          </p:cNvSpPr>
          <p:nvPr/>
        </p:nvSpPr>
        <p:spPr bwMode="auto">
          <a:xfrm flipH="1">
            <a:off x="6905626" y="4702175"/>
            <a:ext cx="8556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5060" name="Line 78"/>
          <p:cNvSpPr>
            <a:spLocks noChangeShapeType="1"/>
          </p:cNvSpPr>
          <p:nvPr/>
        </p:nvSpPr>
        <p:spPr bwMode="auto">
          <a:xfrm flipH="1">
            <a:off x="7415213" y="4749800"/>
            <a:ext cx="563562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5061" name="Line 79"/>
          <p:cNvSpPr>
            <a:spLocks noChangeShapeType="1"/>
          </p:cNvSpPr>
          <p:nvPr/>
        </p:nvSpPr>
        <p:spPr bwMode="auto">
          <a:xfrm flipH="1">
            <a:off x="7953376" y="4756150"/>
            <a:ext cx="149225" cy="3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5062" name="Line 80"/>
          <p:cNvSpPr>
            <a:spLocks noChangeShapeType="1"/>
          </p:cNvSpPr>
          <p:nvPr/>
        </p:nvSpPr>
        <p:spPr bwMode="auto">
          <a:xfrm>
            <a:off x="8320089" y="4735513"/>
            <a:ext cx="123825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5063" name="Text Box 97"/>
          <p:cNvSpPr txBox="1">
            <a:spLocks noChangeArrowheads="1"/>
          </p:cNvSpPr>
          <p:nvPr/>
        </p:nvSpPr>
        <p:spPr bwMode="auto">
          <a:xfrm>
            <a:off x="6483351" y="4279901"/>
            <a:ext cx="1198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network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5064" name="Text Box 98"/>
          <p:cNvSpPr txBox="1">
            <a:spLocks noChangeArrowheads="1"/>
          </p:cNvSpPr>
          <p:nvPr/>
        </p:nvSpPr>
        <p:spPr bwMode="auto">
          <a:xfrm>
            <a:off x="8394701" y="4660900"/>
            <a:ext cx="1484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100Mbps LAN</a:t>
            </a:r>
            <a:endParaRPr lang="en-US" altLang="zh-CN" sz="2400">
              <a:solidFill>
                <a:srgbClr val="C0504D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5065" name="Group 120"/>
          <p:cNvGrpSpPr>
            <a:grpSpLocks/>
          </p:cNvGrpSpPr>
          <p:nvPr/>
        </p:nvGrpSpPr>
        <p:grpSpPr bwMode="auto">
          <a:xfrm>
            <a:off x="7678738" y="4460876"/>
            <a:ext cx="881062" cy="307975"/>
            <a:chOff x="2356" y="1300"/>
            <a:chExt cx="555" cy="194"/>
          </a:xfrm>
        </p:grpSpPr>
        <p:sp>
          <p:nvSpPr>
            <p:cNvPr id="4530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30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30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5307" name="Group 12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5310" name="Freeform 12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5311" name="Freeform 12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5308" name="Line 12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309" name="Line 12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5066" name="Group 172"/>
          <p:cNvGrpSpPr>
            <a:grpSpLocks/>
          </p:cNvGrpSpPr>
          <p:nvPr/>
        </p:nvGrpSpPr>
        <p:grpSpPr bwMode="auto">
          <a:xfrm>
            <a:off x="6592888" y="5070476"/>
            <a:ext cx="525462" cy="557213"/>
            <a:chOff x="-44" y="1473"/>
            <a:chExt cx="981" cy="1105"/>
          </a:xfrm>
        </p:grpSpPr>
        <p:pic>
          <p:nvPicPr>
            <p:cNvPr id="45302" name="Picture 17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03" name="Freeform 1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5067" name="Group 340"/>
          <p:cNvGrpSpPr>
            <a:grpSpLocks/>
          </p:cNvGrpSpPr>
          <p:nvPr/>
        </p:nvGrpSpPr>
        <p:grpSpPr bwMode="auto">
          <a:xfrm>
            <a:off x="7104063" y="5092701"/>
            <a:ext cx="525462" cy="557213"/>
            <a:chOff x="-44" y="1473"/>
            <a:chExt cx="981" cy="1105"/>
          </a:xfrm>
        </p:grpSpPr>
        <p:pic>
          <p:nvPicPr>
            <p:cNvPr id="45300" name="Picture 34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01" name="Freeform 3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5068" name="Group 343"/>
          <p:cNvGrpSpPr>
            <a:grpSpLocks/>
          </p:cNvGrpSpPr>
          <p:nvPr/>
        </p:nvGrpSpPr>
        <p:grpSpPr bwMode="auto">
          <a:xfrm>
            <a:off x="7627938" y="5081588"/>
            <a:ext cx="525462" cy="557212"/>
            <a:chOff x="-44" y="1473"/>
            <a:chExt cx="981" cy="1105"/>
          </a:xfrm>
        </p:grpSpPr>
        <p:pic>
          <p:nvPicPr>
            <p:cNvPr id="45298" name="Picture 3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99" name="Freeform 3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45069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934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prstClr val="black"/>
                </a:solidFill>
                <a:latin typeface="Tahoma" pitchFamily="34" charset="0"/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4507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B6E71AF-922C-41F7-8834-E68503011D30}" type="slidenum">
              <a:rPr lang="en-US" altLang="zh-CN" sz="1200">
                <a:solidFill>
                  <a:prstClr val="black"/>
                </a:solidFill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zh-CN" sz="1200">
              <a:solidFill>
                <a:prstClr val="black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4507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27225" y="269876"/>
            <a:ext cx="7772400" cy="663575"/>
          </a:xfrm>
        </p:spPr>
        <p:txBody>
          <a:bodyPr/>
          <a:lstStyle/>
          <a:p>
            <a:r>
              <a:rPr lang="en-US" altLang="zh-CN" smtClean="0">
                <a:ea typeface="ＭＳ Ｐゴシック" pitchFamily="34" charset="-128"/>
              </a:rPr>
              <a:t>Caching example: </a:t>
            </a:r>
            <a:r>
              <a:rPr lang="en-US" altLang="zh-CN">
                <a:ea typeface="ＭＳ Ｐゴシック" pitchFamily="34" charset="-128"/>
              </a:rPr>
              <a:t>install local cache</a:t>
            </a:r>
            <a:r>
              <a:rPr lang="en-US" altLang="zh-CN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45073" name="Text Box 50"/>
          <p:cNvSpPr txBox="1">
            <a:spLocks noChangeArrowheads="1"/>
          </p:cNvSpPr>
          <p:nvPr/>
        </p:nvSpPr>
        <p:spPr bwMode="auto">
          <a:xfrm>
            <a:off x="9220200" y="1824038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servers</a:t>
            </a:r>
          </a:p>
        </p:txBody>
      </p:sp>
      <p:sp>
        <p:nvSpPr>
          <p:cNvPr id="45074" name="Line 95"/>
          <p:cNvSpPr>
            <a:spLocks noChangeShapeType="1"/>
          </p:cNvSpPr>
          <p:nvPr/>
        </p:nvSpPr>
        <p:spPr bwMode="auto">
          <a:xfrm>
            <a:off x="8115300" y="3467100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5075" name="Text Box 99"/>
          <p:cNvSpPr txBox="1">
            <a:spLocks noChangeArrowheads="1"/>
          </p:cNvSpPr>
          <p:nvPr/>
        </p:nvSpPr>
        <p:spPr bwMode="auto">
          <a:xfrm>
            <a:off x="8116889" y="3656014"/>
            <a:ext cx="1190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1.54 Mbps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access link</a:t>
            </a:r>
            <a:endParaRPr lang="en-US" altLang="zh-CN" sz="2400">
              <a:solidFill>
                <a:srgbClr val="C0504D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7" name="Group 308"/>
          <p:cNvGrpSpPr>
            <a:grpSpLocks/>
          </p:cNvGrpSpPr>
          <p:nvPr/>
        </p:nvGrpSpPr>
        <p:grpSpPr bwMode="auto">
          <a:xfrm>
            <a:off x="8243888" y="4941889"/>
            <a:ext cx="1860550" cy="809625"/>
            <a:chOff x="4217" y="3611"/>
            <a:chExt cx="1172" cy="510"/>
          </a:xfrm>
        </p:grpSpPr>
        <p:sp>
          <p:nvSpPr>
            <p:cNvPr id="45296" name="Rectangle 307"/>
            <p:cNvSpPr>
              <a:spLocks noChangeArrowheads="1"/>
            </p:cNvSpPr>
            <p:nvPr/>
          </p:nvSpPr>
          <p:spPr bwMode="auto">
            <a:xfrm>
              <a:off x="4217" y="3611"/>
              <a:ext cx="329" cy="47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97" name="Text Box 97"/>
            <p:cNvSpPr txBox="1">
              <a:spLocks noChangeArrowheads="1"/>
            </p:cNvSpPr>
            <p:nvPr/>
          </p:nvSpPr>
          <p:spPr bwMode="auto">
            <a:xfrm>
              <a:off x="4561" y="3717"/>
              <a:ext cx="8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local web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cache</a:t>
              </a:r>
            </a:p>
          </p:txBody>
        </p:sp>
      </p:grpSp>
      <p:sp>
        <p:nvSpPr>
          <p:cNvPr id="45077" name="Rectangle 4"/>
          <p:cNvSpPr>
            <a:spLocks noChangeArrowheads="1"/>
          </p:cNvSpPr>
          <p:nvPr/>
        </p:nvSpPr>
        <p:spPr bwMode="auto">
          <a:xfrm>
            <a:off x="1922464" y="1335089"/>
            <a:ext cx="437038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i="1" dirty="0">
                <a:solidFill>
                  <a:srgbClr val="CC0000"/>
                </a:solidFill>
                <a:latin typeface="Gill Sans MT" pitchFamily="34" charset="0"/>
              </a:rPr>
              <a:t>assumptions: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>
                <a:solidFill>
                  <a:prstClr val="black"/>
                </a:solidFill>
                <a:latin typeface="Gill Sans MT" pitchFamily="34" charset="0"/>
              </a:rPr>
              <a:t>avg</a:t>
            </a: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 object size: 100K bits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>
                <a:solidFill>
                  <a:prstClr val="black"/>
                </a:solidFill>
                <a:latin typeface="Gill Sans MT" pitchFamily="34" charset="0"/>
              </a:rPr>
              <a:t>avg</a:t>
            </a: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 request rate from browsers to origin servers:15/sec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1800" dirty="0">
                <a:solidFill>
                  <a:prstClr val="black"/>
                </a:solidFill>
                <a:latin typeface="Gill Sans MT" pitchFamily="34" charset="0"/>
              </a:rPr>
              <a:t>i.e. </a:t>
            </a:r>
            <a:r>
              <a:rPr lang="en-US" altLang="zh-CN" sz="1800" dirty="0" err="1">
                <a:solidFill>
                  <a:prstClr val="black"/>
                </a:solidFill>
                <a:latin typeface="Gill Sans MT" pitchFamily="34" charset="0"/>
              </a:rPr>
              <a:t>avg</a:t>
            </a:r>
            <a:r>
              <a:rPr lang="en-US" altLang="zh-CN" sz="1800" dirty="0">
                <a:solidFill>
                  <a:prstClr val="black"/>
                </a:solidFill>
                <a:latin typeface="Gill Sans MT" pitchFamily="34" charset="0"/>
              </a:rPr>
              <a:t> data rate to browsers: 1.50 Mbps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RTT from institutional router to any origin server: 2 sec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access link rate: 1.54 Mbps</a:t>
            </a:r>
          </a:p>
          <a:p>
            <a:pPr>
              <a:lnSpc>
                <a:spcPct val="85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i="1" dirty="0">
                <a:solidFill>
                  <a:srgbClr val="CC0000"/>
                </a:solidFill>
                <a:latin typeface="Gill Sans MT" pitchFamily="34" charset="0"/>
              </a:rPr>
              <a:t>consequences: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LAN utilization: 1.5%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access link utilization</a:t>
            </a:r>
            <a:endParaRPr lang="en-US" altLang="zh-CN" sz="2200" dirty="0">
              <a:solidFill>
                <a:srgbClr val="FF0000"/>
              </a:solidFill>
              <a:latin typeface="Gill Sans MT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solidFill>
                  <a:prstClr val="black"/>
                </a:solidFill>
                <a:latin typeface="Gill Sans MT" pitchFamily="34" charset="0"/>
              </a:rPr>
              <a:t>total delay  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zh-CN" sz="2400" dirty="0">
              <a:solidFill>
                <a:prstClr val="black"/>
              </a:solidFill>
              <a:latin typeface="Gill Sans MT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zh-CN" sz="24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148559" name="Text Box 79"/>
          <p:cNvSpPr txBox="1">
            <a:spLocks noChangeArrowheads="1"/>
          </p:cNvSpPr>
          <p:nvPr/>
        </p:nvSpPr>
        <p:spPr bwMode="auto">
          <a:xfrm>
            <a:off x="4818064" y="4589464"/>
            <a:ext cx="276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?</a:t>
            </a:r>
          </a:p>
        </p:txBody>
      </p:sp>
      <p:sp>
        <p:nvSpPr>
          <p:cNvPr id="148557" name="Text Box 77"/>
          <p:cNvSpPr txBox="1">
            <a:spLocks noChangeArrowheads="1"/>
          </p:cNvSpPr>
          <p:nvPr/>
        </p:nvSpPr>
        <p:spPr bwMode="auto">
          <a:xfrm>
            <a:off x="3711575" y="4921251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?</a:t>
            </a:r>
          </a:p>
        </p:txBody>
      </p:sp>
      <p:sp>
        <p:nvSpPr>
          <p:cNvPr id="148556" name="Text Box 76"/>
          <p:cNvSpPr txBox="1">
            <a:spLocks noChangeArrowheads="1"/>
          </p:cNvSpPr>
          <p:nvPr/>
        </p:nvSpPr>
        <p:spPr bwMode="auto">
          <a:xfrm>
            <a:off x="2497361" y="5378450"/>
            <a:ext cx="268560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How to compute link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utilization, delay?</a:t>
            </a:r>
          </a:p>
        </p:txBody>
      </p:sp>
      <p:sp>
        <p:nvSpPr>
          <p:cNvPr id="148563" name="Text Box 83"/>
          <p:cNvSpPr txBox="1">
            <a:spLocks noChangeArrowheads="1"/>
          </p:cNvSpPr>
          <p:nvPr/>
        </p:nvSpPr>
        <p:spPr bwMode="auto">
          <a:xfrm>
            <a:off x="2122489" y="6051550"/>
            <a:ext cx="364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Cost:</a:t>
            </a:r>
            <a:r>
              <a:rPr lang="en-US" altLang="zh-CN" sz="24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web cache (cheap!)</a:t>
            </a:r>
          </a:p>
        </p:txBody>
      </p:sp>
      <p:sp>
        <p:nvSpPr>
          <p:cNvPr id="45082" name="Line 2"/>
          <p:cNvSpPr>
            <a:spLocks noChangeShapeType="1"/>
          </p:cNvSpPr>
          <p:nvPr/>
        </p:nvSpPr>
        <p:spPr bwMode="auto">
          <a:xfrm>
            <a:off x="6791325" y="2409825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5083" name="Line 51"/>
          <p:cNvSpPr>
            <a:spLocks noChangeShapeType="1"/>
          </p:cNvSpPr>
          <p:nvPr/>
        </p:nvSpPr>
        <p:spPr bwMode="auto">
          <a:xfrm>
            <a:off x="7600951" y="2028826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5084" name="Line 52"/>
          <p:cNvSpPr>
            <a:spLocks noChangeShapeType="1"/>
          </p:cNvSpPr>
          <p:nvPr/>
        </p:nvSpPr>
        <p:spPr bwMode="auto">
          <a:xfrm flipH="1">
            <a:off x="8229601" y="2066926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5085" name="Line 53"/>
          <p:cNvSpPr>
            <a:spLocks noChangeShapeType="1"/>
          </p:cNvSpPr>
          <p:nvPr/>
        </p:nvSpPr>
        <p:spPr bwMode="auto">
          <a:xfrm flipH="1">
            <a:off x="8686800" y="2228850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5086" name="Line 54"/>
          <p:cNvSpPr>
            <a:spLocks noChangeShapeType="1"/>
          </p:cNvSpPr>
          <p:nvPr/>
        </p:nvSpPr>
        <p:spPr bwMode="auto">
          <a:xfrm flipH="1" flipV="1">
            <a:off x="8848725" y="2990850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5087" name="Freeform 55"/>
          <p:cNvSpPr>
            <a:spLocks/>
          </p:cNvSpPr>
          <p:nvPr/>
        </p:nvSpPr>
        <p:spPr bwMode="auto">
          <a:xfrm>
            <a:off x="6875464" y="2022475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5088" name="Text Box 70"/>
          <p:cNvSpPr txBox="1">
            <a:spLocks noChangeArrowheads="1"/>
          </p:cNvSpPr>
          <p:nvPr/>
        </p:nvSpPr>
        <p:spPr bwMode="auto">
          <a:xfrm>
            <a:off x="7581901" y="2354264"/>
            <a:ext cx="931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 Internet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5089" name="Group 91"/>
          <p:cNvGrpSpPr>
            <a:grpSpLocks/>
          </p:cNvGrpSpPr>
          <p:nvPr/>
        </p:nvGrpSpPr>
        <p:grpSpPr bwMode="auto">
          <a:xfrm>
            <a:off x="7699376" y="3165476"/>
            <a:ext cx="881063" cy="307975"/>
            <a:chOff x="2356" y="1300"/>
            <a:chExt cx="555" cy="194"/>
          </a:xfrm>
        </p:grpSpPr>
        <p:sp>
          <p:nvSpPr>
            <p:cNvPr id="4528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28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29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5291" name="Group 9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5294" name="Freeform 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5295" name="Freeform 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5292" name="Line 98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93" name="Line 99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5090" name="Group 100"/>
          <p:cNvGrpSpPr>
            <a:grpSpLocks/>
          </p:cNvGrpSpPr>
          <p:nvPr/>
        </p:nvGrpSpPr>
        <p:grpSpPr bwMode="auto">
          <a:xfrm>
            <a:off x="6443664" y="1957388"/>
            <a:ext cx="377825" cy="576262"/>
            <a:chOff x="4140" y="429"/>
            <a:chExt cx="1425" cy="2396"/>
          </a:xfrm>
        </p:grpSpPr>
        <p:sp>
          <p:nvSpPr>
            <p:cNvPr id="45256" name="Freeform 10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57" name="Rectangle 102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58" name="Freeform 10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59" name="Freeform 10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60" name="Rectangle 105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261" name="Group 10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286" name="AutoShape 10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87" name="AutoShape 108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262" name="Rectangle 109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263" name="Group 11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284" name="AutoShape 111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85" name="AutoShape 112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264" name="Rectangle 113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65" name="Rectangle 114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266" name="Group 11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282" name="AutoShape 116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83" name="AutoShape 117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267" name="Freeform 11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5268" name="Group 11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280" name="AutoShape 12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81" name="AutoShape 121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269" name="Rectangle 122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70" name="Freeform 12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71" name="Freeform 12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72" name="Oval 125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73" name="Freeform 12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74" name="AutoShape 127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75" name="AutoShape 128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76" name="Oval 129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77" name="Oval 130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278" name="Oval 131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79" name="Rectangle 132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5091" name="Group 133"/>
          <p:cNvGrpSpPr>
            <a:grpSpLocks/>
          </p:cNvGrpSpPr>
          <p:nvPr/>
        </p:nvGrpSpPr>
        <p:grpSpPr bwMode="auto">
          <a:xfrm>
            <a:off x="7358064" y="1479551"/>
            <a:ext cx="377825" cy="576263"/>
            <a:chOff x="4140" y="429"/>
            <a:chExt cx="1425" cy="2396"/>
          </a:xfrm>
        </p:grpSpPr>
        <p:sp>
          <p:nvSpPr>
            <p:cNvPr id="45224" name="Freeform 13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25" name="Rectangle 135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26" name="Freeform 13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27" name="Freeform 13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28" name="Rectangle 138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229" name="Group 13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254" name="AutoShape 140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55" name="AutoShape 141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230" name="Rectangle 142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231" name="Group 14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252" name="AutoShape 144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53" name="AutoShape 145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232" name="Rectangle 146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33" name="Rectangle 147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234" name="Group 14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250" name="AutoShape 149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51" name="AutoShape 150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235" name="Freeform 15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5236" name="Group 15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248" name="AutoShape 15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49" name="AutoShape 154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237" name="Rectangle 155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38" name="Freeform 15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39" name="Freeform 15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40" name="Oval 158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41" name="Freeform 15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42" name="AutoShape 160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43" name="AutoShape 161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44" name="Oval 162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45" name="Oval 163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246" name="Oval 164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47" name="Rectangle 165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5092" name="Group 166"/>
          <p:cNvGrpSpPr>
            <a:grpSpLocks/>
          </p:cNvGrpSpPr>
          <p:nvPr/>
        </p:nvGrpSpPr>
        <p:grpSpPr bwMode="auto">
          <a:xfrm>
            <a:off x="8110539" y="1511301"/>
            <a:ext cx="377825" cy="576263"/>
            <a:chOff x="4140" y="429"/>
            <a:chExt cx="1425" cy="2396"/>
          </a:xfrm>
        </p:grpSpPr>
        <p:sp>
          <p:nvSpPr>
            <p:cNvPr id="45192" name="Freeform 16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93" name="Rectangle 168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94" name="Freeform 16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95" name="Freeform 17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96" name="Rectangle 171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197" name="Group 17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222" name="AutoShape 173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23" name="AutoShape 174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198" name="Rectangle 175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199" name="Group 17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220" name="AutoShape 177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21" name="AutoShape 178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200" name="Rectangle 179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01" name="Rectangle 180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202" name="Group 18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218" name="AutoShape 18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19" name="AutoShape 18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203" name="Freeform 18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5204" name="Group 18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216" name="AutoShape 18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17" name="AutoShape 187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205" name="Rectangle 188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06" name="Freeform 18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07" name="Freeform 19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08" name="Oval 191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09" name="Freeform 19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210" name="AutoShape 193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11" name="AutoShape 194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12" name="Oval 195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13" name="Oval 196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214" name="Oval 197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215" name="Rectangle 198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5093" name="Group 199"/>
          <p:cNvGrpSpPr>
            <a:grpSpLocks/>
          </p:cNvGrpSpPr>
          <p:nvPr/>
        </p:nvGrpSpPr>
        <p:grpSpPr bwMode="auto">
          <a:xfrm>
            <a:off x="8720139" y="1663701"/>
            <a:ext cx="377825" cy="576263"/>
            <a:chOff x="4140" y="429"/>
            <a:chExt cx="1425" cy="2396"/>
          </a:xfrm>
        </p:grpSpPr>
        <p:sp>
          <p:nvSpPr>
            <p:cNvPr id="45160" name="Freeform 20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61" name="Rectangle 201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62" name="Freeform 20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63" name="Freeform 20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64" name="Rectangle 204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165" name="Group 20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90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91" name="AutoShape 207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166" name="Rectangle 208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167" name="Group 20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88" name="AutoShape 21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89" name="AutoShape 21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168" name="Rectangle 212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69" name="Rectangle 213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170" name="Group 21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86" name="AutoShape 21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87" name="AutoShape 216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171" name="Freeform 21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5172" name="Group 21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84" name="AutoShape 21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85" name="AutoShape 220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173" name="Rectangle 221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74" name="Freeform 22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75" name="Freeform 22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76" name="Oval 224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77" name="Freeform 22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78" name="AutoShape 226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79" name="AutoShape 227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80" name="Oval 228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81" name="Oval 229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182" name="Oval 230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83" name="Rectangle 231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5094" name="Group 232"/>
          <p:cNvGrpSpPr>
            <a:grpSpLocks/>
          </p:cNvGrpSpPr>
          <p:nvPr/>
        </p:nvGrpSpPr>
        <p:grpSpPr bwMode="auto">
          <a:xfrm>
            <a:off x="9048751" y="2609851"/>
            <a:ext cx="377825" cy="576263"/>
            <a:chOff x="4140" y="429"/>
            <a:chExt cx="1425" cy="2396"/>
          </a:xfrm>
        </p:grpSpPr>
        <p:sp>
          <p:nvSpPr>
            <p:cNvPr id="45128" name="Freeform 23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29" name="Rectangle 234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30" name="Freeform 23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31" name="Freeform 23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32" name="Rectangle 237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133" name="Group 23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58" name="AutoShape 239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59" name="AutoShape 240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134" name="Rectangle 241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135" name="Group 24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56" name="AutoShape 24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57" name="AutoShape 244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136" name="Rectangle 245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37" name="Rectangle 246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138" name="Group 24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54" name="AutoShape 24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55" name="AutoShape 249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139" name="Freeform 25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5140" name="Group 25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52" name="AutoShape 25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53" name="AutoShape 253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141" name="Rectangle 254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42" name="Freeform 25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43" name="Freeform 25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44" name="Oval 257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45" name="Freeform 25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46" name="AutoShape 259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47" name="AutoShape 260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48" name="Oval 261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49" name="Oval 262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150" name="Oval 263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51" name="Rectangle 264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5095" name="Group 307"/>
          <p:cNvGrpSpPr>
            <a:grpSpLocks/>
          </p:cNvGrpSpPr>
          <p:nvPr/>
        </p:nvGrpSpPr>
        <p:grpSpPr bwMode="auto">
          <a:xfrm>
            <a:off x="8308976" y="5027613"/>
            <a:ext cx="377825" cy="576262"/>
            <a:chOff x="4140" y="429"/>
            <a:chExt cx="1425" cy="2396"/>
          </a:xfrm>
        </p:grpSpPr>
        <p:sp>
          <p:nvSpPr>
            <p:cNvPr id="45096" name="Freeform 3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097" name="Rectangle 30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098" name="Freeform 3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099" name="Freeform 3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00" name="Rectangle 31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101" name="Group 3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26" name="AutoShape 31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27" name="AutoShape 31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102" name="Rectangle 31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103" name="Group 3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24" name="AutoShape 31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25" name="AutoShape 31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104" name="Rectangle 32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05" name="Rectangle 32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5106" name="Group 3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22" name="AutoShape 3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23" name="AutoShape 32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107" name="Freeform 3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5108" name="Group 3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20" name="AutoShape 32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21" name="AutoShape 32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109" name="Rectangle 32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10" name="Freeform 3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11" name="Freeform 3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12" name="Oval 33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13" name="Freeform 3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5114" name="AutoShape 33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15" name="AutoShape 33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16" name="Oval 33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17" name="Oval 33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118" name="Oval 33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5119" name="Rectangle 33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4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8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8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8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6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934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prstClr val="black"/>
                </a:solidFill>
                <a:latin typeface="Tahoma" pitchFamily="34" charset="0"/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4608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A6D9BD81-A894-4DFB-881E-373B12735828}" type="slidenum">
              <a:rPr lang="en-US" altLang="zh-CN" sz="1200">
                <a:solidFill>
                  <a:prstClr val="black"/>
                </a:solidFill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zh-CN" sz="1200">
              <a:solidFill>
                <a:prstClr val="black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27225" y="269876"/>
            <a:ext cx="7772400" cy="663575"/>
          </a:xfrm>
        </p:spPr>
        <p:txBody>
          <a:bodyPr/>
          <a:lstStyle/>
          <a:p>
            <a:r>
              <a:rPr lang="en-US" altLang="zh-CN" smtClean="0">
                <a:ea typeface="ＭＳ Ｐゴシック" pitchFamily="34" charset="-128"/>
              </a:rPr>
              <a:t>Caching example: </a:t>
            </a:r>
            <a:r>
              <a:rPr lang="en-US" altLang="zh-CN">
                <a:ea typeface="ＭＳ Ｐゴシック" pitchFamily="34" charset="-128"/>
              </a:rPr>
              <a:t>install local cache</a:t>
            </a:r>
            <a:r>
              <a:rPr lang="en-US" altLang="zh-CN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33589" y="1290639"/>
            <a:ext cx="4459287" cy="1882775"/>
          </a:xfrm>
        </p:spPr>
        <p:txBody>
          <a:bodyPr/>
          <a:lstStyle/>
          <a:p>
            <a:pPr marL="228600" indent="-228600">
              <a:buNone/>
              <a:tabLst>
                <a:tab pos="576263" algn="l"/>
              </a:tabLst>
            </a:pPr>
            <a:r>
              <a:rPr lang="en-US" altLang="zh-CN" sz="2200" i="1">
                <a:solidFill>
                  <a:srgbClr val="CC0000"/>
                </a:solidFill>
                <a:ea typeface="ＭＳ Ｐゴシック" pitchFamily="34" charset="-128"/>
              </a:rPr>
              <a:t>Calculating access link utilization, delay with cache:</a:t>
            </a:r>
          </a:p>
          <a:p>
            <a:pPr marL="228600" indent="-228600">
              <a:lnSpc>
                <a:spcPct val="80000"/>
              </a:lnSpc>
              <a:tabLst>
                <a:tab pos="576263" algn="l"/>
              </a:tabLst>
            </a:pPr>
            <a:r>
              <a:rPr lang="en-US" altLang="zh-CN" sz="1800">
                <a:ea typeface="ＭＳ Ｐゴシック" pitchFamily="34" charset="-128"/>
              </a:rPr>
              <a:t>suppose cache hit rate is 0.4</a:t>
            </a:r>
          </a:p>
          <a:p>
            <a:pPr marL="576263" lvl="1" indent="-233363">
              <a:tabLst>
                <a:tab pos="576263" algn="l"/>
              </a:tabLst>
            </a:pPr>
            <a:r>
              <a:rPr lang="en-US" altLang="zh-CN" sz="1800">
                <a:ea typeface="ＭＳ Ｐゴシック" pitchFamily="34" charset="-128"/>
              </a:rPr>
              <a:t>40% requests satisfied at cache, 60% requests satisfied at origin </a:t>
            </a:r>
          </a:p>
          <a:p>
            <a:pPr marL="228600" indent="-228600">
              <a:lnSpc>
                <a:spcPct val="80000"/>
              </a:lnSpc>
              <a:buNone/>
              <a:tabLst>
                <a:tab pos="576263" algn="l"/>
              </a:tabLst>
            </a:pPr>
            <a:r>
              <a:rPr lang="en-US" altLang="zh-CN" sz="1800">
                <a:ea typeface="ＭＳ Ｐゴシック" pitchFamily="34" charset="-128"/>
              </a:rPr>
              <a:t>  </a:t>
            </a:r>
          </a:p>
        </p:txBody>
      </p:sp>
      <p:sp>
        <p:nvSpPr>
          <p:cNvPr id="46087" name="Text Box 50"/>
          <p:cNvSpPr txBox="1">
            <a:spLocks noChangeArrowheads="1"/>
          </p:cNvSpPr>
          <p:nvPr/>
        </p:nvSpPr>
        <p:spPr bwMode="auto">
          <a:xfrm>
            <a:off x="9220200" y="1824038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servers</a:t>
            </a:r>
          </a:p>
        </p:txBody>
      </p:sp>
      <p:sp>
        <p:nvSpPr>
          <p:cNvPr id="46088" name="Line 95"/>
          <p:cNvSpPr>
            <a:spLocks noChangeShapeType="1"/>
          </p:cNvSpPr>
          <p:nvPr/>
        </p:nvSpPr>
        <p:spPr bwMode="auto">
          <a:xfrm>
            <a:off x="8115300" y="3467100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6089" name="Text Box 99"/>
          <p:cNvSpPr txBox="1">
            <a:spLocks noChangeArrowheads="1"/>
          </p:cNvSpPr>
          <p:nvPr/>
        </p:nvSpPr>
        <p:spPr bwMode="auto">
          <a:xfrm>
            <a:off x="8116889" y="3656014"/>
            <a:ext cx="1190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1.54 Mbps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access link</a:t>
            </a:r>
            <a:endParaRPr lang="en-US" altLang="zh-CN" sz="2400">
              <a:solidFill>
                <a:srgbClr val="C0504D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9566" name="Rectangle 4"/>
          <p:cNvSpPr>
            <a:spLocks noChangeArrowheads="1"/>
          </p:cNvSpPr>
          <p:nvPr/>
        </p:nvSpPr>
        <p:spPr bwMode="auto">
          <a:xfrm>
            <a:off x="1984375" y="2928939"/>
            <a:ext cx="44592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tabLst>
                <a:tab pos="576263" algn="l"/>
              </a:tabLst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576263" indent="-233363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tabLst>
                <a:tab pos="576263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tabLst>
                <a:tab pos="576263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000">
                <a:solidFill>
                  <a:prstClr val="black"/>
                </a:solidFill>
                <a:latin typeface="Gill Sans MT" pitchFamily="34" charset="0"/>
              </a:rPr>
              <a:t>access link utilization: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zh-CN" sz="2000">
                <a:solidFill>
                  <a:prstClr val="black"/>
                </a:solidFill>
                <a:latin typeface="Gill Sans MT" pitchFamily="34" charset="0"/>
              </a:rPr>
              <a:t>60% of requests use access link 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000">
                <a:solidFill>
                  <a:prstClr val="black"/>
                </a:solidFill>
                <a:latin typeface="Gill Sans MT" pitchFamily="34" charset="0"/>
              </a:rPr>
              <a:t>data rate to browsers over access link = 0.6*1.50 Mbps = .9 Mbps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zh-CN" sz="2000">
                <a:solidFill>
                  <a:prstClr val="black"/>
                </a:solidFill>
                <a:latin typeface="Gill Sans MT" pitchFamily="34" charset="0"/>
              </a:rPr>
              <a:t>utilization = 0.9/1.54 = .58</a:t>
            </a:r>
          </a:p>
        </p:txBody>
      </p:sp>
      <p:sp>
        <p:nvSpPr>
          <p:cNvPr id="149567" name="Rectangle 4"/>
          <p:cNvSpPr>
            <a:spLocks noChangeArrowheads="1"/>
          </p:cNvSpPr>
          <p:nvPr/>
        </p:nvSpPr>
        <p:spPr bwMode="auto">
          <a:xfrm>
            <a:off x="1873250" y="4356100"/>
            <a:ext cx="44592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tabLst>
                <a:tab pos="576263" algn="l"/>
              </a:tabLst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576263" indent="-233363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tabLst>
                <a:tab pos="576263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tabLst>
                <a:tab pos="576263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000">
                <a:solidFill>
                  <a:prstClr val="black"/>
                </a:solidFill>
                <a:latin typeface="Gill Sans MT" pitchFamily="34" charset="0"/>
              </a:rPr>
              <a:t>total delay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zh-CN" sz="2000">
                <a:solidFill>
                  <a:prstClr val="black"/>
                </a:solidFill>
                <a:latin typeface="Gill Sans MT" pitchFamily="34" charset="0"/>
              </a:rPr>
              <a:t>= 0.6 * (delay from origin servers) +0.4 * (delay when satisfied at cache)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zh-CN" sz="2000">
                <a:solidFill>
                  <a:prstClr val="black"/>
                </a:solidFill>
                <a:latin typeface="Gill Sans MT" pitchFamily="34" charset="0"/>
              </a:rPr>
              <a:t>= 0.6 (2.01) + 0.4 (~msecs)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zh-CN" sz="2000">
                <a:solidFill>
                  <a:prstClr val="black"/>
                </a:solidFill>
                <a:latin typeface="Gill Sans MT" pitchFamily="34" charset="0"/>
              </a:rPr>
              <a:t>= ~ 1.2 secs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zh-CN" sz="2000">
                <a:solidFill>
                  <a:prstClr val="black"/>
                </a:solidFill>
                <a:latin typeface="Gill Sans MT" pitchFamily="34" charset="0"/>
              </a:rPr>
              <a:t>less than with 154 Mbps link (and cheaper too!)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000">
                <a:solidFill>
                  <a:prstClr val="black"/>
                </a:solidFill>
                <a:latin typeface="Gill Sans MT" pitchFamily="34" charset="0"/>
              </a:rPr>
              <a:t>  </a:t>
            </a:r>
          </a:p>
        </p:txBody>
      </p:sp>
      <p:sp>
        <p:nvSpPr>
          <p:cNvPr id="46092" name="Line 2"/>
          <p:cNvSpPr>
            <a:spLocks noChangeShapeType="1"/>
          </p:cNvSpPr>
          <p:nvPr/>
        </p:nvSpPr>
        <p:spPr bwMode="auto">
          <a:xfrm>
            <a:off x="6791325" y="2409825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6093" name="Line 51"/>
          <p:cNvSpPr>
            <a:spLocks noChangeShapeType="1"/>
          </p:cNvSpPr>
          <p:nvPr/>
        </p:nvSpPr>
        <p:spPr bwMode="auto">
          <a:xfrm>
            <a:off x="7600951" y="2028826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6094" name="Line 52"/>
          <p:cNvSpPr>
            <a:spLocks noChangeShapeType="1"/>
          </p:cNvSpPr>
          <p:nvPr/>
        </p:nvSpPr>
        <p:spPr bwMode="auto">
          <a:xfrm flipH="1">
            <a:off x="8229601" y="2066926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6095" name="Line 53"/>
          <p:cNvSpPr>
            <a:spLocks noChangeShapeType="1"/>
          </p:cNvSpPr>
          <p:nvPr/>
        </p:nvSpPr>
        <p:spPr bwMode="auto">
          <a:xfrm flipH="1">
            <a:off x="8686800" y="2228850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6096" name="Line 54"/>
          <p:cNvSpPr>
            <a:spLocks noChangeShapeType="1"/>
          </p:cNvSpPr>
          <p:nvPr/>
        </p:nvSpPr>
        <p:spPr bwMode="auto">
          <a:xfrm flipH="1" flipV="1">
            <a:off x="8848725" y="2990850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6097" name="Freeform 55"/>
          <p:cNvSpPr>
            <a:spLocks/>
          </p:cNvSpPr>
          <p:nvPr/>
        </p:nvSpPr>
        <p:spPr bwMode="auto">
          <a:xfrm>
            <a:off x="6875464" y="2022475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6098" name="Text Box 70"/>
          <p:cNvSpPr txBox="1">
            <a:spLocks noChangeArrowheads="1"/>
          </p:cNvSpPr>
          <p:nvPr/>
        </p:nvSpPr>
        <p:spPr bwMode="auto">
          <a:xfrm>
            <a:off x="7581901" y="2354264"/>
            <a:ext cx="931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 Internet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6099" name="Group 71"/>
          <p:cNvGrpSpPr>
            <a:grpSpLocks/>
          </p:cNvGrpSpPr>
          <p:nvPr/>
        </p:nvGrpSpPr>
        <p:grpSpPr bwMode="auto">
          <a:xfrm>
            <a:off x="7699376" y="3165476"/>
            <a:ext cx="881063" cy="307975"/>
            <a:chOff x="2356" y="1300"/>
            <a:chExt cx="555" cy="194"/>
          </a:xfrm>
        </p:grpSpPr>
        <p:sp>
          <p:nvSpPr>
            <p:cNvPr id="4632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632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632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6329" name="Group 7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6332" name="Freeform 7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333" name="Freeform 7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330" name="Line 78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331" name="Line 79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6100" name="Group 80"/>
          <p:cNvGrpSpPr>
            <a:grpSpLocks/>
          </p:cNvGrpSpPr>
          <p:nvPr/>
        </p:nvGrpSpPr>
        <p:grpSpPr bwMode="auto">
          <a:xfrm>
            <a:off x="6443664" y="1957388"/>
            <a:ext cx="377825" cy="576262"/>
            <a:chOff x="4140" y="429"/>
            <a:chExt cx="1425" cy="2396"/>
          </a:xfrm>
        </p:grpSpPr>
        <p:sp>
          <p:nvSpPr>
            <p:cNvPr id="46294" name="Freeform 8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95" name="Rectangle 82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96" name="Freeform 8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97" name="Freeform 8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98" name="Rectangle 85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6299" name="Group 8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324" name="AutoShape 8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325" name="AutoShape 88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300" name="Rectangle 89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6301" name="Group 9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322" name="AutoShape 91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323" name="AutoShape 92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302" name="Rectangle 93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303" name="Rectangle 94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6304" name="Group 9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320" name="AutoShape 96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321" name="AutoShape 97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305" name="Freeform 9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6306" name="Group 9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318" name="AutoShape 10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319" name="AutoShape 101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307" name="Rectangle 102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308" name="Freeform 10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309" name="Freeform 10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310" name="Oval 105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311" name="Freeform 10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312" name="AutoShape 107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313" name="AutoShape 108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314" name="Oval 109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315" name="Oval 110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6316" name="Oval 111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317" name="Rectangle 112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6101" name="Group 113"/>
          <p:cNvGrpSpPr>
            <a:grpSpLocks/>
          </p:cNvGrpSpPr>
          <p:nvPr/>
        </p:nvGrpSpPr>
        <p:grpSpPr bwMode="auto">
          <a:xfrm>
            <a:off x="7358064" y="1479551"/>
            <a:ext cx="377825" cy="576263"/>
            <a:chOff x="4140" y="429"/>
            <a:chExt cx="1425" cy="2396"/>
          </a:xfrm>
        </p:grpSpPr>
        <p:sp>
          <p:nvSpPr>
            <p:cNvPr id="46262" name="Freeform 11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63" name="Rectangle 115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64" name="Freeform 11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65" name="Freeform 11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66" name="Rectangle 118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6267" name="Group 11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292" name="AutoShape 120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93" name="AutoShape 121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268" name="Rectangle 122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6269" name="Group 12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90" name="AutoShape 124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91" name="AutoShape 125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270" name="Rectangle 126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71" name="Rectangle 127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6272" name="Group 12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288" name="AutoShape 129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89" name="AutoShape 130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273" name="Freeform 13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6274" name="Group 13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286" name="AutoShape 13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87" name="AutoShape 134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275" name="Rectangle 135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76" name="Freeform 13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77" name="Freeform 13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78" name="Oval 138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79" name="Freeform 13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80" name="AutoShape 140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81" name="AutoShape 141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82" name="Oval 142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83" name="Oval 143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6284" name="Oval 144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85" name="Rectangle 145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6102" name="Group 146"/>
          <p:cNvGrpSpPr>
            <a:grpSpLocks/>
          </p:cNvGrpSpPr>
          <p:nvPr/>
        </p:nvGrpSpPr>
        <p:grpSpPr bwMode="auto">
          <a:xfrm>
            <a:off x="8110539" y="1511301"/>
            <a:ext cx="377825" cy="576263"/>
            <a:chOff x="4140" y="429"/>
            <a:chExt cx="1425" cy="2396"/>
          </a:xfrm>
        </p:grpSpPr>
        <p:sp>
          <p:nvSpPr>
            <p:cNvPr id="46230" name="Freeform 1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31" name="Rectangle 148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32" name="Freeform 1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33" name="Freeform 1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34" name="Rectangle 151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6235" name="Group 1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260" name="AutoShape 153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61" name="AutoShape 154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236" name="Rectangle 155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6237" name="Group 1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58" name="AutoShape 157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59" name="AutoShape 158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238" name="Rectangle 159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39" name="Rectangle 160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6240" name="Group 1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256" name="AutoShape 16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57" name="AutoShape 16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241" name="Freeform 1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6242" name="Group 1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254" name="AutoShape 16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55" name="AutoShape 167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243" name="Rectangle 168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44" name="Freeform 1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45" name="Freeform 1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46" name="Oval 171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47" name="Freeform 1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48" name="AutoShape 173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49" name="AutoShape 174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50" name="Oval 175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51" name="Oval 176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6252" name="Oval 177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53" name="Rectangle 178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6103" name="Group 179"/>
          <p:cNvGrpSpPr>
            <a:grpSpLocks/>
          </p:cNvGrpSpPr>
          <p:nvPr/>
        </p:nvGrpSpPr>
        <p:grpSpPr bwMode="auto">
          <a:xfrm>
            <a:off x="8720139" y="1663701"/>
            <a:ext cx="377825" cy="576263"/>
            <a:chOff x="4140" y="429"/>
            <a:chExt cx="1425" cy="2396"/>
          </a:xfrm>
        </p:grpSpPr>
        <p:sp>
          <p:nvSpPr>
            <p:cNvPr id="46198" name="Freeform 18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99" name="Rectangle 181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00" name="Freeform 18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01" name="Freeform 18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02" name="Rectangle 184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6203" name="Group 18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228" name="AutoShape 18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29" name="AutoShape 187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204" name="Rectangle 188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6205" name="Group 18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26" name="AutoShape 19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27" name="AutoShape 19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206" name="Rectangle 192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07" name="Rectangle 193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6208" name="Group 19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224" name="AutoShape 19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25" name="AutoShape 196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209" name="Freeform 19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6210" name="Group 19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222" name="AutoShape 19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23" name="AutoShape 200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211" name="Rectangle 201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12" name="Freeform 20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13" name="Freeform 20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14" name="Oval 204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15" name="Freeform 20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216" name="AutoShape 206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17" name="AutoShape 207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18" name="Oval 208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19" name="Oval 209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6220" name="Oval 210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221" name="Rectangle 211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6104" name="Group 212"/>
          <p:cNvGrpSpPr>
            <a:grpSpLocks/>
          </p:cNvGrpSpPr>
          <p:nvPr/>
        </p:nvGrpSpPr>
        <p:grpSpPr bwMode="auto">
          <a:xfrm>
            <a:off x="9048751" y="2609851"/>
            <a:ext cx="377825" cy="576263"/>
            <a:chOff x="4140" y="429"/>
            <a:chExt cx="1425" cy="2396"/>
          </a:xfrm>
        </p:grpSpPr>
        <p:sp>
          <p:nvSpPr>
            <p:cNvPr id="46166" name="Freeform 21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67" name="Rectangle 214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168" name="Freeform 21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69" name="Freeform 21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70" name="Rectangle 217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6171" name="Group 21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196" name="AutoShape 219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97" name="AutoShape 220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172" name="Rectangle 221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6173" name="Group 22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194" name="AutoShape 2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95" name="AutoShape 224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174" name="Rectangle 225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175" name="Rectangle 226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6176" name="Group 22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192" name="AutoShape 22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93" name="AutoShape 229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177" name="Freeform 23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6178" name="Group 23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190" name="AutoShape 23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91" name="AutoShape 233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179" name="Rectangle 234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180" name="Freeform 23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81" name="Freeform 23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82" name="Oval 237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183" name="Freeform 23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84" name="AutoShape 239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185" name="AutoShape 240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186" name="Oval 241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187" name="Oval 242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6188" name="Oval 243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189" name="Rectangle 244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46105" name="Freeform 71"/>
          <p:cNvSpPr>
            <a:spLocks/>
          </p:cNvSpPr>
          <p:nvPr/>
        </p:nvSpPr>
        <p:spPr bwMode="auto">
          <a:xfrm>
            <a:off x="6456363" y="4392613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6106" name="Line 77"/>
          <p:cNvSpPr>
            <a:spLocks noChangeShapeType="1"/>
          </p:cNvSpPr>
          <p:nvPr/>
        </p:nvSpPr>
        <p:spPr bwMode="auto">
          <a:xfrm flipH="1">
            <a:off x="6905626" y="4702175"/>
            <a:ext cx="8556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6107" name="Line 78"/>
          <p:cNvSpPr>
            <a:spLocks noChangeShapeType="1"/>
          </p:cNvSpPr>
          <p:nvPr/>
        </p:nvSpPr>
        <p:spPr bwMode="auto">
          <a:xfrm flipH="1">
            <a:off x="7415213" y="4749800"/>
            <a:ext cx="563562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6108" name="Line 79"/>
          <p:cNvSpPr>
            <a:spLocks noChangeShapeType="1"/>
          </p:cNvSpPr>
          <p:nvPr/>
        </p:nvSpPr>
        <p:spPr bwMode="auto">
          <a:xfrm flipH="1">
            <a:off x="7953376" y="4756150"/>
            <a:ext cx="149225" cy="3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6109" name="Line 80"/>
          <p:cNvSpPr>
            <a:spLocks noChangeShapeType="1"/>
          </p:cNvSpPr>
          <p:nvPr/>
        </p:nvSpPr>
        <p:spPr bwMode="auto">
          <a:xfrm>
            <a:off x="8320089" y="4735513"/>
            <a:ext cx="123825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6110" name="Text Box 97"/>
          <p:cNvSpPr txBox="1">
            <a:spLocks noChangeArrowheads="1"/>
          </p:cNvSpPr>
          <p:nvPr/>
        </p:nvSpPr>
        <p:spPr bwMode="auto">
          <a:xfrm>
            <a:off x="6483351" y="4279901"/>
            <a:ext cx="1198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network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6111" name="Text Box 98"/>
          <p:cNvSpPr txBox="1">
            <a:spLocks noChangeArrowheads="1"/>
          </p:cNvSpPr>
          <p:nvPr/>
        </p:nvSpPr>
        <p:spPr bwMode="auto">
          <a:xfrm>
            <a:off x="8394701" y="4660900"/>
            <a:ext cx="1484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100Mbps LAN</a:t>
            </a:r>
            <a:endParaRPr lang="en-US" altLang="zh-CN" sz="2400">
              <a:solidFill>
                <a:srgbClr val="C0504D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6112" name="Group 120"/>
          <p:cNvGrpSpPr>
            <a:grpSpLocks/>
          </p:cNvGrpSpPr>
          <p:nvPr/>
        </p:nvGrpSpPr>
        <p:grpSpPr bwMode="auto">
          <a:xfrm>
            <a:off x="7678738" y="4460876"/>
            <a:ext cx="881062" cy="307975"/>
            <a:chOff x="2356" y="1300"/>
            <a:chExt cx="555" cy="194"/>
          </a:xfrm>
        </p:grpSpPr>
        <p:sp>
          <p:nvSpPr>
            <p:cNvPr id="4615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615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616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6161" name="Group 12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6164" name="Freeform 12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65" name="Freeform 12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162" name="Line 12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63" name="Line 12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6113" name="Group 172"/>
          <p:cNvGrpSpPr>
            <a:grpSpLocks/>
          </p:cNvGrpSpPr>
          <p:nvPr/>
        </p:nvGrpSpPr>
        <p:grpSpPr bwMode="auto">
          <a:xfrm>
            <a:off x="6592888" y="5070476"/>
            <a:ext cx="525462" cy="557213"/>
            <a:chOff x="-44" y="1473"/>
            <a:chExt cx="981" cy="1105"/>
          </a:xfrm>
        </p:grpSpPr>
        <p:pic>
          <p:nvPicPr>
            <p:cNvPr id="46156" name="Picture 17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57" name="Freeform 1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6114" name="Group 340"/>
          <p:cNvGrpSpPr>
            <a:grpSpLocks/>
          </p:cNvGrpSpPr>
          <p:nvPr/>
        </p:nvGrpSpPr>
        <p:grpSpPr bwMode="auto">
          <a:xfrm>
            <a:off x="7104063" y="5092701"/>
            <a:ext cx="525462" cy="557213"/>
            <a:chOff x="-44" y="1473"/>
            <a:chExt cx="981" cy="1105"/>
          </a:xfrm>
        </p:grpSpPr>
        <p:pic>
          <p:nvPicPr>
            <p:cNvPr id="46154" name="Picture 34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55" name="Freeform 3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6115" name="Group 343"/>
          <p:cNvGrpSpPr>
            <a:grpSpLocks/>
          </p:cNvGrpSpPr>
          <p:nvPr/>
        </p:nvGrpSpPr>
        <p:grpSpPr bwMode="auto">
          <a:xfrm>
            <a:off x="7627938" y="5081588"/>
            <a:ext cx="525462" cy="557212"/>
            <a:chOff x="-44" y="1473"/>
            <a:chExt cx="981" cy="1105"/>
          </a:xfrm>
        </p:grpSpPr>
        <p:pic>
          <p:nvPicPr>
            <p:cNvPr id="46152" name="Picture 3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53" name="Freeform 3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60509" name="Group 308"/>
          <p:cNvGrpSpPr>
            <a:grpSpLocks/>
          </p:cNvGrpSpPr>
          <p:nvPr/>
        </p:nvGrpSpPr>
        <p:grpSpPr bwMode="auto">
          <a:xfrm>
            <a:off x="8243888" y="4941889"/>
            <a:ext cx="1860550" cy="809625"/>
            <a:chOff x="4217" y="3611"/>
            <a:chExt cx="1172" cy="510"/>
          </a:xfrm>
        </p:grpSpPr>
        <p:sp>
          <p:nvSpPr>
            <p:cNvPr id="46150" name="Rectangle 307"/>
            <p:cNvSpPr>
              <a:spLocks noChangeArrowheads="1"/>
            </p:cNvSpPr>
            <p:nvPr/>
          </p:nvSpPr>
          <p:spPr bwMode="auto">
            <a:xfrm>
              <a:off x="4217" y="3611"/>
              <a:ext cx="329" cy="47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151" name="Text Box 97"/>
            <p:cNvSpPr txBox="1">
              <a:spLocks noChangeArrowheads="1"/>
            </p:cNvSpPr>
            <p:nvPr/>
          </p:nvSpPr>
          <p:spPr bwMode="auto">
            <a:xfrm>
              <a:off x="4561" y="3717"/>
              <a:ext cx="8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local web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cache</a:t>
              </a:r>
            </a:p>
          </p:txBody>
        </p:sp>
      </p:grpSp>
      <p:grpSp>
        <p:nvGrpSpPr>
          <p:cNvPr id="46117" name="Group 307"/>
          <p:cNvGrpSpPr>
            <a:grpSpLocks/>
          </p:cNvGrpSpPr>
          <p:nvPr/>
        </p:nvGrpSpPr>
        <p:grpSpPr bwMode="auto">
          <a:xfrm>
            <a:off x="8308976" y="5027613"/>
            <a:ext cx="377825" cy="576262"/>
            <a:chOff x="4140" y="429"/>
            <a:chExt cx="1425" cy="2396"/>
          </a:xfrm>
        </p:grpSpPr>
        <p:sp>
          <p:nvSpPr>
            <p:cNvPr id="46118" name="Freeform 3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19" name="Rectangle 30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120" name="Freeform 3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21" name="Freeform 3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22" name="Rectangle 31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6123" name="Group 3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148" name="AutoShape 31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9" name="AutoShape 31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124" name="Rectangle 31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6125" name="Group 3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146" name="AutoShape 31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7" name="AutoShape 31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126" name="Rectangle 32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127" name="Rectangle 32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46128" name="Group 3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144" name="AutoShape 3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5" name="AutoShape 32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129" name="Freeform 3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6130" name="Group 3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142" name="AutoShape 32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3" name="AutoShape 32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131" name="Rectangle 32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132" name="Freeform 3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33" name="Freeform 3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34" name="Oval 33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135" name="Freeform 3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36" name="AutoShape 33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137" name="AutoShape 33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138" name="Oval 33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139" name="Oval 33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6140" name="Oval 33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6141" name="Rectangle 33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93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66" grpId="0"/>
      <p:bldP spid="1495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2116977" y="1222576"/>
            <a:ext cx="45719" cy="3175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17" y="94310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6452" y="871378"/>
            <a:ext cx="598554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white">
                    <a:lumMod val="65000"/>
                  </a:prstClr>
                </a:solidFill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>
                <a:solidFill>
                  <a:prstClr val="white">
                    <a:lumMod val="65000"/>
                  </a:prstClr>
                </a:solidFill>
              </a:rPr>
              <a:t>General description and functionality</a:t>
            </a:r>
          </a:p>
          <a:p>
            <a:pPr lvl="1"/>
            <a:r>
              <a:rPr lang="en-US" sz="2000" dirty="0">
                <a:solidFill>
                  <a:prstClr val="white">
                    <a:lumMod val="65000"/>
                  </a:prstClr>
                </a:solidFill>
              </a:rPr>
              <a:t>Authentication, cookies and related aspects</a:t>
            </a:r>
          </a:p>
          <a:p>
            <a:pPr lvl="1"/>
            <a:r>
              <a:rPr lang="en-US" sz="2000" dirty="0">
                <a:solidFill>
                  <a:prstClr val="white">
                    <a:lumMod val="65000"/>
                  </a:prstClr>
                </a:solidFill>
              </a:rPr>
              <a:t>Caching and proxies</a:t>
            </a:r>
            <a:endParaRPr lang="en-US" altLang="sv-SE" sz="2400" dirty="0">
              <a:solidFill>
                <a:prstClr val="white">
                  <a:lumMod val="65000"/>
                </a:prstClr>
              </a:solidFill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white">
                    <a:lumMod val="65000"/>
                  </a:prstClr>
                </a:solidFill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white">
                    <a:lumMod val="65000"/>
                  </a:prstClr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18225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400059E-6DE6-4DA8-9F08-0484DF159F7D}" type="slidenum">
              <a:rPr lang="en-US" altLang="zh-CN" sz="1400">
                <a:solidFill>
                  <a:prstClr val="black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zh-CN" sz="1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32306"/>
            <a:ext cx="7772400" cy="608112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Addressing, sockets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5636" y="1143000"/>
            <a:ext cx="5705764" cy="198812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400" dirty="0">
                <a:solidFill>
                  <a:srgbClr val="FF0000"/>
                </a:solidFill>
                <a:ea typeface="宋体" charset="-122"/>
              </a:rPr>
              <a:t>socket</a:t>
            </a:r>
            <a:r>
              <a:rPr lang="en-US" altLang="zh-CN" sz="2400" dirty="0">
                <a:ea typeface="宋体" charset="-122"/>
              </a:rPr>
              <a:t>: Internet application programming interface</a:t>
            </a:r>
          </a:p>
          <a:p>
            <a:pPr lvl="1"/>
            <a:r>
              <a:rPr lang="en-US" altLang="zh-CN" sz="2000" dirty="0">
                <a:ea typeface="宋体" charset="-122"/>
              </a:rPr>
              <a:t>2 processes communicate by sending data into socket, reading data out of socket (</a:t>
            </a:r>
            <a:r>
              <a:rPr lang="en-US" altLang="zh-CN" sz="2000" dirty="0">
                <a:solidFill>
                  <a:schemeClr val="accent2"/>
                </a:solidFill>
                <a:ea typeface="宋体" charset="-122"/>
              </a:rPr>
              <a:t>like sending out, receiving in via doors</a:t>
            </a:r>
            <a:r>
              <a:rPr lang="en-US" altLang="zh-CN" sz="2000" dirty="0">
                <a:ea typeface="宋体" charset="-122"/>
              </a:rPr>
              <a:t>)</a:t>
            </a:r>
          </a:p>
          <a:p>
            <a:pPr lvl="1"/>
            <a:endParaRPr lang="en-US" altLang="zh-CN" sz="2000" dirty="0">
              <a:ea typeface="宋体" charset="-122"/>
            </a:endParaRP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28048" y="1053627"/>
            <a:ext cx="5248316" cy="270095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400" u="sng" dirty="0">
                <a:solidFill>
                  <a:srgbClr val="FF0000"/>
                </a:solidFill>
                <a:ea typeface="宋体" charset="-122"/>
              </a:rPr>
              <a:t>Q:</a:t>
            </a:r>
            <a:r>
              <a:rPr lang="en-US" altLang="zh-CN" sz="2400" dirty="0">
                <a:ea typeface="宋体" charset="-122"/>
              </a:rPr>
              <a:t> how does a process “identify” the other process with which it wants to communicate?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IP address</a:t>
            </a:r>
            <a:r>
              <a:rPr lang="en-US" altLang="zh-CN" sz="2000" dirty="0">
                <a:ea typeface="宋体" charset="-122"/>
              </a:rPr>
              <a:t> (unique) of host running other process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charset="-122"/>
              </a:rPr>
              <a:t>“</a:t>
            </a: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port number</a:t>
            </a:r>
            <a:r>
              <a:rPr lang="en-US" altLang="zh-CN" sz="2000" dirty="0">
                <a:ea typeface="宋体" charset="-122"/>
              </a:rPr>
              <a:t>” - allows receiving host to determine to which local process the message should be delivered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03" y="4553502"/>
            <a:ext cx="6127182" cy="17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2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3a-</a:t>
            </a:r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522" y="397467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2116977" y="1222576"/>
            <a:ext cx="45719" cy="3175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17" y="94310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6452" y="871378"/>
            <a:ext cx="598554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white">
                    <a:lumMod val="65000"/>
                  </a:prstClr>
                </a:solidFill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>
                <a:solidFill>
                  <a:prstClr val="white">
                    <a:lumMod val="65000"/>
                  </a:prstClr>
                </a:solidFill>
              </a:rPr>
              <a:t>General description and functionality</a:t>
            </a:r>
          </a:p>
          <a:p>
            <a:pPr lvl="1"/>
            <a:r>
              <a:rPr lang="en-US" sz="2000" dirty="0">
                <a:solidFill>
                  <a:prstClr val="white">
                    <a:lumMod val="65000"/>
                  </a:prstClr>
                </a:solidFill>
              </a:rPr>
              <a:t>Authentication, cookies and related aspects</a:t>
            </a:r>
          </a:p>
          <a:p>
            <a:pPr lvl="1"/>
            <a:r>
              <a:rPr lang="en-US" sz="2000" dirty="0">
                <a:solidFill>
                  <a:prstClr val="white">
                    <a:lumMod val="65000"/>
                  </a:prstClr>
                </a:solidFill>
              </a:rPr>
              <a:t>Caching and proxies</a:t>
            </a:r>
            <a:endParaRPr lang="en-US" altLang="sv-SE" sz="2400" dirty="0">
              <a:solidFill>
                <a:prstClr val="white">
                  <a:lumMod val="65000"/>
                </a:prstClr>
              </a:solidFill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white">
                    <a:lumMod val="65000"/>
                  </a:prstClr>
                </a:solidFill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white">
                    <a:lumMod val="65000"/>
                  </a:prstClr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1823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26F386-0BE0-48C3-B866-121C11B7F569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9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9914" y="227014"/>
            <a:ext cx="8201025" cy="815975"/>
          </a:xfrm>
        </p:spPr>
        <p:txBody>
          <a:bodyPr/>
          <a:lstStyle/>
          <a:p>
            <a:r>
              <a:rPr lang="en-US" altLang="sv-SE" sz="3200">
                <a:ea typeface="ＭＳ Ｐゴシック" panose="020B0600070205080204" pitchFamily="34" charset="-128"/>
              </a:rPr>
              <a:t>Transport service requirements: common apps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1671850" y="1749425"/>
            <a:ext cx="25651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sv-SE" b="1" dirty="0">
                <a:solidFill>
                  <a:prstClr val="black"/>
                </a:solidFill>
              </a:rPr>
              <a:t>application</a:t>
            </a:r>
            <a:endParaRPr lang="en-US" altLang="sv-SE" dirty="0">
              <a:solidFill>
                <a:prstClr val="black"/>
              </a:solidFill>
            </a:endParaRPr>
          </a:p>
          <a:p>
            <a:pPr algn="r">
              <a:spcBef>
                <a:spcPct val="0"/>
              </a:spcBef>
            </a:pPr>
            <a:endParaRPr lang="en-US" altLang="sv-SE" dirty="0">
              <a:solidFill>
                <a:prstClr val="black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file transfer</a:t>
            </a:r>
          </a:p>
          <a:p>
            <a:pPr algn="r"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e-mail</a:t>
            </a:r>
          </a:p>
          <a:p>
            <a:pPr algn="r"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Web documents</a:t>
            </a:r>
          </a:p>
          <a:p>
            <a:pPr algn="r"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real-time audio/video</a:t>
            </a:r>
          </a:p>
          <a:p>
            <a:pPr algn="r">
              <a:spcBef>
                <a:spcPct val="0"/>
              </a:spcBef>
            </a:pPr>
            <a:endParaRPr lang="en-US" altLang="sv-SE" dirty="0">
              <a:solidFill>
                <a:prstClr val="black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interactive games</a:t>
            </a:r>
          </a:p>
          <a:p>
            <a:pPr algn="r"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text messaging</a:t>
            </a:r>
            <a:endParaRPr lang="en-US" altLang="sv-SE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4340225" y="1752600"/>
            <a:ext cx="158088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b="1" dirty="0">
                <a:solidFill>
                  <a:prstClr val="black"/>
                </a:solidFill>
              </a:rPr>
              <a:t>data loss</a:t>
            </a:r>
            <a:endParaRPr lang="en-US" altLang="sv-SE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endParaRPr lang="en-US" altLang="sv-SE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no loss</a:t>
            </a:r>
          </a:p>
          <a:p>
            <a:pPr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no loss</a:t>
            </a:r>
          </a:p>
          <a:p>
            <a:pPr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no loss</a:t>
            </a:r>
          </a:p>
          <a:p>
            <a:pPr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loss-tolerant</a:t>
            </a:r>
          </a:p>
          <a:p>
            <a:pPr>
              <a:spcBef>
                <a:spcPct val="0"/>
              </a:spcBef>
            </a:pPr>
            <a:endParaRPr lang="en-US" altLang="sv-SE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loss-tolerant</a:t>
            </a:r>
          </a:p>
          <a:p>
            <a:pPr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no loss</a:t>
            </a:r>
            <a:endParaRPr lang="en-US" altLang="sv-SE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6059489" y="1751013"/>
            <a:ext cx="25749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b="1" dirty="0">
                <a:solidFill>
                  <a:prstClr val="black"/>
                </a:solidFill>
              </a:rPr>
              <a:t>throughput</a:t>
            </a:r>
          </a:p>
          <a:p>
            <a:pPr>
              <a:spcBef>
                <a:spcPct val="0"/>
              </a:spcBef>
            </a:pPr>
            <a:endParaRPr lang="en-US" altLang="sv-SE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elastic</a:t>
            </a:r>
          </a:p>
          <a:p>
            <a:pPr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elastic</a:t>
            </a:r>
          </a:p>
          <a:p>
            <a:pPr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elastic</a:t>
            </a:r>
          </a:p>
          <a:p>
            <a:pPr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audio: 5kbps-1Mbps</a:t>
            </a:r>
          </a:p>
          <a:p>
            <a:pPr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video:10kbps-5Mbps</a:t>
            </a:r>
          </a:p>
          <a:p>
            <a:pPr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few kbps up</a:t>
            </a:r>
          </a:p>
          <a:p>
            <a:pPr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elastic</a:t>
            </a:r>
          </a:p>
        </p:txBody>
      </p:sp>
      <p:sp>
        <p:nvSpPr>
          <p:cNvPr id="58376" name="Text Box 6"/>
          <p:cNvSpPr txBox="1">
            <a:spLocks noChangeArrowheads="1"/>
          </p:cNvSpPr>
          <p:nvPr/>
        </p:nvSpPr>
        <p:spPr bwMode="auto">
          <a:xfrm>
            <a:off x="8459788" y="1752600"/>
            <a:ext cx="20621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b="1" dirty="0">
                <a:solidFill>
                  <a:prstClr val="black"/>
                </a:solidFill>
              </a:rPr>
              <a:t>time sensitive</a:t>
            </a:r>
            <a:endParaRPr lang="en-US" altLang="sv-SE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endParaRPr lang="en-US" altLang="sv-SE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no</a:t>
            </a:r>
          </a:p>
          <a:p>
            <a:pPr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no</a:t>
            </a:r>
          </a:p>
          <a:p>
            <a:pPr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no</a:t>
            </a:r>
          </a:p>
          <a:p>
            <a:pPr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y, 100</a:t>
            </a:r>
            <a:r>
              <a:rPr lang="ja-JP" altLang="en-US" dirty="0">
                <a:solidFill>
                  <a:prstClr val="black"/>
                </a:solidFill>
              </a:rPr>
              <a:t>’</a:t>
            </a:r>
            <a:r>
              <a:rPr lang="en-US" altLang="ja-JP" dirty="0">
                <a:solidFill>
                  <a:prstClr val="black"/>
                </a:solidFill>
              </a:rPr>
              <a:t>s </a:t>
            </a:r>
            <a:r>
              <a:rPr lang="en-US" altLang="ja-JP" dirty="0" err="1">
                <a:solidFill>
                  <a:prstClr val="black"/>
                </a:solidFill>
              </a:rPr>
              <a:t>msec</a:t>
            </a:r>
            <a:endParaRPr lang="en-US" altLang="ja-JP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endParaRPr lang="en-US" altLang="ja-JP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y, 100</a:t>
            </a:r>
            <a:r>
              <a:rPr lang="ja-JP" altLang="en-US" dirty="0">
                <a:solidFill>
                  <a:prstClr val="black"/>
                </a:solidFill>
              </a:rPr>
              <a:t>’</a:t>
            </a:r>
            <a:r>
              <a:rPr lang="en-US" altLang="ja-JP" dirty="0">
                <a:solidFill>
                  <a:prstClr val="black"/>
                </a:solidFill>
              </a:rPr>
              <a:t>s </a:t>
            </a:r>
            <a:r>
              <a:rPr lang="en-US" altLang="ja-JP" dirty="0" err="1">
                <a:solidFill>
                  <a:prstClr val="black"/>
                </a:solidFill>
              </a:rPr>
              <a:t>msec</a:t>
            </a:r>
            <a:endParaRPr lang="en-US" altLang="ja-JP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sv-SE" dirty="0">
                <a:solidFill>
                  <a:prstClr val="black"/>
                </a:solidFill>
              </a:rPr>
              <a:t>yes and no</a:t>
            </a:r>
          </a:p>
        </p:txBody>
      </p:sp>
      <p:sp>
        <p:nvSpPr>
          <p:cNvPr id="58377" name="Line 7"/>
          <p:cNvSpPr>
            <a:spLocks noChangeShapeType="1"/>
          </p:cNvSpPr>
          <p:nvPr/>
        </p:nvSpPr>
        <p:spPr bwMode="auto">
          <a:xfrm flipV="1">
            <a:off x="2408238" y="2133601"/>
            <a:ext cx="7562850" cy="95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8378" name="Line 8"/>
          <p:cNvSpPr>
            <a:spLocks noChangeShapeType="1"/>
          </p:cNvSpPr>
          <p:nvPr/>
        </p:nvSpPr>
        <p:spPr bwMode="auto">
          <a:xfrm flipV="1">
            <a:off x="2371726" y="2733675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8379" name="Line 9"/>
          <p:cNvSpPr>
            <a:spLocks noChangeShapeType="1"/>
          </p:cNvSpPr>
          <p:nvPr/>
        </p:nvSpPr>
        <p:spPr bwMode="auto">
          <a:xfrm flipV="1">
            <a:off x="2381251" y="302895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8380" name="Line 10"/>
          <p:cNvSpPr>
            <a:spLocks noChangeShapeType="1"/>
          </p:cNvSpPr>
          <p:nvPr/>
        </p:nvSpPr>
        <p:spPr bwMode="auto">
          <a:xfrm flipV="1">
            <a:off x="2390776" y="3324225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8381" name="Line 11"/>
          <p:cNvSpPr>
            <a:spLocks noChangeShapeType="1"/>
          </p:cNvSpPr>
          <p:nvPr/>
        </p:nvSpPr>
        <p:spPr bwMode="auto">
          <a:xfrm flipV="1">
            <a:off x="2409826" y="3933825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8382" name="Line 12"/>
          <p:cNvSpPr>
            <a:spLocks noChangeShapeType="1"/>
          </p:cNvSpPr>
          <p:nvPr/>
        </p:nvSpPr>
        <p:spPr bwMode="auto">
          <a:xfrm flipV="1">
            <a:off x="2362201" y="424815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8383" name="Line 13"/>
          <p:cNvSpPr>
            <a:spLocks noChangeShapeType="1"/>
          </p:cNvSpPr>
          <p:nvPr/>
        </p:nvSpPr>
        <p:spPr bwMode="auto">
          <a:xfrm flipV="1">
            <a:off x="2362201" y="457200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3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3999</Words>
  <Application>Microsoft Office PowerPoint</Application>
  <PresentationFormat>Widescreen</PresentationFormat>
  <Paragraphs>957</Paragraphs>
  <Slides>53</Slides>
  <Notes>28</Notes>
  <HiddenSlides>1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ＭＳ Ｐゴシック</vt:lpstr>
      <vt:lpstr>宋体</vt:lpstr>
      <vt:lpstr>宋体</vt:lpstr>
      <vt:lpstr>Arial</vt:lpstr>
      <vt:lpstr>Calibri</vt:lpstr>
      <vt:lpstr>Comic Sans MS</vt:lpstr>
      <vt:lpstr>Courier New</vt:lpstr>
      <vt:lpstr>Gill Sans MT</vt:lpstr>
      <vt:lpstr>Helvetica</vt:lpstr>
      <vt:lpstr>Tahoma</vt:lpstr>
      <vt:lpstr>Times New Roman</vt:lpstr>
      <vt:lpstr>Wingdings</vt:lpstr>
      <vt:lpstr>ZapfDingbats</vt:lpstr>
      <vt:lpstr>1_Office Theme</vt:lpstr>
      <vt:lpstr>Clip</vt:lpstr>
      <vt:lpstr>Course on Computer Communication and Networks   Lecture 3  Chapter 2: Application-layer, basic applications</vt:lpstr>
      <vt:lpstr>Chapter 2: Application Layer</vt:lpstr>
      <vt:lpstr>Applications and application-layer protocols</vt:lpstr>
      <vt:lpstr>Client-server architecture</vt:lpstr>
      <vt:lpstr>Peer2Peer architecture</vt:lpstr>
      <vt:lpstr>Roadmap</vt:lpstr>
      <vt:lpstr>Addressing, sockets</vt:lpstr>
      <vt:lpstr>Roadmap</vt:lpstr>
      <vt:lpstr>Transport service requirements: common apps</vt:lpstr>
      <vt:lpstr>Services to upper layer  by Internet transport protocols</vt:lpstr>
      <vt:lpstr>Internet apps:  application, transport protocols</vt:lpstr>
      <vt:lpstr>Roadmap</vt:lpstr>
      <vt:lpstr>Web and HTTP</vt:lpstr>
      <vt:lpstr>HTTP: hypertext transfer protocol overview</vt:lpstr>
      <vt:lpstr>http example</vt:lpstr>
      <vt:lpstr>Non-persistent and persistent http</vt:lpstr>
      <vt:lpstr>HTTP request message</vt:lpstr>
      <vt:lpstr>HTTP request message: general format</vt:lpstr>
      <vt:lpstr>HTTP response message</vt:lpstr>
      <vt:lpstr>Trying out HTTP (client side) for yourself</vt:lpstr>
      <vt:lpstr>Topic of the programming assignment</vt:lpstr>
      <vt:lpstr>Roadmap</vt:lpstr>
      <vt:lpstr>HTTP is “stateless”</vt:lpstr>
      <vt:lpstr>Cookies: keeping “state” </vt:lpstr>
      <vt:lpstr>Cookies (continued)</vt:lpstr>
      <vt:lpstr>Roadmap</vt:lpstr>
      <vt:lpstr>Web Caches (proxy server)</vt:lpstr>
      <vt:lpstr>Why Web Caching?</vt:lpstr>
      <vt:lpstr>Roadmap</vt:lpstr>
      <vt:lpstr>Electronic Mail</vt:lpstr>
      <vt:lpstr>Scenario: Alice sends message to Bob</vt:lpstr>
      <vt:lpstr>Sample SMTP interaction</vt:lpstr>
      <vt:lpstr>SMTP &amp; Mail message format</vt:lpstr>
      <vt:lpstr>Mail access protocols</vt:lpstr>
      <vt:lpstr>Roadmap</vt:lpstr>
      <vt:lpstr>DNS: Domain Name System</vt:lpstr>
      <vt:lpstr>Hostname to IP address translation </vt:lpstr>
      <vt:lpstr>DNS: a distributed, hierarchical database</vt:lpstr>
      <vt:lpstr>DNS name  resolution example</vt:lpstr>
      <vt:lpstr>DNS name  resolution, another example</vt:lpstr>
      <vt:lpstr>DNS records</vt:lpstr>
      <vt:lpstr>DNS protocol, messages</vt:lpstr>
      <vt:lpstr>DNS: side note on caching / updating records</vt:lpstr>
      <vt:lpstr>Inserting records into DNS</vt:lpstr>
      <vt:lpstr>DNS and security risks</vt:lpstr>
      <vt:lpstr>Summary</vt:lpstr>
      <vt:lpstr>Resources</vt:lpstr>
      <vt:lpstr>Extra slides/notes</vt:lpstr>
      <vt:lpstr>Example review question  Properties of transport service of interest to the app. </vt:lpstr>
      <vt:lpstr>Caching example, as an exercise: </vt:lpstr>
      <vt:lpstr>Caching example: faster access link </vt:lpstr>
      <vt:lpstr>Caching example: install local cache </vt:lpstr>
      <vt:lpstr>Caching example: install local cache </vt:lpstr>
    </vt:vector>
  </TitlesOfParts>
  <Company>Chalmers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Papatriantafilou</dc:creator>
  <cp:lastModifiedBy>Marina Papatriantafilou</cp:lastModifiedBy>
  <cp:revision>44</cp:revision>
  <dcterms:created xsi:type="dcterms:W3CDTF">2018-01-16T21:48:05Z</dcterms:created>
  <dcterms:modified xsi:type="dcterms:W3CDTF">2018-01-17T20:30:12Z</dcterms:modified>
</cp:coreProperties>
</file>