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306" r:id="rId3"/>
    <p:sldId id="30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5" r:id="rId28"/>
    <p:sldId id="286" r:id="rId29"/>
    <p:sldId id="283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8242-5499-4503-834A-5A08C636C0ED}" type="datetimeFigureOut">
              <a:rPr lang="sv-SE" smtClean="0"/>
              <a:t>2018-01-16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611D-08AB-4E7F-B55B-D94CA0A9BC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55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56308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247B07-CD8D-4811-9071-3578ACE6168D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82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74B4E-1696-47CC-BE6A-42BE27A0F983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672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3FAF8-8F42-4183-83E7-58068BFC0963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0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A61E8D-4652-4A78-9A5E-3BB24D194D75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77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FB8866-FC6F-459A-A72E-C8276D224D00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045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6DC247-9441-49F4-A66C-7B2643108F0D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97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D22ADC-57F3-4EA7-9F39-C5AE3EF0CCC9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26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4B1520-F442-4766-AEBB-7C071A5337E0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78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45ED351-C900-4170-AD87-9DDA35E040C3}" type="slidenum">
              <a:rPr lang="en-US" smtClean="0">
                <a:solidFill>
                  <a:prstClr val="black"/>
                </a:solidFill>
              </a:rPr>
              <a:pPr defTabSz="909168"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42970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13362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071BE8-C66E-497C-BDE8-DA49595A1644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95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C85CAB7-797C-400E-BBD1-0BF85CB54CA6}" type="slidenum">
              <a:rPr lang="en-US" smtClean="0">
                <a:solidFill>
                  <a:prstClr val="black"/>
                </a:solidFill>
              </a:rPr>
              <a:pPr defTabSz="909168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71748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C39EA3DC-C218-4555-A2E1-E0708218908B}" type="slidenum">
              <a:rPr lang="en-US" smtClean="0">
                <a:solidFill>
                  <a:prstClr val="black"/>
                </a:solidFill>
              </a:rPr>
              <a:pPr defTabSz="909168"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90423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EC89D6-2B92-444A-B761-2750FB9EEFA2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31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50E434-3349-4AFA-BE1B-A3063C941124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45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BD130727-F4FC-4FE9-AD75-076B4443F88B}" type="slidenum">
              <a:rPr lang="en-US" smtClean="0">
                <a:solidFill>
                  <a:prstClr val="black"/>
                </a:solidFill>
              </a:rPr>
              <a:pPr defTabSz="909168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9368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377538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9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Introduction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to computer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communication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partB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edge&amp;core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3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7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0.png"/><Relationship Id="rId5" Type="http://schemas.openxmlformats.org/officeDocument/2006/relationships/image" Target="../media/image6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28.bin"/><Relationship Id="rId24" Type="http://schemas.openxmlformats.org/officeDocument/2006/relationships/hyperlink" Target="http://www.youtube.com/watch?v=Dq1zpiDN9k4&amp;feature=related" TargetMode="External"/><Relationship Id="rId5" Type="http://schemas.openxmlformats.org/officeDocument/2006/relationships/image" Target="../media/image31.wmf"/><Relationship Id="rId15" Type="http://schemas.openxmlformats.org/officeDocument/2006/relationships/image" Target="../media/image2.wmf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2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dirty="0" smtClean="0"/>
              <a:t>Introduction: </a:t>
            </a:r>
            <a:br>
              <a:rPr lang="en-US" dirty="0" smtClean="0"/>
            </a:br>
            <a:r>
              <a:rPr lang="en-US" dirty="0" smtClean="0"/>
              <a:t>Part B: Network structure, performance, security prelude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581128"/>
            <a:ext cx="6400800" cy="1752600"/>
          </a:xfrm>
        </p:spPr>
        <p:txBody>
          <a:bodyPr/>
          <a:lstStyle/>
          <a:p>
            <a:r>
              <a:rPr lang="sv-SE" dirty="0" smtClean="0"/>
              <a:t>CTH EDA344/GU DIT </a:t>
            </a:r>
            <a:r>
              <a:rPr lang="sv-SE" dirty="0" smtClean="0"/>
              <a:t>423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3" y="198884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delays, (&amp; loss) …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8405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F81BD">
                    <a:lumMod val="50000"/>
                  </a:srgbClr>
                </a:solidFill>
              </a:rPr>
              <a:t>(Can we combine the benefits of CS &amp; PS?)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Routing and network-core main design issue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782" y="880457"/>
            <a:ext cx="10086707" cy="402405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is routing’s role?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find routes from source to destination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path selection </a:t>
            </a:r>
            <a:r>
              <a:rPr lang="en-US" sz="2000" dirty="0"/>
              <a:t>algorithms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Important </a:t>
            </a:r>
            <a:r>
              <a:rPr lang="en-US" sz="2000" dirty="0">
                <a:solidFill>
                  <a:srgbClr val="FF0000"/>
                </a:solidFill>
              </a:rPr>
              <a:t>design issue/type of service offered at network layer</a:t>
            </a:r>
            <a:r>
              <a:rPr lang="en-US" sz="2000" dirty="0"/>
              <a:t>: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Option 1: datagram </a:t>
            </a:r>
            <a:r>
              <a:rPr lang="en-US" sz="2000" b="1" dirty="0">
                <a:solidFill>
                  <a:srgbClr val="FF0000"/>
                </a:solidFill>
              </a:rPr>
              <a:t>network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</a:p>
          <a:p>
            <a:pPr lvl="2"/>
            <a:r>
              <a:rPr lang="en-US" i="1" dirty="0" smtClean="0"/>
              <a:t>destination address</a:t>
            </a:r>
            <a:r>
              <a:rPr lang="en-US" dirty="0" smtClean="0"/>
              <a:t> determines next hop</a:t>
            </a:r>
          </a:p>
          <a:p>
            <a:pPr lvl="2"/>
            <a:r>
              <a:rPr lang="en-US" dirty="0" smtClean="0"/>
              <a:t>routes may change during session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Option 2: virtual </a:t>
            </a:r>
            <a:r>
              <a:rPr lang="en-US" sz="2000" b="1" dirty="0">
                <a:solidFill>
                  <a:srgbClr val="FF0000"/>
                </a:solidFill>
              </a:rPr>
              <a:t>circuit network:</a:t>
            </a:r>
            <a:r>
              <a:rPr lang="en-US" sz="2000" b="1" dirty="0"/>
              <a:t> resource </a:t>
            </a:r>
            <a:r>
              <a:rPr lang="en-US" sz="2000" b="1" dirty="0" err="1"/>
              <a:t>reservation+sharing</a:t>
            </a:r>
            <a:r>
              <a:rPr lang="en-US" sz="2000" b="1" dirty="0"/>
              <a:t>!!</a:t>
            </a:r>
          </a:p>
          <a:p>
            <a:pPr lvl="2"/>
            <a:r>
              <a:rPr lang="en-US" dirty="0" smtClean="0"/>
              <a:t>path determined at </a:t>
            </a:r>
            <a:r>
              <a:rPr lang="en-US" i="1" dirty="0" smtClean="0"/>
              <a:t>call setup</a:t>
            </a:r>
            <a:r>
              <a:rPr lang="en-US" dirty="0" smtClean="0"/>
              <a:t>, remains fixed thru session</a:t>
            </a:r>
          </a:p>
          <a:p>
            <a:pPr lvl="2"/>
            <a:r>
              <a:rPr lang="en-US" i="1" dirty="0" smtClean="0"/>
              <a:t>combining</a:t>
            </a:r>
            <a:r>
              <a:rPr lang="en-US" i="1" dirty="0" smtClean="0"/>
              <a:t> </a:t>
            </a:r>
            <a:r>
              <a:rPr lang="en-US" i="1" dirty="0" smtClean="0"/>
              <a:t>packet-switching </a:t>
            </a:r>
            <a:r>
              <a:rPr lang="en-US" i="1" dirty="0"/>
              <a:t>with circuit </a:t>
            </a:r>
            <a:r>
              <a:rPr lang="en-US" i="1" dirty="0" smtClean="0"/>
              <a:t>switching </a:t>
            </a:r>
            <a:r>
              <a:rPr lang="en-US" i="1" u="sng" dirty="0" err="1" smtClean="0"/>
              <a:t>behaviour</a:t>
            </a:r>
            <a:endParaRPr lang="en-US" i="1" u="sng" dirty="0" smtClean="0"/>
          </a:p>
          <a:p>
            <a:pPr lvl="2"/>
            <a:r>
              <a:rPr lang="en-US" dirty="0" smtClean="0"/>
              <a:t>routers can prioritize, must </a:t>
            </a:r>
            <a:r>
              <a:rPr lang="en-US" dirty="0" smtClean="0">
                <a:solidFill>
                  <a:srgbClr val="C00000"/>
                </a:solidFill>
              </a:rPr>
              <a:t>maintain per-session </a:t>
            </a:r>
            <a:r>
              <a:rPr lang="en-US" dirty="0" smtClean="0">
                <a:solidFill>
                  <a:srgbClr val="C00000"/>
                </a:solidFill>
              </a:rPr>
              <a:t>state (or similar)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3" y="4802691"/>
            <a:ext cx="6048672" cy="203383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8256241" y="880458"/>
            <a:ext cx="4309832" cy="2400403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prstClr val="white"/>
                </a:solidFill>
              </a:rPr>
              <a:t>Simple to </a:t>
            </a:r>
            <a:r>
              <a:rPr lang="sv-SE" sz="1600" dirty="0" err="1">
                <a:solidFill>
                  <a:prstClr val="white"/>
                </a:solidFill>
              </a:rPr>
              <a:t>implement</a:t>
            </a:r>
            <a:r>
              <a:rPr lang="sv-SE" sz="1600" dirty="0">
                <a:solidFill>
                  <a:prstClr val="white"/>
                </a:solidFill>
              </a:rPr>
              <a:t> &amp; </a:t>
            </a:r>
            <a:r>
              <a:rPr lang="sv-SE" sz="1600" dirty="0" err="1">
                <a:solidFill>
                  <a:prstClr val="white"/>
                </a:solidFill>
              </a:rPr>
              <a:t>maintain</a:t>
            </a:r>
            <a:endParaRPr lang="sv-SE" sz="1600" dirty="0">
              <a:solidFill>
                <a:prstClr val="white"/>
              </a:solidFill>
            </a:endParaRPr>
          </a:p>
          <a:p>
            <a:pPr algn="ctr"/>
            <a:r>
              <a:rPr lang="sv-SE" sz="1600" dirty="0">
                <a:solidFill>
                  <a:prstClr val="white"/>
                </a:solidFill>
              </a:rPr>
              <a:t>(Internet </a:t>
            </a:r>
            <a:r>
              <a:rPr lang="sv-SE" sz="1600" dirty="0" err="1">
                <a:solidFill>
                  <a:prstClr val="white"/>
                </a:solidFill>
              </a:rPr>
              <a:t>main</a:t>
            </a:r>
            <a:r>
              <a:rPr lang="sv-SE" sz="1600" dirty="0">
                <a:solidFill>
                  <a:prstClr val="white"/>
                </a:solidFill>
              </a:rPr>
              <a:t> approach) </a:t>
            </a:r>
            <a:endParaRPr lang="sv-SE" sz="1600" dirty="0">
              <a:solidFill>
                <a:prstClr val="white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8126695" y="2812473"/>
            <a:ext cx="4286978" cy="3422072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solidFill>
                  <a:prstClr val="white"/>
                </a:solidFill>
              </a:rPr>
              <a:t>Expensive</a:t>
            </a:r>
            <a:r>
              <a:rPr lang="sv-SE" sz="1600" dirty="0">
                <a:solidFill>
                  <a:prstClr val="white"/>
                </a:solidFill>
              </a:rPr>
              <a:t>, </a:t>
            </a:r>
            <a:r>
              <a:rPr lang="sv-SE" sz="1600" dirty="0" err="1">
                <a:solidFill>
                  <a:prstClr val="white"/>
                </a:solidFill>
              </a:rPr>
              <a:t>but</a:t>
            </a:r>
            <a:r>
              <a:rPr lang="sv-SE" sz="1600" dirty="0">
                <a:solidFill>
                  <a:prstClr val="white"/>
                </a:solidFill>
              </a:rPr>
              <a:t> </a:t>
            </a:r>
            <a:r>
              <a:rPr lang="sv-SE" sz="1600" dirty="0" err="1">
                <a:solidFill>
                  <a:prstClr val="white"/>
                </a:solidFill>
              </a:rPr>
              <a:t>better</a:t>
            </a:r>
            <a:r>
              <a:rPr lang="sv-SE" sz="1600" dirty="0">
                <a:solidFill>
                  <a:prstClr val="white"/>
                </a:solidFill>
              </a:rPr>
              <a:t> to </a:t>
            </a:r>
            <a:r>
              <a:rPr lang="sv-SE" sz="1600" dirty="0" err="1" smtClean="0">
                <a:solidFill>
                  <a:prstClr val="white"/>
                </a:solidFill>
              </a:rPr>
              <a:t>provide</a:t>
            </a:r>
            <a:r>
              <a:rPr lang="sv-SE" sz="1600" dirty="0" smtClean="0">
                <a:solidFill>
                  <a:prstClr val="white"/>
                </a:solidFill>
              </a:rPr>
              <a:t> </a:t>
            </a:r>
            <a:r>
              <a:rPr lang="sv-SE" sz="1600" dirty="0" err="1" smtClean="0">
                <a:solidFill>
                  <a:prstClr val="white"/>
                </a:solidFill>
              </a:rPr>
              <a:t>guarantees</a:t>
            </a:r>
            <a:r>
              <a:rPr lang="sv-SE" sz="1600" dirty="0" smtClean="0">
                <a:solidFill>
                  <a:prstClr val="white"/>
                </a:solidFill>
              </a:rPr>
              <a:t> (</a:t>
            </a:r>
            <a:r>
              <a:rPr lang="sv-SE" sz="1600" dirty="0" err="1" smtClean="0">
                <a:solidFill>
                  <a:prstClr val="white"/>
                </a:solidFill>
              </a:rPr>
              <a:t>Internet’s</a:t>
            </a:r>
            <a:r>
              <a:rPr lang="sv-SE" sz="1600" dirty="0" smtClean="0">
                <a:solidFill>
                  <a:prstClr val="white"/>
                </a:solidFill>
              </a:rPr>
              <a:t> new </a:t>
            </a:r>
            <a:r>
              <a:rPr lang="sv-SE" sz="1600" dirty="0" err="1" smtClean="0">
                <a:solidFill>
                  <a:prstClr val="white"/>
                </a:solidFill>
              </a:rPr>
              <a:t>concerns</a:t>
            </a:r>
            <a:r>
              <a:rPr lang="sv-SE" sz="1600" dirty="0" smtClean="0">
                <a:solidFill>
                  <a:prstClr val="white"/>
                </a:solidFill>
              </a:rPr>
              <a:t>; </a:t>
            </a:r>
            <a:r>
              <a:rPr lang="sv-SE" sz="1600" dirty="0" err="1" smtClean="0">
                <a:solidFill>
                  <a:prstClr val="white"/>
                </a:solidFill>
              </a:rPr>
              <a:t>more</a:t>
            </a:r>
            <a:r>
              <a:rPr lang="sv-SE" sz="1600" dirty="0" smtClean="0">
                <a:solidFill>
                  <a:prstClr val="white"/>
                </a:solidFill>
              </a:rPr>
              <a:t> </a:t>
            </a:r>
            <a:r>
              <a:rPr lang="sv-SE" sz="1600" u="sng" dirty="0" smtClean="0">
                <a:solidFill>
                  <a:prstClr val="white"/>
                </a:solidFill>
              </a:rPr>
              <a:t>to </a:t>
            </a:r>
            <a:r>
              <a:rPr lang="sv-SE" sz="1600" u="sng" dirty="0" err="1" smtClean="0">
                <a:solidFill>
                  <a:prstClr val="white"/>
                </a:solidFill>
              </a:rPr>
              <a:t>appear</a:t>
            </a:r>
            <a:r>
              <a:rPr lang="sv-SE" sz="1600" u="sng" dirty="0" smtClean="0">
                <a:solidFill>
                  <a:prstClr val="white"/>
                </a:solidFill>
              </a:rPr>
              <a:t> </a:t>
            </a:r>
            <a:r>
              <a:rPr lang="sv-SE" sz="1600" u="sng" dirty="0" err="1" smtClean="0">
                <a:solidFill>
                  <a:prstClr val="white"/>
                </a:solidFill>
              </a:rPr>
              <a:t>soon</a:t>
            </a:r>
            <a:r>
              <a:rPr lang="sv-SE" sz="1600" u="sng" dirty="0" smtClean="0">
                <a:solidFill>
                  <a:prstClr val="white"/>
                </a:solidFill>
              </a:rPr>
              <a:t> at a </a:t>
            </a:r>
            <a:r>
              <a:rPr lang="sv-SE" sz="1600" u="sng" dirty="0" err="1" smtClean="0">
                <a:solidFill>
                  <a:prstClr val="white"/>
                </a:solidFill>
              </a:rPr>
              <a:t>lecture</a:t>
            </a:r>
            <a:r>
              <a:rPr lang="sv-SE" sz="1600" u="sng" dirty="0" smtClean="0">
                <a:solidFill>
                  <a:prstClr val="white"/>
                </a:solidFill>
              </a:rPr>
              <a:t> </a:t>
            </a:r>
            <a:r>
              <a:rPr lang="sv-SE" sz="1600" u="sng" dirty="0" err="1" smtClean="0">
                <a:solidFill>
                  <a:prstClr val="white"/>
                </a:solidFill>
              </a:rPr>
              <a:t>near</a:t>
            </a:r>
            <a:r>
              <a:rPr lang="sv-SE" sz="1600" u="sng" dirty="0" smtClean="0">
                <a:solidFill>
                  <a:prstClr val="white"/>
                </a:solidFill>
              </a:rPr>
              <a:t> </a:t>
            </a:r>
            <a:r>
              <a:rPr lang="sv-SE" sz="1600" u="sng" dirty="0" err="1" smtClean="0">
                <a:solidFill>
                  <a:prstClr val="white"/>
                </a:solidFill>
              </a:rPr>
              <a:t>you</a:t>
            </a:r>
            <a:r>
              <a:rPr lang="sv-SE" sz="1600" u="sng" dirty="0" smtClean="0">
                <a:solidFill>
                  <a:prstClr val="white"/>
                </a:solidFill>
              </a:rPr>
              <a:t>…)</a:t>
            </a:r>
            <a:endParaRPr lang="sv-SE" sz="16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3" y="242088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Performance: delays, (&amp; loss) …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4932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18" y="188640"/>
            <a:ext cx="9260032" cy="570012"/>
          </a:xfrm>
        </p:spPr>
        <p:txBody>
          <a:bodyPr/>
          <a:lstStyle/>
          <a:p>
            <a:r>
              <a:rPr lang="en-US" dirty="0" smtClean="0"/>
              <a:t>Delays (latencies)  </a:t>
            </a:r>
            <a:r>
              <a:rPr lang="en-US" dirty="0"/>
              <a:t>in packet-switched networks</a:t>
            </a:r>
            <a:endParaRPr 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9575" y="922339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1. nodal processing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2155825" y="4197351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F81BD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4F81BD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504D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rgbClr val="4F81BD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672930" y="980730"/>
            <a:ext cx="4662150" cy="1656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3. Transmission delay: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R=link </a:t>
            </a:r>
            <a:r>
              <a:rPr lang="en-US" sz="2000" dirty="0">
                <a:solidFill>
                  <a:srgbClr val="FF0000"/>
                </a:solidFill>
              </a:rPr>
              <a:t>bandwidth </a:t>
            </a:r>
            <a:r>
              <a:rPr lang="en-US" sz="2000" dirty="0">
                <a:solidFill>
                  <a:prstClr val="black"/>
                </a:solidFill>
              </a:rPr>
              <a:t>(bps)</a:t>
            </a:r>
          </a:p>
          <a:p>
            <a:r>
              <a:rPr lang="en-US" sz="2000" dirty="0">
                <a:solidFill>
                  <a:prstClr val="black"/>
                </a:solidFill>
              </a:rPr>
              <a:t>L=packet length (bits)</a:t>
            </a:r>
          </a:p>
          <a:p>
            <a:r>
              <a:rPr lang="en-US" sz="2000" dirty="0">
                <a:solidFill>
                  <a:prstClr val="black"/>
                </a:solidFill>
              </a:rPr>
              <a:t>time to send bits into link = L/R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280165" y="2806138"/>
            <a:ext cx="4877252" cy="1863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 = </a:t>
            </a:r>
            <a:r>
              <a:rPr lang="en-US" sz="2000" dirty="0">
                <a:solidFill>
                  <a:srgbClr val="FF0000"/>
                </a:solidFill>
              </a:rPr>
              <a:t>length </a:t>
            </a:r>
            <a:r>
              <a:rPr lang="en-US" sz="2000" dirty="0">
                <a:solidFill>
                  <a:prstClr val="black"/>
                </a:solidFill>
              </a:rPr>
              <a:t>of physical link</a:t>
            </a:r>
          </a:p>
          <a:p>
            <a:r>
              <a:rPr lang="en-US" sz="2000" dirty="0">
                <a:solidFill>
                  <a:prstClr val="black"/>
                </a:solidFill>
              </a:rPr>
              <a:t>s = propagation speed in medium (~2x10</a:t>
            </a:r>
            <a:r>
              <a:rPr lang="en-US" sz="2000" baseline="30000" dirty="0">
                <a:solidFill>
                  <a:prstClr val="black"/>
                </a:solidFill>
              </a:rPr>
              <a:t>8</a:t>
            </a:r>
            <a:r>
              <a:rPr lang="en-US" sz="2000" dirty="0">
                <a:solidFill>
                  <a:prstClr val="black"/>
                </a:solidFill>
              </a:rPr>
              <a:t> m/sec)</a:t>
            </a:r>
          </a:p>
          <a:p>
            <a:r>
              <a:rPr lang="en-US" sz="2000" dirty="0">
                <a:solidFill>
                  <a:prstClr val="black"/>
                </a:solidFill>
              </a:rPr>
              <a:t>propagation delay = d/s</a:t>
            </a:r>
          </a:p>
        </p:txBody>
      </p:sp>
    </p:spTree>
    <p:extLst>
      <p:ext uri="{BB962C8B-B14F-4D97-AF65-F5344CB8AC3E}">
        <p14:creationId xmlns:p14="http://schemas.microsoft.com/office/powerpoint/2010/main" val="36319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508" y="228600"/>
            <a:ext cx="7562837" cy="536104"/>
          </a:xfrm>
        </p:spPr>
        <p:txBody>
          <a:bodyPr/>
          <a:lstStyle/>
          <a:p>
            <a:r>
              <a:rPr lang="en-US" sz="3200" dirty="0"/>
              <a:t>Visualize delays: packet switching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6232" y="1579868"/>
            <a:ext cx="3401656" cy="9130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store and forward behavior visualization </a:t>
            </a:r>
            <a:endParaRPr lang="en-GB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9338320" y="6126164"/>
            <a:ext cx="1232520" cy="24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61444" name="Picture 4" descr="http://www.erg.abdn.ac.uk/users/gorry/course/images/packet-set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26" y="2143079"/>
            <a:ext cx="3781419" cy="41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07312" y="6165543"/>
            <a:ext cx="210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fig</a:t>
            </a:r>
            <a:r>
              <a:rPr lang="en-US" sz="1400" i="1" dirty="0">
                <a:solidFill>
                  <a:prstClr val="black"/>
                </a:solidFill>
              </a:rPr>
              <a:t>. </a:t>
            </a:r>
            <a:r>
              <a:rPr lang="en-US" sz="1400" i="1" dirty="0" err="1">
                <a:solidFill>
                  <a:prstClr val="black"/>
                </a:solidFill>
              </a:rPr>
              <a:t>Gorry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Fairhurst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endParaRPr lang="en-GB" sz="1400" i="1" dirty="0">
              <a:solidFill>
                <a:prstClr val="black"/>
              </a:solidFill>
            </a:endParaRPr>
          </a:p>
        </p:txBody>
      </p:sp>
      <p:pic>
        <p:nvPicPr>
          <p:cNvPr id="61446" name="Picture 6" descr="http://www.erg.abdn.ac.uk/users/gorry/course/images/switc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26" y="1121550"/>
            <a:ext cx="3349371" cy="9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4613" y="2938728"/>
            <a:ext cx="3100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to send bits into link = L/R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64950" y="3068960"/>
            <a:ext cx="615027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13129" y="5612316"/>
            <a:ext cx="23955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propagation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delay</a:t>
            </a:r>
            <a:r>
              <a:rPr lang="sv-SE" dirty="0">
                <a:solidFill>
                  <a:prstClr val="black"/>
                </a:solidFill>
              </a:rPr>
              <a:t> = d/s</a:t>
            </a:r>
          </a:p>
        </p:txBody>
      </p:sp>
    </p:spTree>
    <p:extLst>
      <p:ext uri="{BB962C8B-B14F-4D97-AF65-F5344CB8AC3E}">
        <p14:creationId xmlns:p14="http://schemas.microsoft.com/office/powerpoint/2010/main" val="27243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" y="217643"/>
            <a:ext cx="7772400" cy="49800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Queueing</a:t>
            </a:r>
            <a:r>
              <a:rPr lang="en-US" dirty="0"/>
              <a:t> delay (revisited) …</a:t>
            </a:r>
            <a:endParaRPr lang="en-US" dirty="0" smtClean="0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286" y="1034572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53391" y="1576388"/>
            <a:ext cx="4462895" cy="1781175"/>
          </a:xfrm>
        </p:spPr>
        <p:txBody>
          <a:bodyPr/>
          <a:lstStyle/>
          <a:p>
            <a:r>
              <a:rPr lang="en-US" sz="2400" dirty="0"/>
              <a:t>R=link bandwidth (bps)</a:t>
            </a:r>
          </a:p>
          <a:p>
            <a:r>
              <a:rPr lang="en-US" sz="2400" dirty="0"/>
              <a:t>L=packet length (bits)</a:t>
            </a:r>
          </a:p>
          <a:p>
            <a:r>
              <a:rPr lang="en-US" sz="2400" dirty="0"/>
              <a:t>a=average packet arrival rate</a:t>
            </a:r>
            <a:endParaRPr lang="en-GB" sz="2400" dirty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806286" y="3510716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dirty="0">
                <a:solidFill>
                  <a:srgbClr val="FF0000"/>
                </a:solidFill>
              </a:rPr>
              <a:t>traffic </a:t>
            </a:r>
            <a:r>
              <a:rPr lang="en-US" dirty="0">
                <a:solidFill>
                  <a:srgbClr val="FF0000"/>
                </a:solidFill>
              </a:rPr>
              <a:t>intensity = </a:t>
            </a:r>
            <a:r>
              <a:rPr lang="en-US" dirty="0">
                <a:solidFill>
                  <a:srgbClr val="FF0000"/>
                </a:solidFill>
              </a:rPr>
              <a:t>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314325" y="4785637"/>
            <a:ext cx="670377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prstClr val="black"/>
                </a:solidFill>
              </a:rPr>
              <a:t>La/R ~ 0: average </a:t>
            </a:r>
            <a:r>
              <a:rPr lang="en-US" dirty="0" err="1">
                <a:solidFill>
                  <a:prstClr val="black"/>
                </a:solidFill>
              </a:rPr>
              <a:t>queueing</a:t>
            </a:r>
            <a:r>
              <a:rPr lang="en-US" dirty="0">
                <a:solidFill>
                  <a:prstClr val="black"/>
                </a:solidFill>
              </a:rPr>
              <a:t> delay small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prstClr val="black"/>
                </a:solidFill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prstClr val="black"/>
                </a:solidFill>
              </a:rPr>
              <a:t>La/R &gt; 1: more “work” arriving than can be serviced, average delay infinite! </a:t>
            </a:r>
            <a:r>
              <a:rPr lang="en-US" dirty="0">
                <a:solidFill>
                  <a:srgbClr val="FF0000"/>
                </a:solidFill>
              </a:rPr>
              <a:t>Queues may grow unlimited, </a:t>
            </a:r>
            <a:r>
              <a:rPr lang="en-US" dirty="0">
                <a:solidFill>
                  <a:prstClr val="black"/>
                </a:solidFill>
              </a:rPr>
              <a:t>packets can be </a:t>
            </a:r>
            <a:r>
              <a:rPr lang="en-US" dirty="0">
                <a:solidFill>
                  <a:srgbClr val="FF0000"/>
                </a:solidFill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4782511"/>
            <a:ext cx="1724922" cy="138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97" y="4776848"/>
            <a:ext cx="1840539" cy="13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425412" y="4365194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 dirty="0">
                <a:solidFill>
                  <a:prstClr val="black"/>
                </a:solidFill>
              </a:rPr>
              <a:t>La/R </a:t>
            </a:r>
            <a:r>
              <a:rPr lang="en-US" altLang="sv-SE" sz="1800" dirty="0">
                <a:solidFill>
                  <a:prstClr val="black"/>
                </a:solidFill>
              </a:rPr>
              <a:t>~ 0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735852" y="4429871"/>
            <a:ext cx="1954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 dirty="0">
                <a:solidFill>
                  <a:prstClr val="black"/>
                </a:solidFill>
              </a:rPr>
              <a:t>La/R </a:t>
            </a:r>
            <a:r>
              <a:rPr lang="en-US" altLang="sv-SE" sz="1800" i="1" dirty="0" smtClean="0">
                <a:solidFill>
                  <a:prstClr val="black"/>
                </a:solidFill>
              </a:rPr>
              <a:t>is 1 or more</a:t>
            </a:r>
            <a:endParaRPr lang="en-US" altLang="sv-SE" sz="1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E9711938-21A6-4574-AEA6-686FA6958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777" y="115195"/>
            <a:ext cx="8219256" cy="576064"/>
          </a:xfrm>
        </p:spPr>
        <p:txBody>
          <a:bodyPr/>
          <a:lstStyle/>
          <a:p>
            <a:r>
              <a:rPr lang="en-US" dirty="0" smtClean="0"/>
              <a:t>Delays and packet 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8013" y="1546226"/>
            <a:ext cx="8394700" cy="1090686"/>
          </a:xfrm>
        </p:spPr>
        <p:txBody>
          <a:bodyPr/>
          <a:lstStyle/>
          <a:p>
            <a:r>
              <a:rPr lang="en-US" dirty="0" smtClean="0"/>
              <a:t>Link queue (aka buffer) has finite capacity</a:t>
            </a:r>
          </a:p>
          <a:p>
            <a:r>
              <a:rPr lang="en-US" dirty="0" smtClean="0"/>
              <a:t>packet arriving to full queue dropped (aka </a:t>
            </a:r>
            <a:r>
              <a:rPr lang="en-US" dirty="0" smtClean="0">
                <a:solidFill>
                  <a:srgbClr val="C00000"/>
                </a:solidFill>
              </a:rPr>
              <a:t>lost</a:t>
            </a:r>
            <a:r>
              <a:rPr lang="en-US" dirty="0" smtClean="0"/>
              <a:t>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575051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4616451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4616451" y="5037139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4625976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4972051" y="4838701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260726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6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3886201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4191001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5810251" y="5162551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4391025" y="4733926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4400551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6729414" y="496252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5476875" y="5033964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5638800" y="5033964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4329114" y="5208589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4427538" y="5087939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4333875" y="5451476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2908300" y="4360863"/>
            <a:ext cx="352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F81BD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3184525" y="5380038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504D"/>
                </a:solidFill>
                <a:latin typeface="Comic Sans MS" pitchFamily="66" charset="0"/>
              </a:rPr>
              <a:t>B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6289676" y="4203701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5807076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5313364" y="5032376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5151439" y="503237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4986339" y="503237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4822825" y="5032376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4657725" y="5033964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4629151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4532314" y="5448301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5232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4470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4762500" y="4619626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2" y="284242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delays, (&amp; loss)…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0828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6BCF4A68-FF13-4325-9441-5CA8A2F48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2965451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468" y="116632"/>
            <a:ext cx="8219256" cy="576064"/>
          </a:xfrm>
        </p:spPr>
        <p:txBody>
          <a:bodyPr/>
          <a:lstStyle/>
          <a:p>
            <a:r>
              <a:rPr lang="en-US" dirty="0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3113" y="1447800"/>
            <a:ext cx="7772400" cy="2053208"/>
          </a:xfrm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throughput:</a:t>
            </a:r>
            <a:r>
              <a:rPr lang="en-US" dirty="0" smtClean="0"/>
              <a:t> rate (bits/time unit) at which bits </a:t>
            </a:r>
            <a:r>
              <a:rPr lang="en-US" dirty="0" smtClean="0"/>
              <a:t>are transferred </a:t>
            </a:r>
            <a:r>
              <a:rPr lang="en-US" dirty="0" smtClean="0"/>
              <a:t>between sender/receiver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instantaneous</a:t>
            </a:r>
            <a:r>
              <a:rPr lang="en-US" i="1" dirty="0" smtClean="0"/>
              <a:t>:</a:t>
            </a:r>
            <a:r>
              <a:rPr lang="en-US" dirty="0" smtClean="0"/>
              <a:t> rate at given point in time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average:</a:t>
            </a:r>
            <a:r>
              <a:rPr lang="en-US" dirty="0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5330825" y="4394201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245601" y="4062414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601" y="4062414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2466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1766888" y="5043489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1943101" y="3641726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4198938" y="4973639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 R</a:t>
            </a:r>
            <a:r>
              <a:rPr lang="en-US" sz="2800" baseline="-2500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en-US" sz="2000" baseline="-2500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7067550" y="4970464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 R</a:t>
            </a:r>
            <a:r>
              <a:rPr lang="en-US" sz="2800" baseline="-25000">
                <a:solidFill>
                  <a:prstClr val="black"/>
                </a:solidFill>
                <a:latin typeface="Comic Sans MS" pitchFamily="66" charset="0"/>
              </a:rPr>
              <a:t>c</a:t>
            </a:r>
            <a:r>
              <a:rPr lang="en-US" sz="2000" baseline="-2500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2928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 R</a:t>
              </a:r>
              <a:r>
                <a:rPr lang="en-US" sz="2800" baseline="-2500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  <a:r>
                <a:rPr lang="en-US" sz="2000" baseline="-2500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4325939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7358064" y="4557714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2032001" y="4064001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8810625" y="4325939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6434139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 R</a:t>
              </a:r>
              <a:r>
                <a:rPr lang="en-US" sz="2800" baseline="-25000"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r>
                <a:rPr lang="en-US" sz="2000" baseline="-2500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5232401" y="4319589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2554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1524000" y="5067301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1A2C-90F9-4DDA-B0BC-AA593BE98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43114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3636964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5813425" y="2633664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9628188" y="2454276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8188" y="2454276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3179764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2697163" y="2044701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3590926" y="2606676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3379789" y="2562226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  R</a:t>
            </a:r>
            <a:r>
              <a:rPr lang="en-US" sz="2800" baseline="-2500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en-US" sz="2000" baseline="-2500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2779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9013826" y="2581276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6964364" y="2473326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R</a:t>
              </a:r>
              <a:r>
                <a:rPr lang="en-US" sz="2800" baseline="-25000"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r>
                <a:rPr lang="en-US" sz="2000" baseline="-2500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5722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2079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0504D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solidFill>
                    <a:prstClr val="black"/>
                  </a:solidFill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R</a:t>
              </a:r>
              <a:r>
                <a:rPr lang="en-US" sz="2800" baseline="-25000">
                  <a:solidFill>
                    <a:prstClr val="black"/>
                  </a:solidFill>
                  <a:latin typeface="Comic Sans MS" pitchFamily="66" charset="0"/>
                </a:rPr>
                <a:t>s</a:t>
              </a:r>
              <a:r>
                <a:rPr lang="en-US" sz="2000" baseline="-2500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  R</a:t>
              </a:r>
              <a:r>
                <a:rPr lang="en-US" sz="2800" baseline="-25000"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r>
                <a:rPr lang="en-US" sz="2000" baseline="-2500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1727201" y="5191126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4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76151"/>
            <a:ext cx="9036496" cy="608112"/>
          </a:xfrm>
        </p:spPr>
        <p:txBody>
          <a:bodyPr/>
          <a:lstStyle/>
          <a:p>
            <a:r>
              <a:rPr lang="en-US" dirty="0" smtClean="0"/>
              <a:t>The Internet concept: bridging networks</a:t>
            </a:r>
            <a:endParaRPr lang="en-US" dirty="0"/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1888333" y="1062038"/>
            <a:ext cx="4675187" cy="6429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1974: multiple unconnected nets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6680200" y="1029544"/>
            <a:ext cx="3890640" cy="1073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</a:rPr>
              <a:t>… differing </a:t>
            </a:r>
            <a:r>
              <a:rPr lang="en-US" dirty="0" smtClean="0">
                <a:solidFill>
                  <a:srgbClr val="000000"/>
                </a:solidFill>
              </a:rPr>
              <a:t>in: </a:t>
            </a:r>
            <a:r>
              <a:rPr lang="en-US" sz="2000" dirty="0" smtClean="0">
                <a:solidFill>
                  <a:srgbClr val="000000"/>
                </a:solidFill>
              </a:rPr>
              <a:t>addressing conventions, packet formats, routing, physical medium</a:t>
            </a:r>
            <a:endParaRPr lang="en-US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6900862" y="3836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</a:rPr>
              <a:t>ARPAnet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1797843" y="6054673"/>
            <a:ext cx="6176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. Cerf, R. Kahn, IEEE Transactions on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Communications, May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5872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96250" cy="536104"/>
          </a:xfrm>
        </p:spPr>
        <p:txBody>
          <a:bodyPr/>
          <a:lstStyle/>
          <a:p>
            <a:r>
              <a:rPr lang="en-US" sz="3200" dirty="0"/>
              <a:t>… “Real” Internet delays and routes (1)…</a:t>
            </a:r>
            <a:r>
              <a:rPr lang="en-US" dirty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873" y="1600200"/>
            <a:ext cx="9647681" cy="244532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u="sng">
                <a:solidFill>
                  <a:srgbClr val="FF0000"/>
                </a:solidFill>
              </a:rPr>
              <a:t>Traceroute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08251" y="5078414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1" y="5078414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2809876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3603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4538664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4300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5514976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3084513" y="5467351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4037013" y="5238751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5024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6634164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7572376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6132513" y="5264151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7119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8121651" y="5180014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1" y="5180014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4268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6192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4910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5265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2813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2911476" y="5038726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2806700" y="5219701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3482976" y="5527676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2800350" y="5273676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4549776" y="5013326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  <p:extLst>
      <p:ext uri="{BB962C8B-B14F-4D97-AF65-F5344CB8AC3E}">
        <p14:creationId xmlns:p14="http://schemas.microsoft.com/office/powerpoint/2010/main" val="14911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608112"/>
          </a:xfrm>
        </p:spPr>
        <p:txBody>
          <a:bodyPr/>
          <a:lstStyle/>
          <a:p>
            <a:r>
              <a:rPr lang="en-US" sz="3200" dirty="0"/>
              <a:t>…“Real” Internet delays and routes (2)…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2228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  <a:latin typeface="Arial" charset="0"/>
              </a:rPr>
              <a:t>19  fantasia.eurecom.fr (193.55.113.142)  132 ms  128 ms  136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1600">
                <a:solidFill>
                  <a:prstClr val="black"/>
                </a:solidFill>
              </a:rPr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2249489" y="1312863"/>
            <a:ext cx="819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3135313" y="5634039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6102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4995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5535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5670551" y="1963739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5662614" y="1970089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4354514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7616826" y="3651251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8661401" y="3436939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3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delays, (&amp; loss) …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6196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2138" y="196851"/>
            <a:ext cx="8382000" cy="83502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Access networks and physical media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4909" y="1371600"/>
            <a:ext cx="6455641" cy="5010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How to connect end systems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to first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router?</a:t>
            </a:r>
          </a:p>
          <a:p>
            <a:pPr eaLnBrk="1" hangingPunct="1">
              <a:buSzPct val="75000"/>
            </a:pPr>
            <a:r>
              <a:rPr lang="en-US" altLang="sv-SE" sz="2400" dirty="0">
                <a:ea typeface="ＭＳ Ｐゴシック" panose="020B0600070205080204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altLang="sv-SE" sz="2400" dirty="0">
                <a:ea typeface="ＭＳ Ｐゴシック" panose="020B0600070205080204" pitchFamily="34" charset="-128"/>
              </a:rPr>
              <a:t>institutional access networks (school, company)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keep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 mind: </a:t>
            </a:r>
          </a:p>
          <a:p>
            <a:pPr eaLnBrk="1" hangingPunct="1">
              <a:buSzPct val="75000"/>
            </a:pPr>
            <a:r>
              <a:rPr lang="en-US" altLang="sv-SE" sz="2400" dirty="0">
                <a:ea typeface="ＭＳ Ｐゴシック" panose="020B0600070205080204" pitchFamily="34" charset="-128"/>
              </a:rPr>
              <a:t>bandwidth (bits per second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)?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eaLnBrk="1" hangingPunct="1">
              <a:buSzPct val="75000"/>
            </a:pPr>
            <a:r>
              <a:rPr lang="en-US" altLang="sv-SE" sz="2400" dirty="0">
                <a:ea typeface="ＭＳ Ｐゴシック" panose="020B0600070205080204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6726239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6894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6888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9369426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9515476" y="5443539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9701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7624764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7366000" y="5038726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7791451" y="5102226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8110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8267700" y="5056189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7808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7415214" y="3736976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9" y="3548064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9518651" y="5440364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7418389" y="3733801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8539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8547101" y="2005014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8920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9017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9253539" y="382270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8247064" y="2590801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8882064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8261351" y="4687889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8304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9101139" y="2495551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8929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9101139" y="256540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9466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9120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9674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8820151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9412289" y="293687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8796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9869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7813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7878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7878764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sv-SE" altLang="sv-SE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7877175" y="2490789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7954964" y="2519364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7878763" y="2543176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8264525" y="2546351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8726489" y="2493964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8737601" y="2757489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9286876" y="2759076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9213851" y="2393951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9261476" y="3644901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7951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8610601" y="3632201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8921751" y="3911601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9115425" y="4806951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8489950" y="4508501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7766050" y="4851401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7575551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7548564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7662864" y="1989139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6842126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7065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7150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6916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7302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8531226" y="5005389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8769351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8345488" y="5408614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5056189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9515476" y="5440364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7299325" y="4533901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6981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7459664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8074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720851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7142164" y="1558926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05777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9764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9448801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6826250" y="2043114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8421689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8550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1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8607426" y="5573714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8548689" y="5573714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8791576" y="5602289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8547101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8799513" y="5603876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8547101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8543926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8693151" y="5807076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8421688" y="5813426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8423275" y="5799139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8423276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8431214" y="5802314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8688389" y="5797551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105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7226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7280275" y="3128964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7224713" y="3128964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7451726" y="3157539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7223126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7459663" y="3159126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7223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7219951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7359651" y="3362326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7107238" y="3368676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7107239" y="3354389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7107239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7115175" y="3357564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7354889" y="3352801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7464425" y="3222626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8853489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8982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1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9039226" y="5510214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8980489" y="5510214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9223376" y="5538789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8978901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9231313" y="5540376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8978901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8975726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9124951" y="5743576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8853488" y="5749926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8855075" y="5735639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8855076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8863014" y="5738814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9120189" y="5734051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7875589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7575551" y="3641726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7053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7772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8493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9109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488B48-C42A-4544-BEF9-E234408BA1EF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767086" y="379672"/>
            <a:ext cx="9474357" cy="506412"/>
          </a:xfrm>
        </p:spPr>
        <p:txBody>
          <a:bodyPr/>
          <a:lstStyle/>
          <a:p>
            <a:pPr eaLnBrk="1" hangingPunct="1"/>
            <a:r>
              <a:rPr lang="en-US" altLang="sv-SE" sz="2400" dirty="0">
                <a:ea typeface="ＭＳ Ｐゴシック" panose="020B0600070205080204" pitchFamily="34" charset="-128"/>
              </a:rPr>
              <a:t>Access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nets: </a:t>
            </a:r>
            <a:r>
              <a:rPr lang="en-US" altLang="sv-SE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sv-SE" sz="3200" dirty="0" smtClean="0">
                <a:ea typeface="ＭＳ Ｐゴシック" panose="020B0600070205080204" pitchFamily="34" charset="-128"/>
              </a:rPr>
            </a:br>
            <a:r>
              <a:rPr lang="en-US" altLang="sv-SE" sz="3200" dirty="0" smtClean="0">
                <a:ea typeface="ＭＳ Ｐゴシック" panose="020B0600070205080204" pitchFamily="34" charset="-128"/>
              </a:rPr>
              <a:t>digital </a:t>
            </a:r>
            <a:r>
              <a:rPr lang="en-US" altLang="sv-SE" sz="3200" dirty="0">
                <a:ea typeface="ＭＳ Ｐゴシック" panose="020B0600070205080204" pitchFamily="34" charset="-128"/>
              </a:rPr>
              <a:t>subscriber line (DSL) </a:t>
            </a:r>
            <a:r>
              <a:rPr lang="en-US" altLang="sv-SE" sz="3200" dirty="0" smtClean="0">
                <a:ea typeface="ＭＳ Ｐゴシック" panose="020B0600070205080204" pitchFamily="34" charset="-128"/>
              </a:rPr>
              <a:t>&amp; cable </a:t>
            </a:r>
            <a:r>
              <a:rPr lang="en-US" altLang="sv-SE" sz="3200" dirty="0">
                <a:ea typeface="ＭＳ Ｐゴシック" panose="020B0600070205080204" pitchFamily="34" charset="-128"/>
              </a:rPr>
              <a:t>network</a:t>
            </a:r>
            <a:r>
              <a:rPr lang="en-US" altLang="sv-SE" dirty="0">
                <a:ea typeface="ＭＳ Ｐゴシック" panose="020B0600070205080204" pitchFamily="34" charset="-128"/>
              </a:rPr>
              <a:t/>
            </a:r>
            <a:br>
              <a:rPr lang="en-US" altLang="sv-SE" dirty="0">
                <a:ea typeface="ＭＳ Ｐゴシック" panose="020B0600070205080204" pitchFamily="34" charset="-128"/>
              </a:rPr>
            </a:br>
            <a:endParaRPr lang="en-US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225269" y="4094839"/>
            <a:ext cx="613489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use </a:t>
            </a:r>
            <a:r>
              <a:rPr lang="en-US" altLang="sv-SE" sz="2000" i="1" dirty="0">
                <a:solidFill>
                  <a:srgbClr val="CC0000"/>
                </a:solidFill>
                <a:latin typeface="Gill Sans MT" panose="020B0502020104020203" pitchFamily="34" charset="0"/>
              </a:rPr>
              <a:t>existing</a:t>
            </a:r>
            <a:r>
              <a:rPr lang="en-US" altLang="sv-SE" sz="2000" dirty="0">
                <a:solidFill>
                  <a:prstClr val="black"/>
                </a:solidFill>
                <a:latin typeface="Gill Sans MT" panose="020B0502020104020203" pitchFamily="34" charset="0"/>
              </a:rPr>
              <a:t> telephone line to central office DSLAM</a:t>
            </a:r>
          </a:p>
          <a:p>
            <a:pPr marL="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sz="2000" dirty="0">
                <a:solidFill>
                  <a:prstClr val="black"/>
                </a:solidFill>
                <a:latin typeface="Gill Sans MT" panose="020B0502020104020203" pitchFamily="34" charset="0"/>
              </a:rPr>
              <a:t>Multiplexing data/voice over DSL phone line to Internet/telephone net</a:t>
            </a:r>
          </a:p>
          <a:p>
            <a:pPr marL="4000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sv-SE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typically </a:t>
            </a:r>
            <a:r>
              <a:rPr lang="en-US" altLang="sv-SE" sz="2000" dirty="0">
                <a:solidFill>
                  <a:prstClr val="black"/>
                </a:solidFill>
                <a:latin typeface="Gill Sans MT" panose="020B0502020104020203" pitchFamily="34" charset="0"/>
              </a:rPr>
              <a:t>&lt; 1 </a:t>
            </a:r>
            <a:r>
              <a:rPr lang="en-US" altLang="sv-SE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Mbps upstream,  &lt; </a:t>
            </a:r>
            <a:r>
              <a:rPr lang="en-US" altLang="sv-SE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10 </a:t>
            </a:r>
            <a:r>
              <a:rPr lang="en-US" altLang="sv-SE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Mbps downstream</a:t>
            </a:r>
            <a:endParaRPr lang="en-US" altLang="sv-SE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08444" y="6518275"/>
            <a:ext cx="97389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D6731D-7A02-462D-AE0B-A6564D748984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24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8" y="1310797"/>
            <a:ext cx="5135160" cy="2166694"/>
          </a:xfrm>
          <a:prstGeom prst="rect">
            <a:avLst/>
          </a:prstGeom>
        </p:spPr>
      </p:pic>
      <p:grpSp>
        <p:nvGrpSpPr>
          <p:cNvPr id="101" name="Group 5"/>
          <p:cNvGrpSpPr>
            <a:grpSpLocks/>
          </p:cNvGrpSpPr>
          <p:nvPr/>
        </p:nvGrpSpPr>
        <p:grpSpPr bwMode="auto">
          <a:xfrm>
            <a:off x="5234778" y="2228598"/>
            <a:ext cx="2662490" cy="1612902"/>
            <a:chOff x="770" y="1273"/>
            <a:chExt cx="2481" cy="1016"/>
          </a:xfrm>
        </p:grpSpPr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770" y="1934"/>
              <a:ext cx="222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200" i="1" dirty="0">
                  <a:solidFill>
                    <a:prstClr val="black"/>
                  </a:solidFill>
                </a:rPr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>
                  <a:solidFill>
                    <a:prstClr val="black"/>
                  </a:solidFill>
                </a:rPr>
                <a:t>frequencies over </a:t>
              </a:r>
              <a:r>
                <a:rPr lang="en-US" sz="1200" i="1" dirty="0">
                  <a:solidFill>
                    <a:srgbClr val="CC0000"/>
                  </a:solidFill>
                </a:rPr>
                <a:t>shared </a:t>
              </a:r>
              <a:r>
                <a:rPr lang="en-US" sz="1200" i="1" dirty="0">
                  <a:solidFill>
                    <a:prstClr val="black"/>
                  </a:solidFill>
                </a:rPr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>
                  <a:solidFill>
                    <a:prstClr val="black"/>
                  </a:solidFill>
                </a:rPr>
                <a:t>distribution network</a:t>
              </a:r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 flipV="1">
              <a:off x="2343" y="1273"/>
              <a:ext cx="908" cy="6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04" name="Rectangle 9"/>
          <p:cNvSpPr>
            <a:spLocks noChangeArrowheads="1"/>
          </p:cNvSpPr>
          <p:nvPr/>
        </p:nvSpPr>
        <p:spPr bwMode="auto">
          <a:xfrm>
            <a:off x="5908101" y="1651001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 flipV="1">
            <a:off x="6209726" y="2201864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6" name="Text Box 39"/>
          <p:cNvSpPr txBox="1">
            <a:spLocks noChangeArrowheads="1"/>
          </p:cNvSpPr>
          <p:nvPr/>
        </p:nvSpPr>
        <p:spPr bwMode="auto">
          <a:xfrm>
            <a:off x="6368510" y="2352676"/>
            <a:ext cx="78098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solidFill>
                  <a:prstClr val="black"/>
                </a:solidFill>
              </a:rPr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solidFill>
                  <a:prstClr val="black"/>
                </a:solidFill>
              </a:rPr>
              <a:t>modem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7035592" y="2354263"/>
            <a:ext cx="712054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solidFill>
                  <a:prstClr val="black"/>
                </a:solidFill>
              </a:rPr>
              <a:t>splitter</a:t>
            </a:r>
          </a:p>
        </p:txBody>
      </p:sp>
      <p:grpSp>
        <p:nvGrpSpPr>
          <p:cNvPr id="108" name="Group 13"/>
          <p:cNvGrpSpPr>
            <a:grpSpLocks/>
          </p:cNvGrpSpPr>
          <p:nvPr/>
        </p:nvGrpSpPr>
        <p:grpSpPr bwMode="auto">
          <a:xfrm>
            <a:off x="6555801" y="2078038"/>
            <a:ext cx="614363" cy="220662"/>
            <a:chOff x="322" y="890"/>
            <a:chExt cx="872" cy="339"/>
          </a:xfrm>
        </p:grpSpPr>
        <p:sp>
          <p:nvSpPr>
            <p:cNvPr id="109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15" name="AutoShape 21"/>
          <p:cNvSpPr>
            <a:spLocks noChangeArrowheads="1"/>
          </p:cNvSpPr>
          <p:nvPr/>
        </p:nvSpPr>
        <p:spPr bwMode="auto">
          <a:xfrm>
            <a:off x="5669975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6" name="Rectangle 22"/>
          <p:cNvSpPr>
            <a:spLocks noChangeArrowheads="1"/>
          </p:cNvSpPr>
          <p:nvPr/>
        </p:nvSpPr>
        <p:spPr bwMode="auto">
          <a:xfrm>
            <a:off x="7286050" y="2139951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7" name="Freeform 23"/>
          <p:cNvSpPr>
            <a:spLocks/>
          </p:cNvSpPr>
          <p:nvPr/>
        </p:nvSpPr>
        <p:spPr bwMode="auto">
          <a:xfrm>
            <a:off x="6895526" y="1695451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8" name="Line 24"/>
          <p:cNvSpPr>
            <a:spLocks noChangeShapeType="1"/>
          </p:cNvSpPr>
          <p:nvPr/>
        </p:nvSpPr>
        <p:spPr bwMode="auto">
          <a:xfrm flipH="1">
            <a:off x="7193976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119" name="Picture 25" descr="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5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" name="Group 26"/>
          <p:cNvGrpSpPr>
            <a:grpSpLocks/>
          </p:cNvGrpSpPr>
          <p:nvPr/>
        </p:nvGrpSpPr>
        <p:grpSpPr bwMode="auto">
          <a:xfrm>
            <a:off x="7927400" y="1470025"/>
            <a:ext cx="850900" cy="527050"/>
            <a:chOff x="-490" y="1664"/>
            <a:chExt cx="1429" cy="842"/>
          </a:xfrm>
        </p:grpSpPr>
        <p:sp>
          <p:nvSpPr>
            <p:cNvPr id="121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2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23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5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131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26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130" name="Picture 42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7" name="Group 43"/>
          <p:cNvGrpSpPr>
            <a:grpSpLocks/>
          </p:cNvGrpSpPr>
          <p:nvPr/>
        </p:nvGrpSpPr>
        <p:grpSpPr bwMode="auto">
          <a:xfrm>
            <a:off x="8829100" y="1463675"/>
            <a:ext cx="850900" cy="527050"/>
            <a:chOff x="-490" y="1664"/>
            <a:chExt cx="1429" cy="842"/>
          </a:xfrm>
        </p:grpSpPr>
        <p:sp>
          <p:nvSpPr>
            <p:cNvPr id="138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9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40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2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148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43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147" name="Picture 59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4" name="Group 60"/>
          <p:cNvGrpSpPr>
            <a:grpSpLocks/>
          </p:cNvGrpSpPr>
          <p:nvPr/>
        </p:nvGrpSpPr>
        <p:grpSpPr bwMode="auto">
          <a:xfrm>
            <a:off x="8014713" y="2309813"/>
            <a:ext cx="850900" cy="527050"/>
            <a:chOff x="-490" y="1664"/>
            <a:chExt cx="1429" cy="842"/>
          </a:xfrm>
        </p:grpSpPr>
        <p:sp>
          <p:nvSpPr>
            <p:cNvPr id="155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6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57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9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165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60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164" name="Picture 76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1" name="Group 77"/>
          <p:cNvGrpSpPr>
            <a:grpSpLocks/>
          </p:cNvGrpSpPr>
          <p:nvPr/>
        </p:nvGrpSpPr>
        <p:grpSpPr bwMode="auto">
          <a:xfrm>
            <a:off x="8881488" y="2319338"/>
            <a:ext cx="850900" cy="527050"/>
            <a:chOff x="-490" y="1664"/>
            <a:chExt cx="1429" cy="842"/>
          </a:xfrm>
        </p:grpSpPr>
        <p:sp>
          <p:nvSpPr>
            <p:cNvPr id="172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73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74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6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182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77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8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181" name="Picture 93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8" name="Line 94"/>
          <p:cNvSpPr>
            <a:spLocks noChangeShapeType="1"/>
          </p:cNvSpPr>
          <p:nvPr/>
        </p:nvSpPr>
        <p:spPr bwMode="auto">
          <a:xfrm>
            <a:off x="7468614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89" name="Group 95"/>
          <p:cNvGrpSpPr>
            <a:grpSpLocks/>
          </p:cNvGrpSpPr>
          <p:nvPr/>
        </p:nvGrpSpPr>
        <p:grpSpPr bwMode="auto">
          <a:xfrm>
            <a:off x="9970513" y="1471613"/>
            <a:ext cx="850900" cy="527050"/>
            <a:chOff x="-490" y="1664"/>
            <a:chExt cx="1429" cy="842"/>
          </a:xfrm>
        </p:grpSpPr>
        <p:sp>
          <p:nvSpPr>
            <p:cNvPr id="190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91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192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4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200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95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199" name="Picture 111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6" name="Text Box 112"/>
          <p:cNvSpPr txBox="1">
            <a:spLocks noChangeArrowheads="1"/>
          </p:cNvSpPr>
          <p:nvPr/>
        </p:nvSpPr>
        <p:spPr bwMode="auto">
          <a:xfrm>
            <a:off x="9581575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07" name="Line 113"/>
          <p:cNvSpPr>
            <a:spLocks noChangeShapeType="1"/>
          </p:cNvSpPr>
          <p:nvPr/>
        </p:nvSpPr>
        <p:spPr bwMode="auto">
          <a:xfrm flipH="1">
            <a:off x="8562401" y="1882776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8" name="Line 114"/>
          <p:cNvSpPr>
            <a:spLocks noChangeShapeType="1"/>
          </p:cNvSpPr>
          <p:nvPr/>
        </p:nvSpPr>
        <p:spPr bwMode="auto">
          <a:xfrm flipH="1">
            <a:off x="9467276" y="1882776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9" name="Line 115"/>
          <p:cNvSpPr>
            <a:spLocks noChangeShapeType="1"/>
          </p:cNvSpPr>
          <p:nvPr/>
        </p:nvSpPr>
        <p:spPr bwMode="auto">
          <a:xfrm flipH="1">
            <a:off x="10603926" y="1882776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0" name="Freeform 116"/>
          <p:cNvSpPr>
            <a:spLocks/>
          </p:cNvSpPr>
          <p:nvPr/>
        </p:nvSpPr>
        <p:spPr bwMode="auto">
          <a:xfrm>
            <a:off x="9553000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1" name="Freeform 117"/>
          <p:cNvSpPr>
            <a:spLocks/>
          </p:cNvSpPr>
          <p:nvPr/>
        </p:nvSpPr>
        <p:spPr bwMode="auto">
          <a:xfrm>
            <a:off x="8686225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2" name="Rectangle 44"/>
          <p:cNvSpPr>
            <a:spLocks noChangeArrowheads="1"/>
          </p:cNvSpPr>
          <p:nvPr/>
        </p:nvSpPr>
        <p:spPr bwMode="auto">
          <a:xfrm>
            <a:off x="10897614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3" name="Text Box 45"/>
          <p:cNvSpPr txBox="1">
            <a:spLocks noChangeArrowheads="1"/>
          </p:cNvSpPr>
          <p:nvPr/>
        </p:nvSpPr>
        <p:spPr bwMode="auto">
          <a:xfrm>
            <a:off x="10408664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>
                <a:solidFill>
                  <a:prstClr val="black"/>
                </a:solidFill>
              </a:rPr>
              <a:t>cable headend</a:t>
            </a:r>
          </a:p>
        </p:txBody>
      </p:sp>
      <p:sp>
        <p:nvSpPr>
          <p:cNvPr id="214" name="Freeform 120"/>
          <p:cNvSpPr>
            <a:spLocks/>
          </p:cNvSpPr>
          <p:nvPr/>
        </p:nvSpPr>
        <p:spPr bwMode="auto">
          <a:xfrm>
            <a:off x="11154788" y="1970089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5" name="Freeform 121"/>
          <p:cNvSpPr>
            <a:spLocks/>
          </p:cNvSpPr>
          <p:nvPr/>
        </p:nvSpPr>
        <p:spPr bwMode="auto">
          <a:xfrm>
            <a:off x="11156376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6" name="Line 122"/>
          <p:cNvSpPr>
            <a:spLocks noChangeShapeType="1"/>
          </p:cNvSpPr>
          <p:nvPr/>
        </p:nvSpPr>
        <p:spPr bwMode="auto">
          <a:xfrm flipH="1">
            <a:off x="11481814" y="2028826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7" name="Line 123"/>
          <p:cNvSpPr>
            <a:spLocks noChangeShapeType="1"/>
          </p:cNvSpPr>
          <p:nvPr/>
        </p:nvSpPr>
        <p:spPr bwMode="auto">
          <a:xfrm>
            <a:off x="11183364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8" name="Freeform 124"/>
          <p:cNvSpPr>
            <a:spLocks/>
          </p:cNvSpPr>
          <p:nvPr/>
        </p:nvSpPr>
        <p:spPr bwMode="auto">
          <a:xfrm>
            <a:off x="11177014" y="2024064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9" name="Freeform 125"/>
          <p:cNvSpPr>
            <a:spLocks/>
          </p:cNvSpPr>
          <p:nvPr/>
        </p:nvSpPr>
        <p:spPr bwMode="auto">
          <a:xfrm flipV="1">
            <a:off x="11177014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0" name="Text Box 126"/>
          <p:cNvSpPr txBox="1">
            <a:spLocks noChangeArrowheads="1"/>
          </p:cNvSpPr>
          <p:nvPr/>
        </p:nvSpPr>
        <p:spPr bwMode="auto">
          <a:xfrm>
            <a:off x="10962701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CMTS</a:t>
            </a:r>
          </a:p>
        </p:txBody>
      </p:sp>
      <p:sp>
        <p:nvSpPr>
          <p:cNvPr id="221" name="AutoShape 127"/>
          <p:cNvSpPr>
            <a:spLocks noChangeArrowheads="1"/>
          </p:cNvSpPr>
          <p:nvPr/>
        </p:nvSpPr>
        <p:spPr bwMode="auto">
          <a:xfrm>
            <a:off x="10757913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2" name="Group 128"/>
          <p:cNvGrpSpPr>
            <a:grpSpLocks/>
          </p:cNvGrpSpPr>
          <p:nvPr/>
        </p:nvGrpSpPr>
        <p:grpSpPr bwMode="auto">
          <a:xfrm>
            <a:off x="10352261" y="2782889"/>
            <a:ext cx="2178050" cy="1147763"/>
            <a:chOff x="3240" y="1830"/>
            <a:chExt cx="1372" cy="723"/>
          </a:xfrm>
        </p:grpSpPr>
        <p:sp>
          <p:nvSpPr>
            <p:cNvPr id="22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3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6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6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5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4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4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3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3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3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 dirty="0">
                  <a:solidFill>
                    <a:prstClr val="black"/>
                  </a:solidFill>
                </a:rPr>
                <a:t>ISP</a:t>
              </a:r>
            </a:p>
          </p:txBody>
        </p:sp>
      </p:grpSp>
      <p:sp>
        <p:nvSpPr>
          <p:cNvPr id="268" name="Freeform 174"/>
          <p:cNvSpPr>
            <a:spLocks/>
          </p:cNvSpPr>
          <p:nvPr/>
        </p:nvSpPr>
        <p:spPr bwMode="auto">
          <a:xfrm>
            <a:off x="11502451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69" name="Group 175"/>
          <p:cNvGrpSpPr>
            <a:grpSpLocks/>
          </p:cNvGrpSpPr>
          <p:nvPr/>
        </p:nvGrpSpPr>
        <p:grpSpPr bwMode="auto">
          <a:xfrm>
            <a:off x="8741730" y="2478407"/>
            <a:ext cx="2165693" cy="1676196"/>
            <a:chOff x="4160" y="790"/>
            <a:chExt cx="1201" cy="998"/>
          </a:xfrm>
        </p:grpSpPr>
        <p:sp>
          <p:nvSpPr>
            <p:cNvPr id="270" name="Line 176"/>
            <p:cNvSpPr>
              <a:spLocks noChangeShapeType="1"/>
            </p:cNvSpPr>
            <p:nvPr/>
          </p:nvSpPr>
          <p:spPr bwMode="auto">
            <a:xfrm flipV="1">
              <a:off x="4848" y="790"/>
              <a:ext cx="513" cy="63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1" name="Text Box 177"/>
            <p:cNvSpPr txBox="1">
              <a:spLocks noChangeArrowheads="1"/>
            </p:cNvSpPr>
            <p:nvPr/>
          </p:nvSpPr>
          <p:spPr bwMode="auto">
            <a:xfrm>
              <a:off x="4160" y="1468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 dirty="0">
                  <a:solidFill>
                    <a:prstClr val="black"/>
                  </a:solidFill>
                </a:rPr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 dirty="0">
                  <a:solidFill>
                    <a:prstClr val="black"/>
                  </a:solidFill>
                </a:rPr>
                <a:t>termination system</a:t>
              </a:r>
            </a:p>
          </p:txBody>
        </p:sp>
      </p:grpSp>
      <p:sp>
        <p:nvSpPr>
          <p:cNvPr id="272" name="Rectangle 3"/>
          <p:cNvSpPr>
            <a:spLocks noChangeArrowheads="1"/>
          </p:cNvSpPr>
          <p:nvPr/>
        </p:nvSpPr>
        <p:spPr bwMode="auto">
          <a:xfrm>
            <a:off x="6425731" y="4176596"/>
            <a:ext cx="5537844" cy="20543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</a:rPr>
              <a:t>(HFC</a:t>
            </a:r>
            <a:r>
              <a:rPr lang="en-US" sz="2000" dirty="0">
                <a:solidFill>
                  <a:srgbClr val="000099"/>
                </a:solidFill>
                <a:latin typeface="Gill Sans MT" pitchFamily="34" charset="0"/>
              </a:rPr>
              <a:t>: hybrid fiber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</a:rPr>
              <a:t>coax)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of cables, attaches homes to ISP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router</a:t>
            </a:r>
            <a:endParaRPr lang="en-US" sz="2000" dirty="0">
              <a:solidFill>
                <a:srgbClr val="000099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a 2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Mbps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upstream, 30Mbps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downstream,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homes </a:t>
            </a:r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to cable headend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unlike DSL, which has dedicated access to central 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office</a:t>
            </a:r>
          </a:p>
        </p:txBody>
      </p:sp>
      <p:grpSp>
        <p:nvGrpSpPr>
          <p:cNvPr id="273" name="Group 181"/>
          <p:cNvGrpSpPr>
            <a:grpSpLocks/>
          </p:cNvGrpSpPr>
          <p:nvPr/>
        </p:nvGrpSpPr>
        <p:grpSpPr bwMode="auto">
          <a:xfrm>
            <a:off x="5811263" y="1928813"/>
            <a:ext cx="609600" cy="609600"/>
            <a:chOff x="-44" y="1473"/>
            <a:chExt cx="981" cy="1105"/>
          </a:xfrm>
        </p:grpSpPr>
        <p:pic>
          <p:nvPicPr>
            <p:cNvPr id="274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276" name="Picture 2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525" y="2089178"/>
            <a:ext cx="2416570" cy="15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 animBg="1"/>
      <p:bldP spid="2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1"/>
          <p:cNvSpPr>
            <a:spLocks/>
          </p:cNvSpPr>
          <p:nvPr/>
        </p:nvSpPr>
        <p:spPr bwMode="auto">
          <a:xfrm>
            <a:off x="1905001" y="239714"/>
            <a:ext cx="5622925" cy="4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Access net: home network</a:t>
            </a:r>
          </a:p>
        </p:txBody>
      </p:sp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2278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7429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2713038" y="1912939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5811839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4797426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3959226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3338514" y="2884489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5280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6850063" y="3703639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 dirty="0">
                  <a:solidFill>
                    <a:prstClr val="black"/>
                  </a:solidFill>
                </a:rPr>
                <a:t>Modem or fiber box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5584826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 dirty="0">
                  <a:solidFill>
                    <a:prstClr val="black"/>
                  </a:solidFill>
                </a:rPr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5129213" y="4576764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1947863" y="3725862"/>
            <a:ext cx="1966912" cy="2047874"/>
            <a:chOff x="267" y="2347"/>
            <a:chExt cx="1239" cy="1290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2562226" y="1303339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sv-SE" sz="2000">
                <a:solidFill>
                  <a:prstClr val="black"/>
                </a:solidFill>
              </a:rPr>
              <a:t>wireless</a:t>
            </a:r>
          </a:p>
          <a:p>
            <a:pPr algn="r"/>
            <a:r>
              <a:rPr lang="en-US" altLang="sv-SE" sz="2000">
                <a:solidFill>
                  <a:prstClr val="black"/>
                </a:solidFill>
              </a:rPr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2908301" y="1954214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5203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2805113" y="2801939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660526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3903664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4673600" y="2032001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4614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E14BE-1EEA-4D0D-9208-91842592DABD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25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1814514" y="198439"/>
            <a:ext cx="8321675" cy="586752"/>
          </a:xfrm>
        </p:spPr>
        <p:txBody>
          <a:bodyPr/>
          <a:lstStyle/>
          <a:p>
            <a:pPr eaLnBrk="1" hangingPunct="1"/>
            <a:r>
              <a:rPr lang="en-US" altLang="sv-SE" sz="4000" dirty="0">
                <a:ea typeface="ＭＳ Ｐゴシック" panose="020B0600070205080204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1979613" y="4783139"/>
            <a:ext cx="8043862" cy="929871"/>
          </a:xfrm>
        </p:spPr>
        <p:txBody>
          <a:bodyPr/>
          <a:lstStyle/>
          <a:p>
            <a:pPr eaLnBrk="1" hangingPunct="1"/>
            <a:r>
              <a:rPr lang="en-US" altLang="sv-SE" sz="2400" dirty="0">
                <a:ea typeface="ＭＳ Ｐゴシック" panose="020B0600070205080204" pitchFamily="34" charset="-128"/>
              </a:rPr>
              <a:t>typically used in companies, universities, </a:t>
            </a:r>
            <a:r>
              <a:rPr lang="en-US" altLang="sv-SE" sz="2400" dirty="0" err="1">
                <a:ea typeface="ＭＳ Ｐゴシック" panose="020B0600070205080204" pitchFamily="34" charset="-128"/>
              </a:rPr>
              <a:t>etc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lvl="1" indent="-342900" eaLnBrk="1" hangingPunct="1">
              <a:buSzPct val="65000"/>
              <a:buFont typeface="Wingdings" panose="05000000000000000000" pitchFamily="2" charset="2"/>
              <a:buChar char="v"/>
            </a:pPr>
            <a:r>
              <a:rPr lang="en-US" altLang="sv-SE" dirty="0" smtClean="0">
                <a:ea typeface="Arial" panose="020B0604020202020204" pitchFamily="34" charset="0"/>
              </a:rPr>
              <a:t>10 Mbps, 100Mbps, 1Gbps, 10Gbps transmission rates</a:t>
            </a: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3741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4160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3138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3540126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2632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3913188" y="2328864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3613151" y="1876426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4270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2740025" y="1511301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3487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5953126" y="1851026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4302126" y="2111376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6118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6499225" y="2997201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5956301" y="3616326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4541839" y="3208339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4575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6831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7191376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7856539" y="2986089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7029451" y="2368551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7102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8132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7523164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7989025" y="2320926"/>
            <a:ext cx="227979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altLang="sv-SE" sz="2000">
                <a:solidFill>
                  <a:prstClr val="black"/>
                </a:solidFill>
              </a:rPr>
              <a:t>ISP (Internet)</a:t>
            </a:r>
          </a:p>
          <a:p>
            <a:pPr algn="ctr">
              <a:lnSpc>
                <a:spcPct val="85000"/>
              </a:lnSpc>
            </a:pPr>
            <a:endParaRPr lang="en-US" altLang="sv-SE" sz="2000">
              <a:solidFill>
                <a:prstClr val="black"/>
              </a:solidFill>
            </a:endParaRPr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5921376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6507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6396039" y="3609976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5162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2130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2524125" y="3016251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3135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3708400" y="3606801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1-</a:t>
            </a:r>
            <a:fld id="{49164193-F1AB-4509-B810-C699979A30D5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26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608112"/>
          </a:xfrm>
        </p:spPr>
        <p:txBody>
          <a:bodyPr/>
          <a:lstStyle/>
          <a:p>
            <a:r>
              <a:rPr lang="en-US" sz="3200" dirty="0"/>
              <a:t>Guided physical Media: coax, fiber, twisted pair</a:t>
            </a:r>
            <a:endParaRPr lang="en-US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9"/>
            <a:ext cx="5638800" cy="247269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Coaxial cable:</a:t>
            </a:r>
            <a:endParaRPr lang="en-US" sz="2400" dirty="0"/>
          </a:p>
          <a:p>
            <a:r>
              <a:rPr lang="en-US" sz="2400" dirty="0"/>
              <a:t>wire (signal carrier) within a wire (shield)</a:t>
            </a:r>
          </a:p>
          <a:p>
            <a:r>
              <a:rPr lang="en-US" sz="2400" dirty="0"/>
              <a:t>broadband: multiple channels multiplexed on cable (HFC, cable TV)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176" y="3390131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6324599" y="958602"/>
            <a:ext cx="5396345" cy="21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200" dirty="0">
                <a:solidFill>
                  <a:srgbClr val="FF0000"/>
                </a:solidFill>
              </a:rPr>
              <a:t>Fiber optic cable:</a:t>
            </a:r>
            <a:endParaRPr lang="en-US" sz="22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low attenuation</a:t>
            </a:r>
            <a:r>
              <a:rPr lang="en-US" sz="2200" dirty="0">
                <a:solidFill>
                  <a:srgbClr val="C00000"/>
                </a:solidFill>
              </a:rPr>
              <a:t>: </a:t>
            </a:r>
            <a:r>
              <a:rPr lang="en-US" sz="2200" dirty="0">
                <a:solidFill>
                  <a:prstClr val="black"/>
                </a:solidFill>
              </a:rPr>
              <a:t>fewer </a:t>
            </a:r>
            <a:r>
              <a:rPr lang="en-US" sz="2200" dirty="0">
                <a:solidFill>
                  <a:prstClr val="black"/>
                </a:solidFill>
              </a:rPr>
              <a:t>repeaters</a:t>
            </a: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 low </a:t>
            </a:r>
            <a:r>
              <a:rPr lang="en-US" sz="2200" dirty="0">
                <a:solidFill>
                  <a:srgbClr val="C00000"/>
                </a:solidFill>
              </a:rPr>
              <a:t>error </a:t>
            </a:r>
            <a:r>
              <a:rPr lang="en-US" sz="2200" dirty="0">
                <a:solidFill>
                  <a:srgbClr val="C00000"/>
                </a:solidFill>
              </a:rPr>
              <a:t>rate: </a:t>
            </a:r>
            <a:r>
              <a:rPr lang="en-US" sz="2200" dirty="0">
                <a:solidFill>
                  <a:prstClr val="black"/>
                </a:solidFill>
              </a:rPr>
              <a:t>light pulses immune to electromagnetic noise</a:t>
            </a:r>
            <a:endParaRPr lang="en-US" sz="22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high-speed </a:t>
            </a:r>
            <a:r>
              <a:rPr lang="en-US" sz="2200" dirty="0">
                <a:solidFill>
                  <a:prstClr val="black"/>
                </a:solidFill>
              </a:rPr>
              <a:t>operation</a:t>
            </a:r>
            <a:r>
              <a:rPr lang="en-US" sz="2200" dirty="0">
                <a:solidFill>
                  <a:prstClr val="black"/>
                </a:solidFill>
              </a:rPr>
              <a:t>: e.g</a:t>
            </a:r>
            <a:r>
              <a:rPr lang="en-US" sz="2200" dirty="0">
                <a:solidFill>
                  <a:prstClr val="black"/>
                </a:solidFill>
              </a:rPr>
              <a:t>., </a:t>
            </a:r>
            <a:r>
              <a:rPr lang="en-US" sz="2200" dirty="0">
                <a:solidFill>
                  <a:prstClr val="black"/>
                </a:solidFill>
              </a:rPr>
              <a:t>10-100 </a:t>
            </a:r>
            <a:r>
              <a:rPr lang="en-US" sz="2200" dirty="0" err="1">
                <a:solidFill>
                  <a:prstClr val="black"/>
                </a:solidFill>
              </a:rPr>
              <a:t>Gps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276" y="3098816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89709" y="4471704"/>
            <a:ext cx="9262539" cy="190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Twisted Pair (TP)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two insulated copper wires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Category 3: traditional phone wires, 10 Mbps Ethernet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Category 5/6: more twists, higher insulation: 100-1000 Mbps/10 </a:t>
            </a:r>
            <a:r>
              <a:rPr lang="en-US" sz="2000" dirty="0" err="1">
                <a:solidFill>
                  <a:prstClr val="black"/>
                </a:solidFill>
              </a:rPr>
              <a:t>Gbps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9" name="Picture 5" descr="grentw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009" y="5412497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5096631"/>
            <a:ext cx="1382385" cy="10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255" y="1442913"/>
            <a:ext cx="10723418" cy="262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/>
              <a:t>Signal can fade with distance, can get obstructed, can take many different paths between sender and receiver due to reflection, scattering, diffraction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16632"/>
            <a:ext cx="8420100" cy="680120"/>
          </a:xfrm>
        </p:spPr>
        <p:txBody>
          <a:bodyPr/>
          <a:lstStyle/>
          <a:p>
            <a:pPr eaLnBrk="1" hangingPunct="1"/>
            <a:r>
              <a:rPr lang="en-US" sz="2800" dirty="0"/>
              <a:t>Unguided Physical media: Radio</a:t>
            </a:r>
            <a:br>
              <a:rPr lang="en-US" sz="2800" dirty="0"/>
            </a:br>
            <a:r>
              <a:rPr lang="en-US" sz="2800" dirty="0"/>
              <a:t>Properties: Attenuation, Multipath propagation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3206750" y="2457451"/>
            <a:ext cx="895350" cy="168275"/>
            <a:chOff x="1358" y="1340"/>
            <a:chExt cx="564" cy="106"/>
          </a:xfrm>
        </p:grpSpPr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0 h 368"/>
                <a:gd name="T2" fmla="*/ 0 w 701"/>
                <a:gd name="T3" fmla="*/ 0 h 368"/>
                <a:gd name="T4" fmla="*/ 0 w 701"/>
                <a:gd name="T5" fmla="*/ 0 h 368"/>
                <a:gd name="T6" fmla="*/ 0 w 701"/>
                <a:gd name="T7" fmla="*/ 0 h 368"/>
                <a:gd name="T8" fmla="*/ 0 w 701"/>
                <a:gd name="T9" fmla="*/ 0 h 368"/>
                <a:gd name="T10" fmla="*/ 0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0 h 559"/>
                <a:gd name="T2" fmla="*/ 0 w 488"/>
                <a:gd name="T3" fmla="*/ 0 h 559"/>
                <a:gd name="T4" fmla="*/ 0 w 488"/>
                <a:gd name="T5" fmla="*/ 0 h 559"/>
                <a:gd name="T6" fmla="*/ 0 w 488"/>
                <a:gd name="T7" fmla="*/ 0 h 559"/>
                <a:gd name="T8" fmla="*/ 0 w 488"/>
                <a:gd name="T9" fmla="*/ 0 h 559"/>
                <a:gd name="T10" fmla="*/ 0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0 w 492"/>
                <a:gd name="T1" fmla="*/ 0 h 559"/>
                <a:gd name="T2" fmla="*/ 0 w 492"/>
                <a:gd name="T3" fmla="*/ 0 h 559"/>
                <a:gd name="T4" fmla="*/ 0 w 492"/>
                <a:gd name="T5" fmla="*/ 0 h 559"/>
                <a:gd name="T6" fmla="*/ 0 w 492"/>
                <a:gd name="T7" fmla="*/ 0 h 559"/>
                <a:gd name="T8" fmla="*/ 0 w 492"/>
                <a:gd name="T9" fmla="*/ 0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0 w 690"/>
                <a:gd name="T1" fmla="*/ 0 h 367"/>
                <a:gd name="T2" fmla="*/ 0 w 690"/>
                <a:gd name="T3" fmla="*/ 0 h 367"/>
                <a:gd name="T4" fmla="*/ 0 w 690"/>
                <a:gd name="T5" fmla="*/ 0 h 367"/>
                <a:gd name="T6" fmla="*/ 0 w 690"/>
                <a:gd name="T7" fmla="*/ 0 h 367"/>
                <a:gd name="T8" fmla="*/ 0 w 690"/>
                <a:gd name="T9" fmla="*/ 0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3570288" y="2643189"/>
            <a:ext cx="177800" cy="796925"/>
            <a:chOff x="1587" y="1457"/>
            <a:chExt cx="112" cy="502"/>
          </a:xfrm>
        </p:grpSpPr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1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2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3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4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5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6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7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7392989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00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699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Freeform 29"/>
          <p:cNvSpPr>
            <a:spLocks/>
          </p:cNvSpPr>
          <p:nvPr/>
        </p:nvSpPr>
        <p:spPr bwMode="auto">
          <a:xfrm>
            <a:off x="3717926" y="2644776"/>
            <a:ext cx="3673475" cy="657225"/>
          </a:xfrm>
          <a:custGeom>
            <a:avLst/>
            <a:gdLst>
              <a:gd name="T0" fmla="*/ 0 w 2976"/>
              <a:gd name="T1" fmla="*/ 0 h 414"/>
              <a:gd name="T2" fmla="*/ 2147483647 w 2976"/>
              <a:gd name="T3" fmla="*/ 2147483647 h 414"/>
              <a:gd name="T4" fmla="*/ 2147483647 w 2976"/>
              <a:gd name="T5" fmla="*/ 2147483647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Freeform 30"/>
          <p:cNvSpPr>
            <a:spLocks/>
          </p:cNvSpPr>
          <p:nvPr/>
        </p:nvSpPr>
        <p:spPr bwMode="auto">
          <a:xfrm>
            <a:off x="3717926" y="2644776"/>
            <a:ext cx="3673475" cy="428625"/>
          </a:xfrm>
          <a:custGeom>
            <a:avLst/>
            <a:gdLst>
              <a:gd name="T0" fmla="*/ 0 w 2976"/>
              <a:gd name="T1" fmla="*/ 0 h 270"/>
              <a:gd name="T2" fmla="*/ 2147483647 w 2976"/>
              <a:gd name="T3" fmla="*/ 2147483647 h 270"/>
              <a:gd name="T4" fmla="*/ 2147483647 w 2976"/>
              <a:gd name="T5" fmla="*/ 2147483647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3717926" y="2654300"/>
            <a:ext cx="3673475" cy="419100"/>
          </a:xfrm>
          <a:custGeom>
            <a:avLst/>
            <a:gdLst>
              <a:gd name="T0" fmla="*/ 0 w 2982"/>
              <a:gd name="T1" fmla="*/ 0 h 264"/>
              <a:gd name="T2" fmla="*/ 2147483647 w 2982"/>
              <a:gd name="T3" fmla="*/ 2147483647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248525" y="3230564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230564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2261174" y="3759201"/>
            <a:ext cx="1332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cs typeface="Arial" charset="0"/>
              </a:rPr>
              <a:t>signal at sender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8638978" y="3903789"/>
            <a:ext cx="1419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charset="0"/>
              </a:rPr>
              <a:t>signal at receiver</a:t>
            </a:r>
          </a:p>
        </p:txBody>
      </p:sp>
      <p:grpSp>
        <p:nvGrpSpPr>
          <p:cNvPr id="1039" name="Group 37"/>
          <p:cNvGrpSpPr>
            <a:grpSpLocks/>
          </p:cNvGrpSpPr>
          <p:nvPr/>
        </p:nvGrpSpPr>
        <p:grpSpPr bwMode="auto">
          <a:xfrm>
            <a:off x="2378076" y="2997200"/>
            <a:ext cx="1127125" cy="674688"/>
            <a:chOff x="480" y="1680"/>
            <a:chExt cx="432" cy="288"/>
          </a:xfrm>
        </p:grpSpPr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>
                <a:gd name="T0" fmla="*/ 48 w 48"/>
                <a:gd name="T1" fmla="*/ 288 h 288"/>
                <a:gd name="T2" fmla="*/ 48 w 48"/>
                <a:gd name="T3" fmla="*/ 96 h 288"/>
                <a:gd name="T4" fmla="*/ 48 w 48"/>
                <a:gd name="T5" fmla="*/ 0 h 288"/>
                <a:gd name="T6" fmla="*/ 0 w 48"/>
                <a:gd name="T7" fmla="*/ 0 h 288"/>
                <a:gd name="T8" fmla="*/ 0 w 48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8"/>
                <a:gd name="T17" fmla="*/ 48 w 4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0" name="Freeform 41"/>
          <p:cNvSpPr>
            <a:spLocks/>
          </p:cNvSpPr>
          <p:nvPr/>
        </p:nvSpPr>
        <p:spPr bwMode="auto">
          <a:xfrm>
            <a:off x="2852738" y="3222626"/>
            <a:ext cx="125412" cy="449263"/>
          </a:xfrm>
          <a:custGeom>
            <a:avLst/>
            <a:gdLst>
              <a:gd name="T0" fmla="*/ 0 w 48"/>
              <a:gd name="T1" fmla="*/ 2147483647 h 192"/>
              <a:gd name="T2" fmla="*/ 0 w 48"/>
              <a:gd name="T3" fmla="*/ 0 h 192"/>
              <a:gd name="T4" fmla="*/ 2147483647 w 48"/>
              <a:gd name="T5" fmla="*/ 0 h 192"/>
              <a:gd name="T6" fmla="*/ 2147483647 w 4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92"/>
              <a:gd name="T14" fmla="*/ 48 w 4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41" name="Group 43"/>
          <p:cNvGrpSpPr>
            <a:grpSpLocks/>
          </p:cNvGrpSpPr>
          <p:nvPr/>
        </p:nvGrpSpPr>
        <p:grpSpPr bwMode="auto">
          <a:xfrm>
            <a:off x="8781185" y="3179763"/>
            <a:ext cx="1279525" cy="685800"/>
            <a:chOff x="4896" y="1680"/>
            <a:chExt cx="624" cy="240"/>
          </a:xfrm>
        </p:grpSpPr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48 w 288"/>
                <a:gd name="T3" fmla="*/ 0 h 144"/>
                <a:gd name="T4" fmla="*/ 96 w 288"/>
                <a:gd name="T5" fmla="*/ 144 h 144"/>
                <a:gd name="T6" fmla="*/ 144 w 288"/>
                <a:gd name="T7" fmla="*/ 48 h 144"/>
                <a:gd name="T8" fmla="*/ 192 w 288"/>
                <a:gd name="T9" fmla="*/ 144 h 144"/>
                <a:gd name="T10" fmla="*/ 246 w 288"/>
                <a:gd name="T11" fmla="*/ 90 h 144"/>
                <a:gd name="T12" fmla="*/ 288 w 288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44"/>
                <a:gd name="T23" fmla="*/ 288 w 2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2" name="Freeform 47"/>
          <p:cNvSpPr>
            <a:spLocks/>
          </p:cNvSpPr>
          <p:nvPr/>
        </p:nvSpPr>
        <p:spPr bwMode="auto">
          <a:xfrm>
            <a:off x="9348788" y="3713164"/>
            <a:ext cx="590550" cy="274637"/>
          </a:xfrm>
          <a:custGeom>
            <a:avLst/>
            <a:gdLst>
              <a:gd name="T0" fmla="*/ 0 w 288"/>
              <a:gd name="T1" fmla="*/ 2147483647 h 96"/>
              <a:gd name="T2" fmla="*/ 2147483647 w 288"/>
              <a:gd name="T3" fmla="*/ 0 h 96"/>
              <a:gd name="T4" fmla="*/ 2147483647 w 288"/>
              <a:gd name="T5" fmla="*/ 2147483647 h 96"/>
              <a:gd name="T6" fmla="*/ 2147483647 w 288"/>
              <a:gd name="T7" fmla="*/ 2147483647 h 96"/>
              <a:gd name="T8" fmla="*/ 2147483647 w 288"/>
              <a:gd name="T9" fmla="*/ 2147483647 h 96"/>
              <a:gd name="T10" fmla="*/ 2147483647 w 288"/>
              <a:gd name="T11" fmla="*/ 2147483647 h 96"/>
              <a:gd name="T12" fmla="*/ 2147483647 w 28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96"/>
              <a:gd name="T23" fmla="*/ 288 w 28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43" name="Picture 3" descr="urban-mic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151" y="4144169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" descr="horizontal-polarizat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32874" y="4295578"/>
            <a:ext cx="3028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 descr="wavepropag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3720" y="4378181"/>
            <a:ext cx="21415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703512" y="924546"/>
            <a:ext cx="8784976" cy="431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0504D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sv-SE" sz="2000" b="1" dirty="0">
                <a:solidFill>
                  <a:srgbClr val="CC0000"/>
                </a:solidFill>
                <a:latin typeface="Calibri"/>
              </a:rPr>
              <a:t>radio links (Mbps): </a:t>
            </a:r>
            <a:r>
              <a:rPr lang="en-US" altLang="sv-SE" sz="2000" dirty="0">
                <a:solidFill>
                  <a:prstClr val="black"/>
                </a:solidFill>
                <a:latin typeface="Calibri"/>
              </a:rPr>
              <a:t>terrestrial microwave, LAN/</a:t>
            </a:r>
            <a:r>
              <a:rPr lang="en-US" altLang="sv-SE" sz="2000" dirty="0" err="1">
                <a:solidFill>
                  <a:prstClr val="black"/>
                </a:solidFill>
                <a:latin typeface="Calibri"/>
              </a:rPr>
              <a:t>WiFi</a:t>
            </a:r>
            <a:r>
              <a:rPr lang="en-US" altLang="sv-SE" sz="2000" dirty="0">
                <a:solidFill>
                  <a:prstClr val="black"/>
                </a:solidFill>
                <a:latin typeface="Calibri"/>
              </a:rPr>
              <a:t>, wide-area/cellular, satellite </a:t>
            </a:r>
          </a:p>
        </p:txBody>
      </p:sp>
    </p:spTree>
    <p:extLst>
      <p:ext uri="{BB962C8B-B14F-4D97-AF65-F5344CB8AC3E}">
        <p14:creationId xmlns:p14="http://schemas.microsoft.com/office/powerpoint/2010/main" val="42220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B6A19-5287-43D4-929B-4A063EE2B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</a:t>
            </a:r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608112"/>
          </a:xfrm>
        </p:spPr>
        <p:txBody>
          <a:bodyPr/>
          <a:lstStyle/>
          <a:p>
            <a:r>
              <a:rPr lang="en-US" sz="3200" dirty="0"/>
              <a:t>Wireless access networks</a:t>
            </a:r>
            <a:endParaRPr lang="en-US" dirty="0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7570"/>
            <a:ext cx="6307548" cy="3394322"/>
          </a:xfrm>
        </p:spPr>
        <p:txBody>
          <a:bodyPr/>
          <a:lstStyle/>
          <a:p>
            <a:pPr marL="514350" indent="-457200"/>
            <a:r>
              <a:rPr lang="en-US" sz="2400" dirty="0" smtClean="0"/>
              <a:t>“</a:t>
            </a:r>
            <a:r>
              <a:rPr lang="en-US" sz="2400" dirty="0" err="1"/>
              <a:t>adhoc</a:t>
            </a:r>
            <a:r>
              <a:rPr lang="en-US" sz="2400" dirty="0"/>
              <a:t>” or 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 (10’s m)</a:t>
            </a:r>
            <a:endParaRPr lang="en-US" sz="2400" dirty="0"/>
          </a:p>
          <a:p>
            <a:pPr lvl="1"/>
            <a:r>
              <a:rPr lang="en-US" dirty="0" smtClean="0"/>
              <a:t>802.11 </a:t>
            </a:r>
            <a:r>
              <a:rPr lang="en-US" dirty="0"/>
              <a:t>(</a:t>
            </a:r>
            <a:r>
              <a:rPr lang="en-US" dirty="0" err="1"/>
              <a:t>WiFi</a:t>
            </a:r>
            <a:r>
              <a:rPr lang="en-US" dirty="0"/>
              <a:t>): </a:t>
            </a:r>
            <a:r>
              <a:rPr lang="en-US" dirty="0" smtClean="0"/>
              <a:t>ca 10-50 Mbps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 (10’s km)</a:t>
            </a:r>
            <a:endParaRPr lang="en-US" sz="2400" dirty="0"/>
          </a:p>
          <a:p>
            <a:pPr lvl="1"/>
            <a:r>
              <a:rPr lang="en-US" dirty="0"/>
              <a:t>provided by </a:t>
            </a:r>
            <a:r>
              <a:rPr lang="en-US" dirty="0" err="1"/>
              <a:t>telco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~1-10 Mbps over cellular system</a:t>
            </a:r>
          </a:p>
          <a:p>
            <a:pPr lvl="1"/>
            <a:r>
              <a:rPr lang="en-US" altLang="sv-SE" dirty="0"/>
              <a:t>3G, </a:t>
            </a:r>
            <a:r>
              <a:rPr lang="en-US" altLang="sv-SE" dirty="0"/>
              <a:t>4G, </a:t>
            </a:r>
            <a:r>
              <a:rPr lang="en-US" altLang="sv-SE" dirty="0" smtClean="0"/>
              <a:t>5G evolving </a:t>
            </a:r>
            <a:r>
              <a:rPr lang="en-US" altLang="sv-SE" dirty="0"/>
              <a:t>(for </a:t>
            </a:r>
            <a:r>
              <a:rPr lang="en-US" altLang="sv-SE" dirty="0" err="1"/>
              <a:t>IoT</a:t>
            </a:r>
            <a:r>
              <a:rPr lang="en-US" altLang="sv-SE" dirty="0"/>
              <a:t>)</a:t>
            </a:r>
            <a:endParaRPr lang="en-US" altLang="sv-SE" dirty="0"/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7745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2" name="Clip" r:id="rId4" imgW="819000" imgH="847800" progId="MS_ClipArt_Gallery.2">
                    <p:embed/>
                  </p:oleObj>
                </mc:Choice>
                <mc:Fallback>
                  <p:oleObj name="Clip" r:id="rId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3" name="Clip" r:id="rId6" imgW="1266840" imgH="1200240" progId="MS_ClipArt_Gallery.2">
                    <p:embed/>
                  </p:oleObj>
                </mc:Choice>
                <mc:Fallback>
                  <p:oleObj name="Clip" r:id="rId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8901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8020051" y="2387601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8020050" y="2366964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8780463" y="2366964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8020051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8013701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8196264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8196264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8410575" y="2619376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9145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6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7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9594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8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9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6845420" y="2874964"/>
            <a:ext cx="939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station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9182840" y="4867276"/>
            <a:ext cx="875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hosts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8353425" y="1743076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7155526" y="2162175"/>
            <a:ext cx="88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router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7969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7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536104"/>
          </a:xfrm>
        </p:spPr>
        <p:txBody>
          <a:bodyPr/>
          <a:lstStyle/>
          <a:p>
            <a:r>
              <a:rPr lang="en-US" dirty="0"/>
              <a:t>The Internet</a:t>
            </a:r>
            <a:r>
              <a:rPr lang="en-US" dirty="0" smtClean="0"/>
              <a:t>: bridging networks</a:t>
            </a:r>
            <a:endParaRPr lang="en-US" dirty="0"/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6406604" y="1208810"/>
            <a:ext cx="565585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route (at </a:t>
            </a:r>
            <a:r>
              <a:rPr lang="en-US" sz="1800" dirty="0" smtClean="0"/>
              <a:t>inter-network </a:t>
            </a:r>
            <a:r>
              <a:rPr lang="en-US" sz="1800" dirty="0"/>
              <a:t>level) to next gateway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6846888" y="3963989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8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0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2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5702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5251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6330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6019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5457825" y="427196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57200" y="1231900"/>
            <a:ext cx="8534400" cy="3022600"/>
            <a:chOff x="-672" y="776"/>
            <a:chExt cx="5376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-672" y="776"/>
              <a:ext cx="3605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 dirty="0">
                  <a:solidFill>
                    <a:srgbClr val="000000"/>
                  </a:solidFill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 smtClean="0">
                  <a:solidFill>
                    <a:srgbClr val="000000"/>
                  </a:solidFill>
                </a:rPr>
                <a:t>internetwork </a:t>
              </a:r>
              <a:r>
                <a:rPr lang="en-US" dirty="0">
                  <a:solidFill>
                    <a:srgbClr val="000000"/>
                  </a:solidFill>
                </a:rPr>
                <a:t>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6180139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3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delays, (&amp; loss)…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5379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83382" y="1057436"/>
            <a:ext cx="9091480" cy="906463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Question: </a:t>
            </a:r>
            <a:r>
              <a:rPr lang="en-US" altLang="sv-SE" sz="2400" dirty="0">
                <a:ea typeface="ＭＳ Ｐゴシック" panose="020B0600070205080204" pitchFamily="34" charset="-128"/>
              </a:rPr>
              <a:t>given </a:t>
            </a:r>
            <a:r>
              <a:rPr lang="en-US" altLang="sv-SE" sz="2400" i="1" dirty="0">
                <a:ea typeface="ＭＳ Ｐゴシック" panose="020B0600070205080204" pitchFamily="34" charset="-128"/>
              </a:rPr>
              <a:t>millions</a:t>
            </a:r>
            <a:r>
              <a:rPr lang="en-US" altLang="sv-SE" sz="2400" dirty="0">
                <a:ea typeface="ＭＳ Ｐゴシック" panose="020B0600070205080204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None/>
            </a:pPr>
            <a:endParaRPr lang="en-US" altLang="sv-SE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1974851" y="1849438"/>
            <a:ext cx="8437563" cy="4559300"/>
            <a:chOff x="154891" y="1905681"/>
            <a:chExt cx="8436427" cy="4559651"/>
          </a:xfrm>
        </p:grpSpPr>
        <p:grpSp>
          <p:nvGrpSpPr>
            <p:cNvPr id="7475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48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1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48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1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48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0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48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0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48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0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48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0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47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80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47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9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47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9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47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9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6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47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9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7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47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9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7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47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8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7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47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8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7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47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8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477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478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8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sp>
          <p:nvSpPr>
            <p:cNvPr id="7477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8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47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1-</a:t>
            </a:r>
            <a:fld id="{A41F88FF-8670-467F-A428-ED78EC225B68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31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7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None/>
            </a:pPr>
            <a:r>
              <a:rPr lang="en-US" altLang="sv-SE" sz="2400" i="1">
                <a:solidFill>
                  <a:srgbClr val="CC0000"/>
                </a:solidFill>
                <a:ea typeface="ＭＳ Ｐゴシック" panose="020B0600070205080204" pitchFamily="34" charset="-128"/>
              </a:rPr>
              <a:t>Option: </a:t>
            </a:r>
            <a:r>
              <a:rPr lang="en-US" altLang="sv-SE" sz="2400" i="1">
                <a:ea typeface="ＭＳ Ｐゴシック" panose="020B0600070205080204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None/>
            </a:pPr>
            <a:endParaRPr lang="en-US" altLang="sv-SE" sz="2400">
              <a:ea typeface="ＭＳ Ｐゴシック" panose="020B0600070205080204" pitchFamily="34" charset="-128"/>
            </a:endParaRPr>
          </a:p>
        </p:txBody>
      </p:sp>
      <p:grpSp>
        <p:nvGrpSpPr>
          <p:cNvPr id="76804" name="Group 141"/>
          <p:cNvGrpSpPr>
            <a:grpSpLocks/>
          </p:cNvGrpSpPr>
          <p:nvPr/>
        </p:nvGrpSpPr>
        <p:grpSpPr bwMode="auto">
          <a:xfrm>
            <a:off x="2346325" y="4730751"/>
            <a:ext cx="647700" cy="417513"/>
            <a:chOff x="3053396" y="4304255"/>
            <a:chExt cx="648422" cy="418253"/>
          </a:xfrm>
        </p:grpSpPr>
        <p:sp>
          <p:nvSpPr>
            <p:cNvPr id="7691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913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05" name="Group 144"/>
          <p:cNvGrpSpPr>
            <a:grpSpLocks/>
          </p:cNvGrpSpPr>
          <p:nvPr/>
        </p:nvGrpSpPr>
        <p:grpSpPr bwMode="auto">
          <a:xfrm>
            <a:off x="2117725" y="4070351"/>
            <a:ext cx="647700" cy="417513"/>
            <a:chOff x="3053396" y="4304255"/>
            <a:chExt cx="648422" cy="418253"/>
          </a:xfrm>
        </p:grpSpPr>
        <p:sp>
          <p:nvSpPr>
            <p:cNvPr id="7691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911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76806" name="TextBox 181"/>
          <p:cNvSpPr txBox="1">
            <a:spLocks noChangeArrowheads="1"/>
          </p:cNvSpPr>
          <p:nvPr/>
        </p:nvSpPr>
        <p:spPr bwMode="auto">
          <a:xfrm rot="-9948738">
            <a:off x="3551239" y="57896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7" name="TextBox 182"/>
          <p:cNvSpPr txBox="1">
            <a:spLocks noChangeArrowheads="1"/>
          </p:cNvSpPr>
          <p:nvPr/>
        </p:nvSpPr>
        <p:spPr bwMode="auto">
          <a:xfrm rot="-4992697">
            <a:off x="1964532" y="3482182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8" name="TextBox 183"/>
          <p:cNvSpPr txBox="1">
            <a:spLocks noChangeArrowheads="1"/>
          </p:cNvSpPr>
          <p:nvPr/>
        </p:nvSpPr>
        <p:spPr bwMode="auto">
          <a:xfrm rot="-1017263">
            <a:off x="4151314" y="1849439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432050" y="2281239"/>
            <a:ext cx="7361238" cy="3768725"/>
            <a:chOff x="888125" y="2295063"/>
            <a:chExt cx="7361771" cy="3769689"/>
          </a:xfrm>
        </p:grpSpPr>
        <p:cxnSp>
          <p:nvCxnSpPr>
            <p:cNvPr id="76890" name="Straight Connector 7"/>
            <p:cNvCxnSpPr>
              <a:cxnSpLocks noChangeShapeType="1"/>
              <a:stCxn id="76852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1" name="Straight Connector 188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2" name="Straight Connector 190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3" name="Straight Connector 192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4" name="Straight Connector 195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5" name="Straight Connector 197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6" name="Straight Connector 199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7" name="Straight Connector 201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8" name="Straight Connector 20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9" name="Straight Connector 204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0" name="Straight Connector 207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1" name="Straight Connector 209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2" name="Straight Connector 211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3" name="Straight Connector 21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4" name="Straight Connector 215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905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40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76906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40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76907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76908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76909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>
                  <a:solidFill>
                    <a:prstClr val="black"/>
                  </a:solidFill>
                </a:rPr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2682875" y="2305050"/>
            <a:ext cx="7094538" cy="3695700"/>
            <a:chOff x="862570" y="2361120"/>
            <a:chExt cx="7094553" cy="3695520"/>
          </a:xfrm>
        </p:grpSpPr>
        <p:cxnSp>
          <p:nvCxnSpPr>
            <p:cNvPr id="76875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6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7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8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9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0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1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2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3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4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5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6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7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8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9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2619375" y="2195514"/>
            <a:ext cx="7158038" cy="3798887"/>
            <a:chOff x="799176" y="2251902"/>
            <a:chExt cx="7158126" cy="3799069"/>
          </a:xfrm>
        </p:grpSpPr>
        <p:cxnSp>
          <p:nvCxnSpPr>
            <p:cNvPr id="76860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1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2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3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4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5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6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7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8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9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0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1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2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3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4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21139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prstClr val="black"/>
                </a:solidFill>
              </a:rPr>
              <a:t>connecting each access ISP to each other directly </a:t>
            </a:r>
            <a:r>
              <a:rPr lang="en-US" altLang="sv-SE" i="1">
                <a:solidFill>
                  <a:srgbClr val="CC0000"/>
                </a:solidFill>
              </a:rPr>
              <a:t>doesn</a:t>
            </a:r>
            <a:r>
              <a:rPr lang="en-US" altLang="en-US" i="1">
                <a:solidFill>
                  <a:srgbClr val="CC0000"/>
                </a:solidFill>
              </a:rPr>
              <a:t>’</a:t>
            </a:r>
            <a:r>
              <a:rPr lang="en-US" altLang="sv-SE" i="1">
                <a:solidFill>
                  <a:srgbClr val="CC0000"/>
                </a:solidFill>
              </a:rPr>
              <a:t>t scale: </a:t>
            </a:r>
            <a:r>
              <a:rPr lang="en-US" altLang="sv-SE">
                <a:solidFill>
                  <a:prstClr val="black"/>
                </a:solidFill>
              </a:rPr>
              <a:t>O(</a:t>
            </a:r>
            <a:r>
              <a:rPr lang="en-US" altLang="sv-SE" i="1">
                <a:solidFill>
                  <a:prstClr val="black"/>
                </a:solidFill>
              </a:rPr>
              <a:t>N</a:t>
            </a:r>
            <a:r>
              <a:rPr lang="en-US" altLang="sv-SE" baseline="30000">
                <a:solidFill>
                  <a:prstClr val="black"/>
                </a:solidFill>
              </a:rPr>
              <a:t>2</a:t>
            </a:r>
            <a:r>
              <a:rPr lang="en-US" altLang="sv-SE">
                <a:solidFill>
                  <a:prstClr val="black"/>
                </a:solidFill>
              </a:rPr>
              <a:t>) connections.</a:t>
            </a:r>
          </a:p>
        </p:txBody>
      </p:sp>
      <p:sp>
        <p:nvSpPr>
          <p:cNvPr id="768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D50122-D51E-4A9E-ADF2-6AA4D5461D92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32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76815" name="Group 2"/>
          <p:cNvGrpSpPr>
            <a:grpSpLocks/>
          </p:cNvGrpSpPr>
          <p:nvPr/>
        </p:nvGrpSpPr>
        <p:grpSpPr bwMode="auto">
          <a:xfrm>
            <a:off x="3349625" y="2241551"/>
            <a:ext cx="647700" cy="417513"/>
            <a:chOff x="3053396" y="4304255"/>
            <a:chExt cx="648422" cy="418253"/>
          </a:xfrm>
        </p:grpSpPr>
        <p:sp>
          <p:nvSpPr>
            <p:cNvPr id="7685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5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16" name="Group 131"/>
          <p:cNvGrpSpPr>
            <a:grpSpLocks/>
          </p:cNvGrpSpPr>
          <p:nvPr/>
        </p:nvGrpSpPr>
        <p:grpSpPr bwMode="auto">
          <a:xfrm>
            <a:off x="2193925" y="3041651"/>
            <a:ext cx="647700" cy="417513"/>
            <a:chOff x="3053396" y="4304255"/>
            <a:chExt cx="648422" cy="418253"/>
          </a:xfrm>
        </p:grpSpPr>
        <p:sp>
          <p:nvSpPr>
            <p:cNvPr id="7685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5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17" name="Group 153"/>
          <p:cNvGrpSpPr>
            <a:grpSpLocks/>
          </p:cNvGrpSpPr>
          <p:nvPr/>
        </p:nvGrpSpPr>
        <p:grpSpPr bwMode="auto">
          <a:xfrm>
            <a:off x="2574925" y="2647951"/>
            <a:ext cx="647700" cy="417513"/>
            <a:chOff x="3053396" y="4304255"/>
            <a:chExt cx="648422" cy="418253"/>
          </a:xfrm>
        </p:grpSpPr>
        <p:sp>
          <p:nvSpPr>
            <p:cNvPr id="7685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55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18" name="Group 138"/>
          <p:cNvGrpSpPr>
            <a:grpSpLocks/>
          </p:cNvGrpSpPr>
          <p:nvPr/>
        </p:nvGrpSpPr>
        <p:grpSpPr bwMode="auto">
          <a:xfrm>
            <a:off x="2765425" y="5353051"/>
            <a:ext cx="647700" cy="417513"/>
            <a:chOff x="3053396" y="4304255"/>
            <a:chExt cx="648422" cy="418253"/>
          </a:xfrm>
        </p:grpSpPr>
        <p:sp>
          <p:nvSpPr>
            <p:cNvPr id="7685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5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19" name="Group 150"/>
          <p:cNvGrpSpPr>
            <a:grpSpLocks/>
          </p:cNvGrpSpPr>
          <p:nvPr/>
        </p:nvGrpSpPr>
        <p:grpSpPr bwMode="auto">
          <a:xfrm>
            <a:off x="4949825" y="2000251"/>
            <a:ext cx="649288" cy="417513"/>
            <a:chOff x="3053396" y="4304255"/>
            <a:chExt cx="648422" cy="418253"/>
          </a:xfrm>
        </p:grpSpPr>
        <p:sp>
          <p:nvSpPr>
            <p:cNvPr id="7685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51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0" name="Group 156"/>
          <p:cNvGrpSpPr>
            <a:grpSpLocks/>
          </p:cNvGrpSpPr>
          <p:nvPr/>
        </p:nvGrpSpPr>
        <p:grpSpPr bwMode="auto">
          <a:xfrm>
            <a:off x="5864225" y="1974851"/>
            <a:ext cx="649288" cy="417513"/>
            <a:chOff x="3053396" y="4304255"/>
            <a:chExt cx="648422" cy="418253"/>
          </a:xfrm>
        </p:grpSpPr>
        <p:sp>
          <p:nvSpPr>
            <p:cNvPr id="7684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9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76821" name="TextBox 4"/>
          <p:cNvSpPr txBox="1">
            <a:spLocks noChangeArrowheads="1"/>
          </p:cNvSpPr>
          <p:nvPr/>
        </p:nvSpPr>
        <p:spPr bwMode="auto">
          <a:xfrm rot="1053502">
            <a:off x="6964364" y="1900239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2" name="Group 147"/>
          <p:cNvGrpSpPr>
            <a:grpSpLocks/>
          </p:cNvGrpSpPr>
          <p:nvPr/>
        </p:nvGrpSpPr>
        <p:grpSpPr bwMode="auto">
          <a:xfrm>
            <a:off x="8607425" y="2927351"/>
            <a:ext cx="649288" cy="417513"/>
            <a:chOff x="3053396" y="4304255"/>
            <a:chExt cx="648422" cy="418253"/>
          </a:xfrm>
        </p:grpSpPr>
        <p:sp>
          <p:nvSpPr>
            <p:cNvPr id="7684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3" name="Group 160"/>
          <p:cNvGrpSpPr>
            <a:grpSpLocks/>
          </p:cNvGrpSpPr>
          <p:nvPr/>
        </p:nvGrpSpPr>
        <p:grpSpPr bwMode="auto">
          <a:xfrm>
            <a:off x="8924925" y="5607051"/>
            <a:ext cx="649288" cy="417513"/>
            <a:chOff x="3053396" y="4304255"/>
            <a:chExt cx="648422" cy="418253"/>
          </a:xfrm>
        </p:grpSpPr>
        <p:sp>
          <p:nvSpPr>
            <p:cNvPr id="7684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5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4" name="Group 163"/>
          <p:cNvGrpSpPr>
            <a:grpSpLocks/>
          </p:cNvGrpSpPr>
          <p:nvPr/>
        </p:nvGrpSpPr>
        <p:grpSpPr bwMode="auto">
          <a:xfrm>
            <a:off x="9763125" y="4959351"/>
            <a:ext cx="649288" cy="417513"/>
            <a:chOff x="3053396" y="4304255"/>
            <a:chExt cx="648422" cy="418253"/>
          </a:xfrm>
        </p:grpSpPr>
        <p:sp>
          <p:nvSpPr>
            <p:cNvPr id="7684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3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5" name="Group 166"/>
          <p:cNvGrpSpPr>
            <a:grpSpLocks/>
          </p:cNvGrpSpPr>
          <p:nvPr/>
        </p:nvGrpSpPr>
        <p:grpSpPr bwMode="auto">
          <a:xfrm>
            <a:off x="9534525" y="4044951"/>
            <a:ext cx="649288" cy="417513"/>
            <a:chOff x="3053396" y="4304255"/>
            <a:chExt cx="648422" cy="418253"/>
          </a:xfrm>
        </p:grpSpPr>
        <p:sp>
          <p:nvSpPr>
            <p:cNvPr id="7684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1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76826" name="TextBox 179"/>
          <p:cNvSpPr txBox="1">
            <a:spLocks noChangeArrowheads="1"/>
          </p:cNvSpPr>
          <p:nvPr/>
        </p:nvSpPr>
        <p:spPr bwMode="auto">
          <a:xfrm rot="2829263">
            <a:off x="9250363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7" name="Group 135"/>
          <p:cNvGrpSpPr>
            <a:grpSpLocks/>
          </p:cNvGrpSpPr>
          <p:nvPr/>
        </p:nvGrpSpPr>
        <p:grpSpPr bwMode="auto">
          <a:xfrm>
            <a:off x="7858125" y="2495551"/>
            <a:ext cx="649288" cy="417513"/>
            <a:chOff x="3053396" y="4304255"/>
            <a:chExt cx="648422" cy="418253"/>
          </a:xfrm>
        </p:grpSpPr>
        <p:sp>
          <p:nvSpPr>
            <p:cNvPr id="7683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9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8" name="Group 169"/>
          <p:cNvGrpSpPr>
            <a:grpSpLocks/>
          </p:cNvGrpSpPr>
          <p:nvPr/>
        </p:nvGrpSpPr>
        <p:grpSpPr bwMode="auto">
          <a:xfrm>
            <a:off x="6689725" y="5848351"/>
            <a:ext cx="649288" cy="417513"/>
            <a:chOff x="3053396" y="4304255"/>
            <a:chExt cx="648422" cy="418253"/>
          </a:xfrm>
        </p:grpSpPr>
        <p:sp>
          <p:nvSpPr>
            <p:cNvPr id="7683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7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29" name="Group 172"/>
          <p:cNvGrpSpPr>
            <a:grpSpLocks/>
          </p:cNvGrpSpPr>
          <p:nvPr/>
        </p:nvGrpSpPr>
        <p:grpSpPr bwMode="auto">
          <a:xfrm>
            <a:off x="5775325" y="5988051"/>
            <a:ext cx="649288" cy="417513"/>
            <a:chOff x="3053396" y="4304255"/>
            <a:chExt cx="648422" cy="418253"/>
          </a:xfrm>
        </p:grpSpPr>
        <p:sp>
          <p:nvSpPr>
            <p:cNvPr id="7683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5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76830" name="Group 175"/>
          <p:cNvGrpSpPr>
            <a:grpSpLocks/>
          </p:cNvGrpSpPr>
          <p:nvPr/>
        </p:nvGrpSpPr>
        <p:grpSpPr bwMode="auto">
          <a:xfrm>
            <a:off x="4556125" y="5835651"/>
            <a:ext cx="649288" cy="417513"/>
            <a:chOff x="3053396" y="4304255"/>
            <a:chExt cx="648422" cy="418253"/>
          </a:xfrm>
        </p:grpSpPr>
        <p:sp>
          <p:nvSpPr>
            <p:cNvPr id="7683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3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76831" name="TextBox 180"/>
          <p:cNvSpPr txBox="1">
            <a:spLocks noChangeArrowheads="1"/>
          </p:cNvSpPr>
          <p:nvPr/>
        </p:nvSpPr>
        <p:spPr bwMode="auto">
          <a:xfrm rot="9845918">
            <a:off x="7918451" y="588486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42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1974851" y="1849438"/>
            <a:ext cx="8437563" cy="4559300"/>
            <a:chOff x="154891" y="1905681"/>
            <a:chExt cx="8436427" cy="4559651"/>
          </a:xfrm>
        </p:grpSpPr>
        <p:grpSp>
          <p:nvGrpSpPr>
            <p:cNvPr id="7896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90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90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90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90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90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90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90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89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6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89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89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89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89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89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89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89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grpSp>
          <p:nvGrpSpPr>
            <p:cNvPr id="7897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89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>
                    <a:solidFill>
                      <a:prstClr val="black"/>
                    </a:solidFill>
                  </a:rPr>
                  <a:t>net</a:t>
                </a:r>
              </a:p>
            </p:txBody>
          </p:sp>
        </p:grpSp>
        <p:sp>
          <p:nvSpPr>
            <p:cNvPr id="7897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1997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i="1" dirty="0">
                <a:solidFill>
                  <a:prstClr val="black"/>
                </a:solidFill>
                <a:latin typeface="Gill Sans MT" charset="0"/>
              </a:rPr>
              <a:t>connect each access ISP to one global transit ISP?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Calibri"/>
              </a:rPr>
              <a:t>Customer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i="1" dirty="0">
                <a:solidFill>
                  <a:srgbClr val="C00000"/>
                </a:solidFill>
                <a:latin typeface="Calibri"/>
              </a:rPr>
              <a:t>provider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ISPs have economic agreement.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8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823637-2C28-439C-BD0B-8C7F98080A5B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8855" name="Oval 3"/>
          <p:cNvSpPr>
            <a:spLocks noChangeArrowheads="1"/>
          </p:cNvSpPr>
          <p:nvPr/>
        </p:nvSpPr>
        <p:spPr bwMode="auto">
          <a:xfrm>
            <a:off x="4240214" y="3192464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78856" name="Straight Connector 10"/>
          <p:cNvCxnSpPr>
            <a:cxnSpLocks noChangeShapeType="1"/>
            <a:stCxn id="163" idx="7"/>
          </p:cNvCxnSpPr>
          <p:nvPr/>
        </p:nvCxnSpPr>
        <p:spPr bwMode="auto">
          <a:xfrm>
            <a:off x="5546726" y="3521075"/>
            <a:ext cx="1223963" cy="96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Straight Connector 297"/>
          <p:cNvCxnSpPr>
            <a:cxnSpLocks noChangeShapeType="1"/>
          </p:cNvCxnSpPr>
          <p:nvPr/>
        </p:nvCxnSpPr>
        <p:spPr bwMode="auto">
          <a:xfrm>
            <a:off x="6180138" y="3924301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8" name="Straight Connector 298"/>
          <p:cNvCxnSpPr>
            <a:cxnSpLocks noChangeShapeType="1"/>
          </p:cNvCxnSpPr>
          <p:nvPr/>
        </p:nvCxnSpPr>
        <p:spPr bwMode="auto">
          <a:xfrm flipV="1">
            <a:off x="5949950" y="4200526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Straight Connector 299"/>
          <p:cNvCxnSpPr>
            <a:cxnSpLocks noChangeShapeType="1"/>
          </p:cNvCxnSpPr>
          <p:nvPr/>
        </p:nvCxnSpPr>
        <p:spPr bwMode="auto">
          <a:xfrm flipV="1">
            <a:off x="5607050" y="3962401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Straight Connector 300"/>
          <p:cNvCxnSpPr>
            <a:cxnSpLocks noChangeShapeType="1"/>
            <a:stCxn id="237" idx="6"/>
          </p:cNvCxnSpPr>
          <p:nvPr/>
        </p:nvCxnSpPr>
        <p:spPr bwMode="auto">
          <a:xfrm flipV="1">
            <a:off x="5246689" y="4367213"/>
            <a:ext cx="238125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Straight Connector 301"/>
          <p:cNvCxnSpPr>
            <a:cxnSpLocks noChangeShapeType="1"/>
          </p:cNvCxnSpPr>
          <p:nvPr/>
        </p:nvCxnSpPr>
        <p:spPr bwMode="auto">
          <a:xfrm flipV="1">
            <a:off x="6199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Straight Connector 302"/>
          <p:cNvCxnSpPr>
            <a:cxnSpLocks noChangeShapeType="1"/>
          </p:cNvCxnSpPr>
          <p:nvPr/>
        </p:nvCxnSpPr>
        <p:spPr bwMode="auto">
          <a:xfrm flipH="1" flipV="1">
            <a:off x="6767513" y="4248151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Straight Connector 303"/>
          <p:cNvCxnSpPr>
            <a:cxnSpLocks noChangeShapeType="1"/>
          </p:cNvCxnSpPr>
          <p:nvPr/>
        </p:nvCxnSpPr>
        <p:spPr bwMode="auto">
          <a:xfrm flipV="1">
            <a:off x="6751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Straight Connector 304"/>
          <p:cNvCxnSpPr>
            <a:cxnSpLocks noChangeShapeType="1"/>
            <a:endCxn id="161" idx="7"/>
          </p:cNvCxnSpPr>
          <p:nvPr/>
        </p:nvCxnSpPr>
        <p:spPr bwMode="auto">
          <a:xfrm flipH="1" flipV="1">
            <a:off x="5548314" y="3600451"/>
            <a:ext cx="261937" cy="119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5" name="TextBox 39958"/>
          <p:cNvSpPr txBox="1">
            <a:spLocks noChangeArrowheads="1"/>
          </p:cNvSpPr>
          <p:nvPr/>
        </p:nvSpPr>
        <p:spPr bwMode="auto">
          <a:xfrm>
            <a:off x="4411663" y="3584576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global</a:t>
            </a:r>
            <a:br>
              <a:rPr lang="en-US" altLang="sv-SE" i="1">
                <a:solidFill>
                  <a:prstClr val="black"/>
                </a:solidFill>
              </a:rPr>
            </a:br>
            <a:r>
              <a:rPr lang="en-US" altLang="sv-SE" i="1">
                <a:solidFill>
                  <a:prstClr val="black"/>
                </a:solidFill>
              </a:rPr>
              <a:t>ISP</a:t>
            </a:r>
          </a:p>
        </p:txBody>
      </p:sp>
      <p:grpSp>
        <p:nvGrpSpPr>
          <p:cNvPr id="78866" name="Group 347"/>
          <p:cNvGrpSpPr>
            <a:grpSpLocks/>
          </p:cNvGrpSpPr>
          <p:nvPr/>
        </p:nvGrpSpPr>
        <p:grpSpPr bwMode="auto">
          <a:xfrm>
            <a:off x="6186489" y="3994150"/>
            <a:ext cx="611187" cy="298450"/>
            <a:chOff x="1871277" y="1576300"/>
            <a:chExt cx="1128371" cy="437860"/>
          </a:xfrm>
        </p:grpSpPr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202" name="Straight Connector 201"/>
            <p:cNvCxnSpPr>
              <a:cxnSpLocks noChangeShapeType="1"/>
              <a:endCxn id="1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2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67" name="Group 347"/>
          <p:cNvGrpSpPr>
            <a:grpSpLocks/>
          </p:cNvGrpSpPr>
          <p:nvPr/>
        </p:nvGrpSpPr>
        <p:grpSpPr bwMode="auto">
          <a:xfrm>
            <a:off x="5632450" y="3694113"/>
            <a:ext cx="609600" cy="296862"/>
            <a:chOff x="1871277" y="1576300"/>
            <a:chExt cx="1128371" cy="437860"/>
          </a:xfrm>
        </p:grpSpPr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7" name="Oval 2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159247" y="1672301"/>
              <a:ext cx="549494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212" name="Straight Connector 211"/>
            <p:cNvCxnSpPr>
              <a:cxnSpLocks noChangeShapeType="1"/>
              <a:endCxn id="2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Straight Connector 2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68" name="Group 347"/>
          <p:cNvGrpSpPr>
            <a:grpSpLocks/>
          </p:cNvGrpSpPr>
          <p:nvPr/>
        </p:nvGrpSpPr>
        <p:grpSpPr bwMode="auto">
          <a:xfrm>
            <a:off x="5372100" y="4106863"/>
            <a:ext cx="611188" cy="298450"/>
            <a:chOff x="1871277" y="1576300"/>
            <a:chExt cx="1128371" cy="437860"/>
          </a:xfrm>
        </p:grpSpPr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58498" y="1674120"/>
              <a:ext cx="550996" cy="16070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222" name="Straight Connector 221"/>
            <p:cNvCxnSpPr>
              <a:cxnSpLocks noChangeShapeType="1"/>
              <a:endCxn id="21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69" name="Straight Connector 307"/>
          <p:cNvCxnSpPr>
            <a:cxnSpLocks noChangeShapeType="1"/>
          </p:cNvCxnSpPr>
          <p:nvPr/>
        </p:nvCxnSpPr>
        <p:spPr bwMode="auto">
          <a:xfrm>
            <a:off x="2690814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0" name="Straight Connector 308"/>
          <p:cNvCxnSpPr>
            <a:cxnSpLocks noChangeShapeType="1"/>
          </p:cNvCxnSpPr>
          <p:nvPr/>
        </p:nvCxnSpPr>
        <p:spPr bwMode="auto">
          <a:xfrm flipV="1">
            <a:off x="2917826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1" name="Straight Connector 309"/>
          <p:cNvCxnSpPr>
            <a:cxnSpLocks noChangeShapeType="1"/>
          </p:cNvCxnSpPr>
          <p:nvPr/>
        </p:nvCxnSpPr>
        <p:spPr bwMode="auto">
          <a:xfrm flipV="1">
            <a:off x="3321051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2" name="Group 347"/>
          <p:cNvGrpSpPr>
            <a:grpSpLocks/>
          </p:cNvGrpSpPr>
          <p:nvPr/>
        </p:nvGrpSpPr>
        <p:grpSpPr bwMode="auto">
          <a:xfrm>
            <a:off x="4637089" y="4391025"/>
            <a:ext cx="611187" cy="298450"/>
            <a:chOff x="1871277" y="1576300"/>
            <a:chExt cx="1128371" cy="437860"/>
          </a:xfrm>
        </p:grpSpPr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242" name="Straight Connector 241"/>
            <p:cNvCxnSpPr>
              <a:cxnSpLocks noChangeShapeType="1"/>
              <a:endCxn id="23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73" name="Straight Connector 310"/>
          <p:cNvCxnSpPr>
            <a:cxnSpLocks noChangeShapeType="1"/>
            <a:stCxn id="78984" idx="0"/>
          </p:cNvCxnSpPr>
          <p:nvPr/>
        </p:nvCxnSpPr>
        <p:spPr bwMode="auto">
          <a:xfrm flipV="1">
            <a:off x="4913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4" name="Straight Connector 311"/>
          <p:cNvCxnSpPr>
            <a:cxnSpLocks noChangeShapeType="1"/>
          </p:cNvCxnSpPr>
          <p:nvPr/>
        </p:nvCxnSpPr>
        <p:spPr bwMode="auto">
          <a:xfrm flipV="1">
            <a:off x="6140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5" name="Straight Connector 312"/>
          <p:cNvCxnSpPr>
            <a:cxnSpLocks noChangeShapeType="1"/>
            <a:stCxn id="78987" idx="1"/>
          </p:cNvCxnSpPr>
          <p:nvPr/>
        </p:nvCxnSpPr>
        <p:spPr bwMode="auto">
          <a:xfrm flipH="1" flipV="1">
            <a:off x="6448426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6" name="Group 347"/>
          <p:cNvGrpSpPr>
            <a:grpSpLocks/>
          </p:cNvGrpSpPr>
          <p:nvPr/>
        </p:nvGrpSpPr>
        <p:grpSpPr bwMode="auto">
          <a:xfrm>
            <a:off x="5956300" y="4586288"/>
            <a:ext cx="611188" cy="296862"/>
            <a:chOff x="1871277" y="1576300"/>
            <a:chExt cx="1128371" cy="437860"/>
          </a:xfrm>
        </p:grpSpPr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232" name="Straight Connector 231"/>
            <p:cNvCxnSpPr>
              <a:cxnSpLocks noChangeShapeType="1"/>
              <a:endCxn id="22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77" name="Straight Connector 313"/>
          <p:cNvCxnSpPr>
            <a:cxnSpLocks noChangeShapeType="1"/>
            <a:endCxn id="183" idx="7"/>
          </p:cNvCxnSpPr>
          <p:nvPr/>
        </p:nvCxnSpPr>
        <p:spPr bwMode="auto">
          <a:xfrm flipH="1" flipV="1">
            <a:off x="7566025" y="4586289"/>
            <a:ext cx="1512888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8" name="Straight Connector 314"/>
          <p:cNvCxnSpPr>
            <a:cxnSpLocks noChangeShapeType="1"/>
          </p:cNvCxnSpPr>
          <p:nvPr/>
        </p:nvCxnSpPr>
        <p:spPr bwMode="auto">
          <a:xfrm flipH="1" flipV="1">
            <a:off x="7623176" y="4464050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9" name="Straight Connector 315"/>
          <p:cNvCxnSpPr>
            <a:cxnSpLocks noChangeShapeType="1"/>
            <a:endCxn id="185" idx="5"/>
          </p:cNvCxnSpPr>
          <p:nvPr/>
        </p:nvCxnSpPr>
        <p:spPr bwMode="auto">
          <a:xfrm flipH="1">
            <a:off x="7564438" y="4159251"/>
            <a:ext cx="20764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0" name="Group 347"/>
          <p:cNvGrpSpPr>
            <a:grpSpLocks/>
          </p:cNvGrpSpPr>
          <p:nvPr/>
        </p:nvGrpSpPr>
        <p:grpSpPr bwMode="auto">
          <a:xfrm>
            <a:off x="7045325" y="4321176"/>
            <a:ext cx="611188" cy="296863"/>
            <a:chOff x="1871277" y="1576300"/>
            <a:chExt cx="1128371" cy="437860"/>
          </a:xfrm>
        </p:grpSpPr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871277" y="1740205"/>
              <a:ext cx="1128371" cy="1147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2158498" y="1672302"/>
              <a:ext cx="550996" cy="16156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190" name="Straight Connector 189"/>
            <p:cNvCxnSpPr>
              <a:cxnSpLocks noChangeShapeType="1"/>
              <a:endCxn id="1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9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81" name="Straight Connector 316"/>
          <p:cNvCxnSpPr>
            <a:cxnSpLocks noChangeShapeType="1"/>
          </p:cNvCxnSpPr>
          <p:nvPr/>
        </p:nvCxnSpPr>
        <p:spPr bwMode="auto">
          <a:xfrm flipH="1">
            <a:off x="7385050" y="3227389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2" name="Straight Connector 317"/>
          <p:cNvCxnSpPr>
            <a:cxnSpLocks noChangeShapeType="1"/>
          </p:cNvCxnSpPr>
          <p:nvPr/>
        </p:nvCxnSpPr>
        <p:spPr bwMode="auto">
          <a:xfrm flipH="1">
            <a:off x="7208839" y="2803526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3" name="Straight Connector 318"/>
          <p:cNvCxnSpPr>
            <a:cxnSpLocks noChangeShapeType="1"/>
            <a:stCxn id="78995" idx="9"/>
          </p:cNvCxnSpPr>
          <p:nvPr/>
        </p:nvCxnSpPr>
        <p:spPr bwMode="auto">
          <a:xfrm>
            <a:off x="6373814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4" name="Group 347"/>
          <p:cNvGrpSpPr>
            <a:grpSpLocks/>
          </p:cNvGrpSpPr>
          <p:nvPr/>
        </p:nvGrpSpPr>
        <p:grpSpPr bwMode="auto">
          <a:xfrm>
            <a:off x="6778625" y="3497263"/>
            <a:ext cx="611188" cy="296862"/>
            <a:chOff x="1871277" y="1576300"/>
            <a:chExt cx="1128371" cy="437860"/>
          </a:xfrm>
        </p:grpSpPr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180" name="Straight Connector 179"/>
            <p:cNvCxnSpPr>
              <a:cxnSpLocks noChangeShapeType="1"/>
              <a:endCxn id="1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85" name="Straight Connector 22"/>
          <p:cNvCxnSpPr>
            <a:cxnSpLocks noChangeShapeType="1"/>
          </p:cNvCxnSpPr>
          <p:nvPr/>
        </p:nvCxnSpPr>
        <p:spPr bwMode="auto">
          <a:xfrm>
            <a:off x="3886201" y="2578101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6" name="Straight Connector 305"/>
          <p:cNvCxnSpPr>
            <a:cxnSpLocks noChangeShapeType="1"/>
          </p:cNvCxnSpPr>
          <p:nvPr/>
        </p:nvCxnSpPr>
        <p:spPr bwMode="auto">
          <a:xfrm>
            <a:off x="3141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7" name="Straight Connector 306"/>
          <p:cNvCxnSpPr>
            <a:cxnSpLocks noChangeShapeType="1"/>
          </p:cNvCxnSpPr>
          <p:nvPr/>
        </p:nvCxnSpPr>
        <p:spPr bwMode="auto">
          <a:xfrm>
            <a:off x="2754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8" name="Group 347"/>
          <p:cNvGrpSpPr>
            <a:grpSpLocks/>
          </p:cNvGrpSpPr>
          <p:nvPr/>
        </p:nvGrpSpPr>
        <p:grpSpPr bwMode="auto">
          <a:xfrm>
            <a:off x="5026025" y="3335338"/>
            <a:ext cx="611188" cy="296862"/>
            <a:chOff x="1871277" y="1576300"/>
            <a:chExt cx="1128371" cy="437860"/>
          </a:xfrm>
        </p:grpSpPr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168" name="Straight Connector 167"/>
            <p:cNvCxnSpPr>
              <a:cxnSpLocks noChangeShapeType="1"/>
              <a:endCxn id="1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14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val 3"/>
          <p:cNvSpPr>
            <a:spLocks noChangeArrowheads="1"/>
          </p:cNvSpPr>
          <p:nvPr/>
        </p:nvSpPr>
        <p:spPr bwMode="auto">
          <a:xfrm>
            <a:off x="3044825" y="4203701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0898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4079876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899" name="Straight Connector 297"/>
          <p:cNvCxnSpPr>
            <a:cxnSpLocks noChangeShapeType="1"/>
          </p:cNvCxnSpPr>
          <p:nvPr/>
        </p:nvCxnSpPr>
        <p:spPr bwMode="auto">
          <a:xfrm>
            <a:off x="4583114" y="4724401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0" name="Straight Connector 298"/>
          <p:cNvCxnSpPr>
            <a:cxnSpLocks noChangeShapeType="1"/>
          </p:cNvCxnSpPr>
          <p:nvPr/>
        </p:nvCxnSpPr>
        <p:spPr bwMode="auto">
          <a:xfrm flipV="1">
            <a:off x="4400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1" name="Straight Connector 299"/>
          <p:cNvCxnSpPr>
            <a:cxnSpLocks noChangeShapeType="1"/>
          </p:cNvCxnSpPr>
          <p:nvPr/>
        </p:nvCxnSpPr>
        <p:spPr bwMode="auto">
          <a:xfrm flipV="1">
            <a:off x="4127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2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3841751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Straight Connector 301"/>
          <p:cNvCxnSpPr>
            <a:cxnSpLocks noChangeShapeType="1"/>
          </p:cNvCxnSpPr>
          <p:nvPr/>
        </p:nvCxnSpPr>
        <p:spPr bwMode="auto">
          <a:xfrm flipV="1">
            <a:off x="4597401" y="4967289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Straight Connector 302"/>
          <p:cNvCxnSpPr>
            <a:cxnSpLocks noChangeShapeType="1"/>
          </p:cNvCxnSpPr>
          <p:nvPr/>
        </p:nvCxnSpPr>
        <p:spPr bwMode="auto">
          <a:xfrm flipH="1" flipV="1">
            <a:off x="5048251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5" name="Straight Connector 303"/>
          <p:cNvCxnSpPr>
            <a:cxnSpLocks noChangeShapeType="1"/>
          </p:cNvCxnSpPr>
          <p:nvPr/>
        </p:nvCxnSpPr>
        <p:spPr bwMode="auto">
          <a:xfrm flipV="1">
            <a:off x="5035550" y="4619626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6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4081463" y="4494214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TextBox 39958"/>
          <p:cNvSpPr txBox="1">
            <a:spLocks noChangeArrowheads="1"/>
          </p:cNvSpPr>
          <p:nvPr/>
        </p:nvSpPr>
        <p:spPr bwMode="auto">
          <a:xfrm>
            <a:off x="3179763" y="4533901"/>
            <a:ext cx="976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C</a:t>
            </a:r>
          </a:p>
        </p:txBody>
      </p:sp>
      <p:grpSp>
        <p:nvGrpSpPr>
          <p:cNvPr id="80908" name="Group 347"/>
          <p:cNvGrpSpPr>
            <a:grpSpLocks/>
          </p:cNvGrpSpPr>
          <p:nvPr/>
        </p:nvGrpSpPr>
        <p:grpSpPr bwMode="auto">
          <a:xfrm>
            <a:off x="5056189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09" name="Group 347"/>
          <p:cNvGrpSpPr>
            <a:grpSpLocks/>
          </p:cNvGrpSpPr>
          <p:nvPr/>
        </p:nvGrpSpPr>
        <p:grpSpPr bwMode="auto">
          <a:xfrm>
            <a:off x="4587875" y="4773614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10" name="Group 347"/>
          <p:cNvGrpSpPr>
            <a:grpSpLocks/>
          </p:cNvGrpSpPr>
          <p:nvPr/>
        </p:nvGrpSpPr>
        <p:grpSpPr bwMode="auto">
          <a:xfrm>
            <a:off x="4148139" y="4560889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11" name="Group 347"/>
          <p:cNvGrpSpPr>
            <a:grpSpLocks/>
          </p:cNvGrpSpPr>
          <p:nvPr/>
        </p:nvGrpSpPr>
        <p:grpSpPr bwMode="auto">
          <a:xfrm>
            <a:off x="3941764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12" name="Oval 3"/>
          <p:cNvSpPr>
            <a:spLocks noChangeArrowheads="1"/>
          </p:cNvSpPr>
          <p:nvPr/>
        </p:nvSpPr>
        <p:spPr bwMode="auto">
          <a:xfrm>
            <a:off x="6138863" y="3649664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0913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7272339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Straight Connector 297"/>
          <p:cNvCxnSpPr>
            <a:cxnSpLocks noChangeShapeType="1"/>
          </p:cNvCxnSpPr>
          <p:nvPr/>
        </p:nvCxnSpPr>
        <p:spPr bwMode="auto">
          <a:xfrm>
            <a:off x="7823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Straight Connector 298"/>
          <p:cNvCxnSpPr>
            <a:cxnSpLocks noChangeShapeType="1"/>
          </p:cNvCxnSpPr>
          <p:nvPr/>
        </p:nvCxnSpPr>
        <p:spPr bwMode="auto">
          <a:xfrm flipV="1">
            <a:off x="7623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Straight Connector 299"/>
          <p:cNvCxnSpPr>
            <a:cxnSpLocks noChangeShapeType="1"/>
          </p:cNvCxnSpPr>
          <p:nvPr/>
        </p:nvCxnSpPr>
        <p:spPr bwMode="auto">
          <a:xfrm flipV="1">
            <a:off x="7324726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7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7011989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8" name="Straight Connector 301"/>
          <p:cNvCxnSpPr>
            <a:cxnSpLocks noChangeShapeType="1"/>
          </p:cNvCxnSpPr>
          <p:nvPr/>
        </p:nvCxnSpPr>
        <p:spPr bwMode="auto">
          <a:xfrm flipV="1">
            <a:off x="7839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Straight Connector 302"/>
          <p:cNvCxnSpPr>
            <a:cxnSpLocks noChangeShapeType="1"/>
          </p:cNvCxnSpPr>
          <p:nvPr/>
        </p:nvCxnSpPr>
        <p:spPr bwMode="auto">
          <a:xfrm flipH="1" flipV="1">
            <a:off x="8302626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303"/>
          <p:cNvCxnSpPr>
            <a:cxnSpLocks noChangeShapeType="1"/>
          </p:cNvCxnSpPr>
          <p:nvPr/>
        </p:nvCxnSpPr>
        <p:spPr bwMode="auto">
          <a:xfrm flipV="1">
            <a:off x="8318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7273926" y="3943351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2" name="TextBox 39958"/>
          <p:cNvSpPr txBox="1">
            <a:spLocks noChangeArrowheads="1"/>
          </p:cNvSpPr>
          <p:nvPr/>
        </p:nvSpPr>
        <p:spPr bwMode="auto">
          <a:xfrm>
            <a:off x="6288088" y="3983039"/>
            <a:ext cx="958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B</a:t>
            </a:r>
          </a:p>
        </p:txBody>
      </p:sp>
      <p:grpSp>
        <p:nvGrpSpPr>
          <p:cNvPr id="80923" name="Group 347"/>
          <p:cNvGrpSpPr>
            <a:grpSpLocks/>
          </p:cNvGrpSpPr>
          <p:nvPr/>
        </p:nvGrpSpPr>
        <p:grpSpPr bwMode="auto">
          <a:xfrm>
            <a:off x="6821489" y="3752851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4" name="Group 347"/>
          <p:cNvGrpSpPr>
            <a:grpSpLocks/>
          </p:cNvGrpSpPr>
          <p:nvPr/>
        </p:nvGrpSpPr>
        <p:grpSpPr bwMode="auto">
          <a:xfrm>
            <a:off x="7827964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5" name="Group 347"/>
          <p:cNvGrpSpPr>
            <a:grpSpLocks/>
          </p:cNvGrpSpPr>
          <p:nvPr/>
        </p:nvGrpSpPr>
        <p:grpSpPr bwMode="auto">
          <a:xfrm>
            <a:off x="7346951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6" name="Group 347"/>
          <p:cNvGrpSpPr>
            <a:grpSpLocks/>
          </p:cNvGrpSpPr>
          <p:nvPr/>
        </p:nvGrpSpPr>
        <p:grpSpPr bwMode="auto">
          <a:xfrm>
            <a:off x="7121526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27" name="Oval 3"/>
          <p:cNvSpPr>
            <a:spLocks noChangeArrowheads="1"/>
          </p:cNvSpPr>
          <p:nvPr/>
        </p:nvSpPr>
        <p:spPr bwMode="auto">
          <a:xfrm>
            <a:off x="3257550" y="2725739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0928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4481514" y="2968626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9" name="Straight Connector 297"/>
          <p:cNvCxnSpPr>
            <a:cxnSpLocks noChangeShapeType="1"/>
          </p:cNvCxnSpPr>
          <p:nvPr/>
        </p:nvCxnSpPr>
        <p:spPr bwMode="auto">
          <a:xfrm>
            <a:off x="5075239" y="3268664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0" name="Straight Connector 298"/>
          <p:cNvCxnSpPr>
            <a:cxnSpLocks noChangeShapeType="1"/>
          </p:cNvCxnSpPr>
          <p:nvPr/>
        </p:nvCxnSpPr>
        <p:spPr bwMode="auto">
          <a:xfrm flipV="1">
            <a:off x="4859339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Straight Connector 299"/>
          <p:cNvCxnSpPr>
            <a:cxnSpLocks noChangeShapeType="1"/>
          </p:cNvCxnSpPr>
          <p:nvPr/>
        </p:nvCxnSpPr>
        <p:spPr bwMode="auto">
          <a:xfrm flipV="1">
            <a:off x="4538663" y="3297239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2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4200525" y="3597276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3" name="Straight Connector 301"/>
          <p:cNvCxnSpPr>
            <a:cxnSpLocks noChangeShapeType="1"/>
          </p:cNvCxnSpPr>
          <p:nvPr/>
        </p:nvCxnSpPr>
        <p:spPr bwMode="auto">
          <a:xfrm flipV="1">
            <a:off x="5092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4" name="Straight Connector 302"/>
          <p:cNvCxnSpPr>
            <a:cxnSpLocks noChangeShapeType="1"/>
          </p:cNvCxnSpPr>
          <p:nvPr/>
        </p:nvCxnSpPr>
        <p:spPr bwMode="auto">
          <a:xfrm flipH="1" flipV="1">
            <a:off x="5624513" y="3508376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5" name="Straight Connector 303"/>
          <p:cNvCxnSpPr>
            <a:cxnSpLocks noChangeShapeType="1"/>
          </p:cNvCxnSpPr>
          <p:nvPr/>
        </p:nvCxnSpPr>
        <p:spPr bwMode="auto">
          <a:xfrm flipV="1">
            <a:off x="5610226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6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4483101" y="3028951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7" name="TextBox 39958"/>
          <p:cNvSpPr txBox="1">
            <a:spLocks noChangeArrowheads="1"/>
          </p:cNvSpPr>
          <p:nvPr/>
        </p:nvSpPr>
        <p:spPr bwMode="auto">
          <a:xfrm>
            <a:off x="3417889" y="3070226"/>
            <a:ext cx="94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A</a:t>
            </a:r>
          </a:p>
        </p:txBody>
      </p:sp>
      <p:grpSp>
        <p:nvGrpSpPr>
          <p:cNvPr id="80938" name="Group 347"/>
          <p:cNvGrpSpPr>
            <a:grpSpLocks/>
          </p:cNvGrpSpPr>
          <p:nvPr/>
        </p:nvGrpSpPr>
        <p:grpSpPr bwMode="auto">
          <a:xfrm>
            <a:off x="5884864" y="3562351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39" name="Group 347"/>
          <p:cNvGrpSpPr>
            <a:grpSpLocks/>
          </p:cNvGrpSpPr>
          <p:nvPr/>
        </p:nvGrpSpPr>
        <p:grpSpPr bwMode="auto">
          <a:xfrm>
            <a:off x="5081588" y="3321051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0" name="Group 347"/>
          <p:cNvGrpSpPr>
            <a:grpSpLocks/>
          </p:cNvGrpSpPr>
          <p:nvPr/>
        </p:nvGrpSpPr>
        <p:grpSpPr bwMode="auto">
          <a:xfrm>
            <a:off x="4560889" y="3098801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1" name="Group 347"/>
          <p:cNvGrpSpPr>
            <a:grpSpLocks/>
          </p:cNvGrpSpPr>
          <p:nvPr/>
        </p:nvGrpSpPr>
        <p:grpSpPr bwMode="auto">
          <a:xfrm>
            <a:off x="4318000" y="3405189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2" name="Group 347"/>
          <p:cNvGrpSpPr>
            <a:grpSpLocks/>
          </p:cNvGrpSpPr>
          <p:nvPr/>
        </p:nvGrpSpPr>
        <p:grpSpPr bwMode="auto">
          <a:xfrm>
            <a:off x="4865689" y="3759201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3" name="Group 347"/>
          <p:cNvGrpSpPr>
            <a:grpSpLocks/>
          </p:cNvGrpSpPr>
          <p:nvPr/>
        </p:nvGrpSpPr>
        <p:grpSpPr bwMode="auto">
          <a:xfrm>
            <a:off x="3629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0946" name="Group 2"/>
          <p:cNvGrpSpPr>
            <a:grpSpLocks/>
          </p:cNvGrpSpPr>
          <p:nvPr/>
        </p:nvGrpSpPr>
        <p:grpSpPr bwMode="auto">
          <a:xfrm>
            <a:off x="3349625" y="2241551"/>
            <a:ext cx="647700" cy="417513"/>
            <a:chOff x="3053396" y="4304255"/>
            <a:chExt cx="648422" cy="418253"/>
          </a:xfrm>
        </p:grpSpPr>
        <p:sp>
          <p:nvSpPr>
            <p:cNvPr id="811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18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47" name="Group 131"/>
          <p:cNvGrpSpPr>
            <a:grpSpLocks/>
          </p:cNvGrpSpPr>
          <p:nvPr/>
        </p:nvGrpSpPr>
        <p:grpSpPr bwMode="auto">
          <a:xfrm>
            <a:off x="2193925" y="3041651"/>
            <a:ext cx="647700" cy="417513"/>
            <a:chOff x="3053396" y="4304255"/>
            <a:chExt cx="648422" cy="418253"/>
          </a:xfrm>
        </p:grpSpPr>
        <p:sp>
          <p:nvSpPr>
            <p:cNvPr id="811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16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48" name="Group 135"/>
          <p:cNvGrpSpPr>
            <a:grpSpLocks/>
          </p:cNvGrpSpPr>
          <p:nvPr/>
        </p:nvGrpSpPr>
        <p:grpSpPr bwMode="auto">
          <a:xfrm>
            <a:off x="7858125" y="2495551"/>
            <a:ext cx="649288" cy="417513"/>
            <a:chOff x="3053396" y="4304255"/>
            <a:chExt cx="648422" cy="418253"/>
          </a:xfrm>
        </p:grpSpPr>
        <p:sp>
          <p:nvSpPr>
            <p:cNvPr id="811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1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49" name="Group 138"/>
          <p:cNvGrpSpPr>
            <a:grpSpLocks/>
          </p:cNvGrpSpPr>
          <p:nvPr/>
        </p:nvGrpSpPr>
        <p:grpSpPr bwMode="auto">
          <a:xfrm>
            <a:off x="2765425" y="5353051"/>
            <a:ext cx="647700" cy="417513"/>
            <a:chOff x="3053396" y="4304255"/>
            <a:chExt cx="648422" cy="418253"/>
          </a:xfrm>
        </p:grpSpPr>
        <p:sp>
          <p:nvSpPr>
            <p:cNvPr id="8111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1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0" name="Group 141"/>
          <p:cNvGrpSpPr>
            <a:grpSpLocks/>
          </p:cNvGrpSpPr>
          <p:nvPr/>
        </p:nvGrpSpPr>
        <p:grpSpPr bwMode="auto">
          <a:xfrm>
            <a:off x="2346325" y="4730751"/>
            <a:ext cx="647700" cy="417513"/>
            <a:chOff x="3053396" y="4304255"/>
            <a:chExt cx="648422" cy="418253"/>
          </a:xfrm>
        </p:grpSpPr>
        <p:sp>
          <p:nvSpPr>
            <p:cNvPr id="8110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1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1" name="Group 144"/>
          <p:cNvGrpSpPr>
            <a:grpSpLocks/>
          </p:cNvGrpSpPr>
          <p:nvPr/>
        </p:nvGrpSpPr>
        <p:grpSpPr bwMode="auto">
          <a:xfrm>
            <a:off x="2117725" y="4070351"/>
            <a:ext cx="647700" cy="417513"/>
            <a:chOff x="3053396" y="4304255"/>
            <a:chExt cx="648422" cy="418253"/>
          </a:xfrm>
        </p:grpSpPr>
        <p:sp>
          <p:nvSpPr>
            <p:cNvPr id="8110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08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2" name="Group 147"/>
          <p:cNvGrpSpPr>
            <a:grpSpLocks/>
          </p:cNvGrpSpPr>
          <p:nvPr/>
        </p:nvGrpSpPr>
        <p:grpSpPr bwMode="auto">
          <a:xfrm>
            <a:off x="8607425" y="2927351"/>
            <a:ext cx="649288" cy="417513"/>
            <a:chOff x="3053396" y="4304255"/>
            <a:chExt cx="648422" cy="418253"/>
          </a:xfrm>
        </p:grpSpPr>
        <p:sp>
          <p:nvSpPr>
            <p:cNvPr id="81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06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3" name="Group 150"/>
          <p:cNvGrpSpPr>
            <a:grpSpLocks/>
          </p:cNvGrpSpPr>
          <p:nvPr/>
        </p:nvGrpSpPr>
        <p:grpSpPr bwMode="auto">
          <a:xfrm>
            <a:off x="4949825" y="2000251"/>
            <a:ext cx="649288" cy="417513"/>
            <a:chOff x="3053396" y="4304255"/>
            <a:chExt cx="648422" cy="418253"/>
          </a:xfrm>
        </p:grpSpPr>
        <p:sp>
          <p:nvSpPr>
            <p:cNvPr id="81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04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4" name="Group 153"/>
          <p:cNvGrpSpPr>
            <a:grpSpLocks/>
          </p:cNvGrpSpPr>
          <p:nvPr/>
        </p:nvGrpSpPr>
        <p:grpSpPr bwMode="auto">
          <a:xfrm>
            <a:off x="2574925" y="2647951"/>
            <a:ext cx="647700" cy="417513"/>
            <a:chOff x="3053396" y="4304255"/>
            <a:chExt cx="648422" cy="418253"/>
          </a:xfrm>
        </p:grpSpPr>
        <p:sp>
          <p:nvSpPr>
            <p:cNvPr id="81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5" name="Group 156"/>
          <p:cNvGrpSpPr>
            <a:grpSpLocks/>
          </p:cNvGrpSpPr>
          <p:nvPr/>
        </p:nvGrpSpPr>
        <p:grpSpPr bwMode="auto">
          <a:xfrm>
            <a:off x="5864225" y="1974851"/>
            <a:ext cx="649288" cy="417513"/>
            <a:chOff x="3053396" y="4304255"/>
            <a:chExt cx="648422" cy="418253"/>
          </a:xfrm>
        </p:grpSpPr>
        <p:sp>
          <p:nvSpPr>
            <p:cNvPr id="8109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100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6" name="Group 160"/>
          <p:cNvGrpSpPr>
            <a:grpSpLocks/>
          </p:cNvGrpSpPr>
          <p:nvPr/>
        </p:nvGrpSpPr>
        <p:grpSpPr bwMode="auto">
          <a:xfrm>
            <a:off x="8924925" y="5607051"/>
            <a:ext cx="649288" cy="417513"/>
            <a:chOff x="3053396" y="4304255"/>
            <a:chExt cx="648422" cy="418253"/>
          </a:xfrm>
        </p:grpSpPr>
        <p:sp>
          <p:nvSpPr>
            <p:cNvPr id="810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98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7" name="Group 163"/>
          <p:cNvGrpSpPr>
            <a:grpSpLocks/>
          </p:cNvGrpSpPr>
          <p:nvPr/>
        </p:nvGrpSpPr>
        <p:grpSpPr bwMode="auto">
          <a:xfrm>
            <a:off x="9763125" y="4959351"/>
            <a:ext cx="649288" cy="417513"/>
            <a:chOff x="3053396" y="4304255"/>
            <a:chExt cx="648422" cy="418253"/>
          </a:xfrm>
        </p:grpSpPr>
        <p:sp>
          <p:nvSpPr>
            <p:cNvPr id="8109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96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8" name="Group 169"/>
          <p:cNvGrpSpPr>
            <a:grpSpLocks/>
          </p:cNvGrpSpPr>
          <p:nvPr/>
        </p:nvGrpSpPr>
        <p:grpSpPr bwMode="auto">
          <a:xfrm>
            <a:off x="6689725" y="5848351"/>
            <a:ext cx="649288" cy="417513"/>
            <a:chOff x="3053396" y="4304255"/>
            <a:chExt cx="648422" cy="418253"/>
          </a:xfrm>
        </p:grpSpPr>
        <p:sp>
          <p:nvSpPr>
            <p:cNvPr id="8109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94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59" name="Group 172"/>
          <p:cNvGrpSpPr>
            <a:grpSpLocks/>
          </p:cNvGrpSpPr>
          <p:nvPr/>
        </p:nvGrpSpPr>
        <p:grpSpPr bwMode="auto">
          <a:xfrm>
            <a:off x="5775325" y="5988051"/>
            <a:ext cx="649288" cy="417513"/>
            <a:chOff x="3053396" y="4304255"/>
            <a:chExt cx="648422" cy="418253"/>
          </a:xfrm>
        </p:grpSpPr>
        <p:sp>
          <p:nvSpPr>
            <p:cNvPr id="8109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92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0960" name="Group 175"/>
          <p:cNvGrpSpPr>
            <a:grpSpLocks/>
          </p:cNvGrpSpPr>
          <p:nvPr/>
        </p:nvGrpSpPr>
        <p:grpSpPr bwMode="auto">
          <a:xfrm>
            <a:off x="4556125" y="5835651"/>
            <a:ext cx="649288" cy="417513"/>
            <a:chOff x="3053396" y="4304255"/>
            <a:chExt cx="648422" cy="418253"/>
          </a:xfrm>
        </p:grpSpPr>
        <p:sp>
          <p:nvSpPr>
            <p:cNvPr id="8108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90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80961" name="TextBox 4"/>
          <p:cNvSpPr txBox="1">
            <a:spLocks noChangeArrowheads="1"/>
          </p:cNvSpPr>
          <p:nvPr/>
        </p:nvSpPr>
        <p:spPr bwMode="auto">
          <a:xfrm rot="1053502">
            <a:off x="6964364" y="1900239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2" name="TextBox 179"/>
          <p:cNvSpPr txBox="1">
            <a:spLocks noChangeArrowheads="1"/>
          </p:cNvSpPr>
          <p:nvPr/>
        </p:nvSpPr>
        <p:spPr bwMode="auto">
          <a:xfrm rot="2829263">
            <a:off x="9250363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3" name="TextBox 180"/>
          <p:cNvSpPr txBox="1">
            <a:spLocks noChangeArrowheads="1"/>
          </p:cNvSpPr>
          <p:nvPr/>
        </p:nvSpPr>
        <p:spPr bwMode="auto">
          <a:xfrm rot="9845918">
            <a:off x="7918451" y="588486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4" name="TextBox 181"/>
          <p:cNvSpPr txBox="1">
            <a:spLocks noChangeArrowheads="1"/>
          </p:cNvSpPr>
          <p:nvPr/>
        </p:nvSpPr>
        <p:spPr bwMode="auto">
          <a:xfrm rot="-9948738">
            <a:off x="3551239" y="57896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5" name="TextBox 182"/>
          <p:cNvSpPr txBox="1">
            <a:spLocks noChangeArrowheads="1"/>
          </p:cNvSpPr>
          <p:nvPr/>
        </p:nvSpPr>
        <p:spPr bwMode="auto">
          <a:xfrm rot="-4992697">
            <a:off x="1964532" y="3482182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6" name="TextBox 183"/>
          <p:cNvSpPr txBox="1">
            <a:spLocks noChangeArrowheads="1"/>
          </p:cNvSpPr>
          <p:nvPr/>
        </p:nvSpPr>
        <p:spPr bwMode="auto">
          <a:xfrm rot="-1017263">
            <a:off x="4151314" y="1849439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7" name="Rectangle 3"/>
          <p:cNvSpPr txBox="1">
            <a:spLocks noChangeArrowheads="1"/>
          </p:cNvSpPr>
          <p:nvPr/>
        </p:nvSpPr>
        <p:spPr bwMode="auto">
          <a:xfrm>
            <a:off x="1997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solidFill>
                  <a:prstClr val="black"/>
                </a:solidFill>
                <a:latin typeface="Gill Sans MT" panose="020B0502020104020203" pitchFamily="34" charset="0"/>
              </a:rPr>
              <a:t>But if one global ISP is viable business, there will be competitors ….</a:t>
            </a:r>
          </a:p>
        </p:txBody>
      </p:sp>
      <p:cxnSp>
        <p:nvCxnSpPr>
          <p:cNvPr id="80968" name="Straight Connector 12"/>
          <p:cNvCxnSpPr>
            <a:cxnSpLocks noChangeShapeType="1"/>
          </p:cNvCxnSpPr>
          <p:nvPr/>
        </p:nvCxnSpPr>
        <p:spPr bwMode="auto">
          <a:xfrm>
            <a:off x="3906839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69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3162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0" name="Straight Connector 501"/>
          <p:cNvCxnSpPr>
            <a:cxnSpLocks noChangeShapeType="1"/>
          </p:cNvCxnSpPr>
          <p:nvPr/>
        </p:nvCxnSpPr>
        <p:spPr bwMode="auto">
          <a:xfrm flipV="1">
            <a:off x="2759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1" name="Straight Connector 502"/>
          <p:cNvCxnSpPr>
            <a:cxnSpLocks noChangeShapeType="1"/>
          </p:cNvCxnSpPr>
          <p:nvPr/>
        </p:nvCxnSpPr>
        <p:spPr bwMode="auto">
          <a:xfrm>
            <a:off x="5440364" y="2411414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2" name="Straight Connector 503"/>
          <p:cNvCxnSpPr>
            <a:cxnSpLocks noChangeShapeType="1"/>
          </p:cNvCxnSpPr>
          <p:nvPr/>
        </p:nvCxnSpPr>
        <p:spPr bwMode="auto">
          <a:xfrm flipH="1">
            <a:off x="5949951" y="2389189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3" name="Straight Connector 504"/>
          <p:cNvCxnSpPr>
            <a:cxnSpLocks noChangeShapeType="1"/>
          </p:cNvCxnSpPr>
          <p:nvPr/>
        </p:nvCxnSpPr>
        <p:spPr bwMode="auto">
          <a:xfrm>
            <a:off x="8294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4" name="Straight Connector 505"/>
          <p:cNvCxnSpPr>
            <a:cxnSpLocks noChangeShapeType="1"/>
          </p:cNvCxnSpPr>
          <p:nvPr/>
        </p:nvCxnSpPr>
        <p:spPr bwMode="auto">
          <a:xfrm flipH="1">
            <a:off x="8661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5" name="Straight Connector 507"/>
          <p:cNvCxnSpPr>
            <a:cxnSpLocks noChangeShapeType="1"/>
          </p:cNvCxnSpPr>
          <p:nvPr/>
        </p:nvCxnSpPr>
        <p:spPr bwMode="auto">
          <a:xfrm flipH="1" flipV="1">
            <a:off x="8978901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6" name="Straight Connector 509"/>
          <p:cNvCxnSpPr>
            <a:cxnSpLocks noChangeShapeType="1"/>
            <a:stCxn id="81093" idx="0"/>
          </p:cNvCxnSpPr>
          <p:nvPr/>
        </p:nvCxnSpPr>
        <p:spPr bwMode="auto">
          <a:xfrm flipH="1" flipV="1">
            <a:off x="6843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7" name="Straight Connector 510"/>
          <p:cNvCxnSpPr>
            <a:cxnSpLocks noChangeShapeType="1"/>
          </p:cNvCxnSpPr>
          <p:nvPr/>
        </p:nvCxnSpPr>
        <p:spPr bwMode="auto">
          <a:xfrm flipH="1" flipV="1">
            <a:off x="5592764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8" name="Straight Connector 511"/>
          <p:cNvCxnSpPr>
            <a:cxnSpLocks noChangeShapeType="1"/>
            <a:stCxn id="81090" idx="0"/>
          </p:cNvCxnSpPr>
          <p:nvPr/>
        </p:nvCxnSpPr>
        <p:spPr bwMode="auto">
          <a:xfrm flipH="1" flipV="1">
            <a:off x="4668839" y="5192714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9" name="Straight Connector 512"/>
          <p:cNvCxnSpPr>
            <a:cxnSpLocks noChangeShapeType="1"/>
          </p:cNvCxnSpPr>
          <p:nvPr/>
        </p:nvCxnSpPr>
        <p:spPr bwMode="auto">
          <a:xfrm flipV="1">
            <a:off x="3314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0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2908300" y="5018089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1" name="Straight Connector 514"/>
          <p:cNvCxnSpPr>
            <a:cxnSpLocks noChangeShapeType="1"/>
          </p:cNvCxnSpPr>
          <p:nvPr/>
        </p:nvCxnSpPr>
        <p:spPr bwMode="auto">
          <a:xfrm>
            <a:off x="2679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7D96BA-1895-41B4-8188-2B9A98169A67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34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80984" name="Group 347"/>
          <p:cNvGrpSpPr>
            <a:grpSpLocks/>
          </p:cNvGrpSpPr>
          <p:nvPr/>
        </p:nvGrpSpPr>
        <p:grpSpPr bwMode="auto">
          <a:xfrm>
            <a:off x="8342314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5" name="Group 347"/>
          <p:cNvGrpSpPr>
            <a:grpSpLocks/>
          </p:cNvGrpSpPr>
          <p:nvPr/>
        </p:nvGrpSpPr>
        <p:grpSpPr bwMode="auto">
          <a:xfrm>
            <a:off x="8574089" y="4464051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6" name="Group 347"/>
          <p:cNvGrpSpPr>
            <a:grpSpLocks/>
          </p:cNvGrpSpPr>
          <p:nvPr/>
        </p:nvGrpSpPr>
        <p:grpSpPr bwMode="auto">
          <a:xfrm>
            <a:off x="6483351" y="4514851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87" name="Straight Connector 508"/>
          <p:cNvCxnSpPr>
            <a:cxnSpLocks noChangeShapeType="1"/>
          </p:cNvCxnSpPr>
          <p:nvPr/>
        </p:nvCxnSpPr>
        <p:spPr bwMode="auto">
          <a:xfrm flipH="1" flipV="1">
            <a:off x="8020050" y="4722814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8" name="Group 347"/>
          <p:cNvGrpSpPr>
            <a:grpSpLocks/>
          </p:cNvGrpSpPr>
          <p:nvPr/>
        </p:nvGrpSpPr>
        <p:grpSpPr bwMode="auto">
          <a:xfrm>
            <a:off x="3667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9" name="Group 347"/>
          <p:cNvGrpSpPr>
            <a:grpSpLocks/>
          </p:cNvGrpSpPr>
          <p:nvPr/>
        </p:nvGrpSpPr>
        <p:grpSpPr bwMode="auto">
          <a:xfrm>
            <a:off x="5268914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0" name="Group 439"/>
          <p:cNvGrpSpPr>
            <a:grpSpLocks/>
          </p:cNvGrpSpPr>
          <p:nvPr/>
        </p:nvGrpSpPr>
        <p:grpSpPr bwMode="auto">
          <a:xfrm>
            <a:off x="4405314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1" name="Group 347"/>
          <p:cNvGrpSpPr>
            <a:grpSpLocks/>
          </p:cNvGrpSpPr>
          <p:nvPr/>
        </p:nvGrpSpPr>
        <p:grpSpPr bwMode="auto">
          <a:xfrm>
            <a:off x="3359150" y="5056189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2" name="Group 347"/>
          <p:cNvGrpSpPr>
            <a:grpSpLocks/>
          </p:cNvGrpSpPr>
          <p:nvPr/>
        </p:nvGrpSpPr>
        <p:grpSpPr bwMode="auto">
          <a:xfrm>
            <a:off x="3994150" y="2832101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3" name="Group 347"/>
          <p:cNvGrpSpPr>
            <a:grpSpLocks/>
          </p:cNvGrpSpPr>
          <p:nvPr/>
        </p:nvGrpSpPr>
        <p:grpSpPr bwMode="auto">
          <a:xfrm>
            <a:off x="5635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4" name="Group 531"/>
          <p:cNvGrpSpPr>
            <a:grpSpLocks/>
          </p:cNvGrpSpPr>
          <p:nvPr/>
        </p:nvGrpSpPr>
        <p:grpSpPr bwMode="auto">
          <a:xfrm>
            <a:off x="7627939" y="4654551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95" name="Straight Connector 506"/>
          <p:cNvCxnSpPr>
            <a:cxnSpLocks noChangeShapeType="1"/>
          </p:cNvCxnSpPr>
          <p:nvPr/>
        </p:nvCxnSpPr>
        <p:spPr bwMode="auto">
          <a:xfrm flipH="1">
            <a:off x="9090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96" name="Group 166"/>
          <p:cNvGrpSpPr>
            <a:grpSpLocks/>
          </p:cNvGrpSpPr>
          <p:nvPr/>
        </p:nvGrpSpPr>
        <p:grpSpPr bwMode="auto">
          <a:xfrm>
            <a:off x="9534525" y="4044951"/>
            <a:ext cx="649288" cy="417513"/>
            <a:chOff x="3053396" y="4304255"/>
            <a:chExt cx="648422" cy="418253"/>
          </a:xfrm>
        </p:grpSpPr>
        <p:sp>
          <p:nvSpPr>
            <p:cNvPr id="809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98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7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3"/>
          <p:cNvSpPr>
            <a:spLocks noChangeArrowheads="1"/>
          </p:cNvSpPr>
          <p:nvPr/>
        </p:nvSpPr>
        <p:spPr bwMode="auto">
          <a:xfrm>
            <a:off x="3044825" y="4203701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2946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4079876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7" name="Straight Connector 297"/>
          <p:cNvCxnSpPr>
            <a:cxnSpLocks noChangeShapeType="1"/>
          </p:cNvCxnSpPr>
          <p:nvPr/>
        </p:nvCxnSpPr>
        <p:spPr bwMode="auto">
          <a:xfrm>
            <a:off x="4583114" y="4724401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8" name="Straight Connector 298"/>
          <p:cNvCxnSpPr>
            <a:cxnSpLocks noChangeShapeType="1"/>
          </p:cNvCxnSpPr>
          <p:nvPr/>
        </p:nvCxnSpPr>
        <p:spPr bwMode="auto">
          <a:xfrm flipV="1">
            <a:off x="4400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9" name="Straight Connector 299"/>
          <p:cNvCxnSpPr>
            <a:cxnSpLocks noChangeShapeType="1"/>
          </p:cNvCxnSpPr>
          <p:nvPr/>
        </p:nvCxnSpPr>
        <p:spPr bwMode="auto">
          <a:xfrm flipV="1">
            <a:off x="4127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0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3841751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Straight Connector 301"/>
          <p:cNvCxnSpPr>
            <a:cxnSpLocks noChangeShapeType="1"/>
          </p:cNvCxnSpPr>
          <p:nvPr/>
        </p:nvCxnSpPr>
        <p:spPr bwMode="auto">
          <a:xfrm flipV="1">
            <a:off x="4597401" y="4967289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Straight Connector 302"/>
          <p:cNvCxnSpPr>
            <a:cxnSpLocks noChangeShapeType="1"/>
          </p:cNvCxnSpPr>
          <p:nvPr/>
        </p:nvCxnSpPr>
        <p:spPr bwMode="auto">
          <a:xfrm flipH="1" flipV="1">
            <a:off x="5048251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3" name="Straight Connector 303"/>
          <p:cNvCxnSpPr>
            <a:cxnSpLocks noChangeShapeType="1"/>
          </p:cNvCxnSpPr>
          <p:nvPr/>
        </p:nvCxnSpPr>
        <p:spPr bwMode="auto">
          <a:xfrm flipV="1">
            <a:off x="5035550" y="4619626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4081463" y="4494214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5" name="TextBox 39958"/>
          <p:cNvSpPr txBox="1">
            <a:spLocks noChangeArrowheads="1"/>
          </p:cNvSpPr>
          <p:nvPr/>
        </p:nvSpPr>
        <p:spPr bwMode="auto">
          <a:xfrm>
            <a:off x="3179763" y="4533901"/>
            <a:ext cx="976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C</a:t>
            </a:r>
          </a:p>
        </p:txBody>
      </p:sp>
      <p:grpSp>
        <p:nvGrpSpPr>
          <p:cNvPr id="82956" name="Group 347"/>
          <p:cNvGrpSpPr>
            <a:grpSpLocks/>
          </p:cNvGrpSpPr>
          <p:nvPr/>
        </p:nvGrpSpPr>
        <p:grpSpPr bwMode="auto">
          <a:xfrm>
            <a:off x="5056189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7" name="Group 347"/>
          <p:cNvGrpSpPr>
            <a:grpSpLocks/>
          </p:cNvGrpSpPr>
          <p:nvPr/>
        </p:nvGrpSpPr>
        <p:grpSpPr bwMode="auto">
          <a:xfrm>
            <a:off x="4587875" y="4773614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8" name="Group 347"/>
          <p:cNvGrpSpPr>
            <a:grpSpLocks/>
          </p:cNvGrpSpPr>
          <p:nvPr/>
        </p:nvGrpSpPr>
        <p:grpSpPr bwMode="auto">
          <a:xfrm>
            <a:off x="4148139" y="4560889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9" name="Group 347"/>
          <p:cNvGrpSpPr>
            <a:grpSpLocks/>
          </p:cNvGrpSpPr>
          <p:nvPr/>
        </p:nvGrpSpPr>
        <p:grpSpPr bwMode="auto">
          <a:xfrm>
            <a:off x="3941764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60" name="Oval 3"/>
          <p:cNvSpPr>
            <a:spLocks noChangeArrowheads="1"/>
          </p:cNvSpPr>
          <p:nvPr/>
        </p:nvSpPr>
        <p:spPr bwMode="auto">
          <a:xfrm>
            <a:off x="6138863" y="3649664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2961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7272339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2" name="Straight Connector 297"/>
          <p:cNvCxnSpPr>
            <a:cxnSpLocks noChangeShapeType="1"/>
          </p:cNvCxnSpPr>
          <p:nvPr/>
        </p:nvCxnSpPr>
        <p:spPr bwMode="auto">
          <a:xfrm>
            <a:off x="7823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Straight Connector 298"/>
          <p:cNvCxnSpPr>
            <a:cxnSpLocks noChangeShapeType="1"/>
          </p:cNvCxnSpPr>
          <p:nvPr/>
        </p:nvCxnSpPr>
        <p:spPr bwMode="auto">
          <a:xfrm flipV="1">
            <a:off x="7623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Straight Connector 299"/>
          <p:cNvCxnSpPr>
            <a:cxnSpLocks noChangeShapeType="1"/>
          </p:cNvCxnSpPr>
          <p:nvPr/>
        </p:nvCxnSpPr>
        <p:spPr bwMode="auto">
          <a:xfrm flipV="1">
            <a:off x="7324726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5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7011989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6" name="Straight Connector 301"/>
          <p:cNvCxnSpPr>
            <a:cxnSpLocks noChangeShapeType="1"/>
          </p:cNvCxnSpPr>
          <p:nvPr/>
        </p:nvCxnSpPr>
        <p:spPr bwMode="auto">
          <a:xfrm flipV="1">
            <a:off x="7839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Straight Connector 302"/>
          <p:cNvCxnSpPr>
            <a:cxnSpLocks noChangeShapeType="1"/>
          </p:cNvCxnSpPr>
          <p:nvPr/>
        </p:nvCxnSpPr>
        <p:spPr bwMode="auto">
          <a:xfrm flipH="1" flipV="1">
            <a:off x="8302626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8" name="Straight Connector 303"/>
          <p:cNvCxnSpPr>
            <a:cxnSpLocks noChangeShapeType="1"/>
          </p:cNvCxnSpPr>
          <p:nvPr/>
        </p:nvCxnSpPr>
        <p:spPr bwMode="auto">
          <a:xfrm flipV="1">
            <a:off x="8318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9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7273926" y="3943351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0" name="TextBox 39958"/>
          <p:cNvSpPr txBox="1">
            <a:spLocks noChangeArrowheads="1"/>
          </p:cNvSpPr>
          <p:nvPr/>
        </p:nvSpPr>
        <p:spPr bwMode="auto">
          <a:xfrm>
            <a:off x="6288088" y="3983039"/>
            <a:ext cx="958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B</a:t>
            </a:r>
          </a:p>
        </p:txBody>
      </p:sp>
      <p:grpSp>
        <p:nvGrpSpPr>
          <p:cNvPr id="82971" name="Group 347"/>
          <p:cNvGrpSpPr>
            <a:grpSpLocks/>
          </p:cNvGrpSpPr>
          <p:nvPr/>
        </p:nvGrpSpPr>
        <p:grpSpPr bwMode="auto">
          <a:xfrm>
            <a:off x="6821489" y="3752851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2" name="Group 347"/>
          <p:cNvGrpSpPr>
            <a:grpSpLocks/>
          </p:cNvGrpSpPr>
          <p:nvPr/>
        </p:nvGrpSpPr>
        <p:grpSpPr bwMode="auto">
          <a:xfrm>
            <a:off x="7827964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3" name="Group 347"/>
          <p:cNvGrpSpPr>
            <a:grpSpLocks/>
          </p:cNvGrpSpPr>
          <p:nvPr/>
        </p:nvGrpSpPr>
        <p:grpSpPr bwMode="auto">
          <a:xfrm>
            <a:off x="7346951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4" name="Group 347"/>
          <p:cNvGrpSpPr>
            <a:grpSpLocks/>
          </p:cNvGrpSpPr>
          <p:nvPr/>
        </p:nvGrpSpPr>
        <p:grpSpPr bwMode="auto">
          <a:xfrm>
            <a:off x="7121526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75" name="Oval 3"/>
          <p:cNvSpPr>
            <a:spLocks noChangeArrowheads="1"/>
          </p:cNvSpPr>
          <p:nvPr/>
        </p:nvSpPr>
        <p:spPr bwMode="auto">
          <a:xfrm>
            <a:off x="3257550" y="2725739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2976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4481514" y="2968626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7" name="Straight Connector 297"/>
          <p:cNvCxnSpPr>
            <a:cxnSpLocks noChangeShapeType="1"/>
          </p:cNvCxnSpPr>
          <p:nvPr/>
        </p:nvCxnSpPr>
        <p:spPr bwMode="auto">
          <a:xfrm>
            <a:off x="5075239" y="3268664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8" name="Straight Connector 298"/>
          <p:cNvCxnSpPr>
            <a:cxnSpLocks noChangeShapeType="1"/>
          </p:cNvCxnSpPr>
          <p:nvPr/>
        </p:nvCxnSpPr>
        <p:spPr bwMode="auto">
          <a:xfrm flipV="1">
            <a:off x="4859339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9" name="Straight Connector 299"/>
          <p:cNvCxnSpPr>
            <a:cxnSpLocks noChangeShapeType="1"/>
          </p:cNvCxnSpPr>
          <p:nvPr/>
        </p:nvCxnSpPr>
        <p:spPr bwMode="auto">
          <a:xfrm flipV="1">
            <a:off x="4538663" y="3297239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0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4200525" y="3597276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1" name="Straight Connector 301"/>
          <p:cNvCxnSpPr>
            <a:cxnSpLocks noChangeShapeType="1"/>
          </p:cNvCxnSpPr>
          <p:nvPr/>
        </p:nvCxnSpPr>
        <p:spPr bwMode="auto">
          <a:xfrm flipV="1">
            <a:off x="5092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2" name="Straight Connector 302"/>
          <p:cNvCxnSpPr>
            <a:cxnSpLocks noChangeShapeType="1"/>
          </p:cNvCxnSpPr>
          <p:nvPr/>
        </p:nvCxnSpPr>
        <p:spPr bwMode="auto">
          <a:xfrm flipH="1" flipV="1">
            <a:off x="5624513" y="3508376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3" name="Straight Connector 303"/>
          <p:cNvCxnSpPr>
            <a:cxnSpLocks noChangeShapeType="1"/>
          </p:cNvCxnSpPr>
          <p:nvPr/>
        </p:nvCxnSpPr>
        <p:spPr bwMode="auto">
          <a:xfrm flipV="1">
            <a:off x="5610226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4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4483101" y="3028951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85" name="TextBox 39958"/>
          <p:cNvSpPr txBox="1">
            <a:spLocks noChangeArrowheads="1"/>
          </p:cNvSpPr>
          <p:nvPr/>
        </p:nvSpPr>
        <p:spPr bwMode="auto">
          <a:xfrm>
            <a:off x="3417889" y="3070226"/>
            <a:ext cx="94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A</a:t>
            </a:r>
          </a:p>
        </p:txBody>
      </p:sp>
      <p:grpSp>
        <p:nvGrpSpPr>
          <p:cNvPr id="82986" name="Group 347"/>
          <p:cNvGrpSpPr>
            <a:grpSpLocks/>
          </p:cNvGrpSpPr>
          <p:nvPr/>
        </p:nvGrpSpPr>
        <p:grpSpPr bwMode="auto">
          <a:xfrm>
            <a:off x="5884864" y="3562351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7" name="Group 347"/>
          <p:cNvGrpSpPr>
            <a:grpSpLocks/>
          </p:cNvGrpSpPr>
          <p:nvPr/>
        </p:nvGrpSpPr>
        <p:grpSpPr bwMode="auto">
          <a:xfrm>
            <a:off x="5081588" y="3321051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8" name="Group 347"/>
          <p:cNvGrpSpPr>
            <a:grpSpLocks/>
          </p:cNvGrpSpPr>
          <p:nvPr/>
        </p:nvGrpSpPr>
        <p:grpSpPr bwMode="auto">
          <a:xfrm>
            <a:off x="4560889" y="3098801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9" name="Group 347"/>
          <p:cNvGrpSpPr>
            <a:grpSpLocks/>
          </p:cNvGrpSpPr>
          <p:nvPr/>
        </p:nvGrpSpPr>
        <p:grpSpPr bwMode="auto">
          <a:xfrm>
            <a:off x="4318000" y="3405189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90" name="Group 347"/>
          <p:cNvGrpSpPr>
            <a:grpSpLocks/>
          </p:cNvGrpSpPr>
          <p:nvPr/>
        </p:nvGrpSpPr>
        <p:grpSpPr bwMode="auto">
          <a:xfrm>
            <a:off x="4865689" y="3759201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91" name="Group 347"/>
          <p:cNvGrpSpPr>
            <a:grpSpLocks/>
          </p:cNvGrpSpPr>
          <p:nvPr/>
        </p:nvGrpSpPr>
        <p:grpSpPr bwMode="auto">
          <a:xfrm>
            <a:off x="3629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2994" name="Group 2"/>
          <p:cNvGrpSpPr>
            <a:grpSpLocks/>
          </p:cNvGrpSpPr>
          <p:nvPr/>
        </p:nvGrpSpPr>
        <p:grpSpPr bwMode="auto">
          <a:xfrm>
            <a:off x="3349625" y="2241551"/>
            <a:ext cx="647700" cy="417513"/>
            <a:chOff x="3053396" y="4304255"/>
            <a:chExt cx="648422" cy="418253"/>
          </a:xfrm>
        </p:grpSpPr>
        <p:sp>
          <p:nvSpPr>
            <p:cNvPr id="8318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8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2995" name="Group 131"/>
          <p:cNvGrpSpPr>
            <a:grpSpLocks/>
          </p:cNvGrpSpPr>
          <p:nvPr/>
        </p:nvGrpSpPr>
        <p:grpSpPr bwMode="auto">
          <a:xfrm>
            <a:off x="2193925" y="3041651"/>
            <a:ext cx="647700" cy="417513"/>
            <a:chOff x="3053396" y="4304255"/>
            <a:chExt cx="648422" cy="418253"/>
          </a:xfrm>
        </p:grpSpPr>
        <p:sp>
          <p:nvSpPr>
            <p:cNvPr id="8318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8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2996" name="Group 135"/>
          <p:cNvGrpSpPr>
            <a:grpSpLocks/>
          </p:cNvGrpSpPr>
          <p:nvPr/>
        </p:nvGrpSpPr>
        <p:grpSpPr bwMode="auto">
          <a:xfrm>
            <a:off x="7858125" y="2495551"/>
            <a:ext cx="649288" cy="417513"/>
            <a:chOff x="3053396" y="4304255"/>
            <a:chExt cx="648422" cy="418253"/>
          </a:xfrm>
        </p:grpSpPr>
        <p:sp>
          <p:nvSpPr>
            <p:cNvPr id="8318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85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2997" name="Group 138"/>
          <p:cNvGrpSpPr>
            <a:grpSpLocks/>
          </p:cNvGrpSpPr>
          <p:nvPr/>
        </p:nvGrpSpPr>
        <p:grpSpPr bwMode="auto">
          <a:xfrm>
            <a:off x="2765425" y="5353051"/>
            <a:ext cx="647700" cy="417513"/>
            <a:chOff x="3053396" y="4304255"/>
            <a:chExt cx="648422" cy="418253"/>
          </a:xfrm>
        </p:grpSpPr>
        <p:sp>
          <p:nvSpPr>
            <p:cNvPr id="8318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8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2998" name="Group 141"/>
          <p:cNvGrpSpPr>
            <a:grpSpLocks/>
          </p:cNvGrpSpPr>
          <p:nvPr/>
        </p:nvGrpSpPr>
        <p:grpSpPr bwMode="auto">
          <a:xfrm>
            <a:off x="2346325" y="4730751"/>
            <a:ext cx="647700" cy="417513"/>
            <a:chOff x="3053396" y="4304255"/>
            <a:chExt cx="648422" cy="418253"/>
          </a:xfrm>
        </p:grpSpPr>
        <p:sp>
          <p:nvSpPr>
            <p:cNvPr id="8318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81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2999" name="Group 144"/>
          <p:cNvGrpSpPr>
            <a:grpSpLocks/>
          </p:cNvGrpSpPr>
          <p:nvPr/>
        </p:nvGrpSpPr>
        <p:grpSpPr bwMode="auto">
          <a:xfrm>
            <a:off x="2117725" y="4070351"/>
            <a:ext cx="647700" cy="417513"/>
            <a:chOff x="3053396" y="4304255"/>
            <a:chExt cx="648422" cy="418253"/>
          </a:xfrm>
        </p:grpSpPr>
        <p:sp>
          <p:nvSpPr>
            <p:cNvPr id="8317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79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0" name="Group 147"/>
          <p:cNvGrpSpPr>
            <a:grpSpLocks/>
          </p:cNvGrpSpPr>
          <p:nvPr/>
        </p:nvGrpSpPr>
        <p:grpSpPr bwMode="auto">
          <a:xfrm>
            <a:off x="8607425" y="2927351"/>
            <a:ext cx="649288" cy="417513"/>
            <a:chOff x="3053396" y="4304255"/>
            <a:chExt cx="648422" cy="418253"/>
          </a:xfrm>
        </p:grpSpPr>
        <p:sp>
          <p:nvSpPr>
            <p:cNvPr id="8317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7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1" name="Group 150"/>
          <p:cNvGrpSpPr>
            <a:grpSpLocks/>
          </p:cNvGrpSpPr>
          <p:nvPr/>
        </p:nvGrpSpPr>
        <p:grpSpPr bwMode="auto">
          <a:xfrm>
            <a:off x="4949825" y="2000251"/>
            <a:ext cx="649288" cy="417513"/>
            <a:chOff x="3053396" y="4304255"/>
            <a:chExt cx="648422" cy="418253"/>
          </a:xfrm>
        </p:grpSpPr>
        <p:sp>
          <p:nvSpPr>
            <p:cNvPr id="8317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75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2" name="Group 153"/>
          <p:cNvGrpSpPr>
            <a:grpSpLocks/>
          </p:cNvGrpSpPr>
          <p:nvPr/>
        </p:nvGrpSpPr>
        <p:grpSpPr bwMode="auto">
          <a:xfrm>
            <a:off x="2574925" y="2647951"/>
            <a:ext cx="647700" cy="417513"/>
            <a:chOff x="3053396" y="4304255"/>
            <a:chExt cx="648422" cy="418253"/>
          </a:xfrm>
        </p:grpSpPr>
        <p:sp>
          <p:nvSpPr>
            <p:cNvPr id="8317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73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3" name="Group 156"/>
          <p:cNvGrpSpPr>
            <a:grpSpLocks/>
          </p:cNvGrpSpPr>
          <p:nvPr/>
        </p:nvGrpSpPr>
        <p:grpSpPr bwMode="auto">
          <a:xfrm>
            <a:off x="5864225" y="1974851"/>
            <a:ext cx="649288" cy="417513"/>
            <a:chOff x="3053396" y="4304255"/>
            <a:chExt cx="648422" cy="418253"/>
          </a:xfrm>
        </p:grpSpPr>
        <p:sp>
          <p:nvSpPr>
            <p:cNvPr id="8317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71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4" name="Group 160"/>
          <p:cNvGrpSpPr>
            <a:grpSpLocks/>
          </p:cNvGrpSpPr>
          <p:nvPr/>
        </p:nvGrpSpPr>
        <p:grpSpPr bwMode="auto">
          <a:xfrm>
            <a:off x="8924925" y="5607051"/>
            <a:ext cx="649288" cy="417513"/>
            <a:chOff x="3053396" y="4304255"/>
            <a:chExt cx="648422" cy="418253"/>
          </a:xfrm>
        </p:grpSpPr>
        <p:sp>
          <p:nvSpPr>
            <p:cNvPr id="831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69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5" name="Group 163"/>
          <p:cNvGrpSpPr>
            <a:grpSpLocks/>
          </p:cNvGrpSpPr>
          <p:nvPr/>
        </p:nvGrpSpPr>
        <p:grpSpPr bwMode="auto">
          <a:xfrm>
            <a:off x="9763125" y="4959351"/>
            <a:ext cx="649288" cy="417513"/>
            <a:chOff x="3053396" y="4304255"/>
            <a:chExt cx="648422" cy="418253"/>
          </a:xfrm>
        </p:grpSpPr>
        <p:sp>
          <p:nvSpPr>
            <p:cNvPr id="8316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67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6" name="Group 169"/>
          <p:cNvGrpSpPr>
            <a:grpSpLocks/>
          </p:cNvGrpSpPr>
          <p:nvPr/>
        </p:nvGrpSpPr>
        <p:grpSpPr bwMode="auto">
          <a:xfrm>
            <a:off x="6689725" y="5848351"/>
            <a:ext cx="649288" cy="417513"/>
            <a:chOff x="3053396" y="4304255"/>
            <a:chExt cx="648422" cy="418253"/>
          </a:xfrm>
        </p:grpSpPr>
        <p:sp>
          <p:nvSpPr>
            <p:cNvPr id="8316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65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7" name="Group 172"/>
          <p:cNvGrpSpPr>
            <a:grpSpLocks/>
          </p:cNvGrpSpPr>
          <p:nvPr/>
        </p:nvGrpSpPr>
        <p:grpSpPr bwMode="auto">
          <a:xfrm>
            <a:off x="5775325" y="5988051"/>
            <a:ext cx="649288" cy="417513"/>
            <a:chOff x="3053396" y="4304255"/>
            <a:chExt cx="648422" cy="418253"/>
          </a:xfrm>
        </p:grpSpPr>
        <p:sp>
          <p:nvSpPr>
            <p:cNvPr id="8316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63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3008" name="Group 175"/>
          <p:cNvGrpSpPr>
            <a:grpSpLocks/>
          </p:cNvGrpSpPr>
          <p:nvPr/>
        </p:nvGrpSpPr>
        <p:grpSpPr bwMode="auto">
          <a:xfrm>
            <a:off x="4556125" y="5835651"/>
            <a:ext cx="649288" cy="417513"/>
            <a:chOff x="3053396" y="4304255"/>
            <a:chExt cx="648422" cy="418253"/>
          </a:xfrm>
        </p:grpSpPr>
        <p:sp>
          <p:nvSpPr>
            <p:cNvPr id="8316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161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83009" name="TextBox 4"/>
          <p:cNvSpPr txBox="1">
            <a:spLocks noChangeArrowheads="1"/>
          </p:cNvSpPr>
          <p:nvPr/>
        </p:nvSpPr>
        <p:spPr bwMode="auto">
          <a:xfrm rot="1053502">
            <a:off x="6964364" y="1900239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0" name="TextBox 179"/>
          <p:cNvSpPr txBox="1">
            <a:spLocks noChangeArrowheads="1"/>
          </p:cNvSpPr>
          <p:nvPr/>
        </p:nvSpPr>
        <p:spPr bwMode="auto">
          <a:xfrm rot="2829263">
            <a:off x="9250363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1" name="TextBox 180"/>
          <p:cNvSpPr txBox="1">
            <a:spLocks noChangeArrowheads="1"/>
          </p:cNvSpPr>
          <p:nvPr/>
        </p:nvSpPr>
        <p:spPr bwMode="auto">
          <a:xfrm rot="9845918">
            <a:off x="7918451" y="588486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2" name="TextBox 181"/>
          <p:cNvSpPr txBox="1">
            <a:spLocks noChangeArrowheads="1"/>
          </p:cNvSpPr>
          <p:nvPr/>
        </p:nvSpPr>
        <p:spPr bwMode="auto">
          <a:xfrm rot="-9948738">
            <a:off x="3551239" y="57896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3" name="TextBox 182"/>
          <p:cNvSpPr txBox="1">
            <a:spLocks noChangeArrowheads="1"/>
          </p:cNvSpPr>
          <p:nvPr/>
        </p:nvSpPr>
        <p:spPr bwMode="auto">
          <a:xfrm rot="-4992697">
            <a:off x="1964532" y="3482182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4" name="TextBox 183"/>
          <p:cNvSpPr txBox="1">
            <a:spLocks noChangeArrowheads="1"/>
          </p:cNvSpPr>
          <p:nvPr/>
        </p:nvSpPr>
        <p:spPr bwMode="auto">
          <a:xfrm rot="-1017263">
            <a:off x="4151314" y="1849439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3015" name="Straight Connector 12"/>
          <p:cNvCxnSpPr>
            <a:cxnSpLocks noChangeShapeType="1"/>
          </p:cNvCxnSpPr>
          <p:nvPr/>
        </p:nvCxnSpPr>
        <p:spPr bwMode="auto">
          <a:xfrm>
            <a:off x="3906839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6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3162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7" name="Straight Connector 501"/>
          <p:cNvCxnSpPr>
            <a:cxnSpLocks noChangeShapeType="1"/>
          </p:cNvCxnSpPr>
          <p:nvPr/>
        </p:nvCxnSpPr>
        <p:spPr bwMode="auto">
          <a:xfrm flipV="1">
            <a:off x="2759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8" name="Straight Connector 502"/>
          <p:cNvCxnSpPr>
            <a:cxnSpLocks noChangeShapeType="1"/>
          </p:cNvCxnSpPr>
          <p:nvPr/>
        </p:nvCxnSpPr>
        <p:spPr bwMode="auto">
          <a:xfrm>
            <a:off x="5440364" y="2411414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9" name="Straight Connector 503"/>
          <p:cNvCxnSpPr>
            <a:cxnSpLocks noChangeShapeType="1"/>
          </p:cNvCxnSpPr>
          <p:nvPr/>
        </p:nvCxnSpPr>
        <p:spPr bwMode="auto">
          <a:xfrm flipH="1">
            <a:off x="5949951" y="2389189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0" name="Straight Connector 504"/>
          <p:cNvCxnSpPr>
            <a:cxnSpLocks noChangeShapeType="1"/>
          </p:cNvCxnSpPr>
          <p:nvPr/>
        </p:nvCxnSpPr>
        <p:spPr bwMode="auto">
          <a:xfrm>
            <a:off x="8294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1" name="Straight Connector 505"/>
          <p:cNvCxnSpPr>
            <a:cxnSpLocks noChangeShapeType="1"/>
          </p:cNvCxnSpPr>
          <p:nvPr/>
        </p:nvCxnSpPr>
        <p:spPr bwMode="auto">
          <a:xfrm flipH="1">
            <a:off x="8661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2" name="Straight Connector 507"/>
          <p:cNvCxnSpPr>
            <a:cxnSpLocks noChangeShapeType="1"/>
          </p:cNvCxnSpPr>
          <p:nvPr/>
        </p:nvCxnSpPr>
        <p:spPr bwMode="auto">
          <a:xfrm flipH="1" flipV="1">
            <a:off x="8978901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3" name="Straight Connector 509"/>
          <p:cNvCxnSpPr>
            <a:cxnSpLocks noChangeShapeType="1"/>
            <a:stCxn id="83164" idx="0"/>
          </p:cNvCxnSpPr>
          <p:nvPr/>
        </p:nvCxnSpPr>
        <p:spPr bwMode="auto">
          <a:xfrm flipH="1" flipV="1">
            <a:off x="6843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4" name="Straight Connector 510"/>
          <p:cNvCxnSpPr>
            <a:cxnSpLocks noChangeShapeType="1"/>
          </p:cNvCxnSpPr>
          <p:nvPr/>
        </p:nvCxnSpPr>
        <p:spPr bwMode="auto">
          <a:xfrm flipH="1" flipV="1">
            <a:off x="5592764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5" name="Straight Connector 511"/>
          <p:cNvCxnSpPr>
            <a:cxnSpLocks noChangeShapeType="1"/>
            <a:stCxn id="83161" idx="0"/>
          </p:cNvCxnSpPr>
          <p:nvPr/>
        </p:nvCxnSpPr>
        <p:spPr bwMode="auto">
          <a:xfrm flipH="1" flipV="1">
            <a:off x="4668839" y="5192714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6" name="Straight Connector 512"/>
          <p:cNvCxnSpPr>
            <a:cxnSpLocks noChangeShapeType="1"/>
          </p:cNvCxnSpPr>
          <p:nvPr/>
        </p:nvCxnSpPr>
        <p:spPr bwMode="auto">
          <a:xfrm flipV="1">
            <a:off x="3314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7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2908300" y="5018089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8" name="Straight Connector 514"/>
          <p:cNvCxnSpPr>
            <a:cxnSpLocks noChangeShapeType="1"/>
          </p:cNvCxnSpPr>
          <p:nvPr/>
        </p:nvCxnSpPr>
        <p:spPr bwMode="auto">
          <a:xfrm>
            <a:off x="2679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0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E86639-6346-43B6-B83D-EA49E1D529CF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35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83031" name="Group 347"/>
          <p:cNvGrpSpPr>
            <a:grpSpLocks/>
          </p:cNvGrpSpPr>
          <p:nvPr/>
        </p:nvGrpSpPr>
        <p:grpSpPr bwMode="auto">
          <a:xfrm>
            <a:off x="8342314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2" name="Group 347"/>
          <p:cNvGrpSpPr>
            <a:grpSpLocks/>
          </p:cNvGrpSpPr>
          <p:nvPr/>
        </p:nvGrpSpPr>
        <p:grpSpPr bwMode="auto">
          <a:xfrm>
            <a:off x="8574089" y="4464051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3" name="Group 347"/>
          <p:cNvGrpSpPr>
            <a:grpSpLocks/>
          </p:cNvGrpSpPr>
          <p:nvPr/>
        </p:nvGrpSpPr>
        <p:grpSpPr bwMode="auto">
          <a:xfrm>
            <a:off x="6483351" y="4514851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3034" name="Straight Connector 508"/>
          <p:cNvCxnSpPr>
            <a:cxnSpLocks noChangeShapeType="1"/>
          </p:cNvCxnSpPr>
          <p:nvPr/>
        </p:nvCxnSpPr>
        <p:spPr bwMode="auto">
          <a:xfrm flipH="1" flipV="1">
            <a:off x="8020050" y="4722814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35" name="Group 347"/>
          <p:cNvGrpSpPr>
            <a:grpSpLocks/>
          </p:cNvGrpSpPr>
          <p:nvPr/>
        </p:nvGrpSpPr>
        <p:grpSpPr bwMode="auto">
          <a:xfrm>
            <a:off x="3667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6" name="Group 347"/>
          <p:cNvGrpSpPr>
            <a:grpSpLocks/>
          </p:cNvGrpSpPr>
          <p:nvPr/>
        </p:nvGrpSpPr>
        <p:grpSpPr bwMode="auto">
          <a:xfrm>
            <a:off x="5268914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7" name="Group 439"/>
          <p:cNvGrpSpPr>
            <a:grpSpLocks/>
          </p:cNvGrpSpPr>
          <p:nvPr/>
        </p:nvGrpSpPr>
        <p:grpSpPr bwMode="auto">
          <a:xfrm>
            <a:off x="4405314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8" name="Group 347"/>
          <p:cNvGrpSpPr>
            <a:grpSpLocks/>
          </p:cNvGrpSpPr>
          <p:nvPr/>
        </p:nvGrpSpPr>
        <p:grpSpPr bwMode="auto">
          <a:xfrm>
            <a:off x="3359150" y="5056189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9" name="Group 347"/>
          <p:cNvGrpSpPr>
            <a:grpSpLocks/>
          </p:cNvGrpSpPr>
          <p:nvPr/>
        </p:nvGrpSpPr>
        <p:grpSpPr bwMode="auto">
          <a:xfrm>
            <a:off x="3994150" y="2832101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40" name="Group 347"/>
          <p:cNvGrpSpPr>
            <a:grpSpLocks/>
          </p:cNvGrpSpPr>
          <p:nvPr/>
        </p:nvGrpSpPr>
        <p:grpSpPr bwMode="auto">
          <a:xfrm>
            <a:off x="5635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41" name="Group 531"/>
          <p:cNvGrpSpPr>
            <a:grpSpLocks/>
          </p:cNvGrpSpPr>
          <p:nvPr/>
        </p:nvGrpSpPr>
        <p:grpSpPr bwMode="auto">
          <a:xfrm>
            <a:off x="7627939" y="4654551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3042" name="Straight Connector 506"/>
          <p:cNvCxnSpPr>
            <a:cxnSpLocks noChangeShapeType="1"/>
          </p:cNvCxnSpPr>
          <p:nvPr/>
        </p:nvCxnSpPr>
        <p:spPr bwMode="auto">
          <a:xfrm flipH="1">
            <a:off x="9090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43" name="Group 166"/>
          <p:cNvGrpSpPr>
            <a:grpSpLocks/>
          </p:cNvGrpSpPr>
          <p:nvPr/>
        </p:nvGrpSpPr>
        <p:grpSpPr bwMode="auto">
          <a:xfrm>
            <a:off x="9534525" y="4044951"/>
            <a:ext cx="649288" cy="417513"/>
            <a:chOff x="3053396" y="4304255"/>
            <a:chExt cx="648422" cy="418253"/>
          </a:xfrm>
        </p:grpSpPr>
        <p:sp>
          <p:nvSpPr>
            <p:cNvPr id="830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069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83044" name="Rectangle 3"/>
          <p:cNvSpPr txBox="1">
            <a:spLocks noChangeArrowheads="1"/>
          </p:cNvSpPr>
          <p:nvPr/>
        </p:nvSpPr>
        <p:spPr bwMode="auto">
          <a:xfrm>
            <a:off x="1997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solidFill>
                  <a:prstClr val="black"/>
                </a:solidFill>
                <a:latin typeface="Gill Sans MT" panose="020B0502020104020203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514" name="Group 20"/>
          <p:cNvGrpSpPr>
            <a:grpSpLocks/>
          </p:cNvGrpSpPr>
          <p:nvPr/>
        </p:nvGrpSpPr>
        <p:grpSpPr bwMode="auto">
          <a:xfrm>
            <a:off x="6221413" y="2871789"/>
            <a:ext cx="2133600" cy="1082675"/>
            <a:chOff x="4696844" y="2871032"/>
            <a:chExt cx="2133865" cy="1082781"/>
          </a:xfrm>
        </p:grpSpPr>
        <p:grpSp>
          <p:nvGrpSpPr>
            <p:cNvPr id="83063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3066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3067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3064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5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1" name="Group 39939"/>
          <p:cNvGrpSpPr>
            <a:grpSpLocks/>
          </p:cNvGrpSpPr>
          <p:nvPr/>
        </p:nvGrpSpPr>
        <p:grpSpPr bwMode="auto">
          <a:xfrm>
            <a:off x="3908425" y="3703639"/>
            <a:ext cx="2921000" cy="1411287"/>
            <a:chOff x="2577005" y="3679131"/>
            <a:chExt cx="2919566" cy="1413453"/>
          </a:xfrm>
        </p:grpSpPr>
        <p:cxnSp>
          <p:nvCxnSpPr>
            <p:cNvPr id="83060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1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2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" name="Group 39945"/>
          <p:cNvGrpSpPr>
            <a:grpSpLocks/>
          </p:cNvGrpSpPr>
          <p:nvPr/>
        </p:nvGrpSpPr>
        <p:grpSpPr bwMode="auto">
          <a:xfrm>
            <a:off x="6210301" y="4864101"/>
            <a:ext cx="1914525" cy="741363"/>
            <a:chOff x="4686300" y="4864100"/>
            <a:chExt cx="1914118" cy="740879"/>
          </a:xfrm>
        </p:grpSpPr>
        <p:sp>
          <p:nvSpPr>
            <p:cNvPr id="83058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83059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" name="Group 39950"/>
          <p:cNvGrpSpPr>
            <a:grpSpLocks/>
          </p:cNvGrpSpPr>
          <p:nvPr/>
        </p:nvGrpSpPr>
        <p:grpSpPr bwMode="auto">
          <a:xfrm>
            <a:off x="6796125" y="1736497"/>
            <a:ext cx="2512226" cy="1135292"/>
            <a:chOff x="5272122" y="1736474"/>
            <a:chExt cx="2511438" cy="1134558"/>
          </a:xfrm>
        </p:grpSpPr>
        <p:sp>
          <p:nvSpPr>
            <p:cNvPr id="83056" name="TextBox 39946"/>
            <p:cNvSpPr txBox="1">
              <a:spLocks noChangeArrowheads="1"/>
            </p:cNvSpPr>
            <p:nvPr/>
          </p:nvSpPr>
          <p:spPr bwMode="auto">
            <a:xfrm>
              <a:off x="5272122" y="1736474"/>
              <a:ext cx="2511438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 i="1" dirty="0">
                  <a:solidFill>
                    <a:srgbClr val="CC0000"/>
                  </a:solidFill>
                </a:rPr>
                <a:t>Internet exchange point </a:t>
              </a:r>
            </a:p>
            <a:p>
              <a:r>
                <a:rPr lang="en-US" altLang="sv-SE" sz="1600" i="1" dirty="0">
                  <a:solidFill>
                    <a:srgbClr val="CC0000"/>
                  </a:solidFill>
                </a:rPr>
                <a:t>(approx. 400 in the world)</a:t>
              </a:r>
            </a:p>
          </p:txBody>
        </p:sp>
        <p:cxnSp>
          <p:nvCxnSpPr>
            <p:cNvPr id="83057" name="Straight Connector 39948"/>
            <p:cNvCxnSpPr>
              <a:cxnSpLocks noChangeShapeType="1"/>
              <a:endCxn id="83067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" name="Group 39937"/>
          <p:cNvGrpSpPr>
            <a:grpSpLocks/>
          </p:cNvGrpSpPr>
          <p:nvPr/>
        </p:nvGrpSpPr>
        <p:grpSpPr bwMode="auto">
          <a:xfrm>
            <a:off x="5430839" y="3883025"/>
            <a:ext cx="1379537" cy="674688"/>
            <a:chOff x="3962400" y="3676180"/>
            <a:chExt cx="1378622" cy="673930"/>
          </a:xfrm>
        </p:grpSpPr>
        <p:cxnSp>
          <p:nvCxnSpPr>
            <p:cNvPr id="83050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3051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3054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3055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3052" name="Straight Connector 519"/>
            <p:cNvCxnSpPr>
              <a:cxnSpLocks noChangeShapeType="1"/>
              <a:stCxn id="83054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53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96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Oval 3"/>
          <p:cNvSpPr>
            <a:spLocks noChangeArrowheads="1"/>
          </p:cNvSpPr>
          <p:nvPr/>
        </p:nvSpPr>
        <p:spPr bwMode="auto">
          <a:xfrm>
            <a:off x="3044825" y="4203701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4994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4079876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5" name="Straight Connector 297"/>
          <p:cNvCxnSpPr>
            <a:cxnSpLocks noChangeShapeType="1"/>
          </p:cNvCxnSpPr>
          <p:nvPr/>
        </p:nvCxnSpPr>
        <p:spPr bwMode="auto">
          <a:xfrm>
            <a:off x="4583114" y="4724401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6" name="Straight Connector 298"/>
          <p:cNvCxnSpPr>
            <a:cxnSpLocks noChangeShapeType="1"/>
          </p:cNvCxnSpPr>
          <p:nvPr/>
        </p:nvCxnSpPr>
        <p:spPr bwMode="auto">
          <a:xfrm flipV="1">
            <a:off x="4400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7" name="Straight Connector 299"/>
          <p:cNvCxnSpPr>
            <a:cxnSpLocks noChangeShapeType="1"/>
          </p:cNvCxnSpPr>
          <p:nvPr/>
        </p:nvCxnSpPr>
        <p:spPr bwMode="auto">
          <a:xfrm flipV="1">
            <a:off x="4127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8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3841751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9" name="Straight Connector 301"/>
          <p:cNvCxnSpPr>
            <a:cxnSpLocks noChangeShapeType="1"/>
          </p:cNvCxnSpPr>
          <p:nvPr/>
        </p:nvCxnSpPr>
        <p:spPr bwMode="auto">
          <a:xfrm flipV="1">
            <a:off x="4597401" y="4967289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0" name="Straight Connector 302"/>
          <p:cNvCxnSpPr>
            <a:cxnSpLocks noChangeShapeType="1"/>
          </p:cNvCxnSpPr>
          <p:nvPr/>
        </p:nvCxnSpPr>
        <p:spPr bwMode="auto">
          <a:xfrm flipH="1" flipV="1">
            <a:off x="5048251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1" name="Straight Connector 303"/>
          <p:cNvCxnSpPr>
            <a:cxnSpLocks noChangeShapeType="1"/>
          </p:cNvCxnSpPr>
          <p:nvPr/>
        </p:nvCxnSpPr>
        <p:spPr bwMode="auto">
          <a:xfrm flipV="1">
            <a:off x="5035550" y="4619626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2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4081463" y="4494214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3" name="TextBox 39958"/>
          <p:cNvSpPr txBox="1">
            <a:spLocks noChangeArrowheads="1"/>
          </p:cNvSpPr>
          <p:nvPr/>
        </p:nvSpPr>
        <p:spPr bwMode="auto">
          <a:xfrm>
            <a:off x="3179763" y="4533901"/>
            <a:ext cx="976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C</a:t>
            </a:r>
          </a:p>
        </p:txBody>
      </p:sp>
      <p:grpSp>
        <p:nvGrpSpPr>
          <p:cNvPr id="85004" name="Group 347"/>
          <p:cNvGrpSpPr>
            <a:grpSpLocks/>
          </p:cNvGrpSpPr>
          <p:nvPr/>
        </p:nvGrpSpPr>
        <p:grpSpPr bwMode="auto">
          <a:xfrm>
            <a:off x="5056189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5" name="Group 347"/>
          <p:cNvGrpSpPr>
            <a:grpSpLocks/>
          </p:cNvGrpSpPr>
          <p:nvPr/>
        </p:nvGrpSpPr>
        <p:grpSpPr bwMode="auto">
          <a:xfrm>
            <a:off x="4587875" y="4773614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6" name="Group 347"/>
          <p:cNvGrpSpPr>
            <a:grpSpLocks/>
          </p:cNvGrpSpPr>
          <p:nvPr/>
        </p:nvGrpSpPr>
        <p:grpSpPr bwMode="auto">
          <a:xfrm>
            <a:off x="4148139" y="4560889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7" name="Group 347"/>
          <p:cNvGrpSpPr>
            <a:grpSpLocks/>
          </p:cNvGrpSpPr>
          <p:nvPr/>
        </p:nvGrpSpPr>
        <p:grpSpPr bwMode="auto">
          <a:xfrm>
            <a:off x="3941764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08" name="Oval 3"/>
          <p:cNvSpPr>
            <a:spLocks noChangeArrowheads="1"/>
          </p:cNvSpPr>
          <p:nvPr/>
        </p:nvSpPr>
        <p:spPr bwMode="auto">
          <a:xfrm>
            <a:off x="6138863" y="3649664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5009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7272339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Straight Connector 297"/>
          <p:cNvCxnSpPr>
            <a:cxnSpLocks noChangeShapeType="1"/>
          </p:cNvCxnSpPr>
          <p:nvPr/>
        </p:nvCxnSpPr>
        <p:spPr bwMode="auto">
          <a:xfrm>
            <a:off x="7823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1" name="Straight Connector 298"/>
          <p:cNvCxnSpPr>
            <a:cxnSpLocks noChangeShapeType="1"/>
          </p:cNvCxnSpPr>
          <p:nvPr/>
        </p:nvCxnSpPr>
        <p:spPr bwMode="auto">
          <a:xfrm flipV="1">
            <a:off x="7623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Straight Connector 299"/>
          <p:cNvCxnSpPr>
            <a:cxnSpLocks noChangeShapeType="1"/>
          </p:cNvCxnSpPr>
          <p:nvPr/>
        </p:nvCxnSpPr>
        <p:spPr bwMode="auto">
          <a:xfrm flipV="1">
            <a:off x="7324726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7011989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Straight Connector 301"/>
          <p:cNvCxnSpPr>
            <a:cxnSpLocks noChangeShapeType="1"/>
          </p:cNvCxnSpPr>
          <p:nvPr/>
        </p:nvCxnSpPr>
        <p:spPr bwMode="auto">
          <a:xfrm flipV="1">
            <a:off x="7839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Straight Connector 302"/>
          <p:cNvCxnSpPr>
            <a:cxnSpLocks noChangeShapeType="1"/>
          </p:cNvCxnSpPr>
          <p:nvPr/>
        </p:nvCxnSpPr>
        <p:spPr bwMode="auto">
          <a:xfrm flipH="1" flipV="1">
            <a:off x="8302626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Straight Connector 303"/>
          <p:cNvCxnSpPr>
            <a:cxnSpLocks noChangeShapeType="1"/>
          </p:cNvCxnSpPr>
          <p:nvPr/>
        </p:nvCxnSpPr>
        <p:spPr bwMode="auto">
          <a:xfrm flipV="1">
            <a:off x="8318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7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7273926" y="3943351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8" name="TextBox 39958"/>
          <p:cNvSpPr txBox="1">
            <a:spLocks noChangeArrowheads="1"/>
          </p:cNvSpPr>
          <p:nvPr/>
        </p:nvSpPr>
        <p:spPr bwMode="auto">
          <a:xfrm>
            <a:off x="6288088" y="3983039"/>
            <a:ext cx="958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B</a:t>
            </a:r>
          </a:p>
        </p:txBody>
      </p:sp>
      <p:grpSp>
        <p:nvGrpSpPr>
          <p:cNvPr id="85019" name="Group 347"/>
          <p:cNvGrpSpPr>
            <a:grpSpLocks/>
          </p:cNvGrpSpPr>
          <p:nvPr/>
        </p:nvGrpSpPr>
        <p:grpSpPr bwMode="auto">
          <a:xfrm>
            <a:off x="6821489" y="3752851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0" name="Group 347"/>
          <p:cNvGrpSpPr>
            <a:grpSpLocks/>
          </p:cNvGrpSpPr>
          <p:nvPr/>
        </p:nvGrpSpPr>
        <p:grpSpPr bwMode="auto">
          <a:xfrm>
            <a:off x="7827964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1" name="Group 347"/>
          <p:cNvGrpSpPr>
            <a:grpSpLocks/>
          </p:cNvGrpSpPr>
          <p:nvPr/>
        </p:nvGrpSpPr>
        <p:grpSpPr bwMode="auto">
          <a:xfrm>
            <a:off x="7346951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2" name="Group 347"/>
          <p:cNvGrpSpPr>
            <a:grpSpLocks/>
          </p:cNvGrpSpPr>
          <p:nvPr/>
        </p:nvGrpSpPr>
        <p:grpSpPr bwMode="auto">
          <a:xfrm>
            <a:off x="7121526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23" name="Oval 3"/>
          <p:cNvSpPr>
            <a:spLocks noChangeArrowheads="1"/>
          </p:cNvSpPr>
          <p:nvPr/>
        </p:nvSpPr>
        <p:spPr bwMode="auto">
          <a:xfrm>
            <a:off x="3257550" y="2725739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5024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4481514" y="2968626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5" name="Straight Connector 297"/>
          <p:cNvCxnSpPr>
            <a:cxnSpLocks noChangeShapeType="1"/>
          </p:cNvCxnSpPr>
          <p:nvPr/>
        </p:nvCxnSpPr>
        <p:spPr bwMode="auto">
          <a:xfrm>
            <a:off x="5075239" y="3268664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6" name="Straight Connector 298"/>
          <p:cNvCxnSpPr>
            <a:cxnSpLocks noChangeShapeType="1"/>
          </p:cNvCxnSpPr>
          <p:nvPr/>
        </p:nvCxnSpPr>
        <p:spPr bwMode="auto">
          <a:xfrm flipV="1">
            <a:off x="4859339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7" name="Straight Connector 299"/>
          <p:cNvCxnSpPr>
            <a:cxnSpLocks noChangeShapeType="1"/>
          </p:cNvCxnSpPr>
          <p:nvPr/>
        </p:nvCxnSpPr>
        <p:spPr bwMode="auto">
          <a:xfrm flipV="1">
            <a:off x="4538663" y="3297239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8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4200525" y="3597276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9" name="Straight Connector 301"/>
          <p:cNvCxnSpPr>
            <a:cxnSpLocks noChangeShapeType="1"/>
          </p:cNvCxnSpPr>
          <p:nvPr/>
        </p:nvCxnSpPr>
        <p:spPr bwMode="auto">
          <a:xfrm flipV="1">
            <a:off x="5092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Straight Connector 302"/>
          <p:cNvCxnSpPr>
            <a:cxnSpLocks noChangeShapeType="1"/>
          </p:cNvCxnSpPr>
          <p:nvPr/>
        </p:nvCxnSpPr>
        <p:spPr bwMode="auto">
          <a:xfrm flipH="1" flipV="1">
            <a:off x="5624513" y="3508376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1" name="Straight Connector 303"/>
          <p:cNvCxnSpPr>
            <a:cxnSpLocks noChangeShapeType="1"/>
          </p:cNvCxnSpPr>
          <p:nvPr/>
        </p:nvCxnSpPr>
        <p:spPr bwMode="auto">
          <a:xfrm flipV="1">
            <a:off x="5610226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2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4483101" y="3028951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3" name="TextBox 39958"/>
          <p:cNvSpPr txBox="1">
            <a:spLocks noChangeArrowheads="1"/>
          </p:cNvSpPr>
          <p:nvPr/>
        </p:nvSpPr>
        <p:spPr bwMode="auto">
          <a:xfrm>
            <a:off x="3417889" y="3070226"/>
            <a:ext cx="94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A</a:t>
            </a:r>
          </a:p>
        </p:txBody>
      </p:sp>
      <p:grpSp>
        <p:nvGrpSpPr>
          <p:cNvPr id="85034" name="Group 347"/>
          <p:cNvGrpSpPr>
            <a:grpSpLocks/>
          </p:cNvGrpSpPr>
          <p:nvPr/>
        </p:nvGrpSpPr>
        <p:grpSpPr bwMode="auto">
          <a:xfrm>
            <a:off x="5884864" y="3562351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5" name="Group 347"/>
          <p:cNvGrpSpPr>
            <a:grpSpLocks/>
          </p:cNvGrpSpPr>
          <p:nvPr/>
        </p:nvGrpSpPr>
        <p:grpSpPr bwMode="auto">
          <a:xfrm>
            <a:off x="5081588" y="3321051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6" name="Group 347"/>
          <p:cNvGrpSpPr>
            <a:grpSpLocks/>
          </p:cNvGrpSpPr>
          <p:nvPr/>
        </p:nvGrpSpPr>
        <p:grpSpPr bwMode="auto">
          <a:xfrm>
            <a:off x="4560889" y="3098801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7" name="Group 347"/>
          <p:cNvGrpSpPr>
            <a:grpSpLocks/>
          </p:cNvGrpSpPr>
          <p:nvPr/>
        </p:nvGrpSpPr>
        <p:grpSpPr bwMode="auto">
          <a:xfrm>
            <a:off x="4318000" y="3405189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8" name="Group 347"/>
          <p:cNvGrpSpPr>
            <a:grpSpLocks/>
          </p:cNvGrpSpPr>
          <p:nvPr/>
        </p:nvGrpSpPr>
        <p:grpSpPr bwMode="auto">
          <a:xfrm>
            <a:off x="4865689" y="3759201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9" name="Group 347"/>
          <p:cNvGrpSpPr>
            <a:grpSpLocks/>
          </p:cNvGrpSpPr>
          <p:nvPr/>
        </p:nvGrpSpPr>
        <p:grpSpPr bwMode="auto">
          <a:xfrm>
            <a:off x="3629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5042" name="Group 2"/>
          <p:cNvGrpSpPr>
            <a:grpSpLocks/>
          </p:cNvGrpSpPr>
          <p:nvPr/>
        </p:nvGrpSpPr>
        <p:grpSpPr bwMode="auto">
          <a:xfrm>
            <a:off x="3349625" y="2241551"/>
            <a:ext cx="647700" cy="417513"/>
            <a:chOff x="3053396" y="4304255"/>
            <a:chExt cx="648422" cy="418253"/>
          </a:xfrm>
        </p:grpSpPr>
        <p:sp>
          <p:nvSpPr>
            <p:cNvPr id="8523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3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3" name="Group 135"/>
          <p:cNvGrpSpPr>
            <a:grpSpLocks/>
          </p:cNvGrpSpPr>
          <p:nvPr/>
        </p:nvGrpSpPr>
        <p:grpSpPr bwMode="auto">
          <a:xfrm>
            <a:off x="7858125" y="2495551"/>
            <a:ext cx="649288" cy="417513"/>
            <a:chOff x="3053396" y="4304255"/>
            <a:chExt cx="648422" cy="418253"/>
          </a:xfrm>
        </p:grpSpPr>
        <p:sp>
          <p:nvSpPr>
            <p:cNvPr id="8523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3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4" name="Group 138"/>
          <p:cNvGrpSpPr>
            <a:grpSpLocks/>
          </p:cNvGrpSpPr>
          <p:nvPr/>
        </p:nvGrpSpPr>
        <p:grpSpPr bwMode="auto">
          <a:xfrm>
            <a:off x="2765425" y="5353051"/>
            <a:ext cx="647700" cy="417513"/>
            <a:chOff x="3053396" y="4304255"/>
            <a:chExt cx="648422" cy="418253"/>
          </a:xfrm>
        </p:grpSpPr>
        <p:sp>
          <p:nvSpPr>
            <p:cNvPr id="8523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3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5" name="Group 141"/>
          <p:cNvGrpSpPr>
            <a:grpSpLocks/>
          </p:cNvGrpSpPr>
          <p:nvPr/>
        </p:nvGrpSpPr>
        <p:grpSpPr bwMode="auto">
          <a:xfrm>
            <a:off x="2346325" y="4730751"/>
            <a:ext cx="647700" cy="417513"/>
            <a:chOff x="3053396" y="4304255"/>
            <a:chExt cx="648422" cy="418253"/>
          </a:xfrm>
        </p:grpSpPr>
        <p:sp>
          <p:nvSpPr>
            <p:cNvPr id="8522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3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6" name="Group 147"/>
          <p:cNvGrpSpPr>
            <a:grpSpLocks/>
          </p:cNvGrpSpPr>
          <p:nvPr/>
        </p:nvGrpSpPr>
        <p:grpSpPr bwMode="auto">
          <a:xfrm>
            <a:off x="8607425" y="2927351"/>
            <a:ext cx="649288" cy="417513"/>
            <a:chOff x="3053396" y="4304255"/>
            <a:chExt cx="648422" cy="418253"/>
          </a:xfrm>
        </p:grpSpPr>
        <p:sp>
          <p:nvSpPr>
            <p:cNvPr id="8522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2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7" name="Group 150"/>
          <p:cNvGrpSpPr>
            <a:grpSpLocks/>
          </p:cNvGrpSpPr>
          <p:nvPr/>
        </p:nvGrpSpPr>
        <p:grpSpPr bwMode="auto">
          <a:xfrm>
            <a:off x="4949825" y="2000251"/>
            <a:ext cx="649288" cy="417513"/>
            <a:chOff x="3053396" y="4304255"/>
            <a:chExt cx="648422" cy="418253"/>
          </a:xfrm>
        </p:grpSpPr>
        <p:sp>
          <p:nvSpPr>
            <p:cNvPr id="8522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2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8" name="Group 156"/>
          <p:cNvGrpSpPr>
            <a:grpSpLocks/>
          </p:cNvGrpSpPr>
          <p:nvPr/>
        </p:nvGrpSpPr>
        <p:grpSpPr bwMode="auto">
          <a:xfrm>
            <a:off x="5864225" y="1974851"/>
            <a:ext cx="649288" cy="417513"/>
            <a:chOff x="3053396" y="4304255"/>
            <a:chExt cx="648422" cy="418253"/>
          </a:xfrm>
        </p:grpSpPr>
        <p:sp>
          <p:nvSpPr>
            <p:cNvPr id="8522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2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49" name="Group 160"/>
          <p:cNvGrpSpPr>
            <a:grpSpLocks/>
          </p:cNvGrpSpPr>
          <p:nvPr/>
        </p:nvGrpSpPr>
        <p:grpSpPr bwMode="auto">
          <a:xfrm>
            <a:off x="8924925" y="5607051"/>
            <a:ext cx="649288" cy="417513"/>
            <a:chOff x="3053396" y="4304255"/>
            <a:chExt cx="648422" cy="418253"/>
          </a:xfrm>
        </p:grpSpPr>
        <p:sp>
          <p:nvSpPr>
            <p:cNvPr id="852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2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50" name="Group 163"/>
          <p:cNvGrpSpPr>
            <a:grpSpLocks/>
          </p:cNvGrpSpPr>
          <p:nvPr/>
        </p:nvGrpSpPr>
        <p:grpSpPr bwMode="auto">
          <a:xfrm>
            <a:off x="9763125" y="4959351"/>
            <a:ext cx="649288" cy="417513"/>
            <a:chOff x="3053396" y="4304255"/>
            <a:chExt cx="648422" cy="418253"/>
          </a:xfrm>
        </p:grpSpPr>
        <p:sp>
          <p:nvSpPr>
            <p:cNvPr id="8521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2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51" name="Group 169"/>
          <p:cNvGrpSpPr>
            <a:grpSpLocks/>
          </p:cNvGrpSpPr>
          <p:nvPr/>
        </p:nvGrpSpPr>
        <p:grpSpPr bwMode="auto">
          <a:xfrm>
            <a:off x="6689725" y="5848351"/>
            <a:ext cx="649288" cy="417513"/>
            <a:chOff x="3053396" y="4304255"/>
            <a:chExt cx="648422" cy="418253"/>
          </a:xfrm>
        </p:grpSpPr>
        <p:sp>
          <p:nvSpPr>
            <p:cNvPr id="852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1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52" name="Group 172"/>
          <p:cNvGrpSpPr>
            <a:grpSpLocks/>
          </p:cNvGrpSpPr>
          <p:nvPr/>
        </p:nvGrpSpPr>
        <p:grpSpPr bwMode="auto">
          <a:xfrm>
            <a:off x="5775325" y="5988051"/>
            <a:ext cx="649288" cy="417513"/>
            <a:chOff x="3053396" y="4304255"/>
            <a:chExt cx="648422" cy="418253"/>
          </a:xfrm>
        </p:grpSpPr>
        <p:sp>
          <p:nvSpPr>
            <p:cNvPr id="852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1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53" name="Group 175"/>
          <p:cNvGrpSpPr>
            <a:grpSpLocks/>
          </p:cNvGrpSpPr>
          <p:nvPr/>
        </p:nvGrpSpPr>
        <p:grpSpPr bwMode="auto">
          <a:xfrm>
            <a:off x="4556125" y="5835651"/>
            <a:ext cx="649288" cy="417513"/>
            <a:chOff x="3053396" y="4304255"/>
            <a:chExt cx="648422" cy="418253"/>
          </a:xfrm>
        </p:grpSpPr>
        <p:sp>
          <p:nvSpPr>
            <p:cNvPr id="852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21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85054" name="TextBox 4"/>
          <p:cNvSpPr txBox="1">
            <a:spLocks noChangeArrowheads="1"/>
          </p:cNvSpPr>
          <p:nvPr/>
        </p:nvSpPr>
        <p:spPr bwMode="auto">
          <a:xfrm rot="1053502">
            <a:off x="6964364" y="1900239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5" name="TextBox 179"/>
          <p:cNvSpPr txBox="1">
            <a:spLocks noChangeArrowheads="1"/>
          </p:cNvSpPr>
          <p:nvPr/>
        </p:nvSpPr>
        <p:spPr bwMode="auto">
          <a:xfrm rot="2829263">
            <a:off x="9250363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6" name="TextBox 180"/>
          <p:cNvSpPr txBox="1">
            <a:spLocks noChangeArrowheads="1"/>
          </p:cNvSpPr>
          <p:nvPr/>
        </p:nvSpPr>
        <p:spPr bwMode="auto">
          <a:xfrm rot="9845918">
            <a:off x="7918451" y="588486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7" name="TextBox 181"/>
          <p:cNvSpPr txBox="1">
            <a:spLocks noChangeArrowheads="1"/>
          </p:cNvSpPr>
          <p:nvPr/>
        </p:nvSpPr>
        <p:spPr bwMode="auto">
          <a:xfrm rot="-9948738">
            <a:off x="3551239" y="57896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8" name="TextBox 182"/>
          <p:cNvSpPr txBox="1">
            <a:spLocks noChangeArrowheads="1"/>
          </p:cNvSpPr>
          <p:nvPr/>
        </p:nvSpPr>
        <p:spPr bwMode="auto">
          <a:xfrm rot="-4992697">
            <a:off x="1964532" y="3482182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9" name="TextBox 183"/>
          <p:cNvSpPr txBox="1">
            <a:spLocks noChangeArrowheads="1"/>
          </p:cNvSpPr>
          <p:nvPr/>
        </p:nvSpPr>
        <p:spPr bwMode="auto">
          <a:xfrm rot="-1017263">
            <a:off x="4151314" y="1849439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5060" name="Straight Connector 12"/>
          <p:cNvCxnSpPr>
            <a:cxnSpLocks noChangeShapeType="1"/>
          </p:cNvCxnSpPr>
          <p:nvPr/>
        </p:nvCxnSpPr>
        <p:spPr bwMode="auto">
          <a:xfrm>
            <a:off x="3906839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1" name="Straight Connector 502"/>
          <p:cNvCxnSpPr>
            <a:cxnSpLocks noChangeShapeType="1"/>
          </p:cNvCxnSpPr>
          <p:nvPr/>
        </p:nvCxnSpPr>
        <p:spPr bwMode="auto">
          <a:xfrm>
            <a:off x="5440364" y="2411414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2" name="Straight Connector 503"/>
          <p:cNvCxnSpPr>
            <a:cxnSpLocks noChangeShapeType="1"/>
          </p:cNvCxnSpPr>
          <p:nvPr/>
        </p:nvCxnSpPr>
        <p:spPr bwMode="auto">
          <a:xfrm flipH="1">
            <a:off x="5949951" y="2389189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3" name="Straight Connector 504"/>
          <p:cNvCxnSpPr>
            <a:cxnSpLocks noChangeShapeType="1"/>
          </p:cNvCxnSpPr>
          <p:nvPr/>
        </p:nvCxnSpPr>
        <p:spPr bwMode="auto">
          <a:xfrm>
            <a:off x="8294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4" name="Straight Connector 505"/>
          <p:cNvCxnSpPr>
            <a:cxnSpLocks noChangeShapeType="1"/>
          </p:cNvCxnSpPr>
          <p:nvPr/>
        </p:nvCxnSpPr>
        <p:spPr bwMode="auto">
          <a:xfrm flipH="1">
            <a:off x="8661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5" name="Straight Connector 507"/>
          <p:cNvCxnSpPr>
            <a:cxnSpLocks noChangeShapeType="1"/>
          </p:cNvCxnSpPr>
          <p:nvPr/>
        </p:nvCxnSpPr>
        <p:spPr bwMode="auto">
          <a:xfrm flipH="1" flipV="1">
            <a:off x="8978901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Straight Connector 510"/>
          <p:cNvCxnSpPr>
            <a:cxnSpLocks noChangeShapeType="1"/>
          </p:cNvCxnSpPr>
          <p:nvPr/>
        </p:nvCxnSpPr>
        <p:spPr bwMode="auto">
          <a:xfrm flipH="1" flipV="1">
            <a:off x="5630864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7" name="Straight Connector 512"/>
          <p:cNvCxnSpPr>
            <a:cxnSpLocks noChangeShapeType="1"/>
          </p:cNvCxnSpPr>
          <p:nvPr/>
        </p:nvCxnSpPr>
        <p:spPr bwMode="auto">
          <a:xfrm flipV="1">
            <a:off x="3314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8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2908300" y="5018089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89BF72-27A0-46AD-9C7B-4C346FA7DD76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36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85071" name="Group 347"/>
          <p:cNvGrpSpPr>
            <a:grpSpLocks/>
          </p:cNvGrpSpPr>
          <p:nvPr/>
        </p:nvGrpSpPr>
        <p:grpSpPr bwMode="auto">
          <a:xfrm>
            <a:off x="8342314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2" name="Group 347"/>
          <p:cNvGrpSpPr>
            <a:grpSpLocks/>
          </p:cNvGrpSpPr>
          <p:nvPr/>
        </p:nvGrpSpPr>
        <p:grpSpPr bwMode="auto">
          <a:xfrm>
            <a:off x="8574089" y="4464051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3" name="Group 347"/>
          <p:cNvGrpSpPr>
            <a:grpSpLocks/>
          </p:cNvGrpSpPr>
          <p:nvPr/>
        </p:nvGrpSpPr>
        <p:grpSpPr bwMode="auto">
          <a:xfrm>
            <a:off x="6483351" y="4514851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74" name="Straight Connector 508"/>
          <p:cNvCxnSpPr>
            <a:cxnSpLocks noChangeShapeType="1"/>
          </p:cNvCxnSpPr>
          <p:nvPr/>
        </p:nvCxnSpPr>
        <p:spPr bwMode="auto">
          <a:xfrm flipH="1" flipV="1">
            <a:off x="8020050" y="4722814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75" name="Group 347"/>
          <p:cNvGrpSpPr>
            <a:grpSpLocks/>
          </p:cNvGrpSpPr>
          <p:nvPr/>
        </p:nvGrpSpPr>
        <p:grpSpPr bwMode="auto">
          <a:xfrm>
            <a:off x="3667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6" name="Group 347"/>
          <p:cNvGrpSpPr>
            <a:grpSpLocks/>
          </p:cNvGrpSpPr>
          <p:nvPr/>
        </p:nvGrpSpPr>
        <p:grpSpPr bwMode="auto">
          <a:xfrm>
            <a:off x="5268914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7" name="Group 439"/>
          <p:cNvGrpSpPr>
            <a:grpSpLocks/>
          </p:cNvGrpSpPr>
          <p:nvPr/>
        </p:nvGrpSpPr>
        <p:grpSpPr bwMode="auto">
          <a:xfrm>
            <a:off x="4405314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8" name="Group 347"/>
          <p:cNvGrpSpPr>
            <a:grpSpLocks/>
          </p:cNvGrpSpPr>
          <p:nvPr/>
        </p:nvGrpSpPr>
        <p:grpSpPr bwMode="auto">
          <a:xfrm>
            <a:off x="3359150" y="5056189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9" name="Group 347"/>
          <p:cNvGrpSpPr>
            <a:grpSpLocks/>
          </p:cNvGrpSpPr>
          <p:nvPr/>
        </p:nvGrpSpPr>
        <p:grpSpPr bwMode="auto">
          <a:xfrm>
            <a:off x="3994150" y="2832101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0" name="Group 347"/>
          <p:cNvGrpSpPr>
            <a:grpSpLocks/>
          </p:cNvGrpSpPr>
          <p:nvPr/>
        </p:nvGrpSpPr>
        <p:grpSpPr bwMode="auto">
          <a:xfrm>
            <a:off x="5635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1" name="Group 531"/>
          <p:cNvGrpSpPr>
            <a:grpSpLocks/>
          </p:cNvGrpSpPr>
          <p:nvPr/>
        </p:nvGrpSpPr>
        <p:grpSpPr bwMode="auto">
          <a:xfrm>
            <a:off x="7627939" y="4654551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2" name="Straight Connector 506"/>
          <p:cNvCxnSpPr>
            <a:cxnSpLocks noChangeShapeType="1"/>
          </p:cNvCxnSpPr>
          <p:nvPr/>
        </p:nvCxnSpPr>
        <p:spPr bwMode="auto">
          <a:xfrm flipH="1">
            <a:off x="9090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83" name="Group 166"/>
          <p:cNvGrpSpPr>
            <a:grpSpLocks/>
          </p:cNvGrpSpPr>
          <p:nvPr/>
        </p:nvGrpSpPr>
        <p:grpSpPr bwMode="auto">
          <a:xfrm>
            <a:off x="9534525" y="4044951"/>
            <a:ext cx="649288" cy="417513"/>
            <a:chOff x="3053396" y="4304255"/>
            <a:chExt cx="648422" cy="418253"/>
          </a:xfrm>
        </p:grpSpPr>
        <p:sp>
          <p:nvSpPr>
            <p:cNvPr id="851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12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84" name="Group 20"/>
          <p:cNvGrpSpPr>
            <a:grpSpLocks/>
          </p:cNvGrpSpPr>
          <p:nvPr/>
        </p:nvGrpSpPr>
        <p:grpSpPr bwMode="auto">
          <a:xfrm>
            <a:off x="6221413" y="2871789"/>
            <a:ext cx="2133600" cy="1082675"/>
            <a:chOff x="4696844" y="2871032"/>
            <a:chExt cx="2133865" cy="1082781"/>
          </a:xfrm>
        </p:grpSpPr>
        <p:grpSp>
          <p:nvGrpSpPr>
            <p:cNvPr id="8511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511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512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511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5" name="Group 39939"/>
          <p:cNvGrpSpPr>
            <a:grpSpLocks/>
          </p:cNvGrpSpPr>
          <p:nvPr/>
        </p:nvGrpSpPr>
        <p:grpSpPr bwMode="auto">
          <a:xfrm>
            <a:off x="3908425" y="3703639"/>
            <a:ext cx="2921000" cy="1411287"/>
            <a:chOff x="2577005" y="3679131"/>
            <a:chExt cx="2919566" cy="1413453"/>
          </a:xfrm>
        </p:grpSpPr>
        <p:cxnSp>
          <p:nvCxnSpPr>
            <p:cNvPr id="8511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6" name="Group 39937"/>
          <p:cNvGrpSpPr>
            <a:grpSpLocks/>
          </p:cNvGrpSpPr>
          <p:nvPr/>
        </p:nvGrpSpPr>
        <p:grpSpPr bwMode="auto">
          <a:xfrm>
            <a:off x="5430839" y="3883025"/>
            <a:ext cx="1379537" cy="674688"/>
            <a:chOff x="3962400" y="3676180"/>
            <a:chExt cx="1378622" cy="673930"/>
          </a:xfrm>
        </p:grpSpPr>
        <p:cxnSp>
          <p:nvCxnSpPr>
            <p:cNvPr id="8510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510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511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511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5109" name="Straight Connector 519"/>
            <p:cNvCxnSpPr>
              <a:cxnSpLocks noChangeShapeType="1"/>
              <a:stCxn id="8511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7" name="Straight Connector 500"/>
          <p:cNvCxnSpPr>
            <a:cxnSpLocks noChangeShapeType="1"/>
            <a:endCxn id="85090" idx="2"/>
          </p:cNvCxnSpPr>
          <p:nvPr/>
        </p:nvCxnSpPr>
        <p:spPr bwMode="auto">
          <a:xfrm>
            <a:off x="2971800" y="2921001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8" name="Straight Connector 501"/>
          <p:cNvCxnSpPr>
            <a:cxnSpLocks noChangeShapeType="1"/>
            <a:endCxn id="85090" idx="3"/>
          </p:cNvCxnSpPr>
          <p:nvPr/>
        </p:nvCxnSpPr>
        <p:spPr bwMode="auto">
          <a:xfrm>
            <a:off x="2751139" y="3201989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9" name="Straight Connector 514"/>
          <p:cNvCxnSpPr>
            <a:cxnSpLocks noChangeShapeType="1"/>
            <a:endCxn id="85090" idx="5"/>
          </p:cNvCxnSpPr>
          <p:nvPr/>
        </p:nvCxnSpPr>
        <p:spPr bwMode="auto">
          <a:xfrm flipV="1">
            <a:off x="2671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0" name="Oval 517"/>
          <p:cNvSpPr>
            <a:spLocks noChangeArrowheads="1"/>
          </p:cNvSpPr>
          <p:nvPr/>
        </p:nvSpPr>
        <p:spPr bwMode="auto">
          <a:xfrm rot="5400000">
            <a:off x="2383632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5091" name="Straight Connector 39941"/>
          <p:cNvCxnSpPr>
            <a:cxnSpLocks noChangeShapeType="1"/>
            <a:stCxn id="85090" idx="0"/>
            <a:endCxn id="350" idx="2"/>
          </p:cNvCxnSpPr>
          <p:nvPr/>
        </p:nvCxnSpPr>
        <p:spPr bwMode="auto">
          <a:xfrm flipV="1">
            <a:off x="3200401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2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3201989" y="4041776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93" name="Group 144"/>
          <p:cNvGrpSpPr>
            <a:grpSpLocks/>
          </p:cNvGrpSpPr>
          <p:nvPr/>
        </p:nvGrpSpPr>
        <p:grpSpPr bwMode="auto">
          <a:xfrm>
            <a:off x="2117725" y="4070351"/>
            <a:ext cx="647700" cy="417513"/>
            <a:chOff x="3053396" y="4304255"/>
            <a:chExt cx="648422" cy="418253"/>
          </a:xfrm>
        </p:grpSpPr>
        <p:sp>
          <p:nvSpPr>
            <p:cNvPr id="85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10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94" name="Group 131"/>
          <p:cNvGrpSpPr>
            <a:grpSpLocks/>
          </p:cNvGrpSpPr>
          <p:nvPr/>
        </p:nvGrpSpPr>
        <p:grpSpPr bwMode="auto">
          <a:xfrm>
            <a:off x="2193925" y="3041651"/>
            <a:ext cx="647700" cy="417513"/>
            <a:chOff x="3053396" y="4304255"/>
            <a:chExt cx="648422" cy="418253"/>
          </a:xfrm>
        </p:grpSpPr>
        <p:sp>
          <p:nvSpPr>
            <p:cNvPr id="85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10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5095" name="Group 153"/>
          <p:cNvGrpSpPr>
            <a:grpSpLocks/>
          </p:cNvGrpSpPr>
          <p:nvPr/>
        </p:nvGrpSpPr>
        <p:grpSpPr bwMode="auto">
          <a:xfrm>
            <a:off x="2574925" y="2647951"/>
            <a:ext cx="647700" cy="417513"/>
            <a:chOff x="3053396" y="4304255"/>
            <a:chExt cx="648422" cy="418253"/>
          </a:xfrm>
        </p:grpSpPr>
        <p:sp>
          <p:nvSpPr>
            <p:cNvPr id="85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cxnSp>
        <p:nvCxnSpPr>
          <p:cNvPr id="85096" name="Straight Connector 509"/>
          <p:cNvCxnSpPr>
            <a:cxnSpLocks noChangeShapeType="1"/>
            <a:endCxn id="85098" idx="5"/>
          </p:cNvCxnSpPr>
          <p:nvPr/>
        </p:nvCxnSpPr>
        <p:spPr bwMode="auto">
          <a:xfrm flipH="1" flipV="1">
            <a:off x="6608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7" name="Straight Connector 511"/>
          <p:cNvCxnSpPr>
            <a:cxnSpLocks noChangeShapeType="1"/>
          </p:cNvCxnSpPr>
          <p:nvPr/>
        </p:nvCxnSpPr>
        <p:spPr bwMode="auto">
          <a:xfrm flipV="1">
            <a:off x="4913314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8" name="Oval 6"/>
          <p:cNvSpPr>
            <a:spLocks noChangeArrowheads="1"/>
          </p:cNvSpPr>
          <p:nvPr/>
        </p:nvSpPr>
        <p:spPr bwMode="auto">
          <a:xfrm>
            <a:off x="4864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85099" name="TextBox 9"/>
          <p:cNvSpPr txBox="1">
            <a:spLocks noChangeArrowheads="1"/>
          </p:cNvSpPr>
          <p:nvPr/>
        </p:nvSpPr>
        <p:spPr bwMode="auto">
          <a:xfrm>
            <a:off x="5080000" y="5334000"/>
            <a:ext cx="152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>
                <a:solidFill>
                  <a:prstClr val="black"/>
                </a:solidFill>
              </a:rPr>
              <a:t>regional net</a:t>
            </a:r>
          </a:p>
        </p:txBody>
      </p:sp>
      <p:sp>
        <p:nvSpPr>
          <p:cNvPr id="85100" name="Rectangle 3"/>
          <p:cNvSpPr txBox="1">
            <a:spLocks noChangeArrowheads="1"/>
          </p:cNvSpPr>
          <p:nvPr/>
        </p:nvSpPr>
        <p:spPr bwMode="auto">
          <a:xfrm>
            <a:off x="1997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solidFill>
                  <a:prstClr val="black"/>
                </a:solidFill>
                <a:latin typeface="Gill Sans MT" panose="020B0502020104020203" pitchFamily="34" charset="0"/>
              </a:rPr>
              <a:t>… and regional networks may arise to connect access nets to ISPs </a:t>
            </a:r>
          </a:p>
        </p:txBody>
      </p:sp>
    </p:spTree>
    <p:extLst>
      <p:ext uri="{BB962C8B-B14F-4D97-AF65-F5344CB8AC3E}">
        <p14:creationId xmlns:p14="http://schemas.microsoft.com/office/powerpoint/2010/main" val="243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Oval 3"/>
          <p:cNvSpPr>
            <a:spLocks noChangeArrowheads="1"/>
          </p:cNvSpPr>
          <p:nvPr/>
        </p:nvSpPr>
        <p:spPr bwMode="auto">
          <a:xfrm>
            <a:off x="3044825" y="4203701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7042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4079876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3" name="Straight Connector 297"/>
          <p:cNvCxnSpPr>
            <a:cxnSpLocks noChangeShapeType="1"/>
          </p:cNvCxnSpPr>
          <p:nvPr/>
        </p:nvCxnSpPr>
        <p:spPr bwMode="auto">
          <a:xfrm>
            <a:off x="4583114" y="4724401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4" name="Straight Connector 298"/>
          <p:cNvCxnSpPr>
            <a:cxnSpLocks noChangeShapeType="1"/>
          </p:cNvCxnSpPr>
          <p:nvPr/>
        </p:nvCxnSpPr>
        <p:spPr bwMode="auto">
          <a:xfrm flipV="1">
            <a:off x="4400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5" name="Straight Connector 299"/>
          <p:cNvCxnSpPr>
            <a:cxnSpLocks noChangeShapeType="1"/>
          </p:cNvCxnSpPr>
          <p:nvPr/>
        </p:nvCxnSpPr>
        <p:spPr bwMode="auto">
          <a:xfrm flipV="1">
            <a:off x="4127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3841751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Straight Connector 301"/>
          <p:cNvCxnSpPr>
            <a:cxnSpLocks noChangeShapeType="1"/>
          </p:cNvCxnSpPr>
          <p:nvPr/>
        </p:nvCxnSpPr>
        <p:spPr bwMode="auto">
          <a:xfrm flipV="1">
            <a:off x="4597401" y="4967289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302"/>
          <p:cNvCxnSpPr>
            <a:cxnSpLocks noChangeShapeType="1"/>
          </p:cNvCxnSpPr>
          <p:nvPr/>
        </p:nvCxnSpPr>
        <p:spPr bwMode="auto">
          <a:xfrm flipH="1" flipV="1">
            <a:off x="5048251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303"/>
          <p:cNvCxnSpPr>
            <a:cxnSpLocks noChangeShapeType="1"/>
          </p:cNvCxnSpPr>
          <p:nvPr/>
        </p:nvCxnSpPr>
        <p:spPr bwMode="auto">
          <a:xfrm flipV="1">
            <a:off x="5035550" y="4619626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0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4081463" y="4494214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1" name="TextBox 39958"/>
          <p:cNvSpPr txBox="1">
            <a:spLocks noChangeArrowheads="1"/>
          </p:cNvSpPr>
          <p:nvPr/>
        </p:nvSpPr>
        <p:spPr bwMode="auto">
          <a:xfrm>
            <a:off x="3179763" y="4533901"/>
            <a:ext cx="976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C</a:t>
            </a:r>
          </a:p>
        </p:txBody>
      </p:sp>
      <p:grpSp>
        <p:nvGrpSpPr>
          <p:cNvPr id="87052" name="Group 347"/>
          <p:cNvGrpSpPr>
            <a:grpSpLocks/>
          </p:cNvGrpSpPr>
          <p:nvPr/>
        </p:nvGrpSpPr>
        <p:grpSpPr bwMode="auto">
          <a:xfrm>
            <a:off x="5056189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3" name="Group 347"/>
          <p:cNvGrpSpPr>
            <a:grpSpLocks/>
          </p:cNvGrpSpPr>
          <p:nvPr/>
        </p:nvGrpSpPr>
        <p:grpSpPr bwMode="auto">
          <a:xfrm>
            <a:off x="4587875" y="4773614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4" name="Group 347"/>
          <p:cNvGrpSpPr>
            <a:grpSpLocks/>
          </p:cNvGrpSpPr>
          <p:nvPr/>
        </p:nvGrpSpPr>
        <p:grpSpPr bwMode="auto">
          <a:xfrm>
            <a:off x="4148139" y="4560889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5" name="Group 347"/>
          <p:cNvGrpSpPr>
            <a:grpSpLocks/>
          </p:cNvGrpSpPr>
          <p:nvPr/>
        </p:nvGrpSpPr>
        <p:grpSpPr bwMode="auto">
          <a:xfrm>
            <a:off x="3941764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56" name="Oval 3"/>
          <p:cNvSpPr>
            <a:spLocks noChangeArrowheads="1"/>
          </p:cNvSpPr>
          <p:nvPr/>
        </p:nvSpPr>
        <p:spPr bwMode="auto">
          <a:xfrm>
            <a:off x="6138863" y="3649664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7057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7272339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Straight Connector 297"/>
          <p:cNvCxnSpPr>
            <a:cxnSpLocks noChangeShapeType="1"/>
          </p:cNvCxnSpPr>
          <p:nvPr/>
        </p:nvCxnSpPr>
        <p:spPr bwMode="auto">
          <a:xfrm>
            <a:off x="7823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9" name="Straight Connector 298"/>
          <p:cNvCxnSpPr>
            <a:cxnSpLocks noChangeShapeType="1"/>
          </p:cNvCxnSpPr>
          <p:nvPr/>
        </p:nvCxnSpPr>
        <p:spPr bwMode="auto">
          <a:xfrm flipV="1">
            <a:off x="7623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0" name="Straight Connector 299"/>
          <p:cNvCxnSpPr>
            <a:cxnSpLocks noChangeShapeType="1"/>
          </p:cNvCxnSpPr>
          <p:nvPr/>
        </p:nvCxnSpPr>
        <p:spPr bwMode="auto">
          <a:xfrm flipV="1">
            <a:off x="7324726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7011989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Straight Connector 301"/>
          <p:cNvCxnSpPr>
            <a:cxnSpLocks noChangeShapeType="1"/>
          </p:cNvCxnSpPr>
          <p:nvPr/>
        </p:nvCxnSpPr>
        <p:spPr bwMode="auto">
          <a:xfrm flipV="1">
            <a:off x="7839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Straight Connector 302"/>
          <p:cNvCxnSpPr>
            <a:cxnSpLocks noChangeShapeType="1"/>
          </p:cNvCxnSpPr>
          <p:nvPr/>
        </p:nvCxnSpPr>
        <p:spPr bwMode="auto">
          <a:xfrm flipH="1" flipV="1">
            <a:off x="8302626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Straight Connector 303"/>
          <p:cNvCxnSpPr>
            <a:cxnSpLocks noChangeShapeType="1"/>
          </p:cNvCxnSpPr>
          <p:nvPr/>
        </p:nvCxnSpPr>
        <p:spPr bwMode="auto">
          <a:xfrm flipV="1">
            <a:off x="8318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7273926" y="3943351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6" name="TextBox 39958"/>
          <p:cNvSpPr txBox="1">
            <a:spLocks noChangeArrowheads="1"/>
          </p:cNvSpPr>
          <p:nvPr/>
        </p:nvSpPr>
        <p:spPr bwMode="auto">
          <a:xfrm>
            <a:off x="6288088" y="3983039"/>
            <a:ext cx="958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B</a:t>
            </a:r>
          </a:p>
        </p:txBody>
      </p:sp>
      <p:grpSp>
        <p:nvGrpSpPr>
          <p:cNvPr id="87067" name="Group 347"/>
          <p:cNvGrpSpPr>
            <a:grpSpLocks/>
          </p:cNvGrpSpPr>
          <p:nvPr/>
        </p:nvGrpSpPr>
        <p:grpSpPr bwMode="auto">
          <a:xfrm>
            <a:off x="6821489" y="3752851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8" name="Group 347"/>
          <p:cNvGrpSpPr>
            <a:grpSpLocks/>
          </p:cNvGrpSpPr>
          <p:nvPr/>
        </p:nvGrpSpPr>
        <p:grpSpPr bwMode="auto">
          <a:xfrm>
            <a:off x="7827964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9" name="Group 347"/>
          <p:cNvGrpSpPr>
            <a:grpSpLocks/>
          </p:cNvGrpSpPr>
          <p:nvPr/>
        </p:nvGrpSpPr>
        <p:grpSpPr bwMode="auto">
          <a:xfrm>
            <a:off x="7346951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70" name="Group 347"/>
          <p:cNvGrpSpPr>
            <a:grpSpLocks/>
          </p:cNvGrpSpPr>
          <p:nvPr/>
        </p:nvGrpSpPr>
        <p:grpSpPr bwMode="auto">
          <a:xfrm>
            <a:off x="7121526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71" name="Oval 3"/>
          <p:cNvSpPr>
            <a:spLocks noChangeArrowheads="1"/>
          </p:cNvSpPr>
          <p:nvPr/>
        </p:nvSpPr>
        <p:spPr bwMode="auto">
          <a:xfrm>
            <a:off x="3257550" y="2725739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7072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4481514" y="2968626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Straight Connector 297"/>
          <p:cNvCxnSpPr>
            <a:cxnSpLocks noChangeShapeType="1"/>
          </p:cNvCxnSpPr>
          <p:nvPr/>
        </p:nvCxnSpPr>
        <p:spPr bwMode="auto">
          <a:xfrm>
            <a:off x="5075239" y="3268664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Straight Connector 298"/>
          <p:cNvCxnSpPr>
            <a:cxnSpLocks noChangeShapeType="1"/>
          </p:cNvCxnSpPr>
          <p:nvPr/>
        </p:nvCxnSpPr>
        <p:spPr bwMode="auto">
          <a:xfrm flipV="1">
            <a:off x="4859339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Straight Connector 299"/>
          <p:cNvCxnSpPr>
            <a:cxnSpLocks noChangeShapeType="1"/>
          </p:cNvCxnSpPr>
          <p:nvPr/>
        </p:nvCxnSpPr>
        <p:spPr bwMode="auto">
          <a:xfrm flipV="1">
            <a:off x="4538663" y="3297239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4200525" y="3597276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Straight Connector 301"/>
          <p:cNvCxnSpPr>
            <a:cxnSpLocks noChangeShapeType="1"/>
          </p:cNvCxnSpPr>
          <p:nvPr/>
        </p:nvCxnSpPr>
        <p:spPr bwMode="auto">
          <a:xfrm flipV="1">
            <a:off x="5092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Straight Connector 302"/>
          <p:cNvCxnSpPr>
            <a:cxnSpLocks noChangeShapeType="1"/>
          </p:cNvCxnSpPr>
          <p:nvPr/>
        </p:nvCxnSpPr>
        <p:spPr bwMode="auto">
          <a:xfrm flipH="1" flipV="1">
            <a:off x="5624513" y="3508376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Straight Connector 303"/>
          <p:cNvCxnSpPr>
            <a:cxnSpLocks noChangeShapeType="1"/>
          </p:cNvCxnSpPr>
          <p:nvPr/>
        </p:nvCxnSpPr>
        <p:spPr bwMode="auto">
          <a:xfrm flipV="1">
            <a:off x="5610226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4483101" y="3028951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1" name="TextBox 39958"/>
          <p:cNvSpPr txBox="1">
            <a:spLocks noChangeArrowheads="1"/>
          </p:cNvSpPr>
          <p:nvPr/>
        </p:nvSpPr>
        <p:spPr bwMode="auto">
          <a:xfrm>
            <a:off x="3417889" y="3070226"/>
            <a:ext cx="94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black"/>
                </a:solidFill>
              </a:rPr>
              <a:t>ISP A</a:t>
            </a:r>
          </a:p>
        </p:txBody>
      </p:sp>
      <p:grpSp>
        <p:nvGrpSpPr>
          <p:cNvPr id="87082" name="Group 347"/>
          <p:cNvGrpSpPr>
            <a:grpSpLocks/>
          </p:cNvGrpSpPr>
          <p:nvPr/>
        </p:nvGrpSpPr>
        <p:grpSpPr bwMode="auto">
          <a:xfrm>
            <a:off x="5884864" y="3562351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3" name="Group 347"/>
          <p:cNvGrpSpPr>
            <a:grpSpLocks/>
          </p:cNvGrpSpPr>
          <p:nvPr/>
        </p:nvGrpSpPr>
        <p:grpSpPr bwMode="auto">
          <a:xfrm>
            <a:off x="5081588" y="3321051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4" name="Group 347"/>
          <p:cNvGrpSpPr>
            <a:grpSpLocks/>
          </p:cNvGrpSpPr>
          <p:nvPr/>
        </p:nvGrpSpPr>
        <p:grpSpPr bwMode="auto">
          <a:xfrm>
            <a:off x="4560889" y="3098801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5" name="Group 347"/>
          <p:cNvGrpSpPr>
            <a:grpSpLocks/>
          </p:cNvGrpSpPr>
          <p:nvPr/>
        </p:nvGrpSpPr>
        <p:grpSpPr bwMode="auto">
          <a:xfrm>
            <a:off x="4318000" y="3405189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6" name="Group 347"/>
          <p:cNvGrpSpPr>
            <a:grpSpLocks/>
          </p:cNvGrpSpPr>
          <p:nvPr/>
        </p:nvGrpSpPr>
        <p:grpSpPr bwMode="auto">
          <a:xfrm>
            <a:off x="4865689" y="3759201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7" name="Group 347"/>
          <p:cNvGrpSpPr>
            <a:grpSpLocks/>
          </p:cNvGrpSpPr>
          <p:nvPr/>
        </p:nvGrpSpPr>
        <p:grpSpPr bwMode="auto">
          <a:xfrm>
            <a:off x="3629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7090" name="Group 2"/>
          <p:cNvGrpSpPr>
            <a:grpSpLocks/>
          </p:cNvGrpSpPr>
          <p:nvPr/>
        </p:nvGrpSpPr>
        <p:grpSpPr bwMode="auto">
          <a:xfrm>
            <a:off x="3349625" y="2241551"/>
            <a:ext cx="647700" cy="417513"/>
            <a:chOff x="3053396" y="4304255"/>
            <a:chExt cx="648422" cy="418253"/>
          </a:xfrm>
        </p:grpSpPr>
        <p:sp>
          <p:nvSpPr>
            <p:cNvPr id="8728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8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1" name="Group 135"/>
          <p:cNvGrpSpPr>
            <a:grpSpLocks/>
          </p:cNvGrpSpPr>
          <p:nvPr/>
        </p:nvGrpSpPr>
        <p:grpSpPr bwMode="auto">
          <a:xfrm>
            <a:off x="7858125" y="2495551"/>
            <a:ext cx="649288" cy="417513"/>
            <a:chOff x="3053396" y="4304255"/>
            <a:chExt cx="648422" cy="418253"/>
          </a:xfrm>
        </p:grpSpPr>
        <p:sp>
          <p:nvSpPr>
            <p:cNvPr id="8728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8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2" name="Group 138"/>
          <p:cNvGrpSpPr>
            <a:grpSpLocks/>
          </p:cNvGrpSpPr>
          <p:nvPr/>
        </p:nvGrpSpPr>
        <p:grpSpPr bwMode="auto">
          <a:xfrm>
            <a:off x="2765425" y="5353051"/>
            <a:ext cx="647700" cy="417513"/>
            <a:chOff x="3053396" y="4304255"/>
            <a:chExt cx="648422" cy="418253"/>
          </a:xfrm>
        </p:grpSpPr>
        <p:sp>
          <p:nvSpPr>
            <p:cNvPr id="8728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8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3" name="Group 141"/>
          <p:cNvGrpSpPr>
            <a:grpSpLocks/>
          </p:cNvGrpSpPr>
          <p:nvPr/>
        </p:nvGrpSpPr>
        <p:grpSpPr bwMode="auto">
          <a:xfrm>
            <a:off x="2346325" y="4730751"/>
            <a:ext cx="647700" cy="417513"/>
            <a:chOff x="3053396" y="4304255"/>
            <a:chExt cx="648422" cy="418253"/>
          </a:xfrm>
        </p:grpSpPr>
        <p:sp>
          <p:nvSpPr>
            <p:cNvPr id="8727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8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4" name="Group 147"/>
          <p:cNvGrpSpPr>
            <a:grpSpLocks/>
          </p:cNvGrpSpPr>
          <p:nvPr/>
        </p:nvGrpSpPr>
        <p:grpSpPr bwMode="auto">
          <a:xfrm>
            <a:off x="8607425" y="2927351"/>
            <a:ext cx="649288" cy="417513"/>
            <a:chOff x="3053396" y="4304255"/>
            <a:chExt cx="648422" cy="418253"/>
          </a:xfrm>
        </p:grpSpPr>
        <p:sp>
          <p:nvSpPr>
            <p:cNvPr id="8727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7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5" name="Group 150"/>
          <p:cNvGrpSpPr>
            <a:grpSpLocks/>
          </p:cNvGrpSpPr>
          <p:nvPr/>
        </p:nvGrpSpPr>
        <p:grpSpPr bwMode="auto">
          <a:xfrm>
            <a:off x="4949825" y="2000251"/>
            <a:ext cx="649288" cy="417513"/>
            <a:chOff x="3053396" y="4304255"/>
            <a:chExt cx="648422" cy="418253"/>
          </a:xfrm>
        </p:grpSpPr>
        <p:sp>
          <p:nvSpPr>
            <p:cNvPr id="8727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7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6" name="Group 156"/>
          <p:cNvGrpSpPr>
            <a:grpSpLocks/>
          </p:cNvGrpSpPr>
          <p:nvPr/>
        </p:nvGrpSpPr>
        <p:grpSpPr bwMode="auto">
          <a:xfrm>
            <a:off x="5864225" y="1974851"/>
            <a:ext cx="649288" cy="417513"/>
            <a:chOff x="3053396" y="4304255"/>
            <a:chExt cx="648422" cy="418253"/>
          </a:xfrm>
        </p:grpSpPr>
        <p:sp>
          <p:nvSpPr>
            <p:cNvPr id="8727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7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7" name="Group 160"/>
          <p:cNvGrpSpPr>
            <a:grpSpLocks/>
          </p:cNvGrpSpPr>
          <p:nvPr/>
        </p:nvGrpSpPr>
        <p:grpSpPr bwMode="auto">
          <a:xfrm>
            <a:off x="8924925" y="5607051"/>
            <a:ext cx="649288" cy="417513"/>
            <a:chOff x="3053396" y="4304255"/>
            <a:chExt cx="648422" cy="418253"/>
          </a:xfrm>
        </p:grpSpPr>
        <p:sp>
          <p:nvSpPr>
            <p:cNvPr id="872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7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8" name="Group 163"/>
          <p:cNvGrpSpPr>
            <a:grpSpLocks/>
          </p:cNvGrpSpPr>
          <p:nvPr/>
        </p:nvGrpSpPr>
        <p:grpSpPr bwMode="auto">
          <a:xfrm>
            <a:off x="9763125" y="4959351"/>
            <a:ext cx="649288" cy="417513"/>
            <a:chOff x="3053396" y="4304255"/>
            <a:chExt cx="648422" cy="418253"/>
          </a:xfrm>
        </p:grpSpPr>
        <p:sp>
          <p:nvSpPr>
            <p:cNvPr id="8726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7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099" name="Group 169"/>
          <p:cNvGrpSpPr>
            <a:grpSpLocks/>
          </p:cNvGrpSpPr>
          <p:nvPr/>
        </p:nvGrpSpPr>
        <p:grpSpPr bwMode="auto">
          <a:xfrm>
            <a:off x="6689725" y="5848351"/>
            <a:ext cx="649288" cy="417513"/>
            <a:chOff x="3053396" y="4304255"/>
            <a:chExt cx="648422" cy="418253"/>
          </a:xfrm>
        </p:grpSpPr>
        <p:sp>
          <p:nvSpPr>
            <p:cNvPr id="8726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6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100" name="Group 172"/>
          <p:cNvGrpSpPr>
            <a:grpSpLocks/>
          </p:cNvGrpSpPr>
          <p:nvPr/>
        </p:nvGrpSpPr>
        <p:grpSpPr bwMode="auto">
          <a:xfrm>
            <a:off x="5775325" y="5988051"/>
            <a:ext cx="649288" cy="417513"/>
            <a:chOff x="3053396" y="4304255"/>
            <a:chExt cx="648422" cy="418253"/>
          </a:xfrm>
        </p:grpSpPr>
        <p:sp>
          <p:nvSpPr>
            <p:cNvPr id="8726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6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101" name="Group 175"/>
          <p:cNvGrpSpPr>
            <a:grpSpLocks/>
          </p:cNvGrpSpPr>
          <p:nvPr/>
        </p:nvGrpSpPr>
        <p:grpSpPr bwMode="auto">
          <a:xfrm>
            <a:off x="4556125" y="5835651"/>
            <a:ext cx="649288" cy="417513"/>
            <a:chOff x="3053396" y="4304255"/>
            <a:chExt cx="648422" cy="418253"/>
          </a:xfrm>
        </p:grpSpPr>
        <p:sp>
          <p:nvSpPr>
            <p:cNvPr id="8726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26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sp>
        <p:nvSpPr>
          <p:cNvPr id="87102" name="TextBox 4"/>
          <p:cNvSpPr txBox="1">
            <a:spLocks noChangeArrowheads="1"/>
          </p:cNvSpPr>
          <p:nvPr/>
        </p:nvSpPr>
        <p:spPr bwMode="auto">
          <a:xfrm rot="1053502">
            <a:off x="6964364" y="1900239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3" name="TextBox 179"/>
          <p:cNvSpPr txBox="1">
            <a:spLocks noChangeArrowheads="1"/>
          </p:cNvSpPr>
          <p:nvPr/>
        </p:nvSpPr>
        <p:spPr bwMode="auto">
          <a:xfrm rot="2829263">
            <a:off x="9250363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4" name="TextBox 180"/>
          <p:cNvSpPr txBox="1">
            <a:spLocks noChangeArrowheads="1"/>
          </p:cNvSpPr>
          <p:nvPr/>
        </p:nvSpPr>
        <p:spPr bwMode="auto">
          <a:xfrm rot="9845918">
            <a:off x="7918451" y="5884864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5" name="TextBox 181"/>
          <p:cNvSpPr txBox="1">
            <a:spLocks noChangeArrowheads="1"/>
          </p:cNvSpPr>
          <p:nvPr/>
        </p:nvSpPr>
        <p:spPr bwMode="auto">
          <a:xfrm rot="-9948738">
            <a:off x="3551239" y="57896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6" name="TextBox 182"/>
          <p:cNvSpPr txBox="1">
            <a:spLocks noChangeArrowheads="1"/>
          </p:cNvSpPr>
          <p:nvPr/>
        </p:nvSpPr>
        <p:spPr bwMode="auto">
          <a:xfrm rot="-4992697">
            <a:off x="1964532" y="3482182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7" name="TextBox 183"/>
          <p:cNvSpPr txBox="1">
            <a:spLocks noChangeArrowheads="1"/>
          </p:cNvSpPr>
          <p:nvPr/>
        </p:nvSpPr>
        <p:spPr bwMode="auto">
          <a:xfrm rot="-1017263">
            <a:off x="4151314" y="1849439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7108" name="Straight Connector 12"/>
          <p:cNvCxnSpPr>
            <a:cxnSpLocks noChangeShapeType="1"/>
          </p:cNvCxnSpPr>
          <p:nvPr/>
        </p:nvCxnSpPr>
        <p:spPr bwMode="auto">
          <a:xfrm>
            <a:off x="3906839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09" name="Straight Connector 502"/>
          <p:cNvCxnSpPr>
            <a:cxnSpLocks noChangeShapeType="1"/>
          </p:cNvCxnSpPr>
          <p:nvPr/>
        </p:nvCxnSpPr>
        <p:spPr bwMode="auto">
          <a:xfrm>
            <a:off x="5440364" y="2411414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0" name="Straight Connector 503"/>
          <p:cNvCxnSpPr>
            <a:cxnSpLocks noChangeShapeType="1"/>
          </p:cNvCxnSpPr>
          <p:nvPr/>
        </p:nvCxnSpPr>
        <p:spPr bwMode="auto">
          <a:xfrm flipH="1">
            <a:off x="5949951" y="2389189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1" name="Straight Connector 504"/>
          <p:cNvCxnSpPr>
            <a:cxnSpLocks noChangeShapeType="1"/>
          </p:cNvCxnSpPr>
          <p:nvPr/>
        </p:nvCxnSpPr>
        <p:spPr bwMode="auto">
          <a:xfrm>
            <a:off x="8294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2" name="Straight Connector 505"/>
          <p:cNvCxnSpPr>
            <a:cxnSpLocks noChangeShapeType="1"/>
          </p:cNvCxnSpPr>
          <p:nvPr/>
        </p:nvCxnSpPr>
        <p:spPr bwMode="auto">
          <a:xfrm flipH="1">
            <a:off x="8661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3" name="Straight Connector 507"/>
          <p:cNvCxnSpPr>
            <a:cxnSpLocks noChangeShapeType="1"/>
          </p:cNvCxnSpPr>
          <p:nvPr/>
        </p:nvCxnSpPr>
        <p:spPr bwMode="auto">
          <a:xfrm flipH="1" flipV="1">
            <a:off x="8978901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4" name="Straight Connector 510"/>
          <p:cNvCxnSpPr>
            <a:cxnSpLocks noChangeShapeType="1"/>
          </p:cNvCxnSpPr>
          <p:nvPr/>
        </p:nvCxnSpPr>
        <p:spPr bwMode="auto">
          <a:xfrm flipH="1" flipV="1">
            <a:off x="5630864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5" name="Straight Connector 512"/>
          <p:cNvCxnSpPr>
            <a:cxnSpLocks noChangeShapeType="1"/>
          </p:cNvCxnSpPr>
          <p:nvPr/>
        </p:nvCxnSpPr>
        <p:spPr bwMode="auto">
          <a:xfrm flipV="1">
            <a:off x="3314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6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2908300" y="5018089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A40DC0-E086-4212-A826-8D9B2CB84468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37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87119" name="Group 347"/>
          <p:cNvGrpSpPr>
            <a:grpSpLocks/>
          </p:cNvGrpSpPr>
          <p:nvPr/>
        </p:nvGrpSpPr>
        <p:grpSpPr bwMode="auto">
          <a:xfrm>
            <a:off x="8342314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0" name="Group 347"/>
          <p:cNvGrpSpPr>
            <a:grpSpLocks/>
          </p:cNvGrpSpPr>
          <p:nvPr/>
        </p:nvGrpSpPr>
        <p:grpSpPr bwMode="auto">
          <a:xfrm>
            <a:off x="8574089" y="4464051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1" name="Group 347"/>
          <p:cNvGrpSpPr>
            <a:grpSpLocks/>
          </p:cNvGrpSpPr>
          <p:nvPr/>
        </p:nvGrpSpPr>
        <p:grpSpPr bwMode="auto">
          <a:xfrm>
            <a:off x="6483351" y="4514851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22" name="Straight Connector 508"/>
          <p:cNvCxnSpPr>
            <a:cxnSpLocks noChangeShapeType="1"/>
          </p:cNvCxnSpPr>
          <p:nvPr/>
        </p:nvCxnSpPr>
        <p:spPr bwMode="auto">
          <a:xfrm flipH="1" flipV="1">
            <a:off x="8020050" y="4722814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23" name="Group 347"/>
          <p:cNvGrpSpPr>
            <a:grpSpLocks/>
          </p:cNvGrpSpPr>
          <p:nvPr/>
        </p:nvGrpSpPr>
        <p:grpSpPr bwMode="auto">
          <a:xfrm>
            <a:off x="3667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4" name="Group 347"/>
          <p:cNvGrpSpPr>
            <a:grpSpLocks/>
          </p:cNvGrpSpPr>
          <p:nvPr/>
        </p:nvGrpSpPr>
        <p:grpSpPr bwMode="auto">
          <a:xfrm>
            <a:off x="5268914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5" name="Group 439"/>
          <p:cNvGrpSpPr>
            <a:grpSpLocks/>
          </p:cNvGrpSpPr>
          <p:nvPr/>
        </p:nvGrpSpPr>
        <p:grpSpPr bwMode="auto">
          <a:xfrm>
            <a:off x="4405314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6" name="Group 347"/>
          <p:cNvGrpSpPr>
            <a:grpSpLocks/>
          </p:cNvGrpSpPr>
          <p:nvPr/>
        </p:nvGrpSpPr>
        <p:grpSpPr bwMode="auto">
          <a:xfrm>
            <a:off x="3359150" y="5056189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7" name="Group 347"/>
          <p:cNvGrpSpPr>
            <a:grpSpLocks/>
          </p:cNvGrpSpPr>
          <p:nvPr/>
        </p:nvGrpSpPr>
        <p:grpSpPr bwMode="auto">
          <a:xfrm>
            <a:off x="3994150" y="2832101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8" name="Group 347"/>
          <p:cNvGrpSpPr>
            <a:grpSpLocks/>
          </p:cNvGrpSpPr>
          <p:nvPr/>
        </p:nvGrpSpPr>
        <p:grpSpPr bwMode="auto">
          <a:xfrm>
            <a:off x="5635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9" name="Group 531"/>
          <p:cNvGrpSpPr>
            <a:grpSpLocks/>
          </p:cNvGrpSpPr>
          <p:nvPr/>
        </p:nvGrpSpPr>
        <p:grpSpPr bwMode="auto">
          <a:xfrm>
            <a:off x="7627939" y="4654551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0" name="Straight Connector 506"/>
          <p:cNvCxnSpPr>
            <a:cxnSpLocks noChangeShapeType="1"/>
          </p:cNvCxnSpPr>
          <p:nvPr/>
        </p:nvCxnSpPr>
        <p:spPr bwMode="auto">
          <a:xfrm flipH="1">
            <a:off x="9090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31" name="Group 166"/>
          <p:cNvGrpSpPr>
            <a:grpSpLocks/>
          </p:cNvGrpSpPr>
          <p:nvPr/>
        </p:nvGrpSpPr>
        <p:grpSpPr bwMode="auto">
          <a:xfrm>
            <a:off x="9534525" y="4044951"/>
            <a:ext cx="649288" cy="417513"/>
            <a:chOff x="3053396" y="4304255"/>
            <a:chExt cx="648422" cy="418253"/>
          </a:xfrm>
        </p:grpSpPr>
        <p:sp>
          <p:nvSpPr>
            <p:cNvPr id="871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17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132" name="Group 20"/>
          <p:cNvGrpSpPr>
            <a:grpSpLocks/>
          </p:cNvGrpSpPr>
          <p:nvPr/>
        </p:nvGrpSpPr>
        <p:grpSpPr bwMode="auto">
          <a:xfrm>
            <a:off x="6221413" y="2871789"/>
            <a:ext cx="2133600" cy="1082675"/>
            <a:chOff x="4696844" y="2871032"/>
            <a:chExt cx="2133865" cy="1082781"/>
          </a:xfrm>
        </p:grpSpPr>
        <p:grpSp>
          <p:nvGrpSpPr>
            <p:cNvPr id="8716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716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717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716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3" name="Group 39939"/>
          <p:cNvGrpSpPr>
            <a:grpSpLocks/>
          </p:cNvGrpSpPr>
          <p:nvPr/>
        </p:nvGrpSpPr>
        <p:grpSpPr bwMode="auto">
          <a:xfrm>
            <a:off x="3908425" y="3703639"/>
            <a:ext cx="2921000" cy="1411287"/>
            <a:chOff x="2577005" y="3679131"/>
            <a:chExt cx="2919566" cy="1413453"/>
          </a:xfrm>
        </p:grpSpPr>
        <p:cxnSp>
          <p:nvCxnSpPr>
            <p:cNvPr id="8716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4" name="Group 39937"/>
          <p:cNvGrpSpPr>
            <a:grpSpLocks/>
          </p:cNvGrpSpPr>
          <p:nvPr/>
        </p:nvGrpSpPr>
        <p:grpSpPr bwMode="auto">
          <a:xfrm>
            <a:off x="5430839" y="3883025"/>
            <a:ext cx="1379537" cy="674688"/>
            <a:chOff x="3962400" y="3676180"/>
            <a:chExt cx="1378622" cy="673930"/>
          </a:xfrm>
        </p:grpSpPr>
        <p:cxnSp>
          <p:nvCxnSpPr>
            <p:cNvPr id="8715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715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716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716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prstClr val="white"/>
                    </a:solidFill>
                  </a:rPr>
                  <a:t>IXP</a:t>
                </a:r>
              </a:p>
            </p:txBody>
          </p:sp>
        </p:grpSp>
        <p:cxnSp>
          <p:nvCxnSpPr>
            <p:cNvPr id="87159" name="Straight Connector 519"/>
            <p:cNvCxnSpPr>
              <a:cxnSpLocks noChangeShapeType="1"/>
              <a:stCxn id="8716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5" name="Straight Connector 500"/>
          <p:cNvCxnSpPr>
            <a:cxnSpLocks noChangeShapeType="1"/>
            <a:endCxn id="87138" idx="2"/>
          </p:cNvCxnSpPr>
          <p:nvPr/>
        </p:nvCxnSpPr>
        <p:spPr bwMode="auto">
          <a:xfrm>
            <a:off x="2971800" y="2921001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6" name="Straight Connector 501"/>
          <p:cNvCxnSpPr>
            <a:cxnSpLocks noChangeShapeType="1"/>
            <a:endCxn id="87138" idx="3"/>
          </p:cNvCxnSpPr>
          <p:nvPr/>
        </p:nvCxnSpPr>
        <p:spPr bwMode="auto">
          <a:xfrm>
            <a:off x="2751139" y="3201989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7" name="Straight Connector 514"/>
          <p:cNvCxnSpPr>
            <a:cxnSpLocks noChangeShapeType="1"/>
            <a:endCxn id="87138" idx="5"/>
          </p:cNvCxnSpPr>
          <p:nvPr/>
        </p:nvCxnSpPr>
        <p:spPr bwMode="auto">
          <a:xfrm flipV="1">
            <a:off x="2671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38" name="Oval 517"/>
          <p:cNvSpPr>
            <a:spLocks noChangeArrowheads="1"/>
          </p:cNvSpPr>
          <p:nvPr/>
        </p:nvSpPr>
        <p:spPr bwMode="auto">
          <a:xfrm rot="5400000">
            <a:off x="2383632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cxnSp>
        <p:nvCxnSpPr>
          <p:cNvPr id="87139" name="Straight Connector 39941"/>
          <p:cNvCxnSpPr>
            <a:cxnSpLocks noChangeShapeType="1"/>
            <a:stCxn id="87138" idx="0"/>
            <a:endCxn id="350" idx="2"/>
          </p:cNvCxnSpPr>
          <p:nvPr/>
        </p:nvCxnSpPr>
        <p:spPr bwMode="auto">
          <a:xfrm flipV="1">
            <a:off x="3200401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0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3201989" y="4041776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41" name="Group 144"/>
          <p:cNvGrpSpPr>
            <a:grpSpLocks/>
          </p:cNvGrpSpPr>
          <p:nvPr/>
        </p:nvGrpSpPr>
        <p:grpSpPr bwMode="auto">
          <a:xfrm>
            <a:off x="2117725" y="4070351"/>
            <a:ext cx="647700" cy="417513"/>
            <a:chOff x="3053396" y="4304255"/>
            <a:chExt cx="648422" cy="418253"/>
          </a:xfrm>
        </p:grpSpPr>
        <p:sp>
          <p:nvSpPr>
            <p:cNvPr id="8715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15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142" name="Group 131"/>
          <p:cNvGrpSpPr>
            <a:grpSpLocks/>
          </p:cNvGrpSpPr>
          <p:nvPr/>
        </p:nvGrpSpPr>
        <p:grpSpPr bwMode="auto">
          <a:xfrm>
            <a:off x="2193925" y="3041651"/>
            <a:ext cx="647700" cy="417513"/>
            <a:chOff x="3053396" y="4304255"/>
            <a:chExt cx="648422" cy="418253"/>
          </a:xfrm>
        </p:grpSpPr>
        <p:sp>
          <p:nvSpPr>
            <p:cNvPr id="8715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15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grpSp>
        <p:nvGrpSpPr>
          <p:cNvPr id="87143" name="Group 153"/>
          <p:cNvGrpSpPr>
            <a:grpSpLocks/>
          </p:cNvGrpSpPr>
          <p:nvPr/>
        </p:nvGrpSpPr>
        <p:grpSpPr bwMode="auto">
          <a:xfrm>
            <a:off x="2574925" y="2647951"/>
            <a:ext cx="647700" cy="417513"/>
            <a:chOff x="3053396" y="4304255"/>
            <a:chExt cx="648422" cy="418253"/>
          </a:xfrm>
        </p:grpSpPr>
        <p:sp>
          <p:nvSpPr>
            <p:cNvPr id="8715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15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>
                  <a:solidFill>
                    <a:prstClr val="black"/>
                  </a:solidFill>
                </a:rPr>
                <a:t>net</a:t>
              </a:r>
            </a:p>
          </p:txBody>
        </p:sp>
      </p:grpSp>
      <p:cxnSp>
        <p:nvCxnSpPr>
          <p:cNvPr id="87144" name="Straight Connector 509"/>
          <p:cNvCxnSpPr>
            <a:cxnSpLocks noChangeShapeType="1"/>
            <a:endCxn id="87146" idx="5"/>
          </p:cNvCxnSpPr>
          <p:nvPr/>
        </p:nvCxnSpPr>
        <p:spPr bwMode="auto">
          <a:xfrm flipH="1" flipV="1">
            <a:off x="6608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5" name="Straight Connector 511"/>
          <p:cNvCxnSpPr>
            <a:cxnSpLocks noChangeShapeType="1"/>
          </p:cNvCxnSpPr>
          <p:nvPr/>
        </p:nvCxnSpPr>
        <p:spPr bwMode="auto">
          <a:xfrm flipV="1">
            <a:off x="4913314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46" name="Oval 6"/>
          <p:cNvSpPr>
            <a:spLocks noChangeArrowheads="1"/>
          </p:cNvSpPr>
          <p:nvPr/>
        </p:nvSpPr>
        <p:spPr bwMode="auto">
          <a:xfrm>
            <a:off x="4864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87147" name="TextBox 9"/>
          <p:cNvSpPr txBox="1">
            <a:spLocks noChangeArrowheads="1"/>
          </p:cNvSpPr>
          <p:nvPr/>
        </p:nvSpPr>
        <p:spPr bwMode="auto">
          <a:xfrm>
            <a:off x="5080000" y="5334000"/>
            <a:ext cx="152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>
                <a:solidFill>
                  <a:prstClr val="black"/>
                </a:solidFill>
              </a:rPr>
              <a:t>regional net</a:t>
            </a:r>
          </a:p>
        </p:txBody>
      </p:sp>
      <p:sp>
        <p:nvSpPr>
          <p:cNvPr id="87148" name="Oval 11"/>
          <p:cNvSpPr>
            <a:spLocks noChangeArrowheads="1"/>
          </p:cNvSpPr>
          <p:nvPr/>
        </p:nvSpPr>
        <p:spPr bwMode="auto">
          <a:xfrm>
            <a:off x="3390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87149" name="TextBox 13"/>
          <p:cNvSpPr txBox="1">
            <a:spLocks noChangeArrowheads="1"/>
          </p:cNvSpPr>
          <p:nvPr/>
        </p:nvSpPr>
        <p:spPr bwMode="auto">
          <a:xfrm>
            <a:off x="4637089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prstClr val="white"/>
                </a:solidFill>
              </a:rPr>
              <a:t>Content provider network</a:t>
            </a:r>
          </a:p>
        </p:txBody>
      </p:sp>
      <p:sp>
        <p:nvSpPr>
          <p:cNvPr id="87150" name="Rectangle 3"/>
          <p:cNvSpPr txBox="1">
            <a:spLocks noChangeArrowheads="1"/>
          </p:cNvSpPr>
          <p:nvPr/>
        </p:nvSpPr>
        <p:spPr bwMode="auto">
          <a:xfrm>
            <a:off x="2009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solidFill>
                  <a:prstClr val="black"/>
                </a:solidFill>
                <a:latin typeface="Gill Sans MT" panose="020B0502020104020203" pitchFamily="34" charset="0"/>
              </a:rPr>
              <a:t>… and content provider networks  (e.g., Google, Microsoft,   Akamai) may run their own network, to bring services, content close to end users</a:t>
            </a:r>
          </a:p>
        </p:txBody>
      </p:sp>
    </p:spTree>
    <p:extLst>
      <p:ext uri="{BB962C8B-B14F-4D97-AF65-F5344CB8AC3E}">
        <p14:creationId xmlns:p14="http://schemas.microsoft.com/office/powerpoint/2010/main" val="20662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165101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8742" y="5203032"/>
            <a:ext cx="11803711" cy="12390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3975" indent="0" eaLnBrk="1" hangingPunct="1">
              <a:buNone/>
            </a:pPr>
            <a:r>
              <a:rPr lang="en-US" altLang="sv-SE" sz="1600" dirty="0">
                <a:ea typeface="ＭＳ Ｐゴシック" panose="020B0600070205080204" pitchFamily="34" charset="-128"/>
              </a:rPr>
              <a:t>at center: small # of well-connected large networks</a:t>
            </a:r>
          </a:p>
          <a:p>
            <a:pPr marL="282575" indent="-225425" eaLnBrk="1" hangingPunct="1"/>
            <a:r>
              <a:rPr lang="ja-JP" altLang="en-US" sz="16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tier-1</a:t>
            </a:r>
            <a:r>
              <a:rPr lang="ja-JP" altLang="en-US" sz="16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commercial ISPs</a:t>
            </a:r>
            <a:r>
              <a:rPr lang="en-US" altLang="ja-JP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600" dirty="0">
                <a:ea typeface="ＭＳ Ｐゴシック" panose="020B0600070205080204" pitchFamily="34" charset="-128"/>
              </a:rPr>
              <a:t>(e.g., Level 3, Sprint, AT&amp;T, NTT,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Telia</a:t>
            </a:r>
            <a:r>
              <a:rPr lang="en-US" altLang="ja-JP" sz="1600" dirty="0">
                <a:ea typeface="ＭＳ Ｐゴシック" panose="020B0600070205080204" pitchFamily="34" charset="-128"/>
              </a:rPr>
              <a:t>), national &amp; international coverage</a:t>
            </a:r>
          </a:p>
          <a:p>
            <a:pPr marL="282575" indent="-225425" eaLnBrk="1" hangingPunct="1"/>
            <a:r>
              <a:rPr lang="en-US" altLang="sv-SE" sz="1600" dirty="0">
                <a:solidFill>
                  <a:srgbClr val="CC0000"/>
                </a:solidFill>
                <a:ea typeface="Arial" panose="020B0604020202020204" pitchFamily="34" charset="0"/>
              </a:rPr>
              <a:t>content provider network </a:t>
            </a:r>
            <a:r>
              <a:rPr lang="en-US" altLang="sv-SE" sz="1600" dirty="0">
                <a:ea typeface="Arial" panose="020B0604020202020204" pitchFamily="34" charset="0"/>
              </a:rPr>
              <a:t>(e.g., Google): private network that connects </a:t>
            </a:r>
            <a:r>
              <a:rPr lang="en-US" altLang="sv-SE" sz="1600" u="sng" dirty="0" smtClean="0">
                <a:ea typeface="Arial" panose="020B0604020202020204" pitchFamily="34" charset="0"/>
              </a:rPr>
              <a:t>its (but this might change soon)</a:t>
            </a:r>
            <a:r>
              <a:rPr lang="en-US" altLang="sv-SE" sz="1600" dirty="0" smtClean="0">
                <a:ea typeface="Arial" panose="020B0604020202020204" pitchFamily="34" charset="0"/>
              </a:rPr>
              <a:t> </a:t>
            </a:r>
            <a:r>
              <a:rPr lang="en-US" altLang="sv-SE" sz="1600" dirty="0">
                <a:ea typeface="Arial" panose="020B0604020202020204" pitchFamily="34" charset="0"/>
              </a:rPr>
              <a:t>data centers to Internet, often bypassing tier-1, regional ISPs</a:t>
            </a: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E9D941-DEAE-41D1-B471-3981655FF1B9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38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713164" y="2486025"/>
            <a:ext cx="649287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IXP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6553200" y="24098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IXP</a:t>
            </a:r>
          </a:p>
        </p:txBody>
      </p:sp>
      <p:cxnSp>
        <p:nvCxnSpPr>
          <p:cNvPr id="84" name="Straight Connector 83"/>
          <p:cNvCxnSpPr>
            <a:endCxn id="89131" idx="0"/>
          </p:cNvCxnSpPr>
          <p:nvPr/>
        </p:nvCxnSpPr>
        <p:spPr bwMode="auto">
          <a:xfrm rot="5400000">
            <a:off x="1973263" y="3055938"/>
            <a:ext cx="2362200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128" idx="4"/>
          </p:cNvCxnSpPr>
          <p:nvPr/>
        </p:nvCxnSpPr>
        <p:spPr bwMode="auto">
          <a:xfrm rot="5400000">
            <a:off x="4727576" y="4089401"/>
            <a:ext cx="504825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9128" idx="3"/>
          </p:cNvCxnSpPr>
          <p:nvPr/>
        </p:nvCxnSpPr>
        <p:spPr bwMode="auto">
          <a:xfrm rot="5400000">
            <a:off x="3873501" y="3935413"/>
            <a:ext cx="6207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16200000" flipH="1">
            <a:off x="2381250" y="3117850"/>
            <a:ext cx="243840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2"/>
          </p:cNvCxnSpPr>
          <p:nvPr/>
        </p:nvCxnSpPr>
        <p:spPr bwMode="auto">
          <a:xfrm rot="5400000">
            <a:off x="2913857" y="3418682"/>
            <a:ext cx="1600200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9229725" y="24860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IXP</a:t>
            </a:r>
          </a:p>
        </p:txBody>
      </p:sp>
      <p:cxnSp>
        <p:nvCxnSpPr>
          <p:cNvPr id="90" name="Straight Connector 89"/>
          <p:cNvCxnSpPr>
            <a:endCxn id="89134" idx="0"/>
          </p:cNvCxnSpPr>
          <p:nvPr/>
        </p:nvCxnSpPr>
        <p:spPr bwMode="auto">
          <a:xfrm>
            <a:off x="5497514" y="3857625"/>
            <a:ext cx="42227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129" idx="2"/>
            <a:endCxn id="89128" idx="6"/>
          </p:cNvCxnSpPr>
          <p:nvPr/>
        </p:nvCxnSpPr>
        <p:spPr bwMode="auto">
          <a:xfrm rot="10800000">
            <a:off x="6021388" y="3490913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6711951" y="3946526"/>
            <a:ext cx="620713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7456488" y="4089401"/>
            <a:ext cx="544513" cy="8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129" idx="5"/>
          </p:cNvCxnSpPr>
          <p:nvPr/>
        </p:nvCxnSpPr>
        <p:spPr bwMode="auto">
          <a:xfrm>
            <a:off x="8245475" y="3770314"/>
            <a:ext cx="41275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127" idx="4"/>
            <a:endCxn id="89136" idx="7"/>
          </p:cNvCxnSpPr>
          <p:nvPr/>
        </p:nvCxnSpPr>
        <p:spPr bwMode="auto">
          <a:xfrm>
            <a:off x="8499476" y="2105026"/>
            <a:ext cx="639763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10800000">
            <a:off x="4605338" y="164782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rot="10800000">
            <a:off x="6958014" y="1647825"/>
            <a:ext cx="53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 bwMode="auto">
          <a:xfrm>
            <a:off x="3713164" y="1038225"/>
            <a:ext cx="4460875" cy="457200"/>
          </a:xfrm>
          <a:prstGeom prst="arc">
            <a:avLst>
              <a:gd name="adj1" fmla="val 106818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rot="16200000" flipH="1">
            <a:off x="8881269" y="2056606"/>
            <a:ext cx="533400" cy="325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0"/>
          </p:cNvCxnSpPr>
          <p:nvPr/>
        </p:nvCxnSpPr>
        <p:spPr bwMode="auto">
          <a:xfrm rot="16200000" flipH="1">
            <a:off x="3687763" y="2135188"/>
            <a:ext cx="457200" cy="244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16200000" flipH="1">
            <a:off x="4255294" y="2897981"/>
            <a:ext cx="457200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10800000" flipV="1">
            <a:off x="4362450" y="1876426"/>
            <a:ext cx="3163888" cy="77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16200000" flipH="1">
            <a:off x="6421438" y="2078038"/>
            <a:ext cx="504825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5007769" y="2518569"/>
            <a:ext cx="1143000" cy="16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6200000" flipH="1">
            <a:off x="6886576" y="2938463"/>
            <a:ext cx="30480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10800000" flipV="1">
            <a:off x="5741988" y="2790826"/>
            <a:ext cx="811212" cy="54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9125" idx="5"/>
          </p:cNvCxnSpPr>
          <p:nvPr/>
        </p:nvCxnSpPr>
        <p:spPr bwMode="auto">
          <a:xfrm rot="16200000" flipH="1">
            <a:off x="4758532" y="1535907"/>
            <a:ext cx="1470025" cy="228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9" idx="2"/>
          </p:cNvCxnSpPr>
          <p:nvPr/>
        </p:nvCxnSpPr>
        <p:spPr bwMode="auto">
          <a:xfrm rot="16200000" flipH="1">
            <a:off x="8945563" y="3551238"/>
            <a:ext cx="145891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7934326" y="3101976"/>
            <a:ext cx="1535113" cy="1217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1"/>
          </p:cNvCxnSpPr>
          <p:nvPr/>
        </p:nvCxnSpPr>
        <p:spPr bwMode="auto">
          <a:xfrm rot="10800000" flipV="1">
            <a:off x="7931151" y="2714626"/>
            <a:ext cx="1298575" cy="468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80" idx="3"/>
          </p:cNvCxnSpPr>
          <p:nvPr/>
        </p:nvCxnSpPr>
        <p:spPr bwMode="auto">
          <a:xfrm rot="10800000" flipV="1">
            <a:off x="7200901" y="2028825"/>
            <a:ext cx="8302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6821489" y="1884363"/>
            <a:ext cx="2433637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5" name="Oval 34"/>
          <p:cNvSpPr>
            <a:spLocks noChangeArrowheads="1"/>
          </p:cNvSpPr>
          <p:nvPr/>
        </p:nvSpPr>
        <p:spPr bwMode="auto">
          <a:xfrm>
            <a:off x="2659064" y="1266826"/>
            <a:ext cx="198437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prstClr val="white"/>
                </a:solidFill>
              </a:rPr>
              <a:t>Tier 1 ISP</a:t>
            </a:r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89126" name="Oval 34"/>
          <p:cNvSpPr>
            <a:spLocks noChangeArrowheads="1"/>
          </p:cNvSpPr>
          <p:nvPr/>
        </p:nvSpPr>
        <p:spPr bwMode="auto">
          <a:xfrm>
            <a:off x="5011739" y="1266826"/>
            <a:ext cx="1982787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prstClr val="white"/>
                </a:solidFill>
              </a:rPr>
              <a:t>Tier 1 ISP</a:t>
            </a:r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89127" name="Oval 34"/>
          <p:cNvSpPr>
            <a:spLocks noChangeArrowheads="1"/>
          </p:cNvSpPr>
          <p:nvPr/>
        </p:nvSpPr>
        <p:spPr bwMode="auto">
          <a:xfrm>
            <a:off x="7445375" y="1266825"/>
            <a:ext cx="2108200" cy="838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2000" dirty="0" smtClean="0">
                <a:solidFill>
                  <a:prstClr val="white"/>
                </a:solidFill>
              </a:rPr>
              <a:t>Private, </a:t>
            </a:r>
          </a:p>
          <a:p>
            <a:pPr algn="ctr"/>
            <a:r>
              <a:rPr lang="en-US" altLang="sv-SE" sz="2000" dirty="0" smtClean="0">
                <a:solidFill>
                  <a:prstClr val="white"/>
                </a:solidFill>
              </a:rPr>
              <a:t>e.g. Google</a:t>
            </a:r>
            <a:endParaRPr lang="en-US" altLang="sv-SE" sz="2000" dirty="0">
              <a:solidFill>
                <a:prstClr val="black"/>
              </a:solidFill>
            </a:endParaRPr>
          </a:p>
        </p:txBody>
      </p:sp>
      <p:sp>
        <p:nvSpPr>
          <p:cNvPr id="89128" name="Oval 33"/>
          <p:cNvSpPr>
            <a:spLocks noChangeArrowheads="1"/>
          </p:cNvSpPr>
          <p:nvPr/>
        </p:nvSpPr>
        <p:spPr bwMode="auto">
          <a:xfrm>
            <a:off x="4038600" y="3095626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dirty="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89129" name="Oval 33"/>
          <p:cNvSpPr>
            <a:spLocks noChangeArrowheads="1"/>
          </p:cNvSpPr>
          <p:nvPr/>
        </p:nvSpPr>
        <p:spPr bwMode="auto">
          <a:xfrm>
            <a:off x="6553200" y="3095626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dirty="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89130" name="Oval 76"/>
          <p:cNvSpPr>
            <a:spLocks noChangeArrowheads="1"/>
          </p:cNvSpPr>
          <p:nvPr/>
        </p:nvSpPr>
        <p:spPr bwMode="auto">
          <a:xfrm>
            <a:off x="3551238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1" name="Oval 76"/>
          <p:cNvSpPr>
            <a:spLocks noChangeArrowheads="1"/>
          </p:cNvSpPr>
          <p:nvPr/>
        </p:nvSpPr>
        <p:spPr bwMode="auto">
          <a:xfrm>
            <a:off x="2578100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2" name="Oval 76"/>
          <p:cNvSpPr>
            <a:spLocks noChangeArrowheads="1"/>
          </p:cNvSpPr>
          <p:nvPr/>
        </p:nvSpPr>
        <p:spPr bwMode="auto">
          <a:xfrm>
            <a:off x="7445375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3" name="Oval 76"/>
          <p:cNvSpPr>
            <a:spLocks noChangeArrowheads="1"/>
          </p:cNvSpPr>
          <p:nvPr/>
        </p:nvSpPr>
        <p:spPr bwMode="auto">
          <a:xfrm>
            <a:off x="6470650" y="4391026"/>
            <a:ext cx="846138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4" name="Oval 76"/>
          <p:cNvSpPr>
            <a:spLocks noChangeArrowheads="1"/>
          </p:cNvSpPr>
          <p:nvPr/>
        </p:nvSpPr>
        <p:spPr bwMode="auto">
          <a:xfrm>
            <a:off x="5497514" y="4391026"/>
            <a:ext cx="846137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5" name="Oval 76"/>
          <p:cNvSpPr>
            <a:spLocks noChangeArrowheads="1"/>
          </p:cNvSpPr>
          <p:nvPr/>
        </p:nvSpPr>
        <p:spPr bwMode="auto">
          <a:xfrm>
            <a:off x="4524375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6" name="Oval 76"/>
          <p:cNvSpPr>
            <a:spLocks noChangeArrowheads="1"/>
          </p:cNvSpPr>
          <p:nvPr/>
        </p:nvSpPr>
        <p:spPr bwMode="auto">
          <a:xfrm>
            <a:off x="8418513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  <p:sp>
        <p:nvSpPr>
          <p:cNvPr id="89137" name="Oval 76"/>
          <p:cNvSpPr>
            <a:spLocks noChangeArrowheads="1"/>
          </p:cNvSpPr>
          <p:nvPr/>
        </p:nvSpPr>
        <p:spPr bwMode="auto">
          <a:xfrm>
            <a:off x="9391650" y="4391026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prstClr val="black"/>
                </a:solidFill>
              </a:rPr>
              <a:t>access</a:t>
            </a:r>
          </a:p>
          <a:p>
            <a:pPr algn="ctr"/>
            <a:r>
              <a:rPr lang="en-US" altLang="sv-SE" sz="1600">
                <a:solidFill>
                  <a:prstClr val="black"/>
                </a:solidFill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609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98640-9292-44BF-9D45-3575E67A5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96250" cy="536104"/>
          </a:xfrm>
        </p:spPr>
        <p:txBody>
          <a:bodyPr/>
          <a:lstStyle/>
          <a:p>
            <a:r>
              <a:rPr lang="en-US" sz="3200" dirty="0"/>
              <a:t>Internet structure: network of networks</a:t>
            </a:r>
            <a:endParaRPr lang="en-US" dirty="0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627" y="1071266"/>
            <a:ext cx="11651671" cy="5603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… (Food for thought: implications/requirements?)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3956051" y="4536779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omic Sans MS" pitchFamily="66" charset="0"/>
              </a:rPr>
              <a:t>Tier 1 ISP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5054601" y="3333454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omic Sans MS" pitchFamily="66" charset="0"/>
              </a:rPr>
              <a:t>Tier 1 ISP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6324601" y="4498679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omic Sans MS" pitchFamily="66" charset="0"/>
              </a:rPr>
              <a:t>Tier 1 ISP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6645275" y="45050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6194425" y="40351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5730875" y="40605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5260975" y="45177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5756275" y="48352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6270625" y="4822529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5892800" y="4892378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6302375" y="4149428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5359400" y="4181178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3470276" y="2939753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800080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800080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800080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800080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800080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rgbClr val="800080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7861300" y="3336628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8826500" y="4644728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7975600" y="3476328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6797676" y="2330154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5832476" y="2482554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7546976" y="2469854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3063876" y="5530554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3406776" y="2126954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4270376" y="2368254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4422776" y="5594054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6124576" y="5594054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8829676" y="5136854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>
                  <a:solidFill>
                    <a:srgbClr val="800080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rgbClr val="800080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39146"/>
              </p:ext>
            </p:extLst>
          </p:nvPr>
        </p:nvGraphicFramePr>
        <p:xfrm>
          <a:off x="3036888" y="1850728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1850728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55491"/>
              </p:ext>
            </p:extLst>
          </p:nvPr>
        </p:nvGraphicFramePr>
        <p:xfrm>
          <a:off x="10010776" y="5660728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776" y="5660728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3403600" y="2130128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01614"/>
            <a:ext cx="7772400" cy="567474"/>
          </a:xfrm>
        </p:spPr>
        <p:txBody>
          <a:bodyPr/>
          <a:lstStyle/>
          <a:p>
            <a:pPr eaLnBrk="1" hangingPunct="1"/>
            <a:r>
              <a:rPr lang="en-US" altLang="sv-SE" sz="4000" dirty="0"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4685965" y="1484784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>
                  <a:solidFill>
                    <a:prstClr val="black"/>
                  </a:solidFill>
                </a:rPr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>
                  <a:solidFill>
                    <a:prstClr val="black"/>
                  </a:solidFill>
                </a:rPr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>
                  <a:solidFill>
                    <a:prstClr val="black"/>
                  </a:solidFill>
                </a:rPr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>
                  <a:solidFill>
                    <a:prstClr val="black"/>
                  </a:solidFill>
                </a:rPr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B07C24-AC1B-4292-A7EC-829576F80CC1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4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63" name="Rectangle 3"/>
          <p:cNvSpPr txBox="1">
            <a:spLocks noChangeArrowheads="1"/>
          </p:cNvSpPr>
          <p:nvPr/>
        </p:nvSpPr>
        <p:spPr bwMode="auto">
          <a:xfrm>
            <a:off x="484910" y="1154022"/>
            <a:ext cx="4192478" cy="1469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None/>
            </a:pPr>
            <a:r>
              <a:rPr lang="en-US" altLang="sv-SE" sz="1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… based on network services available </a:t>
            </a:r>
          </a:p>
        </p:txBody>
      </p:sp>
      <p:sp>
        <p:nvSpPr>
          <p:cNvPr id="364" name="Rectangle 872"/>
          <p:cNvSpPr>
            <a:spLocks noChangeArrowheads="1"/>
          </p:cNvSpPr>
          <p:nvPr/>
        </p:nvSpPr>
        <p:spPr bwMode="auto">
          <a:xfrm>
            <a:off x="138545" y="3493245"/>
            <a:ext cx="4812911" cy="975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Calibri"/>
              </a:rPr>
              <a:t>access 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>
                <a:solidFill>
                  <a:srgbClr val="CC0000"/>
                </a:solidFill>
                <a:latin typeface="Calibri"/>
              </a:rPr>
              <a:t>connect end-hosts to the Internet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>
                <a:solidFill>
                  <a:srgbClr val="CC0000"/>
                </a:solidFill>
                <a:latin typeface="Calibri"/>
              </a:rPr>
              <a:t>through physical media:</a:t>
            </a:r>
            <a:r>
              <a:rPr lang="en-US" altLang="sv-SE" sz="1600" dirty="0">
                <a:solidFill>
                  <a:prstClr val="black"/>
                </a:solidFill>
                <a:latin typeface="Calibri"/>
              </a:rPr>
              <a:t> wired, wireless links</a:t>
            </a:r>
            <a:r>
              <a:rPr lang="en-US" altLang="sv-SE" sz="1600" dirty="0">
                <a:solidFill>
                  <a:srgbClr val="FF0000"/>
                </a:solidFill>
                <a:latin typeface="Calibri"/>
              </a:rPr>
              <a:t> </a:t>
            </a:r>
            <a:endParaRPr lang="en-US" altLang="sv-SE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Rectangle 873"/>
          <p:cNvSpPr>
            <a:spLocks noChangeArrowheads="1"/>
          </p:cNvSpPr>
          <p:nvPr/>
        </p:nvSpPr>
        <p:spPr bwMode="auto">
          <a:xfrm>
            <a:off x="8495964" y="3654253"/>
            <a:ext cx="2849156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solidFill>
                  <a:prstClr val="black"/>
                </a:solidFill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solidFill>
                  <a:prstClr val="black"/>
                </a:solidFill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rgbClr val="C0504D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3" y="458112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delays, …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throughput, loss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6100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E7F09-4241-4C15-8D4C-0BE875C06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Prelude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783" y="1230357"/>
            <a:ext cx="10958944" cy="4200625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adversaries can attack computer networks</a:t>
            </a:r>
          </a:p>
          <a:p>
            <a:pPr lvl="1"/>
            <a:r>
              <a:rPr lang="en-US" dirty="0" smtClean="0"/>
              <a:t>how we can defend networks against </a:t>
            </a:r>
            <a:r>
              <a:rPr lang="en-US" dirty="0" smtClean="0"/>
              <a:t>attacks (mitigation)</a:t>
            </a:r>
            <a:endParaRPr lang="en-US" dirty="0" smtClean="0"/>
          </a:p>
          <a:p>
            <a:pPr lvl="1"/>
            <a:r>
              <a:rPr lang="en-US" dirty="0" smtClean="0"/>
              <a:t>how to design architectures that are immune to </a:t>
            </a:r>
            <a:r>
              <a:rPr lang="en-US" dirty="0" smtClean="0"/>
              <a:t>attacks (prevention)</a:t>
            </a:r>
            <a:endParaRPr lang="en-US" dirty="0" smtClean="0"/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68FE1-7617-4583-80EF-D13482D5B9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372" y="75066"/>
            <a:ext cx="8219256" cy="761646"/>
          </a:xfrm>
        </p:spPr>
        <p:txBody>
          <a:bodyPr/>
          <a:lstStyle/>
          <a:p>
            <a:r>
              <a:rPr lang="en-US" sz="2800" dirty="0"/>
              <a:t>Bad guys 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8064" y="1447512"/>
            <a:ext cx="11355872" cy="311063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/>
              <a:t>Malware can get in host from a </a:t>
            </a:r>
            <a:r>
              <a:rPr lang="en-US" sz="2400">
                <a:solidFill>
                  <a:schemeClr val="accent2"/>
                </a:solidFill>
              </a:rPr>
              <a:t>virus</a:t>
            </a:r>
            <a:r>
              <a:rPr lang="en-US" sz="2400"/>
              <a:t>, </a:t>
            </a:r>
            <a:r>
              <a:rPr lang="en-US" sz="2400">
                <a:solidFill>
                  <a:schemeClr val="accent2"/>
                </a:solidFill>
              </a:rPr>
              <a:t>worm</a:t>
            </a:r>
            <a:r>
              <a:rPr lang="en-US" sz="2400"/>
              <a:t>, or </a:t>
            </a:r>
            <a:r>
              <a:rPr lang="en-US" sz="2400">
                <a:solidFill>
                  <a:schemeClr val="accent2"/>
                </a:solidFill>
              </a:rPr>
              <a:t>trojan horse</a:t>
            </a:r>
            <a:r>
              <a:rPr lang="en-US" sz="2400"/>
              <a:t>.</a:t>
            </a:r>
            <a:br>
              <a:rPr lang="en-US" sz="2400"/>
            </a:br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Spyware malware</a:t>
            </a:r>
            <a:r>
              <a:rPr lang="en-US" sz="2400"/>
              <a:t> can record keystrokes, web sites visited, upload info to collection site.</a:t>
            </a:r>
            <a:br>
              <a:rPr lang="en-US" sz="2400"/>
            </a:br>
            <a:endParaRPr lang="en-US" sz="2400"/>
          </a:p>
          <a:p>
            <a:r>
              <a:rPr lang="en-US" sz="2400"/>
              <a:t>Infected host can be enrolled in a </a:t>
            </a:r>
            <a:r>
              <a:rPr lang="en-US" sz="2400">
                <a:solidFill>
                  <a:schemeClr val="accent2"/>
                </a:solidFill>
              </a:rPr>
              <a:t>botnet</a:t>
            </a:r>
            <a:r>
              <a:rPr lang="en-US" sz="2400"/>
              <a:t>, used for spam and DDoS attacks.</a:t>
            </a:r>
            <a:br>
              <a:rPr lang="en-US" sz="2400"/>
            </a:br>
            <a:endParaRPr lang="en-US" sz="2400"/>
          </a:p>
          <a:p>
            <a:r>
              <a:rPr lang="en-US" sz="2400"/>
              <a:t>Malware is often </a:t>
            </a:r>
            <a:r>
              <a:rPr lang="en-US" sz="2400">
                <a:solidFill>
                  <a:schemeClr val="accent2"/>
                </a:solidFill>
              </a:rPr>
              <a:t>self-replicating</a:t>
            </a:r>
            <a:r>
              <a:rPr lang="en-US" sz="2400"/>
              <a:t>: from an infected host, seeks entry into other hosts</a:t>
            </a:r>
          </a:p>
        </p:txBody>
      </p:sp>
    </p:spTree>
    <p:extLst>
      <p:ext uri="{BB962C8B-B14F-4D97-AF65-F5344CB8AC3E}">
        <p14:creationId xmlns:p14="http://schemas.microsoft.com/office/powerpoint/2010/main" val="21226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6B1F7-2D51-4743-ADB7-C16A62BC9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36121" y="1163316"/>
            <a:ext cx="10141527" cy="17132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dirty="0" smtClean="0"/>
              <a:t>Shared/broadcast medium (shared Ethernet, wireless)</a:t>
            </a:r>
          </a:p>
          <a:p>
            <a:pPr lvl="1"/>
            <a:r>
              <a:rPr lang="en-US" dirty="0" smtClean="0"/>
              <a:t>promiscuous network interface reads/records all packets passing 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818439" y="4791076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9" y="4791076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3429001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4383089" y="4851401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961064" y="3422651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4" y="3422651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3529014" y="4086226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6361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4703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4722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3003273" y="3375025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8484225" y="4838700"/>
            <a:ext cx="330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6592749" y="335280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C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5357814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prstClr val="black"/>
                  </a:solidFill>
                  <a:latin typeface="Arial" charset="0"/>
                </a:rPr>
                <a:t>src:B dest:A     payload</a:t>
              </a:r>
              <a:endParaRPr 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5326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6469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2097088" y="5360989"/>
            <a:ext cx="8175376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Wireshark software used for end-of-chapter labs is a (free) </a:t>
            </a:r>
            <a:r>
              <a:rPr lang="en-US" dirty="0">
                <a:solidFill>
                  <a:prstClr val="black"/>
                </a:solidFill>
              </a:rPr>
              <a:t>packet-sniffer</a:t>
            </a: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NOTE: be aware that it is inappropriate to use outside the scope of the lab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075" y="3419476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0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17A58-5997-4031-95DE-B2F220381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</a:t>
            </a:r>
            <a:r>
              <a:rPr lang="en-US" sz="3200" dirty="0"/>
              <a:t>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285" y="1280914"/>
            <a:ext cx="8077200" cy="6985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IP spoofing: </a:t>
            </a:r>
            <a:r>
              <a:rPr lang="en-US" sz="2400" dirty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935914" y="3695701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14" y="3695701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3546476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4500564" y="3756026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078539" y="2327276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9" y="2327276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3646489" y="2990851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6478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4821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4840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3120748" y="2279650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8601700" y="3743325"/>
            <a:ext cx="330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6710224" y="22574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C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3656014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4122739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solidFill>
                    <a:prstClr val="black"/>
                  </a:solidFill>
                  <a:latin typeface="Arial" charset="0"/>
                </a:rPr>
                <a:t> dest:A     payload</a:t>
              </a:r>
              <a:endParaRPr lang="en-US" sz="1600">
                <a:solidFill>
                  <a:prstClr val="black"/>
                </a:solidFill>
              </a:endParaRPr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750" y="2352676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AD75E-1133-448D-8124-9812861942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/>
              <a:t>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563" y="1243514"/>
            <a:ext cx="10682825" cy="10840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record-and-playback</a:t>
            </a:r>
            <a:r>
              <a:rPr lang="en-US" sz="2400" dirty="0"/>
              <a:t>: sniff sensitive info (e.g., password), and use later</a:t>
            </a:r>
          </a:p>
          <a:p>
            <a:pPr lvl="1"/>
            <a:r>
              <a:rPr lang="en-US" dirty="0" smtClean="0"/>
              <a:t>password holder </a:t>
            </a:r>
            <a:r>
              <a:rPr lang="en-US" i="1" dirty="0" smtClean="0"/>
              <a:t>is </a:t>
            </a:r>
            <a:r>
              <a:rPr lang="en-US" dirty="0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3175" y="5414964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5414964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3233739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4187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765800" y="4046539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046539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3333751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6165851" y="4579939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4508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4527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2808010" y="3998913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8288963" y="5462588"/>
            <a:ext cx="330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5911711" y="36163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C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6324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6251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charset="0"/>
              </a:rPr>
              <a:t>src:B dest:A     user: B; password: foo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3255964" y="4751389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6273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0100" y="4029076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1089" y="4284664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1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677" y="989039"/>
            <a:ext cx="6920378" cy="5328634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</a:t>
            </a:r>
            <a:r>
              <a:rPr lang="en-US" sz="1800" dirty="0"/>
              <a:t>models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network core (ways of transfer, routing)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performance, delays, </a:t>
            </a:r>
            <a:r>
              <a:rPr lang="en-US" sz="1800" dirty="0"/>
              <a:t>loss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access net, physical media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backbones, NAPs, ISPs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(history: read more  </a:t>
            </a:r>
            <a:r>
              <a:rPr lang="en-US" sz="1800" dirty="0"/>
              <a:t>in corresponding </a:t>
            </a:r>
            <a:r>
              <a:rPr lang="en-US" sz="1800" dirty="0"/>
              <a:t>section, interesting &amp; fun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184869"/>
            <a:ext cx="4869904" cy="252028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In order to have:</a:t>
            </a:r>
            <a:r>
              <a:rPr lang="en-US" sz="2400" dirty="0"/>
              <a:t> </a:t>
            </a:r>
          </a:p>
          <a:p>
            <a:r>
              <a:rPr lang="en-US" sz="2400" dirty="0"/>
              <a:t>context, overview, “</a:t>
            </a:r>
            <a:r>
              <a:rPr lang="en-US" sz="2400" dirty="0" smtClean="0"/>
              <a:t>feeling ” </a:t>
            </a:r>
            <a:r>
              <a:rPr lang="en-US" sz="2400" dirty="0"/>
              <a:t>of networking</a:t>
            </a:r>
          </a:p>
          <a:p>
            <a:r>
              <a:rPr lang="en-US" sz="2400" dirty="0"/>
              <a:t>A point of reference for context in the focused discussions to 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492" y="4725145"/>
            <a:ext cx="192650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12822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(</a:t>
            </a:r>
            <a:r>
              <a:rPr lang="sv-SE" dirty="0" err="1"/>
              <a:t>incl.next</a:t>
            </a:r>
            <a:r>
              <a:rPr lang="sv-SE" dirty="0"/>
              <a:t> </a:t>
            </a:r>
            <a:r>
              <a:rPr lang="sv-SE" dirty="0" err="1"/>
              <a:t>lecture</a:t>
            </a:r>
            <a:r>
              <a:rPr lang="sv-SE" dirty="0"/>
              <a:t>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26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6/e, 7/e: </a:t>
                      </a:r>
                      <a:r>
                        <a:rPr lang="sv-SE" sz="1800" dirty="0"/>
                        <a:t>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</a:t>
                      </a:r>
                      <a:r>
                        <a:rPr lang="sv-SE" sz="1800" dirty="0"/>
                        <a:t>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7401" y="3831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833" y="1756611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1. </a:t>
            </a:r>
            <a:r>
              <a:rPr lang="sv-SE" dirty="0" err="1">
                <a:solidFill>
                  <a:prstClr val="black"/>
                </a:solidFill>
              </a:rPr>
              <a:t>Kurose</a:t>
            </a:r>
            <a:r>
              <a:rPr lang="sv-SE" dirty="0">
                <a:solidFill>
                  <a:prstClr val="black"/>
                </a:solidFill>
              </a:rPr>
              <a:t> Ross </a:t>
            </a:r>
            <a:r>
              <a:rPr lang="sv-SE" dirty="0" err="1">
                <a:solidFill>
                  <a:prstClr val="black"/>
                </a:solidFill>
              </a:rPr>
              <a:t>book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233" y="4024429"/>
            <a:ext cx="53405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Extra Reading (optional)</a:t>
            </a:r>
          </a:p>
          <a:p>
            <a:r>
              <a:rPr lang="en-US" dirty="0">
                <a:solidFill>
                  <a:prstClr val="black"/>
                </a:solidFill>
              </a:rPr>
              <a:t>Computer </a:t>
            </a:r>
            <a:r>
              <a:rPr lang="en-US" dirty="0">
                <a:solidFill>
                  <a:prstClr val="black"/>
                </a:solidFill>
              </a:rPr>
              <a:t>and Network Organization: An Introduction, 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by </a:t>
            </a:r>
            <a:r>
              <a:rPr lang="en-US" dirty="0">
                <a:solidFill>
                  <a:prstClr val="black"/>
                </a:solidFill>
              </a:rPr>
              <a:t>Maarten van Steen and </a:t>
            </a:r>
            <a:r>
              <a:rPr lang="en-US" dirty="0" err="1">
                <a:solidFill>
                  <a:prstClr val="black"/>
                </a:solidFill>
              </a:rPr>
              <a:t>Henk</a:t>
            </a:r>
            <a:r>
              <a:rPr lang="en-US" dirty="0">
                <a:solidFill>
                  <a:prstClr val="black"/>
                </a:solidFill>
              </a:rPr>
              <a:t> Sips, Prentice Hall 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very good introductory book for non-CSE </a:t>
            </a:r>
            <a:r>
              <a:rPr lang="en-US" dirty="0">
                <a:solidFill>
                  <a:prstClr val="black"/>
                </a:solidFill>
              </a:rPr>
              <a:t>students)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2"/>
            <a:ext cx="7715200" cy="118072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Review </a:t>
            </a:r>
            <a:r>
              <a:rPr lang="sv-SE" sz="2000" dirty="0" err="1"/>
              <a:t>questions</a:t>
            </a:r>
            <a:r>
              <a:rPr lang="sv-SE" sz="2000" dirty="0"/>
              <a:t> from </a:t>
            </a:r>
            <a:r>
              <a:rPr lang="sv-SE" sz="2000" dirty="0" err="1"/>
              <a:t>Kurose</a:t>
            </a:r>
            <a:r>
              <a:rPr lang="sv-SE" sz="2000" dirty="0"/>
              <a:t>-Ross </a:t>
            </a:r>
            <a:r>
              <a:rPr lang="sv-SE" sz="2000" dirty="0" err="1"/>
              <a:t>book</a:t>
            </a:r>
            <a:r>
              <a:rPr lang="sv-SE" sz="2000" dirty="0"/>
              <a:t>, </a:t>
            </a:r>
            <a:r>
              <a:rPr lang="sv-SE" sz="2000" dirty="0" err="1"/>
              <a:t>chapter</a:t>
            </a:r>
            <a:r>
              <a:rPr lang="sv-SE" sz="2000" dirty="0"/>
              <a:t> 1 (for </a:t>
            </a:r>
            <a:r>
              <a:rPr lang="sv-SE" sz="2000" dirty="0" err="1"/>
              <a:t>basic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)</a:t>
            </a:r>
          </a:p>
          <a:p>
            <a:r>
              <a:rPr lang="sv-SE" sz="2000" dirty="0"/>
              <a:t>6/e, 7/e: R11, R12, R13, R16, 17, R18, R19, R20, R21, R22, R23, R24, R25, R28.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Extra  </a:t>
            </a:r>
            <a:r>
              <a:rPr lang="sv-SE" sz="2000" dirty="0" err="1"/>
              <a:t>questions</a:t>
            </a:r>
            <a:r>
              <a:rPr lang="sv-SE" sz="2000" dirty="0"/>
              <a:t>, for </a:t>
            </a:r>
            <a:r>
              <a:rPr lang="sv-SE" sz="2000" dirty="0" err="1"/>
              <a:t>further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: </a:t>
            </a:r>
            <a:r>
              <a:rPr lang="sv-SE" sz="2000" dirty="0" err="1"/>
              <a:t>delay</a:t>
            </a:r>
            <a:r>
              <a:rPr lang="sv-SE" sz="2000" dirty="0"/>
              <a:t> </a:t>
            </a:r>
            <a:r>
              <a:rPr lang="sv-SE" sz="2000" dirty="0" err="1"/>
              <a:t>analysis</a:t>
            </a:r>
            <a:r>
              <a:rPr lang="sv-SE" sz="2000" dirty="0"/>
              <a:t> in packet switched </a:t>
            </a:r>
            <a:r>
              <a:rPr lang="sv-SE" sz="2000" dirty="0" err="1"/>
              <a:t>networks</a:t>
            </a:r>
            <a:r>
              <a:rPr lang="sv-SE" sz="2000" dirty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>
                <a:hlinkClick r:id="rId2"/>
              </a:rPr>
              <a:t>jorg/teaching/ece466/material/466-SimpleAnalysis.pdf</a:t>
            </a:r>
            <a:endParaRPr lang="sv-SE" sz="2000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5EAA-6789-49A3-BA3C-E7F940BB0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eeform 99"/>
          <p:cNvSpPr>
            <a:spLocks/>
          </p:cNvSpPr>
          <p:nvPr/>
        </p:nvSpPr>
        <p:spPr bwMode="auto">
          <a:xfrm>
            <a:off x="9283947" y="4280496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9434761" y="2370734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" name="Group 180"/>
          <p:cNvGrpSpPr>
            <a:grpSpLocks/>
          </p:cNvGrpSpPr>
          <p:nvPr/>
        </p:nvGrpSpPr>
        <p:grpSpPr bwMode="auto">
          <a:xfrm>
            <a:off x="9634785" y="2878733"/>
            <a:ext cx="1052512" cy="355600"/>
            <a:chOff x="4410" y="1365"/>
            <a:chExt cx="663" cy="224"/>
          </a:xfrm>
        </p:grpSpPr>
        <p:sp>
          <p:nvSpPr>
            <p:cNvPr id="6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7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70"/>
          <p:cNvGrpSpPr>
            <a:grpSpLocks/>
          </p:cNvGrpSpPr>
          <p:nvPr/>
        </p:nvGrpSpPr>
        <p:grpSpPr bwMode="auto">
          <a:xfrm>
            <a:off x="9698285" y="5137746"/>
            <a:ext cx="881062" cy="422275"/>
            <a:chOff x="2356" y="1300"/>
            <a:chExt cx="555" cy="194"/>
          </a:xfrm>
        </p:grpSpPr>
        <p:sp>
          <p:nvSpPr>
            <p:cNvPr id="1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0" name="Freeform 2"/>
          <p:cNvSpPr>
            <a:spLocks/>
          </p:cNvSpPr>
          <p:nvPr/>
        </p:nvSpPr>
        <p:spPr bwMode="auto">
          <a:xfrm>
            <a:off x="6123236" y="1572221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6174035" y="775296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950072" y="784821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902448" y="8562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4902447" y="117375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859586" y="8229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physical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910385" y="149443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915147" y="177542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915147" y="205164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" name="Freeform 56"/>
          <p:cNvSpPr>
            <a:spLocks/>
          </p:cNvSpPr>
          <p:nvPr/>
        </p:nvSpPr>
        <p:spPr bwMode="auto">
          <a:xfrm>
            <a:off x="5285035" y="4664671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4061072" y="4671021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4013448" y="47424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013447" y="505995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3970586" y="47091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physical</a:t>
            </a: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021385" y="538063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4026147" y="566162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4026147" y="593784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7959973" y="4288433"/>
            <a:ext cx="1387475" cy="1035050"/>
            <a:chOff x="3601" y="168"/>
            <a:chExt cx="874" cy="652"/>
          </a:xfrm>
        </p:grpSpPr>
        <p:sp>
          <p:nvSpPr>
            <p:cNvPr id="3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3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4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94"/>
          <p:cNvGrpSpPr>
            <a:grpSpLocks/>
          </p:cNvGrpSpPr>
          <p:nvPr/>
        </p:nvGrpSpPr>
        <p:grpSpPr bwMode="auto">
          <a:xfrm>
            <a:off x="8126661" y="2396134"/>
            <a:ext cx="1387475" cy="733425"/>
            <a:chOff x="4696" y="597"/>
            <a:chExt cx="874" cy="462"/>
          </a:xfrm>
        </p:grpSpPr>
        <p:sp>
          <p:nvSpPr>
            <p:cNvPr id="4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physical</a:t>
              </a:r>
            </a:p>
          </p:txBody>
        </p:sp>
      </p:grpSp>
      <p:sp>
        <p:nvSpPr>
          <p:cNvPr id="48" name="Freeform 114"/>
          <p:cNvSpPr>
            <a:spLocks/>
          </p:cNvSpPr>
          <p:nvPr/>
        </p:nvSpPr>
        <p:spPr bwMode="auto">
          <a:xfrm>
            <a:off x="4134097" y="65782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2" name="Text Box 166"/>
          <p:cNvSpPr txBox="1">
            <a:spLocks noChangeArrowheads="1"/>
          </p:cNvSpPr>
          <p:nvPr/>
        </p:nvSpPr>
        <p:spPr bwMode="auto">
          <a:xfrm>
            <a:off x="9735590" y="5649487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b="1" dirty="0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73" name="Text Box 167"/>
          <p:cNvSpPr txBox="1">
            <a:spLocks noChangeArrowheads="1"/>
          </p:cNvSpPr>
          <p:nvPr/>
        </p:nvSpPr>
        <p:spPr bwMode="auto">
          <a:xfrm>
            <a:off x="9687966" y="3281414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b="1" dirty="0">
                <a:solidFill>
                  <a:prstClr val="black"/>
                </a:solidFill>
              </a:rPr>
              <a:t>switch</a:t>
            </a:r>
          </a:p>
        </p:txBody>
      </p:sp>
      <p:grpSp>
        <p:nvGrpSpPr>
          <p:cNvPr id="77" name="Group 187"/>
          <p:cNvGrpSpPr>
            <a:grpSpLocks/>
          </p:cNvGrpSpPr>
          <p:nvPr/>
        </p:nvGrpSpPr>
        <p:grpSpPr bwMode="auto">
          <a:xfrm flipH="1">
            <a:off x="5483473" y="5094884"/>
            <a:ext cx="803275" cy="771525"/>
            <a:chOff x="-44" y="1473"/>
            <a:chExt cx="981" cy="1105"/>
          </a:xfrm>
        </p:grpSpPr>
        <p:pic>
          <p:nvPicPr>
            <p:cNvPr id="7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90"/>
          <p:cNvGrpSpPr>
            <a:grpSpLocks/>
          </p:cNvGrpSpPr>
          <p:nvPr/>
        </p:nvGrpSpPr>
        <p:grpSpPr bwMode="auto">
          <a:xfrm flipH="1">
            <a:off x="6445498" y="1211859"/>
            <a:ext cx="803275" cy="771525"/>
            <a:chOff x="-44" y="1473"/>
            <a:chExt cx="981" cy="1105"/>
          </a:xfrm>
        </p:grpSpPr>
        <p:pic>
          <p:nvPicPr>
            <p:cNvPr id="81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96982" y="954087"/>
            <a:ext cx="4337153" cy="1097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None/>
            </a:pPr>
            <a:r>
              <a:rPr lang="en-US" altLang="sv-SE" sz="1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… based on network services available </a:t>
            </a:r>
          </a:p>
        </p:txBody>
      </p:sp>
      <p:sp>
        <p:nvSpPr>
          <p:cNvPr id="86" name="Rectangle 872"/>
          <p:cNvSpPr>
            <a:spLocks noChangeArrowheads="1"/>
          </p:cNvSpPr>
          <p:nvPr/>
        </p:nvSpPr>
        <p:spPr bwMode="auto">
          <a:xfrm>
            <a:off x="7129482" y="1010082"/>
            <a:ext cx="4661099" cy="125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Calibri"/>
              </a:rPr>
              <a:t>access 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>
                <a:solidFill>
                  <a:srgbClr val="CC0000"/>
                </a:solidFill>
                <a:latin typeface="Calibri"/>
              </a:rPr>
              <a:t>connect end-hosts to the Internet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>
                <a:solidFill>
                  <a:srgbClr val="CC0000"/>
                </a:solidFill>
                <a:latin typeface="Calibri"/>
              </a:rPr>
              <a:t>through physical media:</a:t>
            </a:r>
            <a:r>
              <a:rPr lang="en-US" altLang="sv-SE" sz="1600" dirty="0">
                <a:solidFill>
                  <a:prstClr val="black"/>
                </a:solidFill>
                <a:latin typeface="Calibri"/>
              </a:rPr>
              <a:t> wired, wireless links</a:t>
            </a:r>
            <a:r>
              <a:rPr lang="en-US" altLang="sv-SE" sz="1600" dirty="0">
                <a:solidFill>
                  <a:srgbClr val="FF0000"/>
                </a:solidFill>
                <a:latin typeface="Calibri"/>
              </a:rPr>
              <a:t> </a:t>
            </a:r>
            <a:endParaRPr lang="en-US" altLang="sv-SE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Rectangle 873"/>
          <p:cNvSpPr>
            <a:spLocks noChangeArrowheads="1"/>
          </p:cNvSpPr>
          <p:nvPr/>
        </p:nvSpPr>
        <p:spPr bwMode="auto">
          <a:xfrm>
            <a:off x="7574748" y="5684056"/>
            <a:ext cx="3008341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solidFill>
                  <a:prstClr val="black"/>
                </a:solidFill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solidFill>
                  <a:prstClr val="black"/>
                </a:solidFill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rgbClr val="C0504D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8036" y="3052698"/>
            <a:ext cx="649023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>
                <a:solidFill>
                  <a:srgbClr val="FF0000"/>
                </a:solidFill>
              </a:rPr>
              <a:t>ypes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>
                <a:solidFill>
                  <a:srgbClr val="FF0000"/>
                </a:solidFill>
              </a:rPr>
              <a:t>communication service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available by </a:t>
            </a:r>
            <a:r>
              <a:rPr lang="en-US" sz="1600" dirty="0">
                <a:solidFill>
                  <a:prstClr val="black"/>
                </a:solidFill>
              </a:rPr>
              <a:t>the </a:t>
            </a:r>
            <a:r>
              <a:rPr lang="en-US" sz="1600" dirty="0">
                <a:solidFill>
                  <a:prstClr val="black"/>
                </a:solidFill>
              </a:rPr>
              <a:t>transport layer @ Internet: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connection-oriented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reliable, in-order data delivery (TCP)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connectionless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“best effort</a:t>
            </a:r>
            <a:r>
              <a:rPr lang="en-US" sz="1600" dirty="0">
                <a:solidFill>
                  <a:prstClr val="black"/>
                </a:solidFill>
              </a:rPr>
              <a:t>”, arbitrary </a:t>
            </a:r>
            <a:r>
              <a:rPr lang="en-US" sz="1600" dirty="0">
                <a:solidFill>
                  <a:prstClr val="black"/>
                </a:solidFill>
              </a:rPr>
              <a:t>order data-delivery (UDP)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Q: How &amp; based on what “core” functionality? </a:t>
            </a:r>
          </a:p>
          <a:p>
            <a:pPr lvl="1">
              <a:defRPr/>
            </a:pPr>
            <a:r>
              <a:rPr lang="en-US" sz="1600" b="1" dirty="0">
                <a:solidFill>
                  <a:prstClr val="black"/>
                </a:solidFill>
              </a:rPr>
              <a:t>(…main Q for the Internet….) </a:t>
            </a:r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 bwMode="auto">
          <a:xfrm>
            <a:off x="2124322" y="64646"/>
            <a:ext cx="7772400" cy="5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sv-SE" sz="4000">
                <a:solidFill>
                  <a:srgbClr val="4F81BD">
                    <a:lumMod val="50000"/>
                  </a:srgbClr>
                </a:solidFill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>
              <a:solidFill>
                <a:srgbClr val="4F81BD">
                  <a:lumMod val="50000"/>
                </a:srgbClr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02" name="Group 170"/>
          <p:cNvGrpSpPr>
            <a:grpSpLocks/>
          </p:cNvGrpSpPr>
          <p:nvPr/>
        </p:nvGrpSpPr>
        <p:grpSpPr bwMode="auto">
          <a:xfrm>
            <a:off x="3616395" y="5455359"/>
            <a:ext cx="366057" cy="186997"/>
            <a:chOff x="2356" y="1300"/>
            <a:chExt cx="555" cy="194"/>
          </a:xfrm>
        </p:grpSpPr>
        <p:sp>
          <p:nvSpPr>
            <p:cNvPr id="10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6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9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8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049" y="4772221"/>
            <a:ext cx="693067" cy="67178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607" y="4729593"/>
            <a:ext cx="521206" cy="786726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387462" y="5380634"/>
            <a:ext cx="5544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>
                <a:solidFill>
                  <a:prstClr val="black"/>
                </a:solidFill>
              </a:rPr>
              <a:t>UDP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91442" y="5314434"/>
            <a:ext cx="5011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 smtClean="0">
                <a:solidFill>
                  <a:prstClr val="black"/>
                </a:solidFill>
              </a:rPr>
              <a:t>TCP</a:t>
            </a:r>
            <a:endParaRPr lang="sv-SE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3" y="15407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core</a:t>
            </a:r>
          </a:p>
          <a:p>
            <a:pPr lvl="1"/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Ways of 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Routing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 (&amp; loss)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651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Network Core: </a:t>
            </a:r>
            <a:r>
              <a:rPr lang="en-US" sz="2800" dirty="0" smtClean="0"/>
              <a:t>how is data transferred through the net? </a:t>
            </a:r>
            <a:br>
              <a:rPr lang="en-US" sz="2800" dirty="0" smtClean="0"/>
            </a:br>
            <a:r>
              <a:rPr lang="en-US" dirty="0" smtClean="0"/>
              <a:t>Packet </a:t>
            </a:r>
            <a:r>
              <a:rPr lang="en-US" dirty="0"/>
              <a:t>Switching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>
            <p:extLst/>
          </p:nvPr>
        </p:nvGraphicFramePr>
        <p:xfrm>
          <a:off x="2366071" y="2066007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071" y="2066007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4701283" y="1899320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3483671" y="192948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3483671" y="1861221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3493196" y="163262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3839271" y="1662783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6579296" y="194853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6588820" y="192789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6588821" y="1889796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6598346" y="1661195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>
            <p:extLst/>
          </p:nvPr>
        </p:nvGraphicFramePr>
        <p:xfrm>
          <a:off x="8166796" y="114208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796" y="114208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>
            <p:extLst/>
          </p:nvPr>
        </p:nvGraphicFramePr>
        <p:xfrm>
          <a:off x="2127946" y="116113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946" y="116113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2753421" y="156753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3058221" y="2553370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4677471" y="198663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6782496" y="2320008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7754046" y="1548482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3258245" y="1558008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3267771" y="199139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4710809" y="178184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4872734" y="1781846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5034659" y="178184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5196584" y="178184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5358509" y="1781846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5729984" y="1781846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6168134" y="177708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4020246" y="1858046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3291584" y="175803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3072509" y="2329533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3467795" y="1862808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3134420" y="2139033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5091809" y="1672307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1775520" y="1184945"/>
            <a:ext cx="352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F81BD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2051745" y="2204120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504D"/>
                </a:solidFill>
                <a:latin typeface="Comic Sans MS" pitchFamily="66" charset="0"/>
              </a:rPr>
              <a:t>B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7766745" y="106112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2775646" y="908721"/>
            <a:ext cx="1094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10 Mbs</a:t>
            </a:r>
          </a:p>
          <a:p>
            <a:r>
              <a:rPr lang="en-US" sz="2000">
                <a:solidFill>
                  <a:prstClr val="black"/>
                </a:solidFill>
              </a:rPr>
              <a:t>Ethernet</a:t>
            </a:r>
            <a:endParaRPr lang="en-US">
              <a:solidFill>
                <a:srgbClr val="4F81BD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4918770" y="2023146"/>
            <a:ext cx="1020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1.5 </a:t>
            </a:r>
            <a:r>
              <a:rPr lang="en-US" sz="2000" dirty="0" err="1">
                <a:solidFill>
                  <a:prstClr val="black"/>
                </a:solidFill>
              </a:rPr>
              <a:t>Mbs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7185721" y="2642271"/>
            <a:ext cx="956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45 </a:t>
            </a:r>
            <a:r>
              <a:rPr lang="en-US" sz="2000" dirty="0" err="1">
                <a:solidFill>
                  <a:prstClr val="black"/>
                </a:solidFill>
              </a:rPr>
              <a:t>Mbs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6630095" y="1800896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6792020" y="1800896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6953945" y="1800896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19637433">
            <a:off x="6877746" y="2019971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4842571" y="2937545"/>
            <a:ext cx="3071813" cy="1471612"/>
            <a:chOff x="1646" y="2009"/>
            <a:chExt cx="1935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D</a:t>
              </a:r>
              <a:endParaRPr lang="en-US">
                <a:solidFill>
                  <a:srgbClr val="4F81BD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E</a:t>
              </a:r>
              <a:endParaRPr lang="en-US">
                <a:solidFill>
                  <a:srgbClr val="4F81BD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3233599" y="2580357"/>
            <a:ext cx="18860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queue of packets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waiting for output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link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4053584" y="2110458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2612234" y="4309147"/>
            <a:ext cx="6476799" cy="220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Application messages divided into </a:t>
            </a:r>
            <a:r>
              <a:rPr lang="en-US" sz="2000" i="1" dirty="0">
                <a:solidFill>
                  <a:srgbClr val="FF0000"/>
                </a:solidFill>
              </a:rPr>
              <a:t>packets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packets </a:t>
            </a:r>
            <a:r>
              <a:rPr lang="en-US" sz="2000" i="1" dirty="0">
                <a:solidFill>
                  <a:prstClr val="black"/>
                </a:solidFill>
              </a:rPr>
              <a:t>share</a:t>
            </a:r>
            <a:r>
              <a:rPr lang="en-US" sz="2000" dirty="0">
                <a:solidFill>
                  <a:prstClr val="black"/>
                </a:solidFill>
              </a:rPr>
              <a:t> network resources </a:t>
            </a:r>
          </a:p>
          <a:p>
            <a:r>
              <a:rPr lang="en-US" sz="2000" dirty="0">
                <a:solidFill>
                  <a:prstClr val="black"/>
                </a:solidFill>
              </a:rPr>
              <a:t>resources used </a:t>
            </a:r>
            <a:r>
              <a:rPr lang="en-US" sz="2000" i="1" dirty="0">
                <a:solidFill>
                  <a:prstClr val="black"/>
                </a:solidFill>
              </a:rPr>
              <a:t>as needed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000" dirty="0">
                <a:solidFill>
                  <a:prstClr val="black"/>
                </a:solidFill>
              </a:rPr>
              <a:t>packets move one hop at a time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transmit over link; wait </a:t>
            </a:r>
            <a:r>
              <a:rPr lang="en-US" sz="2000" dirty="0" smtClean="0">
                <a:solidFill>
                  <a:prstClr val="black"/>
                </a:solidFill>
              </a:rPr>
              <a:t>their turn </a:t>
            </a:r>
            <a:r>
              <a:rPr lang="en-US" sz="2000" dirty="0">
                <a:solidFill>
                  <a:prstClr val="black"/>
                </a:solidFill>
              </a:rPr>
              <a:t>at next link</a:t>
            </a:r>
          </a:p>
          <a:p>
            <a:pPr marL="0" indent="0">
              <a:buNone/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96" y="2827560"/>
            <a:ext cx="5165785" cy="36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5E595F0E-8906-4A6B-8445-20DB12CAB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r>
              <a:rPr lang="en-US" dirty="0"/>
              <a:t> Core: </a:t>
            </a:r>
            <a:r>
              <a:rPr lang="en-US" u="sng" dirty="0"/>
              <a:t>Circuit</a:t>
            </a:r>
            <a:r>
              <a:rPr lang="en-US" dirty="0"/>
              <a:t> Switching</a:t>
            </a:r>
            <a:br>
              <a:rPr lang="en-US" dirty="0"/>
            </a:b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analogue telephony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7312588" cy="157565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End-end resources dedicated for “call”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dedicated resources</a:t>
            </a:r>
            <a:r>
              <a:rPr lang="en-US" sz="2000" dirty="0"/>
              <a:t> (link </a:t>
            </a:r>
            <a:r>
              <a:rPr lang="en-US" sz="2000" dirty="0"/>
              <a:t>bandwidth,  switch </a:t>
            </a:r>
            <a:r>
              <a:rPr lang="en-US" sz="2000" dirty="0"/>
              <a:t>capacity)</a:t>
            </a:r>
            <a:r>
              <a:rPr lang="en-US" sz="2000" dirty="0">
                <a:solidFill>
                  <a:srgbClr val="FF0000"/>
                </a:solidFill>
              </a:rPr>
              <a:t>: no sharing</a:t>
            </a:r>
          </a:p>
          <a:p>
            <a:r>
              <a:rPr lang="en-US" sz="2000" dirty="0"/>
              <a:t>circuit-like (guaranteed) </a:t>
            </a:r>
            <a:r>
              <a:rPr lang="en-US" sz="2000" dirty="0" smtClean="0"/>
              <a:t>latency bound</a:t>
            </a:r>
            <a:endParaRPr lang="en-US" sz="2000" dirty="0"/>
          </a:p>
          <a:p>
            <a:r>
              <a:rPr lang="en-US" sz="2000" dirty="0"/>
              <a:t>call setup required</a:t>
            </a:r>
          </a:p>
          <a:p>
            <a:endParaRPr lang="en-US" sz="2400" dirty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8120627" y="1307371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9" name="Clip" r:id="rId7" imgW="819000" imgH="847800" progId="MS_ClipArt_Gallery.2">
                      <p:embed/>
                    </p:oleObj>
                  </mc:Choice>
                  <mc:Fallback>
                    <p:oleObj name="Clip" r:id="rId7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0" name="Clip" r:id="rId9" imgW="1266840" imgH="1200240" progId="MS_ClipArt_Gallery.2">
                      <p:embed/>
                    </p:oleObj>
                  </mc:Choice>
                  <mc:Fallback>
                    <p:oleObj name="Clip" r:id="rId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1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2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3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6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7" name="Clip" r:id="rId19" imgW="1305000" imgH="1085760" progId="MS_ClipArt_Gallery.2">
                    <p:embed/>
                  </p:oleObj>
                </mc:Choice>
                <mc:Fallback>
                  <p:oleObj name="Clip" r:id="rId1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8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9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" name="Clip" r:id="rId22" imgW="819000" imgH="847800" progId="MS_ClipArt_Gallery.2">
                      <p:embed/>
                    </p:oleObj>
                  </mc:Choice>
                  <mc:Fallback>
                    <p:oleObj name="Clip" r:id="rId2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1" name="Clip" r:id="rId23" imgW="1266840" imgH="1200240" progId="MS_ClipArt_Gallery.2">
                      <p:embed/>
                    </p:oleObj>
                  </mc:Choice>
                  <mc:Fallback>
                    <p:oleObj name="Clip" r:id="rId23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8776263" y="1721707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8723877" y="3058382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1" y="5661248"/>
            <a:ext cx="4614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Example video </a:t>
            </a:r>
            <a:r>
              <a:rPr lang="en-US" dirty="0">
                <a:solidFill>
                  <a:prstClr val="black"/>
                </a:solidFill>
              </a:rPr>
              <a:t>for Circuit  vs packet switching</a:t>
            </a:r>
            <a:endParaRPr lang="en-US" dirty="0">
              <a:solidFill>
                <a:prstClr val="black"/>
              </a:solidFill>
              <a:hlinkClick r:id="rId24"/>
            </a:endParaRPr>
          </a:p>
          <a:p>
            <a:pPr marL="400050" lvl="1"/>
            <a:r>
              <a:rPr lang="en-US" dirty="0">
                <a:solidFill>
                  <a:prstClr val="black"/>
                </a:solidFill>
                <a:hlinkClick r:id="rId24"/>
              </a:rPr>
              <a:t>http://www.youtube.com/watch?v=Dq1zpiDN9k4&amp;feature=related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7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9844"/>
            <a:ext cx="8001000" cy="680120"/>
          </a:xfrm>
        </p:spPr>
        <p:txBody>
          <a:bodyPr/>
          <a:lstStyle/>
          <a:p>
            <a:r>
              <a:rPr lang="en-US" dirty="0" smtClean="0"/>
              <a:t>Packet switching versus circuit switching</a:t>
            </a:r>
            <a:endParaRPr lang="en-US" sz="4400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9731" y="1889920"/>
            <a:ext cx="5428456" cy="4304742"/>
          </a:xfrm>
        </p:spPr>
        <p:txBody>
          <a:bodyPr/>
          <a:lstStyle/>
          <a:p>
            <a:r>
              <a:rPr lang="en-US" sz="2000" dirty="0"/>
              <a:t>1 Mbit link</a:t>
            </a:r>
          </a:p>
          <a:p>
            <a:r>
              <a:rPr lang="en-US" sz="2000" dirty="0"/>
              <a:t>each user/connection: </a:t>
            </a:r>
          </a:p>
          <a:p>
            <a:pPr lvl="1"/>
            <a:r>
              <a:rPr lang="en-US" sz="1800" dirty="0"/>
              <a:t>100Kbps when “active”</a:t>
            </a:r>
          </a:p>
          <a:p>
            <a:pPr lvl="1"/>
            <a:r>
              <a:rPr lang="en-US" sz="1800" dirty="0"/>
              <a:t>active 10% of time (</a:t>
            </a:r>
            <a:r>
              <a:rPr lang="en-US" sz="1800" dirty="0" err="1"/>
              <a:t>bursty</a:t>
            </a:r>
            <a:r>
              <a:rPr lang="en-US" sz="1800" dirty="0"/>
              <a:t> </a:t>
            </a:r>
            <a:r>
              <a:rPr lang="en-US" sz="1800" dirty="0" err="1"/>
              <a:t>behaviour</a:t>
            </a:r>
            <a:r>
              <a:rPr lang="en-US" sz="1800" dirty="0"/>
              <a:t>)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circuit-switching</a:t>
            </a:r>
            <a:r>
              <a:rPr lang="en-US" sz="2000" dirty="0"/>
              <a:t> how many users/connections can be multiplexed?:</a:t>
            </a:r>
          </a:p>
          <a:p>
            <a:pPr lvl="1"/>
            <a:r>
              <a:rPr lang="en-US" sz="1800" dirty="0"/>
              <a:t>10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packet switching </a:t>
            </a:r>
          </a:p>
          <a:p>
            <a:pPr marL="457200" lvl="1" indent="0">
              <a:buNone/>
            </a:pPr>
            <a:r>
              <a:rPr lang="en-US" sz="1800" dirty="0"/>
              <a:t>with n= 35 users:</a:t>
            </a:r>
          </a:p>
          <a:p>
            <a:pPr marL="457200" lvl="1" indent="0">
              <a:buNone/>
            </a:pPr>
            <a:r>
              <a:rPr lang="en-US" sz="1800" i="1" dirty="0" smtClean="0"/>
              <a:t>P(active simultaneously k </a:t>
            </a:r>
            <a:r>
              <a:rPr lang="en-US" sz="1800" i="1" dirty="0"/>
              <a:t>&gt; 10 </a:t>
            </a:r>
            <a:r>
              <a:rPr lang="en-US" sz="1800" i="1" dirty="0" smtClean="0"/>
              <a:t>, i.e. some needs to wait) </a:t>
            </a:r>
            <a:r>
              <a:rPr lang="en-US" sz="1800" i="1" dirty="0"/>
              <a:t>&lt; 0.0004 </a:t>
            </a:r>
          </a:p>
          <a:p>
            <a:pPr marL="457200" lvl="1" indent="0">
              <a:buNone/>
            </a:pPr>
            <a:r>
              <a:rPr lang="en-US" sz="1800" dirty="0">
                <a:sym typeface="Symbol" pitchFamily="18" charset="2"/>
              </a:rPr>
              <a:t> almost all of the time, same queuing </a:t>
            </a:r>
            <a:r>
              <a:rPr lang="en-US" sz="1800" dirty="0" err="1">
                <a:sym typeface="Symbol" pitchFamily="18" charset="2"/>
              </a:rPr>
              <a:t>behaviour</a:t>
            </a:r>
            <a:r>
              <a:rPr lang="en-US" sz="1800" dirty="0">
                <a:sym typeface="Symbol" pitchFamily="18" charset="2"/>
              </a:rPr>
              <a:t> as in circuit switching)</a:t>
            </a:r>
            <a:endParaRPr lang="en-US" sz="2000" dirty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85377" y="930529"/>
            <a:ext cx="6345046" cy="48758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153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153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6457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7296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7296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6534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6141985" y="3672959"/>
            <a:ext cx="95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n</a:t>
            </a: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users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8620125" y="4075113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1 Mbps link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7388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8601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46082" name="Picture 2" descr=" f(k;n,p) = \Pr(X = k) = {n\choose k}p^k(1-p)^{n-k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88212"/>
            <a:ext cx="3457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9774" y="5160043"/>
            <a:ext cx="502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Hint: The </a:t>
            </a:r>
            <a:r>
              <a:rPr lang="en-US" dirty="0">
                <a:solidFill>
                  <a:prstClr val="black"/>
                </a:solidFill>
              </a:rPr>
              <a:t>probability of  </a:t>
            </a:r>
            <a:r>
              <a:rPr lang="en-US" i="1" dirty="0">
                <a:solidFill>
                  <a:prstClr val="black"/>
                </a:solidFill>
              </a:rPr>
              <a:t>k</a:t>
            </a:r>
            <a:r>
              <a:rPr lang="en-US" dirty="0">
                <a:solidFill>
                  <a:prstClr val="black"/>
                </a:solidFill>
              </a:rPr>
              <a:t>  </a:t>
            </a:r>
            <a:r>
              <a:rPr lang="en-US" dirty="0">
                <a:solidFill>
                  <a:prstClr val="black"/>
                </a:solidFill>
              </a:rPr>
              <a:t>out of 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i="1" dirty="0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>
                <a:solidFill>
                  <a:prstClr val="black"/>
                </a:solidFill>
              </a:rPr>
              <a:t>users active  (p=0.1 in our example)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7923" y="1477301"/>
            <a:ext cx="343542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Q: what happens with &gt; 35 users?</a:t>
            </a:r>
          </a:p>
          <a:p>
            <a:r>
              <a:rPr lang="en-US" b="1" dirty="0">
                <a:solidFill>
                  <a:prstClr val="black"/>
                </a:solidFill>
              </a:rPr>
              <a:t>Still circuit-like behavior?  </a:t>
            </a:r>
            <a:endParaRPr lang="sv-SE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115" y="1468994"/>
            <a:ext cx="3352720" cy="2062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4219" y="3013184"/>
            <a:ext cx="175034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100" dirty="0" err="1">
                <a:solidFill>
                  <a:prstClr val="black"/>
                </a:solidFill>
              </a:rPr>
              <a:t>Traffic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 err="1">
                <a:solidFill>
                  <a:prstClr val="black"/>
                </a:solidFill>
              </a:rPr>
              <a:t>intensity</a:t>
            </a:r>
            <a:r>
              <a:rPr lang="sv-SE" sz="1100" dirty="0">
                <a:solidFill>
                  <a:prstClr val="black"/>
                </a:solidFill>
              </a:rPr>
              <a:t>:</a:t>
            </a:r>
          </a:p>
          <a:p>
            <a:r>
              <a:rPr lang="sv-SE" sz="1100" dirty="0">
                <a:solidFill>
                  <a:prstClr val="black"/>
                </a:solidFill>
              </a:rPr>
              <a:t>(</a:t>
            </a:r>
            <a:r>
              <a:rPr lang="sv-SE" sz="1100" dirty="0" err="1">
                <a:solidFill>
                  <a:prstClr val="black"/>
                </a:solidFill>
              </a:rPr>
              <a:t>aggregated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</a:p>
          <a:p>
            <a:r>
              <a:rPr lang="sv-SE" sz="1100" dirty="0">
                <a:solidFill>
                  <a:prstClr val="black"/>
                </a:solidFill>
              </a:rPr>
              <a:t>input rate/</a:t>
            </a:r>
            <a:r>
              <a:rPr lang="sv-SE" sz="1100" dirty="0" err="1">
                <a:solidFill>
                  <a:prstClr val="black"/>
                </a:solidFill>
              </a:rPr>
              <a:t>bandwidth</a:t>
            </a:r>
            <a:r>
              <a:rPr lang="sv-SE" sz="1100" dirty="0">
                <a:solidFill>
                  <a:prstClr val="black"/>
                </a:solidFill>
              </a:rPr>
              <a:t>)</a:t>
            </a:r>
            <a:endParaRPr lang="sv-S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uiExpand="1" build="p" animBg="1"/>
      <p:bldP spid="51210" grpId="0" animBg="1"/>
      <p:bldP spid="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3137</Words>
  <Application>Microsoft Office PowerPoint</Application>
  <PresentationFormat>Widescreen</PresentationFormat>
  <Paragraphs>898</Paragraphs>
  <Slides>48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ＭＳ Ｐゴシック</vt:lpstr>
      <vt:lpstr>Arial</vt:lpstr>
      <vt:lpstr>Calibri</vt:lpstr>
      <vt:lpstr>Comic Sans MS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1_Office Theme</vt:lpstr>
      <vt:lpstr>Clip</vt:lpstr>
      <vt:lpstr>ClipArt</vt:lpstr>
      <vt:lpstr>Course on Computer Communication and Networks   Lecture 2  Chapter 1: Introduction:  Part B: Network structure, performance, security prelude</vt:lpstr>
      <vt:lpstr>The Internet concept: bridging networks</vt:lpstr>
      <vt:lpstr>The Internet: bridging networks</vt:lpstr>
      <vt:lpstr>A closer look at network structure:</vt:lpstr>
      <vt:lpstr>PowerPoint Presentation</vt:lpstr>
      <vt:lpstr>Roadmap</vt:lpstr>
      <vt:lpstr>Network Core: how is data transferred through the net?  Packet Switching</vt:lpstr>
      <vt:lpstr>Alternative Core: Circuit Switching (analogue telephony)</vt:lpstr>
      <vt:lpstr>Packet switching versus circuit switching</vt:lpstr>
      <vt:lpstr>Roadmap</vt:lpstr>
      <vt:lpstr>(Can we combine the benefits of CS &amp; PS?) Routing and network-core main design issue</vt:lpstr>
      <vt:lpstr>Roadmap</vt:lpstr>
      <vt:lpstr>Delays (latencies)  in packet-switched networks</vt:lpstr>
      <vt:lpstr>Visualize delays: packet switching</vt:lpstr>
      <vt:lpstr> Queueing delay (revisited) …</vt:lpstr>
      <vt:lpstr>Delays and packet loss</vt:lpstr>
      <vt:lpstr>Roadmap</vt:lpstr>
      <vt:lpstr>Throughput</vt:lpstr>
      <vt:lpstr>Throughput (more)</vt:lpstr>
      <vt:lpstr>… “Real” Internet delays and routes (1)… </vt:lpstr>
      <vt:lpstr>…“Real” Internet delays and routes (2)…</vt:lpstr>
      <vt:lpstr>Roadmap</vt:lpstr>
      <vt:lpstr>Access networks and physical media</vt:lpstr>
      <vt:lpstr>Access nets:  digital subscriber line (DSL) &amp; cable network </vt:lpstr>
      <vt:lpstr>PowerPoint Presentation</vt:lpstr>
      <vt:lpstr>Enterprise access networks (Ethernet)</vt:lpstr>
      <vt:lpstr>Guided physical Media: coax, fiber, twisted pair</vt:lpstr>
      <vt:lpstr>Unguided Physical media: Radio Properties: Attenuation, Multipath propagation</vt:lpstr>
      <vt:lpstr>Wireless access networks</vt:lpstr>
      <vt:lpstr>Roadmap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Roadmap</vt:lpstr>
      <vt:lpstr>Network Security Prelude</vt:lpstr>
      <vt:lpstr>Bad guys can put malware into hosts via Internet</vt:lpstr>
      <vt:lpstr>Bad guys can sniff packets</vt:lpstr>
      <vt:lpstr>Bad guys can use false source addresses</vt:lpstr>
      <vt:lpstr>Bad guys can record and playback</vt:lpstr>
      <vt:lpstr>Chapter 1: Summary</vt:lpstr>
      <vt:lpstr>Reading instructions (incl.next lecture) </vt:lpstr>
      <vt:lpstr>Review questions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2  Chapter 1: Introduction:  Part B: Network structure, performance, security prelude</dc:title>
  <dc:creator>Marina Papatriantafilou</dc:creator>
  <cp:lastModifiedBy>Marina Papatriantafilou</cp:lastModifiedBy>
  <cp:revision>33</cp:revision>
  <dcterms:created xsi:type="dcterms:W3CDTF">2018-01-16T15:58:34Z</dcterms:created>
  <dcterms:modified xsi:type="dcterms:W3CDTF">2018-01-16T21:42:51Z</dcterms:modified>
</cp:coreProperties>
</file>