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31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13" r:id="rId13"/>
    <p:sldId id="266" r:id="rId14"/>
    <p:sldId id="267" r:id="rId15"/>
    <p:sldId id="268" r:id="rId16"/>
    <p:sldId id="269" r:id="rId17"/>
    <p:sldId id="270" r:id="rId18"/>
    <p:sldId id="272" r:id="rId19"/>
    <p:sldId id="311" r:id="rId20"/>
    <p:sldId id="282" r:id="rId21"/>
    <p:sldId id="275" r:id="rId22"/>
    <p:sldId id="276" r:id="rId23"/>
    <p:sldId id="281" r:id="rId24"/>
    <p:sldId id="309" r:id="rId25"/>
    <p:sldId id="278" r:id="rId26"/>
    <p:sldId id="314" r:id="rId27"/>
    <p:sldId id="283" r:id="rId28"/>
    <p:sldId id="315" r:id="rId29"/>
    <p:sldId id="288" r:id="rId30"/>
    <p:sldId id="295" r:id="rId31"/>
    <p:sldId id="296" r:id="rId32"/>
    <p:sldId id="298" r:id="rId33"/>
    <p:sldId id="299" r:id="rId34"/>
    <p:sldId id="316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706" autoAdjust="0"/>
  </p:normalViewPr>
  <p:slideViewPr>
    <p:cSldViewPr snapToGrid="0">
      <p:cViewPr>
        <p:scale>
          <a:sx n="70" d="100"/>
          <a:sy n="70" d="100"/>
        </p:scale>
        <p:origin x="1260" y="426"/>
      </p:cViewPr>
      <p:guideLst/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aseline="0" dirty="0" smtClean="0"/>
            <a:t>Evolving types of applications: media, CDN, </a:t>
          </a:r>
          <a:r>
            <a:rPr lang="en-GB" sz="1400" baseline="0" dirty="0" err="1" smtClean="0"/>
            <a:t>IoT</a:t>
          </a:r>
          <a:r>
            <a:rPr lang="en-GB" sz="1400" baseline="0" dirty="0" smtClean="0"/>
            <a:t> </a:t>
          </a:r>
          <a:endParaRPr lang="en-GB" sz="1400" dirty="0" smtClean="0"/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TCP/IP, </a:t>
          </a:r>
          <a:r>
            <a:rPr lang="en-GB" sz="1600" dirty="0" smtClean="0">
              <a:solidFill>
                <a:schemeClr val="tx1"/>
              </a:solidFill>
            </a:rPr>
            <a:t>LAN evolving protocol stack (http2, </a:t>
          </a:r>
          <a:r>
            <a:rPr lang="en-GB" sz="1600" dirty="0" err="1" smtClean="0">
              <a:solidFill>
                <a:schemeClr val="tx1"/>
              </a:solidFill>
            </a:rPr>
            <a:t>quic</a:t>
          </a:r>
          <a:r>
            <a:rPr lang="en-GB" sz="1600" dirty="0" smtClean="0">
              <a:solidFill>
                <a:schemeClr val="tx1"/>
              </a:solidFill>
            </a:rPr>
            <a:t>, …)</a:t>
          </a:r>
          <a:endParaRPr lang="sv-SE" sz="1600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 +  mobility + SDN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 custLinFactY="71222" custLinFactNeighborX="679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 custLinFactX="100000" custLinFactY="73243" custLinFactNeighborX="116250" custLinFactNeighborY="100000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 custLinFactNeighborX="679" custLinFactNeighborY="53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 custLinFactX="-100000" custLinFactNeighborX="-109701" custLinFactNeighborY="-2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13D98675-0CF9-4DB4-ABB7-33AA581E87AD}" type="presOf" srcId="{C72FBBD4-30DC-4502-92DA-84052885B442}" destId="{95DC46B4-CC7E-406E-9884-A226820B5E7A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3C4EC409-A383-48FD-9FFE-0C4959AED7D8}" type="presOf" srcId="{87BD75C3-CDBF-40DB-95A3-1190EA64DA7B}" destId="{7B218CDD-A6FE-46BB-90CD-63D4D7D5193E}" srcOrd="0" destOrd="0" presId="urn:microsoft.com/office/officeart/2008/layout/AlternatingHexagons"/>
    <dgm:cxn modelId="{72560E5E-E756-4556-B4B4-356C2BE8C0F5}" type="presOf" srcId="{3093B5A8-06A5-42AE-B2CA-8FCE488477A4}" destId="{CDBAA3FA-D4E2-4A90-8E1E-ADC9CEDD4084}" srcOrd="0" destOrd="0" presId="urn:microsoft.com/office/officeart/2008/layout/AlternatingHexagons"/>
    <dgm:cxn modelId="{9D90CAC4-D8C8-4A9D-96E5-CD4159DBA428}" type="presOf" srcId="{66F3E20B-0848-4A53-A712-F12244A7A4E1}" destId="{52F0B766-26BF-44EC-A9CF-C41025380488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76E8679E-0768-4F1B-A350-ADD3F82CBFB1}" type="presOf" srcId="{EFADDE60-5B37-4984-8534-BCA1F16589A4}" destId="{41527749-E57A-43BE-857D-94DE7FD6D105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8B9A3951-AF54-4FF4-988C-FCC3736DA588}" type="presOf" srcId="{4FE36DDF-DB07-4D2C-AC90-97569AC8A1FF}" destId="{EDE0C9D1-59C1-4FFF-BE11-1EA4A268A30B}" srcOrd="0" destOrd="0" presId="urn:microsoft.com/office/officeart/2008/layout/AlternatingHexagons"/>
    <dgm:cxn modelId="{72DA2B9D-D770-495F-A634-2AD801758CC7}" type="presOf" srcId="{366B40D4-F0D9-4002-A2B2-A5065C84A858}" destId="{2502774D-B472-4DB4-8898-12CCA6869D10}" srcOrd="0" destOrd="0" presId="urn:microsoft.com/office/officeart/2008/layout/AlternatingHexagons"/>
    <dgm:cxn modelId="{E9A4B7BB-CAF7-403F-BD84-A22B531D4954}" type="presOf" srcId="{4DD57188-B791-4B7A-BDDC-CB673A7EEBDA}" destId="{5A4E73F0-D072-4AC2-91B6-A2FD959356FE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734A3421-56BB-450C-9C1E-9A166F8F369E}" type="presOf" srcId="{302BAB7F-3B45-468B-92C8-548717C4F807}" destId="{791E939B-BBD8-4E2C-B7D7-645D4F2A2482}" srcOrd="0" destOrd="0" presId="urn:microsoft.com/office/officeart/2008/layout/AlternatingHexagons"/>
    <dgm:cxn modelId="{5CA2A1B8-0176-44DD-8C11-C5C7872ECB33}" type="presParOf" srcId="{2502774D-B472-4DB4-8898-12CCA6869D10}" destId="{BAA5AF85-EC31-4146-B8C6-75E3FDC21822}" srcOrd="0" destOrd="0" presId="urn:microsoft.com/office/officeart/2008/layout/AlternatingHexagons"/>
    <dgm:cxn modelId="{FC48304D-6D38-4DC7-B91A-2CD133D5C544}" type="presParOf" srcId="{BAA5AF85-EC31-4146-B8C6-75E3FDC21822}" destId="{52F0B766-26BF-44EC-A9CF-C41025380488}" srcOrd="0" destOrd="0" presId="urn:microsoft.com/office/officeart/2008/layout/AlternatingHexagons"/>
    <dgm:cxn modelId="{CECBC73E-C0F5-4609-AE8F-651AD71A5CA6}" type="presParOf" srcId="{BAA5AF85-EC31-4146-B8C6-75E3FDC21822}" destId="{22FF26A6-8040-4C11-90FB-B58E7F50E1A0}" srcOrd="1" destOrd="0" presId="urn:microsoft.com/office/officeart/2008/layout/AlternatingHexagons"/>
    <dgm:cxn modelId="{C7323FF6-7F9A-4796-9C44-78D60EB1C9D6}" type="presParOf" srcId="{BAA5AF85-EC31-4146-B8C6-75E3FDC21822}" destId="{6F136A6D-6F69-4D98-B76F-23FD81DCAFCB}" srcOrd="2" destOrd="0" presId="urn:microsoft.com/office/officeart/2008/layout/AlternatingHexagons"/>
    <dgm:cxn modelId="{A9BB9374-149C-4558-96FA-916E308CA23B}" type="presParOf" srcId="{BAA5AF85-EC31-4146-B8C6-75E3FDC21822}" destId="{E38837CE-3831-4985-B184-1051C43FF7D9}" srcOrd="3" destOrd="0" presId="urn:microsoft.com/office/officeart/2008/layout/AlternatingHexagons"/>
    <dgm:cxn modelId="{5653B6BE-8FD1-4412-82CD-78976F7A9CC1}" type="presParOf" srcId="{BAA5AF85-EC31-4146-B8C6-75E3FDC21822}" destId="{EDE0C9D1-59C1-4FFF-BE11-1EA4A268A30B}" srcOrd="4" destOrd="0" presId="urn:microsoft.com/office/officeart/2008/layout/AlternatingHexagons"/>
    <dgm:cxn modelId="{42514159-D51A-4532-BFDE-BF3E02DDD7D3}" type="presParOf" srcId="{2502774D-B472-4DB4-8898-12CCA6869D10}" destId="{67B91BFF-E5FE-456C-835E-BF07B8A70939}" srcOrd="1" destOrd="0" presId="urn:microsoft.com/office/officeart/2008/layout/AlternatingHexagons"/>
    <dgm:cxn modelId="{A1899E01-9DF9-4EBA-BCB2-6CDA2DA6FD09}" type="presParOf" srcId="{2502774D-B472-4DB4-8898-12CCA6869D10}" destId="{B9072FF1-3646-4BD4-848D-298A3DF1B0FC}" srcOrd="2" destOrd="0" presId="urn:microsoft.com/office/officeart/2008/layout/AlternatingHexagons"/>
    <dgm:cxn modelId="{984CE4EA-87AC-48AA-8C35-4697E31A77CD}" type="presParOf" srcId="{B9072FF1-3646-4BD4-848D-298A3DF1B0FC}" destId="{7B218CDD-A6FE-46BB-90CD-63D4D7D5193E}" srcOrd="0" destOrd="0" presId="urn:microsoft.com/office/officeart/2008/layout/AlternatingHexagons"/>
    <dgm:cxn modelId="{10E1DFEE-0999-4FAE-951D-F90CB8FEB4EB}" type="presParOf" srcId="{B9072FF1-3646-4BD4-848D-298A3DF1B0FC}" destId="{31BCA7D9-2DDA-41A1-8B26-845A11B11EA0}" srcOrd="1" destOrd="0" presId="urn:microsoft.com/office/officeart/2008/layout/AlternatingHexagons"/>
    <dgm:cxn modelId="{34CFCFD0-741A-4846-9E8F-ABDF1FF16189}" type="presParOf" srcId="{B9072FF1-3646-4BD4-848D-298A3DF1B0FC}" destId="{EE899C24-2A61-4A2C-9B3C-E4B410C7497A}" srcOrd="2" destOrd="0" presId="urn:microsoft.com/office/officeart/2008/layout/AlternatingHexagons"/>
    <dgm:cxn modelId="{996C1094-7591-4521-B0C1-A5F86AFF7536}" type="presParOf" srcId="{B9072FF1-3646-4BD4-848D-298A3DF1B0FC}" destId="{C3767E92-507C-47BB-9ED5-3E83E32721BD}" srcOrd="3" destOrd="0" presId="urn:microsoft.com/office/officeart/2008/layout/AlternatingHexagons"/>
    <dgm:cxn modelId="{CA6670CD-0C66-443A-9AA4-D9A53DAB85DC}" type="presParOf" srcId="{B9072FF1-3646-4BD4-848D-298A3DF1B0FC}" destId="{5A4E73F0-D072-4AC2-91B6-A2FD959356FE}" srcOrd="4" destOrd="0" presId="urn:microsoft.com/office/officeart/2008/layout/AlternatingHexagons"/>
    <dgm:cxn modelId="{95795EC2-736D-458C-B0A9-1B664574A16F}" type="presParOf" srcId="{2502774D-B472-4DB4-8898-12CCA6869D10}" destId="{6E5959F8-F233-4777-BA0B-BBCAB94498E1}" srcOrd="3" destOrd="0" presId="urn:microsoft.com/office/officeart/2008/layout/AlternatingHexagons"/>
    <dgm:cxn modelId="{E92F0225-813A-46AA-B11A-839E034F37B9}" type="presParOf" srcId="{2502774D-B472-4DB4-8898-12CCA6869D10}" destId="{94A8261B-5760-44E2-B298-4B6C05C3156A}" srcOrd="4" destOrd="0" presId="urn:microsoft.com/office/officeart/2008/layout/AlternatingHexagons"/>
    <dgm:cxn modelId="{B1DF833A-F883-43E8-85D1-6AAEF7F6CCCB}" type="presParOf" srcId="{94A8261B-5760-44E2-B298-4B6C05C3156A}" destId="{791E939B-BBD8-4E2C-B7D7-645D4F2A2482}" srcOrd="0" destOrd="0" presId="urn:microsoft.com/office/officeart/2008/layout/AlternatingHexagons"/>
    <dgm:cxn modelId="{A8C4AC8D-0199-4401-BA63-DCE6191B664B}" type="presParOf" srcId="{94A8261B-5760-44E2-B298-4B6C05C3156A}" destId="{5D7CB987-2924-4A1B-8BB6-D4EB7AA180A3}" srcOrd="1" destOrd="0" presId="urn:microsoft.com/office/officeart/2008/layout/AlternatingHexagons"/>
    <dgm:cxn modelId="{02EE3675-8CA3-4B79-8619-DFCDFB2B08D2}" type="presParOf" srcId="{94A8261B-5760-44E2-B298-4B6C05C3156A}" destId="{7FB2090E-69A6-4369-89A4-7E85B551DE1C}" srcOrd="2" destOrd="0" presId="urn:microsoft.com/office/officeart/2008/layout/AlternatingHexagons"/>
    <dgm:cxn modelId="{1677E713-6ED3-4BDC-9B98-82CF4888D010}" type="presParOf" srcId="{94A8261B-5760-44E2-B298-4B6C05C3156A}" destId="{291052EC-873D-442C-9EA0-EBDE796F9774}" srcOrd="3" destOrd="0" presId="urn:microsoft.com/office/officeart/2008/layout/AlternatingHexagons"/>
    <dgm:cxn modelId="{F8F9CC39-A1F0-46F2-892B-7C072ADD91EE}" type="presParOf" srcId="{94A8261B-5760-44E2-B298-4B6C05C3156A}" destId="{95DC46B4-CC7E-406E-9884-A226820B5E7A}" srcOrd="4" destOrd="0" presId="urn:microsoft.com/office/officeart/2008/layout/AlternatingHexagons"/>
    <dgm:cxn modelId="{8D9207C5-89AB-4A3A-A194-82F2FFB35B6B}" type="presParOf" srcId="{2502774D-B472-4DB4-8898-12CCA6869D10}" destId="{25D2D13D-A87D-4260-8915-48AFA235814A}" srcOrd="5" destOrd="0" presId="urn:microsoft.com/office/officeart/2008/layout/AlternatingHexagons"/>
    <dgm:cxn modelId="{733659B4-3551-42FB-971F-977203F540FE}" type="presParOf" srcId="{2502774D-B472-4DB4-8898-12CCA6869D10}" destId="{4B1ECCE7-AB55-41C5-86C9-DB4139A7C36C}" srcOrd="6" destOrd="0" presId="urn:microsoft.com/office/officeart/2008/layout/AlternatingHexagons"/>
    <dgm:cxn modelId="{55B955E3-5152-4A7C-AE7A-B73FF627A418}" type="presParOf" srcId="{4B1ECCE7-AB55-41C5-86C9-DB4139A7C36C}" destId="{CDBAA3FA-D4E2-4A90-8E1E-ADC9CEDD4084}" srcOrd="0" destOrd="0" presId="urn:microsoft.com/office/officeart/2008/layout/AlternatingHexagons"/>
    <dgm:cxn modelId="{0213D018-40B4-4B8C-A0C7-D4DEDA710333}" type="presParOf" srcId="{4B1ECCE7-AB55-41C5-86C9-DB4139A7C36C}" destId="{3E1C5DFE-DC4D-46B0-9CAA-2FB5C597E1BA}" srcOrd="1" destOrd="0" presId="urn:microsoft.com/office/officeart/2008/layout/AlternatingHexagons"/>
    <dgm:cxn modelId="{611F5642-CF1B-4D7A-B9B3-9F607894967D}" type="presParOf" srcId="{4B1ECCE7-AB55-41C5-86C9-DB4139A7C36C}" destId="{93199766-6062-4DDC-907A-9AE71E0D25C9}" srcOrd="2" destOrd="0" presId="urn:microsoft.com/office/officeart/2008/layout/AlternatingHexagons"/>
    <dgm:cxn modelId="{B8AE71AE-8080-47ED-AAD4-5CB07DD0FD84}" type="presParOf" srcId="{4B1ECCE7-AB55-41C5-86C9-DB4139A7C36C}" destId="{2E0C4D4A-F546-4FFA-82A9-0200A61666D6}" srcOrd="3" destOrd="0" presId="urn:microsoft.com/office/officeart/2008/layout/AlternatingHexagons"/>
    <dgm:cxn modelId="{6FC80CA0-BF1D-424C-A8C9-42E21E5ACF0F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aseline="0" dirty="0" smtClean="0"/>
            <a:t>Evolving types of applications: media, CDN, </a:t>
          </a:r>
          <a:r>
            <a:rPr lang="en-GB" sz="1400" baseline="0" dirty="0" err="1" smtClean="0"/>
            <a:t>IoT</a:t>
          </a:r>
          <a:r>
            <a:rPr lang="en-GB" sz="1400" baseline="0" dirty="0" smtClean="0"/>
            <a:t> </a:t>
          </a:r>
          <a:endParaRPr lang="en-GB" sz="1400" dirty="0" smtClean="0"/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TCP/IP, </a:t>
          </a:r>
          <a:r>
            <a:rPr lang="en-GB" sz="1600" dirty="0" smtClean="0">
              <a:solidFill>
                <a:schemeClr val="tx1"/>
              </a:solidFill>
            </a:rPr>
            <a:t>LAN evolving protocol stack (http2, </a:t>
          </a:r>
          <a:r>
            <a:rPr lang="en-GB" sz="1600" dirty="0" err="1" smtClean="0">
              <a:solidFill>
                <a:schemeClr val="tx1"/>
              </a:solidFill>
            </a:rPr>
            <a:t>quic</a:t>
          </a:r>
          <a:r>
            <a:rPr lang="en-GB" sz="1600" dirty="0" smtClean="0">
              <a:solidFill>
                <a:schemeClr val="tx1"/>
              </a:solidFill>
            </a:rPr>
            <a:t>, …)</a:t>
          </a:r>
          <a:endParaRPr lang="sv-SE" sz="1600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 +  mobility + SDN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 custLinFactY="71222" custLinFactNeighborX="679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 custLinFactX="100000" custLinFactY="73243" custLinFactNeighborX="116250" custLinFactNeighborY="100000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 custLinFactNeighborX="679" custLinFactNeighborY="53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 custLinFactX="-100000" custLinFactNeighborX="-109701" custLinFactNeighborY="-2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123EE473-E4BB-4DB8-9EB6-56D97F3257F9}" type="presOf" srcId="{C72FBBD4-30DC-4502-92DA-84052885B442}" destId="{95DC46B4-CC7E-406E-9884-A226820B5E7A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EBF53D3D-BBA1-47A6-ACCE-F2B6F1F8E06F}" type="presOf" srcId="{302BAB7F-3B45-468B-92C8-548717C4F807}" destId="{791E939B-BBD8-4E2C-B7D7-645D4F2A2482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8BBFC7A2-4A9B-493D-9FA5-BAF9F1458C4F}" type="presOf" srcId="{4DD57188-B791-4B7A-BDDC-CB673A7EEBDA}" destId="{5A4E73F0-D072-4AC2-91B6-A2FD959356FE}" srcOrd="0" destOrd="0" presId="urn:microsoft.com/office/officeart/2008/layout/AlternatingHexagons"/>
    <dgm:cxn modelId="{7780D35A-5C6D-432B-AEDE-E1EE32F1FD7A}" type="presOf" srcId="{3093B5A8-06A5-42AE-B2CA-8FCE488477A4}" destId="{CDBAA3FA-D4E2-4A90-8E1E-ADC9CEDD4084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759CAD3F-9969-473A-8396-305FCC1ECF3D}" type="presOf" srcId="{4FE36DDF-DB07-4D2C-AC90-97569AC8A1FF}" destId="{EDE0C9D1-59C1-4FFF-BE11-1EA4A268A30B}" srcOrd="0" destOrd="0" presId="urn:microsoft.com/office/officeart/2008/layout/AlternatingHexagons"/>
    <dgm:cxn modelId="{9DCB3E6A-748E-495B-A323-AC2DB0936A88}" type="presOf" srcId="{366B40D4-F0D9-4002-A2B2-A5065C84A858}" destId="{2502774D-B472-4DB4-8898-12CCA6869D10}" srcOrd="0" destOrd="0" presId="urn:microsoft.com/office/officeart/2008/layout/AlternatingHexagons"/>
    <dgm:cxn modelId="{F23ADFC1-27F6-40BE-96ED-1772004FC5E1}" type="presOf" srcId="{66F3E20B-0848-4A53-A712-F12244A7A4E1}" destId="{52F0B766-26BF-44EC-A9CF-C41025380488}" srcOrd="0" destOrd="0" presId="urn:microsoft.com/office/officeart/2008/layout/AlternatingHexagons"/>
    <dgm:cxn modelId="{D03C8735-8CB4-46FB-97BB-2F9343E96F71}" type="presOf" srcId="{EFADDE60-5B37-4984-8534-BCA1F16589A4}" destId="{41527749-E57A-43BE-857D-94DE7FD6D105}" srcOrd="0" destOrd="0" presId="urn:microsoft.com/office/officeart/2008/layout/AlternatingHexagons"/>
    <dgm:cxn modelId="{67D11A13-ED92-4DFA-882D-D06BA15D89E2}" type="presOf" srcId="{87BD75C3-CDBF-40DB-95A3-1190EA64DA7B}" destId="{7B218CDD-A6FE-46BB-90CD-63D4D7D5193E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8B7426C7-1C3A-4C14-B031-BA133EDFC9B7}" type="presParOf" srcId="{2502774D-B472-4DB4-8898-12CCA6869D10}" destId="{BAA5AF85-EC31-4146-B8C6-75E3FDC21822}" srcOrd="0" destOrd="0" presId="urn:microsoft.com/office/officeart/2008/layout/AlternatingHexagons"/>
    <dgm:cxn modelId="{B0B3B080-00B2-4F23-A719-D0B5C1497FC6}" type="presParOf" srcId="{BAA5AF85-EC31-4146-B8C6-75E3FDC21822}" destId="{52F0B766-26BF-44EC-A9CF-C41025380488}" srcOrd="0" destOrd="0" presId="urn:microsoft.com/office/officeart/2008/layout/AlternatingHexagons"/>
    <dgm:cxn modelId="{E9B1220F-FC76-436B-B97A-9DBC61CAFE6B}" type="presParOf" srcId="{BAA5AF85-EC31-4146-B8C6-75E3FDC21822}" destId="{22FF26A6-8040-4C11-90FB-B58E7F50E1A0}" srcOrd="1" destOrd="0" presId="urn:microsoft.com/office/officeart/2008/layout/AlternatingHexagons"/>
    <dgm:cxn modelId="{C163CF6D-7735-4E3C-AB60-2439625B75E6}" type="presParOf" srcId="{BAA5AF85-EC31-4146-B8C6-75E3FDC21822}" destId="{6F136A6D-6F69-4D98-B76F-23FD81DCAFCB}" srcOrd="2" destOrd="0" presId="urn:microsoft.com/office/officeart/2008/layout/AlternatingHexagons"/>
    <dgm:cxn modelId="{9DC644FE-F209-40DB-A964-E519290552E4}" type="presParOf" srcId="{BAA5AF85-EC31-4146-B8C6-75E3FDC21822}" destId="{E38837CE-3831-4985-B184-1051C43FF7D9}" srcOrd="3" destOrd="0" presId="urn:microsoft.com/office/officeart/2008/layout/AlternatingHexagons"/>
    <dgm:cxn modelId="{9BB4CFC9-8F8B-4E45-A453-A64C1B845D61}" type="presParOf" srcId="{BAA5AF85-EC31-4146-B8C6-75E3FDC21822}" destId="{EDE0C9D1-59C1-4FFF-BE11-1EA4A268A30B}" srcOrd="4" destOrd="0" presId="urn:microsoft.com/office/officeart/2008/layout/AlternatingHexagons"/>
    <dgm:cxn modelId="{7AF935FB-350B-439C-9EE5-180B8551CDE1}" type="presParOf" srcId="{2502774D-B472-4DB4-8898-12CCA6869D10}" destId="{67B91BFF-E5FE-456C-835E-BF07B8A70939}" srcOrd="1" destOrd="0" presId="urn:microsoft.com/office/officeart/2008/layout/AlternatingHexagons"/>
    <dgm:cxn modelId="{35C05299-95AD-4654-AACA-CA69B7678B0B}" type="presParOf" srcId="{2502774D-B472-4DB4-8898-12CCA6869D10}" destId="{B9072FF1-3646-4BD4-848D-298A3DF1B0FC}" srcOrd="2" destOrd="0" presId="urn:microsoft.com/office/officeart/2008/layout/AlternatingHexagons"/>
    <dgm:cxn modelId="{3040FE6F-05C6-48EB-AAF3-6779FB53F0B2}" type="presParOf" srcId="{B9072FF1-3646-4BD4-848D-298A3DF1B0FC}" destId="{7B218CDD-A6FE-46BB-90CD-63D4D7D5193E}" srcOrd="0" destOrd="0" presId="urn:microsoft.com/office/officeart/2008/layout/AlternatingHexagons"/>
    <dgm:cxn modelId="{1279F8BF-5418-4118-ACA8-312704DA841E}" type="presParOf" srcId="{B9072FF1-3646-4BD4-848D-298A3DF1B0FC}" destId="{31BCA7D9-2DDA-41A1-8B26-845A11B11EA0}" srcOrd="1" destOrd="0" presId="urn:microsoft.com/office/officeart/2008/layout/AlternatingHexagons"/>
    <dgm:cxn modelId="{99D8B585-76C7-4B0D-BA75-98AAB2C6817B}" type="presParOf" srcId="{B9072FF1-3646-4BD4-848D-298A3DF1B0FC}" destId="{EE899C24-2A61-4A2C-9B3C-E4B410C7497A}" srcOrd="2" destOrd="0" presId="urn:microsoft.com/office/officeart/2008/layout/AlternatingHexagons"/>
    <dgm:cxn modelId="{B903E54E-D68A-4372-B974-AF049DC6C323}" type="presParOf" srcId="{B9072FF1-3646-4BD4-848D-298A3DF1B0FC}" destId="{C3767E92-507C-47BB-9ED5-3E83E32721BD}" srcOrd="3" destOrd="0" presId="urn:microsoft.com/office/officeart/2008/layout/AlternatingHexagons"/>
    <dgm:cxn modelId="{A5DFC9D8-4AD2-44EB-9BB5-D3D840122E4D}" type="presParOf" srcId="{B9072FF1-3646-4BD4-848D-298A3DF1B0FC}" destId="{5A4E73F0-D072-4AC2-91B6-A2FD959356FE}" srcOrd="4" destOrd="0" presId="urn:microsoft.com/office/officeart/2008/layout/AlternatingHexagons"/>
    <dgm:cxn modelId="{ADAD715B-317C-43D9-A3F3-15030EA4E49D}" type="presParOf" srcId="{2502774D-B472-4DB4-8898-12CCA6869D10}" destId="{6E5959F8-F233-4777-BA0B-BBCAB94498E1}" srcOrd="3" destOrd="0" presId="urn:microsoft.com/office/officeart/2008/layout/AlternatingHexagons"/>
    <dgm:cxn modelId="{30846347-6756-4B33-B29F-9A952A93B93F}" type="presParOf" srcId="{2502774D-B472-4DB4-8898-12CCA6869D10}" destId="{94A8261B-5760-44E2-B298-4B6C05C3156A}" srcOrd="4" destOrd="0" presId="urn:microsoft.com/office/officeart/2008/layout/AlternatingHexagons"/>
    <dgm:cxn modelId="{F442015E-8414-408B-965E-12BA9CE59235}" type="presParOf" srcId="{94A8261B-5760-44E2-B298-4B6C05C3156A}" destId="{791E939B-BBD8-4E2C-B7D7-645D4F2A2482}" srcOrd="0" destOrd="0" presId="urn:microsoft.com/office/officeart/2008/layout/AlternatingHexagons"/>
    <dgm:cxn modelId="{B3FA74E0-1DF4-4F13-B2C5-F51A9F54BC46}" type="presParOf" srcId="{94A8261B-5760-44E2-B298-4B6C05C3156A}" destId="{5D7CB987-2924-4A1B-8BB6-D4EB7AA180A3}" srcOrd="1" destOrd="0" presId="urn:microsoft.com/office/officeart/2008/layout/AlternatingHexagons"/>
    <dgm:cxn modelId="{FDE619D0-B0E4-45C2-A8FE-11008A27B919}" type="presParOf" srcId="{94A8261B-5760-44E2-B298-4B6C05C3156A}" destId="{7FB2090E-69A6-4369-89A4-7E85B551DE1C}" srcOrd="2" destOrd="0" presId="urn:microsoft.com/office/officeart/2008/layout/AlternatingHexagons"/>
    <dgm:cxn modelId="{519B6D70-7396-4ACD-BA14-07BB5D1C43AA}" type="presParOf" srcId="{94A8261B-5760-44E2-B298-4B6C05C3156A}" destId="{291052EC-873D-442C-9EA0-EBDE796F9774}" srcOrd="3" destOrd="0" presId="urn:microsoft.com/office/officeart/2008/layout/AlternatingHexagons"/>
    <dgm:cxn modelId="{A792DD4B-B87A-435B-AAD0-6E47329D211C}" type="presParOf" srcId="{94A8261B-5760-44E2-B298-4B6C05C3156A}" destId="{95DC46B4-CC7E-406E-9884-A226820B5E7A}" srcOrd="4" destOrd="0" presId="urn:microsoft.com/office/officeart/2008/layout/AlternatingHexagons"/>
    <dgm:cxn modelId="{4E50FE73-3204-4844-95A6-CDA027CA4540}" type="presParOf" srcId="{2502774D-B472-4DB4-8898-12CCA6869D10}" destId="{25D2D13D-A87D-4260-8915-48AFA235814A}" srcOrd="5" destOrd="0" presId="urn:microsoft.com/office/officeart/2008/layout/AlternatingHexagons"/>
    <dgm:cxn modelId="{4E7964B9-1B32-421C-9DCC-86C6F51027DD}" type="presParOf" srcId="{2502774D-B472-4DB4-8898-12CCA6869D10}" destId="{4B1ECCE7-AB55-41C5-86C9-DB4139A7C36C}" srcOrd="6" destOrd="0" presId="urn:microsoft.com/office/officeart/2008/layout/AlternatingHexagons"/>
    <dgm:cxn modelId="{3AE8933F-DD79-4F47-BD61-0DD51AE0C1FC}" type="presParOf" srcId="{4B1ECCE7-AB55-41C5-86C9-DB4139A7C36C}" destId="{CDBAA3FA-D4E2-4A90-8E1E-ADC9CEDD4084}" srcOrd="0" destOrd="0" presId="urn:microsoft.com/office/officeart/2008/layout/AlternatingHexagons"/>
    <dgm:cxn modelId="{500B240D-1CC0-4C64-A3AC-0C712D985233}" type="presParOf" srcId="{4B1ECCE7-AB55-41C5-86C9-DB4139A7C36C}" destId="{3E1C5DFE-DC4D-46B0-9CAA-2FB5C597E1BA}" srcOrd="1" destOrd="0" presId="urn:microsoft.com/office/officeart/2008/layout/AlternatingHexagons"/>
    <dgm:cxn modelId="{716DB010-AF68-464A-9988-A7134B02AF36}" type="presParOf" srcId="{4B1ECCE7-AB55-41C5-86C9-DB4139A7C36C}" destId="{93199766-6062-4DDC-907A-9AE71E0D25C9}" srcOrd="2" destOrd="0" presId="urn:microsoft.com/office/officeart/2008/layout/AlternatingHexagons"/>
    <dgm:cxn modelId="{A4C32A0C-EF5A-4015-BC66-1AE165BBC50B}" type="presParOf" srcId="{4B1ECCE7-AB55-41C5-86C9-DB4139A7C36C}" destId="{2E0C4D4A-F546-4FFA-82A9-0200A61666D6}" srcOrd="3" destOrd="0" presId="urn:microsoft.com/office/officeart/2008/layout/AlternatingHexagons"/>
    <dgm:cxn modelId="{2E3F9BA9-91F2-46BF-B0BE-DCB1D2AC567C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aseline="0" dirty="0" smtClean="0"/>
            <a:t>Evolving types of applications: media, CDN, </a:t>
          </a:r>
          <a:r>
            <a:rPr lang="en-GB" sz="1400" baseline="0" dirty="0" err="1" smtClean="0"/>
            <a:t>IoT</a:t>
          </a:r>
          <a:r>
            <a:rPr lang="en-GB" sz="1400" baseline="0" dirty="0" smtClean="0"/>
            <a:t> </a:t>
          </a:r>
          <a:endParaRPr lang="en-GB" sz="1400" dirty="0" smtClean="0"/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TCP/IP, </a:t>
          </a:r>
          <a:r>
            <a:rPr lang="en-GB" sz="1600" dirty="0" smtClean="0">
              <a:solidFill>
                <a:schemeClr val="tx1"/>
              </a:solidFill>
            </a:rPr>
            <a:t>LAN evolving protocol stack (http2, </a:t>
          </a:r>
          <a:r>
            <a:rPr lang="en-GB" sz="1600" dirty="0" err="1" smtClean="0">
              <a:solidFill>
                <a:schemeClr val="tx1"/>
              </a:solidFill>
            </a:rPr>
            <a:t>quic</a:t>
          </a:r>
          <a:r>
            <a:rPr lang="en-GB" sz="1600" dirty="0" smtClean="0">
              <a:solidFill>
                <a:schemeClr val="tx1"/>
              </a:solidFill>
            </a:rPr>
            <a:t>, …)</a:t>
          </a:r>
          <a:endParaRPr lang="sv-SE" sz="1600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 +  mobility + SDN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 custLinFactY="71222" custLinFactNeighborX="679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 custLinFactX="100000" custLinFactY="73243" custLinFactNeighborX="116250" custLinFactNeighborY="100000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 custLinFactNeighborX="679" custLinFactNeighborY="53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 custLinFactX="-100000" custLinFactNeighborX="-109701" custLinFactNeighborY="-2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F32F2C88-8DDF-4D5E-A48D-8BE0AAFDF89E}" type="presOf" srcId="{366B40D4-F0D9-4002-A2B2-A5065C84A858}" destId="{2502774D-B472-4DB4-8898-12CCA6869D10}" srcOrd="0" destOrd="0" presId="urn:microsoft.com/office/officeart/2008/layout/AlternatingHexagons"/>
    <dgm:cxn modelId="{E3270C7F-4512-4997-A4AD-35641534E8E3}" type="presOf" srcId="{4DD57188-B791-4B7A-BDDC-CB673A7EEBDA}" destId="{5A4E73F0-D072-4AC2-91B6-A2FD959356FE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606380A1-CDE5-4097-8F5E-EBDA71D78001}" type="presOf" srcId="{302BAB7F-3B45-468B-92C8-548717C4F807}" destId="{791E939B-BBD8-4E2C-B7D7-645D4F2A2482}" srcOrd="0" destOrd="0" presId="urn:microsoft.com/office/officeart/2008/layout/AlternatingHexagons"/>
    <dgm:cxn modelId="{DD4EF3AD-939A-4B88-A03D-9FF94546EEA3}" type="presOf" srcId="{4FE36DDF-DB07-4D2C-AC90-97569AC8A1FF}" destId="{EDE0C9D1-59C1-4FFF-BE11-1EA4A268A30B}" srcOrd="0" destOrd="0" presId="urn:microsoft.com/office/officeart/2008/layout/AlternatingHexagons"/>
    <dgm:cxn modelId="{DCA34979-AD51-4E6B-B848-C773237E8833}" type="presOf" srcId="{3093B5A8-06A5-42AE-B2CA-8FCE488477A4}" destId="{CDBAA3FA-D4E2-4A90-8E1E-ADC9CEDD4084}" srcOrd="0" destOrd="0" presId="urn:microsoft.com/office/officeart/2008/layout/AlternatingHexagons"/>
    <dgm:cxn modelId="{E8015E9A-1D9D-4DA0-B98A-E691B1B93E0C}" type="presOf" srcId="{87BD75C3-CDBF-40DB-95A3-1190EA64DA7B}" destId="{7B218CDD-A6FE-46BB-90CD-63D4D7D5193E}" srcOrd="0" destOrd="0" presId="urn:microsoft.com/office/officeart/2008/layout/AlternatingHexagons"/>
    <dgm:cxn modelId="{973C1ADB-5A71-46E9-B12D-9B9B6A43EF64}" type="presOf" srcId="{EFADDE60-5B37-4984-8534-BCA1F16589A4}" destId="{41527749-E57A-43BE-857D-94DE7FD6D105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B6D572DC-2466-466A-993E-169DA01250DC}" type="presOf" srcId="{C72FBBD4-30DC-4502-92DA-84052885B442}" destId="{95DC46B4-CC7E-406E-9884-A226820B5E7A}" srcOrd="0" destOrd="0" presId="urn:microsoft.com/office/officeart/2008/layout/AlternatingHexagons"/>
    <dgm:cxn modelId="{16EE8019-5D15-43D2-8914-A7EFB71CF4D5}" type="presOf" srcId="{66F3E20B-0848-4A53-A712-F12244A7A4E1}" destId="{52F0B766-26BF-44EC-A9CF-C41025380488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D05171B6-299C-4B74-8746-475EF47DC9E8}" type="presParOf" srcId="{2502774D-B472-4DB4-8898-12CCA6869D10}" destId="{BAA5AF85-EC31-4146-B8C6-75E3FDC21822}" srcOrd="0" destOrd="0" presId="urn:microsoft.com/office/officeart/2008/layout/AlternatingHexagons"/>
    <dgm:cxn modelId="{592B370E-3854-4C49-A66D-7ECF294E5A7F}" type="presParOf" srcId="{BAA5AF85-EC31-4146-B8C6-75E3FDC21822}" destId="{52F0B766-26BF-44EC-A9CF-C41025380488}" srcOrd="0" destOrd="0" presId="urn:microsoft.com/office/officeart/2008/layout/AlternatingHexagons"/>
    <dgm:cxn modelId="{19152103-F144-4117-9C28-CBE9E8E81402}" type="presParOf" srcId="{BAA5AF85-EC31-4146-B8C6-75E3FDC21822}" destId="{22FF26A6-8040-4C11-90FB-B58E7F50E1A0}" srcOrd="1" destOrd="0" presId="urn:microsoft.com/office/officeart/2008/layout/AlternatingHexagons"/>
    <dgm:cxn modelId="{2793C95C-B778-47D0-8920-2A7C74BA86ED}" type="presParOf" srcId="{BAA5AF85-EC31-4146-B8C6-75E3FDC21822}" destId="{6F136A6D-6F69-4D98-B76F-23FD81DCAFCB}" srcOrd="2" destOrd="0" presId="urn:microsoft.com/office/officeart/2008/layout/AlternatingHexagons"/>
    <dgm:cxn modelId="{85C27693-5DB6-49C7-A3EF-A704AA5C5BD5}" type="presParOf" srcId="{BAA5AF85-EC31-4146-B8C6-75E3FDC21822}" destId="{E38837CE-3831-4985-B184-1051C43FF7D9}" srcOrd="3" destOrd="0" presId="urn:microsoft.com/office/officeart/2008/layout/AlternatingHexagons"/>
    <dgm:cxn modelId="{89870749-D1DD-4F7D-B773-39E85F44AD01}" type="presParOf" srcId="{BAA5AF85-EC31-4146-B8C6-75E3FDC21822}" destId="{EDE0C9D1-59C1-4FFF-BE11-1EA4A268A30B}" srcOrd="4" destOrd="0" presId="urn:microsoft.com/office/officeart/2008/layout/AlternatingHexagons"/>
    <dgm:cxn modelId="{43A924D3-60D4-4997-B568-191C430ACFD4}" type="presParOf" srcId="{2502774D-B472-4DB4-8898-12CCA6869D10}" destId="{67B91BFF-E5FE-456C-835E-BF07B8A70939}" srcOrd="1" destOrd="0" presId="urn:microsoft.com/office/officeart/2008/layout/AlternatingHexagons"/>
    <dgm:cxn modelId="{EA03E6B7-9C1B-444B-87C3-418D26CBB194}" type="presParOf" srcId="{2502774D-B472-4DB4-8898-12CCA6869D10}" destId="{B9072FF1-3646-4BD4-848D-298A3DF1B0FC}" srcOrd="2" destOrd="0" presId="urn:microsoft.com/office/officeart/2008/layout/AlternatingHexagons"/>
    <dgm:cxn modelId="{D2187FF0-A2D7-425E-A1CF-76B0E071F175}" type="presParOf" srcId="{B9072FF1-3646-4BD4-848D-298A3DF1B0FC}" destId="{7B218CDD-A6FE-46BB-90CD-63D4D7D5193E}" srcOrd="0" destOrd="0" presId="urn:microsoft.com/office/officeart/2008/layout/AlternatingHexagons"/>
    <dgm:cxn modelId="{9D244CDC-4A9C-43C7-B607-E36968649409}" type="presParOf" srcId="{B9072FF1-3646-4BD4-848D-298A3DF1B0FC}" destId="{31BCA7D9-2DDA-41A1-8B26-845A11B11EA0}" srcOrd="1" destOrd="0" presId="urn:microsoft.com/office/officeart/2008/layout/AlternatingHexagons"/>
    <dgm:cxn modelId="{D3591BC3-BB19-476B-91A7-19ED8420BD05}" type="presParOf" srcId="{B9072FF1-3646-4BD4-848D-298A3DF1B0FC}" destId="{EE899C24-2A61-4A2C-9B3C-E4B410C7497A}" srcOrd="2" destOrd="0" presId="urn:microsoft.com/office/officeart/2008/layout/AlternatingHexagons"/>
    <dgm:cxn modelId="{CB289451-AC05-401C-BF90-D176C6F58D91}" type="presParOf" srcId="{B9072FF1-3646-4BD4-848D-298A3DF1B0FC}" destId="{C3767E92-507C-47BB-9ED5-3E83E32721BD}" srcOrd="3" destOrd="0" presId="urn:microsoft.com/office/officeart/2008/layout/AlternatingHexagons"/>
    <dgm:cxn modelId="{68EA42D2-83BF-42DA-82A2-F7B74482AFC0}" type="presParOf" srcId="{B9072FF1-3646-4BD4-848D-298A3DF1B0FC}" destId="{5A4E73F0-D072-4AC2-91B6-A2FD959356FE}" srcOrd="4" destOrd="0" presId="urn:microsoft.com/office/officeart/2008/layout/AlternatingHexagons"/>
    <dgm:cxn modelId="{22BAF5E6-6F5C-4E2F-A02D-B64C30BF34CC}" type="presParOf" srcId="{2502774D-B472-4DB4-8898-12CCA6869D10}" destId="{6E5959F8-F233-4777-BA0B-BBCAB94498E1}" srcOrd="3" destOrd="0" presId="urn:microsoft.com/office/officeart/2008/layout/AlternatingHexagons"/>
    <dgm:cxn modelId="{9A45AB19-85E4-4D41-977D-08C54CF6C90E}" type="presParOf" srcId="{2502774D-B472-4DB4-8898-12CCA6869D10}" destId="{94A8261B-5760-44E2-B298-4B6C05C3156A}" srcOrd="4" destOrd="0" presId="urn:microsoft.com/office/officeart/2008/layout/AlternatingHexagons"/>
    <dgm:cxn modelId="{557EEA24-6086-47A8-BF8B-ADA952993215}" type="presParOf" srcId="{94A8261B-5760-44E2-B298-4B6C05C3156A}" destId="{791E939B-BBD8-4E2C-B7D7-645D4F2A2482}" srcOrd="0" destOrd="0" presId="urn:microsoft.com/office/officeart/2008/layout/AlternatingHexagons"/>
    <dgm:cxn modelId="{EA66724F-85E1-4269-BC91-6247FF7F71EE}" type="presParOf" srcId="{94A8261B-5760-44E2-B298-4B6C05C3156A}" destId="{5D7CB987-2924-4A1B-8BB6-D4EB7AA180A3}" srcOrd="1" destOrd="0" presId="urn:microsoft.com/office/officeart/2008/layout/AlternatingHexagons"/>
    <dgm:cxn modelId="{3580771F-0BD4-477B-9E3B-35795493F813}" type="presParOf" srcId="{94A8261B-5760-44E2-B298-4B6C05C3156A}" destId="{7FB2090E-69A6-4369-89A4-7E85B551DE1C}" srcOrd="2" destOrd="0" presId="urn:microsoft.com/office/officeart/2008/layout/AlternatingHexagons"/>
    <dgm:cxn modelId="{F3703967-B089-4A60-AFB0-C975036F9B16}" type="presParOf" srcId="{94A8261B-5760-44E2-B298-4B6C05C3156A}" destId="{291052EC-873D-442C-9EA0-EBDE796F9774}" srcOrd="3" destOrd="0" presId="urn:microsoft.com/office/officeart/2008/layout/AlternatingHexagons"/>
    <dgm:cxn modelId="{F4479AA5-A3DE-41B6-B559-CDD9C37EF611}" type="presParOf" srcId="{94A8261B-5760-44E2-B298-4B6C05C3156A}" destId="{95DC46B4-CC7E-406E-9884-A226820B5E7A}" srcOrd="4" destOrd="0" presId="urn:microsoft.com/office/officeart/2008/layout/AlternatingHexagons"/>
    <dgm:cxn modelId="{37649AA8-5503-49BD-B14E-E934525E9998}" type="presParOf" srcId="{2502774D-B472-4DB4-8898-12CCA6869D10}" destId="{25D2D13D-A87D-4260-8915-48AFA235814A}" srcOrd="5" destOrd="0" presId="urn:microsoft.com/office/officeart/2008/layout/AlternatingHexagons"/>
    <dgm:cxn modelId="{FAB140B9-81D9-4230-9F06-1BA8045E527C}" type="presParOf" srcId="{2502774D-B472-4DB4-8898-12CCA6869D10}" destId="{4B1ECCE7-AB55-41C5-86C9-DB4139A7C36C}" srcOrd="6" destOrd="0" presId="urn:microsoft.com/office/officeart/2008/layout/AlternatingHexagons"/>
    <dgm:cxn modelId="{FAB7C332-08D7-494A-9A2B-E897AA514DA2}" type="presParOf" srcId="{4B1ECCE7-AB55-41C5-86C9-DB4139A7C36C}" destId="{CDBAA3FA-D4E2-4A90-8E1E-ADC9CEDD4084}" srcOrd="0" destOrd="0" presId="urn:microsoft.com/office/officeart/2008/layout/AlternatingHexagons"/>
    <dgm:cxn modelId="{9B71C24D-5566-4F2A-BFCD-316A412F45BE}" type="presParOf" srcId="{4B1ECCE7-AB55-41C5-86C9-DB4139A7C36C}" destId="{3E1C5DFE-DC4D-46B0-9CAA-2FB5C597E1BA}" srcOrd="1" destOrd="0" presId="urn:microsoft.com/office/officeart/2008/layout/AlternatingHexagons"/>
    <dgm:cxn modelId="{CA15ED2B-9E2D-40B1-97A1-EDC95FD24C30}" type="presParOf" srcId="{4B1ECCE7-AB55-41C5-86C9-DB4139A7C36C}" destId="{93199766-6062-4DDC-907A-9AE71E0D25C9}" srcOrd="2" destOrd="0" presId="urn:microsoft.com/office/officeart/2008/layout/AlternatingHexagons"/>
    <dgm:cxn modelId="{FC802887-D46E-4E4F-A1F6-F13DE3AEB14C}" type="presParOf" srcId="{4B1ECCE7-AB55-41C5-86C9-DB4139A7C36C}" destId="{2E0C4D4A-F546-4FFA-82A9-0200A61666D6}" srcOrd="3" destOrd="0" presId="urn:microsoft.com/office/officeart/2008/layout/AlternatingHexagons"/>
    <dgm:cxn modelId="{769E1A21-BB3D-4B80-BBD1-02920FDF441E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54534" y="336039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baseline="0" dirty="0" smtClean="0"/>
            <a:t>Evolving types of applications: media, CDN, </a:t>
          </a:r>
          <a:r>
            <a:rPr lang="en-GB" sz="1400" kern="1200" baseline="0" dirty="0" err="1" smtClean="0"/>
            <a:t>IoT</a:t>
          </a:r>
          <a:r>
            <a:rPr lang="en-GB" sz="1400" kern="1200" baseline="0" dirty="0" smtClean="0"/>
            <a:t> </a:t>
          </a:r>
          <a:endParaRPr lang="en-GB" sz="1400" kern="1200" dirty="0" smtClean="0"/>
        </a:p>
      </dsp:txBody>
      <dsp:txXfrm rot="-5400000">
        <a:off x="4933357" y="3531949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6322099" y="339856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6700922" y="3570119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63827" y="1830024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TCP/IP, </a:t>
          </a:r>
          <a:r>
            <a:rPr lang="en-GB" sz="1600" kern="1200" dirty="0" smtClean="0">
              <a:solidFill>
                <a:schemeClr val="tx1"/>
              </a:solidFill>
            </a:rPr>
            <a:t>LAN evolving protocol stack (http2, </a:t>
          </a:r>
          <a:r>
            <a:rPr lang="en-GB" sz="1600" kern="1200" dirty="0" err="1" smtClean="0">
              <a:solidFill>
                <a:schemeClr val="tx1"/>
              </a:solidFill>
            </a:rPr>
            <a:t>quic</a:t>
          </a:r>
          <a:r>
            <a:rPr lang="en-GB" sz="1600" kern="1200" dirty="0" smtClean="0">
              <a:solidFill>
                <a:schemeClr val="tx1"/>
              </a:solidFill>
            </a:rPr>
            <a:t>, …)</a:t>
          </a:r>
          <a:endParaRPr lang="sv-SE" sz="1600" kern="1200" dirty="0">
            <a:solidFill>
              <a:schemeClr val="tx1"/>
            </a:solidFill>
          </a:endParaRPr>
        </a:p>
      </dsp:txBody>
      <dsp:txXfrm rot="-5400000">
        <a:off x="4042650" y="2001581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1097651" y="3277025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 +  mobility + SDN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1476474" y="3448582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54534" y="336039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baseline="0" dirty="0" smtClean="0"/>
            <a:t>Evolving types of applications: media, CDN, </a:t>
          </a:r>
          <a:r>
            <a:rPr lang="en-GB" sz="1400" kern="1200" baseline="0" dirty="0" err="1" smtClean="0"/>
            <a:t>IoT</a:t>
          </a:r>
          <a:r>
            <a:rPr lang="en-GB" sz="1400" kern="1200" baseline="0" dirty="0" smtClean="0"/>
            <a:t> </a:t>
          </a:r>
          <a:endParaRPr lang="en-GB" sz="1400" kern="1200" dirty="0" smtClean="0"/>
        </a:p>
      </dsp:txBody>
      <dsp:txXfrm rot="-5400000">
        <a:off x="4933357" y="3531949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6322099" y="339856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6700922" y="3570119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63827" y="1830024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TCP/IP, </a:t>
          </a:r>
          <a:r>
            <a:rPr lang="en-GB" sz="1600" kern="1200" dirty="0" smtClean="0">
              <a:solidFill>
                <a:schemeClr val="tx1"/>
              </a:solidFill>
            </a:rPr>
            <a:t>LAN evolving protocol stack (http2, </a:t>
          </a:r>
          <a:r>
            <a:rPr lang="en-GB" sz="1600" kern="1200" dirty="0" err="1" smtClean="0">
              <a:solidFill>
                <a:schemeClr val="tx1"/>
              </a:solidFill>
            </a:rPr>
            <a:t>quic</a:t>
          </a:r>
          <a:r>
            <a:rPr lang="en-GB" sz="1600" kern="1200" dirty="0" smtClean="0">
              <a:solidFill>
                <a:schemeClr val="tx1"/>
              </a:solidFill>
            </a:rPr>
            <a:t>, …)</a:t>
          </a:r>
          <a:endParaRPr lang="sv-SE" sz="1600" kern="1200" dirty="0">
            <a:solidFill>
              <a:schemeClr val="tx1"/>
            </a:solidFill>
          </a:endParaRPr>
        </a:p>
      </dsp:txBody>
      <dsp:txXfrm rot="-5400000">
        <a:off x="4042650" y="2001581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1097651" y="3277025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 +  mobility + SDN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1476474" y="3448582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54534" y="336039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baseline="0" dirty="0" smtClean="0"/>
            <a:t>Evolving types of applications: media, CDN, </a:t>
          </a:r>
          <a:r>
            <a:rPr lang="en-GB" sz="1400" kern="1200" baseline="0" dirty="0" err="1" smtClean="0"/>
            <a:t>IoT</a:t>
          </a:r>
          <a:r>
            <a:rPr lang="en-GB" sz="1400" kern="1200" baseline="0" dirty="0" smtClean="0"/>
            <a:t> </a:t>
          </a:r>
          <a:endParaRPr lang="en-GB" sz="1400" kern="1200" dirty="0" smtClean="0"/>
        </a:p>
      </dsp:txBody>
      <dsp:txXfrm rot="-5400000">
        <a:off x="4933357" y="3531949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6322099" y="339856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6700922" y="3570119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63827" y="1830024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TCP/IP, </a:t>
          </a:r>
          <a:r>
            <a:rPr lang="en-GB" sz="1600" kern="1200" dirty="0" smtClean="0">
              <a:solidFill>
                <a:schemeClr val="tx1"/>
              </a:solidFill>
            </a:rPr>
            <a:t>LAN evolving protocol stack (http2, </a:t>
          </a:r>
          <a:r>
            <a:rPr lang="en-GB" sz="1600" kern="1200" dirty="0" err="1" smtClean="0">
              <a:solidFill>
                <a:schemeClr val="tx1"/>
              </a:solidFill>
            </a:rPr>
            <a:t>quic</a:t>
          </a:r>
          <a:r>
            <a:rPr lang="en-GB" sz="1600" kern="1200" dirty="0" smtClean="0">
              <a:solidFill>
                <a:schemeClr val="tx1"/>
              </a:solidFill>
            </a:rPr>
            <a:t>, …)</a:t>
          </a:r>
          <a:endParaRPr lang="sv-SE" sz="1600" kern="1200" dirty="0">
            <a:solidFill>
              <a:schemeClr val="tx1"/>
            </a:solidFill>
          </a:endParaRPr>
        </a:p>
      </dsp:txBody>
      <dsp:txXfrm rot="-5400000">
        <a:off x="4042650" y="2001581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1097651" y="3277025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 +  mobility + SDN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1476474" y="3448582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80CBC-4D7C-4055-A534-F96045043FC5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CC15-2AB6-4933-9380-85F7AB73EC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06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8033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685C9F7-2B7E-47EC-BE45-5B3685A598AD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29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50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1C5ACB-2602-4052-957E-D09A12777281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30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34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88E7848-7073-425D-9270-13E1CEC8808B}" type="slidenum">
              <a:rPr lang="en-US" altLang="sv-SE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sv-SE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39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16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31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7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405906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8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08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0" y="6486525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9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91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57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93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6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5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11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55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88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E1FD9-5328-4344-8985-191127D7183A}" type="datetimeFigureOut">
              <a:rPr lang="sv-SE" smtClean="0"/>
              <a:t>2018-03-06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9029-FFDB-44D9-B38B-C49A5611D4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1371" y="6559931"/>
            <a:ext cx="1128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Marina Papatriantafilou – 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Summary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flashback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and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projection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sv-SE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7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8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297" y="908720"/>
            <a:ext cx="9210907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16</a:t>
            </a:r>
            <a:br>
              <a:rPr lang="sv-SE" dirty="0" smtClean="0"/>
            </a:br>
            <a:r>
              <a:rPr lang="sv-SE" dirty="0" err="1" smtClean="0"/>
              <a:t>Synthesis</a:t>
            </a:r>
            <a:r>
              <a:rPr lang="sv-SE" dirty="0" smtClean="0"/>
              <a:t>, </a:t>
            </a:r>
            <a:r>
              <a:rPr lang="sv-SE" dirty="0" err="1" smtClean="0"/>
              <a:t>Summary</a:t>
            </a:r>
            <a:r>
              <a:rPr lang="sv-SE" dirty="0" smtClean="0"/>
              <a:t>/</a:t>
            </a:r>
            <a:r>
              <a:rPr lang="sv-SE" dirty="0" err="1" smtClean="0"/>
              <a:t>flashback</a:t>
            </a:r>
            <a:r>
              <a:rPr lang="sv-SE" dirty="0"/>
              <a:t> </a:t>
            </a:r>
            <a:r>
              <a:rPr lang="sv-SE" dirty="0" smtClean="0"/>
              <a:t>and </a:t>
            </a:r>
            <a:r>
              <a:rPr lang="sv-SE" dirty="0" err="1" smtClean="0"/>
              <a:t>Projection</a:t>
            </a:r>
            <a:r>
              <a:rPr lang="sv-SE" dirty="0" smtClean="0"/>
              <a:t> (</a:t>
            </a:r>
            <a:r>
              <a:rPr lang="sv-SE" dirty="0" err="1" smtClean="0"/>
              <a:t>related</a:t>
            </a:r>
            <a:r>
              <a:rPr lang="sv-SE" dirty="0"/>
              <a:t> </a:t>
            </a:r>
            <a:r>
              <a:rPr lang="sv-SE" dirty="0" err="1" smtClean="0"/>
              <a:t>topics</a:t>
            </a:r>
            <a:r>
              <a:rPr lang="sv-SE" dirty="0" smtClean="0"/>
              <a:t> – </a:t>
            </a:r>
            <a:r>
              <a:rPr lang="sv-SE" dirty="0" err="1" smtClean="0"/>
              <a:t>continuation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 smtClean="0"/>
              <a:t>423, </a:t>
            </a:r>
            <a:r>
              <a:rPr lang="sv-SE" dirty="0"/>
              <a:t>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E4782-FF6E-45EF-9D6C-51D4198A653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533" name="Freeform 2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4" name="Freeform 3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361363" cy="1143000"/>
          </a:xfrm>
        </p:spPr>
        <p:txBody>
          <a:bodyPr/>
          <a:lstStyle/>
          <a:p>
            <a:r>
              <a:rPr lang="en-US" sz="2800"/>
              <a:t>A day in the life… HTTP request/reply </a:t>
            </a:r>
          </a:p>
        </p:txBody>
      </p:sp>
      <p:sp>
        <p:nvSpPr>
          <p:cNvPr id="22536" name="Freeform 3"/>
          <p:cNvSpPr>
            <a:spLocks/>
          </p:cNvSpPr>
          <p:nvPr/>
        </p:nvSpPr>
        <p:spPr bwMode="auto">
          <a:xfrm>
            <a:off x="2297113" y="1273176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7" name="Line 36"/>
          <p:cNvSpPr>
            <a:spLocks noChangeShapeType="1"/>
          </p:cNvSpPr>
          <p:nvPr/>
        </p:nvSpPr>
        <p:spPr bwMode="auto">
          <a:xfrm flipV="1">
            <a:off x="5299076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38" name="Group 38"/>
          <p:cNvGrpSpPr>
            <a:grpSpLocks/>
          </p:cNvGrpSpPr>
          <p:nvPr/>
        </p:nvGrpSpPr>
        <p:grpSpPr bwMode="auto">
          <a:xfrm>
            <a:off x="4779963" y="2459038"/>
            <a:ext cx="742950" cy="311150"/>
            <a:chOff x="1935" y="960"/>
            <a:chExt cx="468" cy="196"/>
          </a:xfrm>
        </p:grpSpPr>
        <p:sp>
          <p:nvSpPr>
            <p:cNvPr id="2277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7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7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8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539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40" name="Line 44"/>
          <p:cNvSpPr>
            <a:spLocks noChangeShapeType="1"/>
          </p:cNvSpPr>
          <p:nvPr/>
        </p:nvSpPr>
        <p:spPr bwMode="auto">
          <a:xfrm flipV="1">
            <a:off x="5448301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41" name="Rectangle 45"/>
          <p:cNvSpPr>
            <a:spLocks noChangeArrowheads="1"/>
          </p:cNvSpPr>
          <p:nvPr/>
        </p:nvSpPr>
        <p:spPr bwMode="auto">
          <a:xfrm>
            <a:off x="3927476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42" name="Line 48"/>
          <p:cNvSpPr>
            <a:spLocks noChangeShapeType="1"/>
          </p:cNvSpPr>
          <p:nvPr/>
        </p:nvSpPr>
        <p:spPr bwMode="auto">
          <a:xfrm flipV="1">
            <a:off x="4803776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43" name="Group 49"/>
          <p:cNvGrpSpPr>
            <a:grpSpLocks/>
          </p:cNvGrpSpPr>
          <p:nvPr/>
        </p:nvGrpSpPr>
        <p:grpSpPr bwMode="auto">
          <a:xfrm>
            <a:off x="4284664" y="3365501"/>
            <a:ext cx="987425" cy="479425"/>
            <a:chOff x="1118" y="1621"/>
            <a:chExt cx="622" cy="302"/>
          </a:xfrm>
        </p:grpSpPr>
        <p:sp>
          <p:nvSpPr>
            <p:cNvPr id="2276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6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6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276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6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6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276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27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76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277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76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7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2530" name="Object 142"/>
          <p:cNvGraphicFramePr>
            <a:graphicFrameLocks noChangeAspect="1"/>
          </p:cNvGraphicFramePr>
          <p:nvPr/>
        </p:nvGraphicFramePr>
        <p:xfrm>
          <a:off x="3314701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4" name="Group 3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2752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753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22754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5" name="Text Box 39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56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7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8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9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2748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2750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1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2749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6707188" y="3105151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</a:rPr>
              <a:t>HTTP request</a:t>
            </a:r>
            <a:r>
              <a:rPr lang="en-US" sz="2000" dirty="0">
                <a:solidFill>
                  <a:srgbClr val="000000"/>
                </a:solidFill>
              </a:rPr>
              <a:t> 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6700839" y="3797300"/>
            <a:ext cx="37877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6713538" y="5702301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IP </a:t>
            </a:r>
            <a:r>
              <a:rPr lang="en-US" sz="2000" dirty="0" err="1">
                <a:solidFill>
                  <a:srgbClr val="000000"/>
                </a:solidFill>
              </a:rPr>
              <a:t>datgram</a:t>
            </a:r>
            <a:r>
              <a:rPr lang="en-US" sz="2000" dirty="0">
                <a:solidFill>
                  <a:srgbClr val="000000"/>
                </a:solidFill>
              </a:rPr>
              <a:t> containing HTTP reply routed back to client</a:t>
            </a:r>
          </a:p>
        </p:txBody>
      </p:sp>
      <p:grpSp>
        <p:nvGrpSpPr>
          <p:cNvPr id="22549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2734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6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2737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3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45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6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7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73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4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740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41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0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273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1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273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2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272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2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3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2714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5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6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2717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2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7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2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72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2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4" name="Group 125"/>
          <p:cNvGrpSpPr>
            <a:grpSpLocks/>
          </p:cNvGrpSpPr>
          <p:nvPr/>
        </p:nvGrpSpPr>
        <p:grpSpPr bwMode="auto">
          <a:xfrm>
            <a:off x="3862389" y="4953000"/>
            <a:ext cx="306387" cy="647700"/>
            <a:chOff x="4180" y="783"/>
            <a:chExt cx="150" cy="307"/>
          </a:xfrm>
        </p:grpSpPr>
        <p:sp>
          <p:nvSpPr>
            <p:cNvPr id="227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555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56" name="Text Box 137"/>
          <p:cNvSpPr txBox="1">
            <a:spLocks noChangeArrowheads="1"/>
          </p:cNvSpPr>
          <p:nvPr/>
        </p:nvSpPr>
        <p:spPr bwMode="auto">
          <a:xfrm>
            <a:off x="2527301" y="5835650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2557" name="Text Box 138"/>
          <p:cNvSpPr txBox="1">
            <a:spLocks noChangeArrowheads="1"/>
          </p:cNvSpPr>
          <p:nvPr/>
        </p:nvSpPr>
        <p:spPr bwMode="auto">
          <a:xfrm>
            <a:off x="2495550" y="5541963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2558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270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0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9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270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0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560" name="Line 112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61" name="Group 145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2694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695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22696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7" name="Text Box 149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698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9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00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01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6707189" y="4735514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web server responds with </a:t>
            </a:r>
            <a:r>
              <a:rPr lang="en-US" sz="2000" dirty="0">
                <a:solidFill>
                  <a:srgbClr val="FF0000"/>
                </a:solidFill>
              </a:rPr>
              <a:t>HTTP reply</a:t>
            </a:r>
            <a:r>
              <a:rPr lang="en-US" sz="2000" dirty="0">
                <a:solidFill>
                  <a:srgbClr val="000000"/>
                </a:solidFill>
              </a:rPr>
              <a:t> (containing web page)</a:t>
            </a:r>
          </a:p>
        </p:txBody>
      </p:sp>
      <p:grpSp>
        <p:nvGrpSpPr>
          <p:cNvPr id="25" name="Group 357"/>
          <p:cNvGrpSpPr>
            <a:grpSpLocks/>
          </p:cNvGrpSpPr>
          <p:nvPr/>
        </p:nvGrpSpPr>
        <p:grpSpPr bwMode="auto">
          <a:xfrm>
            <a:off x="1612900" y="1363663"/>
            <a:ext cx="1081088" cy="1058862"/>
            <a:chOff x="56" y="859"/>
            <a:chExt cx="681" cy="667"/>
          </a:xfrm>
        </p:grpSpPr>
        <p:grpSp>
          <p:nvGrpSpPr>
            <p:cNvPr id="22663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2689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92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93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90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1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664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2683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87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88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84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85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86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665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2681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82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666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2668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2672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675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679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80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00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676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677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78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2673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74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669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70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71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667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8046" name="Group 389"/>
          <p:cNvGrpSpPr>
            <a:grpSpLocks/>
          </p:cNvGrpSpPr>
          <p:nvPr/>
        </p:nvGrpSpPr>
        <p:grpSpPr bwMode="auto">
          <a:xfrm>
            <a:off x="1616075" y="1890714"/>
            <a:ext cx="1081088" cy="244475"/>
            <a:chOff x="0" y="2762"/>
            <a:chExt cx="681" cy="154"/>
          </a:xfrm>
        </p:grpSpPr>
        <p:sp>
          <p:nvSpPr>
            <p:cNvPr id="22650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651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2654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657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61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62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58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59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60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2655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56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652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653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8060" name="Group 391"/>
          <p:cNvGrpSpPr>
            <a:grpSpLocks/>
          </p:cNvGrpSpPr>
          <p:nvPr/>
        </p:nvGrpSpPr>
        <p:grpSpPr bwMode="auto">
          <a:xfrm>
            <a:off x="1935164" y="4051301"/>
            <a:ext cx="1081087" cy="949325"/>
            <a:chOff x="2231" y="3555"/>
            <a:chExt cx="681" cy="598"/>
          </a:xfrm>
        </p:grpSpPr>
        <p:grpSp>
          <p:nvGrpSpPr>
            <p:cNvPr id="22616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2620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2645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22648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9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22646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47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621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263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4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4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40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41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2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22622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22637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38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623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2624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2628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263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22635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2636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2632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2633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2634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22629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30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2625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26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27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617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22618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19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76" name="Group 477"/>
          <p:cNvGrpSpPr>
            <a:grpSpLocks/>
          </p:cNvGrpSpPr>
          <p:nvPr/>
        </p:nvGrpSpPr>
        <p:grpSpPr bwMode="auto">
          <a:xfrm>
            <a:off x="1600200" y="1119188"/>
            <a:ext cx="1081088" cy="1016000"/>
            <a:chOff x="2256" y="3531"/>
            <a:chExt cx="681" cy="640"/>
          </a:xfrm>
        </p:grpSpPr>
        <p:grpSp>
          <p:nvGrpSpPr>
            <p:cNvPr id="22583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2611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14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1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12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13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584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2605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09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10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06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07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08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585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22603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04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586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22601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02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2587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22588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2589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2592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595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599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00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00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596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59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59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2593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594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590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91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08089" name="Group 462"/>
          <p:cNvGrpSpPr>
            <a:grpSpLocks/>
          </p:cNvGrpSpPr>
          <p:nvPr/>
        </p:nvGrpSpPr>
        <p:grpSpPr bwMode="auto">
          <a:xfrm>
            <a:off x="1938339" y="4756151"/>
            <a:ext cx="1081087" cy="244475"/>
            <a:chOff x="-341" y="3180"/>
            <a:chExt cx="681" cy="154"/>
          </a:xfrm>
        </p:grpSpPr>
        <p:sp>
          <p:nvSpPr>
            <p:cNvPr id="22570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571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2574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577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581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82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578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579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80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2575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76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572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573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0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5018088" y="863601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web page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finally (!!!)</a:t>
            </a: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displayed</a:t>
            </a:r>
          </a:p>
        </p:txBody>
      </p:sp>
    </p:spTree>
    <p:extLst>
      <p:ext uri="{BB962C8B-B14F-4D97-AF65-F5344CB8AC3E}">
        <p14:creationId xmlns:p14="http://schemas.microsoft.com/office/powerpoint/2010/main" val="7312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3" y="408054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Synthesis: a day in the life of a web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request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Putting lots-of-what-we-learned together: synthesis!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goal: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identify, review protocols (at all layers) involved in seemingly simple scenario: requesting www page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scenario: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student attaches laptop to campus network, requests/receives www.google.com </a:t>
            </a:r>
            <a:endParaRPr lang="en-US" b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Highlights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…..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A2000-596A-441D-AD68-60E3B6B04FEE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12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74375" y="116632"/>
            <a:ext cx="8219256" cy="57606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Principles, </a:t>
            </a:r>
            <a:r>
              <a:rPr lang="en-US" dirty="0" err="1" smtClean="0">
                <a:solidFill>
                  <a:schemeClr val="accent2"/>
                </a:solidFill>
              </a:rPr>
              <a:t>Organisation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978715"/>
            <a:ext cx="5724127" cy="4929411"/>
          </a:xfrm>
          <a:prstGeom prst="rect">
            <a:avLst/>
          </a:prstGeom>
        </p:spPr>
      </p:pic>
      <p:sp>
        <p:nvSpPr>
          <p:cNvPr id="922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965652" y="1268760"/>
            <a:ext cx="3707904" cy="40949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CC0000"/>
                </a:solidFill>
              </a:rPr>
              <a:t>Network Problems</a:t>
            </a: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eaLnBrk="1" hangingPunct="1">
              <a:lnSpc>
                <a:spcPct val="90000"/>
              </a:lnSpc>
            </a:pPr>
            <a:r>
              <a:rPr lang="sv-SE" sz="1800" dirty="0" err="1" smtClean="0"/>
              <a:t>Continuously</a:t>
            </a:r>
            <a:r>
              <a:rPr lang="sv-SE" sz="1800" dirty="0" smtClean="0"/>
              <a:t> </a:t>
            </a:r>
            <a:r>
              <a:rPr lang="sv-SE" sz="1800" dirty="0" err="1" smtClean="0"/>
              <a:t>evolving</a:t>
            </a:r>
            <a:r>
              <a:rPr lang="sv-SE" sz="1800" dirty="0" smtClean="0"/>
              <a:t> </a:t>
            </a:r>
            <a:r>
              <a:rPr lang="sv-SE" sz="1800" dirty="0" err="1" smtClean="0"/>
              <a:t>applications</a:t>
            </a:r>
            <a:r>
              <a:rPr lang="sv-SE" sz="1800" dirty="0" smtClean="0"/>
              <a:t>, </a:t>
            </a:r>
            <a:r>
              <a:rPr lang="sv-SE" sz="1800" dirty="0" err="1" smtClean="0"/>
              <a:t>mobility</a:t>
            </a:r>
            <a:r>
              <a:rPr lang="en-US" sz="1800" dirty="0"/>
              <a:t>, performance,</a:t>
            </a:r>
            <a:r>
              <a:rPr lang="en-US" sz="1800" dirty="0"/>
              <a:t> </a:t>
            </a:r>
            <a:r>
              <a:rPr lang="en-US" sz="1800" dirty="0"/>
              <a:t>security, …, …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serving different types of traffic,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connecting </a:t>
            </a:r>
            <a:r>
              <a:rPr lang="en-US" sz="1800" dirty="0"/>
              <a:t>transparently different networks,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routing</a:t>
            </a:r>
            <a:r>
              <a:rPr lang="en-US" sz="1800" dirty="0"/>
              <a:t>, </a:t>
            </a:r>
            <a:r>
              <a:rPr lang="en-US" sz="1800" dirty="0"/>
              <a:t>congestion </a:t>
            </a:r>
            <a:r>
              <a:rPr lang="en-US" sz="1800" dirty="0"/>
              <a:t>control,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access </a:t>
            </a:r>
            <a:r>
              <a:rPr lang="en-US" sz="1800" dirty="0"/>
              <a:t>to  shared (broadcast) transmission </a:t>
            </a:r>
            <a:r>
              <a:rPr lang="en-US" sz="1800" dirty="0"/>
              <a:t>medium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producer-consumer problems, flow and error </a:t>
            </a:r>
            <a:r>
              <a:rPr lang="en-US" sz="1800" dirty="0"/>
              <a:t>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CC0000"/>
                </a:solidFill>
              </a:rPr>
              <a:t>Layering</a:t>
            </a:r>
            <a:r>
              <a:rPr lang="en-US" sz="2000" b="1" dirty="0"/>
              <a:t> : </a:t>
            </a:r>
            <a:r>
              <a:rPr lang="en-US" sz="2000" dirty="0"/>
              <a:t>principle</a:t>
            </a:r>
            <a:r>
              <a:rPr lang="en-US" sz="2000" b="1" dirty="0"/>
              <a:t>,  </a:t>
            </a:r>
            <a:r>
              <a:rPr lang="en-US" sz="2000" dirty="0"/>
              <a:t>why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8820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59812950"/>
              </p:ext>
            </p:extLst>
          </p:nvPr>
        </p:nvGraphicFramePr>
        <p:xfrm>
          <a:off x="1340543" y="-417359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13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399" y="304800"/>
            <a:ext cx="5215719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567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8B99E-94F1-4876-8372-8A200AC915C4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14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534400" cy="308560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ypes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of delay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278632"/>
            <a:ext cx="6900081" cy="2282290"/>
          </a:xfrm>
        </p:spPr>
        <p:txBody>
          <a:bodyPr/>
          <a:lstStyle/>
          <a:p>
            <a:pPr eaLnBrk="1" hangingPunct="1"/>
            <a:r>
              <a:rPr lang="sv-SE" sz="2000" dirty="0"/>
              <a:t>Propagation, transmission, queueing, processing</a:t>
            </a:r>
          </a:p>
          <a:p>
            <a:pPr eaLnBrk="1" hangingPunct="1"/>
            <a:r>
              <a:rPr lang="sv-SE" sz="2000" dirty="0" err="1"/>
              <a:t>Throughput</a:t>
            </a:r>
            <a:r>
              <a:rPr lang="sv-SE" sz="2000" dirty="0"/>
              <a:t> </a:t>
            </a:r>
            <a:r>
              <a:rPr lang="sv-SE" sz="2000" dirty="0"/>
              <a:t> </a:t>
            </a:r>
            <a:r>
              <a:rPr lang="sv-SE" sz="2000" dirty="0"/>
              <a:t>(</a:t>
            </a:r>
            <a:r>
              <a:rPr lang="sv-SE" sz="2000" dirty="0" err="1"/>
              <a:t>effective</a:t>
            </a:r>
            <a:r>
              <a:rPr lang="sv-SE" sz="2000" dirty="0"/>
              <a:t> </a:t>
            </a:r>
            <a:r>
              <a:rPr lang="sv-SE" sz="2000" dirty="0" err="1"/>
              <a:t>bandwidth</a:t>
            </a:r>
            <a:r>
              <a:rPr lang="sv-SE" sz="2000" dirty="0"/>
              <a:t>), </a:t>
            </a:r>
            <a:r>
              <a:rPr lang="sv-SE" sz="2000" dirty="0" err="1" smtClean="0"/>
              <a:t>utilization</a:t>
            </a:r>
            <a:r>
              <a:rPr lang="sv-SE" sz="2000" dirty="0" smtClean="0"/>
              <a:t> </a:t>
            </a:r>
            <a:r>
              <a:rPr lang="sv-SE" sz="2000" dirty="0"/>
              <a:t>-- </a:t>
            </a:r>
            <a:r>
              <a:rPr lang="sv-SE" sz="2000" dirty="0" err="1"/>
              <a:t>efficiency</a:t>
            </a:r>
            <a:endParaRPr lang="sv-SE" sz="2000" dirty="0"/>
          </a:p>
          <a:p>
            <a:pPr eaLnBrk="1" hangingPunct="1"/>
            <a:r>
              <a:rPr lang="sv-SE" sz="2000" dirty="0"/>
              <a:t>Packet-switching: impact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store&amp;forward</a:t>
            </a:r>
            <a:r>
              <a:rPr lang="sv-SE" sz="2000" dirty="0"/>
              <a:t>, pipelines, space-</a:t>
            </a:r>
            <a:r>
              <a:rPr lang="sv-SE" sz="2000" dirty="0" err="1"/>
              <a:t>time</a:t>
            </a:r>
            <a:r>
              <a:rPr lang="sv-SE" sz="2000" dirty="0"/>
              <a:t> diagrams</a:t>
            </a:r>
          </a:p>
          <a:p>
            <a:pPr eaLnBrk="1" hangingPunct="1"/>
            <a:r>
              <a:rPr lang="sv-SE" sz="2000" dirty="0" err="1"/>
              <a:t>Sliding</a:t>
            </a:r>
            <a:r>
              <a:rPr lang="sv-SE" sz="2000" dirty="0"/>
              <a:t> </a:t>
            </a:r>
            <a:r>
              <a:rPr lang="sv-SE" sz="2000" dirty="0" err="1"/>
              <a:t>windows</a:t>
            </a:r>
            <a:r>
              <a:rPr lang="sv-SE" sz="2000" dirty="0"/>
              <a:t> </a:t>
            </a:r>
            <a:r>
              <a:rPr lang="sv-SE" sz="2000" dirty="0" err="1"/>
              <a:t>performance</a:t>
            </a:r>
            <a:endParaRPr lang="sv-SE" sz="2000" dirty="0"/>
          </a:p>
          <a:p>
            <a:pPr eaLnBrk="1" hangingPunct="1"/>
            <a:r>
              <a:rPr lang="sv-SE" sz="2000" dirty="0"/>
              <a:t>Relation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delays-losses</a:t>
            </a:r>
            <a:endParaRPr lang="sv-SE" sz="2000" dirty="0"/>
          </a:p>
        </p:txBody>
      </p:sp>
      <p:grpSp>
        <p:nvGrpSpPr>
          <p:cNvPr id="1033" name="Group 4"/>
          <p:cNvGrpSpPr>
            <a:grpSpLocks/>
          </p:cNvGrpSpPr>
          <p:nvPr/>
        </p:nvGrpSpPr>
        <p:grpSpPr bwMode="auto">
          <a:xfrm>
            <a:off x="1676400" y="4572000"/>
            <a:ext cx="5181600" cy="2019300"/>
            <a:chOff x="494" y="2702"/>
            <a:chExt cx="3793" cy="1414"/>
          </a:xfrm>
        </p:grpSpPr>
        <p:graphicFrame>
          <p:nvGraphicFramePr>
            <p:cNvPr id="1027" name="Object 5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Oval 6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038" name="Group 9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1076" name="Group 10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8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2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3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77" name="Group 14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7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9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0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039" name="Oval 18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0" name="Line 19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1" name="Rectangle 20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1042" name="Oval 21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028" name="Object 22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Line 23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4" name="Line 24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6" name="Line 26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7" name="Line 27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8" name="Rectangle 28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9" name="Rectangle 29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0" name="Rectangle 30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1" name="Rectangle 31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2" name="Line 32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3" name="Line 33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4" name="Line 34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5" name="Text Box 35"/>
            <p:cNvSpPr txBox="1">
              <a:spLocks noChangeArrowheads="1"/>
            </p:cNvSpPr>
            <p:nvPr/>
          </p:nvSpPr>
          <p:spPr bwMode="auto">
            <a:xfrm>
              <a:off x="494" y="2831"/>
              <a:ext cx="299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4F81BD"/>
                  </a:solidFill>
                  <a:latin typeface="Comic Sans MS" pitchFamily="66" charset="0"/>
                </a:rPr>
                <a:t>A</a:t>
              </a:r>
              <a:endParaRPr lang="en-US" sz="2400">
                <a:solidFill>
                  <a:srgbClr val="4F81BD"/>
                </a:solidFill>
              </a:endParaRPr>
            </a:p>
          </p:txBody>
        </p:sp>
        <p:sp>
          <p:nvSpPr>
            <p:cNvPr id="1056" name="Text Box 36"/>
            <p:cNvSpPr txBox="1">
              <a:spLocks noChangeArrowheads="1"/>
            </p:cNvSpPr>
            <p:nvPr/>
          </p:nvSpPr>
          <p:spPr bwMode="auto">
            <a:xfrm>
              <a:off x="668" y="3473"/>
              <a:ext cx="27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0504D"/>
                  </a:solidFill>
                  <a:latin typeface="Comic Sans MS" pitchFamily="66" charset="0"/>
                </a:rPr>
                <a:t>B</a:t>
              </a:r>
              <a:endParaRPr lang="en-US" sz="2400">
                <a:solidFill>
                  <a:srgbClr val="4F81BD"/>
                </a:solidFill>
              </a:endParaRPr>
            </a:p>
          </p:txBody>
        </p:sp>
        <p:sp>
          <p:nvSpPr>
            <p:cNvPr id="1057" name="Rectangle 37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8" name="Text Box 38"/>
            <p:cNvSpPr txBox="1">
              <a:spLocks noChangeArrowheads="1"/>
            </p:cNvSpPr>
            <p:nvPr/>
          </p:nvSpPr>
          <p:spPr bwMode="auto">
            <a:xfrm>
              <a:off x="2540" y="2965"/>
              <a:ext cx="104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9" name="Line 39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60" name="Text Box 40"/>
            <p:cNvSpPr txBox="1">
              <a:spLocks noChangeArrowheads="1"/>
            </p:cNvSpPr>
            <p:nvPr/>
          </p:nvSpPr>
          <p:spPr bwMode="auto">
            <a:xfrm>
              <a:off x="1346" y="2702"/>
              <a:ext cx="11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Line 41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62" name="Text Box 42"/>
            <p:cNvSpPr txBox="1">
              <a:spLocks noChangeArrowheads="1"/>
            </p:cNvSpPr>
            <p:nvPr/>
          </p:nvSpPr>
          <p:spPr bwMode="auto">
            <a:xfrm>
              <a:off x="1357" y="3667"/>
              <a:ext cx="95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Line 43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64" name="Line 44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65" name="Text Box 45"/>
            <p:cNvSpPr txBox="1">
              <a:spLocks noChangeArrowheads="1"/>
            </p:cNvSpPr>
            <p:nvPr/>
          </p:nvSpPr>
          <p:spPr bwMode="auto">
            <a:xfrm>
              <a:off x="2354" y="3830"/>
              <a:ext cx="71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queuing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Line 46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067" name="Group 47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1068" name="Group 4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69" name="Group 5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70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1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2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aphicFrame>
        <p:nvGraphicFramePr>
          <p:cNvPr id="1026" name="Object 56"/>
          <p:cNvGraphicFramePr>
            <a:graphicFrameLocks noChangeAspect="1"/>
          </p:cNvGraphicFramePr>
          <p:nvPr/>
        </p:nvGraphicFramePr>
        <p:xfrm>
          <a:off x="7010400" y="1447801"/>
          <a:ext cx="38862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VISIO" r:id="rId6" imgW="8266320" imgH="7030800" progId="Visio.Drawing.5">
                  <p:embed/>
                </p:oleObj>
              </mc:Choice>
              <mc:Fallback>
                <p:oleObj name="VISIO" r:id="rId6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47801"/>
                        <a:ext cx="38862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57" descr="461 swtch componen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841876"/>
            <a:ext cx="3657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322" y="35671"/>
            <a:ext cx="1138678" cy="130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65B6B-0989-455D-A59D-09C3F4F81AC8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15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41699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eliable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data transfer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679" y="994693"/>
            <a:ext cx="8305800" cy="472371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b="1" dirty="0" err="1" smtClean="0">
                <a:solidFill>
                  <a:srgbClr val="CC0000"/>
                </a:solidFill>
              </a:rPr>
              <a:t>Guaranteed</a:t>
            </a:r>
            <a:r>
              <a:rPr lang="sv-SE" b="1" dirty="0" smtClean="0">
                <a:solidFill>
                  <a:srgbClr val="CC0000"/>
                </a:solidFill>
              </a:rPr>
              <a:t>, in-order, </a:t>
            </a:r>
            <a:r>
              <a:rPr lang="sv-SE" b="1" dirty="0" err="1" smtClean="0">
                <a:solidFill>
                  <a:srgbClr val="CC0000"/>
                </a:solidFill>
              </a:rPr>
              <a:t>correct</a:t>
            </a:r>
            <a:r>
              <a:rPr lang="sv-SE" b="1" dirty="0" smtClean="0">
                <a:solidFill>
                  <a:srgbClr val="CC0000"/>
                </a:solidFill>
              </a:rPr>
              <a:t> </a:t>
            </a:r>
            <a:r>
              <a:rPr lang="sv-SE" b="1" dirty="0" err="1" smtClean="0">
                <a:solidFill>
                  <a:srgbClr val="CC0000"/>
                </a:solidFill>
              </a:rPr>
              <a:t>delivery</a:t>
            </a:r>
            <a:r>
              <a:rPr lang="sv-SE" dirty="0" smtClean="0"/>
              <a:t>:</a:t>
            </a:r>
          </a:p>
          <a:p>
            <a:pPr lvl="1" eaLnBrk="1" hangingPunct="1"/>
            <a:r>
              <a:rPr lang="sv-SE" dirty="0" err="1" smtClean="0"/>
              <a:t>stop&amp;wait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sliding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sequence</a:t>
            </a:r>
            <a:r>
              <a:rPr lang="sv-SE" dirty="0" smtClean="0"/>
              <a:t>  </a:t>
            </a:r>
            <a:r>
              <a:rPr lang="sv-SE" dirty="0" err="1" smtClean="0"/>
              <a:t>numbers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window</a:t>
            </a:r>
            <a:r>
              <a:rPr lang="sv-SE" dirty="0" smtClean="0"/>
              <a:t> </a:t>
            </a:r>
            <a:r>
              <a:rPr lang="sv-SE" dirty="0" err="1" smtClean="0"/>
              <a:t>sizes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dynamic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r>
              <a:rPr lang="sv-SE" dirty="0" smtClean="0"/>
              <a:t> (TCP</a:t>
            </a:r>
            <a:r>
              <a:rPr lang="sv-SE" dirty="0" smtClean="0"/>
              <a:t>)</a:t>
            </a:r>
            <a:endParaRPr lang="sv-SE" dirty="0"/>
          </a:p>
          <a:p>
            <a:pPr lvl="1" eaLnBrk="1" hangingPunct="1"/>
            <a:r>
              <a:rPr lang="sv-SE" dirty="0" err="1"/>
              <a:t>f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endParaRPr lang="sv-SE" dirty="0"/>
          </a:p>
          <a:p>
            <a:pPr eaLnBrk="1" hangingPunct="1"/>
            <a:r>
              <a:rPr lang="sv-SE" b="1" dirty="0" err="1" smtClean="0"/>
              <a:t>Error</a:t>
            </a:r>
            <a:r>
              <a:rPr lang="sv-SE" b="1" dirty="0" smtClean="0"/>
              <a:t> </a:t>
            </a:r>
            <a:r>
              <a:rPr lang="sv-SE" b="1" dirty="0" err="1" smtClean="0"/>
              <a:t>detection</a:t>
            </a:r>
            <a:r>
              <a:rPr lang="sv-SE" dirty="0" smtClean="0"/>
              <a:t>: </a:t>
            </a:r>
            <a:r>
              <a:rPr lang="sv-SE" dirty="0" err="1" smtClean="0"/>
              <a:t>checksums</a:t>
            </a:r>
            <a:endParaRPr lang="sv-SE" dirty="0" smtClean="0"/>
          </a:p>
          <a:p>
            <a:pPr eaLnBrk="1" hangingPunct="1"/>
            <a:r>
              <a:rPr lang="sv-SE" b="1" dirty="0" err="1" smtClean="0"/>
              <a:t>Error</a:t>
            </a:r>
            <a:r>
              <a:rPr lang="sv-SE" b="1" dirty="0" smtClean="0"/>
              <a:t> </a:t>
            </a:r>
            <a:r>
              <a:rPr lang="sv-SE" b="1" dirty="0" err="1" smtClean="0"/>
              <a:t>control</a:t>
            </a:r>
            <a:r>
              <a:rPr lang="sv-SE" dirty="0" smtClean="0"/>
              <a:t>: go-back-n, </a:t>
            </a:r>
            <a:r>
              <a:rPr lang="sv-SE" dirty="0" err="1" smtClean="0"/>
              <a:t>selective</a:t>
            </a:r>
            <a:r>
              <a:rPr lang="sv-SE" dirty="0" smtClean="0"/>
              <a:t> </a:t>
            </a:r>
            <a:r>
              <a:rPr lang="sv-SE" dirty="0" err="1" smtClean="0"/>
              <a:t>repeat</a:t>
            </a:r>
            <a:r>
              <a:rPr lang="sv-SE" dirty="0" smtClean="0"/>
              <a:t>, FEC </a:t>
            </a:r>
            <a:r>
              <a:rPr lang="sv-SE" dirty="0" err="1" smtClean="0"/>
              <a:t>methods</a:t>
            </a:r>
            <a:endParaRPr lang="sv-SE" dirty="0" smtClean="0"/>
          </a:p>
        </p:txBody>
      </p:sp>
      <p:pic>
        <p:nvPicPr>
          <p:cNvPr id="13318" name="Picture 4" descr="sr_seq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129" y="1973239"/>
            <a:ext cx="43973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26" y="31901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021844" y="3358488"/>
            <a:ext cx="5181600" cy="2794992"/>
          </a:xfrm>
          <a:prstGeom prst="ellipse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 dirty="0">
              <a:solidFill>
                <a:prstClr val="black"/>
              </a:solidFill>
              <a:latin typeface="Times New Roman" charset="0"/>
            </a:endParaRPr>
          </a:p>
          <a:p>
            <a:pPr>
              <a:defRPr/>
            </a:pPr>
            <a:endParaRPr lang="sv-SE" dirty="0">
              <a:solidFill>
                <a:prstClr val="black"/>
              </a:solidFill>
              <a:latin typeface="Times New Roman" charset="0"/>
            </a:endParaRPr>
          </a:p>
          <a:p>
            <a:pPr>
              <a:defRPr/>
            </a:pPr>
            <a:endParaRPr lang="sv-SE" dirty="0">
              <a:solidFill>
                <a:prstClr val="black"/>
              </a:solidFill>
              <a:latin typeface="Times New Roman" charset="0"/>
            </a:endParaRPr>
          </a:p>
          <a:p>
            <a:pPr>
              <a:defRPr/>
            </a:pPr>
            <a:r>
              <a:rPr lang="sv-SE" sz="2800" dirty="0">
                <a:solidFill>
                  <a:srgbClr val="C0504D"/>
                </a:solidFill>
              </a:rPr>
              <a:t>Congestion </a:t>
            </a:r>
          </a:p>
          <a:p>
            <a:pPr>
              <a:defRPr/>
            </a:pPr>
            <a:r>
              <a:rPr lang="sv-SE" sz="2800" dirty="0">
                <a:solidFill>
                  <a:srgbClr val="C0504D"/>
                </a:solidFill>
              </a:rPr>
              <a:t>Control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33B38-EA45-4E74-BB24-9A1573E021CD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16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679444" y="3510888"/>
            <a:ext cx="5105400" cy="2642592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 dirty="0">
              <a:solidFill>
                <a:srgbClr val="C0504D"/>
              </a:solidFill>
            </a:endParaRPr>
          </a:p>
          <a:p>
            <a:pPr>
              <a:defRPr/>
            </a:pPr>
            <a:endParaRPr lang="sv-SE" dirty="0">
              <a:solidFill>
                <a:srgbClr val="C0504D"/>
              </a:solidFill>
            </a:endParaRPr>
          </a:p>
          <a:p>
            <a:pPr>
              <a:defRPr/>
            </a:pPr>
            <a:endParaRPr lang="sv-SE" dirty="0">
              <a:solidFill>
                <a:srgbClr val="C0504D"/>
              </a:solidFill>
            </a:endParaRPr>
          </a:p>
          <a:p>
            <a:pPr>
              <a:defRPr/>
            </a:pPr>
            <a:r>
              <a:rPr lang="sv-SE" sz="2800" dirty="0">
                <a:solidFill>
                  <a:srgbClr val="C0504D"/>
                </a:solidFill>
              </a:rPr>
              <a:t>RT </a:t>
            </a:r>
            <a:r>
              <a:rPr lang="sv-SE" sz="2800" dirty="0" err="1">
                <a:solidFill>
                  <a:srgbClr val="C0504D"/>
                </a:solidFill>
              </a:rPr>
              <a:t>traffic</a:t>
            </a:r>
            <a:r>
              <a:rPr lang="sv-SE" sz="2800" dirty="0">
                <a:solidFill>
                  <a:srgbClr val="C0504D"/>
                </a:solidFill>
              </a:rPr>
              <a:t>/streaming</a:t>
            </a:r>
            <a:endParaRPr lang="sv-SE" sz="28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79244" y="1802813"/>
            <a:ext cx="4876800" cy="2546275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sv-SE" sz="2800" dirty="0">
                <a:solidFill>
                  <a:srgbClr val="C0504D"/>
                </a:solidFill>
              </a:rPr>
              <a:t>D</a:t>
            </a:r>
            <a:r>
              <a:rPr lang="en-GB" sz="2800" dirty="0" err="1">
                <a:solidFill>
                  <a:srgbClr val="C0504D"/>
                </a:solidFill>
              </a:rPr>
              <a:t>atagram</a:t>
            </a:r>
            <a:r>
              <a:rPr lang="en-GB" sz="2800" dirty="0">
                <a:solidFill>
                  <a:srgbClr val="C0504D"/>
                </a:solidFill>
              </a:rPr>
              <a:t> </a:t>
            </a:r>
            <a:r>
              <a:rPr lang="en-GB" sz="2800" dirty="0" err="1">
                <a:solidFill>
                  <a:srgbClr val="C0504D"/>
                </a:solidFill>
              </a:rPr>
              <a:t>vs</a:t>
            </a:r>
            <a:r>
              <a:rPr lang="en-GB" sz="2800" dirty="0">
                <a:solidFill>
                  <a:srgbClr val="C0504D"/>
                </a:solidFill>
              </a:rPr>
              <a:t> VC </a:t>
            </a:r>
            <a:r>
              <a:rPr lang="sv-SE" sz="2800" dirty="0">
                <a:solidFill>
                  <a:srgbClr val="C0504D"/>
                </a:solidFill>
              </a:rPr>
              <a:t>end-to-end comm.</a:t>
            </a:r>
            <a:br>
              <a:rPr lang="sv-SE" sz="2800" dirty="0">
                <a:solidFill>
                  <a:srgbClr val="C0504D"/>
                </a:solidFill>
              </a:rPr>
            </a:br>
            <a:endParaRPr lang="sv-SE" sz="2800" dirty="0">
              <a:solidFill>
                <a:prstClr val="black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26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2" y="827892"/>
            <a:ext cx="5778083" cy="194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83955" y="2993693"/>
            <a:ext cx="3983358" cy="5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sv-SE" sz="2400" dirty="0" err="1">
                <a:solidFill>
                  <a:prstClr val="black"/>
                </a:solidFill>
              </a:rPr>
              <a:t>Conceptual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 smtClean="0">
                <a:solidFill>
                  <a:prstClr val="black"/>
                </a:solidFill>
              </a:rPr>
              <a:t>differences</a:t>
            </a:r>
            <a:endParaRPr lang="sv-S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B6B07-BE0A-45D0-BB42-327A13EC173E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17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219256" cy="57606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ongestion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control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(CC)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748" y="1126488"/>
            <a:ext cx="6324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why, how congestion occurs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CC in TCP and performance; implied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CC in other ways, e.g. VC-based networks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Real-time (RT)-traffic resource reservation: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/>
              <a:t>traffic shaping and policing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rate-based </a:t>
            </a:r>
          </a:p>
        </p:txBody>
      </p:sp>
      <p:pic>
        <p:nvPicPr>
          <p:cNvPr id="3079" name="Picture 4" descr="conges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501" y="3948397"/>
            <a:ext cx="396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26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668 WFQ_and_tok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599" y="3948397"/>
            <a:ext cx="3767956" cy="221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797" y="1968981"/>
            <a:ext cx="3930204" cy="19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/>
          </p:nvPr>
        </p:nvGraphicFramePr>
        <p:xfrm>
          <a:off x="1340543" y="-417359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18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32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116632"/>
            <a:ext cx="9860012" cy="576064"/>
          </a:xfrm>
        </p:spPr>
        <p:txBody>
          <a:bodyPr/>
          <a:lstStyle/>
          <a:p>
            <a:r>
              <a:rPr lang="sv-SE" dirty="0" err="1" smtClean="0"/>
              <a:t>Evolving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applications</a:t>
            </a:r>
            <a:r>
              <a:rPr lang="sv-SE" dirty="0" smtClean="0"/>
              <a:t> ++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79" y="914401"/>
            <a:ext cx="7868933" cy="1392072"/>
          </a:xfrm>
        </p:spPr>
        <p:txBody>
          <a:bodyPr/>
          <a:lstStyle/>
          <a:p>
            <a:pPr>
              <a:defRPr/>
            </a:pPr>
            <a:r>
              <a:rPr lang="sv-SE" sz="1800" dirty="0"/>
              <a:t>P2P/streaming </a:t>
            </a:r>
            <a:r>
              <a:rPr lang="sv-SE" sz="1800" dirty="0" err="1"/>
              <a:t>applications-infrastructure</a:t>
            </a:r>
            <a:r>
              <a:rPr lang="sv-SE" sz="1800" dirty="0"/>
              <a:t> (</a:t>
            </a:r>
            <a:r>
              <a:rPr lang="sv-SE" sz="1800" dirty="0" err="1"/>
              <a:t>application-layer</a:t>
            </a:r>
            <a:r>
              <a:rPr lang="sv-SE" sz="1800" dirty="0"/>
              <a:t> </a:t>
            </a:r>
            <a:r>
              <a:rPr lang="sv-SE" sz="1800" dirty="0" err="1"/>
              <a:t>networking</a:t>
            </a:r>
            <a:r>
              <a:rPr lang="sv-SE" sz="1800" dirty="0" smtClean="0"/>
              <a:t>)</a:t>
            </a:r>
            <a:r>
              <a:rPr lang="en-US" sz="1800" kern="0" dirty="0">
                <a:solidFill>
                  <a:srgbClr val="CC0000"/>
                </a:solidFill>
              </a:rPr>
              <a:t> </a:t>
            </a:r>
            <a:endParaRPr lang="en-US" sz="1800" kern="0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1800" kern="0" dirty="0" smtClean="0">
                <a:solidFill>
                  <a:srgbClr val="CC0000"/>
                </a:solidFill>
              </a:rPr>
              <a:t>Varying approaches for MM apps, besides conceptual, VC-related</a:t>
            </a:r>
            <a:endParaRPr lang="en-US" sz="1800" kern="0" dirty="0">
              <a:solidFill>
                <a:srgbClr val="CC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</a:rPr>
              <a:t>Application-level solutions (playout delay, forward-error-control, </a:t>
            </a:r>
            <a:r>
              <a:rPr lang="en-US" sz="1800" kern="0" dirty="0" smtClean="0">
                <a:solidFill>
                  <a:prstClr val="black"/>
                </a:solidFill>
              </a:rPr>
              <a:t>caching-CDN, FEC)</a:t>
            </a: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AE0D-3C1C-48AF-9FF5-AF18ABEA337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00" y="3951136"/>
            <a:ext cx="2376264" cy="256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93" y="1225863"/>
            <a:ext cx="388068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10114656" y="6799591"/>
            <a:ext cx="97389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BF1492-EC97-4F57-88AD-FCC0E522DB87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20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9" y="3364263"/>
            <a:ext cx="4752528" cy="143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632 Mixed Quality Redundanc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3245" y="4510888"/>
            <a:ext cx="3158925" cy="16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3385" y="-51826"/>
            <a:ext cx="1299357" cy="14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92BDE-3AC6-4B10-A0BB-8A5EA87BB5C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2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Important for the exam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381" y="980728"/>
            <a:ext cx="11291579" cy="4642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CC0000"/>
                </a:solidFill>
              </a:rPr>
              <a:t>When/where</a:t>
            </a:r>
            <a:r>
              <a:rPr lang="en-US" sz="2000" dirty="0"/>
              <a:t>: </a:t>
            </a:r>
            <a:r>
              <a:rPr lang="en-US" sz="2000" dirty="0" err="1"/>
              <a:t>wednesday</a:t>
            </a:r>
            <a:r>
              <a:rPr lang="en-US" sz="2000" dirty="0"/>
              <a:t> March </a:t>
            </a:r>
            <a:r>
              <a:rPr lang="en-US" sz="2000" dirty="0" smtClean="0"/>
              <a:t>14, </a:t>
            </a:r>
            <a:r>
              <a:rPr lang="en-US" sz="2000" dirty="0"/>
              <a:t>14.00-18.00, SB-building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CC0000"/>
                </a:solidFill>
              </a:rPr>
              <a:t>You may have with you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English-X dictionary</a:t>
            </a:r>
          </a:p>
          <a:p>
            <a:pPr eaLnBrk="1" hangingPunct="1"/>
            <a:r>
              <a:rPr lang="en-US" sz="2000" dirty="0"/>
              <a:t>no calculators, PDAs, etc (if/where numbers  matter, do rounding)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sv-SE" sz="2000" b="1" dirty="0" err="1">
                <a:solidFill>
                  <a:srgbClr val="CC0000"/>
                </a:solidFill>
              </a:rPr>
              <a:t>Grading</a:t>
            </a:r>
            <a:r>
              <a:rPr lang="sv-SE" sz="2000" b="1" dirty="0">
                <a:solidFill>
                  <a:srgbClr val="CC0000"/>
                </a:solidFill>
              </a:rPr>
              <a:t> </a:t>
            </a:r>
          </a:p>
          <a:p>
            <a:pPr eaLnBrk="1" hangingPunct="1"/>
            <a:r>
              <a:rPr lang="sv-SE" sz="2000" dirty="0"/>
              <a:t>30-40, 41-50, 51-60 (</a:t>
            </a:r>
            <a:r>
              <a:rPr lang="sv-SE" sz="2000" dirty="0" err="1"/>
              <a:t>out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60)= 3, 4, 5 (CTH)</a:t>
            </a:r>
          </a:p>
          <a:p>
            <a:pPr eaLnBrk="1" hangingPunct="1"/>
            <a:r>
              <a:rPr lang="sv-SE" sz="2000" dirty="0" smtClean="0"/>
              <a:t>30-44, </a:t>
            </a:r>
            <a:r>
              <a:rPr lang="sv-SE" sz="2000" dirty="0"/>
              <a:t>45-60 (</a:t>
            </a:r>
            <a:r>
              <a:rPr lang="sv-SE" sz="2000" dirty="0" err="1"/>
              <a:t>out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60) = G, VG (GU)</a:t>
            </a:r>
          </a:p>
          <a:p>
            <a:pPr eaLnBrk="1" hangingPunct="1"/>
            <a:endParaRPr lang="sv-SE" sz="2000" dirty="0"/>
          </a:p>
          <a:p>
            <a:pPr eaLnBrk="1" hangingPunct="1">
              <a:buNone/>
            </a:pPr>
            <a:r>
              <a:rPr lang="sv-SE" sz="2000" b="1" dirty="0">
                <a:solidFill>
                  <a:srgbClr val="C00000"/>
                </a:solidFill>
              </a:rPr>
              <a:t>To think </a:t>
            </a:r>
            <a:r>
              <a:rPr lang="sv-SE" sz="2000" b="1" dirty="0" err="1">
                <a:solidFill>
                  <a:srgbClr val="C00000"/>
                </a:solidFill>
              </a:rPr>
              <a:t>during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sv-SE" sz="2000" b="1" dirty="0" err="1">
                <a:solidFill>
                  <a:srgbClr val="C00000"/>
                </a:solidFill>
              </a:rPr>
              <a:t>summary-study</a:t>
            </a:r>
            <a:endParaRPr lang="sv-SE" sz="2000" b="1" dirty="0">
              <a:solidFill>
                <a:srgbClr val="C00000"/>
              </a:solidFill>
            </a:endParaRPr>
          </a:p>
          <a:p>
            <a:pPr eaLnBrk="1" hangingPunct="1">
              <a:buNone/>
            </a:pPr>
            <a:r>
              <a:rPr lang="sv-SE" sz="2000" dirty="0"/>
              <a:t>   </a:t>
            </a:r>
            <a:r>
              <a:rPr lang="en-US" sz="2000" dirty="0"/>
              <a:t>Have overview, critical eye; explain; ask yourselves: why is this so? / how does it work (or not work)?</a:t>
            </a:r>
          </a:p>
          <a:p>
            <a:pPr eaLnBrk="1" hangingPunct="1">
              <a:buFontTx/>
              <a:buNone/>
            </a:pPr>
            <a:r>
              <a:rPr lang="sv-SE" sz="2000" dirty="0"/>
              <a:t> 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5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" name="Group 74"/>
          <p:cNvGrpSpPr>
            <a:grpSpLocks/>
          </p:cNvGrpSpPr>
          <p:nvPr/>
        </p:nvGrpSpPr>
        <p:grpSpPr bwMode="auto">
          <a:xfrm>
            <a:off x="500545" y="3587252"/>
            <a:ext cx="4267200" cy="2514600"/>
            <a:chOff x="958" y="1566"/>
            <a:chExt cx="4242" cy="2155"/>
          </a:xfrm>
        </p:grpSpPr>
        <p:sp>
          <p:nvSpPr>
            <p:cNvPr id="4363" name="Freeform 7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372 w 1340"/>
                <a:gd name="T1" fmla="*/ 24 h 1191"/>
                <a:gd name="T2" fmla="*/ 55 w 1340"/>
                <a:gd name="T3" fmla="*/ 35 h 1191"/>
                <a:gd name="T4" fmla="*/ 39 w 1340"/>
                <a:gd name="T5" fmla="*/ 239 h 1191"/>
                <a:gd name="T6" fmla="*/ 19 w 1340"/>
                <a:gd name="T7" fmla="*/ 427 h 1191"/>
                <a:gd name="T8" fmla="*/ 75 w 1340"/>
                <a:gd name="T9" fmla="*/ 516 h 1191"/>
                <a:gd name="T10" fmla="*/ 363 w 1340"/>
                <a:gd name="T11" fmla="*/ 520 h 1191"/>
                <a:gd name="T12" fmla="*/ 433 w 1340"/>
                <a:gd name="T13" fmla="*/ 670 h 1191"/>
                <a:gd name="T14" fmla="*/ 834 w 1340"/>
                <a:gd name="T15" fmla="*/ 652 h 1191"/>
                <a:gd name="T16" fmla="*/ 863 w 1340"/>
                <a:gd name="T17" fmla="*/ 339 h 1191"/>
                <a:gd name="T18" fmla="*/ 814 w 1340"/>
                <a:gd name="T19" fmla="*/ 203 h 1191"/>
                <a:gd name="T20" fmla="*/ 513 w 1340"/>
                <a:gd name="T21" fmla="*/ 171 h 1191"/>
                <a:gd name="T22" fmla="*/ 372 w 1340"/>
                <a:gd name="T23" fmla="*/ 2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64" name="Group 7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4483" name="Oval 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84" name="Line 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85" name="Line 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86" name="Rectangle 8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487" name="Oval 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88" name="Group 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94" name="Line 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95" name="Line 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489" name="Group 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91" name="Line 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92" name="Line 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365" name="Group 9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4480" name="Line 9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81" name="Line 9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82" name="Line 9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66" name="Group 9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4410" name="Oval 9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11" name="Group 9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4412" name="Freeform 9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11 w 788"/>
                    <a:gd name="T1" fmla="*/ 0 h 1138"/>
                    <a:gd name="T2" fmla="*/ 10 w 788"/>
                    <a:gd name="T3" fmla="*/ 0 h 1138"/>
                    <a:gd name="T4" fmla="*/ 8 w 788"/>
                    <a:gd name="T5" fmla="*/ 0 h 1138"/>
                    <a:gd name="T6" fmla="*/ 6 w 788"/>
                    <a:gd name="T7" fmla="*/ 0 h 1138"/>
                    <a:gd name="T8" fmla="*/ 4 w 788"/>
                    <a:gd name="T9" fmla="*/ 1 h 1138"/>
                    <a:gd name="T10" fmla="*/ 2 w 788"/>
                    <a:gd name="T11" fmla="*/ 2 h 1138"/>
                    <a:gd name="T12" fmla="*/ 1 w 788"/>
                    <a:gd name="T13" fmla="*/ 3 h 1138"/>
                    <a:gd name="T14" fmla="*/ 0 w 788"/>
                    <a:gd name="T15" fmla="*/ 4 h 1138"/>
                    <a:gd name="T16" fmla="*/ 0 w 788"/>
                    <a:gd name="T17" fmla="*/ 5 h 1138"/>
                    <a:gd name="T18" fmla="*/ 0 w 788"/>
                    <a:gd name="T19" fmla="*/ 6 h 1138"/>
                    <a:gd name="T20" fmla="*/ 0 w 788"/>
                    <a:gd name="T21" fmla="*/ 7 h 1138"/>
                    <a:gd name="T22" fmla="*/ 1 w 788"/>
                    <a:gd name="T23" fmla="*/ 11 h 1138"/>
                    <a:gd name="T24" fmla="*/ 3 w 788"/>
                    <a:gd name="T25" fmla="*/ 15 h 1138"/>
                    <a:gd name="T26" fmla="*/ 5 w 788"/>
                    <a:gd name="T27" fmla="*/ 20 h 1138"/>
                    <a:gd name="T28" fmla="*/ 7 w 788"/>
                    <a:gd name="T29" fmla="*/ 25 h 1138"/>
                    <a:gd name="T30" fmla="*/ 9 w 788"/>
                    <a:gd name="T31" fmla="*/ 30 h 1138"/>
                    <a:gd name="T32" fmla="*/ 11 w 788"/>
                    <a:gd name="T33" fmla="*/ 35 h 1138"/>
                    <a:gd name="T34" fmla="*/ 13 w 788"/>
                    <a:gd name="T35" fmla="*/ 39 h 1138"/>
                    <a:gd name="T36" fmla="*/ 14 w 788"/>
                    <a:gd name="T37" fmla="*/ 41 h 1138"/>
                    <a:gd name="T38" fmla="*/ 15 w 788"/>
                    <a:gd name="T39" fmla="*/ 42 h 1138"/>
                    <a:gd name="T40" fmla="*/ 16 w 788"/>
                    <a:gd name="T41" fmla="*/ 42 h 1138"/>
                    <a:gd name="T42" fmla="*/ 18 w 788"/>
                    <a:gd name="T43" fmla="*/ 41 h 1138"/>
                    <a:gd name="T44" fmla="*/ 20 w 788"/>
                    <a:gd name="T45" fmla="*/ 40 h 1138"/>
                    <a:gd name="T46" fmla="*/ 23 w 788"/>
                    <a:gd name="T47" fmla="*/ 40 h 1138"/>
                    <a:gd name="T48" fmla="*/ 25 w 788"/>
                    <a:gd name="T49" fmla="*/ 39 h 1138"/>
                    <a:gd name="T50" fmla="*/ 27 w 788"/>
                    <a:gd name="T51" fmla="*/ 38 h 1138"/>
                    <a:gd name="T52" fmla="*/ 28 w 788"/>
                    <a:gd name="T53" fmla="*/ 37 h 1138"/>
                    <a:gd name="T54" fmla="*/ 29 w 788"/>
                    <a:gd name="T55" fmla="*/ 36 h 1138"/>
                    <a:gd name="T56" fmla="*/ 28 w 788"/>
                    <a:gd name="T57" fmla="*/ 34 h 1138"/>
                    <a:gd name="T58" fmla="*/ 25 w 788"/>
                    <a:gd name="T59" fmla="*/ 30 h 1138"/>
                    <a:gd name="T60" fmla="*/ 23 w 788"/>
                    <a:gd name="T61" fmla="*/ 26 h 1138"/>
                    <a:gd name="T62" fmla="*/ 20 w 788"/>
                    <a:gd name="T63" fmla="*/ 21 h 1138"/>
                    <a:gd name="T64" fmla="*/ 17 w 788"/>
                    <a:gd name="T65" fmla="*/ 16 h 1138"/>
                    <a:gd name="T66" fmla="*/ 15 w 788"/>
                    <a:gd name="T67" fmla="*/ 11 h 1138"/>
                    <a:gd name="T68" fmla="*/ 13 w 788"/>
                    <a:gd name="T69" fmla="*/ 6 h 1138"/>
                    <a:gd name="T70" fmla="*/ 12 w 788"/>
                    <a:gd name="T71" fmla="*/ 2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3" name="Freeform 9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2 w 425"/>
                    <a:gd name="T1" fmla="*/ 0 h 936"/>
                    <a:gd name="T2" fmla="*/ 2 w 425"/>
                    <a:gd name="T3" fmla="*/ 0 h 936"/>
                    <a:gd name="T4" fmla="*/ 2 w 425"/>
                    <a:gd name="T5" fmla="*/ 0 h 936"/>
                    <a:gd name="T6" fmla="*/ 2 w 425"/>
                    <a:gd name="T7" fmla="*/ 0 h 936"/>
                    <a:gd name="T8" fmla="*/ 2 w 425"/>
                    <a:gd name="T9" fmla="*/ 1 h 936"/>
                    <a:gd name="T10" fmla="*/ 1 w 425"/>
                    <a:gd name="T11" fmla="*/ 1 h 936"/>
                    <a:gd name="T12" fmla="*/ 1 w 425"/>
                    <a:gd name="T13" fmla="*/ 2 h 936"/>
                    <a:gd name="T14" fmla="*/ 1 w 425"/>
                    <a:gd name="T15" fmla="*/ 3 h 936"/>
                    <a:gd name="T16" fmla="*/ 0 w 425"/>
                    <a:gd name="T17" fmla="*/ 4 h 936"/>
                    <a:gd name="T18" fmla="*/ 0 w 425"/>
                    <a:gd name="T19" fmla="*/ 5 h 936"/>
                    <a:gd name="T20" fmla="*/ 0 w 425"/>
                    <a:gd name="T21" fmla="*/ 7 h 936"/>
                    <a:gd name="T22" fmla="*/ 0 w 425"/>
                    <a:gd name="T23" fmla="*/ 8 h 936"/>
                    <a:gd name="T24" fmla="*/ 0 w 425"/>
                    <a:gd name="T25" fmla="*/ 10 h 936"/>
                    <a:gd name="T26" fmla="*/ 1 w 425"/>
                    <a:gd name="T27" fmla="*/ 12 h 936"/>
                    <a:gd name="T28" fmla="*/ 2 w 425"/>
                    <a:gd name="T29" fmla="*/ 14 h 936"/>
                    <a:gd name="T30" fmla="*/ 2 w 425"/>
                    <a:gd name="T31" fmla="*/ 17 h 936"/>
                    <a:gd name="T32" fmla="*/ 3 w 425"/>
                    <a:gd name="T33" fmla="*/ 19 h 936"/>
                    <a:gd name="T34" fmla="*/ 4 w 425"/>
                    <a:gd name="T35" fmla="*/ 21 h 936"/>
                    <a:gd name="T36" fmla="*/ 4 w 425"/>
                    <a:gd name="T37" fmla="*/ 23 h 936"/>
                    <a:gd name="T38" fmla="*/ 5 w 425"/>
                    <a:gd name="T39" fmla="*/ 25 h 936"/>
                    <a:gd name="T40" fmla="*/ 6 w 425"/>
                    <a:gd name="T41" fmla="*/ 27 h 936"/>
                    <a:gd name="T42" fmla="*/ 6 w 425"/>
                    <a:gd name="T43" fmla="*/ 29 h 936"/>
                    <a:gd name="T44" fmla="*/ 7 w 425"/>
                    <a:gd name="T45" fmla="*/ 30 h 936"/>
                    <a:gd name="T46" fmla="*/ 7 w 425"/>
                    <a:gd name="T47" fmla="*/ 31 h 936"/>
                    <a:gd name="T48" fmla="*/ 8 w 425"/>
                    <a:gd name="T49" fmla="*/ 31 h 936"/>
                    <a:gd name="T50" fmla="*/ 8 w 425"/>
                    <a:gd name="T51" fmla="*/ 32 h 936"/>
                    <a:gd name="T52" fmla="*/ 9 w 425"/>
                    <a:gd name="T53" fmla="*/ 32 h 936"/>
                    <a:gd name="T54" fmla="*/ 10 w 425"/>
                    <a:gd name="T55" fmla="*/ 32 h 936"/>
                    <a:gd name="T56" fmla="*/ 10 w 425"/>
                    <a:gd name="T57" fmla="*/ 33 h 936"/>
                    <a:gd name="T58" fmla="*/ 12 w 425"/>
                    <a:gd name="T59" fmla="*/ 33 h 936"/>
                    <a:gd name="T60" fmla="*/ 13 w 425"/>
                    <a:gd name="T61" fmla="*/ 34 h 936"/>
                    <a:gd name="T62" fmla="*/ 14 w 425"/>
                    <a:gd name="T63" fmla="*/ 34 h 936"/>
                    <a:gd name="T64" fmla="*/ 16 w 425"/>
                    <a:gd name="T65" fmla="*/ 35 h 936"/>
                    <a:gd name="T66" fmla="*/ 15 w 425"/>
                    <a:gd name="T67" fmla="*/ 33 h 936"/>
                    <a:gd name="T68" fmla="*/ 14 w 425"/>
                    <a:gd name="T69" fmla="*/ 31 h 936"/>
                    <a:gd name="T70" fmla="*/ 13 w 425"/>
                    <a:gd name="T71" fmla="*/ 29 h 936"/>
                    <a:gd name="T72" fmla="*/ 11 w 425"/>
                    <a:gd name="T73" fmla="*/ 27 h 936"/>
                    <a:gd name="T74" fmla="*/ 10 w 425"/>
                    <a:gd name="T75" fmla="*/ 24 h 936"/>
                    <a:gd name="T76" fmla="*/ 9 w 425"/>
                    <a:gd name="T77" fmla="*/ 22 h 936"/>
                    <a:gd name="T78" fmla="*/ 8 w 425"/>
                    <a:gd name="T79" fmla="*/ 19 h 936"/>
                    <a:gd name="T80" fmla="*/ 7 w 425"/>
                    <a:gd name="T81" fmla="*/ 17 h 936"/>
                    <a:gd name="T82" fmla="*/ 6 w 425"/>
                    <a:gd name="T83" fmla="*/ 14 h 936"/>
                    <a:gd name="T84" fmla="*/ 5 w 425"/>
                    <a:gd name="T85" fmla="*/ 12 h 936"/>
                    <a:gd name="T86" fmla="*/ 4 w 425"/>
                    <a:gd name="T87" fmla="*/ 9 h 936"/>
                    <a:gd name="T88" fmla="*/ 4 w 425"/>
                    <a:gd name="T89" fmla="*/ 7 h 936"/>
                    <a:gd name="T90" fmla="*/ 3 w 425"/>
                    <a:gd name="T91" fmla="*/ 5 h 936"/>
                    <a:gd name="T92" fmla="*/ 3 w 425"/>
                    <a:gd name="T93" fmla="*/ 3 h 936"/>
                    <a:gd name="T94" fmla="*/ 2 w 425"/>
                    <a:gd name="T95" fmla="*/ 1 h 936"/>
                    <a:gd name="T96" fmla="*/ 2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4" name="Freeform 9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1 w 192"/>
                    <a:gd name="T1" fmla="*/ 0 h 208"/>
                    <a:gd name="T2" fmla="*/ 0 w 192"/>
                    <a:gd name="T3" fmla="*/ 1 h 208"/>
                    <a:gd name="T4" fmla="*/ 0 w 192"/>
                    <a:gd name="T5" fmla="*/ 2 h 208"/>
                    <a:gd name="T6" fmla="*/ 0 w 192"/>
                    <a:gd name="T7" fmla="*/ 2 h 208"/>
                    <a:gd name="T8" fmla="*/ 0 w 192"/>
                    <a:gd name="T9" fmla="*/ 3 h 208"/>
                    <a:gd name="T10" fmla="*/ 0 w 192"/>
                    <a:gd name="T11" fmla="*/ 4 h 208"/>
                    <a:gd name="T12" fmla="*/ 0 w 192"/>
                    <a:gd name="T13" fmla="*/ 5 h 208"/>
                    <a:gd name="T14" fmla="*/ 1 w 192"/>
                    <a:gd name="T15" fmla="*/ 6 h 208"/>
                    <a:gd name="T16" fmla="*/ 1 w 192"/>
                    <a:gd name="T17" fmla="*/ 7 h 208"/>
                    <a:gd name="T18" fmla="*/ 2 w 192"/>
                    <a:gd name="T19" fmla="*/ 7 h 208"/>
                    <a:gd name="T20" fmla="*/ 3 w 192"/>
                    <a:gd name="T21" fmla="*/ 8 h 208"/>
                    <a:gd name="T22" fmla="*/ 3 w 192"/>
                    <a:gd name="T23" fmla="*/ 8 h 208"/>
                    <a:gd name="T24" fmla="*/ 4 w 192"/>
                    <a:gd name="T25" fmla="*/ 8 h 208"/>
                    <a:gd name="T26" fmla="*/ 5 w 192"/>
                    <a:gd name="T27" fmla="*/ 7 h 208"/>
                    <a:gd name="T28" fmla="*/ 5 w 192"/>
                    <a:gd name="T29" fmla="*/ 7 h 208"/>
                    <a:gd name="T30" fmla="*/ 6 w 192"/>
                    <a:gd name="T31" fmla="*/ 6 h 208"/>
                    <a:gd name="T32" fmla="*/ 6 w 192"/>
                    <a:gd name="T33" fmla="*/ 6 h 208"/>
                    <a:gd name="T34" fmla="*/ 7 w 192"/>
                    <a:gd name="T35" fmla="*/ 5 h 208"/>
                    <a:gd name="T36" fmla="*/ 7 w 192"/>
                    <a:gd name="T37" fmla="*/ 3 h 208"/>
                    <a:gd name="T38" fmla="*/ 7 w 192"/>
                    <a:gd name="T39" fmla="*/ 2 h 208"/>
                    <a:gd name="T40" fmla="*/ 6 w 192"/>
                    <a:gd name="T41" fmla="*/ 1 h 208"/>
                    <a:gd name="T42" fmla="*/ 6 w 192"/>
                    <a:gd name="T43" fmla="*/ 1 h 208"/>
                    <a:gd name="T44" fmla="*/ 5 w 192"/>
                    <a:gd name="T45" fmla="*/ 1 h 208"/>
                    <a:gd name="T46" fmla="*/ 5 w 192"/>
                    <a:gd name="T47" fmla="*/ 0 h 208"/>
                    <a:gd name="T48" fmla="*/ 4 w 192"/>
                    <a:gd name="T49" fmla="*/ 0 h 208"/>
                    <a:gd name="T50" fmla="*/ 3 w 192"/>
                    <a:gd name="T51" fmla="*/ 0 h 208"/>
                    <a:gd name="T52" fmla="*/ 2 w 192"/>
                    <a:gd name="T53" fmla="*/ 0 h 208"/>
                    <a:gd name="T54" fmla="*/ 2 w 192"/>
                    <a:gd name="T55" fmla="*/ 0 h 208"/>
                    <a:gd name="T56" fmla="*/ 1 w 192"/>
                    <a:gd name="T57" fmla="*/ 0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5" name="Freeform 10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1 w 247"/>
                    <a:gd name="T1" fmla="*/ 1 h 251"/>
                    <a:gd name="T2" fmla="*/ 1 w 247"/>
                    <a:gd name="T3" fmla="*/ 2 h 251"/>
                    <a:gd name="T4" fmla="*/ 0 w 247"/>
                    <a:gd name="T5" fmla="*/ 2 h 251"/>
                    <a:gd name="T6" fmla="*/ 0 w 247"/>
                    <a:gd name="T7" fmla="*/ 3 h 251"/>
                    <a:gd name="T8" fmla="*/ 0 w 247"/>
                    <a:gd name="T9" fmla="*/ 4 h 251"/>
                    <a:gd name="T10" fmla="*/ 0 w 247"/>
                    <a:gd name="T11" fmla="*/ 4 h 251"/>
                    <a:gd name="T12" fmla="*/ 0 w 247"/>
                    <a:gd name="T13" fmla="*/ 5 h 251"/>
                    <a:gd name="T14" fmla="*/ 0 w 247"/>
                    <a:gd name="T15" fmla="*/ 6 h 251"/>
                    <a:gd name="T16" fmla="*/ 1 w 247"/>
                    <a:gd name="T17" fmla="*/ 6 h 251"/>
                    <a:gd name="T18" fmla="*/ 2 w 247"/>
                    <a:gd name="T19" fmla="*/ 7 h 251"/>
                    <a:gd name="T20" fmla="*/ 2 w 247"/>
                    <a:gd name="T21" fmla="*/ 8 h 251"/>
                    <a:gd name="T22" fmla="*/ 3 w 247"/>
                    <a:gd name="T23" fmla="*/ 8 h 251"/>
                    <a:gd name="T24" fmla="*/ 4 w 247"/>
                    <a:gd name="T25" fmla="*/ 9 h 251"/>
                    <a:gd name="T26" fmla="*/ 4 w 247"/>
                    <a:gd name="T27" fmla="*/ 9 h 251"/>
                    <a:gd name="T28" fmla="*/ 5 w 247"/>
                    <a:gd name="T29" fmla="*/ 9 h 251"/>
                    <a:gd name="T30" fmla="*/ 5 w 247"/>
                    <a:gd name="T31" fmla="*/ 9 h 251"/>
                    <a:gd name="T32" fmla="*/ 6 w 247"/>
                    <a:gd name="T33" fmla="*/ 9 h 251"/>
                    <a:gd name="T34" fmla="*/ 7 w 247"/>
                    <a:gd name="T35" fmla="*/ 9 h 251"/>
                    <a:gd name="T36" fmla="*/ 7 w 247"/>
                    <a:gd name="T37" fmla="*/ 8 h 251"/>
                    <a:gd name="T38" fmla="*/ 8 w 247"/>
                    <a:gd name="T39" fmla="*/ 8 h 251"/>
                    <a:gd name="T40" fmla="*/ 8 w 247"/>
                    <a:gd name="T41" fmla="*/ 8 h 251"/>
                    <a:gd name="T42" fmla="*/ 9 w 247"/>
                    <a:gd name="T43" fmla="*/ 8 h 251"/>
                    <a:gd name="T44" fmla="*/ 9 w 247"/>
                    <a:gd name="T45" fmla="*/ 7 h 251"/>
                    <a:gd name="T46" fmla="*/ 9 w 247"/>
                    <a:gd name="T47" fmla="*/ 7 h 251"/>
                    <a:gd name="T48" fmla="*/ 9 w 247"/>
                    <a:gd name="T49" fmla="*/ 6 h 251"/>
                    <a:gd name="T50" fmla="*/ 9 w 247"/>
                    <a:gd name="T51" fmla="*/ 5 h 251"/>
                    <a:gd name="T52" fmla="*/ 9 w 247"/>
                    <a:gd name="T53" fmla="*/ 4 h 251"/>
                    <a:gd name="T54" fmla="*/ 8 w 247"/>
                    <a:gd name="T55" fmla="*/ 4 h 251"/>
                    <a:gd name="T56" fmla="*/ 8 w 247"/>
                    <a:gd name="T57" fmla="*/ 3 h 251"/>
                    <a:gd name="T58" fmla="*/ 7 w 247"/>
                    <a:gd name="T59" fmla="*/ 2 h 251"/>
                    <a:gd name="T60" fmla="*/ 7 w 247"/>
                    <a:gd name="T61" fmla="*/ 1 h 251"/>
                    <a:gd name="T62" fmla="*/ 6 w 247"/>
                    <a:gd name="T63" fmla="*/ 1 h 251"/>
                    <a:gd name="T64" fmla="*/ 5 w 247"/>
                    <a:gd name="T65" fmla="*/ 0 h 251"/>
                    <a:gd name="T66" fmla="*/ 5 w 247"/>
                    <a:gd name="T67" fmla="*/ 0 h 251"/>
                    <a:gd name="T68" fmla="*/ 4 w 247"/>
                    <a:gd name="T69" fmla="*/ 0 h 251"/>
                    <a:gd name="T70" fmla="*/ 3 w 247"/>
                    <a:gd name="T71" fmla="*/ 0 h 251"/>
                    <a:gd name="T72" fmla="*/ 3 w 247"/>
                    <a:gd name="T73" fmla="*/ 0 h 251"/>
                    <a:gd name="T74" fmla="*/ 2 w 247"/>
                    <a:gd name="T75" fmla="*/ 0 h 251"/>
                    <a:gd name="T76" fmla="*/ 2 w 247"/>
                    <a:gd name="T77" fmla="*/ 0 h 251"/>
                    <a:gd name="T78" fmla="*/ 2 w 247"/>
                    <a:gd name="T79" fmla="*/ 1 h 251"/>
                    <a:gd name="T80" fmla="*/ 1 w 247"/>
                    <a:gd name="T81" fmla="*/ 1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6" name="Freeform 10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4 w 226"/>
                    <a:gd name="T1" fmla="*/ 0 h 240"/>
                    <a:gd name="T2" fmla="*/ 3 w 226"/>
                    <a:gd name="T3" fmla="*/ 0 h 240"/>
                    <a:gd name="T4" fmla="*/ 2 w 226"/>
                    <a:gd name="T5" fmla="*/ 0 h 240"/>
                    <a:gd name="T6" fmla="*/ 2 w 226"/>
                    <a:gd name="T7" fmla="*/ 0 h 240"/>
                    <a:gd name="T8" fmla="*/ 1 w 226"/>
                    <a:gd name="T9" fmla="*/ 1 h 240"/>
                    <a:gd name="T10" fmla="*/ 0 w 226"/>
                    <a:gd name="T11" fmla="*/ 3 h 240"/>
                    <a:gd name="T12" fmla="*/ 0 w 226"/>
                    <a:gd name="T13" fmla="*/ 5 h 240"/>
                    <a:gd name="T14" fmla="*/ 1 w 226"/>
                    <a:gd name="T15" fmla="*/ 6 h 240"/>
                    <a:gd name="T16" fmla="*/ 1 w 226"/>
                    <a:gd name="T17" fmla="*/ 7 h 240"/>
                    <a:gd name="T18" fmla="*/ 2 w 226"/>
                    <a:gd name="T19" fmla="*/ 8 h 240"/>
                    <a:gd name="T20" fmla="*/ 3 w 226"/>
                    <a:gd name="T21" fmla="*/ 9 h 240"/>
                    <a:gd name="T22" fmla="*/ 4 w 226"/>
                    <a:gd name="T23" fmla="*/ 9 h 240"/>
                    <a:gd name="T24" fmla="*/ 6 w 226"/>
                    <a:gd name="T25" fmla="*/ 8 h 240"/>
                    <a:gd name="T26" fmla="*/ 7 w 226"/>
                    <a:gd name="T27" fmla="*/ 8 h 240"/>
                    <a:gd name="T28" fmla="*/ 8 w 226"/>
                    <a:gd name="T29" fmla="*/ 6 h 240"/>
                    <a:gd name="T30" fmla="*/ 8 w 226"/>
                    <a:gd name="T31" fmla="*/ 5 h 240"/>
                    <a:gd name="T32" fmla="*/ 8 w 226"/>
                    <a:gd name="T33" fmla="*/ 4 h 240"/>
                    <a:gd name="T34" fmla="*/ 8 w 226"/>
                    <a:gd name="T35" fmla="*/ 4 h 240"/>
                    <a:gd name="T36" fmla="*/ 7 w 226"/>
                    <a:gd name="T37" fmla="*/ 4 h 240"/>
                    <a:gd name="T38" fmla="*/ 7 w 226"/>
                    <a:gd name="T39" fmla="*/ 4 h 240"/>
                    <a:gd name="T40" fmla="*/ 7 w 226"/>
                    <a:gd name="T41" fmla="*/ 5 h 240"/>
                    <a:gd name="T42" fmla="*/ 7 w 226"/>
                    <a:gd name="T43" fmla="*/ 6 h 240"/>
                    <a:gd name="T44" fmla="*/ 6 w 226"/>
                    <a:gd name="T45" fmla="*/ 7 h 240"/>
                    <a:gd name="T46" fmla="*/ 5 w 226"/>
                    <a:gd name="T47" fmla="*/ 7 h 240"/>
                    <a:gd name="T48" fmla="*/ 3 w 226"/>
                    <a:gd name="T49" fmla="*/ 7 h 240"/>
                    <a:gd name="T50" fmla="*/ 2 w 226"/>
                    <a:gd name="T51" fmla="*/ 7 h 240"/>
                    <a:gd name="T52" fmla="*/ 2 w 226"/>
                    <a:gd name="T53" fmla="*/ 5 h 240"/>
                    <a:gd name="T54" fmla="*/ 1 w 226"/>
                    <a:gd name="T55" fmla="*/ 4 h 240"/>
                    <a:gd name="T56" fmla="*/ 1 w 226"/>
                    <a:gd name="T57" fmla="*/ 3 h 240"/>
                    <a:gd name="T58" fmla="*/ 2 w 226"/>
                    <a:gd name="T59" fmla="*/ 2 h 240"/>
                    <a:gd name="T60" fmla="*/ 2 w 226"/>
                    <a:gd name="T61" fmla="*/ 1 h 240"/>
                    <a:gd name="T62" fmla="*/ 3 w 226"/>
                    <a:gd name="T63" fmla="*/ 1 h 240"/>
                    <a:gd name="T64" fmla="*/ 3 w 226"/>
                    <a:gd name="T65" fmla="*/ 1 h 240"/>
                    <a:gd name="T66" fmla="*/ 4 w 226"/>
                    <a:gd name="T67" fmla="*/ 1 h 240"/>
                    <a:gd name="T68" fmla="*/ 5 w 226"/>
                    <a:gd name="T69" fmla="*/ 1 h 240"/>
                    <a:gd name="T70" fmla="*/ 5 w 226"/>
                    <a:gd name="T71" fmla="*/ 0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7" name="Freeform 10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2 w 279"/>
                    <a:gd name="T1" fmla="*/ 0 h 270"/>
                    <a:gd name="T2" fmla="*/ 1 w 279"/>
                    <a:gd name="T3" fmla="*/ 1 h 270"/>
                    <a:gd name="T4" fmla="*/ 1 w 279"/>
                    <a:gd name="T5" fmla="*/ 2 h 270"/>
                    <a:gd name="T6" fmla="*/ 0 w 279"/>
                    <a:gd name="T7" fmla="*/ 3 h 270"/>
                    <a:gd name="T8" fmla="*/ 0 w 279"/>
                    <a:gd name="T9" fmla="*/ 4 h 270"/>
                    <a:gd name="T10" fmla="*/ 0 w 279"/>
                    <a:gd name="T11" fmla="*/ 5 h 270"/>
                    <a:gd name="T12" fmla="*/ 1 w 279"/>
                    <a:gd name="T13" fmla="*/ 6 h 270"/>
                    <a:gd name="T14" fmla="*/ 1 w 279"/>
                    <a:gd name="T15" fmla="*/ 8 h 270"/>
                    <a:gd name="T16" fmla="*/ 2 w 279"/>
                    <a:gd name="T17" fmla="*/ 9 h 270"/>
                    <a:gd name="T18" fmla="*/ 4 w 279"/>
                    <a:gd name="T19" fmla="*/ 10 h 270"/>
                    <a:gd name="T20" fmla="*/ 5 w 279"/>
                    <a:gd name="T21" fmla="*/ 10 h 270"/>
                    <a:gd name="T22" fmla="*/ 7 w 279"/>
                    <a:gd name="T23" fmla="*/ 10 h 270"/>
                    <a:gd name="T24" fmla="*/ 8 w 279"/>
                    <a:gd name="T25" fmla="*/ 9 h 270"/>
                    <a:gd name="T26" fmla="*/ 9 w 279"/>
                    <a:gd name="T27" fmla="*/ 8 h 270"/>
                    <a:gd name="T28" fmla="*/ 10 w 279"/>
                    <a:gd name="T29" fmla="*/ 7 h 270"/>
                    <a:gd name="T30" fmla="*/ 10 w 279"/>
                    <a:gd name="T31" fmla="*/ 6 h 270"/>
                    <a:gd name="T32" fmla="*/ 10 w 279"/>
                    <a:gd name="T33" fmla="*/ 5 h 270"/>
                    <a:gd name="T34" fmla="*/ 10 w 279"/>
                    <a:gd name="T35" fmla="*/ 4 h 270"/>
                    <a:gd name="T36" fmla="*/ 10 w 279"/>
                    <a:gd name="T37" fmla="*/ 4 h 270"/>
                    <a:gd name="T38" fmla="*/ 9 w 279"/>
                    <a:gd name="T39" fmla="*/ 5 h 270"/>
                    <a:gd name="T40" fmla="*/ 9 w 279"/>
                    <a:gd name="T41" fmla="*/ 5 h 270"/>
                    <a:gd name="T42" fmla="*/ 9 w 279"/>
                    <a:gd name="T43" fmla="*/ 6 h 270"/>
                    <a:gd name="T44" fmla="*/ 8 w 279"/>
                    <a:gd name="T45" fmla="*/ 7 h 270"/>
                    <a:gd name="T46" fmla="*/ 7 w 279"/>
                    <a:gd name="T47" fmla="*/ 7 h 270"/>
                    <a:gd name="T48" fmla="*/ 6 w 279"/>
                    <a:gd name="T49" fmla="*/ 8 h 270"/>
                    <a:gd name="T50" fmla="*/ 4 w 279"/>
                    <a:gd name="T51" fmla="*/ 7 h 270"/>
                    <a:gd name="T52" fmla="*/ 2 w 279"/>
                    <a:gd name="T53" fmla="*/ 6 h 270"/>
                    <a:gd name="T54" fmla="*/ 1 w 279"/>
                    <a:gd name="T55" fmla="*/ 4 h 270"/>
                    <a:gd name="T56" fmla="*/ 2 w 279"/>
                    <a:gd name="T57" fmla="*/ 3 h 270"/>
                    <a:gd name="T58" fmla="*/ 2 w 279"/>
                    <a:gd name="T59" fmla="*/ 2 h 270"/>
                    <a:gd name="T60" fmla="*/ 3 w 279"/>
                    <a:gd name="T61" fmla="*/ 1 h 270"/>
                    <a:gd name="T62" fmla="*/ 4 w 279"/>
                    <a:gd name="T63" fmla="*/ 1 h 270"/>
                    <a:gd name="T64" fmla="*/ 4 w 279"/>
                    <a:gd name="T65" fmla="*/ 0 h 270"/>
                    <a:gd name="T66" fmla="*/ 3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8" name="Freeform 10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0 w 72"/>
                    <a:gd name="T1" fmla="*/ 2 h 75"/>
                    <a:gd name="T2" fmla="*/ 1 w 72"/>
                    <a:gd name="T3" fmla="*/ 3 h 75"/>
                    <a:gd name="T4" fmla="*/ 1 w 72"/>
                    <a:gd name="T5" fmla="*/ 3 h 75"/>
                    <a:gd name="T6" fmla="*/ 1 w 72"/>
                    <a:gd name="T7" fmla="*/ 3 h 75"/>
                    <a:gd name="T8" fmla="*/ 1 w 72"/>
                    <a:gd name="T9" fmla="*/ 3 h 75"/>
                    <a:gd name="T10" fmla="*/ 1 w 72"/>
                    <a:gd name="T11" fmla="*/ 3 h 75"/>
                    <a:gd name="T12" fmla="*/ 2 w 72"/>
                    <a:gd name="T13" fmla="*/ 3 h 75"/>
                    <a:gd name="T14" fmla="*/ 2 w 72"/>
                    <a:gd name="T15" fmla="*/ 2 h 75"/>
                    <a:gd name="T16" fmla="*/ 2 w 72"/>
                    <a:gd name="T17" fmla="*/ 2 h 75"/>
                    <a:gd name="T18" fmla="*/ 3 w 72"/>
                    <a:gd name="T19" fmla="*/ 2 h 75"/>
                    <a:gd name="T20" fmla="*/ 3 w 72"/>
                    <a:gd name="T21" fmla="*/ 2 h 75"/>
                    <a:gd name="T22" fmla="*/ 3 w 72"/>
                    <a:gd name="T23" fmla="*/ 2 h 75"/>
                    <a:gd name="T24" fmla="*/ 3 w 72"/>
                    <a:gd name="T25" fmla="*/ 2 h 75"/>
                    <a:gd name="T26" fmla="*/ 2 w 72"/>
                    <a:gd name="T27" fmla="*/ 1 h 75"/>
                    <a:gd name="T28" fmla="*/ 2 w 72"/>
                    <a:gd name="T29" fmla="*/ 1 h 75"/>
                    <a:gd name="T30" fmla="*/ 2 w 72"/>
                    <a:gd name="T31" fmla="*/ 1 h 75"/>
                    <a:gd name="T32" fmla="*/ 2 w 72"/>
                    <a:gd name="T33" fmla="*/ 1 h 75"/>
                    <a:gd name="T34" fmla="*/ 2 w 72"/>
                    <a:gd name="T35" fmla="*/ 2 h 75"/>
                    <a:gd name="T36" fmla="*/ 1 w 72"/>
                    <a:gd name="T37" fmla="*/ 2 h 75"/>
                    <a:gd name="T38" fmla="*/ 1 w 72"/>
                    <a:gd name="T39" fmla="*/ 2 h 75"/>
                    <a:gd name="T40" fmla="*/ 1 w 72"/>
                    <a:gd name="T41" fmla="*/ 2 h 75"/>
                    <a:gd name="T42" fmla="*/ 1 w 72"/>
                    <a:gd name="T43" fmla="*/ 2 h 75"/>
                    <a:gd name="T44" fmla="*/ 1 w 72"/>
                    <a:gd name="T45" fmla="*/ 1 h 75"/>
                    <a:gd name="T46" fmla="*/ 0 w 72"/>
                    <a:gd name="T47" fmla="*/ 0 h 75"/>
                    <a:gd name="T48" fmla="*/ 0 w 72"/>
                    <a:gd name="T49" fmla="*/ 0 h 75"/>
                    <a:gd name="T50" fmla="*/ 0 w 72"/>
                    <a:gd name="T51" fmla="*/ 1 h 75"/>
                    <a:gd name="T52" fmla="*/ 0 w 72"/>
                    <a:gd name="T53" fmla="*/ 1 h 75"/>
                    <a:gd name="T54" fmla="*/ 0 w 72"/>
                    <a:gd name="T55" fmla="*/ 2 h 75"/>
                    <a:gd name="T56" fmla="*/ 0 w 72"/>
                    <a:gd name="T57" fmla="*/ 2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9" name="Freeform 10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1 w 70"/>
                    <a:gd name="T1" fmla="*/ 2 h 59"/>
                    <a:gd name="T2" fmla="*/ 1 w 70"/>
                    <a:gd name="T3" fmla="*/ 2 h 59"/>
                    <a:gd name="T4" fmla="*/ 1 w 70"/>
                    <a:gd name="T5" fmla="*/ 2 h 59"/>
                    <a:gd name="T6" fmla="*/ 1 w 70"/>
                    <a:gd name="T7" fmla="*/ 2 h 59"/>
                    <a:gd name="T8" fmla="*/ 1 w 70"/>
                    <a:gd name="T9" fmla="*/ 2 h 59"/>
                    <a:gd name="T10" fmla="*/ 1 w 70"/>
                    <a:gd name="T11" fmla="*/ 2 h 59"/>
                    <a:gd name="T12" fmla="*/ 2 w 70"/>
                    <a:gd name="T13" fmla="*/ 2 h 59"/>
                    <a:gd name="T14" fmla="*/ 2 w 70"/>
                    <a:gd name="T15" fmla="*/ 2 h 59"/>
                    <a:gd name="T16" fmla="*/ 2 w 70"/>
                    <a:gd name="T17" fmla="*/ 2 h 59"/>
                    <a:gd name="T18" fmla="*/ 2 w 70"/>
                    <a:gd name="T19" fmla="*/ 2 h 59"/>
                    <a:gd name="T20" fmla="*/ 3 w 70"/>
                    <a:gd name="T21" fmla="*/ 2 h 59"/>
                    <a:gd name="T22" fmla="*/ 3 w 70"/>
                    <a:gd name="T23" fmla="*/ 2 h 59"/>
                    <a:gd name="T24" fmla="*/ 3 w 70"/>
                    <a:gd name="T25" fmla="*/ 1 h 59"/>
                    <a:gd name="T26" fmla="*/ 2 w 70"/>
                    <a:gd name="T27" fmla="*/ 1 h 59"/>
                    <a:gd name="T28" fmla="*/ 2 w 70"/>
                    <a:gd name="T29" fmla="*/ 1 h 59"/>
                    <a:gd name="T30" fmla="*/ 1 w 70"/>
                    <a:gd name="T31" fmla="*/ 1 h 59"/>
                    <a:gd name="T32" fmla="*/ 1 w 70"/>
                    <a:gd name="T33" fmla="*/ 2 h 59"/>
                    <a:gd name="T34" fmla="*/ 1 w 70"/>
                    <a:gd name="T35" fmla="*/ 1 h 59"/>
                    <a:gd name="T36" fmla="*/ 1 w 70"/>
                    <a:gd name="T37" fmla="*/ 1 h 59"/>
                    <a:gd name="T38" fmla="*/ 0 w 70"/>
                    <a:gd name="T39" fmla="*/ 0 h 59"/>
                    <a:gd name="T40" fmla="*/ 0 w 70"/>
                    <a:gd name="T41" fmla="*/ 0 h 59"/>
                    <a:gd name="T42" fmla="*/ 0 w 70"/>
                    <a:gd name="T43" fmla="*/ 1 h 59"/>
                    <a:gd name="T44" fmla="*/ 0 w 70"/>
                    <a:gd name="T45" fmla="*/ 1 h 59"/>
                    <a:gd name="T46" fmla="*/ 0 w 70"/>
                    <a:gd name="T47" fmla="*/ 2 h 59"/>
                    <a:gd name="T48" fmla="*/ 1 w 70"/>
                    <a:gd name="T49" fmla="*/ 2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0" name="Freeform 10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0 w 65"/>
                    <a:gd name="T1" fmla="*/ 2 h 60"/>
                    <a:gd name="T2" fmla="*/ 0 w 65"/>
                    <a:gd name="T3" fmla="*/ 2 h 60"/>
                    <a:gd name="T4" fmla="*/ 1 w 65"/>
                    <a:gd name="T5" fmla="*/ 2 h 60"/>
                    <a:gd name="T6" fmla="*/ 1 w 65"/>
                    <a:gd name="T7" fmla="*/ 2 h 60"/>
                    <a:gd name="T8" fmla="*/ 1 w 65"/>
                    <a:gd name="T9" fmla="*/ 2 h 60"/>
                    <a:gd name="T10" fmla="*/ 2 w 65"/>
                    <a:gd name="T11" fmla="*/ 2 h 60"/>
                    <a:gd name="T12" fmla="*/ 2 w 65"/>
                    <a:gd name="T13" fmla="*/ 2 h 60"/>
                    <a:gd name="T14" fmla="*/ 2 w 65"/>
                    <a:gd name="T15" fmla="*/ 2 h 60"/>
                    <a:gd name="T16" fmla="*/ 2 w 65"/>
                    <a:gd name="T17" fmla="*/ 1 h 60"/>
                    <a:gd name="T18" fmla="*/ 2 w 65"/>
                    <a:gd name="T19" fmla="*/ 1 h 60"/>
                    <a:gd name="T20" fmla="*/ 2 w 65"/>
                    <a:gd name="T21" fmla="*/ 1 h 60"/>
                    <a:gd name="T22" fmla="*/ 2 w 65"/>
                    <a:gd name="T23" fmla="*/ 1 h 60"/>
                    <a:gd name="T24" fmla="*/ 2 w 65"/>
                    <a:gd name="T25" fmla="*/ 1 h 60"/>
                    <a:gd name="T26" fmla="*/ 1 w 65"/>
                    <a:gd name="T27" fmla="*/ 1 h 60"/>
                    <a:gd name="T28" fmla="*/ 1 w 65"/>
                    <a:gd name="T29" fmla="*/ 1 h 60"/>
                    <a:gd name="T30" fmla="*/ 1 w 65"/>
                    <a:gd name="T31" fmla="*/ 1 h 60"/>
                    <a:gd name="T32" fmla="*/ 0 w 65"/>
                    <a:gd name="T33" fmla="*/ 0 h 60"/>
                    <a:gd name="T34" fmla="*/ 0 w 65"/>
                    <a:gd name="T35" fmla="*/ 0 h 60"/>
                    <a:gd name="T36" fmla="*/ 0 w 65"/>
                    <a:gd name="T37" fmla="*/ 1 h 60"/>
                    <a:gd name="T38" fmla="*/ 0 w 65"/>
                    <a:gd name="T39" fmla="*/ 1 h 60"/>
                    <a:gd name="T40" fmla="*/ 0 w 65"/>
                    <a:gd name="T41" fmla="*/ 2 h 60"/>
                    <a:gd name="T42" fmla="*/ 0 w 65"/>
                    <a:gd name="T43" fmla="*/ 2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1" name="Freeform 10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0 w 69"/>
                    <a:gd name="T1" fmla="*/ 2 h 47"/>
                    <a:gd name="T2" fmla="*/ 0 w 69"/>
                    <a:gd name="T3" fmla="*/ 2 h 47"/>
                    <a:gd name="T4" fmla="*/ 1 w 69"/>
                    <a:gd name="T5" fmla="*/ 2 h 47"/>
                    <a:gd name="T6" fmla="*/ 1 w 69"/>
                    <a:gd name="T7" fmla="*/ 2 h 47"/>
                    <a:gd name="T8" fmla="*/ 1 w 69"/>
                    <a:gd name="T9" fmla="*/ 2 h 47"/>
                    <a:gd name="T10" fmla="*/ 1 w 69"/>
                    <a:gd name="T11" fmla="*/ 2 h 47"/>
                    <a:gd name="T12" fmla="*/ 1 w 69"/>
                    <a:gd name="T13" fmla="*/ 2 h 47"/>
                    <a:gd name="T14" fmla="*/ 2 w 69"/>
                    <a:gd name="T15" fmla="*/ 2 h 47"/>
                    <a:gd name="T16" fmla="*/ 2 w 69"/>
                    <a:gd name="T17" fmla="*/ 1 h 47"/>
                    <a:gd name="T18" fmla="*/ 2 w 69"/>
                    <a:gd name="T19" fmla="*/ 1 h 47"/>
                    <a:gd name="T20" fmla="*/ 2 w 69"/>
                    <a:gd name="T21" fmla="*/ 1 h 47"/>
                    <a:gd name="T22" fmla="*/ 3 w 69"/>
                    <a:gd name="T23" fmla="*/ 1 h 47"/>
                    <a:gd name="T24" fmla="*/ 2 w 69"/>
                    <a:gd name="T25" fmla="*/ 1 h 47"/>
                    <a:gd name="T26" fmla="*/ 2 w 69"/>
                    <a:gd name="T27" fmla="*/ 1 h 47"/>
                    <a:gd name="T28" fmla="*/ 2 w 69"/>
                    <a:gd name="T29" fmla="*/ 1 h 47"/>
                    <a:gd name="T30" fmla="*/ 2 w 69"/>
                    <a:gd name="T31" fmla="*/ 1 h 47"/>
                    <a:gd name="T32" fmla="*/ 1 w 69"/>
                    <a:gd name="T33" fmla="*/ 1 h 47"/>
                    <a:gd name="T34" fmla="*/ 1 w 69"/>
                    <a:gd name="T35" fmla="*/ 1 h 47"/>
                    <a:gd name="T36" fmla="*/ 1 w 69"/>
                    <a:gd name="T37" fmla="*/ 1 h 47"/>
                    <a:gd name="T38" fmla="*/ 1 w 69"/>
                    <a:gd name="T39" fmla="*/ 1 h 47"/>
                    <a:gd name="T40" fmla="*/ 1 w 69"/>
                    <a:gd name="T41" fmla="*/ 1 h 47"/>
                    <a:gd name="T42" fmla="*/ 1 w 69"/>
                    <a:gd name="T43" fmla="*/ 1 h 47"/>
                    <a:gd name="T44" fmla="*/ 1 w 69"/>
                    <a:gd name="T45" fmla="*/ 1 h 47"/>
                    <a:gd name="T46" fmla="*/ 0 w 69"/>
                    <a:gd name="T47" fmla="*/ 0 h 47"/>
                    <a:gd name="T48" fmla="*/ 0 w 69"/>
                    <a:gd name="T49" fmla="*/ 0 h 47"/>
                    <a:gd name="T50" fmla="*/ 0 w 69"/>
                    <a:gd name="T51" fmla="*/ 0 h 47"/>
                    <a:gd name="T52" fmla="*/ 0 w 69"/>
                    <a:gd name="T53" fmla="*/ 0 h 47"/>
                    <a:gd name="T54" fmla="*/ 0 w 69"/>
                    <a:gd name="T55" fmla="*/ 0 h 47"/>
                    <a:gd name="T56" fmla="*/ 0 w 69"/>
                    <a:gd name="T57" fmla="*/ 0 h 47"/>
                    <a:gd name="T58" fmla="*/ 0 w 69"/>
                    <a:gd name="T59" fmla="*/ 0 h 47"/>
                    <a:gd name="T60" fmla="*/ 0 w 69"/>
                    <a:gd name="T61" fmla="*/ 1 h 47"/>
                    <a:gd name="T62" fmla="*/ 0 w 69"/>
                    <a:gd name="T63" fmla="*/ 2 h 47"/>
                    <a:gd name="T64" fmla="*/ 0 w 69"/>
                    <a:gd name="T65" fmla="*/ 2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2" name="Freeform 10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0 w 60"/>
                    <a:gd name="T1" fmla="*/ 2 h 58"/>
                    <a:gd name="T2" fmla="*/ 1 w 60"/>
                    <a:gd name="T3" fmla="*/ 2 h 58"/>
                    <a:gd name="T4" fmla="*/ 1 w 60"/>
                    <a:gd name="T5" fmla="*/ 2 h 58"/>
                    <a:gd name="T6" fmla="*/ 2 w 60"/>
                    <a:gd name="T7" fmla="*/ 2 h 58"/>
                    <a:gd name="T8" fmla="*/ 2 w 60"/>
                    <a:gd name="T9" fmla="*/ 2 h 58"/>
                    <a:gd name="T10" fmla="*/ 2 w 60"/>
                    <a:gd name="T11" fmla="*/ 2 h 58"/>
                    <a:gd name="T12" fmla="*/ 2 w 60"/>
                    <a:gd name="T13" fmla="*/ 2 h 58"/>
                    <a:gd name="T14" fmla="*/ 2 w 60"/>
                    <a:gd name="T15" fmla="*/ 2 h 58"/>
                    <a:gd name="T16" fmla="*/ 2 w 60"/>
                    <a:gd name="T17" fmla="*/ 1 h 58"/>
                    <a:gd name="T18" fmla="*/ 2 w 60"/>
                    <a:gd name="T19" fmla="*/ 1 h 58"/>
                    <a:gd name="T20" fmla="*/ 2 w 60"/>
                    <a:gd name="T21" fmla="*/ 1 h 58"/>
                    <a:gd name="T22" fmla="*/ 2 w 60"/>
                    <a:gd name="T23" fmla="*/ 1 h 58"/>
                    <a:gd name="T24" fmla="*/ 2 w 60"/>
                    <a:gd name="T25" fmla="*/ 1 h 58"/>
                    <a:gd name="T26" fmla="*/ 1 w 60"/>
                    <a:gd name="T27" fmla="*/ 1 h 58"/>
                    <a:gd name="T28" fmla="*/ 1 w 60"/>
                    <a:gd name="T29" fmla="*/ 1 h 58"/>
                    <a:gd name="T30" fmla="*/ 1 w 60"/>
                    <a:gd name="T31" fmla="*/ 1 h 58"/>
                    <a:gd name="T32" fmla="*/ 1 w 60"/>
                    <a:gd name="T33" fmla="*/ 1 h 58"/>
                    <a:gd name="T34" fmla="*/ 1 w 60"/>
                    <a:gd name="T35" fmla="*/ 1 h 58"/>
                    <a:gd name="T36" fmla="*/ 1 w 60"/>
                    <a:gd name="T37" fmla="*/ 1 h 58"/>
                    <a:gd name="T38" fmla="*/ 1 w 60"/>
                    <a:gd name="T39" fmla="*/ 0 h 58"/>
                    <a:gd name="T40" fmla="*/ 0 w 60"/>
                    <a:gd name="T41" fmla="*/ 0 h 58"/>
                    <a:gd name="T42" fmla="*/ 0 w 60"/>
                    <a:gd name="T43" fmla="*/ 0 h 58"/>
                    <a:gd name="T44" fmla="*/ 0 w 60"/>
                    <a:gd name="T45" fmla="*/ 1 h 58"/>
                    <a:gd name="T46" fmla="*/ 0 w 60"/>
                    <a:gd name="T47" fmla="*/ 2 h 58"/>
                    <a:gd name="T48" fmla="*/ 0 w 60"/>
                    <a:gd name="T49" fmla="*/ 2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3" name="Freeform 10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1 w 59"/>
                    <a:gd name="T1" fmla="*/ 2 h 55"/>
                    <a:gd name="T2" fmla="*/ 1 w 59"/>
                    <a:gd name="T3" fmla="*/ 2 h 55"/>
                    <a:gd name="T4" fmla="*/ 2 w 59"/>
                    <a:gd name="T5" fmla="*/ 2 h 55"/>
                    <a:gd name="T6" fmla="*/ 2 w 59"/>
                    <a:gd name="T7" fmla="*/ 2 h 55"/>
                    <a:gd name="T8" fmla="*/ 2 w 59"/>
                    <a:gd name="T9" fmla="*/ 1 h 55"/>
                    <a:gd name="T10" fmla="*/ 2 w 59"/>
                    <a:gd name="T11" fmla="*/ 1 h 55"/>
                    <a:gd name="T12" fmla="*/ 2 w 59"/>
                    <a:gd name="T13" fmla="*/ 1 h 55"/>
                    <a:gd name="T14" fmla="*/ 2 w 59"/>
                    <a:gd name="T15" fmla="*/ 1 h 55"/>
                    <a:gd name="T16" fmla="*/ 2 w 59"/>
                    <a:gd name="T17" fmla="*/ 1 h 55"/>
                    <a:gd name="T18" fmla="*/ 2 w 59"/>
                    <a:gd name="T19" fmla="*/ 1 h 55"/>
                    <a:gd name="T20" fmla="*/ 1 w 59"/>
                    <a:gd name="T21" fmla="*/ 1 h 55"/>
                    <a:gd name="T22" fmla="*/ 1 w 59"/>
                    <a:gd name="T23" fmla="*/ 1 h 55"/>
                    <a:gd name="T24" fmla="*/ 1 w 59"/>
                    <a:gd name="T25" fmla="*/ 1 h 55"/>
                    <a:gd name="T26" fmla="*/ 1 w 59"/>
                    <a:gd name="T27" fmla="*/ 1 h 55"/>
                    <a:gd name="T28" fmla="*/ 1 w 59"/>
                    <a:gd name="T29" fmla="*/ 1 h 55"/>
                    <a:gd name="T30" fmla="*/ 0 w 59"/>
                    <a:gd name="T31" fmla="*/ 0 h 55"/>
                    <a:gd name="T32" fmla="*/ 0 w 59"/>
                    <a:gd name="T33" fmla="*/ 0 h 55"/>
                    <a:gd name="T34" fmla="*/ 0 w 59"/>
                    <a:gd name="T35" fmla="*/ 1 h 55"/>
                    <a:gd name="T36" fmla="*/ 0 w 59"/>
                    <a:gd name="T37" fmla="*/ 1 h 55"/>
                    <a:gd name="T38" fmla="*/ 1 w 59"/>
                    <a:gd name="T39" fmla="*/ 2 h 55"/>
                    <a:gd name="T40" fmla="*/ 1 w 59"/>
                    <a:gd name="T41" fmla="*/ 2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4" name="Freeform 10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1 w 82"/>
                    <a:gd name="T1" fmla="*/ 3 h 76"/>
                    <a:gd name="T2" fmla="*/ 1 w 82"/>
                    <a:gd name="T3" fmla="*/ 3 h 76"/>
                    <a:gd name="T4" fmla="*/ 2 w 82"/>
                    <a:gd name="T5" fmla="*/ 3 h 76"/>
                    <a:gd name="T6" fmla="*/ 2 w 82"/>
                    <a:gd name="T7" fmla="*/ 3 h 76"/>
                    <a:gd name="T8" fmla="*/ 2 w 82"/>
                    <a:gd name="T9" fmla="*/ 3 h 76"/>
                    <a:gd name="T10" fmla="*/ 2 w 82"/>
                    <a:gd name="T11" fmla="*/ 3 h 76"/>
                    <a:gd name="T12" fmla="*/ 2 w 82"/>
                    <a:gd name="T13" fmla="*/ 2 h 76"/>
                    <a:gd name="T14" fmla="*/ 3 w 82"/>
                    <a:gd name="T15" fmla="*/ 2 h 76"/>
                    <a:gd name="T16" fmla="*/ 3 w 82"/>
                    <a:gd name="T17" fmla="*/ 2 h 76"/>
                    <a:gd name="T18" fmla="*/ 3 w 82"/>
                    <a:gd name="T19" fmla="*/ 2 h 76"/>
                    <a:gd name="T20" fmla="*/ 3 w 82"/>
                    <a:gd name="T21" fmla="*/ 2 h 76"/>
                    <a:gd name="T22" fmla="*/ 3 w 82"/>
                    <a:gd name="T23" fmla="*/ 2 h 76"/>
                    <a:gd name="T24" fmla="*/ 3 w 82"/>
                    <a:gd name="T25" fmla="*/ 2 h 76"/>
                    <a:gd name="T26" fmla="*/ 3 w 82"/>
                    <a:gd name="T27" fmla="*/ 1 h 76"/>
                    <a:gd name="T28" fmla="*/ 2 w 82"/>
                    <a:gd name="T29" fmla="*/ 1 h 76"/>
                    <a:gd name="T30" fmla="*/ 2 w 82"/>
                    <a:gd name="T31" fmla="*/ 1 h 76"/>
                    <a:gd name="T32" fmla="*/ 2 w 82"/>
                    <a:gd name="T33" fmla="*/ 1 h 76"/>
                    <a:gd name="T34" fmla="*/ 1 w 82"/>
                    <a:gd name="T35" fmla="*/ 2 h 76"/>
                    <a:gd name="T36" fmla="*/ 1 w 82"/>
                    <a:gd name="T37" fmla="*/ 2 h 76"/>
                    <a:gd name="T38" fmla="*/ 1 w 82"/>
                    <a:gd name="T39" fmla="*/ 2 h 76"/>
                    <a:gd name="T40" fmla="*/ 1 w 82"/>
                    <a:gd name="T41" fmla="*/ 2 h 76"/>
                    <a:gd name="T42" fmla="*/ 1 w 82"/>
                    <a:gd name="T43" fmla="*/ 2 h 76"/>
                    <a:gd name="T44" fmla="*/ 1 w 82"/>
                    <a:gd name="T45" fmla="*/ 1 h 76"/>
                    <a:gd name="T46" fmla="*/ 1 w 82"/>
                    <a:gd name="T47" fmla="*/ 0 h 76"/>
                    <a:gd name="T48" fmla="*/ 0 w 82"/>
                    <a:gd name="T49" fmla="*/ 0 h 76"/>
                    <a:gd name="T50" fmla="*/ 0 w 82"/>
                    <a:gd name="T51" fmla="*/ 1 h 76"/>
                    <a:gd name="T52" fmla="*/ 0 w 82"/>
                    <a:gd name="T53" fmla="*/ 1 h 76"/>
                    <a:gd name="T54" fmla="*/ 0 w 82"/>
                    <a:gd name="T55" fmla="*/ 2 h 76"/>
                    <a:gd name="T56" fmla="*/ 0 w 82"/>
                    <a:gd name="T57" fmla="*/ 2 h 76"/>
                    <a:gd name="T58" fmla="*/ 1 w 82"/>
                    <a:gd name="T59" fmla="*/ 2 h 76"/>
                    <a:gd name="T60" fmla="*/ 1 w 82"/>
                    <a:gd name="T61" fmla="*/ 3 h 76"/>
                    <a:gd name="T62" fmla="*/ 1 w 82"/>
                    <a:gd name="T63" fmla="*/ 3 h 76"/>
                    <a:gd name="T64" fmla="*/ 1 w 82"/>
                    <a:gd name="T65" fmla="*/ 3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5" name="Freeform 11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0 w 75"/>
                    <a:gd name="T1" fmla="*/ 2 h 66"/>
                    <a:gd name="T2" fmla="*/ 1 w 75"/>
                    <a:gd name="T3" fmla="*/ 2 h 66"/>
                    <a:gd name="T4" fmla="*/ 1 w 75"/>
                    <a:gd name="T5" fmla="*/ 2 h 66"/>
                    <a:gd name="T6" fmla="*/ 1 w 75"/>
                    <a:gd name="T7" fmla="*/ 2 h 66"/>
                    <a:gd name="T8" fmla="*/ 1 w 75"/>
                    <a:gd name="T9" fmla="*/ 2 h 66"/>
                    <a:gd name="T10" fmla="*/ 1 w 75"/>
                    <a:gd name="T11" fmla="*/ 2 h 66"/>
                    <a:gd name="T12" fmla="*/ 1 w 75"/>
                    <a:gd name="T13" fmla="*/ 2 h 66"/>
                    <a:gd name="T14" fmla="*/ 2 w 75"/>
                    <a:gd name="T15" fmla="*/ 2 h 66"/>
                    <a:gd name="T16" fmla="*/ 2 w 75"/>
                    <a:gd name="T17" fmla="*/ 2 h 66"/>
                    <a:gd name="T18" fmla="*/ 2 w 75"/>
                    <a:gd name="T19" fmla="*/ 2 h 66"/>
                    <a:gd name="T20" fmla="*/ 3 w 75"/>
                    <a:gd name="T21" fmla="*/ 2 h 66"/>
                    <a:gd name="T22" fmla="*/ 3 w 75"/>
                    <a:gd name="T23" fmla="*/ 2 h 66"/>
                    <a:gd name="T24" fmla="*/ 3 w 75"/>
                    <a:gd name="T25" fmla="*/ 2 h 66"/>
                    <a:gd name="T26" fmla="*/ 3 w 75"/>
                    <a:gd name="T27" fmla="*/ 1 h 66"/>
                    <a:gd name="T28" fmla="*/ 2 w 75"/>
                    <a:gd name="T29" fmla="*/ 1 h 66"/>
                    <a:gd name="T30" fmla="*/ 2 w 75"/>
                    <a:gd name="T31" fmla="*/ 1 h 66"/>
                    <a:gd name="T32" fmla="*/ 2 w 75"/>
                    <a:gd name="T33" fmla="*/ 1 h 66"/>
                    <a:gd name="T34" fmla="*/ 2 w 75"/>
                    <a:gd name="T35" fmla="*/ 1 h 66"/>
                    <a:gd name="T36" fmla="*/ 1 w 75"/>
                    <a:gd name="T37" fmla="*/ 1 h 66"/>
                    <a:gd name="T38" fmla="*/ 1 w 75"/>
                    <a:gd name="T39" fmla="*/ 1 h 66"/>
                    <a:gd name="T40" fmla="*/ 1 w 75"/>
                    <a:gd name="T41" fmla="*/ 1 h 66"/>
                    <a:gd name="T42" fmla="*/ 1 w 75"/>
                    <a:gd name="T43" fmla="*/ 1 h 66"/>
                    <a:gd name="T44" fmla="*/ 1 w 75"/>
                    <a:gd name="T45" fmla="*/ 1 h 66"/>
                    <a:gd name="T46" fmla="*/ 0 w 75"/>
                    <a:gd name="T47" fmla="*/ 0 h 66"/>
                    <a:gd name="T48" fmla="*/ 0 w 75"/>
                    <a:gd name="T49" fmla="*/ 0 h 66"/>
                    <a:gd name="T50" fmla="*/ 0 w 75"/>
                    <a:gd name="T51" fmla="*/ 1 h 66"/>
                    <a:gd name="T52" fmla="*/ 0 w 75"/>
                    <a:gd name="T53" fmla="*/ 1 h 66"/>
                    <a:gd name="T54" fmla="*/ 0 w 75"/>
                    <a:gd name="T55" fmla="*/ 2 h 66"/>
                    <a:gd name="T56" fmla="*/ 0 w 75"/>
                    <a:gd name="T57" fmla="*/ 2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6" name="Freeform 11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0 w 75"/>
                    <a:gd name="T1" fmla="*/ 2 h 63"/>
                    <a:gd name="T2" fmla="*/ 0 w 75"/>
                    <a:gd name="T3" fmla="*/ 2 h 63"/>
                    <a:gd name="T4" fmla="*/ 0 w 75"/>
                    <a:gd name="T5" fmla="*/ 2 h 63"/>
                    <a:gd name="T6" fmla="*/ 1 w 75"/>
                    <a:gd name="T7" fmla="*/ 2 h 63"/>
                    <a:gd name="T8" fmla="*/ 1 w 75"/>
                    <a:gd name="T9" fmla="*/ 2 h 63"/>
                    <a:gd name="T10" fmla="*/ 1 w 75"/>
                    <a:gd name="T11" fmla="*/ 2 h 63"/>
                    <a:gd name="T12" fmla="*/ 1 w 75"/>
                    <a:gd name="T13" fmla="*/ 2 h 63"/>
                    <a:gd name="T14" fmla="*/ 2 w 75"/>
                    <a:gd name="T15" fmla="*/ 2 h 63"/>
                    <a:gd name="T16" fmla="*/ 2 w 75"/>
                    <a:gd name="T17" fmla="*/ 2 h 63"/>
                    <a:gd name="T18" fmla="*/ 2 w 75"/>
                    <a:gd name="T19" fmla="*/ 2 h 63"/>
                    <a:gd name="T20" fmla="*/ 3 w 75"/>
                    <a:gd name="T21" fmla="*/ 2 h 63"/>
                    <a:gd name="T22" fmla="*/ 3 w 75"/>
                    <a:gd name="T23" fmla="*/ 2 h 63"/>
                    <a:gd name="T24" fmla="*/ 3 w 75"/>
                    <a:gd name="T25" fmla="*/ 1 h 63"/>
                    <a:gd name="T26" fmla="*/ 2 w 75"/>
                    <a:gd name="T27" fmla="*/ 1 h 63"/>
                    <a:gd name="T28" fmla="*/ 2 w 75"/>
                    <a:gd name="T29" fmla="*/ 1 h 63"/>
                    <a:gd name="T30" fmla="*/ 2 w 75"/>
                    <a:gd name="T31" fmla="*/ 1 h 63"/>
                    <a:gd name="T32" fmla="*/ 2 w 75"/>
                    <a:gd name="T33" fmla="*/ 1 h 63"/>
                    <a:gd name="T34" fmla="*/ 1 w 75"/>
                    <a:gd name="T35" fmla="*/ 1 h 63"/>
                    <a:gd name="T36" fmla="*/ 1 w 75"/>
                    <a:gd name="T37" fmla="*/ 1 h 63"/>
                    <a:gd name="T38" fmla="*/ 1 w 75"/>
                    <a:gd name="T39" fmla="*/ 1 h 63"/>
                    <a:gd name="T40" fmla="*/ 1 w 75"/>
                    <a:gd name="T41" fmla="*/ 1 h 63"/>
                    <a:gd name="T42" fmla="*/ 1 w 75"/>
                    <a:gd name="T43" fmla="*/ 1 h 63"/>
                    <a:gd name="T44" fmla="*/ 1 w 75"/>
                    <a:gd name="T45" fmla="*/ 1 h 63"/>
                    <a:gd name="T46" fmla="*/ 0 w 75"/>
                    <a:gd name="T47" fmla="*/ 0 h 63"/>
                    <a:gd name="T48" fmla="*/ 0 w 75"/>
                    <a:gd name="T49" fmla="*/ 0 h 63"/>
                    <a:gd name="T50" fmla="*/ 0 w 75"/>
                    <a:gd name="T51" fmla="*/ 1 h 63"/>
                    <a:gd name="T52" fmla="*/ 0 w 75"/>
                    <a:gd name="T53" fmla="*/ 1 h 63"/>
                    <a:gd name="T54" fmla="*/ 0 w 75"/>
                    <a:gd name="T55" fmla="*/ 1 h 63"/>
                    <a:gd name="T56" fmla="*/ 0 w 75"/>
                    <a:gd name="T57" fmla="*/ 2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7" name="Freeform 11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3 w 250"/>
                    <a:gd name="T1" fmla="*/ 1 h 290"/>
                    <a:gd name="T2" fmla="*/ 3 w 250"/>
                    <a:gd name="T3" fmla="*/ 2 h 290"/>
                    <a:gd name="T4" fmla="*/ 2 w 250"/>
                    <a:gd name="T5" fmla="*/ 2 h 290"/>
                    <a:gd name="T6" fmla="*/ 1 w 250"/>
                    <a:gd name="T7" fmla="*/ 3 h 290"/>
                    <a:gd name="T8" fmla="*/ 1 w 250"/>
                    <a:gd name="T9" fmla="*/ 4 h 290"/>
                    <a:gd name="T10" fmla="*/ 1 w 250"/>
                    <a:gd name="T11" fmla="*/ 4 h 290"/>
                    <a:gd name="T12" fmla="*/ 0 w 250"/>
                    <a:gd name="T13" fmla="*/ 5 h 290"/>
                    <a:gd name="T14" fmla="*/ 0 w 250"/>
                    <a:gd name="T15" fmla="*/ 6 h 290"/>
                    <a:gd name="T16" fmla="*/ 0 w 250"/>
                    <a:gd name="T17" fmla="*/ 7 h 290"/>
                    <a:gd name="T18" fmla="*/ 0 w 250"/>
                    <a:gd name="T19" fmla="*/ 8 h 290"/>
                    <a:gd name="T20" fmla="*/ 1 w 250"/>
                    <a:gd name="T21" fmla="*/ 9 h 290"/>
                    <a:gd name="T22" fmla="*/ 1 w 250"/>
                    <a:gd name="T23" fmla="*/ 9 h 290"/>
                    <a:gd name="T24" fmla="*/ 2 w 250"/>
                    <a:gd name="T25" fmla="*/ 10 h 290"/>
                    <a:gd name="T26" fmla="*/ 3 w 250"/>
                    <a:gd name="T27" fmla="*/ 11 h 290"/>
                    <a:gd name="T28" fmla="*/ 4 w 250"/>
                    <a:gd name="T29" fmla="*/ 11 h 290"/>
                    <a:gd name="T30" fmla="*/ 5 w 250"/>
                    <a:gd name="T31" fmla="*/ 11 h 290"/>
                    <a:gd name="T32" fmla="*/ 6 w 250"/>
                    <a:gd name="T33" fmla="*/ 11 h 290"/>
                    <a:gd name="T34" fmla="*/ 6 w 250"/>
                    <a:gd name="T35" fmla="*/ 11 h 290"/>
                    <a:gd name="T36" fmla="*/ 7 w 250"/>
                    <a:gd name="T37" fmla="*/ 11 h 290"/>
                    <a:gd name="T38" fmla="*/ 7 w 250"/>
                    <a:gd name="T39" fmla="*/ 10 h 290"/>
                    <a:gd name="T40" fmla="*/ 7 w 250"/>
                    <a:gd name="T41" fmla="*/ 10 h 290"/>
                    <a:gd name="T42" fmla="*/ 7 w 250"/>
                    <a:gd name="T43" fmla="*/ 10 h 290"/>
                    <a:gd name="T44" fmla="*/ 6 w 250"/>
                    <a:gd name="T45" fmla="*/ 10 h 290"/>
                    <a:gd name="T46" fmla="*/ 6 w 250"/>
                    <a:gd name="T47" fmla="*/ 9 h 290"/>
                    <a:gd name="T48" fmla="*/ 6 w 250"/>
                    <a:gd name="T49" fmla="*/ 9 h 290"/>
                    <a:gd name="T50" fmla="*/ 5 w 250"/>
                    <a:gd name="T51" fmla="*/ 9 h 290"/>
                    <a:gd name="T52" fmla="*/ 5 w 250"/>
                    <a:gd name="T53" fmla="*/ 9 h 290"/>
                    <a:gd name="T54" fmla="*/ 4 w 250"/>
                    <a:gd name="T55" fmla="*/ 9 h 290"/>
                    <a:gd name="T56" fmla="*/ 4 w 250"/>
                    <a:gd name="T57" fmla="*/ 9 h 290"/>
                    <a:gd name="T58" fmla="*/ 3 w 250"/>
                    <a:gd name="T59" fmla="*/ 9 h 290"/>
                    <a:gd name="T60" fmla="*/ 3 w 250"/>
                    <a:gd name="T61" fmla="*/ 9 h 290"/>
                    <a:gd name="T62" fmla="*/ 2 w 250"/>
                    <a:gd name="T63" fmla="*/ 8 h 290"/>
                    <a:gd name="T64" fmla="*/ 2 w 250"/>
                    <a:gd name="T65" fmla="*/ 8 h 290"/>
                    <a:gd name="T66" fmla="*/ 2 w 250"/>
                    <a:gd name="T67" fmla="*/ 6 h 290"/>
                    <a:gd name="T68" fmla="*/ 2 w 250"/>
                    <a:gd name="T69" fmla="*/ 4 h 290"/>
                    <a:gd name="T70" fmla="*/ 3 w 250"/>
                    <a:gd name="T71" fmla="*/ 3 h 290"/>
                    <a:gd name="T72" fmla="*/ 4 w 250"/>
                    <a:gd name="T73" fmla="*/ 2 h 290"/>
                    <a:gd name="T74" fmla="*/ 6 w 250"/>
                    <a:gd name="T75" fmla="*/ 2 h 290"/>
                    <a:gd name="T76" fmla="*/ 7 w 250"/>
                    <a:gd name="T77" fmla="*/ 1 h 290"/>
                    <a:gd name="T78" fmla="*/ 8 w 250"/>
                    <a:gd name="T79" fmla="*/ 1 h 290"/>
                    <a:gd name="T80" fmla="*/ 9 w 250"/>
                    <a:gd name="T81" fmla="*/ 0 h 290"/>
                    <a:gd name="T82" fmla="*/ 9 w 250"/>
                    <a:gd name="T83" fmla="*/ 0 h 290"/>
                    <a:gd name="T84" fmla="*/ 8 w 250"/>
                    <a:gd name="T85" fmla="*/ 0 h 290"/>
                    <a:gd name="T86" fmla="*/ 7 w 250"/>
                    <a:gd name="T87" fmla="*/ 0 h 290"/>
                    <a:gd name="T88" fmla="*/ 6 w 250"/>
                    <a:gd name="T89" fmla="*/ 0 h 290"/>
                    <a:gd name="T90" fmla="*/ 6 w 250"/>
                    <a:gd name="T91" fmla="*/ 0 h 290"/>
                    <a:gd name="T92" fmla="*/ 5 w 250"/>
                    <a:gd name="T93" fmla="*/ 1 h 290"/>
                    <a:gd name="T94" fmla="*/ 4 w 250"/>
                    <a:gd name="T95" fmla="*/ 1 h 290"/>
                    <a:gd name="T96" fmla="*/ 3 w 250"/>
                    <a:gd name="T97" fmla="*/ 1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8" name="Freeform 11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5 w 160"/>
                    <a:gd name="T1" fmla="*/ 3 h 225"/>
                    <a:gd name="T2" fmla="*/ 5 w 160"/>
                    <a:gd name="T3" fmla="*/ 4 h 225"/>
                    <a:gd name="T4" fmla="*/ 5 w 160"/>
                    <a:gd name="T5" fmla="*/ 4 h 225"/>
                    <a:gd name="T6" fmla="*/ 5 w 160"/>
                    <a:gd name="T7" fmla="*/ 5 h 225"/>
                    <a:gd name="T8" fmla="*/ 4 w 160"/>
                    <a:gd name="T9" fmla="*/ 6 h 225"/>
                    <a:gd name="T10" fmla="*/ 4 w 160"/>
                    <a:gd name="T11" fmla="*/ 6 h 225"/>
                    <a:gd name="T12" fmla="*/ 3 w 160"/>
                    <a:gd name="T13" fmla="*/ 7 h 225"/>
                    <a:gd name="T14" fmla="*/ 2 w 160"/>
                    <a:gd name="T15" fmla="*/ 7 h 225"/>
                    <a:gd name="T16" fmla="*/ 1 w 160"/>
                    <a:gd name="T17" fmla="*/ 8 h 225"/>
                    <a:gd name="T18" fmla="*/ 1 w 160"/>
                    <a:gd name="T19" fmla="*/ 8 h 225"/>
                    <a:gd name="T20" fmla="*/ 1 w 160"/>
                    <a:gd name="T21" fmla="*/ 8 h 225"/>
                    <a:gd name="T22" fmla="*/ 1 w 160"/>
                    <a:gd name="T23" fmla="*/ 8 h 225"/>
                    <a:gd name="T24" fmla="*/ 1 w 160"/>
                    <a:gd name="T25" fmla="*/ 8 h 225"/>
                    <a:gd name="T26" fmla="*/ 1 w 160"/>
                    <a:gd name="T27" fmla="*/ 8 h 225"/>
                    <a:gd name="T28" fmla="*/ 2 w 160"/>
                    <a:gd name="T29" fmla="*/ 8 h 225"/>
                    <a:gd name="T30" fmla="*/ 2 w 160"/>
                    <a:gd name="T31" fmla="*/ 8 h 225"/>
                    <a:gd name="T32" fmla="*/ 2 w 160"/>
                    <a:gd name="T33" fmla="*/ 8 h 225"/>
                    <a:gd name="T34" fmla="*/ 3 w 160"/>
                    <a:gd name="T35" fmla="*/ 8 h 225"/>
                    <a:gd name="T36" fmla="*/ 4 w 160"/>
                    <a:gd name="T37" fmla="*/ 7 h 225"/>
                    <a:gd name="T38" fmla="*/ 4 w 160"/>
                    <a:gd name="T39" fmla="*/ 7 h 225"/>
                    <a:gd name="T40" fmla="*/ 5 w 160"/>
                    <a:gd name="T41" fmla="*/ 6 h 225"/>
                    <a:gd name="T42" fmla="*/ 6 w 160"/>
                    <a:gd name="T43" fmla="*/ 5 h 225"/>
                    <a:gd name="T44" fmla="*/ 6 w 160"/>
                    <a:gd name="T45" fmla="*/ 4 h 225"/>
                    <a:gd name="T46" fmla="*/ 6 w 160"/>
                    <a:gd name="T47" fmla="*/ 4 h 225"/>
                    <a:gd name="T48" fmla="*/ 6 w 160"/>
                    <a:gd name="T49" fmla="*/ 3 h 225"/>
                    <a:gd name="T50" fmla="*/ 5 w 160"/>
                    <a:gd name="T51" fmla="*/ 2 h 225"/>
                    <a:gd name="T52" fmla="*/ 4 w 160"/>
                    <a:gd name="T53" fmla="*/ 1 h 225"/>
                    <a:gd name="T54" fmla="*/ 4 w 160"/>
                    <a:gd name="T55" fmla="*/ 1 h 225"/>
                    <a:gd name="T56" fmla="*/ 3 w 160"/>
                    <a:gd name="T57" fmla="*/ 0 h 225"/>
                    <a:gd name="T58" fmla="*/ 2 w 160"/>
                    <a:gd name="T59" fmla="*/ 0 h 225"/>
                    <a:gd name="T60" fmla="*/ 1 w 160"/>
                    <a:gd name="T61" fmla="*/ 0 h 225"/>
                    <a:gd name="T62" fmla="*/ 0 w 160"/>
                    <a:gd name="T63" fmla="*/ 0 h 225"/>
                    <a:gd name="T64" fmla="*/ 0 w 160"/>
                    <a:gd name="T65" fmla="*/ 0 h 225"/>
                    <a:gd name="T66" fmla="*/ 1 w 160"/>
                    <a:gd name="T67" fmla="*/ 0 h 225"/>
                    <a:gd name="T68" fmla="*/ 1 w 160"/>
                    <a:gd name="T69" fmla="*/ 1 h 225"/>
                    <a:gd name="T70" fmla="*/ 2 w 160"/>
                    <a:gd name="T71" fmla="*/ 1 h 225"/>
                    <a:gd name="T72" fmla="*/ 3 w 160"/>
                    <a:gd name="T73" fmla="*/ 1 h 225"/>
                    <a:gd name="T74" fmla="*/ 3 w 160"/>
                    <a:gd name="T75" fmla="*/ 1 h 225"/>
                    <a:gd name="T76" fmla="*/ 4 w 160"/>
                    <a:gd name="T77" fmla="*/ 2 h 225"/>
                    <a:gd name="T78" fmla="*/ 5 w 160"/>
                    <a:gd name="T79" fmla="*/ 2 h 225"/>
                    <a:gd name="T80" fmla="*/ 5 w 160"/>
                    <a:gd name="T81" fmla="*/ 3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9" name="Freeform 11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5 w 404"/>
                    <a:gd name="T1" fmla="*/ 3 h 472"/>
                    <a:gd name="T2" fmla="*/ 3 w 404"/>
                    <a:gd name="T3" fmla="*/ 5 h 472"/>
                    <a:gd name="T4" fmla="*/ 1 w 404"/>
                    <a:gd name="T5" fmla="*/ 8 h 472"/>
                    <a:gd name="T6" fmla="*/ 0 w 404"/>
                    <a:gd name="T7" fmla="*/ 11 h 472"/>
                    <a:gd name="T8" fmla="*/ 0 w 404"/>
                    <a:gd name="T9" fmla="*/ 12 h 472"/>
                    <a:gd name="T10" fmla="*/ 0 w 404"/>
                    <a:gd name="T11" fmla="*/ 13 h 472"/>
                    <a:gd name="T12" fmla="*/ 1 w 404"/>
                    <a:gd name="T13" fmla="*/ 14 h 472"/>
                    <a:gd name="T14" fmla="*/ 2 w 404"/>
                    <a:gd name="T15" fmla="*/ 15 h 472"/>
                    <a:gd name="T16" fmla="*/ 3 w 404"/>
                    <a:gd name="T17" fmla="*/ 15 h 472"/>
                    <a:gd name="T18" fmla="*/ 4 w 404"/>
                    <a:gd name="T19" fmla="*/ 16 h 472"/>
                    <a:gd name="T20" fmla="*/ 6 w 404"/>
                    <a:gd name="T21" fmla="*/ 16 h 472"/>
                    <a:gd name="T22" fmla="*/ 7 w 404"/>
                    <a:gd name="T23" fmla="*/ 17 h 472"/>
                    <a:gd name="T24" fmla="*/ 9 w 404"/>
                    <a:gd name="T25" fmla="*/ 17 h 472"/>
                    <a:gd name="T26" fmla="*/ 10 w 404"/>
                    <a:gd name="T27" fmla="*/ 17 h 472"/>
                    <a:gd name="T28" fmla="*/ 12 w 404"/>
                    <a:gd name="T29" fmla="*/ 18 h 472"/>
                    <a:gd name="T30" fmla="*/ 13 w 404"/>
                    <a:gd name="T31" fmla="*/ 18 h 472"/>
                    <a:gd name="T32" fmla="*/ 15 w 404"/>
                    <a:gd name="T33" fmla="*/ 18 h 472"/>
                    <a:gd name="T34" fmla="*/ 15 w 404"/>
                    <a:gd name="T35" fmla="*/ 17 h 472"/>
                    <a:gd name="T36" fmla="*/ 15 w 404"/>
                    <a:gd name="T37" fmla="*/ 17 h 472"/>
                    <a:gd name="T38" fmla="*/ 15 w 404"/>
                    <a:gd name="T39" fmla="*/ 17 h 472"/>
                    <a:gd name="T40" fmla="*/ 14 w 404"/>
                    <a:gd name="T41" fmla="*/ 16 h 472"/>
                    <a:gd name="T42" fmla="*/ 12 w 404"/>
                    <a:gd name="T43" fmla="*/ 16 h 472"/>
                    <a:gd name="T44" fmla="*/ 11 w 404"/>
                    <a:gd name="T45" fmla="*/ 16 h 472"/>
                    <a:gd name="T46" fmla="*/ 9 w 404"/>
                    <a:gd name="T47" fmla="*/ 16 h 472"/>
                    <a:gd name="T48" fmla="*/ 8 w 404"/>
                    <a:gd name="T49" fmla="*/ 15 h 472"/>
                    <a:gd name="T50" fmla="*/ 6 w 404"/>
                    <a:gd name="T51" fmla="*/ 15 h 472"/>
                    <a:gd name="T52" fmla="*/ 5 w 404"/>
                    <a:gd name="T53" fmla="*/ 14 h 472"/>
                    <a:gd name="T54" fmla="*/ 4 w 404"/>
                    <a:gd name="T55" fmla="*/ 14 h 472"/>
                    <a:gd name="T56" fmla="*/ 3 w 404"/>
                    <a:gd name="T57" fmla="*/ 13 h 472"/>
                    <a:gd name="T58" fmla="*/ 2 w 404"/>
                    <a:gd name="T59" fmla="*/ 12 h 472"/>
                    <a:gd name="T60" fmla="*/ 2 w 404"/>
                    <a:gd name="T61" fmla="*/ 11 h 472"/>
                    <a:gd name="T62" fmla="*/ 2 w 404"/>
                    <a:gd name="T63" fmla="*/ 9 h 472"/>
                    <a:gd name="T64" fmla="*/ 2 w 404"/>
                    <a:gd name="T65" fmla="*/ 8 h 472"/>
                    <a:gd name="T66" fmla="*/ 3 w 404"/>
                    <a:gd name="T67" fmla="*/ 6 h 472"/>
                    <a:gd name="T68" fmla="*/ 4 w 404"/>
                    <a:gd name="T69" fmla="*/ 5 h 472"/>
                    <a:gd name="T70" fmla="*/ 6 w 404"/>
                    <a:gd name="T71" fmla="*/ 4 h 472"/>
                    <a:gd name="T72" fmla="*/ 7 w 404"/>
                    <a:gd name="T73" fmla="*/ 3 h 472"/>
                    <a:gd name="T74" fmla="*/ 9 w 404"/>
                    <a:gd name="T75" fmla="*/ 2 h 472"/>
                    <a:gd name="T76" fmla="*/ 11 w 404"/>
                    <a:gd name="T77" fmla="*/ 1 h 472"/>
                    <a:gd name="T78" fmla="*/ 12 w 404"/>
                    <a:gd name="T79" fmla="*/ 0 h 472"/>
                    <a:gd name="T80" fmla="*/ 12 w 404"/>
                    <a:gd name="T81" fmla="*/ 0 h 472"/>
                    <a:gd name="T82" fmla="*/ 10 w 404"/>
                    <a:gd name="T83" fmla="*/ 0 h 472"/>
                    <a:gd name="T84" fmla="*/ 8 w 404"/>
                    <a:gd name="T85" fmla="*/ 1 h 472"/>
                    <a:gd name="T86" fmla="*/ 7 w 404"/>
                    <a:gd name="T87" fmla="*/ 2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0" name="Freeform 11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11 w 354"/>
                    <a:gd name="T1" fmla="*/ 4 h 315"/>
                    <a:gd name="T2" fmla="*/ 11 w 354"/>
                    <a:gd name="T3" fmla="*/ 4 h 315"/>
                    <a:gd name="T4" fmla="*/ 12 w 354"/>
                    <a:gd name="T5" fmla="*/ 5 h 315"/>
                    <a:gd name="T6" fmla="*/ 12 w 354"/>
                    <a:gd name="T7" fmla="*/ 6 h 315"/>
                    <a:gd name="T8" fmla="*/ 12 w 354"/>
                    <a:gd name="T9" fmla="*/ 7 h 315"/>
                    <a:gd name="T10" fmla="*/ 12 w 354"/>
                    <a:gd name="T11" fmla="*/ 7 h 315"/>
                    <a:gd name="T12" fmla="*/ 12 w 354"/>
                    <a:gd name="T13" fmla="*/ 8 h 315"/>
                    <a:gd name="T14" fmla="*/ 11 w 354"/>
                    <a:gd name="T15" fmla="*/ 8 h 315"/>
                    <a:gd name="T16" fmla="*/ 11 w 354"/>
                    <a:gd name="T17" fmla="*/ 9 h 315"/>
                    <a:gd name="T18" fmla="*/ 10 w 354"/>
                    <a:gd name="T19" fmla="*/ 9 h 315"/>
                    <a:gd name="T20" fmla="*/ 10 w 354"/>
                    <a:gd name="T21" fmla="*/ 10 h 315"/>
                    <a:gd name="T22" fmla="*/ 9 w 354"/>
                    <a:gd name="T23" fmla="*/ 10 h 315"/>
                    <a:gd name="T24" fmla="*/ 9 w 354"/>
                    <a:gd name="T25" fmla="*/ 11 h 315"/>
                    <a:gd name="T26" fmla="*/ 9 w 354"/>
                    <a:gd name="T27" fmla="*/ 11 h 315"/>
                    <a:gd name="T28" fmla="*/ 9 w 354"/>
                    <a:gd name="T29" fmla="*/ 11 h 315"/>
                    <a:gd name="T30" fmla="*/ 9 w 354"/>
                    <a:gd name="T31" fmla="*/ 11 h 315"/>
                    <a:gd name="T32" fmla="*/ 9 w 354"/>
                    <a:gd name="T33" fmla="*/ 11 h 315"/>
                    <a:gd name="T34" fmla="*/ 9 w 354"/>
                    <a:gd name="T35" fmla="*/ 12 h 315"/>
                    <a:gd name="T36" fmla="*/ 9 w 354"/>
                    <a:gd name="T37" fmla="*/ 12 h 315"/>
                    <a:gd name="T38" fmla="*/ 10 w 354"/>
                    <a:gd name="T39" fmla="*/ 12 h 315"/>
                    <a:gd name="T40" fmla="*/ 10 w 354"/>
                    <a:gd name="T41" fmla="*/ 11 h 315"/>
                    <a:gd name="T42" fmla="*/ 11 w 354"/>
                    <a:gd name="T43" fmla="*/ 11 h 315"/>
                    <a:gd name="T44" fmla="*/ 12 w 354"/>
                    <a:gd name="T45" fmla="*/ 10 h 315"/>
                    <a:gd name="T46" fmla="*/ 12 w 354"/>
                    <a:gd name="T47" fmla="*/ 9 h 315"/>
                    <a:gd name="T48" fmla="*/ 13 w 354"/>
                    <a:gd name="T49" fmla="*/ 8 h 315"/>
                    <a:gd name="T50" fmla="*/ 13 w 354"/>
                    <a:gd name="T51" fmla="*/ 7 h 315"/>
                    <a:gd name="T52" fmla="*/ 13 w 354"/>
                    <a:gd name="T53" fmla="*/ 5 h 315"/>
                    <a:gd name="T54" fmla="*/ 13 w 354"/>
                    <a:gd name="T55" fmla="*/ 4 h 315"/>
                    <a:gd name="T56" fmla="*/ 12 w 354"/>
                    <a:gd name="T57" fmla="*/ 3 h 315"/>
                    <a:gd name="T58" fmla="*/ 11 w 354"/>
                    <a:gd name="T59" fmla="*/ 3 h 315"/>
                    <a:gd name="T60" fmla="*/ 10 w 354"/>
                    <a:gd name="T61" fmla="*/ 2 h 315"/>
                    <a:gd name="T62" fmla="*/ 9 w 354"/>
                    <a:gd name="T63" fmla="*/ 2 h 315"/>
                    <a:gd name="T64" fmla="*/ 9 w 354"/>
                    <a:gd name="T65" fmla="*/ 1 h 315"/>
                    <a:gd name="T66" fmla="*/ 8 w 354"/>
                    <a:gd name="T67" fmla="*/ 1 h 315"/>
                    <a:gd name="T68" fmla="*/ 7 w 354"/>
                    <a:gd name="T69" fmla="*/ 1 h 315"/>
                    <a:gd name="T70" fmla="*/ 6 w 354"/>
                    <a:gd name="T71" fmla="*/ 1 h 315"/>
                    <a:gd name="T72" fmla="*/ 5 w 354"/>
                    <a:gd name="T73" fmla="*/ 0 h 315"/>
                    <a:gd name="T74" fmla="*/ 4 w 354"/>
                    <a:gd name="T75" fmla="*/ 0 h 315"/>
                    <a:gd name="T76" fmla="*/ 3 w 354"/>
                    <a:gd name="T77" fmla="*/ 0 h 315"/>
                    <a:gd name="T78" fmla="*/ 2 w 354"/>
                    <a:gd name="T79" fmla="*/ 0 h 315"/>
                    <a:gd name="T80" fmla="*/ 2 w 354"/>
                    <a:gd name="T81" fmla="*/ 0 h 315"/>
                    <a:gd name="T82" fmla="*/ 1 w 354"/>
                    <a:gd name="T83" fmla="*/ 0 h 315"/>
                    <a:gd name="T84" fmla="*/ 1 w 354"/>
                    <a:gd name="T85" fmla="*/ 0 h 315"/>
                    <a:gd name="T86" fmla="*/ 0 w 354"/>
                    <a:gd name="T87" fmla="*/ 0 h 315"/>
                    <a:gd name="T88" fmla="*/ 0 w 354"/>
                    <a:gd name="T89" fmla="*/ 0 h 315"/>
                    <a:gd name="T90" fmla="*/ 1 w 354"/>
                    <a:gd name="T91" fmla="*/ 0 h 315"/>
                    <a:gd name="T92" fmla="*/ 1 w 354"/>
                    <a:gd name="T93" fmla="*/ 0 h 315"/>
                    <a:gd name="T94" fmla="*/ 2 w 354"/>
                    <a:gd name="T95" fmla="*/ 0 h 315"/>
                    <a:gd name="T96" fmla="*/ 2 w 354"/>
                    <a:gd name="T97" fmla="*/ 1 h 315"/>
                    <a:gd name="T98" fmla="*/ 3 w 354"/>
                    <a:gd name="T99" fmla="*/ 1 h 315"/>
                    <a:gd name="T100" fmla="*/ 4 w 354"/>
                    <a:gd name="T101" fmla="*/ 1 h 315"/>
                    <a:gd name="T102" fmla="*/ 5 w 354"/>
                    <a:gd name="T103" fmla="*/ 1 h 315"/>
                    <a:gd name="T104" fmla="*/ 5 w 354"/>
                    <a:gd name="T105" fmla="*/ 1 h 315"/>
                    <a:gd name="T106" fmla="*/ 6 w 354"/>
                    <a:gd name="T107" fmla="*/ 1 h 315"/>
                    <a:gd name="T108" fmla="*/ 7 w 354"/>
                    <a:gd name="T109" fmla="*/ 2 h 315"/>
                    <a:gd name="T110" fmla="*/ 8 w 354"/>
                    <a:gd name="T111" fmla="*/ 2 h 315"/>
                    <a:gd name="T112" fmla="*/ 8 w 354"/>
                    <a:gd name="T113" fmla="*/ 2 h 315"/>
                    <a:gd name="T114" fmla="*/ 9 w 354"/>
                    <a:gd name="T115" fmla="*/ 2 h 315"/>
                    <a:gd name="T116" fmla="*/ 10 w 354"/>
                    <a:gd name="T117" fmla="*/ 3 h 315"/>
                    <a:gd name="T118" fmla="*/ 10 w 354"/>
                    <a:gd name="T119" fmla="*/ 3 h 315"/>
                    <a:gd name="T120" fmla="*/ 11 w 354"/>
                    <a:gd name="T121" fmla="*/ 4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1" name="Freeform 11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6 h 297"/>
                    <a:gd name="T2" fmla="*/ 0 w 143"/>
                    <a:gd name="T3" fmla="*/ 7 h 297"/>
                    <a:gd name="T4" fmla="*/ 0 w 143"/>
                    <a:gd name="T5" fmla="*/ 8 h 297"/>
                    <a:gd name="T6" fmla="*/ 1 w 143"/>
                    <a:gd name="T7" fmla="*/ 9 h 297"/>
                    <a:gd name="T8" fmla="*/ 1 w 143"/>
                    <a:gd name="T9" fmla="*/ 9 h 297"/>
                    <a:gd name="T10" fmla="*/ 2 w 143"/>
                    <a:gd name="T11" fmla="*/ 10 h 297"/>
                    <a:gd name="T12" fmla="*/ 3 w 143"/>
                    <a:gd name="T13" fmla="*/ 10 h 297"/>
                    <a:gd name="T14" fmla="*/ 3 w 143"/>
                    <a:gd name="T15" fmla="*/ 11 h 297"/>
                    <a:gd name="T16" fmla="*/ 4 w 143"/>
                    <a:gd name="T17" fmla="*/ 11 h 297"/>
                    <a:gd name="T18" fmla="*/ 4 w 143"/>
                    <a:gd name="T19" fmla="*/ 11 h 297"/>
                    <a:gd name="T20" fmla="*/ 5 w 143"/>
                    <a:gd name="T21" fmla="*/ 11 h 297"/>
                    <a:gd name="T22" fmla="*/ 5 w 143"/>
                    <a:gd name="T23" fmla="*/ 11 h 297"/>
                    <a:gd name="T24" fmla="*/ 5 w 143"/>
                    <a:gd name="T25" fmla="*/ 11 h 297"/>
                    <a:gd name="T26" fmla="*/ 5 w 143"/>
                    <a:gd name="T27" fmla="*/ 10 h 297"/>
                    <a:gd name="T28" fmla="*/ 5 w 143"/>
                    <a:gd name="T29" fmla="*/ 10 h 297"/>
                    <a:gd name="T30" fmla="*/ 5 w 143"/>
                    <a:gd name="T31" fmla="*/ 10 h 297"/>
                    <a:gd name="T32" fmla="*/ 4 w 143"/>
                    <a:gd name="T33" fmla="*/ 10 h 297"/>
                    <a:gd name="T34" fmla="*/ 4 w 143"/>
                    <a:gd name="T35" fmla="*/ 9 h 297"/>
                    <a:gd name="T36" fmla="*/ 3 w 143"/>
                    <a:gd name="T37" fmla="*/ 9 h 297"/>
                    <a:gd name="T38" fmla="*/ 2 w 143"/>
                    <a:gd name="T39" fmla="*/ 8 h 297"/>
                    <a:gd name="T40" fmla="*/ 2 w 143"/>
                    <a:gd name="T41" fmla="*/ 8 h 297"/>
                    <a:gd name="T42" fmla="*/ 1 w 143"/>
                    <a:gd name="T43" fmla="*/ 7 h 297"/>
                    <a:gd name="T44" fmla="*/ 1 w 143"/>
                    <a:gd name="T45" fmla="*/ 6 h 297"/>
                    <a:gd name="T46" fmla="*/ 1 w 143"/>
                    <a:gd name="T47" fmla="*/ 5 h 297"/>
                    <a:gd name="T48" fmla="*/ 2 w 143"/>
                    <a:gd name="T49" fmla="*/ 4 h 297"/>
                    <a:gd name="T50" fmla="*/ 2 w 143"/>
                    <a:gd name="T51" fmla="*/ 4 h 297"/>
                    <a:gd name="T52" fmla="*/ 2 w 143"/>
                    <a:gd name="T53" fmla="*/ 3 h 297"/>
                    <a:gd name="T54" fmla="*/ 3 w 143"/>
                    <a:gd name="T55" fmla="*/ 2 h 297"/>
                    <a:gd name="T56" fmla="*/ 3 w 143"/>
                    <a:gd name="T57" fmla="*/ 2 h 297"/>
                    <a:gd name="T58" fmla="*/ 4 w 143"/>
                    <a:gd name="T59" fmla="*/ 1 h 297"/>
                    <a:gd name="T60" fmla="*/ 4 w 143"/>
                    <a:gd name="T61" fmla="*/ 1 h 297"/>
                    <a:gd name="T62" fmla="*/ 5 w 143"/>
                    <a:gd name="T63" fmla="*/ 0 h 297"/>
                    <a:gd name="T64" fmla="*/ 5 w 143"/>
                    <a:gd name="T65" fmla="*/ 0 h 297"/>
                    <a:gd name="T66" fmla="*/ 5 w 143"/>
                    <a:gd name="T67" fmla="*/ 0 h 297"/>
                    <a:gd name="T68" fmla="*/ 4 w 143"/>
                    <a:gd name="T69" fmla="*/ 0 h 297"/>
                    <a:gd name="T70" fmla="*/ 3 w 143"/>
                    <a:gd name="T71" fmla="*/ 1 h 297"/>
                    <a:gd name="T72" fmla="*/ 3 w 143"/>
                    <a:gd name="T73" fmla="*/ 2 h 297"/>
                    <a:gd name="T74" fmla="*/ 2 w 143"/>
                    <a:gd name="T75" fmla="*/ 3 h 297"/>
                    <a:gd name="T76" fmla="*/ 1 w 143"/>
                    <a:gd name="T77" fmla="*/ 4 h 297"/>
                    <a:gd name="T78" fmla="*/ 0 w 143"/>
                    <a:gd name="T79" fmla="*/ 5 h 297"/>
                    <a:gd name="T80" fmla="*/ 0 w 143"/>
                    <a:gd name="T81" fmla="*/ 6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2" name="Freeform 11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10 w 309"/>
                    <a:gd name="T1" fmla="*/ 6 h 388"/>
                    <a:gd name="T2" fmla="*/ 10 w 309"/>
                    <a:gd name="T3" fmla="*/ 7 h 388"/>
                    <a:gd name="T4" fmla="*/ 10 w 309"/>
                    <a:gd name="T5" fmla="*/ 8 h 388"/>
                    <a:gd name="T6" fmla="*/ 10 w 309"/>
                    <a:gd name="T7" fmla="*/ 9 h 388"/>
                    <a:gd name="T8" fmla="*/ 10 w 309"/>
                    <a:gd name="T9" fmla="*/ 10 h 388"/>
                    <a:gd name="T10" fmla="*/ 9 w 309"/>
                    <a:gd name="T11" fmla="*/ 11 h 388"/>
                    <a:gd name="T12" fmla="*/ 8 w 309"/>
                    <a:gd name="T13" fmla="*/ 11 h 388"/>
                    <a:gd name="T14" fmla="*/ 7 w 309"/>
                    <a:gd name="T15" fmla="*/ 12 h 388"/>
                    <a:gd name="T16" fmla="*/ 6 w 309"/>
                    <a:gd name="T17" fmla="*/ 13 h 388"/>
                    <a:gd name="T18" fmla="*/ 6 w 309"/>
                    <a:gd name="T19" fmla="*/ 13 h 388"/>
                    <a:gd name="T20" fmla="*/ 6 w 309"/>
                    <a:gd name="T21" fmla="*/ 14 h 388"/>
                    <a:gd name="T22" fmla="*/ 6 w 309"/>
                    <a:gd name="T23" fmla="*/ 14 h 388"/>
                    <a:gd name="T24" fmla="*/ 6 w 309"/>
                    <a:gd name="T25" fmla="*/ 14 h 388"/>
                    <a:gd name="T26" fmla="*/ 6 w 309"/>
                    <a:gd name="T27" fmla="*/ 14 h 388"/>
                    <a:gd name="T28" fmla="*/ 7 w 309"/>
                    <a:gd name="T29" fmla="*/ 14 h 388"/>
                    <a:gd name="T30" fmla="*/ 8 w 309"/>
                    <a:gd name="T31" fmla="*/ 12 h 388"/>
                    <a:gd name="T32" fmla="*/ 10 w 309"/>
                    <a:gd name="T33" fmla="*/ 11 h 388"/>
                    <a:gd name="T34" fmla="*/ 11 w 309"/>
                    <a:gd name="T35" fmla="*/ 10 h 388"/>
                    <a:gd name="T36" fmla="*/ 11 w 309"/>
                    <a:gd name="T37" fmla="*/ 9 h 388"/>
                    <a:gd name="T38" fmla="*/ 11 w 309"/>
                    <a:gd name="T39" fmla="*/ 7 h 388"/>
                    <a:gd name="T40" fmla="*/ 11 w 309"/>
                    <a:gd name="T41" fmla="*/ 6 h 388"/>
                    <a:gd name="T42" fmla="*/ 9 w 309"/>
                    <a:gd name="T43" fmla="*/ 4 h 388"/>
                    <a:gd name="T44" fmla="*/ 8 w 309"/>
                    <a:gd name="T45" fmla="*/ 3 h 388"/>
                    <a:gd name="T46" fmla="*/ 7 w 309"/>
                    <a:gd name="T47" fmla="*/ 3 h 388"/>
                    <a:gd name="T48" fmla="*/ 6 w 309"/>
                    <a:gd name="T49" fmla="*/ 2 h 388"/>
                    <a:gd name="T50" fmla="*/ 5 w 309"/>
                    <a:gd name="T51" fmla="*/ 1 h 388"/>
                    <a:gd name="T52" fmla="*/ 3 w 309"/>
                    <a:gd name="T53" fmla="*/ 1 h 388"/>
                    <a:gd name="T54" fmla="*/ 2 w 309"/>
                    <a:gd name="T55" fmla="*/ 0 h 388"/>
                    <a:gd name="T56" fmla="*/ 1 w 309"/>
                    <a:gd name="T57" fmla="*/ 0 h 388"/>
                    <a:gd name="T58" fmla="*/ 0 w 309"/>
                    <a:gd name="T59" fmla="*/ 0 h 388"/>
                    <a:gd name="T60" fmla="*/ 0 w 309"/>
                    <a:gd name="T61" fmla="*/ 0 h 388"/>
                    <a:gd name="T62" fmla="*/ 1 w 309"/>
                    <a:gd name="T63" fmla="*/ 1 h 388"/>
                    <a:gd name="T64" fmla="*/ 2 w 309"/>
                    <a:gd name="T65" fmla="*/ 1 h 388"/>
                    <a:gd name="T66" fmla="*/ 4 w 309"/>
                    <a:gd name="T67" fmla="*/ 2 h 388"/>
                    <a:gd name="T68" fmla="*/ 5 w 309"/>
                    <a:gd name="T69" fmla="*/ 2 h 388"/>
                    <a:gd name="T70" fmla="*/ 6 w 309"/>
                    <a:gd name="T71" fmla="*/ 3 h 388"/>
                    <a:gd name="T72" fmla="*/ 8 w 309"/>
                    <a:gd name="T73" fmla="*/ 4 h 388"/>
                    <a:gd name="T74" fmla="*/ 9 w 309"/>
                    <a:gd name="T75" fmla="*/ 5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3" name="Freeform 11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12 w 406"/>
                    <a:gd name="T1" fmla="*/ 2 h 292"/>
                    <a:gd name="T2" fmla="*/ 13 w 406"/>
                    <a:gd name="T3" fmla="*/ 5 h 292"/>
                    <a:gd name="T4" fmla="*/ 14 w 406"/>
                    <a:gd name="T5" fmla="*/ 7 h 292"/>
                    <a:gd name="T6" fmla="*/ 15 w 406"/>
                    <a:gd name="T7" fmla="*/ 9 h 292"/>
                    <a:gd name="T8" fmla="*/ 15 w 406"/>
                    <a:gd name="T9" fmla="*/ 10 h 292"/>
                    <a:gd name="T10" fmla="*/ 15 w 406"/>
                    <a:gd name="T11" fmla="*/ 10 h 292"/>
                    <a:gd name="T12" fmla="*/ 15 w 406"/>
                    <a:gd name="T13" fmla="*/ 11 h 292"/>
                    <a:gd name="T14" fmla="*/ 14 w 406"/>
                    <a:gd name="T15" fmla="*/ 11 h 292"/>
                    <a:gd name="T16" fmla="*/ 13 w 406"/>
                    <a:gd name="T17" fmla="*/ 9 h 292"/>
                    <a:gd name="T18" fmla="*/ 13 w 406"/>
                    <a:gd name="T19" fmla="*/ 6 h 292"/>
                    <a:gd name="T20" fmla="*/ 12 w 406"/>
                    <a:gd name="T21" fmla="*/ 3 h 292"/>
                    <a:gd name="T22" fmla="*/ 11 w 406"/>
                    <a:gd name="T23" fmla="*/ 2 h 292"/>
                    <a:gd name="T24" fmla="*/ 10 w 406"/>
                    <a:gd name="T25" fmla="*/ 1 h 292"/>
                    <a:gd name="T26" fmla="*/ 9 w 406"/>
                    <a:gd name="T27" fmla="*/ 1 h 292"/>
                    <a:gd name="T28" fmla="*/ 7 w 406"/>
                    <a:gd name="T29" fmla="*/ 2 h 292"/>
                    <a:gd name="T30" fmla="*/ 5 w 406"/>
                    <a:gd name="T31" fmla="*/ 2 h 292"/>
                    <a:gd name="T32" fmla="*/ 4 w 406"/>
                    <a:gd name="T33" fmla="*/ 3 h 292"/>
                    <a:gd name="T34" fmla="*/ 2 w 406"/>
                    <a:gd name="T35" fmla="*/ 4 h 292"/>
                    <a:gd name="T36" fmla="*/ 1 w 406"/>
                    <a:gd name="T37" fmla="*/ 5 h 292"/>
                    <a:gd name="T38" fmla="*/ 0 w 406"/>
                    <a:gd name="T39" fmla="*/ 5 h 292"/>
                    <a:gd name="T40" fmla="*/ 0 w 406"/>
                    <a:gd name="T41" fmla="*/ 5 h 292"/>
                    <a:gd name="T42" fmla="*/ 1 w 406"/>
                    <a:gd name="T43" fmla="*/ 4 h 292"/>
                    <a:gd name="T44" fmla="*/ 2 w 406"/>
                    <a:gd name="T45" fmla="*/ 3 h 292"/>
                    <a:gd name="T46" fmla="*/ 3 w 406"/>
                    <a:gd name="T47" fmla="*/ 2 h 292"/>
                    <a:gd name="T48" fmla="*/ 5 w 406"/>
                    <a:gd name="T49" fmla="*/ 1 h 292"/>
                    <a:gd name="T50" fmla="*/ 8 w 406"/>
                    <a:gd name="T51" fmla="*/ 0 h 292"/>
                    <a:gd name="T52" fmla="*/ 10 w 406"/>
                    <a:gd name="T53" fmla="*/ 0 h 292"/>
                    <a:gd name="T54" fmla="*/ 12 w 406"/>
                    <a:gd name="T55" fmla="*/ 0 h 292"/>
                    <a:gd name="T56" fmla="*/ 12 w 406"/>
                    <a:gd name="T57" fmla="*/ 0 h 292"/>
                    <a:gd name="T58" fmla="*/ 13 w 406"/>
                    <a:gd name="T59" fmla="*/ 0 h 292"/>
                    <a:gd name="T60" fmla="*/ 13 w 406"/>
                    <a:gd name="T61" fmla="*/ 1 h 292"/>
                    <a:gd name="T62" fmla="*/ 12 w 406"/>
                    <a:gd name="T63" fmla="*/ 1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4" name="Freeform 11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3 w 439"/>
                    <a:gd name="T1" fmla="*/ 11 h 960"/>
                    <a:gd name="T2" fmla="*/ 3 w 439"/>
                    <a:gd name="T3" fmla="*/ 12 h 960"/>
                    <a:gd name="T4" fmla="*/ 4 w 439"/>
                    <a:gd name="T5" fmla="*/ 14 h 960"/>
                    <a:gd name="T6" fmla="*/ 5 w 439"/>
                    <a:gd name="T7" fmla="*/ 17 h 960"/>
                    <a:gd name="T8" fmla="*/ 6 w 439"/>
                    <a:gd name="T9" fmla="*/ 20 h 960"/>
                    <a:gd name="T10" fmla="*/ 8 w 439"/>
                    <a:gd name="T11" fmla="*/ 23 h 960"/>
                    <a:gd name="T12" fmla="*/ 9 w 439"/>
                    <a:gd name="T13" fmla="*/ 25 h 960"/>
                    <a:gd name="T14" fmla="*/ 11 w 439"/>
                    <a:gd name="T15" fmla="*/ 28 h 960"/>
                    <a:gd name="T16" fmla="*/ 12 w 439"/>
                    <a:gd name="T17" fmla="*/ 31 h 960"/>
                    <a:gd name="T18" fmla="*/ 14 w 439"/>
                    <a:gd name="T19" fmla="*/ 34 h 960"/>
                    <a:gd name="T20" fmla="*/ 14 w 439"/>
                    <a:gd name="T21" fmla="*/ 35 h 960"/>
                    <a:gd name="T22" fmla="*/ 15 w 439"/>
                    <a:gd name="T23" fmla="*/ 36 h 960"/>
                    <a:gd name="T24" fmla="*/ 16 w 439"/>
                    <a:gd name="T25" fmla="*/ 36 h 960"/>
                    <a:gd name="T26" fmla="*/ 16 w 439"/>
                    <a:gd name="T27" fmla="*/ 35 h 960"/>
                    <a:gd name="T28" fmla="*/ 16 w 439"/>
                    <a:gd name="T29" fmla="*/ 35 h 960"/>
                    <a:gd name="T30" fmla="*/ 16 w 439"/>
                    <a:gd name="T31" fmla="*/ 35 h 960"/>
                    <a:gd name="T32" fmla="*/ 15 w 439"/>
                    <a:gd name="T33" fmla="*/ 33 h 960"/>
                    <a:gd name="T34" fmla="*/ 14 w 439"/>
                    <a:gd name="T35" fmla="*/ 31 h 960"/>
                    <a:gd name="T36" fmla="*/ 13 w 439"/>
                    <a:gd name="T37" fmla="*/ 29 h 960"/>
                    <a:gd name="T38" fmla="*/ 12 w 439"/>
                    <a:gd name="T39" fmla="*/ 27 h 960"/>
                    <a:gd name="T40" fmla="*/ 10 w 439"/>
                    <a:gd name="T41" fmla="*/ 24 h 960"/>
                    <a:gd name="T42" fmla="*/ 8 w 439"/>
                    <a:gd name="T43" fmla="*/ 20 h 960"/>
                    <a:gd name="T44" fmla="*/ 6 w 439"/>
                    <a:gd name="T45" fmla="*/ 16 h 960"/>
                    <a:gd name="T46" fmla="*/ 5 w 439"/>
                    <a:gd name="T47" fmla="*/ 12 h 960"/>
                    <a:gd name="T48" fmla="*/ 3 w 439"/>
                    <a:gd name="T49" fmla="*/ 8 h 960"/>
                    <a:gd name="T50" fmla="*/ 2 w 439"/>
                    <a:gd name="T51" fmla="*/ 5 h 960"/>
                    <a:gd name="T52" fmla="*/ 1 w 439"/>
                    <a:gd name="T53" fmla="*/ 2 h 960"/>
                    <a:gd name="T54" fmla="*/ 1 w 439"/>
                    <a:gd name="T55" fmla="*/ 0 h 960"/>
                    <a:gd name="T56" fmla="*/ 0 w 439"/>
                    <a:gd name="T57" fmla="*/ 0 h 960"/>
                    <a:gd name="T58" fmla="*/ 0 w 439"/>
                    <a:gd name="T59" fmla="*/ 0 h 960"/>
                    <a:gd name="T60" fmla="*/ 0 w 439"/>
                    <a:gd name="T61" fmla="*/ 2 h 960"/>
                    <a:gd name="T62" fmla="*/ 1 w 439"/>
                    <a:gd name="T63" fmla="*/ 4 h 960"/>
                    <a:gd name="T64" fmla="*/ 1 w 439"/>
                    <a:gd name="T65" fmla="*/ 7 h 960"/>
                    <a:gd name="T66" fmla="*/ 2 w 439"/>
                    <a:gd name="T67" fmla="*/ 9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5" name="Freeform 12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0 w 382"/>
                    <a:gd name="T1" fmla="*/ 7 h 198"/>
                    <a:gd name="T2" fmla="*/ 0 w 382"/>
                    <a:gd name="T3" fmla="*/ 7 h 198"/>
                    <a:gd name="T4" fmla="*/ 0 w 382"/>
                    <a:gd name="T5" fmla="*/ 7 h 198"/>
                    <a:gd name="T6" fmla="*/ 0 w 382"/>
                    <a:gd name="T7" fmla="*/ 7 h 198"/>
                    <a:gd name="T8" fmla="*/ 0 w 382"/>
                    <a:gd name="T9" fmla="*/ 7 h 198"/>
                    <a:gd name="T10" fmla="*/ 1 w 382"/>
                    <a:gd name="T11" fmla="*/ 7 h 198"/>
                    <a:gd name="T12" fmla="*/ 2 w 382"/>
                    <a:gd name="T13" fmla="*/ 7 h 198"/>
                    <a:gd name="T14" fmla="*/ 3 w 382"/>
                    <a:gd name="T15" fmla="*/ 6 h 198"/>
                    <a:gd name="T16" fmla="*/ 4 w 382"/>
                    <a:gd name="T17" fmla="*/ 6 h 198"/>
                    <a:gd name="T18" fmla="*/ 5 w 382"/>
                    <a:gd name="T19" fmla="*/ 5 h 198"/>
                    <a:gd name="T20" fmla="*/ 5 w 382"/>
                    <a:gd name="T21" fmla="*/ 5 h 198"/>
                    <a:gd name="T22" fmla="*/ 6 w 382"/>
                    <a:gd name="T23" fmla="*/ 5 h 198"/>
                    <a:gd name="T24" fmla="*/ 7 w 382"/>
                    <a:gd name="T25" fmla="*/ 4 h 198"/>
                    <a:gd name="T26" fmla="*/ 8 w 382"/>
                    <a:gd name="T27" fmla="*/ 4 h 198"/>
                    <a:gd name="T28" fmla="*/ 9 w 382"/>
                    <a:gd name="T29" fmla="*/ 4 h 198"/>
                    <a:gd name="T30" fmla="*/ 10 w 382"/>
                    <a:gd name="T31" fmla="*/ 3 h 198"/>
                    <a:gd name="T32" fmla="*/ 11 w 382"/>
                    <a:gd name="T33" fmla="*/ 3 h 198"/>
                    <a:gd name="T34" fmla="*/ 12 w 382"/>
                    <a:gd name="T35" fmla="*/ 2 h 198"/>
                    <a:gd name="T36" fmla="*/ 12 w 382"/>
                    <a:gd name="T37" fmla="*/ 2 h 198"/>
                    <a:gd name="T38" fmla="*/ 13 w 382"/>
                    <a:gd name="T39" fmla="*/ 2 h 198"/>
                    <a:gd name="T40" fmla="*/ 14 w 382"/>
                    <a:gd name="T41" fmla="*/ 1 h 198"/>
                    <a:gd name="T42" fmla="*/ 14 w 382"/>
                    <a:gd name="T43" fmla="*/ 1 h 198"/>
                    <a:gd name="T44" fmla="*/ 14 w 382"/>
                    <a:gd name="T45" fmla="*/ 1 h 198"/>
                    <a:gd name="T46" fmla="*/ 14 w 382"/>
                    <a:gd name="T47" fmla="*/ 0 h 198"/>
                    <a:gd name="T48" fmla="*/ 14 w 382"/>
                    <a:gd name="T49" fmla="*/ 0 h 198"/>
                    <a:gd name="T50" fmla="*/ 14 w 382"/>
                    <a:gd name="T51" fmla="*/ 0 h 198"/>
                    <a:gd name="T52" fmla="*/ 14 w 382"/>
                    <a:gd name="T53" fmla="*/ 0 h 198"/>
                    <a:gd name="T54" fmla="*/ 14 w 382"/>
                    <a:gd name="T55" fmla="*/ 0 h 198"/>
                    <a:gd name="T56" fmla="*/ 13 w 382"/>
                    <a:gd name="T57" fmla="*/ 0 h 198"/>
                    <a:gd name="T58" fmla="*/ 13 w 382"/>
                    <a:gd name="T59" fmla="*/ 1 h 198"/>
                    <a:gd name="T60" fmla="*/ 12 w 382"/>
                    <a:gd name="T61" fmla="*/ 1 h 198"/>
                    <a:gd name="T62" fmla="*/ 10 w 382"/>
                    <a:gd name="T63" fmla="*/ 2 h 198"/>
                    <a:gd name="T64" fmla="*/ 9 w 382"/>
                    <a:gd name="T65" fmla="*/ 2 h 198"/>
                    <a:gd name="T66" fmla="*/ 8 w 382"/>
                    <a:gd name="T67" fmla="*/ 3 h 198"/>
                    <a:gd name="T68" fmla="*/ 7 w 382"/>
                    <a:gd name="T69" fmla="*/ 3 h 198"/>
                    <a:gd name="T70" fmla="*/ 6 w 382"/>
                    <a:gd name="T71" fmla="*/ 4 h 198"/>
                    <a:gd name="T72" fmla="*/ 5 w 382"/>
                    <a:gd name="T73" fmla="*/ 4 h 198"/>
                    <a:gd name="T74" fmla="*/ 4 w 382"/>
                    <a:gd name="T75" fmla="*/ 5 h 198"/>
                    <a:gd name="T76" fmla="*/ 3 w 382"/>
                    <a:gd name="T77" fmla="*/ 5 h 198"/>
                    <a:gd name="T78" fmla="*/ 2 w 382"/>
                    <a:gd name="T79" fmla="*/ 5 h 198"/>
                    <a:gd name="T80" fmla="*/ 1 w 382"/>
                    <a:gd name="T81" fmla="*/ 6 h 198"/>
                    <a:gd name="T82" fmla="*/ 1 w 382"/>
                    <a:gd name="T83" fmla="*/ 6 h 198"/>
                    <a:gd name="T84" fmla="*/ 0 w 382"/>
                    <a:gd name="T85" fmla="*/ 6 h 198"/>
                    <a:gd name="T86" fmla="*/ 0 w 382"/>
                    <a:gd name="T87" fmla="*/ 7 h 198"/>
                    <a:gd name="T88" fmla="*/ 0 w 382"/>
                    <a:gd name="T89" fmla="*/ 7 h 198"/>
                    <a:gd name="T90" fmla="*/ 0 w 382"/>
                    <a:gd name="T91" fmla="*/ 7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6" name="Freeform 12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4 w 229"/>
                    <a:gd name="T1" fmla="*/ 0 h 240"/>
                    <a:gd name="T2" fmla="*/ 4 w 229"/>
                    <a:gd name="T3" fmla="*/ 0 h 240"/>
                    <a:gd name="T4" fmla="*/ 3 w 229"/>
                    <a:gd name="T5" fmla="*/ 0 h 240"/>
                    <a:gd name="T6" fmla="*/ 3 w 229"/>
                    <a:gd name="T7" fmla="*/ 0 h 240"/>
                    <a:gd name="T8" fmla="*/ 2 w 229"/>
                    <a:gd name="T9" fmla="*/ 0 h 240"/>
                    <a:gd name="T10" fmla="*/ 2 w 229"/>
                    <a:gd name="T11" fmla="*/ 0 h 240"/>
                    <a:gd name="T12" fmla="*/ 1 w 229"/>
                    <a:gd name="T13" fmla="*/ 1 h 240"/>
                    <a:gd name="T14" fmla="*/ 0 w 229"/>
                    <a:gd name="T15" fmla="*/ 3 h 240"/>
                    <a:gd name="T16" fmla="*/ 0 w 229"/>
                    <a:gd name="T17" fmla="*/ 4 h 240"/>
                    <a:gd name="T18" fmla="*/ 1 w 229"/>
                    <a:gd name="T19" fmla="*/ 6 h 240"/>
                    <a:gd name="T20" fmla="*/ 1 w 229"/>
                    <a:gd name="T21" fmla="*/ 7 h 240"/>
                    <a:gd name="T22" fmla="*/ 2 w 229"/>
                    <a:gd name="T23" fmla="*/ 8 h 240"/>
                    <a:gd name="T24" fmla="*/ 3 w 229"/>
                    <a:gd name="T25" fmla="*/ 9 h 240"/>
                    <a:gd name="T26" fmla="*/ 4 w 229"/>
                    <a:gd name="T27" fmla="*/ 9 h 240"/>
                    <a:gd name="T28" fmla="*/ 6 w 229"/>
                    <a:gd name="T29" fmla="*/ 8 h 240"/>
                    <a:gd name="T30" fmla="*/ 7 w 229"/>
                    <a:gd name="T31" fmla="*/ 8 h 240"/>
                    <a:gd name="T32" fmla="*/ 8 w 229"/>
                    <a:gd name="T33" fmla="*/ 6 h 240"/>
                    <a:gd name="T34" fmla="*/ 8 w 229"/>
                    <a:gd name="T35" fmla="*/ 5 h 240"/>
                    <a:gd name="T36" fmla="*/ 8 w 229"/>
                    <a:gd name="T37" fmla="*/ 4 h 240"/>
                    <a:gd name="T38" fmla="*/ 8 w 229"/>
                    <a:gd name="T39" fmla="*/ 4 h 240"/>
                    <a:gd name="T40" fmla="*/ 8 w 229"/>
                    <a:gd name="T41" fmla="*/ 4 h 240"/>
                    <a:gd name="T42" fmla="*/ 7 w 229"/>
                    <a:gd name="T43" fmla="*/ 4 h 240"/>
                    <a:gd name="T44" fmla="*/ 7 w 229"/>
                    <a:gd name="T45" fmla="*/ 5 h 240"/>
                    <a:gd name="T46" fmla="*/ 7 w 229"/>
                    <a:gd name="T47" fmla="*/ 6 h 240"/>
                    <a:gd name="T48" fmla="*/ 6 w 229"/>
                    <a:gd name="T49" fmla="*/ 7 h 240"/>
                    <a:gd name="T50" fmla="*/ 5 w 229"/>
                    <a:gd name="T51" fmla="*/ 7 h 240"/>
                    <a:gd name="T52" fmla="*/ 3 w 229"/>
                    <a:gd name="T53" fmla="*/ 7 h 240"/>
                    <a:gd name="T54" fmla="*/ 2 w 229"/>
                    <a:gd name="T55" fmla="*/ 7 h 240"/>
                    <a:gd name="T56" fmla="*/ 2 w 229"/>
                    <a:gd name="T57" fmla="*/ 5 h 240"/>
                    <a:gd name="T58" fmla="*/ 1 w 229"/>
                    <a:gd name="T59" fmla="*/ 4 h 240"/>
                    <a:gd name="T60" fmla="*/ 1 w 229"/>
                    <a:gd name="T61" fmla="*/ 3 h 240"/>
                    <a:gd name="T62" fmla="*/ 2 w 229"/>
                    <a:gd name="T63" fmla="*/ 2 h 240"/>
                    <a:gd name="T64" fmla="*/ 2 w 229"/>
                    <a:gd name="T65" fmla="*/ 1 h 240"/>
                    <a:gd name="T66" fmla="*/ 3 w 229"/>
                    <a:gd name="T67" fmla="*/ 1 h 240"/>
                    <a:gd name="T68" fmla="*/ 4 w 229"/>
                    <a:gd name="T69" fmla="*/ 1 h 240"/>
                    <a:gd name="T70" fmla="*/ 4 w 229"/>
                    <a:gd name="T71" fmla="*/ 1 h 240"/>
                    <a:gd name="T72" fmla="*/ 5 w 229"/>
                    <a:gd name="T73" fmla="*/ 1 h 240"/>
                    <a:gd name="T74" fmla="*/ 5 w 229"/>
                    <a:gd name="T75" fmla="*/ 0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7" name="Freeform 12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2 w 281"/>
                    <a:gd name="T1" fmla="*/ 0 h 270"/>
                    <a:gd name="T2" fmla="*/ 1 w 281"/>
                    <a:gd name="T3" fmla="*/ 1 h 270"/>
                    <a:gd name="T4" fmla="*/ 1 w 281"/>
                    <a:gd name="T5" fmla="*/ 2 h 270"/>
                    <a:gd name="T6" fmla="*/ 0 w 281"/>
                    <a:gd name="T7" fmla="*/ 3 h 270"/>
                    <a:gd name="T8" fmla="*/ 0 w 281"/>
                    <a:gd name="T9" fmla="*/ 4 h 270"/>
                    <a:gd name="T10" fmla="*/ 0 w 281"/>
                    <a:gd name="T11" fmla="*/ 5 h 270"/>
                    <a:gd name="T12" fmla="*/ 1 w 281"/>
                    <a:gd name="T13" fmla="*/ 7 h 270"/>
                    <a:gd name="T14" fmla="*/ 1 w 281"/>
                    <a:gd name="T15" fmla="*/ 8 h 270"/>
                    <a:gd name="T16" fmla="*/ 2 w 281"/>
                    <a:gd name="T17" fmla="*/ 9 h 270"/>
                    <a:gd name="T18" fmla="*/ 4 w 281"/>
                    <a:gd name="T19" fmla="*/ 10 h 270"/>
                    <a:gd name="T20" fmla="*/ 5 w 281"/>
                    <a:gd name="T21" fmla="*/ 10 h 270"/>
                    <a:gd name="T22" fmla="*/ 7 w 281"/>
                    <a:gd name="T23" fmla="*/ 10 h 270"/>
                    <a:gd name="T24" fmla="*/ 8 w 281"/>
                    <a:gd name="T25" fmla="*/ 9 h 270"/>
                    <a:gd name="T26" fmla="*/ 9 w 281"/>
                    <a:gd name="T27" fmla="*/ 8 h 270"/>
                    <a:gd name="T28" fmla="*/ 10 w 281"/>
                    <a:gd name="T29" fmla="*/ 7 h 270"/>
                    <a:gd name="T30" fmla="*/ 10 w 281"/>
                    <a:gd name="T31" fmla="*/ 6 h 270"/>
                    <a:gd name="T32" fmla="*/ 10 w 281"/>
                    <a:gd name="T33" fmla="*/ 5 h 270"/>
                    <a:gd name="T34" fmla="*/ 10 w 281"/>
                    <a:gd name="T35" fmla="*/ 4 h 270"/>
                    <a:gd name="T36" fmla="*/ 9 w 281"/>
                    <a:gd name="T37" fmla="*/ 4 h 270"/>
                    <a:gd name="T38" fmla="*/ 9 w 281"/>
                    <a:gd name="T39" fmla="*/ 5 h 270"/>
                    <a:gd name="T40" fmla="*/ 9 w 281"/>
                    <a:gd name="T41" fmla="*/ 5 h 270"/>
                    <a:gd name="T42" fmla="*/ 9 w 281"/>
                    <a:gd name="T43" fmla="*/ 6 h 270"/>
                    <a:gd name="T44" fmla="*/ 8 w 281"/>
                    <a:gd name="T45" fmla="*/ 7 h 270"/>
                    <a:gd name="T46" fmla="*/ 7 w 281"/>
                    <a:gd name="T47" fmla="*/ 8 h 270"/>
                    <a:gd name="T48" fmla="*/ 6 w 281"/>
                    <a:gd name="T49" fmla="*/ 8 h 270"/>
                    <a:gd name="T50" fmla="*/ 4 w 281"/>
                    <a:gd name="T51" fmla="*/ 7 h 270"/>
                    <a:gd name="T52" fmla="*/ 2 w 281"/>
                    <a:gd name="T53" fmla="*/ 6 h 270"/>
                    <a:gd name="T54" fmla="*/ 1 w 281"/>
                    <a:gd name="T55" fmla="*/ 4 h 270"/>
                    <a:gd name="T56" fmla="*/ 2 w 281"/>
                    <a:gd name="T57" fmla="*/ 3 h 270"/>
                    <a:gd name="T58" fmla="*/ 2 w 281"/>
                    <a:gd name="T59" fmla="*/ 2 h 270"/>
                    <a:gd name="T60" fmla="*/ 3 w 281"/>
                    <a:gd name="T61" fmla="*/ 1 h 270"/>
                    <a:gd name="T62" fmla="*/ 4 w 281"/>
                    <a:gd name="T63" fmla="*/ 1 h 270"/>
                    <a:gd name="T64" fmla="*/ 4 w 281"/>
                    <a:gd name="T65" fmla="*/ 0 h 270"/>
                    <a:gd name="T66" fmla="*/ 3 w 281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8" name="Freeform 12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0 h 13"/>
                    <a:gd name="T2" fmla="*/ 0 w 15"/>
                    <a:gd name="T3" fmla="*/ 0 h 13"/>
                    <a:gd name="T4" fmla="*/ 0 w 15"/>
                    <a:gd name="T5" fmla="*/ 0 h 13"/>
                    <a:gd name="T6" fmla="*/ 0 w 15"/>
                    <a:gd name="T7" fmla="*/ 0 h 13"/>
                    <a:gd name="T8" fmla="*/ 0 w 15"/>
                    <a:gd name="T9" fmla="*/ 0 h 13"/>
                    <a:gd name="T10" fmla="*/ 0 w 15"/>
                    <a:gd name="T11" fmla="*/ 0 h 13"/>
                    <a:gd name="T12" fmla="*/ 1 w 15"/>
                    <a:gd name="T13" fmla="*/ 0 h 13"/>
                    <a:gd name="T14" fmla="*/ 1 w 15"/>
                    <a:gd name="T15" fmla="*/ 0 h 13"/>
                    <a:gd name="T16" fmla="*/ 1 w 15"/>
                    <a:gd name="T17" fmla="*/ 0 h 13"/>
                    <a:gd name="T18" fmla="*/ 1 w 15"/>
                    <a:gd name="T19" fmla="*/ 0 h 13"/>
                    <a:gd name="T20" fmla="*/ 1 w 15"/>
                    <a:gd name="T21" fmla="*/ 0 h 13"/>
                    <a:gd name="T22" fmla="*/ 0 w 15"/>
                    <a:gd name="T23" fmla="*/ 0 h 13"/>
                    <a:gd name="T24" fmla="*/ 0 w 15"/>
                    <a:gd name="T25" fmla="*/ 0 h 13"/>
                    <a:gd name="T26" fmla="*/ 0 w 15"/>
                    <a:gd name="T27" fmla="*/ 0 h 13"/>
                    <a:gd name="T28" fmla="*/ 0 w 15"/>
                    <a:gd name="T29" fmla="*/ 0 h 13"/>
                    <a:gd name="T30" fmla="*/ 0 w 15"/>
                    <a:gd name="T31" fmla="*/ 0 h 13"/>
                    <a:gd name="T32" fmla="*/ 0 w 15"/>
                    <a:gd name="T33" fmla="*/ 0 h 13"/>
                    <a:gd name="T34" fmla="*/ 0 w 15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9" name="Freeform 12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 h 17"/>
                    <a:gd name="T4" fmla="*/ 0 w 17"/>
                    <a:gd name="T5" fmla="*/ 1 h 17"/>
                    <a:gd name="T6" fmla="*/ 0 w 17"/>
                    <a:gd name="T7" fmla="*/ 1 h 17"/>
                    <a:gd name="T8" fmla="*/ 0 w 17"/>
                    <a:gd name="T9" fmla="*/ 1 h 17"/>
                    <a:gd name="T10" fmla="*/ 1 w 17"/>
                    <a:gd name="T11" fmla="*/ 1 h 17"/>
                    <a:gd name="T12" fmla="*/ 1 w 17"/>
                    <a:gd name="T13" fmla="*/ 1 h 17"/>
                    <a:gd name="T14" fmla="*/ 1 w 17"/>
                    <a:gd name="T15" fmla="*/ 1 h 17"/>
                    <a:gd name="T16" fmla="*/ 1 w 17"/>
                    <a:gd name="T17" fmla="*/ 0 h 17"/>
                    <a:gd name="T18" fmla="*/ 1 w 17"/>
                    <a:gd name="T19" fmla="*/ 0 h 17"/>
                    <a:gd name="T20" fmla="*/ 1 w 17"/>
                    <a:gd name="T21" fmla="*/ 0 h 17"/>
                    <a:gd name="T22" fmla="*/ 1 w 17"/>
                    <a:gd name="T23" fmla="*/ 0 h 17"/>
                    <a:gd name="T24" fmla="*/ 0 w 17"/>
                    <a:gd name="T25" fmla="*/ 0 h 17"/>
                    <a:gd name="T26" fmla="*/ 0 w 17"/>
                    <a:gd name="T27" fmla="*/ 0 h 17"/>
                    <a:gd name="T28" fmla="*/ 0 w 17"/>
                    <a:gd name="T29" fmla="*/ 0 h 17"/>
                    <a:gd name="T30" fmla="*/ 0 w 17"/>
                    <a:gd name="T31" fmla="*/ 0 h 17"/>
                    <a:gd name="T32" fmla="*/ 0 w 17"/>
                    <a:gd name="T33" fmla="*/ 0 h 17"/>
                    <a:gd name="T34" fmla="*/ 0 w 17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0" name="Freeform 12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w 9"/>
                    <a:gd name="T11" fmla="*/ 0 h 9"/>
                    <a:gd name="T12" fmla="*/ 0 w 9"/>
                    <a:gd name="T13" fmla="*/ 0 h 9"/>
                    <a:gd name="T14" fmla="*/ 0 w 9"/>
                    <a:gd name="T15" fmla="*/ 0 h 9"/>
                    <a:gd name="T16" fmla="*/ 0 w 9"/>
                    <a:gd name="T17" fmla="*/ 0 h 9"/>
                    <a:gd name="T18" fmla="*/ 0 w 9"/>
                    <a:gd name="T19" fmla="*/ 0 h 9"/>
                    <a:gd name="T20" fmla="*/ 0 w 9"/>
                    <a:gd name="T21" fmla="*/ 0 h 9"/>
                    <a:gd name="T22" fmla="*/ 0 w 9"/>
                    <a:gd name="T23" fmla="*/ 0 h 9"/>
                    <a:gd name="T24" fmla="*/ 0 w 9"/>
                    <a:gd name="T25" fmla="*/ 0 h 9"/>
                    <a:gd name="T26" fmla="*/ 0 w 9"/>
                    <a:gd name="T27" fmla="*/ 0 h 9"/>
                    <a:gd name="T28" fmla="*/ 0 w 9"/>
                    <a:gd name="T29" fmla="*/ 0 h 9"/>
                    <a:gd name="T30" fmla="*/ 0 w 9"/>
                    <a:gd name="T31" fmla="*/ 0 h 9"/>
                    <a:gd name="T32" fmla="*/ 0 w 9"/>
                    <a:gd name="T33" fmla="*/ 0 h 9"/>
                    <a:gd name="T34" fmla="*/ 0 w 9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1" name="Freeform 12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0 h 8"/>
                    <a:gd name="T18" fmla="*/ 0 w 7"/>
                    <a:gd name="T19" fmla="*/ 0 h 8"/>
                    <a:gd name="T20" fmla="*/ 0 w 7"/>
                    <a:gd name="T21" fmla="*/ 0 h 8"/>
                    <a:gd name="T22" fmla="*/ 0 w 7"/>
                    <a:gd name="T23" fmla="*/ 0 h 8"/>
                    <a:gd name="T24" fmla="*/ 0 w 7"/>
                    <a:gd name="T25" fmla="*/ 0 h 8"/>
                    <a:gd name="T26" fmla="*/ 0 w 7"/>
                    <a:gd name="T27" fmla="*/ 0 h 8"/>
                    <a:gd name="T28" fmla="*/ 0 w 7"/>
                    <a:gd name="T29" fmla="*/ 0 h 8"/>
                    <a:gd name="T30" fmla="*/ 0 w 7"/>
                    <a:gd name="T31" fmla="*/ 0 h 8"/>
                    <a:gd name="T32" fmla="*/ 0 w 7"/>
                    <a:gd name="T33" fmla="*/ 0 h 8"/>
                    <a:gd name="T34" fmla="*/ 0 w 7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2" name="Freeform 12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0 h 9"/>
                    <a:gd name="T2" fmla="*/ 0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0 w 7"/>
                    <a:gd name="T13" fmla="*/ 0 h 9"/>
                    <a:gd name="T14" fmla="*/ 0 w 7"/>
                    <a:gd name="T15" fmla="*/ 0 h 9"/>
                    <a:gd name="T16" fmla="*/ 0 w 7"/>
                    <a:gd name="T17" fmla="*/ 0 h 9"/>
                    <a:gd name="T18" fmla="*/ 0 w 7"/>
                    <a:gd name="T19" fmla="*/ 0 h 9"/>
                    <a:gd name="T20" fmla="*/ 0 w 7"/>
                    <a:gd name="T21" fmla="*/ 0 h 9"/>
                    <a:gd name="T22" fmla="*/ 0 w 7"/>
                    <a:gd name="T23" fmla="*/ 0 h 9"/>
                    <a:gd name="T24" fmla="*/ 0 w 7"/>
                    <a:gd name="T25" fmla="*/ 0 h 9"/>
                    <a:gd name="T26" fmla="*/ 0 w 7"/>
                    <a:gd name="T27" fmla="*/ 0 h 9"/>
                    <a:gd name="T28" fmla="*/ 0 w 7"/>
                    <a:gd name="T29" fmla="*/ 0 h 9"/>
                    <a:gd name="T30" fmla="*/ 0 w 7"/>
                    <a:gd name="T31" fmla="*/ 0 h 9"/>
                    <a:gd name="T32" fmla="*/ 0 w 7"/>
                    <a:gd name="T33" fmla="*/ 0 h 9"/>
                    <a:gd name="T34" fmla="*/ 0 w 7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3" name="Freeform 12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0 h 20"/>
                    <a:gd name="T2" fmla="*/ 0 w 20"/>
                    <a:gd name="T3" fmla="*/ 0 h 20"/>
                    <a:gd name="T4" fmla="*/ 0 w 20"/>
                    <a:gd name="T5" fmla="*/ 1 h 20"/>
                    <a:gd name="T6" fmla="*/ 0 w 20"/>
                    <a:gd name="T7" fmla="*/ 1 h 20"/>
                    <a:gd name="T8" fmla="*/ 0 w 20"/>
                    <a:gd name="T9" fmla="*/ 1 h 20"/>
                    <a:gd name="T10" fmla="*/ 1 w 20"/>
                    <a:gd name="T11" fmla="*/ 1 h 20"/>
                    <a:gd name="T12" fmla="*/ 1 w 20"/>
                    <a:gd name="T13" fmla="*/ 1 h 20"/>
                    <a:gd name="T14" fmla="*/ 1 w 20"/>
                    <a:gd name="T15" fmla="*/ 0 h 20"/>
                    <a:gd name="T16" fmla="*/ 1 w 20"/>
                    <a:gd name="T17" fmla="*/ 0 h 20"/>
                    <a:gd name="T18" fmla="*/ 1 w 20"/>
                    <a:gd name="T19" fmla="*/ 0 h 20"/>
                    <a:gd name="T20" fmla="*/ 1 w 20"/>
                    <a:gd name="T21" fmla="*/ 0 h 20"/>
                    <a:gd name="T22" fmla="*/ 1 w 20"/>
                    <a:gd name="T23" fmla="*/ 0 h 20"/>
                    <a:gd name="T24" fmla="*/ 0 w 20"/>
                    <a:gd name="T25" fmla="*/ 0 h 20"/>
                    <a:gd name="T26" fmla="*/ 0 w 20"/>
                    <a:gd name="T27" fmla="*/ 0 h 20"/>
                    <a:gd name="T28" fmla="*/ 0 w 20"/>
                    <a:gd name="T29" fmla="*/ 0 h 20"/>
                    <a:gd name="T30" fmla="*/ 0 w 20"/>
                    <a:gd name="T31" fmla="*/ 0 h 20"/>
                    <a:gd name="T32" fmla="*/ 0 w 20"/>
                    <a:gd name="T33" fmla="*/ 0 h 20"/>
                    <a:gd name="T34" fmla="*/ 0 w 20"/>
                    <a:gd name="T35" fmla="*/ 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4" name="Freeform 12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0 h 13"/>
                    <a:gd name="T2" fmla="*/ 0 w 12"/>
                    <a:gd name="T3" fmla="*/ 0 h 13"/>
                    <a:gd name="T4" fmla="*/ 0 w 12"/>
                    <a:gd name="T5" fmla="*/ 0 h 13"/>
                    <a:gd name="T6" fmla="*/ 0 w 12"/>
                    <a:gd name="T7" fmla="*/ 0 h 13"/>
                    <a:gd name="T8" fmla="*/ 0 w 12"/>
                    <a:gd name="T9" fmla="*/ 0 h 13"/>
                    <a:gd name="T10" fmla="*/ 0 w 12"/>
                    <a:gd name="T11" fmla="*/ 0 h 13"/>
                    <a:gd name="T12" fmla="*/ 0 w 12"/>
                    <a:gd name="T13" fmla="*/ 0 h 13"/>
                    <a:gd name="T14" fmla="*/ 0 w 12"/>
                    <a:gd name="T15" fmla="*/ 0 h 13"/>
                    <a:gd name="T16" fmla="*/ 0 w 12"/>
                    <a:gd name="T17" fmla="*/ 0 h 13"/>
                    <a:gd name="T18" fmla="*/ 0 w 12"/>
                    <a:gd name="T19" fmla="*/ 0 h 13"/>
                    <a:gd name="T20" fmla="*/ 0 w 12"/>
                    <a:gd name="T21" fmla="*/ 0 h 13"/>
                    <a:gd name="T22" fmla="*/ 0 w 12"/>
                    <a:gd name="T23" fmla="*/ 0 h 13"/>
                    <a:gd name="T24" fmla="*/ 0 w 12"/>
                    <a:gd name="T25" fmla="*/ 0 h 13"/>
                    <a:gd name="T26" fmla="*/ 0 w 12"/>
                    <a:gd name="T27" fmla="*/ 0 h 13"/>
                    <a:gd name="T28" fmla="*/ 0 w 12"/>
                    <a:gd name="T29" fmla="*/ 0 h 13"/>
                    <a:gd name="T30" fmla="*/ 0 w 12"/>
                    <a:gd name="T31" fmla="*/ 0 h 13"/>
                    <a:gd name="T32" fmla="*/ 0 w 12"/>
                    <a:gd name="T33" fmla="*/ 0 h 13"/>
                    <a:gd name="T34" fmla="*/ 0 w 12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5" name="Freeform 13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1 w 13"/>
                    <a:gd name="T13" fmla="*/ 0 h 12"/>
                    <a:gd name="T14" fmla="*/ 1 w 13"/>
                    <a:gd name="T15" fmla="*/ 0 h 12"/>
                    <a:gd name="T16" fmla="*/ 1 w 13"/>
                    <a:gd name="T17" fmla="*/ 0 h 12"/>
                    <a:gd name="T18" fmla="*/ 1 w 13"/>
                    <a:gd name="T19" fmla="*/ 0 h 12"/>
                    <a:gd name="T20" fmla="*/ 1 w 13"/>
                    <a:gd name="T21" fmla="*/ 0 h 12"/>
                    <a:gd name="T22" fmla="*/ 0 w 13"/>
                    <a:gd name="T23" fmla="*/ 0 h 12"/>
                    <a:gd name="T24" fmla="*/ 0 w 13"/>
                    <a:gd name="T25" fmla="*/ 0 h 12"/>
                    <a:gd name="T26" fmla="*/ 0 w 13"/>
                    <a:gd name="T27" fmla="*/ 0 h 12"/>
                    <a:gd name="T28" fmla="*/ 0 w 13"/>
                    <a:gd name="T29" fmla="*/ 0 h 12"/>
                    <a:gd name="T30" fmla="*/ 0 w 13"/>
                    <a:gd name="T31" fmla="*/ 0 h 12"/>
                    <a:gd name="T32" fmla="*/ 0 w 13"/>
                    <a:gd name="T33" fmla="*/ 0 h 12"/>
                    <a:gd name="T34" fmla="*/ 0 w 13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6" name="Freeform 13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0 w 8"/>
                    <a:gd name="T5" fmla="*/ 0 h 7"/>
                    <a:gd name="T6" fmla="*/ 0 w 8"/>
                    <a:gd name="T7" fmla="*/ 0 h 7"/>
                    <a:gd name="T8" fmla="*/ 0 w 8"/>
                    <a:gd name="T9" fmla="*/ 0 h 7"/>
                    <a:gd name="T10" fmla="*/ 0 w 8"/>
                    <a:gd name="T11" fmla="*/ 0 h 7"/>
                    <a:gd name="T12" fmla="*/ 0 w 8"/>
                    <a:gd name="T13" fmla="*/ 0 h 7"/>
                    <a:gd name="T14" fmla="*/ 0 w 8"/>
                    <a:gd name="T15" fmla="*/ 0 h 7"/>
                    <a:gd name="T16" fmla="*/ 0 w 8"/>
                    <a:gd name="T17" fmla="*/ 0 h 7"/>
                    <a:gd name="T18" fmla="*/ 0 w 8"/>
                    <a:gd name="T19" fmla="*/ 0 h 7"/>
                    <a:gd name="T20" fmla="*/ 0 w 8"/>
                    <a:gd name="T21" fmla="*/ 0 h 7"/>
                    <a:gd name="T22" fmla="*/ 0 w 8"/>
                    <a:gd name="T23" fmla="*/ 0 h 7"/>
                    <a:gd name="T24" fmla="*/ 0 w 8"/>
                    <a:gd name="T25" fmla="*/ 0 h 7"/>
                    <a:gd name="T26" fmla="*/ 0 w 8"/>
                    <a:gd name="T27" fmla="*/ 0 h 7"/>
                    <a:gd name="T28" fmla="*/ 0 w 8"/>
                    <a:gd name="T29" fmla="*/ 0 h 7"/>
                    <a:gd name="T30" fmla="*/ 0 w 8"/>
                    <a:gd name="T31" fmla="*/ 0 h 7"/>
                    <a:gd name="T32" fmla="*/ 0 w 8"/>
                    <a:gd name="T33" fmla="*/ 0 h 7"/>
                    <a:gd name="T34" fmla="*/ 0 w 8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7" name="Freeform 13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0 h 8"/>
                    <a:gd name="T18" fmla="*/ 0 w 7"/>
                    <a:gd name="T19" fmla="*/ 0 h 8"/>
                    <a:gd name="T20" fmla="*/ 0 w 7"/>
                    <a:gd name="T21" fmla="*/ 0 h 8"/>
                    <a:gd name="T22" fmla="*/ 0 w 7"/>
                    <a:gd name="T23" fmla="*/ 0 h 8"/>
                    <a:gd name="T24" fmla="*/ 0 w 7"/>
                    <a:gd name="T25" fmla="*/ 0 h 8"/>
                    <a:gd name="T26" fmla="*/ 0 w 7"/>
                    <a:gd name="T27" fmla="*/ 0 h 8"/>
                    <a:gd name="T28" fmla="*/ 0 w 7"/>
                    <a:gd name="T29" fmla="*/ 0 h 8"/>
                    <a:gd name="T30" fmla="*/ 0 w 7"/>
                    <a:gd name="T31" fmla="*/ 0 h 8"/>
                    <a:gd name="T32" fmla="*/ 0 w 7"/>
                    <a:gd name="T33" fmla="*/ 0 h 8"/>
                    <a:gd name="T34" fmla="*/ 0 w 7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8" name="Freeform 13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0 h 17"/>
                    <a:gd name="T2" fmla="*/ 0 w 16"/>
                    <a:gd name="T3" fmla="*/ 0 h 17"/>
                    <a:gd name="T4" fmla="*/ 0 w 16"/>
                    <a:gd name="T5" fmla="*/ 1 h 17"/>
                    <a:gd name="T6" fmla="*/ 0 w 16"/>
                    <a:gd name="T7" fmla="*/ 1 h 17"/>
                    <a:gd name="T8" fmla="*/ 0 w 16"/>
                    <a:gd name="T9" fmla="*/ 1 h 17"/>
                    <a:gd name="T10" fmla="*/ 1 w 16"/>
                    <a:gd name="T11" fmla="*/ 1 h 17"/>
                    <a:gd name="T12" fmla="*/ 1 w 16"/>
                    <a:gd name="T13" fmla="*/ 1 h 17"/>
                    <a:gd name="T14" fmla="*/ 1 w 16"/>
                    <a:gd name="T15" fmla="*/ 0 h 17"/>
                    <a:gd name="T16" fmla="*/ 1 w 16"/>
                    <a:gd name="T17" fmla="*/ 0 h 17"/>
                    <a:gd name="T18" fmla="*/ 1 w 16"/>
                    <a:gd name="T19" fmla="*/ 0 h 17"/>
                    <a:gd name="T20" fmla="*/ 1 w 16"/>
                    <a:gd name="T21" fmla="*/ 0 h 17"/>
                    <a:gd name="T22" fmla="*/ 1 w 16"/>
                    <a:gd name="T23" fmla="*/ 0 h 17"/>
                    <a:gd name="T24" fmla="*/ 0 w 16"/>
                    <a:gd name="T25" fmla="*/ 0 h 17"/>
                    <a:gd name="T26" fmla="*/ 0 w 16"/>
                    <a:gd name="T27" fmla="*/ 0 h 17"/>
                    <a:gd name="T28" fmla="*/ 0 w 16"/>
                    <a:gd name="T29" fmla="*/ 0 h 17"/>
                    <a:gd name="T30" fmla="*/ 0 w 16"/>
                    <a:gd name="T31" fmla="*/ 0 h 17"/>
                    <a:gd name="T32" fmla="*/ 0 w 16"/>
                    <a:gd name="T33" fmla="*/ 0 h 17"/>
                    <a:gd name="T34" fmla="*/ 0 w 16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9" name="Freeform 13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0 w 12"/>
                    <a:gd name="T5" fmla="*/ 0 h 12"/>
                    <a:gd name="T6" fmla="*/ 0 w 12"/>
                    <a:gd name="T7" fmla="*/ 0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0 h 12"/>
                    <a:gd name="T20" fmla="*/ 0 w 12"/>
                    <a:gd name="T21" fmla="*/ 0 h 12"/>
                    <a:gd name="T22" fmla="*/ 0 w 12"/>
                    <a:gd name="T23" fmla="*/ 0 h 12"/>
                    <a:gd name="T24" fmla="*/ 0 w 12"/>
                    <a:gd name="T25" fmla="*/ 0 h 12"/>
                    <a:gd name="T26" fmla="*/ 0 w 12"/>
                    <a:gd name="T27" fmla="*/ 0 h 12"/>
                    <a:gd name="T28" fmla="*/ 0 w 12"/>
                    <a:gd name="T29" fmla="*/ 0 h 12"/>
                    <a:gd name="T30" fmla="*/ 0 w 12"/>
                    <a:gd name="T31" fmla="*/ 0 h 12"/>
                    <a:gd name="T32" fmla="*/ 0 w 12"/>
                    <a:gd name="T33" fmla="*/ 0 h 12"/>
                    <a:gd name="T34" fmla="*/ 0 w 12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0" name="Freeform 13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0 w 74"/>
                    <a:gd name="T1" fmla="*/ 2 h 75"/>
                    <a:gd name="T2" fmla="*/ 1 w 74"/>
                    <a:gd name="T3" fmla="*/ 3 h 75"/>
                    <a:gd name="T4" fmla="*/ 1 w 74"/>
                    <a:gd name="T5" fmla="*/ 3 h 75"/>
                    <a:gd name="T6" fmla="*/ 1 w 74"/>
                    <a:gd name="T7" fmla="*/ 3 h 75"/>
                    <a:gd name="T8" fmla="*/ 1 w 74"/>
                    <a:gd name="T9" fmla="*/ 3 h 75"/>
                    <a:gd name="T10" fmla="*/ 1 w 74"/>
                    <a:gd name="T11" fmla="*/ 3 h 75"/>
                    <a:gd name="T12" fmla="*/ 2 w 74"/>
                    <a:gd name="T13" fmla="*/ 3 h 75"/>
                    <a:gd name="T14" fmla="*/ 2 w 74"/>
                    <a:gd name="T15" fmla="*/ 3 h 75"/>
                    <a:gd name="T16" fmla="*/ 2 w 74"/>
                    <a:gd name="T17" fmla="*/ 2 h 75"/>
                    <a:gd name="T18" fmla="*/ 2 w 74"/>
                    <a:gd name="T19" fmla="*/ 2 h 75"/>
                    <a:gd name="T20" fmla="*/ 3 w 74"/>
                    <a:gd name="T21" fmla="*/ 2 h 75"/>
                    <a:gd name="T22" fmla="*/ 3 w 74"/>
                    <a:gd name="T23" fmla="*/ 2 h 75"/>
                    <a:gd name="T24" fmla="*/ 3 w 74"/>
                    <a:gd name="T25" fmla="*/ 2 h 75"/>
                    <a:gd name="T26" fmla="*/ 2 w 74"/>
                    <a:gd name="T27" fmla="*/ 1 h 75"/>
                    <a:gd name="T28" fmla="*/ 2 w 74"/>
                    <a:gd name="T29" fmla="*/ 1 h 75"/>
                    <a:gd name="T30" fmla="*/ 1 w 74"/>
                    <a:gd name="T31" fmla="*/ 2 h 75"/>
                    <a:gd name="T32" fmla="*/ 1 w 74"/>
                    <a:gd name="T33" fmla="*/ 2 h 75"/>
                    <a:gd name="T34" fmla="*/ 1 w 74"/>
                    <a:gd name="T35" fmla="*/ 2 h 75"/>
                    <a:gd name="T36" fmla="*/ 1 w 74"/>
                    <a:gd name="T37" fmla="*/ 1 h 75"/>
                    <a:gd name="T38" fmla="*/ 0 w 74"/>
                    <a:gd name="T39" fmla="*/ 0 h 75"/>
                    <a:gd name="T40" fmla="*/ 0 w 74"/>
                    <a:gd name="T41" fmla="*/ 0 h 75"/>
                    <a:gd name="T42" fmla="*/ 0 w 74"/>
                    <a:gd name="T43" fmla="*/ 1 h 75"/>
                    <a:gd name="T44" fmla="*/ 0 w 74"/>
                    <a:gd name="T45" fmla="*/ 1 h 75"/>
                    <a:gd name="T46" fmla="*/ 0 w 74"/>
                    <a:gd name="T47" fmla="*/ 2 h 75"/>
                    <a:gd name="T48" fmla="*/ 0 w 74"/>
                    <a:gd name="T49" fmla="*/ 2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1" name="Freeform 13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1 w 69"/>
                    <a:gd name="T1" fmla="*/ 2 h 59"/>
                    <a:gd name="T2" fmla="*/ 1 w 69"/>
                    <a:gd name="T3" fmla="*/ 2 h 59"/>
                    <a:gd name="T4" fmla="*/ 1 w 69"/>
                    <a:gd name="T5" fmla="*/ 2 h 59"/>
                    <a:gd name="T6" fmla="*/ 2 w 69"/>
                    <a:gd name="T7" fmla="*/ 2 h 59"/>
                    <a:gd name="T8" fmla="*/ 2 w 69"/>
                    <a:gd name="T9" fmla="*/ 2 h 59"/>
                    <a:gd name="T10" fmla="*/ 2 w 69"/>
                    <a:gd name="T11" fmla="*/ 2 h 59"/>
                    <a:gd name="T12" fmla="*/ 3 w 69"/>
                    <a:gd name="T13" fmla="*/ 2 h 59"/>
                    <a:gd name="T14" fmla="*/ 3 w 69"/>
                    <a:gd name="T15" fmla="*/ 2 h 59"/>
                    <a:gd name="T16" fmla="*/ 2 w 69"/>
                    <a:gd name="T17" fmla="*/ 1 h 59"/>
                    <a:gd name="T18" fmla="*/ 2 w 69"/>
                    <a:gd name="T19" fmla="*/ 1 h 59"/>
                    <a:gd name="T20" fmla="*/ 2 w 69"/>
                    <a:gd name="T21" fmla="*/ 1 h 59"/>
                    <a:gd name="T22" fmla="*/ 1 w 69"/>
                    <a:gd name="T23" fmla="*/ 1 h 59"/>
                    <a:gd name="T24" fmla="*/ 1 w 69"/>
                    <a:gd name="T25" fmla="*/ 2 h 59"/>
                    <a:gd name="T26" fmla="*/ 1 w 69"/>
                    <a:gd name="T27" fmla="*/ 1 h 59"/>
                    <a:gd name="T28" fmla="*/ 1 w 69"/>
                    <a:gd name="T29" fmla="*/ 0 h 59"/>
                    <a:gd name="T30" fmla="*/ 1 w 69"/>
                    <a:gd name="T31" fmla="*/ 0 h 59"/>
                    <a:gd name="T32" fmla="*/ 0 w 69"/>
                    <a:gd name="T33" fmla="*/ 0 h 59"/>
                    <a:gd name="T34" fmla="*/ 0 w 69"/>
                    <a:gd name="T35" fmla="*/ 1 h 59"/>
                    <a:gd name="T36" fmla="*/ 0 w 69"/>
                    <a:gd name="T37" fmla="*/ 2 h 59"/>
                    <a:gd name="T38" fmla="*/ 1 w 69"/>
                    <a:gd name="T39" fmla="*/ 2 h 59"/>
                    <a:gd name="T40" fmla="*/ 1 w 69"/>
                    <a:gd name="T41" fmla="*/ 2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2" name="Freeform 13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0 w 69"/>
                    <a:gd name="T1" fmla="*/ 2 h 60"/>
                    <a:gd name="T2" fmla="*/ 1 w 69"/>
                    <a:gd name="T3" fmla="*/ 2 h 60"/>
                    <a:gd name="T4" fmla="*/ 1 w 69"/>
                    <a:gd name="T5" fmla="*/ 2 h 60"/>
                    <a:gd name="T6" fmla="*/ 1 w 69"/>
                    <a:gd name="T7" fmla="*/ 2 h 60"/>
                    <a:gd name="T8" fmla="*/ 1 w 69"/>
                    <a:gd name="T9" fmla="*/ 2 h 60"/>
                    <a:gd name="T10" fmla="*/ 2 w 69"/>
                    <a:gd name="T11" fmla="*/ 2 h 60"/>
                    <a:gd name="T12" fmla="*/ 2 w 69"/>
                    <a:gd name="T13" fmla="*/ 2 h 60"/>
                    <a:gd name="T14" fmla="*/ 2 w 69"/>
                    <a:gd name="T15" fmla="*/ 2 h 60"/>
                    <a:gd name="T16" fmla="*/ 2 w 69"/>
                    <a:gd name="T17" fmla="*/ 2 h 60"/>
                    <a:gd name="T18" fmla="*/ 2 w 69"/>
                    <a:gd name="T19" fmla="*/ 2 h 60"/>
                    <a:gd name="T20" fmla="*/ 2 w 69"/>
                    <a:gd name="T21" fmla="*/ 2 h 60"/>
                    <a:gd name="T22" fmla="*/ 3 w 69"/>
                    <a:gd name="T23" fmla="*/ 2 h 60"/>
                    <a:gd name="T24" fmla="*/ 2 w 69"/>
                    <a:gd name="T25" fmla="*/ 1 h 60"/>
                    <a:gd name="T26" fmla="*/ 2 w 69"/>
                    <a:gd name="T27" fmla="*/ 1 h 60"/>
                    <a:gd name="T28" fmla="*/ 2 w 69"/>
                    <a:gd name="T29" fmla="*/ 1 h 60"/>
                    <a:gd name="T30" fmla="*/ 1 w 69"/>
                    <a:gd name="T31" fmla="*/ 1 h 60"/>
                    <a:gd name="T32" fmla="*/ 1 w 69"/>
                    <a:gd name="T33" fmla="*/ 1 h 60"/>
                    <a:gd name="T34" fmla="*/ 1 w 69"/>
                    <a:gd name="T35" fmla="*/ 1 h 60"/>
                    <a:gd name="T36" fmla="*/ 1 w 69"/>
                    <a:gd name="T37" fmla="*/ 1 h 60"/>
                    <a:gd name="T38" fmla="*/ 0 w 69"/>
                    <a:gd name="T39" fmla="*/ 0 h 60"/>
                    <a:gd name="T40" fmla="*/ 0 w 69"/>
                    <a:gd name="T41" fmla="*/ 0 h 60"/>
                    <a:gd name="T42" fmla="*/ 0 w 69"/>
                    <a:gd name="T43" fmla="*/ 1 h 60"/>
                    <a:gd name="T44" fmla="*/ 0 w 69"/>
                    <a:gd name="T45" fmla="*/ 1 h 60"/>
                    <a:gd name="T46" fmla="*/ 0 w 69"/>
                    <a:gd name="T47" fmla="*/ 2 h 60"/>
                    <a:gd name="T48" fmla="*/ 0 w 69"/>
                    <a:gd name="T49" fmla="*/ 2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3" name="Freeform 13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0 w 75"/>
                    <a:gd name="T1" fmla="*/ 2 h 48"/>
                    <a:gd name="T2" fmla="*/ 1 w 75"/>
                    <a:gd name="T3" fmla="*/ 2 h 48"/>
                    <a:gd name="T4" fmla="*/ 1 w 75"/>
                    <a:gd name="T5" fmla="*/ 2 h 48"/>
                    <a:gd name="T6" fmla="*/ 2 w 75"/>
                    <a:gd name="T7" fmla="*/ 2 h 48"/>
                    <a:gd name="T8" fmla="*/ 2 w 75"/>
                    <a:gd name="T9" fmla="*/ 2 h 48"/>
                    <a:gd name="T10" fmla="*/ 2 w 75"/>
                    <a:gd name="T11" fmla="*/ 2 h 48"/>
                    <a:gd name="T12" fmla="*/ 3 w 75"/>
                    <a:gd name="T13" fmla="*/ 1 h 48"/>
                    <a:gd name="T14" fmla="*/ 3 w 75"/>
                    <a:gd name="T15" fmla="*/ 1 h 48"/>
                    <a:gd name="T16" fmla="*/ 3 w 75"/>
                    <a:gd name="T17" fmla="*/ 1 h 48"/>
                    <a:gd name="T18" fmla="*/ 2 w 75"/>
                    <a:gd name="T19" fmla="*/ 1 h 48"/>
                    <a:gd name="T20" fmla="*/ 2 w 75"/>
                    <a:gd name="T21" fmla="*/ 1 h 48"/>
                    <a:gd name="T22" fmla="*/ 2 w 75"/>
                    <a:gd name="T23" fmla="*/ 1 h 48"/>
                    <a:gd name="T24" fmla="*/ 2 w 75"/>
                    <a:gd name="T25" fmla="*/ 1 h 48"/>
                    <a:gd name="T26" fmla="*/ 1 w 75"/>
                    <a:gd name="T27" fmla="*/ 1 h 48"/>
                    <a:gd name="T28" fmla="*/ 1 w 75"/>
                    <a:gd name="T29" fmla="*/ 1 h 48"/>
                    <a:gd name="T30" fmla="*/ 1 w 75"/>
                    <a:gd name="T31" fmla="*/ 1 h 48"/>
                    <a:gd name="T32" fmla="*/ 1 w 75"/>
                    <a:gd name="T33" fmla="*/ 1 h 48"/>
                    <a:gd name="T34" fmla="*/ 1 w 75"/>
                    <a:gd name="T35" fmla="*/ 1 h 48"/>
                    <a:gd name="T36" fmla="*/ 1 w 75"/>
                    <a:gd name="T37" fmla="*/ 0 h 48"/>
                    <a:gd name="T38" fmla="*/ 1 w 75"/>
                    <a:gd name="T39" fmla="*/ 0 h 48"/>
                    <a:gd name="T40" fmla="*/ 1 w 75"/>
                    <a:gd name="T41" fmla="*/ 0 h 48"/>
                    <a:gd name="T42" fmla="*/ 0 w 75"/>
                    <a:gd name="T43" fmla="*/ 0 h 48"/>
                    <a:gd name="T44" fmla="*/ 0 w 75"/>
                    <a:gd name="T45" fmla="*/ 0 h 48"/>
                    <a:gd name="T46" fmla="*/ 0 w 75"/>
                    <a:gd name="T47" fmla="*/ 0 h 48"/>
                    <a:gd name="T48" fmla="*/ 0 w 75"/>
                    <a:gd name="T49" fmla="*/ 0 h 48"/>
                    <a:gd name="T50" fmla="*/ 0 w 75"/>
                    <a:gd name="T51" fmla="*/ 0 h 48"/>
                    <a:gd name="T52" fmla="*/ 0 w 75"/>
                    <a:gd name="T53" fmla="*/ 1 h 48"/>
                    <a:gd name="T54" fmla="*/ 0 w 75"/>
                    <a:gd name="T55" fmla="*/ 1 h 48"/>
                    <a:gd name="T56" fmla="*/ 0 w 75"/>
                    <a:gd name="T57" fmla="*/ 2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4" name="Freeform 13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1 w 63"/>
                    <a:gd name="T1" fmla="*/ 2 h 57"/>
                    <a:gd name="T2" fmla="*/ 1 w 63"/>
                    <a:gd name="T3" fmla="*/ 2 h 57"/>
                    <a:gd name="T4" fmla="*/ 1 w 63"/>
                    <a:gd name="T5" fmla="*/ 2 h 57"/>
                    <a:gd name="T6" fmla="*/ 2 w 63"/>
                    <a:gd name="T7" fmla="*/ 2 h 57"/>
                    <a:gd name="T8" fmla="*/ 2 w 63"/>
                    <a:gd name="T9" fmla="*/ 2 h 57"/>
                    <a:gd name="T10" fmla="*/ 2 w 63"/>
                    <a:gd name="T11" fmla="*/ 2 h 57"/>
                    <a:gd name="T12" fmla="*/ 2 w 63"/>
                    <a:gd name="T13" fmla="*/ 2 h 57"/>
                    <a:gd name="T14" fmla="*/ 2 w 63"/>
                    <a:gd name="T15" fmla="*/ 2 h 57"/>
                    <a:gd name="T16" fmla="*/ 2 w 63"/>
                    <a:gd name="T17" fmla="*/ 1 h 57"/>
                    <a:gd name="T18" fmla="*/ 2 w 63"/>
                    <a:gd name="T19" fmla="*/ 1 h 57"/>
                    <a:gd name="T20" fmla="*/ 2 w 63"/>
                    <a:gd name="T21" fmla="*/ 1 h 57"/>
                    <a:gd name="T22" fmla="*/ 2 w 63"/>
                    <a:gd name="T23" fmla="*/ 1 h 57"/>
                    <a:gd name="T24" fmla="*/ 2 w 63"/>
                    <a:gd name="T25" fmla="*/ 1 h 57"/>
                    <a:gd name="T26" fmla="*/ 1 w 63"/>
                    <a:gd name="T27" fmla="*/ 1 h 57"/>
                    <a:gd name="T28" fmla="*/ 1 w 63"/>
                    <a:gd name="T29" fmla="*/ 1 h 57"/>
                    <a:gd name="T30" fmla="*/ 1 w 63"/>
                    <a:gd name="T31" fmla="*/ 1 h 57"/>
                    <a:gd name="T32" fmla="*/ 1 w 63"/>
                    <a:gd name="T33" fmla="*/ 1 h 57"/>
                    <a:gd name="T34" fmla="*/ 1 w 63"/>
                    <a:gd name="T35" fmla="*/ 1 h 57"/>
                    <a:gd name="T36" fmla="*/ 1 w 63"/>
                    <a:gd name="T37" fmla="*/ 1 h 57"/>
                    <a:gd name="T38" fmla="*/ 1 w 63"/>
                    <a:gd name="T39" fmla="*/ 0 h 57"/>
                    <a:gd name="T40" fmla="*/ 0 w 63"/>
                    <a:gd name="T41" fmla="*/ 0 h 57"/>
                    <a:gd name="T42" fmla="*/ 0 w 63"/>
                    <a:gd name="T43" fmla="*/ 1 h 57"/>
                    <a:gd name="T44" fmla="*/ 0 w 63"/>
                    <a:gd name="T45" fmla="*/ 1 h 57"/>
                    <a:gd name="T46" fmla="*/ 0 w 63"/>
                    <a:gd name="T47" fmla="*/ 2 h 57"/>
                    <a:gd name="T48" fmla="*/ 1 w 63"/>
                    <a:gd name="T49" fmla="*/ 2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5" name="Freeform 14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1 w 65"/>
                    <a:gd name="T1" fmla="*/ 2 h 57"/>
                    <a:gd name="T2" fmla="*/ 1 w 65"/>
                    <a:gd name="T3" fmla="*/ 2 h 57"/>
                    <a:gd name="T4" fmla="*/ 1 w 65"/>
                    <a:gd name="T5" fmla="*/ 2 h 57"/>
                    <a:gd name="T6" fmla="*/ 2 w 65"/>
                    <a:gd name="T7" fmla="*/ 2 h 57"/>
                    <a:gd name="T8" fmla="*/ 2 w 65"/>
                    <a:gd name="T9" fmla="*/ 2 h 57"/>
                    <a:gd name="T10" fmla="*/ 2 w 65"/>
                    <a:gd name="T11" fmla="*/ 2 h 57"/>
                    <a:gd name="T12" fmla="*/ 2 w 65"/>
                    <a:gd name="T13" fmla="*/ 2 h 57"/>
                    <a:gd name="T14" fmla="*/ 2 w 65"/>
                    <a:gd name="T15" fmla="*/ 1 h 57"/>
                    <a:gd name="T16" fmla="*/ 2 w 65"/>
                    <a:gd name="T17" fmla="*/ 1 h 57"/>
                    <a:gd name="T18" fmla="*/ 2 w 65"/>
                    <a:gd name="T19" fmla="*/ 1 h 57"/>
                    <a:gd name="T20" fmla="*/ 2 w 65"/>
                    <a:gd name="T21" fmla="*/ 1 h 57"/>
                    <a:gd name="T22" fmla="*/ 1 w 65"/>
                    <a:gd name="T23" fmla="*/ 1 h 57"/>
                    <a:gd name="T24" fmla="*/ 1 w 65"/>
                    <a:gd name="T25" fmla="*/ 1 h 57"/>
                    <a:gd name="T26" fmla="*/ 1 w 65"/>
                    <a:gd name="T27" fmla="*/ 1 h 57"/>
                    <a:gd name="T28" fmla="*/ 1 w 65"/>
                    <a:gd name="T29" fmla="*/ 1 h 57"/>
                    <a:gd name="T30" fmla="*/ 1 w 65"/>
                    <a:gd name="T31" fmla="*/ 0 h 57"/>
                    <a:gd name="T32" fmla="*/ 0 w 65"/>
                    <a:gd name="T33" fmla="*/ 0 h 57"/>
                    <a:gd name="T34" fmla="*/ 0 w 65"/>
                    <a:gd name="T35" fmla="*/ 1 h 57"/>
                    <a:gd name="T36" fmla="*/ 0 w 65"/>
                    <a:gd name="T37" fmla="*/ 1 h 57"/>
                    <a:gd name="T38" fmla="*/ 1 w 65"/>
                    <a:gd name="T39" fmla="*/ 2 h 57"/>
                    <a:gd name="T40" fmla="*/ 1 w 65"/>
                    <a:gd name="T41" fmla="*/ 2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6" name="Freeform 14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1 w 79"/>
                    <a:gd name="T1" fmla="*/ 2 h 80"/>
                    <a:gd name="T2" fmla="*/ 1 w 79"/>
                    <a:gd name="T3" fmla="*/ 2 h 80"/>
                    <a:gd name="T4" fmla="*/ 1 w 79"/>
                    <a:gd name="T5" fmla="*/ 3 h 80"/>
                    <a:gd name="T6" fmla="*/ 1 w 79"/>
                    <a:gd name="T7" fmla="*/ 3 h 80"/>
                    <a:gd name="T8" fmla="*/ 1 w 79"/>
                    <a:gd name="T9" fmla="*/ 3 h 80"/>
                    <a:gd name="T10" fmla="*/ 2 w 79"/>
                    <a:gd name="T11" fmla="*/ 3 h 80"/>
                    <a:gd name="T12" fmla="*/ 2 w 79"/>
                    <a:gd name="T13" fmla="*/ 3 h 80"/>
                    <a:gd name="T14" fmla="*/ 2 w 79"/>
                    <a:gd name="T15" fmla="*/ 2 h 80"/>
                    <a:gd name="T16" fmla="*/ 3 w 79"/>
                    <a:gd name="T17" fmla="*/ 2 h 80"/>
                    <a:gd name="T18" fmla="*/ 3 w 79"/>
                    <a:gd name="T19" fmla="*/ 2 h 80"/>
                    <a:gd name="T20" fmla="*/ 3 w 79"/>
                    <a:gd name="T21" fmla="*/ 2 h 80"/>
                    <a:gd name="T22" fmla="*/ 3 w 79"/>
                    <a:gd name="T23" fmla="*/ 2 h 80"/>
                    <a:gd name="T24" fmla="*/ 3 w 79"/>
                    <a:gd name="T25" fmla="*/ 2 h 80"/>
                    <a:gd name="T26" fmla="*/ 3 w 79"/>
                    <a:gd name="T27" fmla="*/ 1 h 80"/>
                    <a:gd name="T28" fmla="*/ 2 w 79"/>
                    <a:gd name="T29" fmla="*/ 1 h 80"/>
                    <a:gd name="T30" fmla="*/ 2 w 79"/>
                    <a:gd name="T31" fmla="*/ 1 h 80"/>
                    <a:gd name="T32" fmla="*/ 2 w 79"/>
                    <a:gd name="T33" fmla="*/ 1 h 80"/>
                    <a:gd name="T34" fmla="*/ 1 w 79"/>
                    <a:gd name="T35" fmla="*/ 2 h 80"/>
                    <a:gd name="T36" fmla="*/ 1 w 79"/>
                    <a:gd name="T37" fmla="*/ 2 h 80"/>
                    <a:gd name="T38" fmla="*/ 1 w 79"/>
                    <a:gd name="T39" fmla="*/ 2 h 80"/>
                    <a:gd name="T40" fmla="*/ 1 w 79"/>
                    <a:gd name="T41" fmla="*/ 2 h 80"/>
                    <a:gd name="T42" fmla="*/ 1 w 79"/>
                    <a:gd name="T43" fmla="*/ 2 h 80"/>
                    <a:gd name="T44" fmla="*/ 1 w 79"/>
                    <a:gd name="T45" fmla="*/ 1 h 80"/>
                    <a:gd name="T46" fmla="*/ 0 w 79"/>
                    <a:gd name="T47" fmla="*/ 0 h 80"/>
                    <a:gd name="T48" fmla="*/ 0 w 79"/>
                    <a:gd name="T49" fmla="*/ 0 h 80"/>
                    <a:gd name="T50" fmla="*/ 0 w 79"/>
                    <a:gd name="T51" fmla="*/ 1 h 80"/>
                    <a:gd name="T52" fmla="*/ 0 w 79"/>
                    <a:gd name="T53" fmla="*/ 2 h 80"/>
                    <a:gd name="T54" fmla="*/ 0 w 79"/>
                    <a:gd name="T55" fmla="*/ 2 h 80"/>
                    <a:gd name="T56" fmla="*/ 1 w 79"/>
                    <a:gd name="T57" fmla="*/ 2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7" name="Freeform 14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0 w 79"/>
                    <a:gd name="T1" fmla="*/ 2 h 67"/>
                    <a:gd name="T2" fmla="*/ 1 w 79"/>
                    <a:gd name="T3" fmla="*/ 2 h 67"/>
                    <a:gd name="T4" fmla="*/ 1 w 79"/>
                    <a:gd name="T5" fmla="*/ 2 h 67"/>
                    <a:gd name="T6" fmla="*/ 1 w 79"/>
                    <a:gd name="T7" fmla="*/ 2 h 67"/>
                    <a:gd name="T8" fmla="*/ 1 w 79"/>
                    <a:gd name="T9" fmla="*/ 2 h 67"/>
                    <a:gd name="T10" fmla="*/ 2 w 79"/>
                    <a:gd name="T11" fmla="*/ 2 h 67"/>
                    <a:gd name="T12" fmla="*/ 2 w 79"/>
                    <a:gd name="T13" fmla="*/ 2 h 67"/>
                    <a:gd name="T14" fmla="*/ 2 w 79"/>
                    <a:gd name="T15" fmla="*/ 2 h 67"/>
                    <a:gd name="T16" fmla="*/ 3 w 79"/>
                    <a:gd name="T17" fmla="*/ 2 h 67"/>
                    <a:gd name="T18" fmla="*/ 3 w 79"/>
                    <a:gd name="T19" fmla="*/ 2 h 67"/>
                    <a:gd name="T20" fmla="*/ 3 w 79"/>
                    <a:gd name="T21" fmla="*/ 2 h 67"/>
                    <a:gd name="T22" fmla="*/ 3 w 79"/>
                    <a:gd name="T23" fmla="*/ 2 h 67"/>
                    <a:gd name="T24" fmla="*/ 3 w 79"/>
                    <a:gd name="T25" fmla="*/ 2 h 67"/>
                    <a:gd name="T26" fmla="*/ 3 w 79"/>
                    <a:gd name="T27" fmla="*/ 1 h 67"/>
                    <a:gd name="T28" fmla="*/ 3 w 79"/>
                    <a:gd name="T29" fmla="*/ 1 h 67"/>
                    <a:gd name="T30" fmla="*/ 2 w 79"/>
                    <a:gd name="T31" fmla="*/ 1 h 67"/>
                    <a:gd name="T32" fmla="*/ 2 w 79"/>
                    <a:gd name="T33" fmla="*/ 1 h 67"/>
                    <a:gd name="T34" fmla="*/ 2 w 79"/>
                    <a:gd name="T35" fmla="*/ 1 h 67"/>
                    <a:gd name="T36" fmla="*/ 1 w 79"/>
                    <a:gd name="T37" fmla="*/ 1 h 67"/>
                    <a:gd name="T38" fmla="*/ 1 w 79"/>
                    <a:gd name="T39" fmla="*/ 1 h 67"/>
                    <a:gd name="T40" fmla="*/ 1 w 79"/>
                    <a:gd name="T41" fmla="*/ 1 h 67"/>
                    <a:gd name="T42" fmla="*/ 1 w 79"/>
                    <a:gd name="T43" fmla="*/ 1 h 67"/>
                    <a:gd name="T44" fmla="*/ 1 w 79"/>
                    <a:gd name="T45" fmla="*/ 1 h 67"/>
                    <a:gd name="T46" fmla="*/ 1 w 79"/>
                    <a:gd name="T47" fmla="*/ 0 h 67"/>
                    <a:gd name="T48" fmla="*/ 0 w 79"/>
                    <a:gd name="T49" fmla="*/ 0 h 67"/>
                    <a:gd name="T50" fmla="*/ 0 w 79"/>
                    <a:gd name="T51" fmla="*/ 1 h 67"/>
                    <a:gd name="T52" fmla="*/ 0 w 79"/>
                    <a:gd name="T53" fmla="*/ 1 h 67"/>
                    <a:gd name="T54" fmla="*/ 0 w 79"/>
                    <a:gd name="T55" fmla="*/ 2 h 67"/>
                    <a:gd name="T56" fmla="*/ 0 w 79"/>
                    <a:gd name="T57" fmla="*/ 2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8" name="Freeform 14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0 w 77"/>
                    <a:gd name="T1" fmla="*/ 2 h 62"/>
                    <a:gd name="T2" fmla="*/ 1 w 77"/>
                    <a:gd name="T3" fmla="*/ 2 h 62"/>
                    <a:gd name="T4" fmla="*/ 1 w 77"/>
                    <a:gd name="T5" fmla="*/ 2 h 62"/>
                    <a:gd name="T6" fmla="*/ 2 w 77"/>
                    <a:gd name="T7" fmla="*/ 2 h 62"/>
                    <a:gd name="T8" fmla="*/ 2 w 77"/>
                    <a:gd name="T9" fmla="*/ 2 h 62"/>
                    <a:gd name="T10" fmla="*/ 2 w 77"/>
                    <a:gd name="T11" fmla="*/ 2 h 62"/>
                    <a:gd name="T12" fmla="*/ 3 w 77"/>
                    <a:gd name="T13" fmla="*/ 2 h 62"/>
                    <a:gd name="T14" fmla="*/ 3 w 77"/>
                    <a:gd name="T15" fmla="*/ 2 h 62"/>
                    <a:gd name="T16" fmla="*/ 3 w 77"/>
                    <a:gd name="T17" fmla="*/ 2 h 62"/>
                    <a:gd name="T18" fmla="*/ 3 w 77"/>
                    <a:gd name="T19" fmla="*/ 1 h 62"/>
                    <a:gd name="T20" fmla="*/ 2 w 77"/>
                    <a:gd name="T21" fmla="*/ 1 h 62"/>
                    <a:gd name="T22" fmla="*/ 2 w 77"/>
                    <a:gd name="T23" fmla="*/ 1 h 62"/>
                    <a:gd name="T24" fmla="*/ 2 w 77"/>
                    <a:gd name="T25" fmla="*/ 1 h 62"/>
                    <a:gd name="T26" fmla="*/ 1 w 77"/>
                    <a:gd name="T27" fmla="*/ 1 h 62"/>
                    <a:gd name="T28" fmla="*/ 1 w 77"/>
                    <a:gd name="T29" fmla="*/ 1 h 62"/>
                    <a:gd name="T30" fmla="*/ 1 w 77"/>
                    <a:gd name="T31" fmla="*/ 1 h 62"/>
                    <a:gd name="T32" fmla="*/ 1 w 77"/>
                    <a:gd name="T33" fmla="*/ 1 h 62"/>
                    <a:gd name="T34" fmla="*/ 1 w 77"/>
                    <a:gd name="T35" fmla="*/ 1 h 62"/>
                    <a:gd name="T36" fmla="*/ 1 w 77"/>
                    <a:gd name="T37" fmla="*/ 1 h 62"/>
                    <a:gd name="T38" fmla="*/ 1 w 77"/>
                    <a:gd name="T39" fmla="*/ 0 h 62"/>
                    <a:gd name="T40" fmla="*/ 0 w 77"/>
                    <a:gd name="T41" fmla="*/ 0 h 62"/>
                    <a:gd name="T42" fmla="*/ 0 w 77"/>
                    <a:gd name="T43" fmla="*/ 1 h 62"/>
                    <a:gd name="T44" fmla="*/ 0 w 77"/>
                    <a:gd name="T45" fmla="*/ 1 h 62"/>
                    <a:gd name="T46" fmla="*/ 0 w 77"/>
                    <a:gd name="T47" fmla="*/ 2 h 62"/>
                    <a:gd name="T48" fmla="*/ 0 w 77"/>
                    <a:gd name="T49" fmla="*/ 2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9" name="Freeform 14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0 w 366"/>
                    <a:gd name="T1" fmla="*/ 6 h 845"/>
                    <a:gd name="T2" fmla="*/ 1 w 366"/>
                    <a:gd name="T3" fmla="*/ 9 h 845"/>
                    <a:gd name="T4" fmla="*/ 2 w 366"/>
                    <a:gd name="T5" fmla="*/ 13 h 845"/>
                    <a:gd name="T6" fmla="*/ 3 w 366"/>
                    <a:gd name="T7" fmla="*/ 17 h 845"/>
                    <a:gd name="T8" fmla="*/ 5 w 366"/>
                    <a:gd name="T9" fmla="*/ 22 h 845"/>
                    <a:gd name="T10" fmla="*/ 6 w 366"/>
                    <a:gd name="T11" fmla="*/ 26 h 845"/>
                    <a:gd name="T12" fmla="*/ 7 w 366"/>
                    <a:gd name="T13" fmla="*/ 29 h 845"/>
                    <a:gd name="T14" fmla="*/ 8 w 366"/>
                    <a:gd name="T15" fmla="*/ 30 h 845"/>
                    <a:gd name="T16" fmla="*/ 10 w 366"/>
                    <a:gd name="T17" fmla="*/ 31 h 845"/>
                    <a:gd name="T18" fmla="*/ 12 w 366"/>
                    <a:gd name="T19" fmla="*/ 31 h 845"/>
                    <a:gd name="T20" fmla="*/ 13 w 366"/>
                    <a:gd name="T21" fmla="*/ 31 h 845"/>
                    <a:gd name="T22" fmla="*/ 13 w 366"/>
                    <a:gd name="T23" fmla="*/ 31 h 845"/>
                    <a:gd name="T24" fmla="*/ 14 w 366"/>
                    <a:gd name="T25" fmla="*/ 30 h 845"/>
                    <a:gd name="T26" fmla="*/ 13 w 366"/>
                    <a:gd name="T27" fmla="*/ 30 h 845"/>
                    <a:gd name="T28" fmla="*/ 12 w 366"/>
                    <a:gd name="T29" fmla="*/ 29 h 845"/>
                    <a:gd name="T30" fmla="*/ 11 w 366"/>
                    <a:gd name="T31" fmla="*/ 29 h 845"/>
                    <a:gd name="T32" fmla="*/ 10 w 366"/>
                    <a:gd name="T33" fmla="*/ 29 h 845"/>
                    <a:gd name="T34" fmla="*/ 9 w 366"/>
                    <a:gd name="T35" fmla="*/ 28 h 845"/>
                    <a:gd name="T36" fmla="*/ 8 w 366"/>
                    <a:gd name="T37" fmla="*/ 26 h 845"/>
                    <a:gd name="T38" fmla="*/ 7 w 366"/>
                    <a:gd name="T39" fmla="*/ 24 h 845"/>
                    <a:gd name="T40" fmla="*/ 6 w 366"/>
                    <a:gd name="T41" fmla="*/ 21 h 845"/>
                    <a:gd name="T42" fmla="*/ 6 w 366"/>
                    <a:gd name="T43" fmla="*/ 19 h 845"/>
                    <a:gd name="T44" fmla="*/ 5 w 366"/>
                    <a:gd name="T45" fmla="*/ 16 h 845"/>
                    <a:gd name="T46" fmla="*/ 3 w 366"/>
                    <a:gd name="T47" fmla="*/ 13 h 845"/>
                    <a:gd name="T48" fmla="*/ 2 w 366"/>
                    <a:gd name="T49" fmla="*/ 10 h 845"/>
                    <a:gd name="T50" fmla="*/ 2 w 366"/>
                    <a:gd name="T51" fmla="*/ 6 h 845"/>
                    <a:gd name="T52" fmla="*/ 2 w 366"/>
                    <a:gd name="T53" fmla="*/ 4 h 845"/>
                    <a:gd name="T54" fmla="*/ 1 w 366"/>
                    <a:gd name="T55" fmla="*/ 2 h 845"/>
                    <a:gd name="T56" fmla="*/ 1 w 366"/>
                    <a:gd name="T57" fmla="*/ 1 h 845"/>
                    <a:gd name="T58" fmla="*/ 0 w 366"/>
                    <a:gd name="T59" fmla="*/ 0 h 845"/>
                    <a:gd name="T60" fmla="*/ 0 w 366"/>
                    <a:gd name="T61" fmla="*/ 1 h 845"/>
                    <a:gd name="T62" fmla="*/ 0 w 366"/>
                    <a:gd name="T63" fmla="*/ 3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0" name="Freeform 14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3 w 88"/>
                    <a:gd name="T1" fmla="*/ 1 h 87"/>
                    <a:gd name="T2" fmla="*/ 3 w 88"/>
                    <a:gd name="T3" fmla="*/ 1 h 87"/>
                    <a:gd name="T4" fmla="*/ 3 w 88"/>
                    <a:gd name="T5" fmla="*/ 0 h 87"/>
                    <a:gd name="T6" fmla="*/ 3 w 88"/>
                    <a:gd name="T7" fmla="*/ 0 h 87"/>
                    <a:gd name="T8" fmla="*/ 3 w 88"/>
                    <a:gd name="T9" fmla="*/ 0 h 87"/>
                    <a:gd name="T10" fmla="*/ 3 w 88"/>
                    <a:gd name="T11" fmla="*/ 0 h 87"/>
                    <a:gd name="T12" fmla="*/ 2 w 88"/>
                    <a:gd name="T13" fmla="*/ 0 h 87"/>
                    <a:gd name="T14" fmla="*/ 2 w 88"/>
                    <a:gd name="T15" fmla="*/ 0 h 87"/>
                    <a:gd name="T16" fmla="*/ 2 w 88"/>
                    <a:gd name="T17" fmla="*/ 0 h 87"/>
                    <a:gd name="T18" fmla="*/ 2 w 88"/>
                    <a:gd name="T19" fmla="*/ 0 h 87"/>
                    <a:gd name="T20" fmla="*/ 1 w 88"/>
                    <a:gd name="T21" fmla="*/ 1 h 87"/>
                    <a:gd name="T22" fmla="*/ 1 w 88"/>
                    <a:gd name="T23" fmla="*/ 1 h 87"/>
                    <a:gd name="T24" fmla="*/ 1 w 88"/>
                    <a:gd name="T25" fmla="*/ 2 h 87"/>
                    <a:gd name="T26" fmla="*/ 0 w 88"/>
                    <a:gd name="T27" fmla="*/ 2 h 87"/>
                    <a:gd name="T28" fmla="*/ 0 w 88"/>
                    <a:gd name="T29" fmla="*/ 3 h 87"/>
                    <a:gd name="T30" fmla="*/ 0 w 88"/>
                    <a:gd name="T31" fmla="*/ 3 h 87"/>
                    <a:gd name="T32" fmla="*/ 0 w 88"/>
                    <a:gd name="T33" fmla="*/ 3 h 87"/>
                    <a:gd name="T34" fmla="*/ 1 w 88"/>
                    <a:gd name="T35" fmla="*/ 3 h 87"/>
                    <a:gd name="T36" fmla="*/ 1 w 88"/>
                    <a:gd name="T37" fmla="*/ 3 h 87"/>
                    <a:gd name="T38" fmla="*/ 1 w 88"/>
                    <a:gd name="T39" fmla="*/ 2 h 87"/>
                    <a:gd name="T40" fmla="*/ 2 w 88"/>
                    <a:gd name="T41" fmla="*/ 2 h 87"/>
                    <a:gd name="T42" fmla="*/ 2 w 88"/>
                    <a:gd name="T43" fmla="*/ 2 h 87"/>
                    <a:gd name="T44" fmla="*/ 3 w 88"/>
                    <a:gd name="T45" fmla="*/ 1 h 87"/>
                    <a:gd name="T46" fmla="*/ 3 w 88"/>
                    <a:gd name="T47" fmla="*/ 1 h 87"/>
                    <a:gd name="T48" fmla="*/ 3 w 88"/>
                    <a:gd name="T49" fmla="*/ 1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1" name="Freeform 14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3 w 102"/>
                    <a:gd name="T1" fmla="*/ 1 h 28"/>
                    <a:gd name="T2" fmla="*/ 4 w 102"/>
                    <a:gd name="T3" fmla="*/ 1 h 28"/>
                    <a:gd name="T4" fmla="*/ 4 w 102"/>
                    <a:gd name="T5" fmla="*/ 1 h 28"/>
                    <a:gd name="T6" fmla="*/ 4 w 102"/>
                    <a:gd name="T7" fmla="*/ 1 h 28"/>
                    <a:gd name="T8" fmla="*/ 4 w 102"/>
                    <a:gd name="T9" fmla="*/ 0 h 28"/>
                    <a:gd name="T10" fmla="*/ 4 w 102"/>
                    <a:gd name="T11" fmla="*/ 0 h 28"/>
                    <a:gd name="T12" fmla="*/ 4 w 102"/>
                    <a:gd name="T13" fmla="*/ 0 h 28"/>
                    <a:gd name="T14" fmla="*/ 3 w 102"/>
                    <a:gd name="T15" fmla="*/ 0 h 28"/>
                    <a:gd name="T16" fmla="*/ 3 w 102"/>
                    <a:gd name="T17" fmla="*/ 0 h 28"/>
                    <a:gd name="T18" fmla="*/ 3 w 102"/>
                    <a:gd name="T19" fmla="*/ 0 h 28"/>
                    <a:gd name="T20" fmla="*/ 2 w 102"/>
                    <a:gd name="T21" fmla="*/ 0 h 28"/>
                    <a:gd name="T22" fmla="*/ 2 w 102"/>
                    <a:gd name="T23" fmla="*/ 0 h 28"/>
                    <a:gd name="T24" fmla="*/ 1 w 102"/>
                    <a:gd name="T25" fmla="*/ 0 h 28"/>
                    <a:gd name="T26" fmla="*/ 1 w 102"/>
                    <a:gd name="T27" fmla="*/ 1 h 28"/>
                    <a:gd name="T28" fmla="*/ 0 w 102"/>
                    <a:gd name="T29" fmla="*/ 1 h 28"/>
                    <a:gd name="T30" fmla="*/ 0 w 102"/>
                    <a:gd name="T31" fmla="*/ 1 h 28"/>
                    <a:gd name="T32" fmla="*/ 0 w 102"/>
                    <a:gd name="T33" fmla="*/ 1 h 28"/>
                    <a:gd name="T34" fmla="*/ 0 w 102"/>
                    <a:gd name="T35" fmla="*/ 1 h 28"/>
                    <a:gd name="T36" fmla="*/ 1 w 102"/>
                    <a:gd name="T37" fmla="*/ 1 h 28"/>
                    <a:gd name="T38" fmla="*/ 1 w 102"/>
                    <a:gd name="T39" fmla="*/ 1 h 28"/>
                    <a:gd name="T40" fmla="*/ 2 w 102"/>
                    <a:gd name="T41" fmla="*/ 1 h 28"/>
                    <a:gd name="T42" fmla="*/ 2 w 102"/>
                    <a:gd name="T43" fmla="*/ 1 h 28"/>
                    <a:gd name="T44" fmla="*/ 2 w 102"/>
                    <a:gd name="T45" fmla="*/ 1 h 28"/>
                    <a:gd name="T46" fmla="*/ 3 w 102"/>
                    <a:gd name="T47" fmla="*/ 1 h 28"/>
                    <a:gd name="T48" fmla="*/ 3 w 102"/>
                    <a:gd name="T49" fmla="*/ 1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2" name="Freeform 14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5 w 142"/>
                    <a:gd name="T1" fmla="*/ 1 h 36"/>
                    <a:gd name="T2" fmla="*/ 5 w 142"/>
                    <a:gd name="T3" fmla="*/ 1 h 36"/>
                    <a:gd name="T4" fmla="*/ 5 w 142"/>
                    <a:gd name="T5" fmla="*/ 1 h 36"/>
                    <a:gd name="T6" fmla="*/ 5 w 142"/>
                    <a:gd name="T7" fmla="*/ 1 h 36"/>
                    <a:gd name="T8" fmla="*/ 5 w 142"/>
                    <a:gd name="T9" fmla="*/ 1 h 36"/>
                    <a:gd name="T10" fmla="*/ 5 w 142"/>
                    <a:gd name="T11" fmla="*/ 1 h 36"/>
                    <a:gd name="T12" fmla="*/ 5 w 142"/>
                    <a:gd name="T13" fmla="*/ 0 h 36"/>
                    <a:gd name="T14" fmla="*/ 5 w 142"/>
                    <a:gd name="T15" fmla="*/ 0 h 36"/>
                    <a:gd name="T16" fmla="*/ 5 w 142"/>
                    <a:gd name="T17" fmla="*/ 0 h 36"/>
                    <a:gd name="T18" fmla="*/ 4 w 142"/>
                    <a:gd name="T19" fmla="*/ 0 h 36"/>
                    <a:gd name="T20" fmla="*/ 3 w 142"/>
                    <a:gd name="T21" fmla="*/ 0 h 36"/>
                    <a:gd name="T22" fmla="*/ 2 w 142"/>
                    <a:gd name="T23" fmla="*/ 0 h 36"/>
                    <a:gd name="T24" fmla="*/ 2 w 142"/>
                    <a:gd name="T25" fmla="*/ 0 h 36"/>
                    <a:gd name="T26" fmla="*/ 1 w 142"/>
                    <a:gd name="T27" fmla="*/ 0 h 36"/>
                    <a:gd name="T28" fmla="*/ 0 w 142"/>
                    <a:gd name="T29" fmla="*/ 0 h 36"/>
                    <a:gd name="T30" fmla="*/ 0 w 142"/>
                    <a:gd name="T31" fmla="*/ 0 h 36"/>
                    <a:gd name="T32" fmla="*/ 0 w 142"/>
                    <a:gd name="T33" fmla="*/ 0 h 36"/>
                    <a:gd name="T34" fmla="*/ 0 w 142"/>
                    <a:gd name="T35" fmla="*/ 0 h 36"/>
                    <a:gd name="T36" fmla="*/ 1 w 142"/>
                    <a:gd name="T37" fmla="*/ 1 h 36"/>
                    <a:gd name="T38" fmla="*/ 1 w 142"/>
                    <a:gd name="T39" fmla="*/ 1 h 36"/>
                    <a:gd name="T40" fmla="*/ 2 w 142"/>
                    <a:gd name="T41" fmla="*/ 1 h 36"/>
                    <a:gd name="T42" fmla="*/ 3 w 142"/>
                    <a:gd name="T43" fmla="*/ 1 h 36"/>
                    <a:gd name="T44" fmla="*/ 3 w 142"/>
                    <a:gd name="T45" fmla="*/ 1 h 36"/>
                    <a:gd name="T46" fmla="*/ 4 w 142"/>
                    <a:gd name="T47" fmla="*/ 1 h 36"/>
                    <a:gd name="T48" fmla="*/ 5 w 142"/>
                    <a:gd name="T49" fmla="*/ 1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3" name="Freeform 14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4 w 351"/>
                    <a:gd name="T1" fmla="*/ 11 h 601"/>
                    <a:gd name="T2" fmla="*/ 5 w 351"/>
                    <a:gd name="T3" fmla="*/ 12 h 601"/>
                    <a:gd name="T4" fmla="*/ 6 w 351"/>
                    <a:gd name="T5" fmla="*/ 14 h 601"/>
                    <a:gd name="T6" fmla="*/ 7 w 351"/>
                    <a:gd name="T7" fmla="*/ 15 h 601"/>
                    <a:gd name="T8" fmla="*/ 8 w 351"/>
                    <a:gd name="T9" fmla="*/ 17 h 601"/>
                    <a:gd name="T10" fmla="*/ 9 w 351"/>
                    <a:gd name="T11" fmla="*/ 18 h 601"/>
                    <a:gd name="T12" fmla="*/ 10 w 351"/>
                    <a:gd name="T13" fmla="*/ 19 h 601"/>
                    <a:gd name="T14" fmla="*/ 11 w 351"/>
                    <a:gd name="T15" fmla="*/ 21 h 601"/>
                    <a:gd name="T16" fmla="*/ 12 w 351"/>
                    <a:gd name="T17" fmla="*/ 22 h 601"/>
                    <a:gd name="T18" fmla="*/ 12 w 351"/>
                    <a:gd name="T19" fmla="*/ 22 h 601"/>
                    <a:gd name="T20" fmla="*/ 12 w 351"/>
                    <a:gd name="T21" fmla="*/ 22 h 601"/>
                    <a:gd name="T22" fmla="*/ 12 w 351"/>
                    <a:gd name="T23" fmla="*/ 22 h 601"/>
                    <a:gd name="T24" fmla="*/ 13 w 351"/>
                    <a:gd name="T25" fmla="*/ 22 h 601"/>
                    <a:gd name="T26" fmla="*/ 13 w 351"/>
                    <a:gd name="T27" fmla="*/ 22 h 601"/>
                    <a:gd name="T28" fmla="*/ 13 w 351"/>
                    <a:gd name="T29" fmla="*/ 22 h 601"/>
                    <a:gd name="T30" fmla="*/ 13 w 351"/>
                    <a:gd name="T31" fmla="*/ 22 h 601"/>
                    <a:gd name="T32" fmla="*/ 13 w 351"/>
                    <a:gd name="T33" fmla="*/ 21 h 601"/>
                    <a:gd name="T34" fmla="*/ 12 w 351"/>
                    <a:gd name="T35" fmla="*/ 20 h 601"/>
                    <a:gd name="T36" fmla="*/ 11 w 351"/>
                    <a:gd name="T37" fmla="*/ 18 h 601"/>
                    <a:gd name="T38" fmla="*/ 10 w 351"/>
                    <a:gd name="T39" fmla="*/ 17 h 601"/>
                    <a:gd name="T40" fmla="*/ 9 w 351"/>
                    <a:gd name="T41" fmla="*/ 16 h 601"/>
                    <a:gd name="T42" fmla="*/ 8 w 351"/>
                    <a:gd name="T43" fmla="*/ 14 h 601"/>
                    <a:gd name="T44" fmla="*/ 7 w 351"/>
                    <a:gd name="T45" fmla="*/ 13 h 601"/>
                    <a:gd name="T46" fmla="*/ 6 w 351"/>
                    <a:gd name="T47" fmla="*/ 12 h 601"/>
                    <a:gd name="T48" fmla="*/ 5 w 351"/>
                    <a:gd name="T49" fmla="*/ 10 h 601"/>
                    <a:gd name="T50" fmla="*/ 5 w 351"/>
                    <a:gd name="T51" fmla="*/ 9 h 601"/>
                    <a:gd name="T52" fmla="*/ 4 w 351"/>
                    <a:gd name="T53" fmla="*/ 7 h 601"/>
                    <a:gd name="T54" fmla="*/ 3 w 351"/>
                    <a:gd name="T55" fmla="*/ 6 h 601"/>
                    <a:gd name="T56" fmla="*/ 2 w 351"/>
                    <a:gd name="T57" fmla="*/ 4 h 601"/>
                    <a:gd name="T58" fmla="*/ 1 w 351"/>
                    <a:gd name="T59" fmla="*/ 2 h 601"/>
                    <a:gd name="T60" fmla="*/ 1 w 351"/>
                    <a:gd name="T61" fmla="*/ 1 h 601"/>
                    <a:gd name="T62" fmla="*/ 0 w 351"/>
                    <a:gd name="T63" fmla="*/ 0 h 601"/>
                    <a:gd name="T64" fmla="*/ 0 w 351"/>
                    <a:gd name="T65" fmla="*/ 0 h 601"/>
                    <a:gd name="T66" fmla="*/ 0 w 351"/>
                    <a:gd name="T67" fmla="*/ 1 h 601"/>
                    <a:gd name="T68" fmla="*/ 0 w 351"/>
                    <a:gd name="T69" fmla="*/ 2 h 601"/>
                    <a:gd name="T70" fmla="*/ 1 w 351"/>
                    <a:gd name="T71" fmla="*/ 3 h 601"/>
                    <a:gd name="T72" fmla="*/ 1 w 351"/>
                    <a:gd name="T73" fmla="*/ 5 h 601"/>
                    <a:gd name="T74" fmla="*/ 2 w 351"/>
                    <a:gd name="T75" fmla="*/ 6 h 601"/>
                    <a:gd name="T76" fmla="*/ 3 w 351"/>
                    <a:gd name="T77" fmla="*/ 8 h 601"/>
                    <a:gd name="T78" fmla="*/ 3 w 351"/>
                    <a:gd name="T79" fmla="*/ 10 h 601"/>
                    <a:gd name="T80" fmla="*/ 4 w 351"/>
                    <a:gd name="T81" fmla="*/ 11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4" name="Freeform 14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11 w 2164"/>
                    <a:gd name="T1" fmla="*/ 0 h 1979"/>
                    <a:gd name="T2" fmla="*/ 12 w 2164"/>
                    <a:gd name="T3" fmla="*/ 0 h 1979"/>
                    <a:gd name="T4" fmla="*/ 12 w 2164"/>
                    <a:gd name="T5" fmla="*/ 0 h 1979"/>
                    <a:gd name="T6" fmla="*/ 13 w 2164"/>
                    <a:gd name="T7" fmla="*/ 0 h 1979"/>
                    <a:gd name="T8" fmla="*/ 14 w 2164"/>
                    <a:gd name="T9" fmla="*/ 0 h 1979"/>
                    <a:gd name="T10" fmla="*/ 15 w 2164"/>
                    <a:gd name="T11" fmla="*/ 0 h 1979"/>
                    <a:gd name="T12" fmla="*/ 17 w 2164"/>
                    <a:gd name="T13" fmla="*/ 0 h 1979"/>
                    <a:gd name="T14" fmla="*/ 18 w 2164"/>
                    <a:gd name="T15" fmla="*/ 1 h 1979"/>
                    <a:gd name="T16" fmla="*/ 20 w 2164"/>
                    <a:gd name="T17" fmla="*/ 1 h 1979"/>
                    <a:gd name="T18" fmla="*/ 21 w 2164"/>
                    <a:gd name="T19" fmla="*/ 1 h 1979"/>
                    <a:gd name="T20" fmla="*/ 23 w 2164"/>
                    <a:gd name="T21" fmla="*/ 1 h 1979"/>
                    <a:gd name="T22" fmla="*/ 25 w 2164"/>
                    <a:gd name="T23" fmla="*/ 2 h 1979"/>
                    <a:gd name="T24" fmla="*/ 27 w 2164"/>
                    <a:gd name="T25" fmla="*/ 2 h 1979"/>
                    <a:gd name="T26" fmla="*/ 29 w 2164"/>
                    <a:gd name="T27" fmla="*/ 3 h 1979"/>
                    <a:gd name="T28" fmla="*/ 31 w 2164"/>
                    <a:gd name="T29" fmla="*/ 3 h 1979"/>
                    <a:gd name="T30" fmla="*/ 33 w 2164"/>
                    <a:gd name="T31" fmla="*/ 4 h 1979"/>
                    <a:gd name="T32" fmla="*/ 31 w 2164"/>
                    <a:gd name="T33" fmla="*/ 19 h 1979"/>
                    <a:gd name="T34" fmla="*/ 31 w 2164"/>
                    <a:gd name="T35" fmla="*/ 19 h 1979"/>
                    <a:gd name="T36" fmla="*/ 31 w 2164"/>
                    <a:gd name="T37" fmla="*/ 19 h 1979"/>
                    <a:gd name="T38" fmla="*/ 32 w 2164"/>
                    <a:gd name="T39" fmla="*/ 20 h 1979"/>
                    <a:gd name="T40" fmla="*/ 31 w 2164"/>
                    <a:gd name="T41" fmla="*/ 22 h 1979"/>
                    <a:gd name="T42" fmla="*/ 25 w 2164"/>
                    <a:gd name="T43" fmla="*/ 29 h 1979"/>
                    <a:gd name="T44" fmla="*/ 23 w 2164"/>
                    <a:gd name="T45" fmla="*/ 31 h 1979"/>
                    <a:gd name="T46" fmla="*/ 23 w 2164"/>
                    <a:gd name="T47" fmla="*/ 31 h 1979"/>
                    <a:gd name="T48" fmla="*/ 23 w 2164"/>
                    <a:gd name="T49" fmla="*/ 31 h 1979"/>
                    <a:gd name="T50" fmla="*/ 22 w 2164"/>
                    <a:gd name="T51" fmla="*/ 31 h 1979"/>
                    <a:gd name="T52" fmla="*/ 21 w 2164"/>
                    <a:gd name="T53" fmla="*/ 31 h 1979"/>
                    <a:gd name="T54" fmla="*/ 19 w 2164"/>
                    <a:gd name="T55" fmla="*/ 31 h 1979"/>
                    <a:gd name="T56" fmla="*/ 18 w 2164"/>
                    <a:gd name="T57" fmla="*/ 30 h 1979"/>
                    <a:gd name="T58" fmla="*/ 17 w 2164"/>
                    <a:gd name="T59" fmla="*/ 30 h 1979"/>
                    <a:gd name="T60" fmla="*/ 14 w 2164"/>
                    <a:gd name="T61" fmla="*/ 30 h 1979"/>
                    <a:gd name="T62" fmla="*/ 13 w 2164"/>
                    <a:gd name="T63" fmla="*/ 29 h 1979"/>
                    <a:gd name="T64" fmla="*/ 11 w 2164"/>
                    <a:gd name="T65" fmla="*/ 29 h 1979"/>
                    <a:gd name="T66" fmla="*/ 9 w 2164"/>
                    <a:gd name="T67" fmla="*/ 28 h 1979"/>
                    <a:gd name="T68" fmla="*/ 7 w 2164"/>
                    <a:gd name="T69" fmla="*/ 27 h 1979"/>
                    <a:gd name="T70" fmla="*/ 5 w 2164"/>
                    <a:gd name="T71" fmla="*/ 27 h 1979"/>
                    <a:gd name="T72" fmla="*/ 3 w 2164"/>
                    <a:gd name="T73" fmla="*/ 26 h 1979"/>
                    <a:gd name="T74" fmla="*/ 1 w 2164"/>
                    <a:gd name="T75" fmla="*/ 25 h 1979"/>
                    <a:gd name="T76" fmla="*/ 0 w 2164"/>
                    <a:gd name="T77" fmla="*/ 24 h 1979"/>
                    <a:gd name="T78" fmla="*/ 0 w 2164"/>
                    <a:gd name="T79" fmla="*/ 24 h 1979"/>
                    <a:gd name="T80" fmla="*/ 0 w 2164"/>
                    <a:gd name="T81" fmla="*/ 23 h 1979"/>
                    <a:gd name="T82" fmla="*/ 0 w 2164"/>
                    <a:gd name="T83" fmla="*/ 22 h 1979"/>
                    <a:gd name="T84" fmla="*/ 7 w 2164"/>
                    <a:gd name="T85" fmla="*/ 16 h 1979"/>
                    <a:gd name="T86" fmla="*/ 7 w 2164"/>
                    <a:gd name="T87" fmla="*/ 16 h 1979"/>
                    <a:gd name="T88" fmla="*/ 7 w 2164"/>
                    <a:gd name="T89" fmla="*/ 15 h 1979"/>
                    <a:gd name="T90" fmla="*/ 7 w 2164"/>
                    <a:gd name="T91" fmla="*/ 14 h 1979"/>
                    <a:gd name="T92" fmla="*/ 8 w 2164"/>
                    <a:gd name="T93" fmla="*/ 13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5" name="Freeform 15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2 w 1244"/>
                    <a:gd name="T1" fmla="*/ 0 h 930"/>
                    <a:gd name="T2" fmla="*/ 19 w 1244"/>
                    <a:gd name="T3" fmla="*/ 4 h 930"/>
                    <a:gd name="T4" fmla="*/ 17 w 1244"/>
                    <a:gd name="T5" fmla="*/ 15 h 930"/>
                    <a:gd name="T6" fmla="*/ 0 w 1244"/>
                    <a:gd name="T7" fmla="*/ 11 h 930"/>
                    <a:gd name="T8" fmla="*/ 2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6" name="Freeform 15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2 w 952"/>
                    <a:gd name="T1" fmla="*/ 0 h 366"/>
                    <a:gd name="T2" fmla="*/ 15 w 952"/>
                    <a:gd name="T3" fmla="*/ 2 h 366"/>
                    <a:gd name="T4" fmla="*/ 3 w 952"/>
                    <a:gd name="T5" fmla="*/ 2 h 366"/>
                    <a:gd name="T6" fmla="*/ 0 w 952"/>
                    <a:gd name="T7" fmla="*/ 6 h 366"/>
                    <a:gd name="T8" fmla="*/ 2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7" name="Freeform 15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1 w 1259"/>
                    <a:gd name="T1" fmla="*/ 0 h 337"/>
                    <a:gd name="T2" fmla="*/ 20 w 1259"/>
                    <a:gd name="T3" fmla="*/ 4 h 337"/>
                    <a:gd name="T4" fmla="*/ 19 w 1259"/>
                    <a:gd name="T5" fmla="*/ 5 h 337"/>
                    <a:gd name="T6" fmla="*/ 0 w 1259"/>
                    <a:gd name="T7" fmla="*/ 0 h 337"/>
                    <a:gd name="T8" fmla="*/ 1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8" name="Freeform 15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1 w 1265"/>
                    <a:gd name="T1" fmla="*/ 0 h 342"/>
                    <a:gd name="T2" fmla="*/ 20 w 1265"/>
                    <a:gd name="T3" fmla="*/ 5 h 342"/>
                    <a:gd name="T4" fmla="*/ 19 w 1265"/>
                    <a:gd name="T5" fmla="*/ 6 h 342"/>
                    <a:gd name="T6" fmla="*/ 0 w 1265"/>
                    <a:gd name="T7" fmla="*/ 1 h 342"/>
                    <a:gd name="T8" fmla="*/ 1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9" name="Freeform 15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1 w 1264"/>
                    <a:gd name="T1" fmla="*/ 0 h 344"/>
                    <a:gd name="T2" fmla="*/ 20 w 1264"/>
                    <a:gd name="T3" fmla="*/ 5 h 344"/>
                    <a:gd name="T4" fmla="*/ 19 w 1264"/>
                    <a:gd name="T5" fmla="*/ 5 h 344"/>
                    <a:gd name="T6" fmla="*/ 0 w 1264"/>
                    <a:gd name="T7" fmla="*/ 1 h 344"/>
                    <a:gd name="T8" fmla="*/ 1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0" name="Freeform 15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0 w 190"/>
                    <a:gd name="T1" fmla="*/ 0 h 79"/>
                    <a:gd name="T2" fmla="*/ 1 w 190"/>
                    <a:gd name="T3" fmla="*/ 0 h 79"/>
                    <a:gd name="T4" fmla="*/ 1 w 190"/>
                    <a:gd name="T5" fmla="*/ 0 h 79"/>
                    <a:gd name="T6" fmla="*/ 1 w 190"/>
                    <a:gd name="T7" fmla="*/ 0 h 79"/>
                    <a:gd name="T8" fmla="*/ 2 w 190"/>
                    <a:gd name="T9" fmla="*/ 0 h 79"/>
                    <a:gd name="T10" fmla="*/ 2 w 190"/>
                    <a:gd name="T11" fmla="*/ 0 h 79"/>
                    <a:gd name="T12" fmla="*/ 2 w 190"/>
                    <a:gd name="T13" fmla="*/ 0 h 79"/>
                    <a:gd name="T14" fmla="*/ 3 w 190"/>
                    <a:gd name="T15" fmla="*/ 0 h 79"/>
                    <a:gd name="T16" fmla="*/ 3 w 190"/>
                    <a:gd name="T17" fmla="*/ 1 h 79"/>
                    <a:gd name="T18" fmla="*/ 3 w 190"/>
                    <a:gd name="T19" fmla="*/ 1 h 79"/>
                    <a:gd name="T20" fmla="*/ 3 w 190"/>
                    <a:gd name="T21" fmla="*/ 1 h 79"/>
                    <a:gd name="T22" fmla="*/ 3 w 190"/>
                    <a:gd name="T23" fmla="*/ 1 h 79"/>
                    <a:gd name="T24" fmla="*/ 3 w 190"/>
                    <a:gd name="T25" fmla="*/ 1 h 79"/>
                    <a:gd name="T26" fmla="*/ 3 w 190"/>
                    <a:gd name="T27" fmla="*/ 1 h 79"/>
                    <a:gd name="T28" fmla="*/ 3 w 190"/>
                    <a:gd name="T29" fmla="*/ 1 h 79"/>
                    <a:gd name="T30" fmla="*/ 3 w 190"/>
                    <a:gd name="T31" fmla="*/ 1 h 79"/>
                    <a:gd name="T32" fmla="*/ 2 w 190"/>
                    <a:gd name="T33" fmla="*/ 1 h 79"/>
                    <a:gd name="T34" fmla="*/ 2 w 190"/>
                    <a:gd name="T35" fmla="*/ 1 h 79"/>
                    <a:gd name="T36" fmla="*/ 2 w 190"/>
                    <a:gd name="T37" fmla="*/ 1 h 79"/>
                    <a:gd name="T38" fmla="*/ 2 w 190"/>
                    <a:gd name="T39" fmla="*/ 1 h 79"/>
                    <a:gd name="T40" fmla="*/ 2 w 190"/>
                    <a:gd name="T41" fmla="*/ 1 h 79"/>
                    <a:gd name="T42" fmla="*/ 2 w 190"/>
                    <a:gd name="T43" fmla="*/ 0 h 79"/>
                    <a:gd name="T44" fmla="*/ 2 w 190"/>
                    <a:gd name="T45" fmla="*/ 0 h 79"/>
                    <a:gd name="T46" fmla="*/ 1 w 190"/>
                    <a:gd name="T47" fmla="*/ 0 h 79"/>
                    <a:gd name="T48" fmla="*/ 1 w 190"/>
                    <a:gd name="T49" fmla="*/ 0 h 79"/>
                    <a:gd name="T50" fmla="*/ 0 w 190"/>
                    <a:gd name="T51" fmla="*/ 0 h 79"/>
                    <a:gd name="T52" fmla="*/ 0 w 190"/>
                    <a:gd name="T53" fmla="*/ 0 h 79"/>
                    <a:gd name="T54" fmla="*/ 0 w 190"/>
                    <a:gd name="T55" fmla="*/ 0 h 79"/>
                    <a:gd name="T56" fmla="*/ 0 w 190"/>
                    <a:gd name="T57" fmla="*/ 0 h 79"/>
                    <a:gd name="T58" fmla="*/ 0 w 190"/>
                    <a:gd name="T59" fmla="*/ 0 h 79"/>
                    <a:gd name="T60" fmla="*/ 0 w 190"/>
                    <a:gd name="T61" fmla="*/ 0 h 79"/>
                    <a:gd name="T62" fmla="*/ 0 w 190"/>
                    <a:gd name="T63" fmla="*/ 0 h 79"/>
                    <a:gd name="T64" fmla="*/ 0 w 190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1" name="Freeform 15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1 w 107"/>
                    <a:gd name="T1" fmla="*/ 1 h 63"/>
                    <a:gd name="T2" fmla="*/ 1 w 107"/>
                    <a:gd name="T3" fmla="*/ 1 h 63"/>
                    <a:gd name="T4" fmla="*/ 1 w 107"/>
                    <a:gd name="T5" fmla="*/ 1 h 63"/>
                    <a:gd name="T6" fmla="*/ 1 w 107"/>
                    <a:gd name="T7" fmla="*/ 1 h 63"/>
                    <a:gd name="T8" fmla="*/ 1 w 107"/>
                    <a:gd name="T9" fmla="*/ 1 h 63"/>
                    <a:gd name="T10" fmla="*/ 2 w 107"/>
                    <a:gd name="T11" fmla="*/ 1 h 63"/>
                    <a:gd name="T12" fmla="*/ 2 w 107"/>
                    <a:gd name="T13" fmla="*/ 1 h 63"/>
                    <a:gd name="T14" fmla="*/ 2 w 107"/>
                    <a:gd name="T15" fmla="*/ 1 h 63"/>
                    <a:gd name="T16" fmla="*/ 2 w 107"/>
                    <a:gd name="T17" fmla="*/ 1 h 63"/>
                    <a:gd name="T18" fmla="*/ 2 w 107"/>
                    <a:gd name="T19" fmla="*/ 0 h 63"/>
                    <a:gd name="T20" fmla="*/ 2 w 107"/>
                    <a:gd name="T21" fmla="*/ 0 h 63"/>
                    <a:gd name="T22" fmla="*/ 2 w 107"/>
                    <a:gd name="T23" fmla="*/ 0 h 63"/>
                    <a:gd name="T24" fmla="*/ 2 w 107"/>
                    <a:gd name="T25" fmla="*/ 0 h 63"/>
                    <a:gd name="T26" fmla="*/ 2 w 107"/>
                    <a:gd name="T27" fmla="*/ 0 h 63"/>
                    <a:gd name="T28" fmla="*/ 1 w 107"/>
                    <a:gd name="T29" fmla="*/ 0 h 63"/>
                    <a:gd name="T30" fmla="*/ 1 w 107"/>
                    <a:gd name="T31" fmla="*/ 0 h 63"/>
                    <a:gd name="T32" fmla="*/ 1 w 107"/>
                    <a:gd name="T33" fmla="*/ 0 h 63"/>
                    <a:gd name="T34" fmla="*/ 1 w 107"/>
                    <a:gd name="T35" fmla="*/ 0 h 63"/>
                    <a:gd name="T36" fmla="*/ 1 w 107"/>
                    <a:gd name="T37" fmla="*/ 0 h 63"/>
                    <a:gd name="T38" fmla="*/ 1 w 107"/>
                    <a:gd name="T39" fmla="*/ 0 h 63"/>
                    <a:gd name="T40" fmla="*/ 1 w 107"/>
                    <a:gd name="T41" fmla="*/ 0 h 63"/>
                    <a:gd name="T42" fmla="*/ 0 w 107"/>
                    <a:gd name="T43" fmla="*/ 0 h 63"/>
                    <a:gd name="T44" fmla="*/ 0 w 107"/>
                    <a:gd name="T45" fmla="*/ 0 h 63"/>
                    <a:gd name="T46" fmla="*/ 0 w 107"/>
                    <a:gd name="T47" fmla="*/ 0 h 63"/>
                    <a:gd name="T48" fmla="*/ 0 w 107"/>
                    <a:gd name="T49" fmla="*/ 0 h 63"/>
                    <a:gd name="T50" fmla="*/ 0 w 107"/>
                    <a:gd name="T51" fmla="*/ 0 h 63"/>
                    <a:gd name="T52" fmla="*/ 0 w 107"/>
                    <a:gd name="T53" fmla="*/ 0 h 63"/>
                    <a:gd name="T54" fmla="*/ 0 w 107"/>
                    <a:gd name="T55" fmla="*/ 0 h 63"/>
                    <a:gd name="T56" fmla="*/ 0 w 107"/>
                    <a:gd name="T57" fmla="*/ 0 h 63"/>
                    <a:gd name="T58" fmla="*/ 0 w 107"/>
                    <a:gd name="T59" fmla="*/ 0 h 63"/>
                    <a:gd name="T60" fmla="*/ 1 w 107"/>
                    <a:gd name="T61" fmla="*/ 1 h 63"/>
                    <a:gd name="T62" fmla="*/ 1 w 107"/>
                    <a:gd name="T63" fmla="*/ 1 h 63"/>
                    <a:gd name="T64" fmla="*/ 1 w 107"/>
                    <a:gd name="T65" fmla="*/ 1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2" name="Freeform 15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23 w 1469"/>
                    <a:gd name="T1" fmla="*/ 6 h 525"/>
                    <a:gd name="T2" fmla="*/ 22 w 1469"/>
                    <a:gd name="T3" fmla="*/ 6 h 525"/>
                    <a:gd name="T4" fmla="*/ 22 w 1469"/>
                    <a:gd name="T5" fmla="*/ 6 h 525"/>
                    <a:gd name="T6" fmla="*/ 21 w 1469"/>
                    <a:gd name="T7" fmla="*/ 6 h 525"/>
                    <a:gd name="T8" fmla="*/ 20 w 1469"/>
                    <a:gd name="T9" fmla="*/ 6 h 525"/>
                    <a:gd name="T10" fmla="*/ 19 w 1469"/>
                    <a:gd name="T11" fmla="*/ 6 h 525"/>
                    <a:gd name="T12" fmla="*/ 17 w 1469"/>
                    <a:gd name="T13" fmla="*/ 5 h 525"/>
                    <a:gd name="T14" fmla="*/ 16 w 1469"/>
                    <a:gd name="T15" fmla="*/ 5 h 525"/>
                    <a:gd name="T16" fmla="*/ 14 w 1469"/>
                    <a:gd name="T17" fmla="*/ 5 h 525"/>
                    <a:gd name="T18" fmla="*/ 12 w 1469"/>
                    <a:gd name="T19" fmla="*/ 4 h 525"/>
                    <a:gd name="T20" fmla="*/ 10 w 1469"/>
                    <a:gd name="T21" fmla="*/ 4 h 525"/>
                    <a:gd name="T22" fmla="*/ 8 w 1469"/>
                    <a:gd name="T23" fmla="*/ 3 h 525"/>
                    <a:gd name="T24" fmla="*/ 6 w 1469"/>
                    <a:gd name="T25" fmla="*/ 3 h 525"/>
                    <a:gd name="T26" fmla="*/ 4 w 1469"/>
                    <a:gd name="T27" fmla="*/ 2 h 525"/>
                    <a:gd name="T28" fmla="*/ 3 w 1469"/>
                    <a:gd name="T29" fmla="*/ 1 h 525"/>
                    <a:gd name="T30" fmla="*/ 1 w 1469"/>
                    <a:gd name="T31" fmla="*/ 0 h 525"/>
                    <a:gd name="T32" fmla="*/ 0 w 1469"/>
                    <a:gd name="T33" fmla="*/ 0 h 525"/>
                    <a:gd name="T34" fmla="*/ 0 w 1469"/>
                    <a:gd name="T35" fmla="*/ 0 h 525"/>
                    <a:gd name="T36" fmla="*/ 0 w 1469"/>
                    <a:gd name="T37" fmla="*/ 1 h 525"/>
                    <a:gd name="T38" fmla="*/ 0 w 1469"/>
                    <a:gd name="T39" fmla="*/ 2 h 525"/>
                    <a:gd name="T40" fmla="*/ 0 w 1469"/>
                    <a:gd name="T41" fmla="*/ 2 h 525"/>
                    <a:gd name="T42" fmla="*/ 0 w 1469"/>
                    <a:gd name="T43" fmla="*/ 2 h 525"/>
                    <a:gd name="T44" fmla="*/ 1 w 1469"/>
                    <a:gd name="T45" fmla="*/ 2 h 525"/>
                    <a:gd name="T46" fmla="*/ 1 w 1469"/>
                    <a:gd name="T47" fmla="*/ 3 h 525"/>
                    <a:gd name="T48" fmla="*/ 2 w 1469"/>
                    <a:gd name="T49" fmla="*/ 3 h 525"/>
                    <a:gd name="T50" fmla="*/ 3 w 1469"/>
                    <a:gd name="T51" fmla="*/ 3 h 525"/>
                    <a:gd name="T52" fmla="*/ 4 w 1469"/>
                    <a:gd name="T53" fmla="*/ 4 h 525"/>
                    <a:gd name="T54" fmla="*/ 5 w 1469"/>
                    <a:gd name="T55" fmla="*/ 4 h 525"/>
                    <a:gd name="T56" fmla="*/ 6 w 1469"/>
                    <a:gd name="T57" fmla="*/ 5 h 525"/>
                    <a:gd name="T58" fmla="*/ 8 w 1469"/>
                    <a:gd name="T59" fmla="*/ 5 h 525"/>
                    <a:gd name="T60" fmla="*/ 9 w 1469"/>
                    <a:gd name="T61" fmla="*/ 6 h 525"/>
                    <a:gd name="T62" fmla="*/ 11 w 1469"/>
                    <a:gd name="T63" fmla="*/ 6 h 525"/>
                    <a:gd name="T64" fmla="*/ 13 w 1469"/>
                    <a:gd name="T65" fmla="*/ 7 h 525"/>
                    <a:gd name="T66" fmla="*/ 16 w 1469"/>
                    <a:gd name="T67" fmla="*/ 7 h 525"/>
                    <a:gd name="T68" fmla="*/ 18 w 1469"/>
                    <a:gd name="T69" fmla="*/ 7 h 525"/>
                    <a:gd name="T70" fmla="*/ 21 w 1469"/>
                    <a:gd name="T71" fmla="*/ 8 h 525"/>
                    <a:gd name="T72" fmla="*/ 22 w 1469"/>
                    <a:gd name="T73" fmla="*/ 8 h 525"/>
                    <a:gd name="T74" fmla="*/ 22 w 1469"/>
                    <a:gd name="T75" fmla="*/ 8 h 525"/>
                    <a:gd name="T76" fmla="*/ 23 w 1469"/>
                    <a:gd name="T77" fmla="*/ 7 h 525"/>
                    <a:gd name="T78" fmla="*/ 23 w 1469"/>
                    <a:gd name="T79" fmla="*/ 7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3" name="Freeform 15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1 w 170"/>
                    <a:gd name="T1" fmla="*/ 0 h 120"/>
                    <a:gd name="T2" fmla="*/ 1 w 170"/>
                    <a:gd name="T3" fmla="*/ 0 h 120"/>
                    <a:gd name="T4" fmla="*/ 0 w 170"/>
                    <a:gd name="T5" fmla="*/ 0 h 120"/>
                    <a:gd name="T6" fmla="*/ 0 w 170"/>
                    <a:gd name="T7" fmla="*/ 0 h 120"/>
                    <a:gd name="T8" fmla="*/ 0 w 170"/>
                    <a:gd name="T9" fmla="*/ 0 h 120"/>
                    <a:gd name="T10" fmla="*/ 0 w 170"/>
                    <a:gd name="T11" fmla="*/ 0 h 120"/>
                    <a:gd name="T12" fmla="*/ 0 w 170"/>
                    <a:gd name="T13" fmla="*/ 0 h 120"/>
                    <a:gd name="T14" fmla="*/ 0 w 170"/>
                    <a:gd name="T15" fmla="*/ 1 h 120"/>
                    <a:gd name="T16" fmla="*/ 0 w 170"/>
                    <a:gd name="T17" fmla="*/ 1 h 120"/>
                    <a:gd name="T18" fmla="*/ 1 w 170"/>
                    <a:gd name="T19" fmla="*/ 2 h 120"/>
                    <a:gd name="T20" fmla="*/ 1 w 170"/>
                    <a:gd name="T21" fmla="*/ 2 h 120"/>
                    <a:gd name="T22" fmla="*/ 1 w 170"/>
                    <a:gd name="T23" fmla="*/ 1 h 120"/>
                    <a:gd name="T24" fmla="*/ 1 w 170"/>
                    <a:gd name="T25" fmla="*/ 1 h 120"/>
                    <a:gd name="T26" fmla="*/ 1 w 170"/>
                    <a:gd name="T27" fmla="*/ 1 h 120"/>
                    <a:gd name="T28" fmla="*/ 2 w 170"/>
                    <a:gd name="T29" fmla="*/ 1 h 120"/>
                    <a:gd name="T30" fmla="*/ 2 w 170"/>
                    <a:gd name="T31" fmla="*/ 0 h 120"/>
                    <a:gd name="T32" fmla="*/ 2 w 170"/>
                    <a:gd name="T33" fmla="*/ 0 h 120"/>
                    <a:gd name="T34" fmla="*/ 2 w 170"/>
                    <a:gd name="T35" fmla="*/ 0 h 120"/>
                    <a:gd name="T36" fmla="*/ 1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4" name="Freeform 15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1 w 170"/>
                    <a:gd name="T1" fmla="*/ 0 h 119"/>
                    <a:gd name="T2" fmla="*/ 1 w 170"/>
                    <a:gd name="T3" fmla="*/ 0 h 119"/>
                    <a:gd name="T4" fmla="*/ 1 w 170"/>
                    <a:gd name="T5" fmla="*/ 0 h 119"/>
                    <a:gd name="T6" fmla="*/ 1 w 170"/>
                    <a:gd name="T7" fmla="*/ 0 h 119"/>
                    <a:gd name="T8" fmla="*/ 0 w 170"/>
                    <a:gd name="T9" fmla="*/ 0 h 119"/>
                    <a:gd name="T10" fmla="*/ 0 w 170"/>
                    <a:gd name="T11" fmla="*/ 0 h 119"/>
                    <a:gd name="T12" fmla="*/ 0 w 170"/>
                    <a:gd name="T13" fmla="*/ 0 h 119"/>
                    <a:gd name="T14" fmla="*/ 0 w 170"/>
                    <a:gd name="T15" fmla="*/ 1 h 119"/>
                    <a:gd name="T16" fmla="*/ 0 w 170"/>
                    <a:gd name="T17" fmla="*/ 1 h 119"/>
                    <a:gd name="T18" fmla="*/ 2 w 170"/>
                    <a:gd name="T19" fmla="*/ 2 h 119"/>
                    <a:gd name="T20" fmla="*/ 2 w 170"/>
                    <a:gd name="T21" fmla="*/ 2 h 119"/>
                    <a:gd name="T22" fmla="*/ 2 w 170"/>
                    <a:gd name="T23" fmla="*/ 1 h 119"/>
                    <a:gd name="T24" fmla="*/ 2 w 170"/>
                    <a:gd name="T25" fmla="*/ 1 h 119"/>
                    <a:gd name="T26" fmla="*/ 2 w 170"/>
                    <a:gd name="T27" fmla="*/ 1 h 119"/>
                    <a:gd name="T28" fmla="*/ 2 w 170"/>
                    <a:gd name="T29" fmla="*/ 1 h 119"/>
                    <a:gd name="T30" fmla="*/ 2 w 170"/>
                    <a:gd name="T31" fmla="*/ 0 h 119"/>
                    <a:gd name="T32" fmla="*/ 2 w 170"/>
                    <a:gd name="T33" fmla="*/ 0 h 119"/>
                    <a:gd name="T34" fmla="*/ 3 w 170"/>
                    <a:gd name="T35" fmla="*/ 0 h 119"/>
                    <a:gd name="T36" fmla="*/ 1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5" name="Freeform 16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1 h 200"/>
                    <a:gd name="T2" fmla="*/ 11 w 730"/>
                    <a:gd name="T3" fmla="*/ 3 h 200"/>
                    <a:gd name="T4" fmla="*/ 11 w 730"/>
                    <a:gd name="T5" fmla="*/ 3 h 200"/>
                    <a:gd name="T6" fmla="*/ 0 w 730"/>
                    <a:gd name="T7" fmla="*/ 0 h 200"/>
                    <a:gd name="T8" fmla="*/ 0 w 730"/>
                    <a:gd name="T9" fmla="*/ 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6" name="Freeform 16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1 h 187"/>
                    <a:gd name="T2" fmla="*/ 11 w 703"/>
                    <a:gd name="T3" fmla="*/ 3 h 187"/>
                    <a:gd name="T4" fmla="*/ 11 w 703"/>
                    <a:gd name="T5" fmla="*/ 3 h 187"/>
                    <a:gd name="T6" fmla="*/ 0 w 703"/>
                    <a:gd name="T7" fmla="*/ 0 h 187"/>
                    <a:gd name="T8" fmla="*/ 0 w 703"/>
                    <a:gd name="T9" fmla="*/ 1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7" name="Freeform 16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8 h 508"/>
                    <a:gd name="T2" fmla="*/ 2 w 424"/>
                    <a:gd name="T3" fmla="*/ 6 h 508"/>
                    <a:gd name="T4" fmla="*/ 2 w 424"/>
                    <a:gd name="T5" fmla="*/ 6 h 508"/>
                    <a:gd name="T6" fmla="*/ 7 w 424"/>
                    <a:gd name="T7" fmla="*/ 0 h 508"/>
                    <a:gd name="T8" fmla="*/ 2 w 424"/>
                    <a:gd name="T9" fmla="*/ 5 h 508"/>
                    <a:gd name="T10" fmla="*/ 1 w 424"/>
                    <a:gd name="T11" fmla="*/ 5 h 508"/>
                    <a:gd name="T12" fmla="*/ 0 w 424"/>
                    <a:gd name="T13" fmla="*/ 6 h 508"/>
                    <a:gd name="T14" fmla="*/ 0 w 424"/>
                    <a:gd name="T15" fmla="*/ 8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8" name="Freeform 16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18 w 1186"/>
                    <a:gd name="T3" fmla="*/ 4 h 245"/>
                    <a:gd name="T4" fmla="*/ 18 w 1186"/>
                    <a:gd name="T5" fmla="*/ 4 h 245"/>
                    <a:gd name="T6" fmla="*/ 18 w 1186"/>
                    <a:gd name="T7" fmla="*/ 4 h 245"/>
                    <a:gd name="T8" fmla="*/ 18 w 1186"/>
                    <a:gd name="T9" fmla="*/ 4 h 245"/>
                    <a:gd name="T10" fmla="*/ 18 w 1186"/>
                    <a:gd name="T11" fmla="*/ 3 h 245"/>
                    <a:gd name="T12" fmla="*/ 18 w 1186"/>
                    <a:gd name="T13" fmla="*/ 3 h 245"/>
                    <a:gd name="T14" fmla="*/ 17 w 1186"/>
                    <a:gd name="T15" fmla="*/ 3 h 245"/>
                    <a:gd name="T16" fmla="*/ 17 w 1186"/>
                    <a:gd name="T17" fmla="*/ 3 h 245"/>
                    <a:gd name="T18" fmla="*/ 17 w 1186"/>
                    <a:gd name="T19" fmla="*/ 3 h 245"/>
                    <a:gd name="T20" fmla="*/ 16 w 1186"/>
                    <a:gd name="T21" fmla="*/ 3 h 245"/>
                    <a:gd name="T22" fmla="*/ 16 w 1186"/>
                    <a:gd name="T23" fmla="*/ 3 h 245"/>
                    <a:gd name="T24" fmla="*/ 16 w 1186"/>
                    <a:gd name="T25" fmla="*/ 3 h 245"/>
                    <a:gd name="T26" fmla="*/ 15 w 1186"/>
                    <a:gd name="T27" fmla="*/ 2 h 245"/>
                    <a:gd name="T28" fmla="*/ 15 w 1186"/>
                    <a:gd name="T29" fmla="*/ 2 h 245"/>
                    <a:gd name="T30" fmla="*/ 14 w 1186"/>
                    <a:gd name="T31" fmla="*/ 2 h 245"/>
                    <a:gd name="T32" fmla="*/ 13 w 1186"/>
                    <a:gd name="T33" fmla="*/ 2 h 245"/>
                    <a:gd name="T34" fmla="*/ 13 w 1186"/>
                    <a:gd name="T35" fmla="*/ 2 h 245"/>
                    <a:gd name="T36" fmla="*/ 12 w 1186"/>
                    <a:gd name="T37" fmla="*/ 2 h 245"/>
                    <a:gd name="T38" fmla="*/ 11 w 1186"/>
                    <a:gd name="T39" fmla="*/ 1 h 245"/>
                    <a:gd name="T40" fmla="*/ 11 w 1186"/>
                    <a:gd name="T41" fmla="*/ 1 h 245"/>
                    <a:gd name="T42" fmla="*/ 10 w 1186"/>
                    <a:gd name="T43" fmla="*/ 1 h 245"/>
                    <a:gd name="T44" fmla="*/ 9 w 1186"/>
                    <a:gd name="T45" fmla="*/ 1 h 245"/>
                    <a:gd name="T46" fmla="*/ 9 w 1186"/>
                    <a:gd name="T47" fmla="*/ 1 h 245"/>
                    <a:gd name="T48" fmla="*/ 8 w 1186"/>
                    <a:gd name="T49" fmla="*/ 1 h 245"/>
                    <a:gd name="T50" fmla="*/ 7 w 1186"/>
                    <a:gd name="T51" fmla="*/ 0 h 245"/>
                    <a:gd name="T52" fmla="*/ 6 w 1186"/>
                    <a:gd name="T53" fmla="*/ 0 h 245"/>
                    <a:gd name="T54" fmla="*/ 5 w 1186"/>
                    <a:gd name="T55" fmla="*/ 0 h 245"/>
                    <a:gd name="T56" fmla="*/ 4 w 1186"/>
                    <a:gd name="T57" fmla="*/ 0 h 245"/>
                    <a:gd name="T58" fmla="*/ 3 w 1186"/>
                    <a:gd name="T59" fmla="*/ 0 h 245"/>
                    <a:gd name="T60" fmla="*/ 3 w 1186"/>
                    <a:gd name="T61" fmla="*/ 0 h 245"/>
                    <a:gd name="T62" fmla="*/ 2 w 1186"/>
                    <a:gd name="T63" fmla="*/ 0 h 245"/>
                    <a:gd name="T64" fmla="*/ 1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9" name="Freeform 16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4 w 241"/>
                    <a:gd name="T1" fmla="*/ 0 h 738"/>
                    <a:gd name="T2" fmla="*/ 1 w 241"/>
                    <a:gd name="T3" fmla="*/ 12 h 738"/>
                    <a:gd name="T4" fmla="*/ 0 w 241"/>
                    <a:gd name="T5" fmla="*/ 12 h 738"/>
                    <a:gd name="T6" fmla="*/ 2 w 241"/>
                    <a:gd name="T7" fmla="*/ 0 h 738"/>
                    <a:gd name="T8" fmla="*/ 4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367" name="Freeform 16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0 w 2894"/>
                <a:gd name="T1" fmla="*/ 85 h 2693"/>
                <a:gd name="T2" fmla="*/ 22 w 2894"/>
                <a:gd name="T3" fmla="*/ 33 h 2693"/>
                <a:gd name="T4" fmla="*/ 89 w 2894"/>
                <a:gd name="T5" fmla="*/ 22 h 2693"/>
                <a:gd name="T6" fmla="*/ 166 w 2894"/>
                <a:gd name="T7" fmla="*/ 11 h 2693"/>
                <a:gd name="T8" fmla="*/ 185 w 2894"/>
                <a:gd name="T9" fmla="*/ 88 h 2693"/>
                <a:gd name="T10" fmla="*/ 170 w 2894"/>
                <a:gd name="T11" fmla="*/ 137 h 2693"/>
                <a:gd name="T12" fmla="*/ 135 w 2894"/>
                <a:gd name="T13" fmla="*/ 161 h 2693"/>
                <a:gd name="T14" fmla="*/ 105 w 2894"/>
                <a:gd name="T15" fmla="*/ 165 h 2693"/>
                <a:gd name="T16" fmla="*/ 67 w 2894"/>
                <a:gd name="T17" fmla="*/ 169 h 2693"/>
                <a:gd name="T18" fmla="*/ 22 w 2894"/>
                <a:gd name="T19" fmla="*/ 141 h 2693"/>
                <a:gd name="T20" fmla="*/ 0 w 2894"/>
                <a:gd name="T21" fmla="*/ 85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68" name="Group 166"/>
            <p:cNvGrpSpPr>
              <a:grpSpLocks/>
            </p:cNvGrpSpPr>
            <p:nvPr/>
          </p:nvGrpSpPr>
          <p:grpSpPr bwMode="auto">
            <a:xfrm>
              <a:off x="4224" y="2346"/>
              <a:ext cx="316" cy="147"/>
              <a:chOff x="3600" y="219"/>
              <a:chExt cx="360" cy="175"/>
            </a:xfrm>
          </p:grpSpPr>
          <p:sp>
            <p:nvSpPr>
              <p:cNvPr id="4397" name="Oval 1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8" name="Line 1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9" name="Line 1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0" name="Rectangle 17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401" name="Oval 1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02" name="Group 1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0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08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09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403" name="Group 1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4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05" name="Line 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06" name="Line 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369" name="Line 180"/>
            <p:cNvSpPr>
              <a:spLocks noChangeShapeType="1"/>
            </p:cNvSpPr>
            <p:nvPr/>
          </p:nvSpPr>
          <p:spPr bwMode="auto">
            <a:xfrm>
              <a:off x="4243" y="2238"/>
              <a:ext cx="8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70" name="Line 181"/>
            <p:cNvSpPr>
              <a:spLocks noChangeShapeType="1"/>
            </p:cNvSpPr>
            <p:nvPr/>
          </p:nvSpPr>
          <p:spPr bwMode="auto">
            <a:xfrm>
              <a:off x="4375" y="2238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71" name="Line 182"/>
            <p:cNvSpPr>
              <a:spLocks noChangeShapeType="1"/>
            </p:cNvSpPr>
            <p:nvPr/>
          </p:nvSpPr>
          <p:spPr bwMode="auto">
            <a:xfrm>
              <a:off x="4912" y="2133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72" name="Group 18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4395" name="Oval 18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96" name="Group 18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4099" name="Object 18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296" r:id="rId3" imgW="819000" imgH="847800" progId="">
                        <p:embed/>
                      </p:oleObj>
                    </mc:Choice>
                    <mc:Fallback>
                      <p:oleObj r:id="rId3" imgW="819000" imgH="8478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00" name="Object 18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297" r:id="rId5" imgW="1266840" imgH="1200240" progId="">
                        <p:embed/>
                      </p:oleObj>
                    </mc:Choice>
                    <mc:Fallback>
                      <p:oleObj r:id="rId5" imgW="1266840" imgH="120024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373" name="Freeform 188"/>
            <p:cNvSpPr>
              <a:spLocks/>
            </p:cNvSpPr>
            <p:nvPr/>
          </p:nvSpPr>
          <p:spPr bwMode="auto">
            <a:xfrm>
              <a:off x="2467" y="2601"/>
              <a:ext cx="1329" cy="788"/>
            </a:xfrm>
            <a:custGeom>
              <a:avLst/>
              <a:gdLst>
                <a:gd name="T0" fmla="*/ 38 w 3324"/>
                <a:gd name="T1" fmla="*/ 1 h 1971"/>
                <a:gd name="T2" fmla="*/ 10 w 3324"/>
                <a:gd name="T3" fmla="*/ 21 h 1971"/>
                <a:gd name="T4" fmla="*/ 0 w 3324"/>
                <a:gd name="T5" fmla="*/ 68 h 1971"/>
                <a:gd name="T6" fmla="*/ 11 w 3324"/>
                <a:gd name="T7" fmla="*/ 103 h 1971"/>
                <a:gd name="T8" fmla="*/ 39 w 3324"/>
                <a:gd name="T9" fmla="*/ 117 h 1971"/>
                <a:gd name="T10" fmla="*/ 69 w 3324"/>
                <a:gd name="T11" fmla="*/ 110 h 1971"/>
                <a:gd name="T12" fmla="*/ 99 w 3324"/>
                <a:gd name="T13" fmla="*/ 120 h 1971"/>
                <a:gd name="T14" fmla="*/ 152 w 3324"/>
                <a:gd name="T15" fmla="*/ 123 h 1971"/>
                <a:gd name="T16" fmla="*/ 208 w 3324"/>
                <a:gd name="T17" fmla="*/ 101 h 1971"/>
                <a:gd name="T18" fmla="*/ 183 w 3324"/>
                <a:gd name="T19" fmla="*/ 60 h 1971"/>
                <a:gd name="T20" fmla="*/ 174 w 3324"/>
                <a:gd name="T21" fmla="*/ 28 h 1971"/>
                <a:gd name="T22" fmla="*/ 110 w 3324"/>
                <a:gd name="T23" fmla="*/ 16 h 1971"/>
                <a:gd name="T24" fmla="*/ 38 w 3324"/>
                <a:gd name="T25" fmla="*/ 1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74" name="Freeform 18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22 w 4636"/>
                <a:gd name="T1" fmla="*/ 1 h 1435"/>
                <a:gd name="T2" fmla="*/ 12 w 4636"/>
                <a:gd name="T3" fmla="*/ 41 h 1435"/>
                <a:gd name="T4" fmla="*/ 52 w 4636"/>
                <a:gd name="T5" fmla="*/ 81 h 1435"/>
                <a:gd name="T6" fmla="*/ 126 w 4636"/>
                <a:gd name="T7" fmla="*/ 91 h 1435"/>
                <a:gd name="T8" fmla="*/ 225 w 4636"/>
                <a:gd name="T9" fmla="*/ 84 h 1435"/>
                <a:gd name="T10" fmla="*/ 251 w 4636"/>
                <a:gd name="T11" fmla="*/ 62 h 1435"/>
                <a:gd name="T12" fmla="*/ 291 w 4636"/>
                <a:gd name="T13" fmla="*/ 49 h 1435"/>
                <a:gd name="T14" fmla="*/ 272 w 4636"/>
                <a:gd name="T15" fmla="*/ 18 h 1435"/>
                <a:gd name="T16" fmla="*/ 142 w 4636"/>
                <a:gd name="T17" fmla="*/ 5 h 1435"/>
                <a:gd name="T18" fmla="*/ 22 w 4636"/>
                <a:gd name="T19" fmla="*/ 1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4098" name="Object 190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" r:id="rId7" imgW="1305000" imgH="1085760" progId="">
                    <p:embed/>
                  </p:oleObj>
                </mc:Choice>
                <mc:Fallback>
                  <p:oleObj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3262"/>
                          <a:ext cx="262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75" name="Group 191"/>
            <p:cNvGrpSpPr>
              <a:grpSpLocks/>
            </p:cNvGrpSpPr>
            <p:nvPr/>
          </p:nvGrpSpPr>
          <p:grpSpPr bwMode="auto">
            <a:xfrm>
              <a:off x="4475" y="2095"/>
              <a:ext cx="320" cy="314"/>
              <a:chOff x="4475" y="2095"/>
              <a:chExt cx="320" cy="314"/>
            </a:xfrm>
          </p:grpSpPr>
          <p:sp>
            <p:nvSpPr>
              <p:cNvPr id="4391" name="Line 192"/>
              <p:cNvSpPr>
                <a:spLocks noChangeShapeType="1"/>
              </p:cNvSpPr>
              <p:nvPr/>
            </p:nvSpPr>
            <p:spPr bwMode="auto">
              <a:xfrm flipV="1">
                <a:off x="4485" y="2106"/>
                <a:ext cx="31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92" name="Group 193"/>
              <p:cNvGrpSpPr>
                <a:grpSpLocks/>
              </p:cNvGrpSpPr>
              <p:nvPr/>
            </p:nvGrpSpPr>
            <p:grpSpPr bwMode="auto">
              <a:xfrm>
                <a:off x="4475" y="2095"/>
                <a:ext cx="257" cy="314"/>
                <a:chOff x="563" y="3500"/>
                <a:chExt cx="257" cy="314"/>
              </a:xfrm>
            </p:grpSpPr>
            <p:sp>
              <p:nvSpPr>
                <p:cNvPr id="4393" name="Oval 19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94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4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6" name="Group 196"/>
            <p:cNvGrpSpPr>
              <a:grpSpLocks/>
            </p:cNvGrpSpPr>
            <p:nvPr/>
          </p:nvGrpSpPr>
          <p:grpSpPr bwMode="auto">
            <a:xfrm>
              <a:off x="2004" y="2418"/>
              <a:ext cx="2196" cy="485"/>
              <a:chOff x="2004" y="2418"/>
              <a:chExt cx="2196" cy="485"/>
            </a:xfrm>
          </p:grpSpPr>
          <p:sp>
            <p:nvSpPr>
              <p:cNvPr id="4387" name="Freeform 197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  <a:gd name="T9" fmla="*/ 0 w 2196"/>
                  <a:gd name="T10" fmla="*/ 0 h 318"/>
                  <a:gd name="T11" fmla="*/ 2196 w 219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88" name="Group 198"/>
              <p:cNvGrpSpPr>
                <a:grpSpLocks/>
              </p:cNvGrpSpPr>
              <p:nvPr/>
            </p:nvGrpSpPr>
            <p:grpSpPr bwMode="auto">
              <a:xfrm>
                <a:off x="3027" y="2589"/>
                <a:ext cx="258" cy="314"/>
                <a:chOff x="562" y="3500"/>
                <a:chExt cx="258" cy="314"/>
              </a:xfrm>
            </p:grpSpPr>
            <p:sp>
              <p:nvSpPr>
                <p:cNvPr id="4389" name="Oval 19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9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562" y="3500"/>
                  <a:ext cx="184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7" name="Group 201"/>
            <p:cNvGrpSpPr>
              <a:grpSpLocks/>
            </p:cNvGrpSpPr>
            <p:nvPr/>
          </p:nvGrpSpPr>
          <p:grpSpPr bwMode="auto">
            <a:xfrm>
              <a:off x="3040" y="2157"/>
              <a:ext cx="1955" cy="1270"/>
              <a:chOff x="3040" y="2157"/>
              <a:chExt cx="1955" cy="1270"/>
            </a:xfrm>
          </p:grpSpPr>
          <p:sp>
            <p:nvSpPr>
              <p:cNvPr id="4383" name="Freeform 202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270"/>
                  <a:gd name="T11" fmla="*/ 1955 w 1955"/>
                  <a:gd name="T12" fmla="*/ 1270 h 1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84" name="Group 203"/>
              <p:cNvGrpSpPr>
                <a:grpSpLocks/>
              </p:cNvGrpSpPr>
              <p:nvPr/>
            </p:nvGrpSpPr>
            <p:grpSpPr bwMode="auto">
              <a:xfrm>
                <a:off x="3927" y="2835"/>
                <a:ext cx="257" cy="314"/>
                <a:chOff x="563" y="3500"/>
                <a:chExt cx="257" cy="314"/>
              </a:xfrm>
            </p:grpSpPr>
            <p:sp>
              <p:nvSpPr>
                <p:cNvPr id="4385" name="Oval 20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6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3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8" name="Group 206"/>
            <p:cNvGrpSpPr>
              <a:grpSpLocks/>
            </p:cNvGrpSpPr>
            <p:nvPr/>
          </p:nvGrpSpPr>
          <p:grpSpPr bwMode="auto">
            <a:xfrm>
              <a:off x="1881" y="2450"/>
              <a:ext cx="855" cy="818"/>
              <a:chOff x="1881" y="2450"/>
              <a:chExt cx="855" cy="818"/>
            </a:xfrm>
          </p:grpSpPr>
          <p:sp>
            <p:nvSpPr>
              <p:cNvPr id="4379" name="Line 207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80" name="Group 208"/>
              <p:cNvGrpSpPr>
                <a:grpSpLocks/>
              </p:cNvGrpSpPr>
              <p:nvPr/>
            </p:nvGrpSpPr>
            <p:grpSpPr bwMode="auto">
              <a:xfrm>
                <a:off x="2117" y="2702"/>
                <a:ext cx="257" cy="314"/>
                <a:chOff x="563" y="3500"/>
                <a:chExt cx="257" cy="314"/>
              </a:xfrm>
            </p:grpSpPr>
            <p:sp>
              <p:nvSpPr>
                <p:cNvPr id="4381" name="Oval 20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3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09A400-780F-410E-8E55-AE32BEE6F809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20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grpSp>
        <p:nvGrpSpPr>
          <p:cNvPr id="4103" name="Group 4"/>
          <p:cNvGrpSpPr>
            <a:grpSpLocks/>
          </p:cNvGrpSpPr>
          <p:nvPr/>
        </p:nvGrpSpPr>
        <p:grpSpPr bwMode="auto">
          <a:xfrm>
            <a:off x="4808364" y="913414"/>
            <a:ext cx="2795526" cy="1656786"/>
            <a:chOff x="3066" y="1107"/>
            <a:chExt cx="2250" cy="1409"/>
          </a:xfrm>
        </p:grpSpPr>
        <p:sp>
          <p:nvSpPr>
            <p:cNvPr id="4496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97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98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99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0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1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02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3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4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5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6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07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8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9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0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1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12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3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4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5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6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17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8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9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0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1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22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3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4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5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6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27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8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9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30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31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32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33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34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35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36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537" name="Group 46"/>
            <p:cNvGrpSpPr>
              <a:grpSpLocks/>
            </p:cNvGrpSpPr>
            <p:nvPr/>
          </p:nvGrpSpPr>
          <p:grpSpPr bwMode="auto">
            <a:xfrm>
              <a:off x="3177" y="1784"/>
              <a:ext cx="233" cy="250"/>
              <a:chOff x="2940" y="2429"/>
              <a:chExt cx="236" cy="250"/>
            </a:xfrm>
          </p:grpSpPr>
          <p:sp>
            <p:nvSpPr>
              <p:cNvPr id="4563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64" name="Text Box 48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prstClr val="black"/>
                    </a:solidFill>
                    <a:latin typeface="Comic Sans MS" pitchFamily="66" charset="0"/>
                  </a:rPr>
                  <a:t>A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38" name="Group 49"/>
            <p:cNvGrpSpPr>
              <a:grpSpLocks/>
            </p:cNvGrpSpPr>
            <p:nvPr/>
          </p:nvGrpSpPr>
          <p:grpSpPr bwMode="auto">
            <a:xfrm>
              <a:off x="4355" y="2168"/>
              <a:ext cx="216" cy="250"/>
              <a:chOff x="2948" y="2429"/>
              <a:chExt cx="219" cy="250"/>
            </a:xfrm>
          </p:grpSpPr>
          <p:sp>
            <p:nvSpPr>
              <p:cNvPr id="4561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62" name="Text Box 51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prstClr val="black"/>
                    </a:solidFill>
                    <a:latin typeface="Comic Sans MS" pitchFamily="66" charset="0"/>
                  </a:rPr>
                  <a:t>E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39" name="Group 52"/>
            <p:cNvGrpSpPr>
              <a:grpSpLocks/>
            </p:cNvGrpSpPr>
            <p:nvPr/>
          </p:nvGrpSpPr>
          <p:grpSpPr bwMode="auto">
            <a:xfrm>
              <a:off x="3667" y="2165"/>
              <a:ext cx="231" cy="250"/>
              <a:chOff x="2941" y="2429"/>
              <a:chExt cx="234" cy="250"/>
            </a:xfrm>
          </p:grpSpPr>
          <p:sp>
            <p:nvSpPr>
              <p:cNvPr id="4559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60" name="Text Box 54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prstClr val="black"/>
                    </a:solidFill>
                    <a:latin typeface="Comic Sans MS" pitchFamily="66" charset="0"/>
                  </a:rPr>
                  <a:t>D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40" name="Group 55"/>
            <p:cNvGrpSpPr>
              <a:grpSpLocks/>
            </p:cNvGrpSpPr>
            <p:nvPr/>
          </p:nvGrpSpPr>
          <p:grpSpPr bwMode="auto">
            <a:xfrm>
              <a:off x="4351" y="1478"/>
              <a:ext cx="212" cy="250"/>
              <a:chOff x="2950" y="2429"/>
              <a:chExt cx="215" cy="250"/>
            </a:xfrm>
          </p:grpSpPr>
          <p:sp>
            <p:nvSpPr>
              <p:cNvPr id="4557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58" name="Text Box 57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prstClr val="black"/>
                    </a:solidFill>
                    <a:latin typeface="Comic Sans MS" pitchFamily="66" charset="0"/>
                  </a:rPr>
                  <a:t>C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41" name="Group 58"/>
            <p:cNvGrpSpPr>
              <a:grpSpLocks/>
            </p:cNvGrpSpPr>
            <p:nvPr/>
          </p:nvGrpSpPr>
          <p:grpSpPr bwMode="auto">
            <a:xfrm>
              <a:off x="3665" y="1478"/>
              <a:ext cx="217" cy="250"/>
              <a:chOff x="2948" y="2429"/>
              <a:chExt cx="220" cy="250"/>
            </a:xfrm>
          </p:grpSpPr>
          <p:sp>
            <p:nvSpPr>
              <p:cNvPr id="4555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56" name="Text Box 60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prstClr val="black"/>
                    </a:solidFill>
                    <a:latin typeface="Comic Sans MS" pitchFamily="66" charset="0"/>
                  </a:rPr>
                  <a:t>B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42" name="Group 61"/>
            <p:cNvGrpSpPr>
              <a:grpSpLocks/>
            </p:cNvGrpSpPr>
            <p:nvPr/>
          </p:nvGrpSpPr>
          <p:grpSpPr bwMode="auto">
            <a:xfrm>
              <a:off x="4929" y="1826"/>
              <a:ext cx="213" cy="250"/>
              <a:chOff x="2949" y="2429"/>
              <a:chExt cx="216" cy="250"/>
            </a:xfrm>
          </p:grpSpPr>
          <p:sp>
            <p:nvSpPr>
              <p:cNvPr id="4553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54" name="Text Box 63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prstClr val="black"/>
                    </a:solidFill>
                    <a:latin typeface="Comic Sans MS" pitchFamily="66" charset="0"/>
                  </a:rPr>
                  <a:t>F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43" name="Text Box 64"/>
            <p:cNvSpPr txBox="1">
              <a:spLocks noChangeArrowheads="1"/>
            </p:cNvSpPr>
            <p:nvPr/>
          </p:nvSpPr>
          <p:spPr bwMode="auto">
            <a:xfrm>
              <a:off x="3393" y="160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2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44" name="Text Box 65"/>
            <p:cNvSpPr txBox="1">
              <a:spLocks noChangeArrowheads="1"/>
            </p:cNvSpPr>
            <p:nvPr/>
          </p:nvSpPr>
          <p:spPr bwMode="auto">
            <a:xfrm>
              <a:off x="3741" y="182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2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45" name="Text Box 66"/>
            <p:cNvSpPr txBox="1">
              <a:spLocks noChangeArrowheads="1"/>
            </p:cNvSpPr>
            <p:nvPr/>
          </p:nvSpPr>
          <p:spPr bwMode="auto">
            <a:xfrm>
              <a:off x="3317" y="203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1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46" name="Text Box 67"/>
            <p:cNvSpPr txBox="1">
              <a:spLocks noChangeArrowheads="1"/>
            </p:cNvSpPr>
            <p:nvPr/>
          </p:nvSpPr>
          <p:spPr bwMode="auto">
            <a:xfrm>
              <a:off x="4125" y="1919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3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47" name="Text Box 68"/>
            <p:cNvSpPr txBox="1">
              <a:spLocks noChangeArrowheads="1"/>
            </p:cNvSpPr>
            <p:nvPr/>
          </p:nvSpPr>
          <p:spPr bwMode="auto">
            <a:xfrm>
              <a:off x="4073" y="227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1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48" name="Text Box 69"/>
            <p:cNvSpPr txBox="1">
              <a:spLocks noChangeArrowheads="1"/>
            </p:cNvSpPr>
            <p:nvPr/>
          </p:nvSpPr>
          <p:spPr bwMode="auto">
            <a:xfrm>
              <a:off x="4433" y="184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1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49" name="Text Box 70"/>
            <p:cNvSpPr txBox="1">
              <a:spLocks noChangeArrowheads="1"/>
            </p:cNvSpPr>
            <p:nvPr/>
          </p:nvSpPr>
          <p:spPr bwMode="auto">
            <a:xfrm>
              <a:off x="4782" y="210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2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50" name="Text Box 71"/>
            <p:cNvSpPr txBox="1">
              <a:spLocks noChangeArrowheads="1"/>
            </p:cNvSpPr>
            <p:nvPr/>
          </p:nvSpPr>
          <p:spPr bwMode="auto">
            <a:xfrm>
              <a:off x="4755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5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51" name="Text Box 72"/>
            <p:cNvSpPr txBox="1">
              <a:spLocks noChangeArrowheads="1"/>
            </p:cNvSpPr>
            <p:nvPr/>
          </p:nvSpPr>
          <p:spPr bwMode="auto">
            <a:xfrm>
              <a:off x="4020" y="142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3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52" name="Text Box 73"/>
            <p:cNvSpPr txBox="1">
              <a:spLocks noChangeArrowheads="1"/>
            </p:cNvSpPr>
            <p:nvPr/>
          </p:nvSpPr>
          <p:spPr bwMode="auto">
            <a:xfrm>
              <a:off x="3669" y="115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5</a:t>
              </a: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outing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mobility + SDN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66" y="895437"/>
            <a:ext cx="4303698" cy="1770425"/>
          </a:xfrm>
        </p:spPr>
        <p:txBody>
          <a:bodyPr/>
          <a:lstStyle/>
          <a:p>
            <a:pPr eaLnBrk="1" hangingPunct="1"/>
            <a:r>
              <a:rPr lang="sv-SE" sz="2000" dirty="0" err="1"/>
              <a:t>Routing</a:t>
            </a:r>
            <a:r>
              <a:rPr lang="sv-SE" sz="2000" dirty="0"/>
              <a:t> </a:t>
            </a:r>
            <a:r>
              <a:rPr lang="sv-SE" sz="2000" dirty="0" err="1"/>
              <a:t>algorithms</a:t>
            </a:r>
            <a:r>
              <a:rPr lang="sv-SE" sz="2000" dirty="0"/>
              <a:t>, </a:t>
            </a:r>
            <a:r>
              <a:rPr lang="sv-SE" sz="2000" dirty="0" err="1"/>
              <a:t>protocols</a:t>
            </a:r>
            <a:endParaRPr lang="sv-SE" sz="2000" dirty="0"/>
          </a:p>
          <a:p>
            <a:pPr eaLnBrk="1" hangingPunct="1"/>
            <a:r>
              <a:rPr lang="sv-SE" sz="2000" dirty="0" err="1"/>
              <a:t>Forwarding</a:t>
            </a:r>
            <a:r>
              <a:rPr lang="sv-SE" sz="2000" dirty="0"/>
              <a:t> in routers</a:t>
            </a:r>
          </a:p>
          <a:p>
            <a:pPr eaLnBrk="1" hangingPunct="1"/>
            <a:r>
              <a:rPr lang="sv-SE" sz="2000" dirty="0"/>
              <a:t>Resource, policy </a:t>
            </a:r>
            <a:r>
              <a:rPr lang="sv-SE" sz="2000" dirty="0" err="1"/>
              <a:t>issues</a:t>
            </a:r>
            <a:endParaRPr lang="sv-SE" sz="2000" dirty="0"/>
          </a:p>
          <a:p>
            <a:pPr eaLnBrk="1" hangingPunct="1"/>
            <a:r>
              <a:rPr lang="sv-SE" sz="2000" dirty="0"/>
              <a:t>Data plane and </a:t>
            </a:r>
            <a:r>
              <a:rPr lang="sv-SE" sz="2000" dirty="0" err="1"/>
              <a:t>control</a:t>
            </a:r>
            <a:r>
              <a:rPr lang="sv-SE" sz="2000" dirty="0"/>
              <a:t> plane in SDN</a:t>
            </a:r>
          </a:p>
          <a:p>
            <a:pPr eaLnBrk="1" hangingPunct="1"/>
            <a:r>
              <a:rPr lang="sv-SE" sz="2000" dirty="0"/>
              <a:t>Addressing mobility, tunneling</a:t>
            </a:r>
          </a:p>
        </p:txBody>
      </p:sp>
      <p:grpSp>
        <p:nvGrpSpPr>
          <p:cNvPr id="4107" name="Group 372"/>
          <p:cNvGrpSpPr>
            <a:grpSpLocks/>
          </p:cNvGrpSpPr>
          <p:nvPr/>
        </p:nvGrpSpPr>
        <p:grpSpPr bwMode="auto">
          <a:xfrm>
            <a:off x="5639358" y="3738163"/>
            <a:ext cx="5169523" cy="3241212"/>
            <a:chOff x="1601" y="1536"/>
            <a:chExt cx="3824" cy="2579"/>
          </a:xfrm>
        </p:grpSpPr>
        <p:sp>
          <p:nvSpPr>
            <p:cNvPr id="410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9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10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11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12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13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14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115" name="Group 11"/>
            <p:cNvGrpSpPr>
              <a:grpSpLocks/>
            </p:cNvGrpSpPr>
            <p:nvPr/>
          </p:nvGrpSpPr>
          <p:grpSpPr bwMode="auto">
            <a:xfrm>
              <a:off x="2620" y="3236"/>
              <a:ext cx="1146" cy="879"/>
              <a:chOff x="1018" y="599"/>
              <a:chExt cx="6421" cy="3541"/>
            </a:xfrm>
          </p:grpSpPr>
          <p:sp>
            <p:nvSpPr>
              <p:cNvPr id="4333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34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35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36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37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38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39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0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1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2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3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4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5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6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7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48" name="Group 27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359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60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61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62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49" name="Group 32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355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6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7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8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50" name="Group 37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351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2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3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4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16" name="Group 42"/>
            <p:cNvGrpSpPr>
              <a:grpSpLocks/>
            </p:cNvGrpSpPr>
            <p:nvPr/>
          </p:nvGrpSpPr>
          <p:grpSpPr bwMode="auto">
            <a:xfrm>
              <a:off x="2100" y="2399"/>
              <a:ext cx="1146" cy="879"/>
              <a:chOff x="1018" y="599"/>
              <a:chExt cx="6421" cy="3541"/>
            </a:xfrm>
          </p:grpSpPr>
          <p:sp>
            <p:nvSpPr>
              <p:cNvPr id="4303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04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05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06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07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08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09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0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1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2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3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4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5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6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7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18" name="Group 58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329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0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1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2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19" name="Group 63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325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6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20" name="Group 68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321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2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3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4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17" name="Group 73"/>
            <p:cNvGrpSpPr>
              <a:grpSpLocks/>
            </p:cNvGrpSpPr>
            <p:nvPr/>
          </p:nvGrpSpPr>
          <p:grpSpPr bwMode="auto">
            <a:xfrm>
              <a:off x="2106" y="2966"/>
              <a:ext cx="1146" cy="879"/>
              <a:chOff x="1018" y="599"/>
              <a:chExt cx="6421" cy="3541"/>
            </a:xfrm>
          </p:grpSpPr>
          <p:sp>
            <p:nvSpPr>
              <p:cNvPr id="4273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4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5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6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7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8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9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0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1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2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3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4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5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6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7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88" name="Group 89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99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0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1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2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89" name="Group 94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95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6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7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8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90" name="Group 99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91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2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3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4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18" name="Group 135"/>
            <p:cNvGrpSpPr>
              <a:grpSpLocks/>
            </p:cNvGrpSpPr>
            <p:nvPr/>
          </p:nvGrpSpPr>
          <p:grpSpPr bwMode="auto">
            <a:xfrm>
              <a:off x="1605" y="1539"/>
              <a:ext cx="1146" cy="879"/>
              <a:chOff x="1018" y="599"/>
              <a:chExt cx="6421" cy="3541"/>
            </a:xfrm>
          </p:grpSpPr>
          <p:sp>
            <p:nvSpPr>
              <p:cNvPr id="4243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44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45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46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47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48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49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50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51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52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53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54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55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56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57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58" name="Group 151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69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70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71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72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59" name="Group 156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65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6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7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8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60" name="Group 161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61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2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3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4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19" name="Group 197"/>
            <p:cNvGrpSpPr>
              <a:grpSpLocks/>
            </p:cNvGrpSpPr>
            <p:nvPr/>
          </p:nvGrpSpPr>
          <p:grpSpPr bwMode="auto">
            <a:xfrm>
              <a:off x="2089" y="1831"/>
              <a:ext cx="1146" cy="879"/>
              <a:chOff x="1018" y="599"/>
              <a:chExt cx="6421" cy="3541"/>
            </a:xfrm>
          </p:grpSpPr>
          <p:sp>
            <p:nvSpPr>
              <p:cNvPr id="4213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14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15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16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17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18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19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0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1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2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3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4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5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6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7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28" name="Group 213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39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0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1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2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29" name="Group 218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35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30" name="Group 223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31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2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3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4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20" name="Group 228"/>
            <p:cNvGrpSpPr>
              <a:grpSpLocks/>
            </p:cNvGrpSpPr>
            <p:nvPr/>
          </p:nvGrpSpPr>
          <p:grpSpPr bwMode="auto">
            <a:xfrm>
              <a:off x="1618" y="2680"/>
              <a:ext cx="1146" cy="879"/>
              <a:chOff x="1018" y="599"/>
              <a:chExt cx="6421" cy="3541"/>
            </a:xfrm>
          </p:grpSpPr>
          <p:sp>
            <p:nvSpPr>
              <p:cNvPr id="4183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4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5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6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7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8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9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0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1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2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3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4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5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6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7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98" name="Group 244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09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0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1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2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99" name="Group 249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05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6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7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8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00" name="Group 254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01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21" name="Group 259"/>
            <p:cNvGrpSpPr>
              <a:grpSpLocks/>
            </p:cNvGrpSpPr>
            <p:nvPr/>
          </p:nvGrpSpPr>
          <p:grpSpPr bwMode="auto">
            <a:xfrm>
              <a:off x="1601" y="2111"/>
              <a:ext cx="1146" cy="879"/>
              <a:chOff x="1018" y="599"/>
              <a:chExt cx="6421" cy="3541"/>
            </a:xfrm>
          </p:grpSpPr>
          <p:sp>
            <p:nvSpPr>
              <p:cNvPr id="4153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4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5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6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7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8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9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0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1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2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3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4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5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6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7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68" name="Group 275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179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0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1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2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69" name="Group 280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175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6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7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8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70" name="Group 285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171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3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4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122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23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24" name="Line 293"/>
            <p:cNvSpPr>
              <a:spLocks noChangeShapeType="1"/>
            </p:cNvSpPr>
            <p:nvPr/>
          </p:nvSpPr>
          <p:spPr bwMode="auto">
            <a:xfrm flipV="1">
              <a:off x="2225" y="2957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25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26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27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28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129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47"/>
              <a:chOff x="2197" y="1155"/>
              <a:chExt cx="622" cy="447"/>
            </a:xfrm>
          </p:grpSpPr>
          <p:grpSp>
            <p:nvGrpSpPr>
              <p:cNvPr id="4149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51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2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98" cy="23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150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prstClr val="black"/>
                    </a:solidFill>
                    <a:latin typeface="Arial" pitchFamily="34" charset="0"/>
                  </a:rPr>
                  <a:t>Mobile </a:t>
                </a:r>
              </a:p>
              <a:p>
                <a:pPr algn="ctr"/>
                <a:r>
                  <a:rPr lang="en-US" altLang="zh-CN" sz="1000" dirty="0">
                    <a:solidFill>
                      <a:prstClr val="black"/>
                    </a:solidFill>
                    <a:latin typeface="Arial" pitchFamily="34" charset="0"/>
                  </a:rPr>
                  <a:t>Switching </a:t>
                </a:r>
              </a:p>
              <a:p>
                <a:pPr algn="ctr"/>
                <a:r>
                  <a:rPr lang="en-US" altLang="zh-CN" sz="1000" dirty="0">
                    <a:solidFill>
                      <a:prstClr val="black"/>
                    </a:solidFill>
                    <a:latin typeface="Arial" pitchFamily="34" charset="0"/>
                  </a:rPr>
                  <a:t>Center</a:t>
                </a:r>
              </a:p>
            </p:txBody>
          </p:sp>
        </p:grpSp>
        <p:sp>
          <p:nvSpPr>
            <p:cNvPr id="4130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139 w 1292"/>
                <a:gd name="T1" fmla="*/ 10 h 1255"/>
                <a:gd name="T2" fmla="*/ 20 w 1292"/>
                <a:gd name="T3" fmla="*/ 232 h 1255"/>
                <a:gd name="T4" fmla="*/ 17 w 1292"/>
                <a:gd name="T5" fmla="*/ 774 h 1255"/>
                <a:gd name="T6" fmla="*/ 31 w 1292"/>
                <a:gd name="T7" fmla="*/ 1227 h 1255"/>
                <a:gd name="T8" fmla="*/ 142 w 1292"/>
                <a:gd name="T9" fmla="*/ 1288 h 1255"/>
                <a:gd name="T10" fmla="*/ 376 w 1292"/>
                <a:gd name="T11" fmla="*/ 1669 h 1255"/>
                <a:gd name="T12" fmla="*/ 578 w 1292"/>
                <a:gd name="T13" fmla="*/ 1829 h 1255"/>
                <a:gd name="T14" fmla="*/ 696 w 1292"/>
                <a:gd name="T15" fmla="*/ 1510 h 1255"/>
                <a:gd name="T16" fmla="*/ 738 w 1292"/>
                <a:gd name="T17" fmla="*/ 659 h 1255"/>
                <a:gd name="T18" fmla="*/ 700 w 1292"/>
                <a:gd name="T19" fmla="*/ 311 h 1255"/>
                <a:gd name="T20" fmla="*/ 435 w 1292"/>
                <a:gd name="T21" fmla="*/ 170 h 1255"/>
                <a:gd name="T22" fmla="*/ 139 w 1292"/>
                <a:gd name="T23" fmla="*/ 1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305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</a:rPr>
                <a:t>Public telephone</a:t>
              </a:r>
            </a:p>
            <a:p>
              <a:r>
                <a:rPr lang="en-US" altLang="zh-CN">
                  <a:solidFill>
                    <a:prstClr val="black"/>
                  </a:solidFill>
                </a:rPr>
                <a:t>network, and</a:t>
              </a:r>
            </a:p>
            <a:p>
              <a:r>
                <a:rPr lang="en-US" altLang="zh-CN">
                  <a:solidFill>
                    <a:prstClr val="black"/>
                  </a:solidFill>
                </a:rPr>
                <a:t>Internet</a:t>
              </a:r>
            </a:p>
          </p:txBody>
        </p:sp>
        <p:pic>
          <p:nvPicPr>
            <p:cNvPr id="4132" name="Picture 309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310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311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Picture 312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Picture 313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316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38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4146" name="Picture 318" descr="lgv_fqmg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7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48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39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59"/>
              <a:chOff x="2197" y="1155"/>
              <a:chExt cx="622" cy="459"/>
            </a:xfrm>
          </p:grpSpPr>
          <p:grpSp>
            <p:nvGrpSpPr>
              <p:cNvPr id="4142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44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98" cy="23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143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050" dirty="0">
                    <a:solidFill>
                      <a:prstClr val="black"/>
                    </a:solidFill>
                    <a:latin typeface="Arial" pitchFamily="34" charset="0"/>
                  </a:rPr>
                  <a:t>Mobile </a:t>
                </a:r>
              </a:p>
              <a:p>
                <a:pPr algn="ctr"/>
                <a:r>
                  <a:rPr lang="en-US" altLang="zh-CN" sz="1050" dirty="0">
                    <a:solidFill>
                      <a:prstClr val="black"/>
                    </a:solidFill>
                    <a:latin typeface="Arial" pitchFamily="34" charset="0"/>
                  </a:rPr>
                  <a:t>Switching </a:t>
                </a:r>
              </a:p>
              <a:p>
                <a:pPr algn="ctr"/>
                <a:r>
                  <a:rPr lang="en-US" altLang="zh-CN" sz="1050" dirty="0">
                    <a:solidFill>
                      <a:prstClr val="black"/>
                    </a:solidFill>
                    <a:latin typeface="Arial" pitchFamily="34" charset="0"/>
                  </a:rPr>
                  <a:t>Center</a:t>
                </a:r>
              </a:p>
            </p:txBody>
          </p:sp>
        </p:grpSp>
        <p:sp>
          <p:nvSpPr>
            <p:cNvPr id="4140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41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6225" y="931220"/>
            <a:ext cx="4039895" cy="317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8148" y="-149913"/>
            <a:ext cx="1194730" cy="13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B32C4-6678-4C6E-868E-94C52A765B06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21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562" y="116633"/>
            <a:ext cx="8219256" cy="576064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Medium access: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multi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ple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access methods</a:t>
            </a:r>
            <a:endParaRPr lang="sv-S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562" y="858922"/>
            <a:ext cx="6076918" cy="22734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CC0000"/>
                </a:solidFill>
              </a:rPr>
              <a:t>Strategies</a:t>
            </a:r>
            <a:r>
              <a:rPr lang="en-US" sz="2000" b="1" dirty="0"/>
              <a:t>: </a:t>
            </a:r>
            <a:r>
              <a:rPr lang="en-US" sz="2000" dirty="0"/>
              <a:t>(functionality, appropriateness)</a:t>
            </a:r>
            <a:endParaRPr lang="en-US" sz="2000" b="1" dirty="0"/>
          </a:p>
          <a:p>
            <a:pPr eaLnBrk="1" hangingPunct="1"/>
            <a:r>
              <a:rPr lang="en-US" sz="2000" b="1" dirty="0"/>
              <a:t>Contention-based (random access), wired/wireless: </a:t>
            </a:r>
          </a:p>
          <a:p>
            <a:pPr lvl="1" eaLnBrk="1" hangingPunct="1"/>
            <a:r>
              <a:rPr lang="en-US" sz="2000" dirty="0"/>
              <a:t>Aloha, CSMA(CD/CA) </a:t>
            </a:r>
          </a:p>
          <a:p>
            <a:pPr eaLnBrk="1" hangingPunct="1"/>
            <a:r>
              <a:rPr lang="en-US" sz="2000" b="1" dirty="0"/>
              <a:t>Collision-free:</a:t>
            </a:r>
            <a:endParaRPr lang="en-US" sz="2000" dirty="0"/>
          </a:p>
          <a:p>
            <a:pPr lvl="1" eaLnBrk="1" hangingPunct="1"/>
            <a:r>
              <a:rPr lang="en-US" sz="2000" b="1" dirty="0"/>
              <a:t>Channel partitioning: </a:t>
            </a:r>
            <a:r>
              <a:rPr lang="en-US" sz="2000" dirty="0"/>
              <a:t>TDMA, FDMA, CDMA</a:t>
            </a:r>
          </a:p>
          <a:p>
            <a:pPr lvl="1" eaLnBrk="1" hangingPunct="1"/>
            <a:r>
              <a:rPr lang="en-US" sz="2000" b="1" dirty="0"/>
              <a:t>Taking turns: </a:t>
            </a:r>
            <a:r>
              <a:rPr lang="en-US" sz="2000" dirty="0"/>
              <a:t>e.g. tokens, reservation-based</a:t>
            </a:r>
            <a:endParaRPr lang="en-GB" sz="2000" dirty="0"/>
          </a:p>
        </p:txBody>
      </p:sp>
      <p:pic>
        <p:nvPicPr>
          <p:cNvPr id="513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171" y="3173971"/>
            <a:ext cx="2629696" cy="229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6" descr="IMG00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4891" y="5439763"/>
            <a:ext cx="4198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5" name="Group 72"/>
          <p:cNvGrpSpPr>
            <a:grpSpLocks/>
          </p:cNvGrpSpPr>
          <p:nvPr/>
        </p:nvGrpSpPr>
        <p:grpSpPr bwMode="auto">
          <a:xfrm>
            <a:off x="6944991" y="2924007"/>
            <a:ext cx="3552825" cy="2282824"/>
            <a:chOff x="3264" y="1698"/>
            <a:chExt cx="2238" cy="1438"/>
          </a:xfrm>
        </p:grpSpPr>
        <p:grpSp>
          <p:nvGrpSpPr>
            <p:cNvPr id="5136" name="Group 54"/>
            <p:cNvGrpSpPr>
              <a:grpSpLocks/>
            </p:cNvGrpSpPr>
            <p:nvPr/>
          </p:nvGrpSpPr>
          <p:grpSpPr bwMode="auto">
            <a:xfrm>
              <a:off x="3264" y="1698"/>
              <a:ext cx="2141" cy="455"/>
              <a:chOff x="3256" y="1911"/>
              <a:chExt cx="2141" cy="455"/>
            </a:xfrm>
          </p:grpSpPr>
          <p:grpSp>
            <p:nvGrpSpPr>
              <p:cNvPr id="5147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6" name="Object 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04" name="Clip" r:id="rId5" imgW="819000" imgH="847800" progId="MS_ClipArt_Gallery.2">
                        <p:embed/>
                      </p:oleObj>
                    </mc:Choice>
                    <mc:Fallback>
                      <p:oleObj name="Clip" r:id="rId5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7" name="Object 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05" name="Clip" r:id="rId7" imgW="1266840" imgH="1200240" progId="MS_ClipArt_Gallery.2">
                        <p:embed/>
                      </p:oleObj>
                    </mc:Choice>
                    <mc:Fallback>
                      <p:oleObj name="Clip" r:id="rId7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48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4" name="Object 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06" name="Clip" r:id="rId9" imgW="819000" imgH="847800" progId="MS_ClipArt_Gallery.2">
                        <p:embed/>
                      </p:oleObj>
                    </mc:Choice>
                    <mc:Fallback>
                      <p:oleObj name="Clip" r:id="rId9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5" name="Object 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07" name="Clip" r:id="rId10" imgW="1266840" imgH="1200240" progId="MS_ClipArt_Gallery.2">
                        <p:embed/>
                      </p:oleObj>
                    </mc:Choice>
                    <mc:Fallback>
                      <p:oleObj name="Clip" r:id="rId10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4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0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515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515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19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prstClr val="black"/>
                    </a:solidFill>
                  </a:rPr>
                  <a:t>C</a:t>
                </a:r>
              </a:p>
            </p:txBody>
          </p:sp>
          <p:grpSp>
            <p:nvGrpSpPr>
              <p:cNvPr id="5152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2" name="Object 5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08" name="Clip" r:id="rId11" imgW="819000" imgH="847800" progId="MS_ClipArt_Gallery.2">
                        <p:embed/>
                      </p:oleObj>
                    </mc:Choice>
                    <mc:Fallback>
                      <p:oleObj name="Clip" r:id="rId11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3" name="Object 6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09" name="Clip" r:id="rId12" imgW="1266840" imgH="1200240" progId="MS_ClipArt_Gallery.2">
                        <p:embed/>
                      </p:oleObj>
                    </mc:Choice>
                    <mc:Fallback>
                      <p:oleObj name="Clip" r:id="rId12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513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altLang="zh-CN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5138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9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0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4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solidFill>
                    <a:prstClr val="black"/>
                  </a:solidFill>
                </a:rPr>
                <a:t>space</a:t>
              </a:r>
            </a:p>
          </p:txBody>
        </p:sp>
        <p:sp>
          <p:nvSpPr>
            <p:cNvPr id="5142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3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C0504D"/>
                  </a:solidFill>
                </a:rPr>
                <a:t>C’s signal</a:t>
              </a:r>
            </a:p>
            <a:p>
              <a:r>
                <a:rPr lang="en-US" altLang="zh-CN" sz="1400">
                  <a:solidFill>
                    <a:srgbClr val="C0504D"/>
                  </a:solidFill>
                </a:rPr>
                <a:t>strength</a:t>
              </a:r>
            </a:p>
          </p:txBody>
        </p:sp>
        <p:sp>
          <p:nvSpPr>
            <p:cNvPr id="5144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5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6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77868" name="Picture 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702" y="116633"/>
            <a:ext cx="1270054" cy="14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CBC5B-26CD-4726-8C15-6E092450C59D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22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solidFill>
                  <a:schemeClr val="accent2"/>
                </a:solidFill>
              </a:rPr>
              <a:t>S</a:t>
            </a:r>
            <a:r>
              <a:rPr lang="en-GB" smtClean="0">
                <a:solidFill>
                  <a:schemeClr val="accent2"/>
                </a:solidFill>
              </a:rPr>
              <a:t>ecurity issues</a:t>
            </a:r>
            <a:endParaRPr lang="sv-SE" smtClean="0">
              <a:solidFill>
                <a:schemeClr val="accent2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820" y="884996"/>
            <a:ext cx="6133405" cy="2384201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C, I, A</a:t>
            </a:r>
            <a:r>
              <a:rPr lang="en-US" b="1" dirty="0" smtClean="0"/>
              <a:t> </a:t>
            </a:r>
            <a:r>
              <a:rPr lang="en-US" dirty="0" smtClean="0"/>
              <a:t>and methods to achieve them</a:t>
            </a:r>
          </a:p>
          <a:p>
            <a:pPr lvl="1" eaLnBrk="1" hangingPunct="1"/>
            <a:r>
              <a:rPr lang="en-US" dirty="0" smtClean="0"/>
              <a:t>The language of cryptography</a:t>
            </a:r>
          </a:p>
          <a:p>
            <a:pPr lvl="1" eaLnBrk="1" hangingPunct="1"/>
            <a:r>
              <a:rPr lang="en-US" dirty="0" smtClean="0"/>
              <a:t>Message integrity, signatures</a:t>
            </a:r>
          </a:p>
          <a:p>
            <a:pPr eaLnBrk="1" hangingPunct="1"/>
            <a:r>
              <a:rPr lang="en-US" dirty="0" smtClean="0"/>
              <a:t>Instantiation in Internet: SSL, IPsec</a:t>
            </a:r>
          </a:p>
          <a:p>
            <a:pPr eaLnBrk="1" hangingPunct="1"/>
            <a:r>
              <a:rPr lang="en-US" dirty="0" smtClean="0"/>
              <a:t>Firewalls</a:t>
            </a:r>
          </a:p>
          <a:p>
            <a:pPr eaLnBrk="1" hangingPunct="1"/>
            <a:endParaRPr lang="en-GB" b="1" dirty="0" smtClean="0"/>
          </a:p>
        </p:txBody>
      </p:sp>
      <p:pic>
        <p:nvPicPr>
          <p:cNvPr id="7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31" y="3519488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306" y="356711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70" y="54864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02832" y="4354514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17132" y="4384676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44569" y="4367214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431882" y="4397376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617245" y="3609975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5333207" y="4032251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96645" y="4552951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4939507" y="4765675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765007" y="3567113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6611145" y="4184651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418931" y="4805363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6093620" y="4803775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2844006" y="473551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069307" y="4465638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V="1">
            <a:off x="8651081" y="4705350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9438482" y="4435475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266157" y="3238500"/>
            <a:ext cx="742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9235281" y="324961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4923632" y="5876925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34" y="1"/>
            <a:ext cx="1346994" cy="15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9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/>
          </p:nvPr>
        </p:nvGraphicFramePr>
        <p:xfrm>
          <a:off x="1340543" y="-417359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23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00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562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3066" y="4970215"/>
            <a:ext cx="3807627" cy="146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1EEBBE-0AED-4C49-891B-37FFE9238BD7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24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TCP/IP protocol stack, applications, evolution</a:t>
            </a:r>
            <a:endParaRPr lang="sv-S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302" y="693316"/>
            <a:ext cx="7451152" cy="3858658"/>
          </a:xfrm>
        </p:spPr>
        <p:txBody>
          <a:bodyPr/>
          <a:lstStyle/>
          <a:p>
            <a:pPr eaLnBrk="1" hangingPunct="1"/>
            <a:r>
              <a:rPr lang="sv-SE" sz="2000" dirty="0" err="1" smtClean="0"/>
              <a:t>Instantiation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network</a:t>
            </a:r>
            <a:r>
              <a:rPr lang="sv-SE" sz="2000" dirty="0" smtClean="0"/>
              <a:t> solutions,  </a:t>
            </a:r>
            <a:r>
              <a:rPr lang="sv-SE" sz="2000" dirty="0" err="1" smtClean="0"/>
              <a:t>advantages</a:t>
            </a:r>
            <a:r>
              <a:rPr lang="sv-SE" sz="2000" dirty="0" smtClean="0"/>
              <a:t>, limitations, </a:t>
            </a:r>
            <a:r>
              <a:rPr lang="sv-SE" sz="2000" dirty="0" err="1" smtClean="0"/>
              <a:t>updates</a:t>
            </a:r>
            <a:endParaRPr lang="sv-SE" sz="2000" dirty="0" smtClean="0"/>
          </a:p>
          <a:p>
            <a:pPr lvl="1" eaLnBrk="1" hangingPunct="1"/>
            <a:r>
              <a:rPr lang="en-US" sz="1600" dirty="0" smtClean="0"/>
              <a:t>http, DNS, SMTP, </a:t>
            </a:r>
          </a:p>
          <a:p>
            <a:pPr lvl="1" eaLnBrk="1" hangingPunct="1"/>
            <a:r>
              <a:rPr lang="en-US" sz="1600" dirty="0" smtClean="0"/>
              <a:t>TCP. UDP, IP, routing protocols</a:t>
            </a:r>
          </a:p>
          <a:p>
            <a:pPr lvl="1" eaLnBrk="1" hangingPunct="1"/>
            <a:r>
              <a:rPr lang="en-US" sz="1600" dirty="0" smtClean="0"/>
              <a:t>LAN Protocol Examples: wired, wireless: Ethernet, 802.xy, GSM:</a:t>
            </a:r>
          </a:p>
          <a:p>
            <a:pPr lvl="1" eaLnBrk="1" hangingPunct="1"/>
            <a:r>
              <a:rPr lang="en-US" sz="1600" dirty="0" smtClean="0"/>
              <a:t>Connecting devices: functionalities and differences (Hubs, switches)</a:t>
            </a:r>
          </a:p>
          <a:p>
            <a:pPr lvl="1" eaLnBrk="1" hangingPunct="1"/>
            <a:r>
              <a:rPr lang="en-US" sz="1600" dirty="0" smtClean="0"/>
              <a:t>Algorithms </a:t>
            </a:r>
            <a:r>
              <a:rPr lang="en-US" sz="1600" dirty="0"/>
              <a:t>for switch-”routing”: learning&amp; forwarding of packets 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ARP</a:t>
            </a:r>
            <a:endParaRPr lang="en-US" sz="1600" dirty="0"/>
          </a:p>
          <a:p>
            <a:pPr marL="0" indent="0" eaLnBrk="1" hangingPunct="1">
              <a:buNone/>
            </a:pPr>
            <a:endParaRPr lang="sv-SE" sz="2000" dirty="0"/>
          </a:p>
          <a:p>
            <a:pPr eaLnBrk="1" hangingPunct="1"/>
            <a:r>
              <a:rPr lang="sv-SE" sz="2000" dirty="0"/>
              <a:t>New </a:t>
            </a:r>
            <a:r>
              <a:rPr lang="sv-SE" sz="2000" dirty="0" err="1"/>
              <a:t>types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applications</a:t>
            </a:r>
            <a:r>
              <a:rPr lang="sv-SE" sz="2000" dirty="0"/>
              <a:t> and </a:t>
            </a:r>
            <a:r>
              <a:rPr lang="sv-SE" sz="2000" dirty="0" err="1"/>
              <a:t>how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function</a:t>
            </a:r>
            <a:r>
              <a:rPr lang="sv-SE" sz="2000" dirty="0"/>
              <a:t> </a:t>
            </a:r>
            <a:r>
              <a:rPr lang="sv-SE" sz="2000" dirty="0" smtClean="0"/>
              <a:t>in the Internet</a:t>
            </a:r>
            <a:endParaRPr lang="sv-SE" sz="2000" dirty="0"/>
          </a:p>
          <a:p>
            <a:pPr lvl="1" eaLnBrk="1" hangingPunct="1"/>
            <a:r>
              <a:rPr lang="sv-SE" sz="1800" dirty="0" err="1" smtClean="0"/>
              <a:t>Changing</a:t>
            </a:r>
            <a:r>
              <a:rPr lang="sv-SE" sz="1800" dirty="0" smtClean="0"/>
              <a:t> NW-</a:t>
            </a:r>
            <a:r>
              <a:rPr lang="sv-SE" sz="1800" dirty="0" err="1" smtClean="0"/>
              <a:t>edge</a:t>
            </a:r>
            <a:r>
              <a:rPr lang="sv-SE" sz="1800" dirty="0" smtClean="0"/>
              <a:t>: </a:t>
            </a:r>
            <a:r>
              <a:rPr lang="sv-SE" sz="1800" dirty="0" err="1" smtClean="0"/>
              <a:t>Intserv</a:t>
            </a:r>
            <a:r>
              <a:rPr lang="sv-SE" sz="1800" dirty="0" smtClean="0"/>
              <a:t>/</a:t>
            </a:r>
            <a:r>
              <a:rPr lang="sv-SE" sz="1800" dirty="0" err="1" smtClean="0"/>
              <a:t>diffserv</a:t>
            </a:r>
            <a:r>
              <a:rPr lang="sv-SE" sz="1800" dirty="0" smtClean="0"/>
              <a:t>, http2, </a:t>
            </a:r>
            <a:r>
              <a:rPr lang="sv-SE" sz="1800" dirty="0" err="1" smtClean="0"/>
              <a:t>quic</a:t>
            </a:r>
            <a:r>
              <a:rPr lang="sv-SE" sz="1800" dirty="0" smtClean="0"/>
              <a:t>, </a:t>
            </a:r>
            <a:r>
              <a:rPr lang="sv-SE" sz="1800" dirty="0" err="1" smtClean="0"/>
              <a:t>IoT-related</a:t>
            </a:r>
            <a:r>
              <a:rPr lang="sv-SE" sz="1800" dirty="0" smtClean="0"/>
              <a:t> </a:t>
            </a:r>
            <a:r>
              <a:rPr lang="sv-SE" sz="1800" dirty="0" err="1" smtClean="0"/>
              <a:t>protocols</a:t>
            </a:r>
            <a:r>
              <a:rPr lang="sv-SE" sz="1800" dirty="0" smtClean="0"/>
              <a:t>…</a:t>
            </a:r>
            <a:endParaRPr lang="sv-SE" sz="18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1" y="1102730"/>
            <a:ext cx="3027071" cy="39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788" y="4160560"/>
            <a:ext cx="4795449" cy="269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332" y="90585"/>
            <a:ext cx="1077789" cy="1237461"/>
          </a:xfrm>
          <a:prstGeom prst="rect">
            <a:avLst/>
          </a:prstGeo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9859211" y="4879703"/>
            <a:ext cx="782216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>
                <a:solidFill>
                  <a:prstClr val="black"/>
                </a:solidFill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2166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4" y="464009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Synthesis: a day in the life of a web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request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Putting lots-of-what-we-learned together: synthesis!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goal: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identify, review protocols (at all layers) involved in seemingly simple scenario: requesting www page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scenario: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student attaches laptop to campus network, requests/receives www.google.com </a:t>
            </a:r>
            <a:endParaRPr lang="en-US" b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Highlights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Some questions asked by you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asked</a:t>
            </a:r>
            <a:r>
              <a:rPr lang="sv-SE" dirty="0" smtClean="0"/>
              <a:t> by </a:t>
            </a:r>
            <a:r>
              <a:rPr lang="sv-SE" dirty="0" err="1" smtClean="0"/>
              <a:t>you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80" y="872849"/>
            <a:ext cx="3542909" cy="467643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How can </a:t>
            </a:r>
            <a:r>
              <a:rPr lang="en-US" sz="1800" dirty="0"/>
              <a:t>we have </a:t>
            </a:r>
            <a:r>
              <a:rPr lang="en-US" sz="1800" dirty="0"/>
              <a:t>reliable data transfer </a:t>
            </a:r>
            <a:r>
              <a:rPr lang="en-US" sz="1800" dirty="0"/>
              <a:t>on top of </a:t>
            </a:r>
            <a:r>
              <a:rPr lang="en-US" sz="1800" dirty="0"/>
              <a:t>UDP</a:t>
            </a:r>
          </a:p>
          <a:p>
            <a:pPr marL="857250" lvl="1" indent="-457200"/>
            <a:r>
              <a:rPr lang="en-US" sz="1800" dirty="0"/>
              <a:t>Implementation at app-layer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RDT with only NACK possible?: </a:t>
            </a:r>
          </a:p>
          <a:p>
            <a:pPr marL="857250" lvl="1" indent="-457200"/>
            <a:r>
              <a:rPr lang="en-US" sz="1800" dirty="0" smtClean="0"/>
              <a:t>no-</a:t>
            </a:r>
            <a:r>
              <a:rPr lang="en-US" sz="1800" dirty="0" err="1" smtClean="0"/>
              <a:t>lossy</a:t>
            </a:r>
            <a:r>
              <a:rPr lang="en-US" sz="1800" dirty="0" smtClean="0"/>
              <a:t> channel</a:t>
            </a:r>
          </a:p>
          <a:p>
            <a:pPr marL="1257300" lvl="2" indent="-457200"/>
            <a:r>
              <a:rPr lang="en-US" sz="1400" dirty="0" smtClean="0"/>
              <a:t>Timeout =&gt; ok, </a:t>
            </a:r>
            <a:r>
              <a:rPr lang="en-US" sz="1400" dirty="0" err="1" smtClean="0"/>
              <a:t>msg</a:t>
            </a:r>
            <a:r>
              <a:rPr lang="en-US" sz="1400" dirty="0" smtClean="0"/>
              <a:t> received</a:t>
            </a:r>
            <a:endParaRPr lang="en-US" sz="1400" dirty="0"/>
          </a:p>
          <a:p>
            <a:pPr marL="857250" lvl="1" indent="-457200"/>
            <a:r>
              <a:rPr lang="en-US" sz="1800" dirty="0" err="1" smtClean="0"/>
              <a:t>lossy</a:t>
            </a:r>
            <a:r>
              <a:rPr lang="en-US" sz="1800" dirty="0" smtClean="0"/>
              <a:t> channel: </a:t>
            </a:r>
          </a:p>
          <a:p>
            <a:pPr marL="1257300" lvl="2" indent="-457200"/>
            <a:r>
              <a:rPr lang="en-US" sz="1400" dirty="0" smtClean="0"/>
              <a:t>Cannot tell difference between late or lost….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Working </a:t>
            </a:r>
            <a:r>
              <a:rPr lang="en-US" sz="1800" dirty="0"/>
              <a:t>with time-space diagrams</a:t>
            </a:r>
          </a:p>
          <a:p>
            <a:pPr marL="857250" lvl="1" indent="-457200"/>
            <a:r>
              <a:rPr lang="en-US" sz="1800" dirty="0" err="1" smtClean="0"/>
              <a:t>Eg</a:t>
            </a:r>
            <a:r>
              <a:rPr lang="en-US" sz="1800" dirty="0" smtClean="0"/>
              <a:t>. what is a full utilization window?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8555" y="5549283"/>
            <a:ext cx="973899" cy="365125"/>
          </a:xfrm>
        </p:spPr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548069" y="1641343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12447" y="1539743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first packet bit transmitted, t = 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538544" y="1419092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619758" y="1431793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78169" y="1092067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sender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106995" y="1092067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receiver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559182" y="1636581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565532" y="3768592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543307" y="1633406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408370" y="1633406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6408370" y="1877880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27319" y="2617656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RTT 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441708" y="2928806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6446469" y="1900106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780687" y="1846130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last bit transmitted, t = L / 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8608645" y="2558917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684844" y="2381117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first packet bit arrives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8630870" y="2809742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689607" y="2633531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last packet bit arrives, send ACK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869957" y="3425692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packet, t = RTT + L / R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6419482" y="3755893"/>
            <a:ext cx="1466850" cy="608013"/>
            <a:chOff x="12502" y="21425"/>
            <a:chExt cx="3400" cy="1025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33" name="Freeform 31"/>
          <p:cNvSpPr>
            <a:spLocks/>
          </p:cNvSpPr>
          <p:nvPr/>
        </p:nvSpPr>
        <p:spPr bwMode="auto">
          <a:xfrm>
            <a:off x="6548070" y="1885817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6548070" y="2136642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6565533" y="2817680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6565533" y="3068505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6408369" y="3994018"/>
            <a:ext cx="1466850" cy="606425"/>
            <a:chOff x="12502" y="21425"/>
            <a:chExt cx="3400" cy="1025"/>
          </a:xfrm>
        </p:grpSpPr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0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6419482" y="4244843"/>
            <a:ext cx="1466850" cy="606425"/>
            <a:chOff x="12502" y="21425"/>
            <a:chExt cx="3400" cy="1025"/>
          </a:xfrm>
        </p:grpSpPr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3" name="Line 51"/>
          <p:cNvSpPr>
            <a:spLocks noChangeShapeType="1"/>
          </p:cNvSpPr>
          <p:nvPr/>
        </p:nvSpPr>
        <p:spPr bwMode="auto">
          <a:xfrm flipV="1">
            <a:off x="6570294" y="3320918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8686432" y="2887531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last bit of 2</a:t>
            </a:r>
            <a:r>
              <a:rPr lang="en-US" sz="1600" baseline="30000">
                <a:solidFill>
                  <a:prstClr val="black"/>
                </a:solidFill>
                <a:latin typeface="Arial" pitchFamily="34" charset="0"/>
              </a:rPr>
              <a:t>nd</a:t>
            </a:r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 packet arrives, send ACK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8630870" y="3046280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8641982" y="3298692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8681670" y="3120893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last bit of 3</a:t>
            </a:r>
            <a:r>
              <a:rPr lang="en-US" sz="1600" baseline="30000">
                <a:solidFill>
                  <a:prstClr val="black"/>
                </a:solidFill>
                <a:latin typeface="Arial" pitchFamily="34" charset="0"/>
              </a:rPr>
              <a:t>rd</a:t>
            </a:r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 packet arrives, send ACK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1876" y="5020951"/>
            <a:ext cx="8198816" cy="830997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prstClr val="black"/>
                </a:solidFill>
              </a:rPr>
              <a:t>E.g</a:t>
            </a:r>
            <a:r>
              <a:rPr lang="sv-SE" sz="2400" dirty="0">
                <a:solidFill>
                  <a:prstClr val="black"/>
                </a:solidFill>
              </a:rPr>
              <a:t>. for 100% </a:t>
            </a:r>
            <a:r>
              <a:rPr lang="sv-SE" sz="2400" dirty="0" err="1">
                <a:solidFill>
                  <a:prstClr val="black"/>
                </a:solidFill>
              </a:rPr>
              <a:t>utilization</a:t>
            </a:r>
            <a:r>
              <a:rPr lang="sv-SE" sz="2400" dirty="0">
                <a:solidFill>
                  <a:prstClr val="black"/>
                </a:solidFill>
              </a:rPr>
              <a:t>, </a:t>
            </a:r>
            <a:r>
              <a:rPr lang="sv-SE" sz="2400" dirty="0" err="1">
                <a:solidFill>
                  <a:prstClr val="black"/>
                </a:solidFill>
              </a:rPr>
              <a:t>c</a:t>
            </a:r>
            <a:r>
              <a:rPr lang="sv-SE" sz="2400" dirty="0" err="1">
                <a:solidFill>
                  <a:prstClr val="black"/>
                </a:solidFill>
              </a:rPr>
              <a:t>alculate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how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many</a:t>
            </a:r>
            <a:r>
              <a:rPr lang="sv-SE" sz="2400" dirty="0">
                <a:solidFill>
                  <a:prstClr val="black"/>
                </a:solidFill>
              </a:rPr>
              <a:t> packets </a:t>
            </a:r>
            <a:r>
              <a:rPr lang="sv-SE" sz="2400" dirty="0" err="1">
                <a:solidFill>
                  <a:prstClr val="black"/>
                </a:solidFill>
              </a:rPr>
              <a:t>can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fill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>
                <a:solidFill>
                  <a:prstClr val="black"/>
                </a:solidFill>
              </a:rPr>
              <a:t>in RTT + L / </a:t>
            </a:r>
            <a:r>
              <a:rPr lang="sv-SE" sz="2400" dirty="0">
                <a:solidFill>
                  <a:prstClr val="black"/>
                </a:solidFill>
              </a:rPr>
              <a:t>R</a:t>
            </a:r>
            <a:r>
              <a:rPr lang="sv-SE" sz="2400">
                <a:solidFill>
                  <a:prstClr val="black"/>
                </a:solidFill>
              </a:rPr>
              <a:t>,  ie</a:t>
            </a:r>
            <a:r>
              <a:rPr lang="sv-SE" sz="2400" dirty="0">
                <a:solidFill>
                  <a:prstClr val="black"/>
                </a:solidFill>
              </a:rPr>
              <a:t> (RTT </a:t>
            </a:r>
            <a:r>
              <a:rPr lang="sv-SE" sz="2400" dirty="0">
                <a:solidFill>
                  <a:prstClr val="black"/>
                </a:solidFill>
              </a:rPr>
              <a:t>+ L / </a:t>
            </a:r>
            <a:r>
              <a:rPr lang="sv-SE" sz="2400" dirty="0">
                <a:solidFill>
                  <a:prstClr val="black"/>
                </a:solidFill>
              </a:rPr>
              <a:t>R)/</a:t>
            </a:r>
            <a:r>
              <a:rPr lang="sv-SE" sz="2400" dirty="0">
                <a:solidFill>
                  <a:prstClr val="black"/>
                </a:solidFill>
              </a:rPr>
              <a:t> (</a:t>
            </a:r>
            <a:r>
              <a:rPr lang="sv-SE" sz="2400" dirty="0">
                <a:solidFill>
                  <a:prstClr val="black"/>
                </a:solidFill>
              </a:rPr>
              <a:t>L </a:t>
            </a:r>
            <a:r>
              <a:rPr lang="sv-SE" sz="2400" dirty="0">
                <a:solidFill>
                  <a:prstClr val="black"/>
                </a:solidFill>
              </a:rPr>
              <a:t>/ </a:t>
            </a:r>
            <a:r>
              <a:rPr lang="sv-SE" sz="2400" dirty="0">
                <a:solidFill>
                  <a:prstClr val="black"/>
                </a:solidFill>
              </a:rPr>
              <a:t>R)</a:t>
            </a:r>
            <a:endParaRPr lang="sv-S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33" grpId="0" animBg="1"/>
      <p:bldP spid="34" grpId="0" animBg="1"/>
      <p:bldP spid="35" grpId="0" animBg="1"/>
      <p:bldP spid="36" grpId="0" animBg="1"/>
      <p:bldP spid="53" grpId="0" animBg="1"/>
      <p:bldP spid="54" grpId="0"/>
      <p:bldP spid="55" grpId="0" animBg="1"/>
      <p:bldP spid="56" grpId="0" animBg="1"/>
      <p:bldP spid="57" grpId="0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4" y="5008587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Synthesis: a day in the life of a web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request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Putting lots-of-what-we-learned together: synthesis!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goal: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identify, review protocols (at all layers) involved in seemingly simple scenario: requesting www page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scenario: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student attaches laptop to campus network, requests/receives www.google.com </a:t>
            </a:r>
            <a:endParaRPr lang="en-US" b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Highlights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Some questions asked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by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you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Reflections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prespectives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en-US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…….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77200" cy="536104"/>
          </a:xfrm>
        </p:spPr>
        <p:txBody>
          <a:bodyPr/>
          <a:lstStyle/>
          <a:p>
            <a:r>
              <a:rPr lang="en-US" dirty="0"/>
              <a:t>The 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6284913" y="1124744"/>
            <a:ext cx="3962400" cy="14605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6846888" y="3963989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2347914" y="4035426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910139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0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9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237039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9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3243263" y="4476751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3514726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4640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7997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2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4498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4833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4749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4140201" y="4768851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3197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3700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2989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703639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3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9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4092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7273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4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985001" y="48593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5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1" y="48593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7345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8272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7705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6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8047039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7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9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7840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3665539" y="5726114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7018339" y="5713414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8267701" y="41735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1" y="41735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28901" y="43386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43386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5702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5251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6330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6019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5457825" y="4271964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1955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</a:pPr>
              <a:r>
                <a:rPr lang="en-US" dirty="0">
                  <a:solidFill>
                    <a:srgbClr val="000000"/>
                  </a:solidFill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dirty="0">
                  <a:solidFill>
                    <a:srgbClr val="000000"/>
                  </a:solidFill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dirty="0">
                  <a:solidFill>
                    <a:srgbClr val="000000"/>
                  </a:solidFill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6180139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1974851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791570" y="1011238"/>
            <a:ext cx="10563367" cy="66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6070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24263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3327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758137" cy="45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3022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61575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3906839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2979738" y="2990851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2759076" y="3271839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5440364" y="2411414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5949951" y="2389189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8294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8661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9007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8978901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8020050" y="4722814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6608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5592764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4913314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3314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2703513" y="4467226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2679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5216525" y="3789364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3930650" y="3633789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4864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5080000" y="5334000"/>
            <a:ext cx="1524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i="1">
                <a:solidFill>
                  <a:srgbClr val="000000"/>
                </a:solidFill>
              </a:rPr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2391570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3208339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3209926" y="4111626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3390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4637089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i="1">
                <a:solidFill>
                  <a:srgbClr val="FFFFFF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8064501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8594726" y="3221039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4206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4937126" y="4049714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3827464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3217864" y="3935414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9237663" y="3903664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9148763" y="3929064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612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481679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2" y="1296397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61154" y="1265225"/>
            <a:ext cx="11220512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+mj-ea"/>
                <a:cs typeface="+mj-cs"/>
              </a:rPr>
              <a:t>Synthesis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:</a:t>
            </a:r>
            <a:endParaRPr lang="en-US" b="1" dirty="0" smtClean="0">
              <a:solidFill>
                <a:srgbClr val="4F81BD">
                  <a:lumMod val="50000"/>
                </a:srgbClr>
              </a:solidFill>
              <a:ea typeface="+mj-ea"/>
              <a:cs typeface="+mj-cs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Putting lots-of-what-we-learned together: 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a day in the life of a web request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goal:</a:t>
            </a:r>
            <a:r>
              <a:rPr lang="en-US" dirty="0">
                <a:solidFill>
                  <a:prstClr val="black"/>
                </a:solidFill>
              </a:rPr>
              <a:t> identify, review protocols (at all layers) involved in seemingly simple </a:t>
            </a:r>
            <a:r>
              <a:rPr lang="en-US" dirty="0" smtClean="0">
                <a:solidFill>
                  <a:prstClr val="black"/>
                </a:solidFill>
              </a:rPr>
              <a:t>scenario: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Scenario </a:t>
            </a:r>
            <a:r>
              <a:rPr lang="en-US" dirty="0" smtClean="0">
                <a:solidFill>
                  <a:prstClr val="black"/>
                </a:solidFill>
              </a:rPr>
              <a:t>requesting </a:t>
            </a:r>
            <a:r>
              <a:rPr lang="en-US" dirty="0">
                <a:solidFill>
                  <a:prstClr val="black"/>
                </a:solidFill>
              </a:rPr>
              <a:t>www </a:t>
            </a:r>
            <a:r>
              <a:rPr lang="en-US" dirty="0" smtClean="0">
                <a:solidFill>
                  <a:prstClr val="black"/>
                </a:solidFill>
              </a:rPr>
              <a:t>page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student attaches laptop to campus network, requests/receives www.google.com </a:t>
            </a:r>
            <a:endParaRPr lang="en-US" b="1" dirty="0">
              <a:solidFill>
                <a:srgbClr val="4F81BD">
                  <a:lumMod val="50000"/>
                </a:srgbClr>
              </a:solidFill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…….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Introduction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1-</a:t>
            </a:r>
            <a:fld id="{F0969682-103E-4DC7-823F-9C1CE3F676E6}" type="slidenum">
              <a:rPr lang="en-US" sz="1200">
                <a:solidFill>
                  <a:srgbClr val="000000"/>
                </a:solidFill>
                <a:latin typeface="Tahoma" pitchFamily="34" charset="0"/>
              </a:rPr>
              <a:pPr/>
              <a:t>30</a:t>
            </a:fld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2578100" y="1038226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Tier 1 ISP</a:t>
              </a:r>
              <a:endParaRPr lang="en-US"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Tier 1 ISP</a:t>
              </a:r>
              <a:endParaRPr lang="en-US"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Google</a:t>
              </a:r>
              <a:endParaRPr lang="en-US"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52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7196E92E-5BAF-4A41-87B9-BA983BC3F97F}" type="slidenum"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31</a:t>
            </a:fld>
            <a:endParaRPr lang="en-US" altLang="sv-SE" sz="12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2070100" y="115889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Data center networks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785" y="1147762"/>
            <a:ext cx="9812940" cy="2203450"/>
          </a:xfrm>
        </p:spPr>
        <p:txBody>
          <a:bodyPr/>
          <a:lstStyle/>
          <a:p>
            <a:r>
              <a:rPr lang="en-US" altLang="sv-SE" dirty="0" smtClean="0"/>
              <a:t>10</a:t>
            </a:r>
            <a:r>
              <a:rPr lang="en-US" altLang="en-US" dirty="0" smtClean="0"/>
              <a:t>’</a:t>
            </a:r>
            <a:r>
              <a:rPr lang="en-US" altLang="sv-SE" dirty="0" smtClean="0"/>
              <a:t>s to 100</a:t>
            </a:r>
            <a:r>
              <a:rPr lang="en-US" altLang="en-US" dirty="0" smtClean="0"/>
              <a:t>’</a:t>
            </a:r>
            <a:r>
              <a:rPr lang="en-US" altLang="sv-SE" dirty="0" smtClean="0"/>
              <a:t>s of thousands of hosts, often closely coupled, in close proximity:</a:t>
            </a:r>
          </a:p>
          <a:p>
            <a:pPr lvl="1"/>
            <a:r>
              <a:rPr lang="en-US" altLang="sv-SE" dirty="0" smtClean="0"/>
              <a:t>e-business (e.g. Amazon)</a:t>
            </a:r>
          </a:p>
          <a:p>
            <a:pPr lvl="1"/>
            <a:r>
              <a:rPr lang="en-US" altLang="sv-SE" dirty="0" smtClean="0"/>
              <a:t>content-servers (e.g., YouTube, Akamai, Apple, Microsoft)</a:t>
            </a:r>
          </a:p>
          <a:p>
            <a:pPr lvl="1"/>
            <a:r>
              <a:rPr lang="en-US" altLang="sv-SE" dirty="0" smtClean="0"/>
              <a:t>search engines, data mining (e.g., Google)</a:t>
            </a:r>
          </a:p>
          <a:p>
            <a:endParaRPr lang="en-US" altLang="sv-SE" dirty="0" smtClean="0"/>
          </a:p>
        </p:txBody>
      </p:sp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395785" y="4048077"/>
            <a:ext cx="6217252" cy="19034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challenges: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multiple applications, each serving massive numbers of clients 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managing/balancing load,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6789738" y="5951538"/>
            <a:ext cx="2869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400" i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a 40-ft Microsoft container, </a:t>
            </a:r>
          </a:p>
          <a:p>
            <a:r>
              <a:rPr lang="en-US" altLang="sv-SE" sz="1400" i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 data center</a:t>
            </a:r>
          </a:p>
        </p:txBody>
      </p:sp>
    </p:spTree>
    <p:extLst>
      <p:ext uri="{BB962C8B-B14F-4D97-AF65-F5344CB8AC3E}">
        <p14:creationId xmlns:p14="http://schemas.microsoft.com/office/powerpoint/2010/main" val="34968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Rectangle 6"/>
          <p:cNvSpPr txBox="1">
            <a:spLocks noChangeArrowheads="1"/>
          </p:cNvSpPr>
          <p:nvPr/>
        </p:nvSpPr>
        <p:spPr bwMode="auto">
          <a:xfrm>
            <a:off x="5459651" y="823855"/>
            <a:ext cx="6604970" cy="2246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sv-SE" sz="2000" i="0" dirty="0">
                <a:solidFill>
                  <a:prstClr val="black"/>
                </a:solidFill>
                <a:latin typeface="Gill Sans MT" panose="020B0502020104020203" pitchFamily="34" charset="0"/>
              </a:rPr>
              <a:t>rich interconnection among switches, racks: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sz="2000" i="0" dirty="0">
                <a:solidFill>
                  <a:prstClr val="black"/>
                </a:solidFill>
                <a:latin typeface="Gill Sans MT" panose="020B0502020104020203" pitchFamily="34" charset="0"/>
              </a:rPr>
              <a:t>increased throughput between racks (multiple routing paths possible</a:t>
            </a:r>
            <a:r>
              <a:rPr lang="en-US" altLang="sv-SE" sz="2000" i="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)</a:t>
            </a:r>
            <a:endParaRPr lang="en-US" altLang="sv-SE" sz="2000" i="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sz="2000" i="0" dirty="0">
                <a:solidFill>
                  <a:prstClr val="black"/>
                </a:solidFill>
                <a:latin typeface="Gill Sans MT" panose="020B0502020104020203" pitchFamily="34" charset="0"/>
              </a:rPr>
              <a:t>increased reliability via redundancy</a:t>
            </a:r>
          </a:p>
          <a:p>
            <a:pPr marL="457200" lvl="1" indent="0">
              <a:spcBef>
                <a:spcPct val="20000"/>
              </a:spcBef>
              <a:buClr>
                <a:srgbClr val="000099"/>
              </a:buClr>
            </a:pPr>
            <a:r>
              <a:rPr lang="en-US" altLang="sv-SE" b="1" i="0" dirty="0">
                <a:solidFill>
                  <a:srgbClr val="C00000"/>
                </a:solidFill>
                <a:latin typeface="Gill Sans MT" panose="020B0502020104020203" pitchFamily="34" charset="0"/>
              </a:rPr>
              <a:t>Distributed systems &amp; networks working </a:t>
            </a:r>
            <a:r>
              <a:rPr lang="en-US" altLang="sv-SE" b="1" i="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together (</a:t>
            </a:r>
            <a:r>
              <a:rPr lang="en-US" altLang="sv-SE" b="1" i="0" dirty="0">
                <a:solidFill>
                  <a:srgbClr val="C00000"/>
                </a:solidFill>
                <a:latin typeface="Gill Sans MT" panose="020B0502020104020203" pitchFamily="34" charset="0"/>
              </a:rPr>
              <a:t>guest lectures relevance)</a:t>
            </a:r>
          </a:p>
          <a:p>
            <a:pPr marL="457200" lvl="1" indent="0">
              <a:spcBef>
                <a:spcPct val="20000"/>
              </a:spcBef>
              <a:buClr>
                <a:srgbClr val="000099"/>
              </a:buClr>
            </a:pPr>
            <a:endParaRPr lang="en-US" altLang="sv-SE" b="1" i="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sv-SE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5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5976" y="6486525"/>
            <a:ext cx="676275" cy="457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85BEC3A-7D54-4C6C-8456-D532EBC8C671}" type="slidenum">
              <a:rPr lang="en-US" altLang="sv-SE" sz="1200" i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32</a:t>
            </a:fld>
            <a:endParaRPr lang="en-US" altLang="sv-SE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3130551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4162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6392864" y="4121151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7121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3629026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6448426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3248025" y="3779839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7439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7058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4238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4538664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8432801" y="5600701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8418513" y="5143501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8509001" y="4008439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8416926" y="4654551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7883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32 w 354"/>
                <a:gd name="T1" fmla="*/ 0 h 2742"/>
                <a:gd name="T2" fmla="*/ 182 w 354"/>
                <a:gd name="T3" fmla="*/ 197 h 2742"/>
                <a:gd name="T4" fmla="*/ 178 w 354"/>
                <a:gd name="T5" fmla="*/ 1519 h 2742"/>
                <a:gd name="T6" fmla="*/ 0 w 354"/>
                <a:gd name="T7" fmla="*/ 1588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4 w 211"/>
                <a:gd name="T1" fmla="*/ 0 h 2537"/>
                <a:gd name="T2" fmla="*/ 106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68 w 328"/>
                <a:gd name="T3" fmla="*/ 74 h 226"/>
                <a:gd name="T4" fmla="*/ 166 w 328"/>
                <a:gd name="T5" fmla="*/ 131 h 226"/>
                <a:gd name="T6" fmla="*/ 0 w 328"/>
                <a:gd name="T7" fmla="*/ 5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72 w 328"/>
                <a:gd name="T3" fmla="*/ 73 h 226"/>
                <a:gd name="T4" fmla="*/ 170 w 328"/>
                <a:gd name="T5" fmla="*/ 129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3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6 h 288"/>
                <a:gd name="T4" fmla="*/ 146 w 304"/>
                <a:gd name="T5" fmla="*/ 169 h 288"/>
                <a:gd name="T6" fmla="*/ 4 w 304"/>
                <a:gd name="T7" fmla="*/ 7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6 w 306"/>
                <a:gd name="T5" fmla="*/ 64 h 240"/>
                <a:gd name="T6" fmla="*/ 152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8277226" y="3398839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Load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2867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32 w 354"/>
                <a:gd name="T1" fmla="*/ 0 h 2742"/>
                <a:gd name="T2" fmla="*/ 182 w 354"/>
                <a:gd name="T3" fmla="*/ 197 h 2742"/>
                <a:gd name="T4" fmla="*/ 178 w 354"/>
                <a:gd name="T5" fmla="*/ 1519 h 2742"/>
                <a:gd name="T6" fmla="*/ 0 w 354"/>
                <a:gd name="T7" fmla="*/ 1588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4 w 211"/>
                <a:gd name="T1" fmla="*/ 0 h 2537"/>
                <a:gd name="T2" fmla="*/ 106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68 w 328"/>
                <a:gd name="T3" fmla="*/ 74 h 226"/>
                <a:gd name="T4" fmla="*/ 166 w 328"/>
                <a:gd name="T5" fmla="*/ 131 h 226"/>
                <a:gd name="T6" fmla="*/ 0 w 328"/>
                <a:gd name="T7" fmla="*/ 5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72 w 328"/>
                <a:gd name="T3" fmla="*/ 73 h 226"/>
                <a:gd name="T4" fmla="*/ 170 w 328"/>
                <a:gd name="T5" fmla="*/ 129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3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6 h 288"/>
                <a:gd name="T4" fmla="*/ 146 w 304"/>
                <a:gd name="T5" fmla="*/ 169 h 288"/>
                <a:gd name="T6" fmla="*/ 4 w 304"/>
                <a:gd name="T7" fmla="*/ 7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6 w 306"/>
                <a:gd name="T5" fmla="*/ 64 h 240"/>
                <a:gd name="T6" fmla="*/ 152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1903414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</a:rPr>
              <a:t>Load </a:t>
            </a:r>
          </a:p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2359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2663826" y="4891089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981325" y="4691064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3121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2093914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2479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2855914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3232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3922714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4227513" y="4892676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4545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4684714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3657600" y="5173664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10414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4043364" y="5173664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1041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4419600" y="5173664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10414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4795839" y="5173664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1041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5513389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5818188" y="4919664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6135689" y="4719639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6275389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5248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5634039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6010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6388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7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5347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9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7078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7383463" y="4927601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7700963" y="4725989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7840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6813550" y="5207001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645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10414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7199313" y="5207001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7947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6455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5347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9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7575550" y="5207001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645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10414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7951789" y="5207001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645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1041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4483101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2058989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2459039" y="6154739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2857501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3224214" y="6151564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3651251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4022726" y="6148389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4405314" y="6146801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4783139" y="6151564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2473326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4037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5627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7192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90750" y="4614864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3743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5918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4422776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71" name="Group 271"/>
          <p:cNvGrpSpPr>
            <a:grpSpLocks/>
          </p:cNvGrpSpPr>
          <p:nvPr/>
        </p:nvGrpSpPr>
        <p:grpSpPr bwMode="auto">
          <a:xfrm>
            <a:off x="5087938" y="2844800"/>
            <a:ext cx="1066800" cy="393700"/>
            <a:chOff x="4396" y="1245"/>
            <a:chExt cx="672" cy="248"/>
          </a:xfrm>
        </p:grpSpPr>
        <p:sp>
          <p:nvSpPr>
            <p:cNvPr id="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20490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72064" y="3138489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Border router</a:t>
            </a:r>
          </a:p>
        </p:txBody>
      </p:sp>
      <p:grpSp>
        <p:nvGrpSpPr>
          <p:cNvPr id="204873" name="Group 271"/>
          <p:cNvGrpSpPr>
            <a:grpSpLocks/>
          </p:cNvGrpSpPr>
          <p:nvPr/>
        </p:nvGrpSpPr>
        <p:grpSpPr bwMode="auto">
          <a:xfrm>
            <a:off x="6435725" y="3286125"/>
            <a:ext cx="1066800" cy="393700"/>
            <a:chOff x="4396" y="1245"/>
            <a:chExt cx="672" cy="248"/>
          </a:xfrm>
        </p:grpSpPr>
        <p:sp>
          <p:nvSpPr>
            <p:cNvPr id="3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20489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0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874" name="Group 271"/>
          <p:cNvGrpSpPr>
            <a:grpSpLocks/>
          </p:cNvGrpSpPr>
          <p:nvPr/>
        </p:nvGrpSpPr>
        <p:grpSpPr bwMode="auto">
          <a:xfrm>
            <a:off x="3692525" y="3286125"/>
            <a:ext cx="1066800" cy="393700"/>
            <a:chOff x="4396" y="1245"/>
            <a:chExt cx="672" cy="248"/>
          </a:xfrm>
        </p:grpSpPr>
        <p:sp>
          <p:nvSpPr>
            <p:cNvPr id="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20488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6" name="TextBox 545"/>
          <p:cNvSpPr txBox="1"/>
          <p:nvPr/>
        </p:nvSpPr>
        <p:spPr>
          <a:xfrm>
            <a:off x="4575175" y="3522664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Access router</a:t>
            </a:r>
          </a:p>
        </p:txBody>
      </p:sp>
      <p:sp>
        <p:nvSpPr>
          <p:cNvPr id="13" name="Freeform 159"/>
          <p:cNvSpPr>
            <a:spLocks/>
          </p:cNvSpPr>
          <p:nvPr/>
        </p:nvSpPr>
        <p:spPr bwMode="auto">
          <a:xfrm>
            <a:off x="2989264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Internet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382137" y="115889"/>
            <a:ext cx="9460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3600" i="0" dirty="0">
                <a:solidFill>
                  <a:srgbClr val="000099"/>
                </a:solidFill>
                <a:latin typeface="Gill Sans MT" panose="020B0502020104020203" pitchFamily="34" charset="0"/>
              </a:rPr>
              <a:t>Data center </a:t>
            </a:r>
            <a:r>
              <a:rPr lang="en-US" altLang="sv-SE" sz="3600" i="0" dirty="0" smtClean="0">
                <a:solidFill>
                  <a:srgbClr val="000099"/>
                </a:solidFill>
                <a:latin typeface="Gill Sans MT" panose="020B0502020104020203" pitchFamily="34" charset="0"/>
              </a:rPr>
              <a:t>networks</a:t>
            </a:r>
            <a:endParaRPr lang="en-US" altLang="sv-SE" sz="3600" i="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29026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181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076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11" y="899200"/>
            <a:ext cx="52542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ea typeface="ＭＳ Ｐゴシック" charset="0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ea typeface="ＭＳ Ｐゴシック" charset="0"/>
                <a:cs typeface="Gill Sans MT"/>
              </a:rPr>
              <a:t>directs </a:t>
            </a:r>
            <a:r>
              <a:rPr lang="en-US" sz="2000" dirty="0">
                <a:solidFill>
                  <a:prstClr val="black"/>
                </a:solidFill>
                <a:latin typeface="Gill Sans MT"/>
                <a:ea typeface="ＭＳ Ｐゴシック" charset="0"/>
                <a:cs typeface="Gill Sans MT"/>
              </a:rPr>
              <a:t>client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ea typeface="ＭＳ Ｐゴシック" charset="0"/>
                <a:cs typeface="Gill Sans MT"/>
              </a:rPr>
              <a:t>requests (workload) </a:t>
            </a:r>
            <a:r>
              <a:rPr lang="en-US" sz="2000" dirty="0">
                <a:solidFill>
                  <a:prstClr val="black"/>
                </a:solidFill>
                <a:latin typeface="Gill Sans MT"/>
                <a:ea typeface="ＭＳ Ｐゴシック" charset="0"/>
                <a:cs typeface="Gill Sans MT"/>
              </a:rPr>
              <a:t>within data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ea typeface="ＭＳ Ｐゴシック" charset="0"/>
                <a:cs typeface="Gill Sans MT"/>
              </a:rPr>
              <a:t>center</a:t>
            </a:r>
            <a:endParaRPr lang="en-US" sz="2000" dirty="0">
              <a:solidFill>
                <a:prstClr val="black"/>
              </a:solidFill>
              <a:latin typeface="Gill Sans MT"/>
              <a:ea typeface="ＭＳ Ｐゴシック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924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Thank you!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4" y="3909397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419777" y="1243812"/>
            <a:ext cx="7799724" cy="264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19778" y="1265224"/>
            <a:ext cx="8447554" cy="262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Synthesis: a day in the life of a web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request</a:t>
            </a:r>
          </a:p>
          <a:p>
            <a:pPr lvl="0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Putting lots-of-what-we-learned together: synthesis!</a:t>
            </a:r>
          </a:p>
          <a:p>
            <a:pPr lvl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goal: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identify, review protocols (at all layers) involved in seemingly simple scenario: requesting www page</a:t>
            </a:r>
          </a:p>
          <a:p>
            <a:pPr lvl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scenario: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student attaches laptop to campus network, requests/receives www.google.com </a:t>
            </a:r>
            <a:endParaRPr lang="en-US" sz="1600" b="1" dirty="0">
              <a:solidFill>
                <a:schemeClr val="bg1">
                  <a:lumMod val="65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Highlights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Some questions asked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by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you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Reflections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prespectives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en-US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24289" y="3887985"/>
            <a:ext cx="6441538" cy="2435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Recall, important for the exam:</a:t>
            </a:r>
          </a:p>
          <a:p>
            <a:pPr eaLnBrk="1" hangingPunct="1">
              <a:buFontTx/>
              <a:buNone/>
            </a:pPr>
            <a:r>
              <a:rPr lang="en-US" sz="1400" b="1" dirty="0" smtClean="0">
                <a:solidFill>
                  <a:srgbClr val="CC0000"/>
                </a:solidFill>
              </a:rPr>
              <a:t>When/where</a:t>
            </a:r>
            <a:r>
              <a:rPr lang="en-US" sz="1400" dirty="0" smtClean="0"/>
              <a:t>: </a:t>
            </a:r>
            <a:r>
              <a:rPr lang="en-US" sz="1400" dirty="0" err="1" smtClean="0"/>
              <a:t>wednesday</a:t>
            </a:r>
            <a:r>
              <a:rPr lang="en-US" sz="1400" dirty="0" smtClean="0"/>
              <a:t> March 14, 14.00-18.00, SB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buFontTx/>
              <a:buNone/>
            </a:pPr>
            <a:r>
              <a:rPr lang="en-US" sz="1400" b="1" dirty="0" smtClean="0">
                <a:solidFill>
                  <a:srgbClr val="CC0000"/>
                </a:solidFill>
              </a:rPr>
              <a:t>You may have with you</a:t>
            </a:r>
            <a:r>
              <a:rPr lang="en-US" sz="1400" dirty="0" smtClean="0"/>
              <a:t>:</a:t>
            </a:r>
          </a:p>
          <a:p>
            <a:pPr eaLnBrk="1" hangingPunct="1"/>
            <a:r>
              <a:rPr lang="en-US" sz="1400" dirty="0" smtClean="0"/>
              <a:t>English-X dictionary</a:t>
            </a:r>
          </a:p>
          <a:p>
            <a:pPr eaLnBrk="1" hangingPunct="1"/>
            <a:r>
              <a:rPr lang="en-US" sz="1400" dirty="0" smtClean="0"/>
              <a:t>no calculators, PDAs, </a:t>
            </a:r>
            <a:r>
              <a:rPr lang="en-US" sz="1400" dirty="0" err="1" smtClean="0"/>
              <a:t>etc</a:t>
            </a:r>
            <a:r>
              <a:rPr lang="en-US" sz="1400" dirty="0" smtClean="0"/>
              <a:t> (if/where numbers  matter, do rounding)</a:t>
            </a:r>
          </a:p>
          <a:p>
            <a:pPr eaLnBrk="1" hangingPunct="1"/>
            <a:endParaRPr lang="sv-SE" sz="1400" dirty="0" smtClean="0"/>
          </a:p>
          <a:p>
            <a:pPr eaLnBrk="1" hangingPunct="1">
              <a:buFont typeface="Arial" charset="0"/>
              <a:buNone/>
            </a:pPr>
            <a:r>
              <a:rPr lang="sv-SE" sz="1400" b="1" dirty="0" smtClean="0">
                <a:solidFill>
                  <a:srgbClr val="C00000"/>
                </a:solidFill>
              </a:rPr>
              <a:t>To </a:t>
            </a:r>
            <a:r>
              <a:rPr lang="sv-SE" sz="1400" b="1" dirty="0" err="1" smtClean="0">
                <a:solidFill>
                  <a:srgbClr val="C00000"/>
                </a:solidFill>
              </a:rPr>
              <a:t>think</a:t>
            </a:r>
            <a:r>
              <a:rPr lang="sv-SE" sz="1400" b="1" dirty="0" smtClean="0">
                <a:solidFill>
                  <a:srgbClr val="C00000"/>
                </a:solidFill>
              </a:rPr>
              <a:t> </a:t>
            </a:r>
            <a:r>
              <a:rPr lang="sv-SE" sz="1400" b="1" dirty="0" err="1" smtClean="0">
                <a:solidFill>
                  <a:srgbClr val="C00000"/>
                </a:solidFill>
              </a:rPr>
              <a:t>during</a:t>
            </a:r>
            <a:r>
              <a:rPr lang="sv-SE" sz="1400" b="1" dirty="0" smtClean="0">
                <a:solidFill>
                  <a:srgbClr val="C00000"/>
                </a:solidFill>
              </a:rPr>
              <a:t> last, </a:t>
            </a:r>
            <a:r>
              <a:rPr lang="sv-SE" sz="1400" b="1" dirty="0" err="1" smtClean="0">
                <a:solidFill>
                  <a:srgbClr val="C00000"/>
                </a:solidFill>
              </a:rPr>
              <a:t>summary-study</a:t>
            </a:r>
            <a:endParaRPr lang="sv-SE" sz="1400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sv-SE" sz="1400" dirty="0" smtClean="0"/>
              <a:t>   </a:t>
            </a:r>
            <a:r>
              <a:rPr lang="en-US" sz="1400" dirty="0" smtClean="0"/>
              <a:t>Overview; critical eye; explain; ask yourselves: why is this so? / How does it work?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410076" y="3943185"/>
            <a:ext cx="321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Good luck with all your efforts!!!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0601" y="3887985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16058" y="4815231"/>
            <a:ext cx="36358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“</a:t>
            </a:r>
            <a:r>
              <a:rPr lang="en-US" i="1" dirty="0">
                <a:solidFill>
                  <a:prstClr val="black"/>
                </a:solidFill>
              </a:rPr>
              <a:t>If you hear a voice within you say ‘you cannot paint,’ then by all means paint, and that voice will be silenced</a:t>
            </a:r>
            <a:r>
              <a:rPr lang="en-US" dirty="0">
                <a:solidFill>
                  <a:prstClr val="black"/>
                </a:solidFill>
              </a:rPr>
              <a:t>.” – Vincent Van Gogh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14270D-B2FC-4850-BAB9-0558C6EAF39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389" name="Freeform 406"/>
          <p:cNvSpPr>
            <a:spLocks/>
          </p:cNvSpPr>
          <p:nvPr/>
        </p:nvSpPr>
        <p:spPr bwMode="auto">
          <a:xfrm>
            <a:off x="6275389" y="706438"/>
            <a:ext cx="3894137" cy="3192462"/>
          </a:xfrm>
          <a:custGeom>
            <a:avLst/>
            <a:gdLst>
              <a:gd name="T0" fmla="*/ 84 w 2453"/>
              <a:gd name="T1" fmla="*/ 632 h 2011"/>
              <a:gd name="T2" fmla="*/ 16 w 2453"/>
              <a:gd name="T3" fmla="*/ 809 h 2011"/>
              <a:gd name="T4" fmla="*/ 9 w 2453"/>
              <a:gd name="T5" fmla="*/ 1005 h 2011"/>
              <a:gd name="T6" fmla="*/ 70 w 2453"/>
              <a:gd name="T7" fmla="*/ 1147 h 2011"/>
              <a:gd name="T8" fmla="*/ 165 w 2453"/>
              <a:gd name="T9" fmla="*/ 1364 h 2011"/>
              <a:gd name="T10" fmla="*/ 280 w 2453"/>
              <a:gd name="T11" fmla="*/ 1446 h 2011"/>
              <a:gd name="T12" fmla="*/ 549 w 2453"/>
              <a:gd name="T13" fmla="*/ 1627 h 2011"/>
              <a:gd name="T14" fmla="*/ 1152 w 2453"/>
              <a:gd name="T15" fmla="*/ 1687 h 2011"/>
              <a:gd name="T16" fmla="*/ 1542 w 2453"/>
              <a:gd name="T17" fmla="*/ 1965 h 2011"/>
              <a:gd name="T18" fmla="*/ 1675 w 2453"/>
              <a:gd name="T19" fmla="*/ 1965 h 2011"/>
              <a:gd name="T20" fmla="*/ 1933 w 2453"/>
              <a:gd name="T21" fmla="*/ 1945 h 2011"/>
              <a:gd name="T22" fmla="*/ 2376 w 2453"/>
              <a:gd name="T23" fmla="*/ 1793 h 2011"/>
              <a:gd name="T24" fmla="*/ 2396 w 2453"/>
              <a:gd name="T25" fmla="*/ 1508 h 2011"/>
              <a:gd name="T26" fmla="*/ 2293 w 2453"/>
              <a:gd name="T27" fmla="*/ 1297 h 2011"/>
              <a:gd name="T28" fmla="*/ 2347 w 2453"/>
              <a:gd name="T29" fmla="*/ 843 h 2011"/>
              <a:gd name="T30" fmla="*/ 2340 w 2453"/>
              <a:gd name="T31" fmla="*/ 653 h 2011"/>
              <a:gd name="T32" fmla="*/ 2177 w 2453"/>
              <a:gd name="T33" fmla="*/ 456 h 2011"/>
              <a:gd name="T34" fmla="*/ 1920 w 2453"/>
              <a:gd name="T35" fmla="*/ 165 h 2011"/>
              <a:gd name="T36" fmla="*/ 1601 w 2453"/>
              <a:gd name="T37" fmla="*/ 36 h 2011"/>
              <a:gd name="T38" fmla="*/ 1229 w 2453"/>
              <a:gd name="T39" fmla="*/ 16 h 2011"/>
              <a:gd name="T40" fmla="*/ 917 w 2453"/>
              <a:gd name="T41" fmla="*/ 131 h 2011"/>
              <a:gd name="T42" fmla="*/ 477 w 2453"/>
              <a:gd name="T43" fmla="*/ 260 h 2011"/>
              <a:gd name="T44" fmla="*/ 212 w 2453"/>
              <a:gd name="T45" fmla="*/ 375 h 2011"/>
              <a:gd name="T46" fmla="*/ 84 w 2453"/>
              <a:gd name="T47" fmla="*/ 632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34338" cy="477838"/>
          </a:xfrm>
        </p:spPr>
        <p:txBody>
          <a:bodyPr/>
          <a:lstStyle/>
          <a:p>
            <a:r>
              <a:rPr lang="en-US" sz="2800" dirty="0"/>
              <a:t>A day in the life …. : scenario</a:t>
            </a:r>
          </a:p>
        </p:txBody>
      </p:sp>
      <p:sp>
        <p:nvSpPr>
          <p:cNvPr id="16391" name="Freeform 3"/>
          <p:cNvSpPr>
            <a:spLocks/>
          </p:cNvSpPr>
          <p:nvPr/>
        </p:nvSpPr>
        <p:spPr bwMode="auto">
          <a:xfrm>
            <a:off x="2135188" y="1273176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392" name="Group 4"/>
          <p:cNvGrpSpPr>
            <a:grpSpLocks/>
          </p:cNvGrpSpPr>
          <p:nvPr/>
        </p:nvGrpSpPr>
        <p:grpSpPr bwMode="auto">
          <a:xfrm>
            <a:off x="6907214" y="2679701"/>
            <a:ext cx="757237" cy="379413"/>
            <a:chOff x="2466" y="2026"/>
            <a:chExt cx="477" cy="282"/>
          </a:xfrm>
        </p:grpSpPr>
        <p:sp>
          <p:nvSpPr>
            <p:cNvPr id="1656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6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6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1656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6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7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6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6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6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6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6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393" name="Group 19"/>
          <p:cNvGrpSpPr>
            <a:grpSpLocks/>
          </p:cNvGrpSpPr>
          <p:nvPr/>
        </p:nvGrpSpPr>
        <p:grpSpPr bwMode="auto">
          <a:xfrm>
            <a:off x="8272464" y="2425701"/>
            <a:ext cx="757237" cy="379413"/>
            <a:chOff x="2466" y="2026"/>
            <a:chExt cx="477" cy="282"/>
          </a:xfrm>
        </p:grpSpPr>
        <p:sp>
          <p:nvSpPr>
            <p:cNvPr id="1654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4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1654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5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5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5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5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5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5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6888164" y="1762126"/>
            <a:ext cx="203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6395" name="Line 36"/>
          <p:cNvSpPr>
            <a:spLocks noChangeShapeType="1"/>
          </p:cNvSpPr>
          <p:nvPr/>
        </p:nvSpPr>
        <p:spPr bwMode="auto">
          <a:xfrm flipV="1">
            <a:off x="5137151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396" name="Group 38"/>
          <p:cNvGrpSpPr>
            <a:grpSpLocks/>
          </p:cNvGrpSpPr>
          <p:nvPr/>
        </p:nvGrpSpPr>
        <p:grpSpPr bwMode="auto">
          <a:xfrm>
            <a:off x="4618038" y="2459038"/>
            <a:ext cx="742950" cy="311150"/>
            <a:chOff x="1935" y="960"/>
            <a:chExt cx="468" cy="196"/>
          </a:xfrm>
        </p:grpSpPr>
        <p:sp>
          <p:nvSpPr>
            <p:cNvPr id="1654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4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397" name="Line 43"/>
          <p:cNvSpPr>
            <a:spLocks noChangeShapeType="1"/>
          </p:cNvSpPr>
          <p:nvPr/>
        </p:nvSpPr>
        <p:spPr bwMode="auto">
          <a:xfrm flipV="1">
            <a:off x="4027489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8" name="Line 44"/>
          <p:cNvSpPr>
            <a:spLocks noChangeShapeType="1"/>
          </p:cNvSpPr>
          <p:nvPr/>
        </p:nvSpPr>
        <p:spPr bwMode="auto">
          <a:xfrm flipV="1">
            <a:off x="5286376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9" name="Rectangle 45"/>
          <p:cNvSpPr>
            <a:spLocks noChangeArrowheads="1"/>
          </p:cNvSpPr>
          <p:nvPr/>
        </p:nvSpPr>
        <p:spPr bwMode="auto">
          <a:xfrm>
            <a:off x="3765551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00" name="Line 48"/>
          <p:cNvSpPr>
            <a:spLocks noChangeShapeType="1"/>
          </p:cNvSpPr>
          <p:nvPr/>
        </p:nvSpPr>
        <p:spPr bwMode="auto">
          <a:xfrm flipV="1">
            <a:off x="4641851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1" name="Group 49"/>
          <p:cNvGrpSpPr>
            <a:grpSpLocks/>
          </p:cNvGrpSpPr>
          <p:nvPr/>
        </p:nvGrpSpPr>
        <p:grpSpPr bwMode="auto">
          <a:xfrm>
            <a:off x="4122739" y="3365501"/>
            <a:ext cx="987425" cy="479425"/>
            <a:chOff x="1118" y="1621"/>
            <a:chExt cx="622" cy="302"/>
          </a:xfrm>
        </p:grpSpPr>
        <p:sp>
          <p:nvSpPr>
            <p:cNvPr id="1652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2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2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652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52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3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3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653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653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4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4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653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653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3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3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653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3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6402" name="Line 68"/>
          <p:cNvSpPr>
            <a:spLocks noChangeShapeType="1"/>
          </p:cNvSpPr>
          <p:nvPr/>
        </p:nvSpPr>
        <p:spPr bwMode="auto">
          <a:xfrm flipV="1">
            <a:off x="5113339" y="2930526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3" name="Group 69"/>
          <p:cNvGrpSpPr>
            <a:grpSpLocks/>
          </p:cNvGrpSpPr>
          <p:nvPr/>
        </p:nvGrpSpPr>
        <p:grpSpPr bwMode="auto">
          <a:xfrm>
            <a:off x="8929689" y="3341688"/>
            <a:ext cx="757237" cy="379412"/>
            <a:chOff x="2466" y="2026"/>
            <a:chExt cx="477" cy="282"/>
          </a:xfrm>
        </p:grpSpPr>
        <p:sp>
          <p:nvSpPr>
            <p:cNvPr id="1651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1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1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1651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1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2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1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1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1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1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04" name="Group 84"/>
          <p:cNvGrpSpPr>
            <a:grpSpLocks/>
          </p:cNvGrpSpPr>
          <p:nvPr/>
        </p:nvGrpSpPr>
        <p:grpSpPr bwMode="auto">
          <a:xfrm>
            <a:off x="8831264" y="1511300"/>
            <a:ext cx="306387" cy="647700"/>
            <a:chOff x="4180" y="783"/>
            <a:chExt cx="150" cy="307"/>
          </a:xfrm>
        </p:grpSpPr>
        <p:sp>
          <p:nvSpPr>
            <p:cNvPr id="1650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0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0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1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05" name="Line 93"/>
          <p:cNvSpPr>
            <a:spLocks noChangeShapeType="1"/>
          </p:cNvSpPr>
          <p:nvPr/>
        </p:nvSpPr>
        <p:spPr bwMode="auto">
          <a:xfrm flipH="1">
            <a:off x="8648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06" name="Freeform 94"/>
          <p:cNvSpPr>
            <a:spLocks/>
          </p:cNvSpPr>
          <p:nvPr/>
        </p:nvSpPr>
        <p:spPr bwMode="auto">
          <a:xfrm>
            <a:off x="2613025" y="4157664"/>
            <a:ext cx="6419850" cy="1620837"/>
          </a:xfrm>
          <a:custGeom>
            <a:avLst/>
            <a:gdLst>
              <a:gd name="T0" fmla="*/ 5848841 w 2406"/>
              <a:gd name="T1" fmla="*/ 463580 h 958"/>
              <a:gd name="T2" fmla="*/ 4954971 w 2406"/>
              <a:gd name="T3" fmla="*/ 130276 h 958"/>
              <a:gd name="T4" fmla="*/ 3716895 w 2406"/>
              <a:gd name="T5" fmla="*/ 11843 h 958"/>
              <a:gd name="T6" fmla="*/ 1902474 w 2406"/>
              <a:gd name="T7" fmla="*/ 206411 h 958"/>
              <a:gd name="T8" fmla="*/ 747115 w 2406"/>
              <a:gd name="T9" fmla="*/ 395904 h 958"/>
              <a:gd name="T10" fmla="*/ 69375 w 2406"/>
              <a:gd name="T11" fmla="*/ 883170 h 958"/>
              <a:gd name="T12" fmla="*/ 325529 w 2406"/>
              <a:gd name="T13" fmla="*/ 1307836 h 958"/>
              <a:gd name="T14" fmla="*/ 728437 w 2406"/>
              <a:gd name="T15" fmla="*/ 1512556 h 958"/>
              <a:gd name="T16" fmla="*/ 3119204 w 2406"/>
              <a:gd name="T17" fmla="*/ 1482102 h 958"/>
              <a:gd name="T18" fmla="*/ 4426654 w 2406"/>
              <a:gd name="T19" fmla="*/ 1614069 h 958"/>
              <a:gd name="T20" fmla="*/ 5680740 w 2406"/>
              <a:gd name="T21" fmla="*/ 1517631 h 958"/>
              <a:gd name="T22" fmla="*/ 6270427 w 2406"/>
              <a:gd name="T23" fmla="*/ 999911 h 958"/>
              <a:gd name="T24" fmla="*/ 5848841 w 2406"/>
              <a:gd name="T25" fmla="*/ 463580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7" name="Group 110"/>
          <p:cNvGrpSpPr>
            <a:grpSpLocks/>
          </p:cNvGrpSpPr>
          <p:nvPr/>
        </p:nvGrpSpPr>
        <p:grpSpPr bwMode="auto">
          <a:xfrm>
            <a:off x="5549900" y="4724401"/>
            <a:ext cx="757238" cy="379413"/>
            <a:chOff x="2466" y="2026"/>
            <a:chExt cx="477" cy="282"/>
          </a:xfrm>
        </p:grpSpPr>
        <p:sp>
          <p:nvSpPr>
            <p:cNvPr id="1648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9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9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1649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49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0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0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0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49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9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9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9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9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9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08" name="Group 125"/>
          <p:cNvGrpSpPr>
            <a:grpSpLocks/>
          </p:cNvGrpSpPr>
          <p:nvPr/>
        </p:nvGrpSpPr>
        <p:grpSpPr bwMode="auto">
          <a:xfrm>
            <a:off x="4260850" y="4446588"/>
            <a:ext cx="306388" cy="647700"/>
            <a:chOff x="4180" y="783"/>
            <a:chExt cx="150" cy="307"/>
          </a:xfrm>
        </p:grpSpPr>
        <p:sp>
          <p:nvSpPr>
            <p:cNvPr id="1648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8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8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09" name="Line 134"/>
          <p:cNvSpPr>
            <a:spLocks noChangeShapeType="1"/>
          </p:cNvSpPr>
          <p:nvPr/>
        </p:nvSpPr>
        <p:spPr bwMode="auto">
          <a:xfrm flipV="1">
            <a:off x="6003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10" name="Text Box 135"/>
          <p:cNvSpPr txBox="1">
            <a:spLocks noChangeArrowheads="1"/>
          </p:cNvSpPr>
          <p:nvPr/>
        </p:nvSpPr>
        <p:spPr bwMode="auto">
          <a:xfrm>
            <a:off x="6881813" y="5018089"/>
            <a:ext cx="2027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Google’s network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16411" name="Line 136"/>
          <p:cNvSpPr>
            <a:spLocks noChangeShapeType="1"/>
          </p:cNvSpPr>
          <p:nvPr/>
        </p:nvSpPr>
        <p:spPr bwMode="auto">
          <a:xfrm flipV="1">
            <a:off x="4583114" y="4894264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12" name="Text Box 137"/>
          <p:cNvSpPr txBox="1">
            <a:spLocks noChangeArrowheads="1"/>
          </p:cNvSpPr>
          <p:nvPr/>
        </p:nvSpPr>
        <p:spPr bwMode="auto">
          <a:xfrm>
            <a:off x="3495676" y="5286375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6413" name="Text Box 138"/>
          <p:cNvSpPr txBox="1">
            <a:spLocks noChangeArrowheads="1"/>
          </p:cNvSpPr>
          <p:nvPr/>
        </p:nvSpPr>
        <p:spPr bwMode="auto">
          <a:xfrm>
            <a:off x="3463925" y="4992688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16414" name="Text Box 139"/>
          <p:cNvSpPr txBox="1">
            <a:spLocks noChangeArrowheads="1"/>
          </p:cNvSpPr>
          <p:nvPr/>
        </p:nvSpPr>
        <p:spPr bwMode="auto">
          <a:xfrm>
            <a:off x="9101138" y="1384301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415" name="Group 95"/>
          <p:cNvGrpSpPr>
            <a:grpSpLocks/>
          </p:cNvGrpSpPr>
          <p:nvPr/>
        </p:nvGrpSpPr>
        <p:grpSpPr bwMode="auto">
          <a:xfrm>
            <a:off x="7321550" y="4365626"/>
            <a:ext cx="757238" cy="379413"/>
            <a:chOff x="2466" y="2026"/>
            <a:chExt cx="477" cy="282"/>
          </a:xfrm>
        </p:grpSpPr>
        <p:sp>
          <p:nvSpPr>
            <p:cNvPr id="16467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68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9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16470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471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478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9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80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472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7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73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74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16386" name="Object 142"/>
          <p:cNvGraphicFramePr>
            <a:graphicFrameLocks noChangeAspect="1"/>
          </p:cNvGraphicFramePr>
          <p:nvPr/>
        </p:nvGraphicFramePr>
        <p:xfrm>
          <a:off x="3152776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6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16" name="Group 166"/>
          <p:cNvGrpSpPr>
            <a:grpSpLocks/>
          </p:cNvGrpSpPr>
          <p:nvPr/>
        </p:nvGrpSpPr>
        <p:grpSpPr bwMode="auto">
          <a:xfrm>
            <a:off x="6705600" y="3048000"/>
            <a:ext cx="400050" cy="152400"/>
            <a:chOff x="3228" y="1776"/>
            <a:chExt cx="252" cy="96"/>
          </a:xfrm>
        </p:grpSpPr>
        <p:sp>
          <p:nvSpPr>
            <p:cNvPr id="1646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7" name="Group 167"/>
          <p:cNvGrpSpPr>
            <a:grpSpLocks/>
          </p:cNvGrpSpPr>
          <p:nvPr/>
        </p:nvGrpSpPr>
        <p:grpSpPr bwMode="auto">
          <a:xfrm flipH="1">
            <a:off x="7334250" y="3062288"/>
            <a:ext cx="400050" cy="152400"/>
            <a:chOff x="3228" y="1776"/>
            <a:chExt cx="252" cy="96"/>
          </a:xfrm>
        </p:grpSpPr>
        <p:sp>
          <p:nvSpPr>
            <p:cNvPr id="1646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8" name="Group 170"/>
          <p:cNvGrpSpPr>
            <a:grpSpLocks/>
          </p:cNvGrpSpPr>
          <p:nvPr/>
        </p:nvGrpSpPr>
        <p:grpSpPr bwMode="auto">
          <a:xfrm flipH="1" flipV="1">
            <a:off x="7486650" y="2538413"/>
            <a:ext cx="400050" cy="152400"/>
            <a:chOff x="3228" y="1776"/>
            <a:chExt cx="252" cy="96"/>
          </a:xfrm>
        </p:grpSpPr>
        <p:sp>
          <p:nvSpPr>
            <p:cNvPr id="1646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9" name="Group 173"/>
          <p:cNvGrpSpPr>
            <a:grpSpLocks/>
          </p:cNvGrpSpPr>
          <p:nvPr/>
        </p:nvGrpSpPr>
        <p:grpSpPr bwMode="auto">
          <a:xfrm flipH="1" flipV="1">
            <a:off x="9586913" y="3228975"/>
            <a:ext cx="400050" cy="152400"/>
            <a:chOff x="3228" y="1776"/>
            <a:chExt cx="252" cy="96"/>
          </a:xfrm>
        </p:grpSpPr>
        <p:sp>
          <p:nvSpPr>
            <p:cNvPr id="1645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0" name="Group 176"/>
          <p:cNvGrpSpPr>
            <a:grpSpLocks/>
          </p:cNvGrpSpPr>
          <p:nvPr/>
        </p:nvGrpSpPr>
        <p:grpSpPr bwMode="auto">
          <a:xfrm flipV="1">
            <a:off x="8763001" y="3248025"/>
            <a:ext cx="295275" cy="114300"/>
            <a:chOff x="3228" y="1776"/>
            <a:chExt cx="252" cy="96"/>
          </a:xfrm>
        </p:grpSpPr>
        <p:sp>
          <p:nvSpPr>
            <p:cNvPr id="16457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8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1" name="Group 179"/>
          <p:cNvGrpSpPr>
            <a:grpSpLocks/>
          </p:cNvGrpSpPr>
          <p:nvPr/>
        </p:nvGrpSpPr>
        <p:grpSpPr bwMode="auto">
          <a:xfrm rot="409689" flipH="1" flipV="1">
            <a:off x="9034464" y="2590800"/>
            <a:ext cx="452437" cy="57150"/>
            <a:chOff x="3228" y="1776"/>
            <a:chExt cx="252" cy="96"/>
          </a:xfrm>
        </p:grpSpPr>
        <p:sp>
          <p:nvSpPr>
            <p:cNvPr id="1645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2" name="Group 182"/>
          <p:cNvGrpSpPr>
            <a:grpSpLocks/>
          </p:cNvGrpSpPr>
          <p:nvPr/>
        </p:nvGrpSpPr>
        <p:grpSpPr bwMode="auto">
          <a:xfrm>
            <a:off x="8177214" y="2795588"/>
            <a:ext cx="295275" cy="114300"/>
            <a:chOff x="3228" y="1776"/>
            <a:chExt cx="252" cy="96"/>
          </a:xfrm>
        </p:grpSpPr>
        <p:sp>
          <p:nvSpPr>
            <p:cNvPr id="16453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4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3" name="Group 185"/>
          <p:cNvGrpSpPr>
            <a:grpSpLocks/>
          </p:cNvGrpSpPr>
          <p:nvPr/>
        </p:nvGrpSpPr>
        <p:grpSpPr bwMode="auto">
          <a:xfrm flipH="1">
            <a:off x="8815389" y="2795588"/>
            <a:ext cx="295275" cy="114300"/>
            <a:chOff x="3228" y="1776"/>
            <a:chExt cx="252" cy="96"/>
          </a:xfrm>
        </p:grpSpPr>
        <p:sp>
          <p:nvSpPr>
            <p:cNvPr id="1645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4" name="Group 188"/>
          <p:cNvGrpSpPr>
            <a:grpSpLocks/>
          </p:cNvGrpSpPr>
          <p:nvPr/>
        </p:nvGrpSpPr>
        <p:grpSpPr bwMode="auto">
          <a:xfrm>
            <a:off x="7229476" y="4743450"/>
            <a:ext cx="295275" cy="114300"/>
            <a:chOff x="3228" y="1776"/>
            <a:chExt cx="252" cy="96"/>
          </a:xfrm>
        </p:grpSpPr>
        <p:sp>
          <p:nvSpPr>
            <p:cNvPr id="16449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0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5" name="Group 191"/>
          <p:cNvGrpSpPr>
            <a:grpSpLocks/>
          </p:cNvGrpSpPr>
          <p:nvPr/>
        </p:nvGrpSpPr>
        <p:grpSpPr bwMode="auto">
          <a:xfrm flipH="1">
            <a:off x="7867651" y="4743450"/>
            <a:ext cx="295275" cy="114300"/>
            <a:chOff x="3228" y="1776"/>
            <a:chExt cx="252" cy="96"/>
          </a:xfrm>
        </p:grpSpPr>
        <p:sp>
          <p:nvSpPr>
            <p:cNvPr id="16447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8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6" name="Group 194"/>
          <p:cNvGrpSpPr>
            <a:grpSpLocks/>
          </p:cNvGrpSpPr>
          <p:nvPr/>
        </p:nvGrpSpPr>
        <p:grpSpPr bwMode="auto">
          <a:xfrm>
            <a:off x="5462589" y="5100638"/>
            <a:ext cx="295275" cy="114300"/>
            <a:chOff x="3228" y="1776"/>
            <a:chExt cx="252" cy="96"/>
          </a:xfrm>
        </p:grpSpPr>
        <p:sp>
          <p:nvSpPr>
            <p:cNvPr id="16445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6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7" name="Group 197"/>
          <p:cNvGrpSpPr>
            <a:grpSpLocks/>
          </p:cNvGrpSpPr>
          <p:nvPr/>
        </p:nvGrpSpPr>
        <p:grpSpPr bwMode="auto">
          <a:xfrm flipH="1">
            <a:off x="6100764" y="5100638"/>
            <a:ext cx="295275" cy="114300"/>
            <a:chOff x="3228" y="1776"/>
            <a:chExt cx="252" cy="96"/>
          </a:xfrm>
        </p:grpSpPr>
        <p:sp>
          <p:nvSpPr>
            <p:cNvPr id="164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8" name="Group 200"/>
          <p:cNvGrpSpPr>
            <a:grpSpLocks/>
          </p:cNvGrpSpPr>
          <p:nvPr/>
        </p:nvGrpSpPr>
        <p:grpSpPr bwMode="auto">
          <a:xfrm flipH="1" flipV="1">
            <a:off x="6305551" y="4805363"/>
            <a:ext cx="295275" cy="114300"/>
            <a:chOff x="3228" y="1776"/>
            <a:chExt cx="252" cy="96"/>
          </a:xfrm>
        </p:grpSpPr>
        <p:sp>
          <p:nvSpPr>
            <p:cNvPr id="16441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2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429" name="Text Box 34"/>
          <p:cNvSpPr txBox="1">
            <a:spLocks noChangeArrowheads="1"/>
          </p:cNvSpPr>
          <p:nvPr/>
        </p:nvSpPr>
        <p:spPr bwMode="auto">
          <a:xfrm>
            <a:off x="2486026" y="3128964"/>
            <a:ext cx="17876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2192338" y="2266951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6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65" name="Group 405"/>
          <p:cNvGrpSpPr>
            <a:grpSpLocks/>
          </p:cNvGrpSpPr>
          <p:nvPr/>
        </p:nvGrpSpPr>
        <p:grpSpPr bwMode="auto">
          <a:xfrm>
            <a:off x="1812925" y="1162050"/>
            <a:ext cx="1416050" cy="1265238"/>
            <a:chOff x="146" y="690"/>
            <a:chExt cx="892" cy="797"/>
          </a:xfrm>
        </p:grpSpPr>
        <p:grpSp>
          <p:nvGrpSpPr>
            <p:cNvPr id="16434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16436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6437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16439" name="Picture 39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40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6438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35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3087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14465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71057-A4C8-4060-9E77-660DD267655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034338" cy="1143000"/>
          </a:xfrm>
        </p:spPr>
        <p:txBody>
          <a:bodyPr/>
          <a:lstStyle/>
          <a:p>
            <a:r>
              <a:rPr lang="en-US" sz="280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6561138" y="1128714"/>
            <a:ext cx="3732212" cy="776287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connecting laptop needs to get its own IP address: use </a:t>
            </a:r>
            <a:r>
              <a:rPr lang="en-US" sz="2000" b="1" i="1" dirty="0">
                <a:solidFill>
                  <a:srgbClr val="FF0000"/>
                </a:solidFill>
              </a:rPr>
              <a:t>DHCP</a:t>
            </a:r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2297113" y="1273176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6" name="Line 36"/>
          <p:cNvSpPr>
            <a:spLocks noChangeShapeType="1"/>
          </p:cNvSpPr>
          <p:nvPr/>
        </p:nvSpPr>
        <p:spPr bwMode="auto">
          <a:xfrm flipV="1">
            <a:off x="5299076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17" name="Group 38"/>
          <p:cNvGrpSpPr>
            <a:grpSpLocks/>
          </p:cNvGrpSpPr>
          <p:nvPr/>
        </p:nvGrpSpPr>
        <p:grpSpPr bwMode="auto">
          <a:xfrm>
            <a:off x="4779963" y="2459038"/>
            <a:ext cx="742950" cy="311150"/>
            <a:chOff x="1935" y="960"/>
            <a:chExt cx="468" cy="196"/>
          </a:xfrm>
        </p:grpSpPr>
        <p:sp>
          <p:nvSpPr>
            <p:cNvPr id="1756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6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6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6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7418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9" name="Line 44"/>
          <p:cNvSpPr>
            <a:spLocks noChangeShapeType="1"/>
          </p:cNvSpPr>
          <p:nvPr/>
        </p:nvSpPr>
        <p:spPr bwMode="auto">
          <a:xfrm flipV="1">
            <a:off x="5448301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0" name="Rectangle 45"/>
          <p:cNvSpPr>
            <a:spLocks noChangeArrowheads="1"/>
          </p:cNvSpPr>
          <p:nvPr/>
        </p:nvSpPr>
        <p:spPr bwMode="auto">
          <a:xfrm>
            <a:off x="3927476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1" name="Line 48"/>
          <p:cNvSpPr>
            <a:spLocks noChangeShapeType="1"/>
          </p:cNvSpPr>
          <p:nvPr/>
        </p:nvSpPr>
        <p:spPr bwMode="auto">
          <a:xfrm flipV="1">
            <a:off x="4803776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22" name="Group 49"/>
          <p:cNvGrpSpPr>
            <a:grpSpLocks/>
          </p:cNvGrpSpPr>
          <p:nvPr/>
        </p:nvGrpSpPr>
        <p:grpSpPr bwMode="auto">
          <a:xfrm>
            <a:off x="4284664" y="3365501"/>
            <a:ext cx="987425" cy="479425"/>
            <a:chOff x="1118" y="1621"/>
            <a:chExt cx="622" cy="302"/>
          </a:xfrm>
        </p:grpSpPr>
        <p:sp>
          <p:nvSpPr>
            <p:cNvPr id="1754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4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754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4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4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5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755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755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6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55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755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55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5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7410" name="Object 142"/>
          <p:cNvGraphicFramePr>
            <a:graphicFrameLocks noChangeAspect="1"/>
          </p:cNvGraphicFramePr>
          <p:nvPr/>
        </p:nvGraphicFramePr>
        <p:xfrm>
          <a:off x="3314701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2354263" y="2266951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24" name="Group 84"/>
          <p:cNvGrpSpPr>
            <a:grpSpLocks/>
          </p:cNvGrpSpPr>
          <p:nvPr/>
        </p:nvGrpSpPr>
        <p:grpSpPr bwMode="auto">
          <a:xfrm>
            <a:off x="4078289" y="3170238"/>
            <a:ext cx="306387" cy="647700"/>
            <a:chOff x="4180" y="783"/>
            <a:chExt cx="150" cy="307"/>
          </a:xfrm>
        </p:grpSpPr>
        <p:sp>
          <p:nvSpPr>
            <p:cNvPr id="1753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4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4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7425" name="Text Box 240"/>
          <p:cNvSpPr txBox="1">
            <a:spLocks noChangeArrowheads="1"/>
          </p:cNvSpPr>
          <p:nvPr/>
        </p:nvSpPr>
        <p:spPr bwMode="auto">
          <a:xfrm>
            <a:off x="4264069" y="4053673"/>
            <a:ext cx="1335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router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(runs DHCP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17528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529" name="Group 248"/>
            <p:cNvGrpSpPr>
              <a:grpSpLocks/>
            </p:cNvGrpSpPr>
            <p:nvPr/>
          </p:nvGrpSpPr>
          <p:grpSpPr bwMode="auto">
            <a:xfrm>
              <a:off x="651" y="681"/>
              <a:ext cx="503" cy="834"/>
              <a:chOff x="569" y="2954"/>
              <a:chExt cx="503" cy="834"/>
            </a:xfrm>
          </p:grpSpPr>
          <p:sp>
            <p:nvSpPr>
              <p:cNvPr id="17530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1" name="Text Box 241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32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3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4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5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253"/>
          <p:cNvGrpSpPr>
            <a:grpSpLocks/>
          </p:cNvGrpSpPr>
          <p:nvPr/>
        </p:nvGrpSpPr>
        <p:grpSpPr bwMode="auto">
          <a:xfrm>
            <a:off x="2044701" y="1162051"/>
            <a:ext cx="544513" cy="244475"/>
            <a:chOff x="844" y="3337"/>
            <a:chExt cx="343" cy="154"/>
          </a:xfrm>
        </p:grpSpPr>
        <p:sp>
          <p:nvSpPr>
            <p:cNvPr id="17526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27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11" name="Group 299"/>
          <p:cNvGrpSpPr>
            <a:grpSpLocks/>
          </p:cNvGrpSpPr>
          <p:nvPr/>
        </p:nvGrpSpPr>
        <p:grpSpPr bwMode="auto">
          <a:xfrm>
            <a:off x="1590675" y="1181101"/>
            <a:ext cx="1081088" cy="1166813"/>
            <a:chOff x="42" y="744"/>
            <a:chExt cx="681" cy="735"/>
          </a:xfrm>
        </p:grpSpPr>
        <p:grpSp>
          <p:nvGrpSpPr>
            <p:cNvPr id="17494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7496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521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524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25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522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23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97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515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51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2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516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51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1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749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513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14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9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50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504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507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511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512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508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509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510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750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0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7501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0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03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7495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Group 318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17481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7485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7488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9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93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89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90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91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7486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87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7482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83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84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9" name="Group 342"/>
          <p:cNvGrpSpPr>
            <a:grpSpLocks/>
          </p:cNvGrpSpPr>
          <p:nvPr/>
        </p:nvGrpSpPr>
        <p:grpSpPr bwMode="auto">
          <a:xfrm>
            <a:off x="3001964" y="3081339"/>
            <a:ext cx="1316037" cy="1323975"/>
            <a:chOff x="931" y="1941"/>
            <a:chExt cx="829" cy="834"/>
          </a:xfrm>
        </p:grpSpPr>
        <p:sp>
          <p:nvSpPr>
            <p:cNvPr id="17473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474" name="Group 335"/>
            <p:cNvGrpSpPr>
              <a:grpSpLocks/>
            </p:cNvGrpSpPr>
            <p:nvPr/>
          </p:nvGrpSpPr>
          <p:grpSpPr bwMode="auto">
            <a:xfrm>
              <a:off x="931" y="1941"/>
              <a:ext cx="503" cy="834"/>
              <a:chOff x="569" y="2954"/>
              <a:chExt cx="503" cy="834"/>
            </a:xfrm>
          </p:grpSpPr>
          <p:sp>
            <p:nvSpPr>
              <p:cNvPr id="17475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6" name="Text Box 337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77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8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9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80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1" name="Group 442"/>
          <p:cNvGrpSpPr>
            <a:grpSpLocks/>
          </p:cNvGrpSpPr>
          <p:nvPr/>
        </p:nvGrpSpPr>
        <p:grpSpPr bwMode="auto">
          <a:xfrm>
            <a:off x="1863725" y="2981326"/>
            <a:ext cx="1081088" cy="1217613"/>
            <a:chOff x="1404" y="3105"/>
            <a:chExt cx="681" cy="767"/>
          </a:xfrm>
        </p:grpSpPr>
        <p:grpSp>
          <p:nvGrpSpPr>
            <p:cNvPr id="17438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7443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468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471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72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46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7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4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462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66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67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63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64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65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7445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460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61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46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447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451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454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458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459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455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456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457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7452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53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7448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49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50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7439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440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7441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42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454" name="Group 476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17436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37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6561138" y="2733676"/>
            <a:ext cx="3892550" cy="94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DHCP request </a:t>
            </a:r>
            <a:r>
              <a:rPr lang="en-US" sz="2000" dirty="0">
                <a:solidFill>
                  <a:srgbClr val="3333CC"/>
                </a:solidFill>
              </a:rPr>
              <a:t>encapsulated </a:t>
            </a:r>
            <a:r>
              <a:rPr lang="en-US" sz="2000" dirty="0">
                <a:solidFill>
                  <a:srgbClr val="000000"/>
                </a:solidFill>
              </a:rPr>
              <a:t>in </a:t>
            </a:r>
            <a:r>
              <a:rPr lang="en-US" sz="2000" dirty="0">
                <a:solidFill>
                  <a:srgbClr val="FF0000"/>
                </a:solidFill>
              </a:rPr>
              <a:t>UDP</a:t>
            </a:r>
            <a:r>
              <a:rPr lang="en-US" sz="2000" dirty="0">
                <a:solidFill>
                  <a:srgbClr val="000000"/>
                </a:solidFill>
              </a:rPr>
              <a:t>, encapsulated in </a:t>
            </a:r>
            <a:r>
              <a:rPr lang="en-US" sz="2000" dirty="0">
                <a:solidFill>
                  <a:srgbClr val="FF0000"/>
                </a:solidFill>
              </a:rPr>
              <a:t>IP</a:t>
            </a:r>
            <a:r>
              <a:rPr lang="en-US" sz="2000" dirty="0">
                <a:solidFill>
                  <a:srgbClr val="000000"/>
                </a:solidFill>
              </a:rPr>
              <a:t>, encapsulated in </a:t>
            </a:r>
            <a:r>
              <a:rPr lang="en-US" sz="2000" dirty="0">
                <a:solidFill>
                  <a:srgbClr val="FF0000"/>
                </a:solidFill>
              </a:rPr>
              <a:t>Ethernet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6559550" y="3979864"/>
            <a:ext cx="3924300" cy="11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Ethernet frame </a:t>
            </a:r>
            <a:r>
              <a:rPr lang="en-US" sz="2000" dirty="0">
                <a:solidFill>
                  <a:srgbClr val="3333CC"/>
                </a:solidFill>
              </a:rPr>
              <a:t>broadcast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dest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FFFFFFFFFFFF</a:t>
            </a:r>
            <a:r>
              <a:rPr lang="en-US" sz="2000" dirty="0">
                <a:solidFill>
                  <a:srgbClr val="000000"/>
                </a:solidFill>
              </a:rPr>
              <a:t>) on LAN, received at router running </a:t>
            </a:r>
            <a:r>
              <a:rPr lang="en-US" sz="2000" dirty="0">
                <a:solidFill>
                  <a:srgbClr val="FF0000"/>
                </a:solidFill>
              </a:rPr>
              <a:t>DHCP</a:t>
            </a:r>
            <a:r>
              <a:rPr lang="en-US" sz="2000" dirty="0">
                <a:solidFill>
                  <a:srgbClr val="000000"/>
                </a:solidFill>
              </a:rPr>
              <a:t> 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6557963" y="5316539"/>
            <a:ext cx="3802062" cy="9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Ethernet </a:t>
            </a:r>
            <a:r>
              <a:rPr lang="en-US" sz="2000" dirty="0" err="1">
                <a:solidFill>
                  <a:srgbClr val="3333CC"/>
                </a:solidFill>
              </a:rPr>
              <a:t>demux’ed</a:t>
            </a:r>
            <a:r>
              <a:rPr lang="en-US" sz="2000" dirty="0">
                <a:solidFill>
                  <a:srgbClr val="000000"/>
                </a:solidFill>
              </a:rPr>
              <a:t> to IP </a:t>
            </a:r>
            <a:r>
              <a:rPr lang="en-US" sz="2000" dirty="0" err="1">
                <a:solidFill>
                  <a:srgbClr val="C0504D"/>
                </a:solidFill>
              </a:rPr>
              <a:t>demux’ed</a:t>
            </a:r>
            <a:r>
              <a:rPr lang="en-US" sz="2000" dirty="0">
                <a:solidFill>
                  <a:srgbClr val="C0504D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to UDP </a:t>
            </a:r>
            <a:r>
              <a:rPr lang="en-US" sz="2000" dirty="0" err="1">
                <a:solidFill>
                  <a:srgbClr val="C0504D"/>
                </a:solidFill>
              </a:rPr>
              <a:t>demux’ed</a:t>
            </a:r>
            <a:r>
              <a:rPr lang="en-US" sz="2000" dirty="0">
                <a:solidFill>
                  <a:srgbClr val="000000"/>
                </a:solidFill>
              </a:rPr>
              <a:t> to DHCP </a:t>
            </a:r>
          </a:p>
        </p:txBody>
      </p:sp>
    </p:spTree>
    <p:extLst>
      <p:ext uri="{BB962C8B-B14F-4D97-AF65-F5344CB8AC3E}">
        <p14:creationId xmlns:p14="http://schemas.microsoft.com/office/powerpoint/2010/main" val="32764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50E840-AFA8-43D6-BC17-BC1F5F8087F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034338" cy="1143000"/>
          </a:xfrm>
        </p:spPr>
        <p:txBody>
          <a:bodyPr/>
          <a:lstStyle/>
          <a:p>
            <a:r>
              <a:rPr lang="en-US" sz="2800"/>
              <a:t>A day in the life… connecting to the Internet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1139" y="1158877"/>
            <a:ext cx="3430587" cy="125729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DHCP server formulates </a:t>
            </a:r>
            <a:r>
              <a:rPr lang="en-US" sz="1800" b="1" i="1" dirty="0">
                <a:solidFill>
                  <a:srgbClr val="FF0000"/>
                </a:solidFill>
              </a:rPr>
              <a:t>DHCP ACK</a:t>
            </a:r>
            <a:r>
              <a:rPr lang="en-US" sz="1800" dirty="0"/>
              <a:t> containing client’s IP address (</a:t>
            </a:r>
            <a:r>
              <a:rPr lang="en-US" sz="1800" b="1" dirty="0">
                <a:solidFill>
                  <a:schemeClr val="accent2"/>
                </a:solidFill>
              </a:rPr>
              <a:t>and also  IP address of first-hop router for client, name &amp; IP address of DNS server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2297113" y="1273176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0" name="Line 36"/>
          <p:cNvSpPr>
            <a:spLocks noChangeShapeType="1"/>
          </p:cNvSpPr>
          <p:nvPr/>
        </p:nvSpPr>
        <p:spPr bwMode="auto">
          <a:xfrm flipV="1">
            <a:off x="5299076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41" name="Group 38"/>
          <p:cNvGrpSpPr>
            <a:grpSpLocks/>
          </p:cNvGrpSpPr>
          <p:nvPr/>
        </p:nvGrpSpPr>
        <p:grpSpPr bwMode="auto">
          <a:xfrm>
            <a:off x="4779963" y="2459038"/>
            <a:ext cx="742950" cy="311150"/>
            <a:chOff x="1935" y="960"/>
            <a:chExt cx="468" cy="196"/>
          </a:xfrm>
        </p:grpSpPr>
        <p:sp>
          <p:nvSpPr>
            <p:cNvPr id="1858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8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8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8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8442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3" name="Line 44"/>
          <p:cNvSpPr>
            <a:spLocks noChangeShapeType="1"/>
          </p:cNvSpPr>
          <p:nvPr/>
        </p:nvSpPr>
        <p:spPr bwMode="auto">
          <a:xfrm flipV="1">
            <a:off x="5448301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4" name="Rectangle 45"/>
          <p:cNvSpPr>
            <a:spLocks noChangeArrowheads="1"/>
          </p:cNvSpPr>
          <p:nvPr/>
        </p:nvSpPr>
        <p:spPr bwMode="auto">
          <a:xfrm>
            <a:off x="3927476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5" name="Line 48"/>
          <p:cNvSpPr>
            <a:spLocks noChangeShapeType="1"/>
          </p:cNvSpPr>
          <p:nvPr/>
        </p:nvSpPr>
        <p:spPr bwMode="auto">
          <a:xfrm flipV="1">
            <a:off x="4803776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46" name="Group 49"/>
          <p:cNvGrpSpPr>
            <a:grpSpLocks/>
          </p:cNvGrpSpPr>
          <p:nvPr/>
        </p:nvGrpSpPr>
        <p:grpSpPr bwMode="auto">
          <a:xfrm>
            <a:off x="4284664" y="3365501"/>
            <a:ext cx="987425" cy="479425"/>
            <a:chOff x="1118" y="1621"/>
            <a:chExt cx="622" cy="302"/>
          </a:xfrm>
        </p:grpSpPr>
        <p:sp>
          <p:nvSpPr>
            <p:cNvPr id="1856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56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856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6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6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7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857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85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8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7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857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857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7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8434" name="Object 142"/>
          <p:cNvGraphicFramePr>
            <a:graphicFrameLocks noChangeAspect="1"/>
          </p:cNvGraphicFramePr>
          <p:nvPr/>
        </p:nvGraphicFramePr>
        <p:xfrm>
          <a:off x="3314701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7" name="Group 84"/>
          <p:cNvGrpSpPr>
            <a:grpSpLocks/>
          </p:cNvGrpSpPr>
          <p:nvPr/>
        </p:nvGrpSpPr>
        <p:grpSpPr bwMode="auto">
          <a:xfrm>
            <a:off x="4078289" y="3170238"/>
            <a:ext cx="306387" cy="647700"/>
            <a:chOff x="4180" y="783"/>
            <a:chExt cx="150" cy="307"/>
          </a:xfrm>
        </p:grpSpPr>
        <p:sp>
          <p:nvSpPr>
            <p:cNvPr id="1855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6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6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448" name="Text Box 44"/>
          <p:cNvSpPr txBox="1">
            <a:spLocks noChangeArrowheads="1"/>
          </p:cNvSpPr>
          <p:nvPr/>
        </p:nvSpPr>
        <p:spPr bwMode="auto">
          <a:xfrm>
            <a:off x="4086225" y="3816351"/>
            <a:ext cx="1321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router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(runs DHCP)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1854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549" name="Group 47"/>
            <p:cNvGrpSpPr>
              <a:grpSpLocks/>
            </p:cNvGrpSpPr>
            <p:nvPr/>
          </p:nvGrpSpPr>
          <p:grpSpPr bwMode="auto">
            <a:xfrm>
              <a:off x="651" y="681"/>
              <a:ext cx="503" cy="834"/>
              <a:chOff x="569" y="2954"/>
              <a:chExt cx="503" cy="834"/>
            </a:xfrm>
          </p:grpSpPr>
          <p:sp>
            <p:nvSpPr>
              <p:cNvPr id="18550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1" name="Text Box 49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52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3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4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5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1876425" y="3152776"/>
            <a:ext cx="1081088" cy="1166813"/>
            <a:chOff x="42" y="744"/>
            <a:chExt cx="681" cy="735"/>
          </a:xfrm>
        </p:grpSpPr>
        <p:grpSp>
          <p:nvGrpSpPr>
            <p:cNvPr id="18516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8518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543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54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544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45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19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537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4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2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38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3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8520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535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36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21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522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52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529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53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534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530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531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532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852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2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523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24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25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8517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1973264" y="4238626"/>
            <a:ext cx="1081087" cy="244475"/>
            <a:chOff x="504" y="3523"/>
            <a:chExt cx="681" cy="154"/>
          </a:xfrm>
        </p:grpSpPr>
        <p:grpSp>
          <p:nvGrpSpPr>
            <p:cNvPr id="18503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8507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8510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1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15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11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1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1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8508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9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8504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05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06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" name="Group 104"/>
          <p:cNvGrpSpPr>
            <a:grpSpLocks/>
          </p:cNvGrpSpPr>
          <p:nvPr/>
        </p:nvGrpSpPr>
        <p:grpSpPr bwMode="auto">
          <a:xfrm>
            <a:off x="3001964" y="3081339"/>
            <a:ext cx="1316037" cy="1323975"/>
            <a:chOff x="931" y="1941"/>
            <a:chExt cx="829" cy="834"/>
          </a:xfrm>
        </p:grpSpPr>
        <p:sp>
          <p:nvSpPr>
            <p:cNvPr id="18495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496" name="Group 106"/>
            <p:cNvGrpSpPr>
              <a:grpSpLocks/>
            </p:cNvGrpSpPr>
            <p:nvPr/>
          </p:nvGrpSpPr>
          <p:grpSpPr bwMode="auto">
            <a:xfrm>
              <a:off x="931" y="1941"/>
              <a:ext cx="503" cy="834"/>
              <a:chOff x="569" y="2954"/>
              <a:chExt cx="503" cy="834"/>
            </a:xfrm>
          </p:grpSpPr>
          <p:sp>
            <p:nvSpPr>
              <p:cNvPr id="18497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98" name="Text Box 108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99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0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1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2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1595439" y="969963"/>
            <a:ext cx="1081087" cy="1217612"/>
            <a:chOff x="1404" y="3105"/>
            <a:chExt cx="681" cy="767"/>
          </a:xfrm>
        </p:grpSpPr>
        <p:grpSp>
          <p:nvGrpSpPr>
            <p:cNvPr id="18460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8465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490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49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94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4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92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466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484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48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89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485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48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8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8467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482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83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468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469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47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476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48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481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477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478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479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847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7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4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7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72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8461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462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8463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64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20" name="Group 149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18458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459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6496140" y="2784476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</a:rPr>
              <a:t>frame </a:t>
            </a:r>
            <a:r>
              <a:rPr lang="en-US" dirty="0">
                <a:solidFill>
                  <a:srgbClr val="000000"/>
                </a:solidFill>
              </a:rPr>
              <a:t>forwarded (</a:t>
            </a:r>
            <a:r>
              <a:rPr lang="en-US" dirty="0">
                <a:solidFill>
                  <a:srgbClr val="3333CC"/>
                </a:solidFill>
              </a:rPr>
              <a:t>switch learning</a:t>
            </a:r>
            <a:r>
              <a:rPr lang="en-US" dirty="0">
                <a:solidFill>
                  <a:srgbClr val="000000"/>
                </a:solidFill>
              </a:rPr>
              <a:t>) through LAN, </a:t>
            </a:r>
            <a:r>
              <a:rPr lang="en-US" dirty="0" err="1">
                <a:solidFill>
                  <a:srgbClr val="000000"/>
                </a:solidFill>
              </a:rPr>
              <a:t>demultiplexing</a:t>
            </a:r>
            <a:r>
              <a:rPr lang="en-US" dirty="0">
                <a:solidFill>
                  <a:srgbClr val="000000"/>
                </a:solidFill>
              </a:rPr>
              <a:t> at client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2726282" y="5260976"/>
            <a:ext cx="6998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Client now has IP address, knows name &amp; </a:t>
            </a:r>
            <a:r>
              <a:rPr lang="en-US" sz="2400" dirty="0" err="1">
                <a:solidFill>
                  <a:srgbClr val="000000"/>
                </a:solidFill>
              </a:rPr>
              <a:t>addr</a:t>
            </a:r>
            <a:r>
              <a:rPr lang="en-US" sz="2400" dirty="0">
                <a:solidFill>
                  <a:srgbClr val="000000"/>
                </a:solidFill>
              </a:rPr>
              <a:t> of DNS </a:t>
            </a:r>
          </a:p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6473826" y="3927476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13471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1695A-A0A3-44BA-8457-9BB3089C820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853488" cy="1143000"/>
          </a:xfrm>
        </p:spPr>
        <p:txBody>
          <a:bodyPr/>
          <a:lstStyle/>
          <a:p>
            <a:r>
              <a:rPr lang="en-US" sz="2800"/>
              <a:t>A day in the life… ARP (before DNS, before HTTP)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5025" y="1014413"/>
            <a:ext cx="4667250" cy="7239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before sending </a:t>
            </a:r>
            <a:r>
              <a:rPr lang="en-US" sz="2000" b="1" i="1" dirty="0">
                <a:solidFill>
                  <a:srgbClr val="FF0000"/>
                </a:solidFill>
              </a:rPr>
              <a:t>HTTP</a:t>
            </a:r>
            <a:r>
              <a:rPr lang="en-US" sz="2000" b="1" i="1" dirty="0"/>
              <a:t> </a:t>
            </a:r>
            <a:r>
              <a:rPr lang="en-US" sz="2000" dirty="0"/>
              <a:t>request, need IP address of </a:t>
            </a:r>
            <a:r>
              <a:rPr lang="en-US" sz="1800" dirty="0"/>
              <a:t>www.google.com:</a:t>
            </a:r>
            <a:r>
              <a:rPr lang="en-US" sz="2000" dirty="0"/>
              <a:t>  </a:t>
            </a:r>
            <a:r>
              <a:rPr lang="en-US" sz="2000" b="1" i="1" dirty="0">
                <a:solidFill>
                  <a:srgbClr val="FF0000"/>
                </a:solidFill>
              </a:rPr>
              <a:t>DNS</a:t>
            </a:r>
          </a:p>
        </p:txBody>
      </p:sp>
      <p:sp>
        <p:nvSpPr>
          <p:cNvPr id="19463" name="Freeform 3"/>
          <p:cNvSpPr>
            <a:spLocks/>
          </p:cNvSpPr>
          <p:nvPr/>
        </p:nvSpPr>
        <p:spPr bwMode="auto">
          <a:xfrm>
            <a:off x="2297113" y="1273176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 flipV="1">
            <a:off x="5299076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9465" name="Group 38"/>
          <p:cNvGrpSpPr>
            <a:grpSpLocks/>
          </p:cNvGrpSpPr>
          <p:nvPr/>
        </p:nvGrpSpPr>
        <p:grpSpPr bwMode="auto">
          <a:xfrm>
            <a:off x="4779963" y="2459038"/>
            <a:ext cx="742950" cy="311150"/>
            <a:chOff x="1935" y="960"/>
            <a:chExt cx="468" cy="196"/>
          </a:xfrm>
        </p:grpSpPr>
        <p:sp>
          <p:nvSpPr>
            <p:cNvPr id="1954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54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4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54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9466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7" name="Line 44"/>
          <p:cNvSpPr>
            <a:spLocks noChangeShapeType="1"/>
          </p:cNvSpPr>
          <p:nvPr/>
        </p:nvSpPr>
        <p:spPr bwMode="auto">
          <a:xfrm flipV="1">
            <a:off x="5448301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8" name="Rectangle 45"/>
          <p:cNvSpPr>
            <a:spLocks noChangeArrowheads="1"/>
          </p:cNvSpPr>
          <p:nvPr/>
        </p:nvSpPr>
        <p:spPr bwMode="auto">
          <a:xfrm>
            <a:off x="3927476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9" name="Line 48"/>
          <p:cNvSpPr>
            <a:spLocks noChangeShapeType="1"/>
          </p:cNvSpPr>
          <p:nvPr/>
        </p:nvSpPr>
        <p:spPr bwMode="auto">
          <a:xfrm flipV="1">
            <a:off x="4803776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9470" name="Group 49"/>
          <p:cNvGrpSpPr>
            <a:grpSpLocks/>
          </p:cNvGrpSpPr>
          <p:nvPr/>
        </p:nvGrpSpPr>
        <p:grpSpPr bwMode="auto">
          <a:xfrm>
            <a:off x="4284664" y="3365501"/>
            <a:ext cx="987425" cy="479425"/>
            <a:chOff x="1118" y="1621"/>
            <a:chExt cx="622" cy="302"/>
          </a:xfrm>
        </p:grpSpPr>
        <p:sp>
          <p:nvSpPr>
            <p:cNvPr id="1952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2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53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953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3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953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954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953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953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0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1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953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3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9458" name="Object 142"/>
          <p:cNvGraphicFramePr>
            <a:graphicFrameLocks noChangeAspect="1"/>
          </p:cNvGraphicFramePr>
          <p:nvPr/>
        </p:nvGraphicFramePr>
        <p:xfrm>
          <a:off x="3314701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19520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521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53"/>
              <a:chOff x="569" y="2954"/>
              <a:chExt cx="500" cy="853"/>
            </a:xfrm>
          </p:grpSpPr>
          <p:sp>
            <p:nvSpPr>
              <p:cNvPr id="1952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3" name="Text Box 49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1804988" y="1157288"/>
            <a:ext cx="762000" cy="876300"/>
            <a:chOff x="177" y="729"/>
            <a:chExt cx="480" cy="552"/>
          </a:xfrm>
        </p:grpSpPr>
        <p:grpSp>
          <p:nvGrpSpPr>
            <p:cNvPr id="1950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1951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1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950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9513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1951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1951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1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9502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9507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1951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19508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950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19503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950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0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950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5911850" y="2001838"/>
            <a:ext cx="45862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DNS query created, encapsulated in UDP, encapsulated in IP, </a:t>
            </a:r>
            <a:r>
              <a:rPr lang="en-US" sz="2000" dirty="0" err="1">
                <a:solidFill>
                  <a:srgbClr val="000000"/>
                </a:solidFill>
              </a:rPr>
              <a:t>encasulated</a:t>
            </a:r>
            <a:r>
              <a:rPr lang="en-US" sz="2000" dirty="0">
                <a:solidFill>
                  <a:srgbClr val="000000"/>
                </a:solidFill>
              </a:rPr>
              <a:t> in Eth.  In order to send frame to router, need MAC address of router interface: </a:t>
            </a:r>
            <a:r>
              <a:rPr lang="en-US" sz="2000" dirty="0">
                <a:solidFill>
                  <a:srgbClr val="FF0000"/>
                </a:solidFill>
              </a:rPr>
              <a:t>ARP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5994401" y="3587750"/>
            <a:ext cx="43862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</a:rPr>
              <a:t>ARP query</a:t>
            </a:r>
            <a:r>
              <a:rPr lang="en-US" sz="2000" dirty="0">
                <a:solidFill>
                  <a:srgbClr val="000000"/>
                </a:solidFill>
              </a:rPr>
              <a:t> broadcast, received by router, which replies with </a:t>
            </a:r>
            <a:r>
              <a:rPr lang="en-US" sz="2000" dirty="0">
                <a:solidFill>
                  <a:srgbClr val="FF0000"/>
                </a:solidFill>
              </a:rPr>
              <a:t>ARP reply</a:t>
            </a:r>
            <a:r>
              <a:rPr lang="en-US" sz="2000" dirty="0">
                <a:solidFill>
                  <a:srgbClr val="000000"/>
                </a:solidFill>
              </a:rPr>
              <a:t> 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5995988" y="4845051"/>
            <a:ext cx="4286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client now knows MAC address of first hop router, so can now send frame containing DNS query </a:t>
            </a:r>
          </a:p>
        </p:txBody>
      </p: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1616075" y="1868489"/>
            <a:ext cx="1081088" cy="244475"/>
            <a:chOff x="76" y="2296"/>
            <a:chExt cx="681" cy="154"/>
          </a:xfrm>
        </p:grpSpPr>
        <p:sp>
          <p:nvSpPr>
            <p:cNvPr id="1949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3765550" y="2982914"/>
            <a:ext cx="1016000" cy="877887"/>
            <a:chOff x="719" y="2137"/>
            <a:chExt cx="640" cy="553"/>
          </a:xfrm>
        </p:grpSpPr>
        <p:sp>
          <p:nvSpPr>
            <p:cNvPr id="19487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9" name="Text Box 247"/>
            <p:cNvSpPr txBox="1">
              <a:spLocks noChangeArrowheads="1"/>
            </p:cNvSpPr>
            <p:nvPr/>
          </p:nvSpPr>
          <p:spPr bwMode="auto">
            <a:xfrm>
              <a:off x="820" y="2235"/>
              <a:ext cx="36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1949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492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1949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49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20" name="Group 242"/>
          <p:cNvGrpSpPr>
            <a:grpSpLocks/>
          </p:cNvGrpSpPr>
          <p:nvPr/>
        </p:nvGrpSpPr>
        <p:grpSpPr bwMode="auto">
          <a:xfrm>
            <a:off x="2674938" y="1720851"/>
            <a:ext cx="444500" cy="244475"/>
            <a:chOff x="161" y="1354"/>
            <a:chExt cx="280" cy="154"/>
          </a:xfrm>
        </p:grpSpPr>
        <p:sp>
          <p:nvSpPr>
            <p:cNvPr id="1948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21" name="Group 270"/>
          <p:cNvGrpSpPr>
            <a:grpSpLocks/>
          </p:cNvGrpSpPr>
          <p:nvPr/>
        </p:nvGrpSpPr>
        <p:grpSpPr bwMode="auto">
          <a:xfrm>
            <a:off x="2701925" y="3187701"/>
            <a:ext cx="1081088" cy="244475"/>
            <a:chOff x="76" y="2296"/>
            <a:chExt cx="681" cy="154"/>
          </a:xfrm>
        </p:grpSpPr>
        <p:sp>
          <p:nvSpPr>
            <p:cNvPr id="1948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1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D12C-9D18-44D6-AC45-03A7DFDA23E4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485" name="Freeform 236"/>
          <p:cNvSpPr>
            <a:spLocks/>
          </p:cNvSpPr>
          <p:nvPr/>
        </p:nvSpPr>
        <p:spPr bwMode="auto">
          <a:xfrm>
            <a:off x="6275388" y="706439"/>
            <a:ext cx="3759200" cy="2473325"/>
          </a:xfrm>
          <a:custGeom>
            <a:avLst/>
            <a:gdLst>
              <a:gd name="T0" fmla="*/ 84 w 2368"/>
              <a:gd name="T1" fmla="*/ 632 h 1558"/>
              <a:gd name="T2" fmla="*/ 16 w 2368"/>
              <a:gd name="T3" fmla="*/ 809 h 1558"/>
              <a:gd name="T4" fmla="*/ 9 w 2368"/>
              <a:gd name="T5" fmla="*/ 1005 h 1558"/>
              <a:gd name="T6" fmla="*/ 70 w 2368"/>
              <a:gd name="T7" fmla="*/ 1147 h 1558"/>
              <a:gd name="T8" fmla="*/ 165 w 2368"/>
              <a:gd name="T9" fmla="*/ 1364 h 1558"/>
              <a:gd name="T10" fmla="*/ 280 w 2368"/>
              <a:gd name="T11" fmla="*/ 1446 h 1558"/>
              <a:gd name="T12" fmla="*/ 510 w 2368"/>
              <a:gd name="T13" fmla="*/ 1473 h 1558"/>
              <a:gd name="T14" fmla="*/ 958 w 2368"/>
              <a:gd name="T15" fmla="*/ 1452 h 1558"/>
              <a:gd name="T16" fmla="*/ 1134 w 2368"/>
              <a:gd name="T17" fmla="*/ 1446 h 1558"/>
              <a:gd name="T18" fmla="*/ 1371 w 2368"/>
              <a:gd name="T19" fmla="*/ 1486 h 1558"/>
              <a:gd name="T20" fmla="*/ 1601 w 2368"/>
              <a:gd name="T21" fmla="*/ 1554 h 1558"/>
              <a:gd name="T22" fmla="*/ 2008 w 2368"/>
              <a:gd name="T23" fmla="*/ 1513 h 1558"/>
              <a:gd name="T24" fmla="*/ 2293 w 2368"/>
              <a:gd name="T25" fmla="*/ 1297 h 1558"/>
              <a:gd name="T26" fmla="*/ 2347 w 2368"/>
              <a:gd name="T27" fmla="*/ 843 h 1558"/>
              <a:gd name="T28" fmla="*/ 2340 w 2368"/>
              <a:gd name="T29" fmla="*/ 653 h 1558"/>
              <a:gd name="T30" fmla="*/ 2177 w 2368"/>
              <a:gd name="T31" fmla="*/ 456 h 1558"/>
              <a:gd name="T32" fmla="*/ 1920 w 2368"/>
              <a:gd name="T33" fmla="*/ 165 h 1558"/>
              <a:gd name="T34" fmla="*/ 1601 w 2368"/>
              <a:gd name="T35" fmla="*/ 36 h 1558"/>
              <a:gd name="T36" fmla="*/ 1229 w 2368"/>
              <a:gd name="T37" fmla="*/ 16 h 1558"/>
              <a:gd name="T38" fmla="*/ 917 w 2368"/>
              <a:gd name="T39" fmla="*/ 131 h 1558"/>
              <a:gd name="T40" fmla="*/ 477 w 2368"/>
              <a:gd name="T41" fmla="*/ 260 h 1558"/>
              <a:gd name="T42" fmla="*/ 212 w 2368"/>
              <a:gd name="T43" fmla="*/ 375 h 1558"/>
              <a:gd name="T44" fmla="*/ 84 w 2368"/>
              <a:gd name="T45" fmla="*/ 632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68"/>
              <a:gd name="T70" fmla="*/ 0 h 1558"/>
              <a:gd name="T71" fmla="*/ 2368 w 2368"/>
              <a:gd name="T72" fmla="*/ 1558 h 15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034338" cy="1143000"/>
          </a:xfrm>
        </p:spPr>
        <p:txBody>
          <a:bodyPr/>
          <a:lstStyle/>
          <a:p>
            <a:r>
              <a:rPr lang="en-US" sz="2800"/>
              <a:t>A day in the life… using DNS</a:t>
            </a:r>
          </a:p>
        </p:txBody>
      </p:sp>
      <p:sp>
        <p:nvSpPr>
          <p:cNvPr id="20487" name="Freeform 3"/>
          <p:cNvSpPr>
            <a:spLocks/>
          </p:cNvSpPr>
          <p:nvPr/>
        </p:nvSpPr>
        <p:spPr bwMode="auto">
          <a:xfrm>
            <a:off x="2297113" y="1273176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8" name="Line 36"/>
          <p:cNvSpPr>
            <a:spLocks noChangeShapeType="1"/>
          </p:cNvSpPr>
          <p:nvPr/>
        </p:nvSpPr>
        <p:spPr bwMode="auto">
          <a:xfrm flipV="1">
            <a:off x="5299076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89" name="Group 38"/>
          <p:cNvGrpSpPr>
            <a:grpSpLocks/>
          </p:cNvGrpSpPr>
          <p:nvPr/>
        </p:nvGrpSpPr>
        <p:grpSpPr bwMode="auto">
          <a:xfrm>
            <a:off x="4779963" y="2459038"/>
            <a:ext cx="742950" cy="311150"/>
            <a:chOff x="1935" y="960"/>
            <a:chExt cx="468" cy="196"/>
          </a:xfrm>
        </p:grpSpPr>
        <p:sp>
          <p:nvSpPr>
            <p:cNvPr id="2070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70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71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490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1" name="Line 44"/>
          <p:cNvSpPr>
            <a:spLocks noChangeShapeType="1"/>
          </p:cNvSpPr>
          <p:nvPr/>
        </p:nvSpPr>
        <p:spPr bwMode="auto">
          <a:xfrm flipV="1">
            <a:off x="5448301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2" name="Rectangle 45"/>
          <p:cNvSpPr>
            <a:spLocks noChangeArrowheads="1"/>
          </p:cNvSpPr>
          <p:nvPr/>
        </p:nvSpPr>
        <p:spPr bwMode="auto">
          <a:xfrm>
            <a:off x="3927476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3" name="Line 48"/>
          <p:cNvSpPr>
            <a:spLocks noChangeShapeType="1"/>
          </p:cNvSpPr>
          <p:nvPr/>
        </p:nvSpPr>
        <p:spPr bwMode="auto">
          <a:xfrm flipV="1">
            <a:off x="4803776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94" name="Group 49"/>
          <p:cNvGrpSpPr>
            <a:grpSpLocks/>
          </p:cNvGrpSpPr>
          <p:nvPr/>
        </p:nvGrpSpPr>
        <p:grpSpPr bwMode="auto">
          <a:xfrm>
            <a:off x="4284664" y="3365501"/>
            <a:ext cx="987425" cy="479425"/>
            <a:chOff x="1118" y="1621"/>
            <a:chExt cx="622" cy="302"/>
          </a:xfrm>
        </p:grpSpPr>
        <p:sp>
          <p:nvSpPr>
            <p:cNvPr id="2069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9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069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9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9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069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070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69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070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069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0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0482" name="Object 142"/>
          <p:cNvGraphicFramePr>
            <a:graphicFrameLocks noChangeAspect="1"/>
          </p:cNvGraphicFramePr>
          <p:nvPr/>
        </p:nvGraphicFramePr>
        <p:xfrm>
          <a:off x="3314701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5" name="Group 84"/>
          <p:cNvGrpSpPr>
            <a:grpSpLocks/>
          </p:cNvGrpSpPr>
          <p:nvPr/>
        </p:nvGrpSpPr>
        <p:grpSpPr bwMode="auto">
          <a:xfrm>
            <a:off x="4078289" y="3170238"/>
            <a:ext cx="306387" cy="647700"/>
            <a:chOff x="4180" y="783"/>
            <a:chExt cx="150" cy="307"/>
          </a:xfrm>
        </p:grpSpPr>
        <p:sp>
          <p:nvSpPr>
            <p:cNvPr id="2068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8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8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496" name="Group 44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0674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675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53"/>
              <a:chOff x="569" y="2954"/>
              <a:chExt cx="500" cy="853"/>
            </a:xfrm>
          </p:grpSpPr>
          <p:sp>
            <p:nvSpPr>
              <p:cNvPr id="20676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7" name="Text Box 48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78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9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0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1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2044701" y="1162051"/>
            <a:ext cx="460375" cy="244475"/>
            <a:chOff x="844" y="3337"/>
            <a:chExt cx="290" cy="154"/>
          </a:xfrm>
        </p:grpSpPr>
        <p:sp>
          <p:nvSpPr>
            <p:cNvPr id="20672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73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FFFFFF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0498" name="Group 58"/>
          <p:cNvGrpSpPr>
            <a:grpSpLocks/>
          </p:cNvGrpSpPr>
          <p:nvPr/>
        </p:nvGrpSpPr>
        <p:grpSpPr bwMode="auto">
          <a:xfrm>
            <a:off x="1984376" y="1387476"/>
            <a:ext cx="561975" cy="244475"/>
            <a:chOff x="740" y="3209"/>
            <a:chExt cx="354" cy="154"/>
          </a:xfrm>
        </p:grpSpPr>
        <p:grpSp>
          <p:nvGrpSpPr>
            <p:cNvPr id="20667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20670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1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20668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69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9" name="Group 64"/>
          <p:cNvGrpSpPr>
            <a:grpSpLocks/>
          </p:cNvGrpSpPr>
          <p:nvPr/>
        </p:nvGrpSpPr>
        <p:grpSpPr bwMode="auto">
          <a:xfrm>
            <a:off x="1984376" y="1622426"/>
            <a:ext cx="561975" cy="244475"/>
            <a:chOff x="836" y="3305"/>
            <a:chExt cx="354" cy="154"/>
          </a:xfrm>
        </p:grpSpPr>
        <p:grpSp>
          <p:nvGrpSpPr>
            <p:cNvPr id="20661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20665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6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0662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20663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4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500" name="Group 71"/>
          <p:cNvGrpSpPr>
            <a:grpSpLocks/>
          </p:cNvGrpSpPr>
          <p:nvPr/>
        </p:nvGrpSpPr>
        <p:grpSpPr bwMode="auto">
          <a:xfrm>
            <a:off x="1804988" y="1654175"/>
            <a:ext cx="762000" cy="177800"/>
            <a:chOff x="627" y="3377"/>
            <a:chExt cx="480" cy="112"/>
          </a:xfrm>
        </p:grpSpPr>
        <p:sp>
          <p:nvSpPr>
            <p:cNvPr id="20659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60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01" name="Group 74"/>
          <p:cNvGrpSpPr>
            <a:grpSpLocks/>
          </p:cNvGrpSpPr>
          <p:nvPr/>
        </p:nvGrpSpPr>
        <p:grpSpPr bwMode="auto">
          <a:xfrm>
            <a:off x="1609725" y="1885951"/>
            <a:ext cx="1081088" cy="244475"/>
            <a:chOff x="504" y="3523"/>
            <a:chExt cx="681" cy="154"/>
          </a:xfrm>
        </p:grpSpPr>
        <p:grpSp>
          <p:nvGrpSpPr>
            <p:cNvPr id="20646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50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53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5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58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54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5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5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51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52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47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48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49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502" name="AutoShape 88"/>
          <p:cNvSpPr>
            <a:spLocks noChangeArrowheads="1"/>
          </p:cNvSpPr>
          <p:nvPr/>
        </p:nvSpPr>
        <p:spPr bwMode="auto">
          <a:xfrm>
            <a:off x="2152650" y="1162051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0633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37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40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4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45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41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4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4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38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9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34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35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36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2073275" y="4376738"/>
            <a:ext cx="38925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IP datagram containing DNS query forwarded via LAN switch from client to 1</a:t>
            </a:r>
            <a:r>
              <a:rPr lang="en-US" sz="2000" baseline="30000" dirty="0">
                <a:solidFill>
                  <a:srgbClr val="000000"/>
                </a:solidFill>
              </a:rPr>
              <a:t>st</a:t>
            </a:r>
            <a:r>
              <a:rPr lang="en-US" sz="2000" dirty="0">
                <a:solidFill>
                  <a:srgbClr val="000000"/>
                </a:solidFill>
              </a:rPr>
              <a:t> hop router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6183313" y="3663950"/>
            <a:ext cx="43862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IP datagram forwarded from campus network </a:t>
            </a:r>
            <a:r>
              <a:rPr lang="en-US" sz="2000" dirty="0">
                <a:solidFill>
                  <a:srgbClr val="000000"/>
                </a:solidFill>
              </a:rPr>
              <a:t>to destination (DNS-server) network</a:t>
            </a:r>
            <a:r>
              <a:rPr lang="en-US" sz="2000" dirty="0">
                <a:solidFill>
                  <a:srgbClr val="000000"/>
                </a:solidFill>
              </a:rPr>
              <a:t>, routed (tables created by </a:t>
            </a:r>
            <a:r>
              <a:rPr lang="en-US" sz="2000" dirty="0" smtClean="0">
                <a:solidFill>
                  <a:srgbClr val="FF0000"/>
                </a:solidFill>
              </a:rPr>
              <a:t>OSPF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BGP</a:t>
            </a:r>
            <a:r>
              <a:rPr lang="en-US" sz="2000" dirty="0">
                <a:solidFill>
                  <a:srgbClr val="000000"/>
                </a:solidFill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6181726" y="5229201"/>
            <a:ext cx="3802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 err="1">
                <a:solidFill>
                  <a:srgbClr val="000000"/>
                </a:solidFill>
              </a:rPr>
              <a:t>demux’ed</a:t>
            </a:r>
            <a:r>
              <a:rPr lang="en-US" sz="2000" dirty="0">
                <a:solidFill>
                  <a:srgbClr val="000000"/>
                </a:solidFill>
              </a:rPr>
              <a:t> to DNS server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DNS server replies to client with IP address of www.google.com </a:t>
            </a:r>
          </a:p>
        </p:txBody>
      </p:sp>
      <p:grpSp>
        <p:nvGrpSpPr>
          <p:cNvPr id="20507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061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2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062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2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3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62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2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2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2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2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2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08" name="Group 19"/>
          <p:cNvGrpSpPr>
            <a:grpSpLocks/>
          </p:cNvGrpSpPr>
          <p:nvPr/>
        </p:nvGrpSpPr>
        <p:grpSpPr bwMode="auto">
          <a:xfrm>
            <a:off x="8062914" y="1787526"/>
            <a:ext cx="757237" cy="379413"/>
            <a:chOff x="2466" y="2026"/>
            <a:chExt cx="477" cy="282"/>
          </a:xfrm>
        </p:grpSpPr>
        <p:sp>
          <p:nvSpPr>
            <p:cNvPr id="20605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6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07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0608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09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1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610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13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4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5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11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12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509" name="Text Box 34"/>
          <p:cNvSpPr txBox="1">
            <a:spLocks noChangeArrowheads="1"/>
          </p:cNvSpPr>
          <p:nvPr/>
        </p:nvSpPr>
        <p:spPr bwMode="auto">
          <a:xfrm>
            <a:off x="6859589" y="2511426"/>
            <a:ext cx="203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0510" name="Group 69"/>
          <p:cNvGrpSpPr>
            <a:grpSpLocks/>
          </p:cNvGrpSpPr>
          <p:nvPr/>
        </p:nvGrpSpPr>
        <p:grpSpPr bwMode="auto">
          <a:xfrm>
            <a:off x="8720139" y="2703513"/>
            <a:ext cx="757237" cy="379412"/>
            <a:chOff x="2466" y="2026"/>
            <a:chExt cx="477" cy="282"/>
          </a:xfrm>
        </p:grpSpPr>
        <p:sp>
          <p:nvSpPr>
            <p:cNvPr id="2059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9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059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59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0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59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59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59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9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1" name="Group 84"/>
          <p:cNvGrpSpPr>
            <a:grpSpLocks/>
          </p:cNvGrpSpPr>
          <p:nvPr/>
        </p:nvGrpSpPr>
        <p:grpSpPr bwMode="auto">
          <a:xfrm>
            <a:off x="8621714" y="873125"/>
            <a:ext cx="306387" cy="647700"/>
            <a:chOff x="4180" y="783"/>
            <a:chExt cx="150" cy="307"/>
          </a:xfrm>
        </p:grpSpPr>
        <p:sp>
          <p:nvSpPr>
            <p:cNvPr id="2058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2" name="Line 93"/>
          <p:cNvSpPr>
            <a:spLocks noChangeShapeType="1"/>
          </p:cNvSpPr>
          <p:nvPr/>
        </p:nvSpPr>
        <p:spPr bwMode="auto">
          <a:xfrm flipH="1">
            <a:off x="8439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13" name="Text Box 139"/>
          <p:cNvSpPr txBox="1">
            <a:spLocks noChangeArrowheads="1"/>
          </p:cNvSpPr>
          <p:nvPr/>
        </p:nvSpPr>
        <p:spPr bwMode="auto">
          <a:xfrm>
            <a:off x="8891588" y="746126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514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0581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2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5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0579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0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6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057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7" name="Group 173"/>
          <p:cNvGrpSpPr>
            <a:grpSpLocks/>
          </p:cNvGrpSpPr>
          <p:nvPr/>
        </p:nvGrpSpPr>
        <p:grpSpPr bwMode="auto">
          <a:xfrm flipH="1" flipV="1">
            <a:off x="9377363" y="2590800"/>
            <a:ext cx="400050" cy="152400"/>
            <a:chOff x="3228" y="1776"/>
            <a:chExt cx="252" cy="96"/>
          </a:xfrm>
        </p:grpSpPr>
        <p:sp>
          <p:nvSpPr>
            <p:cNvPr id="20575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6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8" name="Group 176"/>
          <p:cNvGrpSpPr>
            <a:grpSpLocks/>
          </p:cNvGrpSpPr>
          <p:nvPr/>
        </p:nvGrpSpPr>
        <p:grpSpPr bwMode="auto">
          <a:xfrm flipV="1">
            <a:off x="8553451" y="2609850"/>
            <a:ext cx="295275" cy="114300"/>
            <a:chOff x="3228" y="1776"/>
            <a:chExt cx="252" cy="96"/>
          </a:xfrm>
        </p:grpSpPr>
        <p:sp>
          <p:nvSpPr>
            <p:cNvPr id="20573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4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9" name="Group 179"/>
          <p:cNvGrpSpPr>
            <a:grpSpLocks/>
          </p:cNvGrpSpPr>
          <p:nvPr/>
        </p:nvGrpSpPr>
        <p:grpSpPr bwMode="auto">
          <a:xfrm rot="409689" flipH="1" flipV="1">
            <a:off x="8824914" y="1952625"/>
            <a:ext cx="452437" cy="57150"/>
            <a:chOff x="3228" y="1776"/>
            <a:chExt cx="252" cy="96"/>
          </a:xfrm>
        </p:grpSpPr>
        <p:sp>
          <p:nvSpPr>
            <p:cNvPr id="20571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2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20" name="Group 182"/>
          <p:cNvGrpSpPr>
            <a:grpSpLocks/>
          </p:cNvGrpSpPr>
          <p:nvPr/>
        </p:nvGrpSpPr>
        <p:grpSpPr bwMode="auto">
          <a:xfrm>
            <a:off x="7967664" y="2157413"/>
            <a:ext cx="295275" cy="114300"/>
            <a:chOff x="3228" y="1776"/>
            <a:chExt cx="252" cy="96"/>
          </a:xfrm>
        </p:grpSpPr>
        <p:sp>
          <p:nvSpPr>
            <p:cNvPr id="20569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0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21" name="Group 185"/>
          <p:cNvGrpSpPr>
            <a:grpSpLocks/>
          </p:cNvGrpSpPr>
          <p:nvPr/>
        </p:nvGrpSpPr>
        <p:grpSpPr bwMode="auto">
          <a:xfrm flipH="1">
            <a:off x="8605839" y="2157413"/>
            <a:ext cx="295275" cy="114300"/>
            <a:chOff x="3228" y="1776"/>
            <a:chExt cx="252" cy="96"/>
          </a:xfrm>
        </p:grpSpPr>
        <p:sp>
          <p:nvSpPr>
            <p:cNvPr id="20567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68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9" name="Group 187"/>
          <p:cNvGrpSpPr>
            <a:grpSpLocks/>
          </p:cNvGrpSpPr>
          <p:nvPr/>
        </p:nvGrpSpPr>
        <p:grpSpPr bwMode="auto">
          <a:xfrm>
            <a:off x="7504114" y="438151"/>
            <a:ext cx="1316037" cy="1354138"/>
            <a:chOff x="931" y="1941"/>
            <a:chExt cx="829" cy="853"/>
          </a:xfrm>
        </p:grpSpPr>
        <p:sp>
          <p:nvSpPr>
            <p:cNvPr id="20559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560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53"/>
              <a:chOff x="569" y="2954"/>
              <a:chExt cx="500" cy="853"/>
            </a:xfrm>
          </p:grpSpPr>
          <p:sp>
            <p:nvSpPr>
              <p:cNvPr id="2056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2" name="Text Box 191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56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1" name="Group 196"/>
          <p:cNvGrpSpPr>
            <a:grpSpLocks/>
          </p:cNvGrpSpPr>
          <p:nvPr/>
        </p:nvGrpSpPr>
        <p:grpSpPr bwMode="auto">
          <a:xfrm>
            <a:off x="6405564" y="558801"/>
            <a:ext cx="1081087" cy="1217613"/>
            <a:chOff x="1404" y="3105"/>
            <a:chExt cx="681" cy="767"/>
          </a:xfrm>
        </p:grpSpPr>
        <p:grpSp>
          <p:nvGrpSpPr>
            <p:cNvPr id="20524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0529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0554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2055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2055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5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530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0548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55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549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55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20531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2054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4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532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0533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0537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0540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2054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054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0541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054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054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2053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3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053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3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2052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526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2052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2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30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A9558-6F1D-457D-9951-3171DC4CCF0D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509" name="Freeform 293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0" name="Freeform 292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361363" cy="1143000"/>
          </a:xfrm>
        </p:spPr>
        <p:txBody>
          <a:bodyPr/>
          <a:lstStyle/>
          <a:p>
            <a:r>
              <a:rPr lang="en-US" sz="2800"/>
              <a:t>A day in the life… TCP connection carrying HTTP</a:t>
            </a:r>
          </a:p>
        </p:txBody>
      </p:sp>
      <p:sp>
        <p:nvSpPr>
          <p:cNvPr id="21512" name="Freeform 3"/>
          <p:cNvSpPr>
            <a:spLocks/>
          </p:cNvSpPr>
          <p:nvPr/>
        </p:nvSpPr>
        <p:spPr bwMode="auto">
          <a:xfrm>
            <a:off x="2297113" y="1273176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3" name="Line 36"/>
          <p:cNvSpPr>
            <a:spLocks noChangeShapeType="1"/>
          </p:cNvSpPr>
          <p:nvPr/>
        </p:nvSpPr>
        <p:spPr bwMode="auto">
          <a:xfrm flipV="1">
            <a:off x="5299076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1514" name="Group 38"/>
          <p:cNvGrpSpPr>
            <a:grpSpLocks/>
          </p:cNvGrpSpPr>
          <p:nvPr/>
        </p:nvGrpSpPr>
        <p:grpSpPr bwMode="auto">
          <a:xfrm>
            <a:off x="4779963" y="2459038"/>
            <a:ext cx="742950" cy="311150"/>
            <a:chOff x="1935" y="960"/>
            <a:chExt cx="468" cy="196"/>
          </a:xfrm>
        </p:grpSpPr>
        <p:sp>
          <p:nvSpPr>
            <p:cNvPr id="2173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3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15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6" name="Line 44"/>
          <p:cNvSpPr>
            <a:spLocks noChangeShapeType="1"/>
          </p:cNvSpPr>
          <p:nvPr/>
        </p:nvSpPr>
        <p:spPr bwMode="auto">
          <a:xfrm flipV="1">
            <a:off x="5448301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7" name="Rectangle 45"/>
          <p:cNvSpPr>
            <a:spLocks noChangeArrowheads="1"/>
          </p:cNvSpPr>
          <p:nvPr/>
        </p:nvSpPr>
        <p:spPr bwMode="auto">
          <a:xfrm>
            <a:off x="3927476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8" name="Line 48"/>
          <p:cNvSpPr>
            <a:spLocks noChangeShapeType="1"/>
          </p:cNvSpPr>
          <p:nvPr/>
        </p:nvSpPr>
        <p:spPr bwMode="auto">
          <a:xfrm flipV="1">
            <a:off x="4803776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1519" name="Group 49"/>
          <p:cNvGrpSpPr>
            <a:grpSpLocks/>
          </p:cNvGrpSpPr>
          <p:nvPr/>
        </p:nvGrpSpPr>
        <p:grpSpPr bwMode="auto">
          <a:xfrm>
            <a:off x="4284664" y="3365501"/>
            <a:ext cx="987425" cy="479425"/>
            <a:chOff x="1118" y="1621"/>
            <a:chExt cx="622" cy="302"/>
          </a:xfrm>
        </p:grpSpPr>
        <p:sp>
          <p:nvSpPr>
            <p:cNvPr id="2171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1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71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71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2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72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72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3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3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172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72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2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2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172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2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1506" name="Object 142"/>
          <p:cNvGraphicFramePr>
            <a:graphicFrameLocks noChangeAspect="1"/>
          </p:cNvGraphicFramePr>
          <p:nvPr/>
        </p:nvGraphicFramePr>
        <p:xfrm>
          <a:off x="3314701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707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70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21709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0" name="Text Box 47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1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2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3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4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703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1705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6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1704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6707188" y="2914651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to send HTTP request, client first opens </a:t>
            </a:r>
            <a:r>
              <a:rPr lang="en-US" sz="2000" dirty="0">
                <a:solidFill>
                  <a:srgbClr val="FF0000"/>
                </a:solidFill>
              </a:rPr>
              <a:t>TCP socket</a:t>
            </a:r>
            <a:r>
              <a:rPr lang="en-US" sz="2000" dirty="0">
                <a:solidFill>
                  <a:srgbClr val="000000"/>
                </a:solidFill>
              </a:rPr>
              <a:t> to web server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6710363" y="3825875"/>
            <a:ext cx="3778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TCP </a:t>
            </a:r>
            <a:r>
              <a:rPr lang="en-US" sz="2000" dirty="0">
                <a:solidFill>
                  <a:srgbClr val="FF0000"/>
                </a:solidFill>
              </a:rPr>
              <a:t>SYN segment</a:t>
            </a:r>
            <a:r>
              <a:rPr lang="en-US" sz="2000" dirty="0">
                <a:solidFill>
                  <a:srgbClr val="000000"/>
                </a:solidFill>
              </a:rPr>
              <a:t> (step 1 in 3-way handshake) inter-domain routed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6713538" y="5892801"/>
            <a:ext cx="40687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TCP </a:t>
            </a:r>
            <a:r>
              <a:rPr lang="en-US" sz="2000" dirty="0">
                <a:solidFill>
                  <a:srgbClr val="FF0000"/>
                </a:solidFill>
              </a:rPr>
              <a:t>connection established!</a:t>
            </a:r>
          </a:p>
        </p:txBody>
      </p:sp>
      <p:grpSp>
        <p:nvGrpSpPr>
          <p:cNvPr id="21525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168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9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9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169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9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70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9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9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69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9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6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687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8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7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68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8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683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4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9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66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7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7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167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7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8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7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7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7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7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67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7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0" name="Group 125"/>
          <p:cNvGrpSpPr>
            <a:grpSpLocks/>
          </p:cNvGrpSpPr>
          <p:nvPr/>
        </p:nvGrpSpPr>
        <p:grpSpPr bwMode="auto">
          <a:xfrm>
            <a:off x="3862389" y="4953000"/>
            <a:ext cx="306387" cy="647700"/>
            <a:chOff x="4180" y="783"/>
            <a:chExt cx="150" cy="307"/>
          </a:xfrm>
        </p:grpSpPr>
        <p:sp>
          <p:nvSpPr>
            <p:cNvPr id="2166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1531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32" name="Text Box 137"/>
          <p:cNvSpPr txBox="1">
            <a:spLocks noChangeArrowheads="1"/>
          </p:cNvSpPr>
          <p:nvPr/>
        </p:nvSpPr>
        <p:spPr bwMode="auto">
          <a:xfrm>
            <a:off x="2527301" y="5835650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33" name="Text Box 138"/>
          <p:cNvSpPr txBox="1">
            <a:spLocks noChangeArrowheads="1"/>
          </p:cNvSpPr>
          <p:nvPr/>
        </p:nvSpPr>
        <p:spPr bwMode="auto">
          <a:xfrm>
            <a:off x="2495550" y="5541963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34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659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0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5" name="Group 197"/>
          <p:cNvGrpSpPr>
            <a:grpSpLocks/>
          </p:cNvGrpSpPr>
          <p:nvPr/>
        </p:nvGrpSpPr>
        <p:grpSpPr bwMode="auto">
          <a:xfrm flipH="1">
            <a:off x="5132389" y="5649913"/>
            <a:ext cx="295275" cy="114300"/>
            <a:chOff x="3228" y="1776"/>
            <a:chExt cx="252" cy="96"/>
          </a:xfrm>
        </p:grpSpPr>
        <p:sp>
          <p:nvSpPr>
            <p:cNvPr id="2165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6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655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6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37" name="Line 290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" name="Group 314"/>
          <p:cNvGrpSpPr>
            <a:grpSpLocks/>
          </p:cNvGrpSpPr>
          <p:nvPr/>
        </p:nvGrpSpPr>
        <p:grpSpPr bwMode="auto">
          <a:xfrm>
            <a:off x="1603375" y="1900239"/>
            <a:ext cx="1081088" cy="244475"/>
            <a:chOff x="410" y="1508"/>
            <a:chExt cx="681" cy="154"/>
          </a:xfrm>
        </p:grpSpPr>
        <p:sp>
          <p:nvSpPr>
            <p:cNvPr id="21646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7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8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9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0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51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21652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3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4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26" name="Group 326"/>
          <p:cNvGrpSpPr>
            <a:grpSpLocks/>
          </p:cNvGrpSpPr>
          <p:nvPr/>
        </p:nvGrpSpPr>
        <p:grpSpPr bwMode="auto">
          <a:xfrm>
            <a:off x="1831975" y="4241800"/>
            <a:ext cx="1081088" cy="782638"/>
            <a:chOff x="59" y="863"/>
            <a:chExt cx="681" cy="493"/>
          </a:xfrm>
        </p:grpSpPr>
        <p:grpSp>
          <p:nvGrpSpPr>
            <p:cNvPr id="21625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44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5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26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41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2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3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7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38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9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0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8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29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0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1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2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3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634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35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3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37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560" name="Group 336"/>
          <p:cNvGrpSpPr>
            <a:grpSpLocks/>
          </p:cNvGrpSpPr>
          <p:nvPr/>
        </p:nvGrpSpPr>
        <p:grpSpPr bwMode="auto">
          <a:xfrm>
            <a:off x="3033713" y="3965579"/>
            <a:ext cx="976312" cy="1460501"/>
            <a:chOff x="4000" y="1895"/>
            <a:chExt cx="615" cy="920"/>
          </a:xfrm>
        </p:grpSpPr>
        <p:sp>
          <p:nvSpPr>
            <p:cNvPr id="21617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18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72"/>
              <a:chOff x="569" y="2954"/>
              <a:chExt cx="500" cy="872"/>
            </a:xfrm>
          </p:grpSpPr>
          <p:sp>
            <p:nvSpPr>
              <p:cNvPr id="21619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0" name="Text Box 331"/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21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2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3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4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06562" name="Group 337"/>
          <p:cNvGrpSpPr>
            <a:grpSpLocks/>
          </p:cNvGrpSpPr>
          <p:nvPr/>
        </p:nvGrpSpPr>
        <p:grpSpPr bwMode="auto">
          <a:xfrm>
            <a:off x="1603375" y="1355725"/>
            <a:ext cx="1081088" cy="782638"/>
            <a:chOff x="59" y="863"/>
            <a:chExt cx="681" cy="493"/>
          </a:xfrm>
        </p:grpSpPr>
        <p:grpSp>
          <p:nvGrpSpPr>
            <p:cNvPr id="21596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15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6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97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12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3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4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8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09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0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1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9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00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1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2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3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4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605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0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0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0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21542" name="Rectangle 359"/>
          <p:cNvSpPr>
            <a:spLocks noChangeArrowheads="1"/>
          </p:cNvSpPr>
          <p:nvPr/>
        </p:nvSpPr>
        <p:spPr bwMode="auto">
          <a:xfrm>
            <a:off x="2503488" y="4452939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sv-SE" sz="1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06594" name="Group 391"/>
          <p:cNvGrpSpPr>
            <a:grpSpLocks/>
          </p:cNvGrpSpPr>
          <p:nvPr/>
        </p:nvGrpSpPr>
        <p:grpSpPr bwMode="auto">
          <a:xfrm>
            <a:off x="1830389" y="4241800"/>
            <a:ext cx="1081087" cy="782638"/>
            <a:chOff x="2675" y="3676"/>
            <a:chExt cx="681" cy="493"/>
          </a:xfrm>
        </p:grpSpPr>
        <p:grpSp>
          <p:nvGrpSpPr>
            <p:cNvPr id="21576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21594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5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77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21591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2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3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78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79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0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1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2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83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21588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9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0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84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21585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6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7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599" name="Group 423"/>
          <p:cNvGrpSpPr>
            <a:grpSpLocks/>
          </p:cNvGrpSpPr>
          <p:nvPr/>
        </p:nvGrpSpPr>
        <p:grpSpPr bwMode="auto">
          <a:xfrm>
            <a:off x="1606550" y="1354139"/>
            <a:ext cx="1081088" cy="782637"/>
            <a:chOff x="2613" y="3554"/>
            <a:chExt cx="681" cy="493"/>
          </a:xfrm>
        </p:grpSpPr>
        <p:grpSp>
          <p:nvGrpSpPr>
            <p:cNvPr id="21556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21574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5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57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21571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2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3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58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9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0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1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2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63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21568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9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0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64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21565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6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7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605" name="Group 422"/>
          <p:cNvGrpSpPr>
            <a:grpSpLocks/>
          </p:cNvGrpSpPr>
          <p:nvPr/>
        </p:nvGrpSpPr>
        <p:grpSpPr bwMode="auto">
          <a:xfrm>
            <a:off x="1835150" y="4772026"/>
            <a:ext cx="1081088" cy="244475"/>
            <a:chOff x="2709" y="3989"/>
            <a:chExt cx="681" cy="154"/>
          </a:xfrm>
        </p:grpSpPr>
        <p:sp>
          <p:nvSpPr>
            <p:cNvPr id="21547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8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9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0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1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52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21553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4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5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6707189" y="4916489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000000"/>
                </a:solidFill>
              </a:rPr>
              <a:t>web server responds with </a:t>
            </a:r>
            <a:r>
              <a:rPr lang="en-US" sz="2000" dirty="0">
                <a:solidFill>
                  <a:srgbClr val="FF0000"/>
                </a:solidFill>
              </a:rPr>
              <a:t>TCP </a:t>
            </a:r>
            <a:r>
              <a:rPr lang="en-US" sz="2000" dirty="0">
                <a:solidFill>
                  <a:srgbClr val="FF0000"/>
                </a:solidFill>
              </a:rPr>
              <a:t>SYNACK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25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2176</Words>
  <Application>Microsoft Office PowerPoint</Application>
  <PresentationFormat>Widescreen</PresentationFormat>
  <Paragraphs>581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ＭＳ Ｐゴシック</vt:lpstr>
      <vt:lpstr>ＭＳ Ｐゴシック</vt:lpstr>
      <vt:lpstr>宋体</vt:lpstr>
      <vt:lpstr>Arial</vt:lpstr>
      <vt:lpstr>Calibri</vt:lpstr>
      <vt:lpstr>Calibri Light</vt:lpstr>
      <vt:lpstr>Comic Sans MS</vt:lpstr>
      <vt:lpstr>Gill Sans MT</vt:lpstr>
      <vt:lpstr>Helvetica</vt:lpstr>
      <vt:lpstr>Tahoma</vt:lpstr>
      <vt:lpstr>Times New Roman</vt:lpstr>
      <vt:lpstr>Wingdings</vt:lpstr>
      <vt:lpstr>ZapfDingbats</vt:lpstr>
      <vt:lpstr>Office Theme</vt:lpstr>
      <vt:lpstr>1_Office Theme</vt:lpstr>
      <vt:lpstr>Clip</vt:lpstr>
      <vt:lpstr>VISIO</vt:lpstr>
      <vt:lpstr>Course on Computer Communication and Networks   Lecture 16 Synthesis, Summary/flashback and Projection (related topics – continuation of study)</vt:lpstr>
      <vt:lpstr>Important for the exam</vt:lpstr>
      <vt:lpstr>Roadmap</vt:lpstr>
      <vt:lpstr>A day in the life …. 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 TCP connection carrying HTTP</vt:lpstr>
      <vt:lpstr>A day in the life… HTTP request/reply </vt:lpstr>
      <vt:lpstr>Roadmap</vt:lpstr>
      <vt:lpstr>Principles, Organisation</vt:lpstr>
      <vt:lpstr> Highlights   </vt:lpstr>
      <vt:lpstr>Types of delay; performance</vt:lpstr>
      <vt:lpstr>Reliable data transfer</vt:lpstr>
      <vt:lpstr>PowerPoint Presentation</vt:lpstr>
      <vt:lpstr>Congestion control (CC)</vt:lpstr>
      <vt:lpstr> Highlights  </vt:lpstr>
      <vt:lpstr>Evolving types of applications ++</vt:lpstr>
      <vt:lpstr>Routing + mobility + SDN</vt:lpstr>
      <vt:lpstr>Medium access:  multiple access methods</vt:lpstr>
      <vt:lpstr>Security issues</vt:lpstr>
      <vt:lpstr> Highlights  </vt:lpstr>
      <vt:lpstr>TCP/IP protocol stack, applications, evolution</vt:lpstr>
      <vt:lpstr>Roadmap</vt:lpstr>
      <vt:lpstr>some questions asked by you:</vt:lpstr>
      <vt:lpstr>Roadmap</vt:lpstr>
      <vt:lpstr>The Internet: virtualizing networks</vt:lpstr>
      <vt:lpstr>Internet structure: network of networks</vt:lpstr>
      <vt:lpstr>Internet structure: network of networks</vt:lpstr>
      <vt:lpstr>Data center networks </vt:lpstr>
      <vt:lpstr>PowerPoint Presentation</vt:lpstr>
      <vt:lpstr>Thank you!</vt:lpstr>
    </vt:vector>
  </TitlesOfParts>
  <Company>Chalmers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on Computer Communication and Networks   Lecture 16 Synthesis, Summary/flashback and Projection (related topics – continuation of study)</dc:title>
  <dc:creator>Marina Papatriantafilou</dc:creator>
  <cp:lastModifiedBy>Marina Papatriantafilou</cp:lastModifiedBy>
  <cp:revision>29</cp:revision>
  <dcterms:created xsi:type="dcterms:W3CDTF">2018-03-06T20:03:54Z</dcterms:created>
  <dcterms:modified xsi:type="dcterms:W3CDTF">2018-03-07T11:08:16Z</dcterms:modified>
</cp:coreProperties>
</file>