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08" r:id="rId2"/>
  </p:sldMasterIdLst>
  <p:notesMasterIdLst>
    <p:notesMasterId r:id="rId80"/>
  </p:notesMasterIdLst>
  <p:handoutMasterIdLst>
    <p:handoutMasterId r:id="rId81"/>
  </p:handoutMasterIdLst>
  <p:sldIdLst>
    <p:sldId id="855" r:id="rId3"/>
    <p:sldId id="779" r:id="rId4"/>
    <p:sldId id="780" r:id="rId5"/>
    <p:sldId id="781" r:id="rId6"/>
    <p:sldId id="782" r:id="rId7"/>
    <p:sldId id="783" r:id="rId8"/>
    <p:sldId id="784" r:id="rId9"/>
    <p:sldId id="786" r:id="rId10"/>
    <p:sldId id="787" r:id="rId11"/>
    <p:sldId id="788" r:id="rId12"/>
    <p:sldId id="789" r:id="rId13"/>
    <p:sldId id="790" r:id="rId14"/>
    <p:sldId id="792" r:id="rId15"/>
    <p:sldId id="793" r:id="rId16"/>
    <p:sldId id="794" r:id="rId17"/>
    <p:sldId id="795" r:id="rId18"/>
    <p:sldId id="796" r:id="rId19"/>
    <p:sldId id="798" r:id="rId20"/>
    <p:sldId id="801" r:id="rId21"/>
    <p:sldId id="802" r:id="rId22"/>
    <p:sldId id="805" r:id="rId23"/>
    <p:sldId id="806" r:id="rId24"/>
    <p:sldId id="810" r:id="rId25"/>
    <p:sldId id="818" r:id="rId26"/>
    <p:sldId id="819" r:id="rId27"/>
    <p:sldId id="820" r:id="rId28"/>
    <p:sldId id="821" r:id="rId29"/>
    <p:sldId id="822" r:id="rId30"/>
    <p:sldId id="823" r:id="rId31"/>
    <p:sldId id="854" r:id="rId32"/>
    <p:sldId id="825" r:id="rId33"/>
    <p:sldId id="826" r:id="rId34"/>
    <p:sldId id="829" r:id="rId35"/>
    <p:sldId id="831" r:id="rId36"/>
    <p:sldId id="846" r:id="rId37"/>
    <p:sldId id="857" r:id="rId38"/>
    <p:sldId id="858" r:id="rId39"/>
    <p:sldId id="859" r:id="rId40"/>
    <p:sldId id="860" r:id="rId41"/>
    <p:sldId id="861" r:id="rId42"/>
    <p:sldId id="862" r:id="rId43"/>
    <p:sldId id="863" r:id="rId44"/>
    <p:sldId id="864" r:id="rId45"/>
    <p:sldId id="865" r:id="rId46"/>
    <p:sldId id="866" r:id="rId47"/>
    <p:sldId id="867" r:id="rId48"/>
    <p:sldId id="868" r:id="rId49"/>
    <p:sldId id="869" r:id="rId50"/>
    <p:sldId id="870" r:id="rId51"/>
    <p:sldId id="871" r:id="rId52"/>
    <p:sldId id="872" r:id="rId53"/>
    <p:sldId id="873" r:id="rId54"/>
    <p:sldId id="874" r:id="rId55"/>
    <p:sldId id="875" r:id="rId56"/>
    <p:sldId id="876" r:id="rId57"/>
    <p:sldId id="877" r:id="rId58"/>
    <p:sldId id="878" r:id="rId59"/>
    <p:sldId id="879" r:id="rId60"/>
    <p:sldId id="880" r:id="rId61"/>
    <p:sldId id="881" r:id="rId62"/>
    <p:sldId id="896" r:id="rId63"/>
    <p:sldId id="897" r:id="rId64"/>
    <p:sldId id="898" r:id="rId65"/>
    <p:sldId id="882" r:id="rId66"/>
    <p:sldId id="883" r:id="rId67"/>
    <p:sldId id="884" r:id="rId68"/>
    <p:sldId id="885" r:id="rId69"/>
    <p:sldId id="886" r:id="rId70"/>
    <p:sldId id="887" r:id="rId71"/>
    <p:sldId id="888" r:id="rId72"/>
    <p:sldId id="889" r:id="rId73"/>
    <p:sldId id="890" r:id="rId74"/>
    <p:sldId id="891" r:id="rId75"/>
    <p:sldId id="892" r:id="rId76"/>
    <p:sldId id="893" r:id="rId77"/>
    <p:sldId id="894" r:id="rId78"/>
    <p:sldId id="895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the pen for the laser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CD5E27-021E-054B-84DE-C100B224ED6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0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Answers&gt; Single hop</a:t>
            </a:r>
            <a:r>
              <a:rPr lang="en-US" baseline="0" dirty="0" smtClean="0">
                <a:latin typeface="Times New Roman" charset="0"/>
                <a:cs typeface="+mn-cs"/>
              </a:rPr>
              <a:t> </a:t>
            </a:r>
            <a:r>
              <a:rPr lang="en-US" dirty="0" err="1" smtClean="0">
                <a:latin typeface="Times New Roman" charset="0"/>
                <a:cs typeface="+mn-cs"/>
              </a:rPr>
              <a:t>Wifi</a:t>
            </a:r>
            <a:r>
              <a:rPr lang="en-US" dirty="0" smtClean="0">
                <a:latin typeface="Times New Roman" charset="0"/>
                <a:cs typeface="+mn-cs"/>
              </a:rPr>
              <a:t>/4G</a:t>
            </a:r>
            <a:r>
              <a:rPr lang="en-US" baseline="0" dirty="0" smtClean="0">
                <a:latin typeface="Times New Roman" charset="0"/>
                <a:cs typeface="+mn-cs"/>
              </a:rPr>
              <a:t> – Bluetooth; </a:t>
            </a:r>
            <a:r>
              <a:rPr lang="en-US" baseline="0" dirty="0" err="1" smtClean="0">
                <a:latin typeface="Times New Roman" charset="0"/>
                <a:cs typeface="+mn-cs"/>
              </a:rPr>
              <a:t>Mult</a:t>
            </a:r>
            <a:r>
              <a:rPr lang="en-US" baseline="0" dirty="0" smtClean="0">
                <a:latin typeface="Times New Roman" charset="0"/>
                <a:cs typeface="+mn-cs"/>
              </a:rPr>
              <a:t>. Hops: smart grids, ad hoc networks: vehicular networks, drones </a:t>
            </a:r>
            <a:r>
              <a:rPr lang="en-US" baseline="0" dirty="0" err="1" smtClean="0">
                <a:latin typeface="Times New Roman" charset="0"/>
                <a:cs typeface="+mn-cs"/>
              </a:rPr>
              <a:t>etc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Microwaves frequencies. Q&gt;So what is the consequence ? (more errors) and how to handle it ? Better CRC and link-layer retransmission (not the case with Ethernet).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Two main traditional problems in wireless networks.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Media</a:t>
            </a:r>
            <a:r>
              <a:rPr lang="en-US" baseline="0" dirty="0" smtClean="0">
                <a:latin typeface="Times New Roman" charset="0"/>
                <a:cs typeface="+mn-cs"/>
              </a:rPr>
              <a:t> Access Protocol. Q&gt; What is the category of this MAP ? Channel Partitioning. Q2&gt; Others: Random Access (Ethernet, </a:t>
            </a:r>
            <a:r>
              <a:rPr lang="en-US" baseline="0" dirty="0" err="1" smtClean="0">
                <a:latin typeface="Times New Roman" charset="0"/>
                <a:cs typeface="+mn-cs"/>
              </a:rPr>
              <a:t>Wifi</a:t>
            </a:r>
            <a:r>
              <a:rPr lang="en-US" baseline="0" dirty="0" smtClean="0">
                <a:latin typeface="Times New Roman" charset="0"/>
                <a:cs typeface="+mn-cs"/>
              </a:rPr>
              <a:t>) and Taking turns (Bluetooth).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 Not really convincing I would say…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Q&gt; Let’s make an easier example: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1111, 1100, 1001, 1010 (up to 4 node communicating in the same time) orthogonal codes. Send two bits to see.</a:t>
            </a: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Second Part.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 how to associate ? Listen for Beacon frames (SSID, MAC @). 11 channels but same channel = collision!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Example: hidden terminal A and C will transmit to B (cannot detect they are interfering) -&gt; AVOID COLLISIONS!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Q1&gt;Internet of Things: any ideas now?</a:t>
            </a:r>
            <a:r>
              <a:rPr lang="en-US" baseline="0" dirty="0" smtClean="0">
                <a:latin typeface="Times New Roman" charset="0"/>
                <a:cs typeface="+mn-cs"/>
              </a:rPr>
              <a:t> 34million units -&gt; 7billion in 2014 -&gt; 20billions; Q2&gt; How many wireless interface ? Cellphones (4G all IP). Airdrop uses </a:t>
            </a:r>
            <a:r>
              <a:rPr lang="en-US" baseline="0" dirty="0" err="1" smtClean="0">
                <a:latin typeface="Times New Roman" charset="0"/>
                <a:cs typeface="+mn-cs"/>
              </a:rPr>
              <a:t>wifi</a:t>
            </a:r>
            <a:r>
              <a:rPr lang="en-US" baseline="0" dirty="0" smtClean="0">
                <a:latin typeface="Times New Roman" charset="0"/>
                <a:cs typeface="+mn-cs"/>
              </a:rPr>
              <a:t>. Q2’&gt; What about GPS ? Right it’s just an antenna. Q3&gt; Can we have one but not the other ? Still some problem (hidden terminal). Mobility without wireless (no need to maintain TCP connections).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What 3 MAC</a:t>
            </a:r>
            <a:r>
              <a:rPr lang="en-US" baseline="0" dirty="0" smtClean="0">
                <a:latin typeface="Times New Roman" charset="0"/>
                <a:cs typeface="+mn-cs"/>
              </a:rPr>
              <a:t> @ ??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 99% of the time asleep -&gt; 100ms beacon</a:t>
            </a:r>
            <a:r>
              <a:rPr lang="en-US" baseline="0" dirty="0" smtClean="0">
                <a:latin typeface="Times New Roman" charset="0"/>
                <a:cs typeface="+mn-cs"/>
              </a:rPr>
              <a:t> frames and 250microsec wake-up time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Think of a 20-years old adult: home address =</a:t>
            </a:r>
            <a:r>
              <a:rPr lang="en-US" baseline="0" dirty="0" smtClean="0">
                <a:latin typeface="Times New Roman" charset="0"/>
                <a:cs typeface="+mn-cs"/>
              </a:rPr>
              <a:t> parents.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C/O @.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Plan (big chapter): 7.1 (vocabulary)-7.2</a:t>
            </a:r>
            <a:r>
              <a:rPr lang="en-US" baseline="0" dirty="0" smtClean="0">
                <a:latin typeface="Times New Roman" charset="0"/>
                <a:cs typeface="+mn-cs"/>
              </a:rPr>
              <a:t> (general info); second part: </a:t>
            </a:r>
            <a:r>
              <a:rPr lang="en-US" baseline="0" dirty="0" err="1" smtClean="0">
                <a:latin typeface="Times New Roman" charset="0"/>
                <a:cs typeface="+mn-cs"/>
              </a:rPr>
              <a:t>Wifi</a:t>
            </a:r>
            <a:r>
              <a:rPr lang="en-US" baseline="0" dirty="0" smtClean="0">
                <a:latin typeface="Times New Roman" charset="0"/>
                <a:cs typeface="+mn-cs"/>
              </a:rPr>
              <a:t> and mobility principles. See the book.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Home first, then to the mobile. Direct, we</a:t>
            </a:r>
            <a:r>
              <a:rPr lang="en-US" baseline="0" dirty="0" smtClean="0">
                <a:latin typeface="Times New Roman" charset="0"/>
                <a:cs typeface="+mn-cs"/>
              </a:rPr>
              <a:t> get the C/O @.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Register its secondhand C/O address on </a:t>
            </a:r>
            <a:r>
              <a:rPr lang="en-US" dirty="0" err="1" smtClean="0">
                <a:latin typeface="Times New Roman" charset="0"/>
                <a:cs typeface="+mn-cs"/>
              </a:rPr>
              <a:t>Skatteverket</a:t>
            </a:r>
            <a:r>
              <a:rPr lang="en-US" dirty="0" smtClean="0">
                <a:latin typeface="Times New Roman" charset="0"/>
                <a:cs typeface="+mn-cs"/>
              </a:rPr>
              <a:t>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 Problems (triangle routing): inefficient if correspondent + mobile</a:t>
            </a:r>
            <a:r>
              <a:rPr lang="en-US" baseline="0" dirty="0" smtClean="0">
                <a:latin typeface="Times New Roman" charset="0"/>
                <a:cs typeface="+mn-cs"/>
              </a:rPr>
              <a:t> node are in same network. But mobility: good!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 No triangle routing. And mobility -&gt; need an additional mechanism!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The first foreign agent becomes</a:t>
            </a:r>
            <a:r>
              <a:rPr lang="en-US" baseline="0" dirty="0" smtClean="0">
                <a:latin typeface="Times New Roman" charset="0"/>
                <a:cs typeface="+mn-cs"/>
              </a:rPr>
              <a:t> a kind of “new home” at least to maintain the connection.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179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0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38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007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39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17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40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0906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41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7779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42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298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43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7727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44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4686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45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97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534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571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335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6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746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3465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336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846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3426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1024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729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8400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2512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72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880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62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4996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049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8323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72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820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8826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41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8894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97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</a:t>
            </a:r>
            <a:r>
              <a:rPr lang="en-US" baseline="0" dirty="0" smtClean="0">
                <a:latin typeface="Times New Roman" charset="0"/>
                <a:cs typeface="+mn-cs"/>
              </a:rPr>
              <a:t> Draw three potatoes. 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Here, they have to play the role</a:t>
            </a:r>
            <a:r>
              <a:rPr lang="en-US" baseline="0" dirty="0" smtClean="0">
                <a:latin typeface="Times New Roman" charset="0"/>
                <a:cs typeface="+mn-cs"/>
              </a:rPr>
              <a:t> of base-stations too to run Network-Level protocol (routing). Q&gt; Let’s draw a table #Hops versus </a:t>
            </a:r>
            <a:r>
              <a:rPr lang="en-US" baseline="0" dirty="0" err="1" smtClean="0">
                <a:latin typeface="Times New Roman" charset="0"/>
                <a:cs typeface="+mn-cs"/>
              </a:rPr>
              <a:t>infracstructure</a:t>
            </a:r>
            <a:r>
              <a:rPr lang="en-US" baseline="0" dirty="0" smtClean="0">
                <a:latin typeface="Times New Roman" charset="0"/>
                <a:cs typeface="+mn-cs"/>
              </a:rPr>
              <a:t>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4-</a:t>
            </a:r>
            <a:fld id="{7EFC9773-7379-5049-A6C9-0C8EEEC5C54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5-</a:t>
            </a:r>
            <a:fld id="{9AB7E571-4613-BD47-B8AF-E4769FE4BBE2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0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5-</a:t>
            </a:r>
            <a:fld id="{D0626857-DD43-9D46-91D4-DEBFBA1258D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7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5-</a:t>
            </a:r>
            <a:fld id="{B3616EB6-F471-2047-976B-63D7811A01E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4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77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53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4.png"/><Relationship Id="rId4" Type="http://schemas.openxmlformats.org/officeDocument/2006/relationships/image" Target="../media/image8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4.png"/><Relationship Id="rId4" Type="http://schemas.openxmlformats.org/officeDocument/2006/relationships/image" Target="../media/image8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wmf"/><Relationship Id="rId4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0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7.wmf"/><Relationship Id="rId4" Type="http://schemas.openxmlformats.org/officeDocument/2006/relationships/image" Target="../media/image80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4.png"/><Relationship Id="rId4" Type="http://schemas.openxmlformats.org/officeDocument/2006/relationships/image" Target="../media/image10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0.wmf"/><Relationship Id="rId4" Type="http://schemas.openxmlformats.org/officeDocument/2006/relationships/image" Target="../media/image107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ts val="30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Computer Networking: A Top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Down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Approach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26003" y="3683440"/>
            <a:ext cx="524591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 Kurose &amp; Ross Book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slightly modified by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Romaric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Duvignau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duvignau@chalmers.se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85765" y="5603875"/>
            <a:ext cx="5378450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charset="0"/>
              <a:buChar char="q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173038" marR="0" lvl="0" indent="-173038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	Thanks and enjoy!  JFK/KWR</a:t>
            </a:r>
          </a:p>
          <a:p>
            <a:pPr marL="173038" marR="0" lvl="0" indent="-173038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All material copyright 1996-2016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edition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Jim Kurose, Keith Ross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Pearson/Addison Wesley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Arial" charset="0"/>
              </a:rPr>
              <a:t>Lecture 15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Arial" charset="0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Arial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Arial" charset="0"/>
              </a:rPr>
              <a:t>Wireless and Mobility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5" y="239514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5-</a:t>
            </a:r>
            <a:fld id="{8E8C6E93-DF5B-BC4B-80F9-500DED1EED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Arial" charset="0"/>
              </a:rPr>
              <a:t>Network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Arial" charset="0"/>
              </a:rPr>
              <a:t>Layer: Control Plane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Internet: </a:t>
            </a:r>
            <a:r>
              <a:rPr lang="en-US" i="1" dirty="0" smtClean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MANET, VANET</a:t>
            </a:r>
            <a:endParaRPr lang="en-US" i="1" dirty="0" smtClean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7.2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standards (e.g.,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3G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7.6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7.7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7.8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</a:t>
            </a:r>
            <a:r>
              <a:rPr lang="en-US" sz="2600" dirty="0" smtClean="0">
                <a:latin typeface="Gill Sans MT" charset="0"/>
              </a:rPr>
              <a:t>at </a:t>
            </a:r>
            <a:r>
              <a:rPr lang="en-US" sz="2600" dirty="0">
                <a:latin typeface="Gill Sans MT" charset="0"/>
              </a:rPr>
              <a:t>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Z</a:t>
            </a:r>
            <a:r>
              <a:rPr lang="en-US" baseline="-25000" dirty="0" smtClean="0">
                <a:latin typeface="Arial" charset="0"/>
                <a:cs typeface="Arial" charset="0"/>
              </a:rPr>
              <a:t>i,m</a:t>
            </a:r>
            <a:r>
              <a:rPr lang="en-US" dirty="0" smtClean="0">
                <a:latin typeface="Arial" charset="0"/>
                <a:cs typeface="Arial" charset="0"/>
              </a:rPr>
              <a:t>= d</a:t>
            </a:r>
            <a:r>
              <a:rPr lang="en-US" baseline="-25000" dirty="0" smtClean="0">
                <a:latin typeface="Arial" charset="0"/>
                <a:cs typeface="Arial" charset="0"/>
              </a:rPr>
              <a:t>i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.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  <a:r>
              <a:rPr lang="en-US" baseline="-25000" dirty="0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 </a:t>
              </a:r>
              <a:r>
                <a:rPr lang="en-US" dirty="0" smtClean="0">
                  <a:latin typeface="Arial" charset="0"/>
                  <a:cs typeface="Arial" charset="0"/>
                </a:rPr>
                <a:t>= </a:t>
              </a:r>
              <a:r>
                <a:rPr lang="en-US" sz="2800" dirty="0" smtClean="0">
                  <a:latin typeface="Symbol" charset="0"/>
                  <a:cs typeface="Arial" charset="0"/>
                </a:rPr>
                <a:t>S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Z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 smtClean="0">
                  <a:latin typeface="Arial" charset="0"/>
                  <a:cs typeface="Arial" charset="0"/>
                </a:rPr>
                <a:t>.</a:t>
              </a:r>
              <a:r>
                <a:rPr lang="en-US" dirty="0" smtClean="0">
                  <a:latin typeface="Arial" charset="0"/>
                  <a:cs typeface="Arial" charset="0"/>
                </a:rPr>
                <a:t>c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.6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7.7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7.8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</a:t>
            </a:r>
            <a:r>
              <a:rPr lang="en-US" sz="2400" dirty="0" smtClean="0">
                <a:latin typeface="Gill Sans MT" charset="0"/>
                <a:cs typeface="+mn-cs"/>
              </a:rPr>
              <a:t>subscribers (5-to-1)!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</a:t>
            </a:r>
            <a:r>
              <a:rPr lang="en-US" sz="2400" dirty="0" smtClean="0">
                <a:latin typeface="Gill Sans MT" charset="0"/>
                <a:cs typeface="+mn-cs"/>
              </a:rPr>
              <a:t>equals # </a:t>
            </a:r>
            <a:r>
              <a:rPr lang="en-US" sz="2400" dirty="0">
                <a:latin typeface="Gill Sans MT" charset="0"/>
                <a:cs typeface="+mn-cs"/>
              </a:rPr>
              <a:t>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b="1" dirty="0">
                <a:latin typeface="Arial" charset="0"/>
                <a:cs typeface="Arial" charset="0"/>
              </a:rPr>
              <a:t>DIFS</a:t>
            </a:r>
            <a:r>
              <a:rPr lang="en-US" sz="2000" dirty="0">
                <a:latin typeface="Arial" charset="0"/>
                <a:cs typeface="Arial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b="1" dirty="0">
                <a:latin typeface="Arial" charset="0"/>
                <a:cs typeface="Arial" charset="0"/>
              </a:rPr>
              <a:t>SIFS </a:t>
            </a:r>
            <a:r>
              <a:rPr lang="en-US" sz="2000" dirty="0">
                <a:latin typeface="Arial" charset="0"/>
                <a:cs typeface="Arial" charset="0"/>
              </a:rPr>
              <a:t>(ACK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 smtClean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Wireless links, characteristics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.4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7.5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.6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.7 Handling mobility in cellular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7.8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dirty="0" smtClean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permanent </a:t>
            </a:r>
            <a:r>
              <a:rPr lang="ja-JP" altLang="en-US" sz="2000" smtClean="0">
                <a:latin typeface="Arial" charset="0"/>
                <a:cs typeface="Arial" charset="0"/>
              </a:rPr>
              <a:t>“</a:t>
            </a: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  <a:r>
              <a:rPr lang="ja-JP" altLang="en-US" sz="2000" smtClean="0">
                <a:latin typeface="Arial" charset="0"/>
                <a:cs typeface="Arial" charset="0"/>
              </a:rPr>
              <a:t>”</a:t>
            </a:r>
            <a:r>
              <a:rPr lang="en-US" sz="2000" dirty="0" smtClean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 smtClean="0">
                <a:latin typeface="Arial" charset="0"/>
                <a:cs typeface="Arial" charset="0"/>
              </a:rPr>
              <a:t>can always</a:t>
            </a:r>
            <a:r>
              <a:rPr lang="en-US" sz="2000" dirty="0" smtClean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 smtClean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 smtClean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remains constant (</a:t>
            </a:r>
            <a:r>
              <a:rPr lang="en-US" sz="1600" dirty="0" smtClean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 smtClean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 smtClean="0">
                <a:latin typeface="Arial" charset="0"/>
                <a:cs typeface="Arial" charset="0"/>
              </a:rPr>
              <a:t>wants to communicate with mobile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</a:t>
            </a:r>
            <a:r>
              <a:rPr lang="en-US" sz="2400" dirty="0" smtClean="0">
                <a:latin typeface="Gill Sans MT" charset="0"/>
                <a:cs typeface="+mn-cs"/>
              </a:rPr>
              <a:t>?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Facebook!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standards (e.g.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charset="0"/>
              </a:rPr>
              <a:t>, 3G, LTE)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latin typeface="Gill Sans MT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7.6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7.7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7.8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“</a:t>
              </a:r>
              <a:r>
                <a:rPr lang="en-US" sz="2000" dirty="0" smtClean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”</a:t>
              </a:r>
              <a:endParaRPr lang="en-US" sz="20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</a:t>
            </a:r>
            <a:r>
              <a:rPr lang="en-US" sz="2000" dirty="0">
                <a:latin typeface="Gill Sans MT" charset="0"/>
              </a:rPr>
              <a:t>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</a:t>
            </a:r>
            <a:r>
              <a:rPr lang="en-US" sz="2000" dirty="0" smtClean="0">
                <a:latin typeface="Gill Sans MT" charset="0"/>
              </a:rPr>
              <a:t>GSM, LTE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Lecture 15: Review Questions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How to overcome the higher bit error rates of wireless communication?</a:t>
            </a:r>
            <a:endParaRPr lang="en-US" dirty="0" smtClean="0">
              <a:latin typeface="Gill Sans MT" charset="0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What is the Media Access Protocol used in </a:t>
            </a:r>
            <a:r>
              <a:rPr lang="en-US" dirty="0" err="1" smtClean="0">
                <a:latin typeface="Gill Sans MT" charset="0"/>
              </a:rPr>
              <a:t>Wifi</a:t>
            </a:r>
            <a:r>
              <a:rPr lang="en-US" dirty="0" smtClean="0">
                <a:latin typeface="Gill Sans MT" charset="0"/>
              </a:rPr>
              <a:t> (802.11), and which MAC Protocol group does it belong to?</a:t>
            </a: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Would it be possible to use Ethernet’s CSMA/CD protocol in wireless networks? Would that be a good choice?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What are the pros and cons </a:t>
            </a:r>
            <a:r>
              <a:rPr lang="en-US" dirty="0">
                <a:latin typeface="Gill Sans MT" charset="0"/>
              </a:rPr>
              <a:t>of Mobility </a:t>
            </a:r>
            <a:r>
              <a:rPr lang="en-US" dirty="0" smtClean="0">
                <a:latin typeface="Gill Sans MT" charset="0"/>
              </a:rPr>
              <a:t>via indirect </a:t>
            </a:r>
            <a:r>
              <a:rPr lang="en-US" dirty="0" smtClean="0">
                <a:latin typeface="Gill Sans MT" charset="0"/>
              </a:rPr>
              <a:t>routing?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30288"/>
            <a:ext cx="6770277" cy="15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Lecture 15: Extra Material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</a:rPr>
              <a:t>Characteristics of wireless links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Signal-to-Noise Ratio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Link virtualization: MPLS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802.11 Wireless LAN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Channels/association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Active vs Passive scanning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More details on </a:t>
            </a:r>
            <a:r>
              <a:rPr lang="en-US" dirty="0" err="1" smtClean="0">
                <a:latin typeface="Gill Sans MT" charset="0"/>
                <a:cs typeface="+mn-cs"/>
              </a:rPr>
              <a:t>WiFi</a:t>
            </a:r>
            <a:endParaRPr lang="en-US" dirty="0" smtClean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7.4 Cellular Internet </a:t>
            </a:r>
            <a:r>
              <a:rPr lang="en-US" dirty="0" smtClean="0">
                <a:solidFill>
                  <a:srgbClr val="C00000"/>
                </a:solidFill>
                <a:latin typeface="Gill Sans MT" charset="0"/>
              </a:rPr>
              <a:t>access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Gill Sans MT" charset="0"/>
              </a:rPr>
              <a:t>7.6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Mobile </a:t>
            </a:r>
            <a:r>
              <a:rPr lang="en-US" dirty="0" smtClean="0">
                <a:solidFill>
                  <a:srgbClr val="C00000"/>
                </a:solidFill>
                <a:latin typeface="Gill Sans MT" charset="0"/>
              </a:rPr>
              <a:t>IP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Gill Sans MT" charset="0"/>
              </a:rPr>
              <a:t>7.7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Handling mobility in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cellular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networks</a:t>
            </a:r>
          </a:p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7.8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Mobility and higher-layer protocols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30288"/>
            <a:ext cx="6770277" cy="15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.056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.384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5-11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450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1300</a:t>
            </a:r>
            <a:endParaRPr lang="en-US" dirty="0"/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802.11 ac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-&gt; increase SNR-&gt;decrease 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 smtClean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 smtClean="0">
                <a:latin typeface="Gill Sans MT" charset="0"/>
                <a:cs typeface="+mn-cs"/>
              </a:rPr>
              <a:t>Introduction 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Cellular Internet a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ccess</a:t>
            </a:r>
            <a:endParaRPr lang="en-US" sz="2400" dirty="0">
              <a:solidFill>
                <a:srgbClr val="C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Principles: addressing and routing </a:t>
            </a:r>
            <a:r>
              <a:rPr lang="en-US" sz="2400" dirty="0">
                <a:latin typeface="Gill Sans MT" charset="0"/>
                <a:cs typeface="+mn-cs"/>
              </a:rPr>
              <a:t>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latin typeface="Gill Sans MT" charset="0"/>
                <a:cs typeface="+mn-cs"/>
              </a:rPr>
              <a:t>protocols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10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4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88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 smtClean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 smtClean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98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05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versus 4G LTE network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</a:t>
            </a:r>
            <a:r>
              <a:rPr lang="en-US" sz="4400" dirty="0" smtClean="0">
                <a:solidFill>
                  <a:srgbClr val="000090"/>
                </a:solidFill>
              </a:rPr>
              <a:t>G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4G-LTE</a:t>
            </a:r>
            <a:endParaRPr lang="en-US" sz="4400" dirty="0">
              <a:solidFill>
                <a:srgbClr val="000090"/>
              </a:solidFill>
            </a:endParaRP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7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  <a:endParaRPr lang="en-US" sz="40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 smtClean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 smtClean="0"/>
              <a:t>no separation between voice and data – all traffic carried over IP core to gateway</a:t>
            </a:r>
            <a:endParaRPr lang="en-US" sz="2400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(user element)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(base station)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data</a:t>
            </a: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Entity </a:t>
              </a:r>
              <a:r>
                <a:rPr lang="en-US" dirty="0">
                  <a:solidFill>
                    <a:srgbClr val="000090"/>
                  </a:solidFill>
                </a:rPr>
                <a:t>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control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Home </a:t>
              </a:r>
              <a:r>
                <a:rPr lang="en-US" dirty="0">
                  <a:solidFill>
                    <a:srgbClr val="000090"/>
                  </a:solidFill>
                </a:rPr>
                <a:t>Subscriber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 (like HLR+VLR)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58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QoS enforcement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sets up eNodeB-PGW tunnel (aka bearer)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749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UE – eNodeB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 –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PGW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</a:rPr>
              <a:t>tunnel</a:t>
            </a:r>
            <a:endParaRPr lang="en-US" sz="2800" i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 link-layer radio net</a:t>
            </a:r>
            <a:endParaRPr lang="en-US" sz="2400" i="1" dirty="0">
              <a:solidFill>
                <a:srgbClr val="000090"/>
              </a:solidFill>
            </a:endParaRP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960350"/>
            <a:ext cx="49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UE</a:t>
            </a:r>
            <a:endParaRPr lang="en-US" dirty="0"/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77703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eNodeB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IP packet from UE encapsulated in GPRS Tunneling Protocol (GTP) message at ENodeB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12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 smtClean="0"/>
              <a:t>QoS from eNodeB to SGW: min and max guaranteed bit rate</a:t>
            </a:r>
          </a:p>
          <a:p>
            <a:r>
              <a:rPr lang="en-US" sz="2400" dirty="0" smtClean="0"/>
              <a:t>QoS in radio access network: one of 12 QCI values</a:t>
            </a:r>
            <a:endParaRPr 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7.6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7.7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7.8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protocols</a:t>
            </a:r>
            <a:endParaRPr lang="en-US" sz="24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</a:t>
            </a:r>
            <a:r>
              <a:rPr lang="en-US" dirty="0" smtClean="0">
                <a:latin typeface="Gill Sans MT" charset="0"/>
                <a:cs typeface="+mn-cs"/>
              </a:rPr>
              <a:t>we’ve </a:t>
            </a:r>
            <a:r>
              <a:rPr lang="en-US" dirty="0">
                <a:latin typeface="Gill Sans MT" charset="0"/>
                <a:cs typeface="+mn-cs"/>
              </a:rPr>
              <a:t>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068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127060" name="Object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069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127061" name="Object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 smtClean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2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7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1290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 smtClean="0">
                  <a:latin typeface="Arial" charset="0"/>
                  <a:cs typeface="Arial" charset="0"/>
                </a:rPr>
                <a:t>nd</a:t>
              </a:r>
              <a:r>
                <a:rPr lang="en-US" dirty="0" smtClean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3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</a:t>
            </a:r>
            <a:r>
              <a:rPr lang="en-US" sz="2200" dirty="0" smtClean="0">
                <a:latin typeface="Gill Sans MT" charset="0"/>
              </a:rPr>
              <a:t>doesn't </a:t>
            </a:r>
            <a:r>
              <a:rPr lang="en-US" sz="2200" dirty="0">
                <a:latin typeface="Gill Sans MT" charset="0"/>
              </a:rPr>
              <a:t>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36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1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marL="687388" lvl="1" indent="-230188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call remains routed through anchor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 smtClean="0"/>
              <a:t>Paging: idle UE may move from cell to cell: network does not know where the idle UE is resident</a:t>
            </a:r>
          </a:p>
          <a:p>
            <a:pPr lvl="1"/>
            <a:r>
              <a:rPr lang="en-US" dirty="0" smtClean="0"/>
              <a:t>paging message from MME broadcast by all eNodeB 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 smtClean="0"/>
          </a:p>
          <a:p>
            <a:pPr>
              <a:buSzPct val="100000"/>
              <a:buFont typeface="Wingdings" charset="2"/>
              <a:buChar char="§"/>
            </a:pPr>
            <a:r>
              <a:rPr lang="en-US" dirty="0" smtClean="0"/>
              <a:t>handoff: similar to 3G:</a:t>
            </a:r>
          </a:p>
          <a:p>
            <a:pPr lvl="1"/>
            <a:r>
              <a:rPr lang="en-US" sz="2000" dirty="0" smtClean="0"/>
              <a:t>preparation phase</a:t>
            </a:r>
          </a:p>
          <a:p>
            <a:pPr lvl="1"/>
            <a:r>
              <a:rPr lang="en-US" sz="2000" dirty="0" smtClean="0"/>
              <a:t>execution phase</a:t>
            </a:r>
          </a:p>
          <a:p>
            <a:pPr lvl="1"/>
            <a:r>
              <a:rPr lang="en-US" sz="2000" dirty="0" smtClean="0"/>
              <a:t>completion phase</a:t>
            </a:r>
            <a:endParaRPr lang="en-US" sz="2000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5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</a:t>
            </a:r>
            <a:r>
              <a:rPr lang="en-US" dirty="0" smtClean="0">
                <a:latin typeface="Gill Sans MT" charset="0"/>
                <a:cs typeface="+mj-cs"/>
              </a:rPr>
              <a:t>cellular versus </a:t>
            </a: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/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74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75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76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77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78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79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80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81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82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83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17639</TotalTime>
  <Words>5780</Words>
  <Application>Microsoft Office PowerPoint</Application>
  <PresentationFormat>On-screen Show (4:3)</PresentationFormat>
  <Paragraphs>1517</Paragraphs>
  <Slides>77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91" baseType="lpstr">
      <vt:lpstr>ＭＳ Ｐゴシック</vt:lpstr>
      <vt:lpstr>Arial</vt:lpstr>
      <vt:lpstr>Batang</vt:lpstr>
      <vt:lpstr>ÇlÇr ñæí©</vt:lpstr>
      <vt:lpstr>Comic Sans MS</vt:lpstr>
      <vt:lpstr>Gill Sans MT</vt:lpstr>
      <vt:lpstr>Symbol</vt:lpstr>
      <vt:lpstr>Tahoma</vt:lpstr>
      <vt:lpstr>Times New Roman</vt:lpstr>
      <vt:lpstr>Wingdings</vt:lpstr>
      <vt:lpstr>Default Design</vt:lpstr>
      <vt:lpstr>1_Default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802.11 LAN architecture</vt:lpstr>
      <vt:lpstr>IEEE 802.11: multiple access</vt:lpstr>
      <vt:lpstr>IEEE 802.11 MAC Protocol: CSMA/CA</vt:lpstr>
      <vt:lpstr>802.11 frame: addressing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Mobility via direct routing</vt:lpstr>
      <vt:lpstr>Accommodating mobility with direct routing</vt:lpstr>
      <vt:lpstr>Chapter 7 summary</vt:lpstr>
      <vt:lpstr>Lecture 15: Review Questions</vt:lpstr>
      <vt:lpstr>Lecture 15: Extra Material</vt:lpstr>
      <vt:lpstr>Characteristics of selected wireless links</vt:lpstr>
      <vt:lpstr>Wireless Link Characteristics (2)</vt:lpstr>
      <vt:lpstr>IEEE 802.11 Wireless LAN</vt:lpstr>
      <vt:lpstr>802.11: Channels, association</vt:lpstr>
      <vt:lpstr>802.11: passive/active scanning</vt:lpstr>
      <vt:lpstr>Avoiding collisions (more)</vt:lpstr>
      <vt:lpstr>Collision Avoidance: RTS-CTS exchange</vt:lpstr>
      <vt:lpstr>PowerPoint Presentation</vt:lpstr>
      <vt:lpstr>PowerPoint Presentation</vt:lpstr>
      <vt:lpstr>PowerPoint Presentation</vt:lpstr>
      <vt:lpstr>PowerPoint Presentation</vt:lpstr>
      <vt:lpstr>Chapter 7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Indirect Routing: comments</vt:lpstr>
      <vt:lpstr>Indirect routing: moving between networks</vt:lpstr>
      <vt:lpstr>Mobility via direct routing: comments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Mobility: cellular versus Mobile IP</vt:lpstr>
      <vt:lpstr>Wireless, mobility: impact on higher layer protocols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admin</cp:lastModifiedBy>
  <cp:revision>557</cp:revision>
  <dcterms:created xsi:type="dcterms:W3CDTF">1999-10-08T19:08:27Z</dcterms:created>
  <dcterms:modified xsi:type="dcterms:W3CDTF">2018-03-01T09:23:38Z</dcterms:modified>
</cp:coreProperties>
</file>